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3"/>
  </p:notesMasterIdLst>
  <p:handoutMasterIdLst>
    <p:handoutMasterId r:id="rId14"/>
  </p:handoutMasterIdLst>
  <p:sldIdLst>
    <p:sldId id="1520" r:id="rId5"/>
    <p:sldId id="1499" r:id="rId6"/>
    <p:sldId id="1521" r:id="rId7"/>
    <p:sldId id="1524" r:id="rId8"/>
    <p:sldId id="1502" r:id="rId9"/>
    <p:sldId id="1517" r:id="rId10"/>
    <p:sldId id="1522" r:id="rId11"/>
    <p:sldId id="151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FD987-D19F-AABA-F9D4-6993387E37C6}" v="1495" dt="2026-05-11T19:57:28.173"/>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826" autoAdjust="0"/>
    <p:restoredTop sz="94618"/>
  </p:normalViewPr>
  <p:slideViewPr>
    <p:cSldViewPr snapToGrid="0">
      <p:cViewPr>
        <p:scale>
          <a:sx n="100" d="100"/>
          <a:sy n="100" d="100"/>
        </p:scale>
        <p:origin x="-1190" y="-384"/>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5/11/2026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5/11/2026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2691490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dirty="0"/>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dirty="0"/>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5/11/2026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dirty="0"/>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5/11/2026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5/11/2026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5/11/2026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5/11/2026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5/11/2026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dirty="0"/>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dirty="0"/>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dirty="0"/>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5/11/2026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5/11/2026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5/11/2026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dirty="0"/>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5/11/2026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dirty="0"/>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5/11/2026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5/11/2026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5/11/2026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5/11/2026</a:t>
            </a:fld>
            <a:endParaRPr lang="en-US" dirty="0"/>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dirty="0"/>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dirty="0"/>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5/11/2026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5/11/2026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5/11/2026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5/11/2026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5/11/2026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5/11/2026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5/11/2026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5/11/2026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dirty="0"/>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5/11/2026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dirty="0"/>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5/11/2026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5/11/2026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5/11/2026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5/11/2026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5/11/2026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5/11/2026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5/11/2026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5/11/2026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dirty="0"/>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3.jpg"/><Relationship Id="rId2" Type="http://schemas.openxmlformats.org/officeDocument/2006/relationships/image" Target="../media/image14.jpeg"/><Relationship Id="rId1" Type="http://schemas.openxmlformats.org/officeDocument/2006/relationships/slideLayout" Target="../slideLayouts/slideLayout11.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9.jpeg"/><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3390/ijerph182412971" TargetMode="External"/><Relationship Id="rId13" Type="http://schemas.openxmlformats.org/officeDocument/2006/relationships/hyperlink" Target="https://doi.org/10.1186/s12875-025-02997-6" TargetMode="External"/><Relationship Id="rId18" Type="http://schemas.openxmlformats.org/officeDocument/2006/relationships/hyperlink" Target="https://lakemountainresort.com.au/news-tips/the-benefits-of-mountain-bike-riding/" TargetMode="External"/><Relationship Id="rId26" Type="http://schemas.openxmlformats.org/officeDocument/2006/relationships/hyperlink" Target="https://doi.org/10.1186/1471-2288-8-45" TargetMode="External"/><Relationship Id="rId3" Type="http://schemas.openxmlformats.org/officeDocument/2006/relationships/hyperlink" Target="https://www.boundlesstrails.co.uk/trails-to-wellbeing" TargetMode="External"/><Relationship Id="rId21" Type="http://schemas.openxmlformats.org/officeDocument/2006/relationships/hyperlink" Target="https://www.england.nhs.uk/personalisedcare/social-prescribing/green-social-prescribing/" TargetMode="External"/><Relationship Id="rId7" Type="http://schemas.openxmlformats.org/officeDocument/2006/relationships/hyperlink" Target="https://doi.org/10.1080/14729679.2022.2100430" TargetMode="External"/><Relationship Id="rId12" Type="http://schemas.openxmlformats.org/officeDocument/2006/relationships/hyperlink" Target="https://dmbins.filecdn.uk/documents/Evaluating-Impact-Trail-Therapy-Programme-2023.pdf" TargetMode="External"/><Relationship Id="rId17" Type="http://schemas.openxmlformats.org/officeDocument/2006/relationships/hyperlink" Target="https://doi.org/10.1016/0272-4944(95)90001-2" TargetMode="External"/><Relationship Id="rId25" Type="http://schemas.openxmlformats.org/officeDocument/2006/relationships/hyperlink" Target="https://doi.org/10.4300/JGME-D-22-00480.1" TargetMode="External"/><Relationship Id="rId2" Type="http://schemas.openxmlformats.org/officeDocument/2006/relationships/hyperlink" Target="https://doi.org/10.1016/j.glmedi.2025.100198" TargetMode="External"/><Relationship Id="rId16" Type="http://schemas.openxmlformats.org/officeDocument/2006/relationships/hyperlink" Target="https://cat.east-ayrshire.gov.uk/docs/Dalmellington-FS-Final-60423.pdf" TargetMode="External"/><Relationship Id="rId20" Type="http://schemas.openxmlformats.org/officeDocument/2006/relationships/hyperlink" Target="https://socialprescribingacademy.org.uk/resources/green-social-prescribing-project/#:~:text=Green%20social%20prescribing%20includes%20both,activities%20which%20take%20place%20outdoors" TargetMode="External"/><Relationship Id="rId1" Type="http://schemas.openxmlformats.org/officeDocument/2006/relationships/slideLayout" Target="../slideLayouts/slideLayout27.xml"/><Relationship Id="rId6" Type="http://schemas.openxmlformats.org/officeDocument/2006/relationships/hyperlink" Target="https://doi.org/10.1080/23727810.2023.2229084" TargetMode="External"/><Relationship Id="rId11" Type="http://schemas.openxmlformats.org/officeDocument/2006/relationships/hyperlink" Target="https://dmbins.com/blog/trail-therapy-the-perthshire-sessions/" TargetMode="External"/><Relationship Id="rId24" Type="http://schemas.openxmlformats.org/officeDocument/2006/relationships/hyperlink" Target="https://www.scribbr.co.uk/working-sources/boolean-operator/" TargetMode="External"/><Relationship Id="rId5" Type="http://schemas.openxmlformats.org/officeDocument/2006/relationships/hyperlink" Target="https://www.bma.org.uk/advice-and-support/nhs-delivery-and-workforce/pressures/mental-health-pressures-data-analysis" TargetMode="External"/><Relationship Id="rId15" Type="http://schemas.openxmlformats.org/officeDocument/2006/relationships/hyperlink" Target="https://www.gov.uk/government/publications/social-prescribing-applying-all-our-health/social-prescribing-applying-all-our-health" TargetMode="External"/><Relationship Id="rId23" Type="http://schemas.openxmlformats.org/officeDocument/2006/relationships/hyperlink" Target="https://cdn.forestresearch.gov.uk/2024/10/Social-prescribing-pilot-evaluation-report-2023.pdf" TargetMode="External"/><Relationship Id="rId28" Type="http://schemas.openxmlformats.org/officeDocument/2006/relationships/hyperlink" Target="https://www.gcph.co.uk/assets/000/000/497/SocialPrescribing_Report_FINAL_original.pdf" TargetMode="External"/><Relationship Id="rId10" Type="http://schemas.openxmlformats.org/officeDocument/2006/relationships/hyperlink" Target="https://dmbins.com/blog/scottish-government-backs-mountain-biking-development-with-new-funding-for-dmbins/" TargetMode="External"/><Relationship Id="rId19" Type="http://schemas.openxmlformats.org/officeDocument/2006/relationships/hyperlink" Target="https://www.mind.org.uk/about-us/our-policy-work/the-big-mental-health-report/#findings" TargetMode="External"/><Relationship Id="rId4" Type="http://schemas.openxmlformats.org/officeDocument/2006/relationships/hyperlink" Target="https://www.boundlesstrails.co.uk/11-mountain-bike-sessions" TargetMode="External"/><Relationship Id="rId9" Type="http://schemas.openxmlformats.org/officeDocument/2006/relationships/hyperlink" Target="https://doi.org/10.1016/j.envint.2024.108801" TargetMode="External"/><Relationship Id="rId14" Type="http://schemas.openxmlformats.org/officeDocument/2006/relationships/hyperlink" Target="https://doi.org/10.3399/bjgp23X734409" TargetMode="External"/><Relationship Id="rId22" Type="http://schemas.openxmlformats.org/officeDocument/2006/relationships/hyperlink" Target="https://doi.org/10.36950/2024.4ciss046" TargetMode="External"/><Relationship Id="rId27" Type="http://schemas.openxmlformats.org/officeDocument/2006/relationships/hyperlink" Target="https://doi.org/10.3389/fpsyg.2022.10416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634029" y="1001714"/>
            <a:ext cx="11001405" cy="2613336"/>
          </a:xfrm>
        </p:spPr>
        <p:txBody>
          <a:bodyPr/>
          <a:lstStyle/>
          <a:p>
            <a:pPr algn="ctr"/>
            <a:r>
              <a:rPr lang="en-US" sz="2400" u="none" dirty="0">
                <a:latin typeface="Aptos"/>
                <a:cs typeface="Times New Roman"/>
              </a:rPr>
              <a:t>Mountain biking for green social prescribing: A narrative/documentary literature review with a thematic analysis, followed by </a:t>
            </a:r>
            <a:r>
              <a:rPr lang="en-US" sz="2400" u="none" dirty="0" err="1">
                <a:latin typeface="Aptos"/>
                <a:cs typeface="Times New Roman"/>
              </a:rPr>
              <a:t>programme</a:t>
            </a:r>
            <a:r>
              <a:rPr lang="en-US" sz="2400" u="none" dirty="0">
                <a:latin typeface="Aptos"/>
                <a:cs typeface="Times New Roman"/>
              </a:rPr>
              <a:t> design and evidence‑based evaluation.</a:t>
            </a:r>
            <a:endParaRPr lang="en-US" sz="2400" u="none" dirty="0"/>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idx="1"/>
          </p:nvPr>
        </p:nvSpPr>
        <p:spPr>
          <a:xfrm>
            <a:off x="4623323" y="4010991"/>
            <a:ext cx="3030288" cy="2226950"/>
          </a:xfrm>
        </p:spPr>
        <p:txBody>
          <a:bodyPr vert="horz" lIns="91440" tIns="45720" rIns="91440" bIns="45720" rtlCol="0" anchor="t">
            <a:normAutofit/>
          </a:bodyPr>
          <a:lstStyle/>
          <a:p>
            <a:pPr marL="0" indent="0">
              <a:buNone/>
            </a:pPr>
            <a:r>
              <a:rPr lang="en-US" sz="2000">
                <a:latin typeface="Aptos Light"/>
              </a:rPr>
              <a:t>Presented</a:t>
            </a:r>
            <a:r>
              <a:rPr lang="en-US" sz="2000"/>
              <a:t> by Owen Gittos</a:t>
            </a:r>
            <a:endParaRPr lang="en-US"/>
          </a:p>
        </p:txBody>
      </p:sp>
    </p:spTree>
    <p:extLst>
      <p:ext uri="{BB962C8B-B14F-4D97-AF65-F5344CB8AC3E}">
        <p14:creationId xmlns:p14="http://schemas.microsoft.com/office/powerpoint/2010/main" val="3664579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87366" y="2060313"/>
            <a:ext cx="3838405" cy="2351263"/>
          </a:xfrm>
        </p:spPr>
        <p:txBody>
          <a:bodyPr>
            <a:normAutofit/>
          </a:bodyPr>
          <a:lstStyle/>
          <a:p>
            <a:r>
              <a:rPr lang="en-US" sz="5400" dirty="0"/>
              <a:t>Why Mountain </a:t>
            </a:r>
            <a:r>
              <a:rPr lang="en-US" sz="5400"/>
              <a:t>Biking?</a:t>
            </a:r>
          </a:p>
        </p:txBody>
      </p:sp>
      <p:pic>
        <p:nvPicPr>
          <p:cNvPr id="4" name="Picture 3" descr="A person riding a bike on a dirt trail&#10;&#10;AI-generated content may be incorrect.">
            <a:extLst>
              <a:ext uri="{FF2B5EF4-FFF2-40B4-BE49-F238E27FC236}">
                <a16:creationId xmlns:a16="http://schemas.microsoft.com/office/drawing/2014/main" id="{9DCADD7A-AAC8-D045-692F-454417F59C0B}"/>
              </a:ext>
            </a:extLst>
          </p:cNvPr>
          <p:cNvPicPr>
            <a:picLocks noChangeAspect="1"/>
          </p:cNvPicPr>
          <p:nvPr/>
        </p:nvPicPr>
        <p:blipFill>
          <a:blip r:embed="rId2"/>
          <a:stretch>
            <a:fillRect/>
          </a:stretch>
        </p:blipFill>
        <p:spPr>
          <a:xfrm>
            <a:off x="3920537" y="2089608"/>
            <a:ext cx="2559833" cy="3841423"/>
          </a:xfrm>
          <a:prstGeom prst="rect">
            <a:avLst/>
          </a:prstGeom>
        </p:spPr>
      </p:pic>
      <p:pic>
        <p:nvPicPr>
          <p:cNvPr id="6" name="Picture 5" descr="A person riding a bike in the woods&#10;&#10;AI-generated content may be incorrect.">
            <a:extLst>
              <a:ext uri="{FF2B5EF4-FFF2-40B4-BE49-F238E27FC236}">
                <a16:creationId xmlns:a16="http://schemas.microsoft.com/office/drawing/2014/main" id="{D6F8A361-8A9B-4733-CAFF-D59C1EAA4045}"/>
              </a:ext>
            </a:extLst>
          </p:cNvPr>
          <p:cNvPicPr>
            <a:picLocks noChangeAspect="1"/>
          </p:cNvPicPr>
          <p:nvPr/>
        </p:nvPicPr>
        <p:blipFill>
          <a:blip r:embed="rId3"/>
          <a:srcRect t="217" r="-319" b="8036"/>
          <a:stretch>
            <a:fillRect/>
          </a:stretch>
        </p:blipFill>
        <p:spPr>
          <a:xfrm>
            <a:off x="5782140" y="383032"/>
            <a:ext cx="2999473" cy="4893823"/>
          </a:xfrm>
          <a:prstGeom prst="rect">
            <a:avLst/>
          </a:prstGeom>
        </p:spPr>
      </p:pic>
      <p:pic>
        <p:nvPicPr>
          <p:cNvPr id="12" name="Picture 11" descr="A group of people riding bikes on a dirt road with wind turbines in the background&#10;&#10;AI-generated content may be incorrect.">
            <a:extLst>
              <a:ext uri="{FF2B5EF4-FFF2-40B4-BE49-F238E27FC236}">
                <a16:creationId xmlns:a16="http://schemas.microsoft.com/office/drawing/2014/main" id="{4D940888-0948-CA59-37D4-6076E2D34EB7}"/>
              </a:ext>
            </a:extLst>
          </p:cNvPr>
          <p:cNvPicPr>
            <a:picLocks noChangeAspect="1"/>
          </p:cNvPicPr>
          <p:nvPr/>
        </p:nvPicPr>
        <p:blipFill>
          <a:blip r:embed="rId4"/>
          <a:stretch>
            <a:fillRect/>
          </a:stretch>
        </p:blipFill>
        <p:spPr>
          <a:xfrm>
            <a:off x="7824247" y="3432927"/>
            <a:ext cx="4352043" cy="3244393"/>
          </a:xfrm>
          <a:prstGeom prst="rect">
            <a:avLst/>
          </a:prstGeom>
        </p:spPr>
      </p:pic>
      <p:pic>
        <p:nvPicPr>
          <p:cNvPr id="8" name="Picture 7" descr="A person with a helmet and dirt on his face&#10;&#10;AI-generated content may be incorrect.">
            <a:extLst>
              <a:ext uri="{FF2B5EF4-FFF2-40B4-BE49-F238E27FC236}">
                <a16:creationId xmlns:a16="http://schemas.microsoft.com/office/drawing/2014/main" id="{6E8DD12D-E229-CD91-B439-82F1723A3627}"/>
              </a:ext>
            </a:extLst>
          </p:cNvPr>
          <p:cNvPicPr>
            <a:picLocks noChangeAspect="1"/>
          </p:cNvPicPr>
          <p:nvPr/>
        </p:nvPicPr>
        <p:blipFill>
          <a:blip r:embed="rId5"/>
          <a:stretch>
            <a:fillRect/>
          </a:stretch>
        </p:blipFill>
        <p:spPr>
          <a:xfrm rot="5400000">
            <a:off x="7017422" y="2588098"/>
            <a:ext cx="3533775" cy="2533650"/>
          </a:xfrm>
          <a:prstGeom prst="rect">
            <a:avLst/>
          </a:prstGeom>
        </p:spPr>
      </p:pic>
      <p:pic>
        <p:nvPicPr>
          <p:cNvPr id="10" name="Picture Placeholder 6" descr="A bicycle on a rocky hill by a lake&#10;&#10;AI-generated content may be incorrect.">
            <a:extLst>
              <a:ext uri="{FF2B5EF4-FFF2-40B4-BE49-F238E27FC236}">
                <a16:creationId xmlns:a16="http://schemas.microsoft.com/office/drawing/2014/main" id="{77275BAD-B345-2DBB-8446-245052AD9F46}"/>
              </a:ext>
            </a:extLst>
          </p:cNvPr>
          <p:cNvPicPr>
            <a:picLocks noChangeAspect="1"/>
          </p:cNvPicPr>
          <p:nvPr/>
        </p:nvPicPr>
        <p:blipFill>
          <a:blip r:embed="rId6"/>
          <a:srcRect l="18386" r="18386"/>
          <a:stretch/>
        </p:blipFill>
        <p:spPr>
          <a:xfrm>
            <a:off x="8896174" y="183261"/>
            <a:ext cx="2571745" cy="3058414"/>
          </a:xfrm>
          <a:prstGeom prst="rect">
            <a:avLst/>
          </a:prstGeom>
          <a:blipFill dpi="0" rotWithShape="1">
            <a:blip r:embed="rId7">
              <a:alphaModFix amt="60000"/>
            </a:blip>
            <a:srcRect/>
            <a:stretch>
              <a:fillRect l="-40" r="-40"/>
            </a:stretch>
          </a:blipFill>
        </p:spPr>
      </p:pic>
    </p:spTree>
    <p:extLst>
      <p:ext uri="{BB962C8B-B14F-4D97-AF65-F5344CB8AC3E}">
        <p14:creationId xmlns:p14="http://schemas.microsoft.com/office/powerpoint/2010/main" val="1751885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A1DC5B-8FBC-A622-B707-006DE6C542DE}"/>
              </a:ext>
            </a:extLst>
          </p:cNvPr>
          <p:cNvSpPr>
            <a:spLocks noGrp="1"/>
          </p:cNvSpPr>
          <p:nvPr>
            <p:ph type="title"/>
          </p:nvPr>
        </p:nvSpPr>
        <p:spPr>
          <a:xfrm>
            <a:off x="521354" y="791285"/>
            <a:ext cx="11579225" cy="792480"/>
          </a:xfrm>
        </p:spPr>
        <p:txBody>
          <a:bodyPr/>
          <a:lstStyle/>
          <a:p>
            <a:r>
              <a:rPr lang="en-US"/>
              <a:t>research</a:t>
            </a:r>
            <a:endParaRPr lang="en-US" dirty="0"/>
          </a:p>
        </p:txBody>
      </p:sp>
      <p:sp>
        <p:nvSpPr>
          <p:cNvPr id="2" name="TextBox 1">
            <a:extLst>
              <a:ext uri="{FF2B5EF4-FFF2-40B4-BE49-F238E27FC236}">
                <a16:creationId xmlns:a16="http://schemas.microsoft.com/office/drawing/2014/main" id="{987A0055-5746-BE78-0FE0-F1E3839E9091}"/>
              </a:ext>
            </a:extLst>
          </p:cNvPr>
          <p:cNvSpPr txBox="1"/>
          <p:nvPr/>
        </p:nvSpPr>
        <p:spPr>
          <a:xfrm>
            <a:off x="5266765" y="814294"/>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ea typeface="+mn-lt"/>
                <a:cs typeface="+mn-lt"/>
              </a:rPr>
              <a:t>"Green social prescribing </a:t>
            </a:r>
            <a:r>
              <a:rPr lang="en-US" sz="1400" dirty="0">
                <a:ea typeface="+mn-lt"/>
                <a:cs typeface="+mn-lt"/>
              </a:rPr>
              <a:t>is the practice of supporting people to engage in nature-based interventions and activities to improve their mental and physical health</a:t>
            </a:r>
            <a:r>
              <a:rPr lang="en-US" sz="1400" dirty="0">
                <a:latin typeface="Aptos Light"/>
                <a:ea typeface="+mn-lt"/>
                <a:cs typeface="Times New Roman"/>
              </a:rPr>
              <a:t>"</a:t>
            </a:r>
            <a:r>
              <a:rPr lang="en-US" sz="1400" dirty="0">
                <a:latin typeface="Aptos Light"/>
                <a:ea typeface="Times New Roman"/>
                <a:cs typeface="Times New Roman"/>
              </a:rPr>
              <a:t> </a:t>
            </a:r>
            <a:r>
              <a:rPr lang="en-US" sz="1400">
                <a:latin typeface="Aptos Light"/>
                <a:ea typeface="Times New Roman"/>
                <a:cs typeface="Times New Roman"/>
              </a:rPr>
              <a:t>(NHS, 2024).</a:t>
            </a:r>
            <a:endParaRPr lang="en-US" sz="1400" dirty="0">
              <a:latin typeface="Aptos Light"/>
            </a:endParaRPr>
          </a:p>
          <a:p>
            <a:pPr algn="ctr"/>
            <a:endParaRPr lang="en-GB"/>
          </a:p>
        </p:txBody>
      </p:sp>
      <p:sp>
        <p:nvSpPr>
          <p:cNvPr id="3" name="TextBox 2">
            <a:extLst>
              <a:ext uri="{FF2B5EF4-FFF2-40B4-BE49-F238E27FC236}">
                <a16:creationId xmlns:a16="http://schemas.microsoft.com/office/drawing/2014/main" id="{8C966E8E-F87E-2FBB-9F4B-91D2F6F791EE}"/>
              </a:ext>
            </a:extLst>
          </p:cNvPr>
          <p:cNvSpPr txBox="1"/>
          <p:nvPr/>
        </p:nvSpPr>
        <p:spPr>
          <a:xfrm>
            <a:off x="414209" y="1903166"/>
            <a:ext cx="11327720"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ea typeface="+mn-lt"/>
                <a:cs typeface="+mn-lt"/>
              </a:rPr>
              <a:t>Mental health demand in the UK is rising sharply, with 5.2 million referrals in 2024</a:t>
            </a:r>
            <a:r>
              <a:rPr lang="en-GB" sz="1400" dirty="0">
                <a:ea typeface="+mn-lt"/>
                <a:cs typeface="+mn-lt"/>
              </a:rPr>
              <a:t> </a:t>
            </a:r>
            <a:r>
              <a:rPr lang="en-GB" sz="1400">
                <a:ea typeface="+mn-lt"/>
                <a:cs typeface="+mn-lt"/>
              </a:rPr>
              <a:t>(British Medical Association, 2026). Drivers include long‑term COVID impacts, cuts to services and social inequalities (Mind, 2025).</a:t>
            </a:r>
            <a:endParaRPr lang="en-GB" sz="1400" dirty="0">
              <a:ea typeface="+mn-lt"/>
              <a:cs typeface="+mn-lt"/>
            </a:endParaRPr>
          </a:p>
          <a:p>
            <a:pPr marL="285750" indent="-285750">
              <a:buFont typeface="Arial"/>
              <a:buChar char="•"/>
            </a:pPr>
            <a:endParaRPr lang="en-GB" sz="1400" dirty="0">
              <a:ea typeface="+mn-lt"/>
              <a:cs typeface="+mn-lt"/>
            </a:endParaRPr>
          </a:p>
          <a:p>
            <a:pPr marL="285750" indent="-285750">
              <a:buFont typeface="Arial"/>
              <a:buChar char="•"/>
            </a:pPr>
            <a:r>
              <a:rPr lang="en-GB" sz="1400">
                <a:ea typeface="+mn-lt"/>
                <a:cs typeface="+mn-lt"/>
              </a:rPr>
              <a:t>The NHS is shifting toward preventative healthcare, with social prescribing connecting people to community‑based, non‑medical support (NHS, 2024).</a:t>
            </a:r>
            <a:endParaRPr lang="en-GB" sz="1400" dirty="0">
              <a:ea typeface="+mn-lt"/>
              <a:cs typeface="+mn-lt"/>
            </a:endParaRPr>
          </a:p>
          <a:p>
            <a:pPr marL="285750" indent="-285750">
              <a:buFont typeface="Arial"/>
              <a:buChar char="•"/>
            </a:pPr>
            <a:endParaRPr lang="en-GB" sz="1400" dirty="0">
              <a:ea typeface="+mn-lt"/>
              <a:cs typeface="+mn-lt"/>
            </a:endParaRPr>
          </a:p>
          <a:p>
            <a:pPr marL="285750" indent="-285750">
              <a:buFont typeface="Arial"/>
              <a:buChar char="•"/>
            </a:pPr>
            <a:r>
              <a:rPr lang="en-GB" sz="1400">
                <a:ea typeface="+mn-lt"/>
                <a:cs typeface="+mn-lt"/>
              </a:rPr>
              <a:t>Green social prescribing (GSP) uses nature‑based activities to improve biopsychosocial wellbeing, with evidence of increased nature connection and positive outcomes (Thomas et al., 2022). However, barriers include funding instability, uneven access, and inconsistent referral pathways</a:t>
            </a:r>
            <a:r>
              <a:rPr lang="en-GB" sz="1400" dirty="0">
                <a:ea typeface="+mn-lt"/>
                <a:cs typeface="+mn-lt"/>
              </a:rPr>
              <a:t> </a:t>
            </a:r>
            <a:r>
              <a:rPr lang="en-GB" sz="1400">
                <a:ea typeface="+mn-lt"/>
                <a:cs typeface="+mn-lt"/>
              </a:rPr>
              <a:t>(Frost et al., 2023; de Bell et al., 2024).</a:t>
            </a:r>
            <a:endParaRPr lang="en-GB" sz="1400" dirty="0">
              <a:ea typeface="+mn-lt"/>
              <a:cs typeface="+mn-lt"/>
            </a:endParaRPr>
          </a:p>
          <a:p>
            <a:pPr marL="285750" indent="-285750">
              <a:buFont typeface="Arial"/>
              <a:buChar char="•"/>
            </a:pPr>
            <a:endParaRPr lang="en-GB" sz="1400" dirty="0">
              <a:ea typeface="+mn-lt"/>
              <a:cs typeface="+mn-lt"/>
            </a:endParaRPr>
          </a:p>
          <a:p>
            <a:pPr marL="285750" indent="-285750">
              <a:buFont typeface="Arial"/>
              <a:buChar char="•"/>
            </a:pPr>
            <a:r>
              <a:rPr lang="en-GB" sz="1400" dirty="0">
                <a:ea typeface="+mn-lt"/>
                <a:cs typeface="+mn-lt"/>
              </a:rPr>
              <a:t>Mountain biking offers a non‑clinical, physically active, nature‑immersive intervention, with benefits including improved resilience, emotional regulation and social connection (Zarbiv et al., 2025; Niedermeier et al., 2024).</a:t>
            </a:r>
          </a:p>
          <a:p>
            <a:endParaRPr lang="en-GB" sz="1400" dirty="0">
              <a:ea typeface="+mn-lt"/>
              <a:cs typeface="+mn-lt"/>
            </a:endParaRPr>
          </a:p>
          <a:p>
            <a:pPr marL="285750" indent="-285750">
              <a:buFont typeface="Arial"/>
              <a:buChar char="•"/>
            </a:pPr>
            <a:r>
              <a:rPr lang="en-GB" sz="1400" dirty="0">
                <a:ea typeface="+mn-lt"/>
                <a:cs typeface="+mn-lt"/>
              </a:rPr>
              <a:t>Although risks exist, they are manageable and often psychologically beneficial, supporting identity, growth and wellbeing (Roberts et al., 2018).</a:t>
            </a:r>
          </a:p>
          <a:p>
            <a:pPr marL="285750" indent="-285750">
              <a:buFont typeface="Arial"/>
              <a:buChar char="•"/>
            </a:pPr>
            <a:endParaRPr lang="en-GB" sz="1400" dirty="0">
              <a:ea typeface="+mn-lt"/>
              <a:cs typeface="+mn-lt"/>
            </a:endParaRPr>
          </a:p>
          <a:p>
            <a:pPr marL="285750" indent="-285750">
              <a:buFont typeface="Arial"/>
              <a:buChar char="•"/>
            </a:pPr>
            <a:r>
              <a:rPr lang="en-GB" sz="1400" dirty="0">
                <a:ea typeface="+mn-lt"/>
                <a:cs typeface="+mn-lt"/>
              </a:rPr>
              <a:t>Theoretical foundations such as Biophilia (Wilson, 1986) and Attention Restoration Theory (Kaplan, 1995) explain why nature‑based activities support emotional regulation, cognitive restoration and wellbeing.</a:t>
            </a:r>
          </a:p>
          <a:p>
            <a:pPr marL="285750" indent="-285750">
              <a:buFont typeface="Arial"/>
              <a:buChar char="•"/>
            </a:pPr>
            <a:endParaRPr lang="en-GB" sz="1400" dirty="0">
              <a:ea typeface="+mn-lt"/>
              <a:cs typeface="+mn-lt"/>
            </a:endParaRPr>
          </a:p>
          <a:p>
            <a:pPr marL="285750" indent="-285750">
              <a:buFont typeface="Arial"/>
              <a:buChar char="•"/>
            </a:pPr>
            <a:r>
              <a:rPr lang="en-GB" sz="1400">
                <a:ea typeface="+mn-lt"/>
                <a:cs typeface="+mn-lt"/>
              </a:rPr>
              <a:t>Despite growth in GSP, mountain biking is under‑represented</a:t>
            </a:r>
            <a:r>
              <a:rPr lang="en-GB" sz="1400" dirty="0">
                <a:ea typeface="+mn-lt"/>
                <a:cs typeface="+mn-lt"/>
              </a:rPr>
              <a:t> </a:t>
            </a:r>
            <a:r>
              <a:rPr lang="en-GB" sz="1400">
                <a:ea typeface="+mn-lt"/>
                <a:cs typeface="+mn-lt"/>
              </a:rPr>
              <a:t>compared with walking groups or conservation work (National Academy for Social Prescribing, 2022), creating a clear gap in the evidence base</a:t>
            </a:r>
            <a:endParaRPr lang="en-GB" sz="1400" dirty="0">
              <a:ea typeface="+mn-lt"/>
              <a:cs typeface="+mn-lt"/>
            </a:endParaRPr>
          </a:p>
          <a:p>
            <a:pPr algn="l"/>
            <a:endParaRPr lang="en-GB" sz="1400" dirty="0"/>
          </a:p>
        </p:txBody>
      </p:sp>
    </p:spTree>
    <p:extLst>
      <p:ext uri="{BB962C8B-B14F-4D97-AF65-F5344CB8AC3E}">
        <p14:creationId xmlns:p14="http://schemas.microsoft.com/office/powerpoint/2010/main" val="848145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a:xfrm>
            <a:off x="1986203" y="4755173"/>
            <a:ext cx="3512185" cy="959826"/>
          </a:xfrm>
        </p:spPr>
        <p:txBody>
          <a:bodyPr/>
          <a:lstStyle/>
          <a:p>
            <a:r>
              <a:rPr lang="en-US"/>
              <a:t>The Aims</a:t>
            </a:r>
          </a:p>
        </p:txBody>
      </p:sp>
      <p:sp>
        <p:nvSpPr>
          <p:cNvPr id="4" name="Content Placeholder 3">
            <a:extLst>
              <a:ext uri="{FF2B5EF4-FFF2-40B4-BE49-F238E27FC236}">
                <a16:creationId xmlns:a16="http://schemas.microsoft.com/office/drawing/2014/main" id="{CD6EDC57-B250-944C-B430-81AE4BA04288}"/>
              </a:ext>
            </a:extLst>
          </p:cNvPr>
          <p:cNvSpPr>
            <a:spLocks noGrp="1"/>
          </p:cNvSpPr>
          <p:nvPr>
            <p:ph sz="quarter" idx="14"/>
          </p:nvPr>
        </p:nvSpPr>
        <p:spPr>
          <a:xfrm>
            <a:off x="7251891" y="944701"/>
            <a:ext cx="4328485" cy="4964535"/>
          </a:xfrm>
        </p:spPr>
        <p:txBody>
          <a:bodyPr>
            <a:normAutofit/>
          </a:bodyPr>
          <a:lstStyle/>
          <a:p>
            <a:pPr>
              <a:buFont typeface="Arial"/>
              <a:buChar char="•"/>
            </a:pPr>
            <a:r>
              <a:rPr lang="en-US" b="1" dirty="0">
                <a:ea typeface="+mn-lt"/>
                <a:cs typeface="+mn-lt"/>
              </a:rPr>
              <a:t>To develop and evaluate an evidence‑based mountain biking </a:t>
            </a:r>
            <a:r>
              <a:rPr lang="en-US" b="1" dirty="0" err="1">
                <a:ea typeface="+mn-lt"/>
                <a:cs typeface="+mn-lt"/>
              </a:rPr>
              <a:t>programme</a:t>
            </a:r>
            <a:r>
              <a:rPr lang="en-US" dirty="0">
                <a:ea typeface="+mn-lt"/>
                <a:cs typeface="+mn-lt"/>
              </a:rPr>
              <a:t> as a green social prescribing intervention, exploring its potential to improve health and wellbeing and address the current gap between mountain biking and green social prescribing practice.</a:t>
            </a:r>
          </a:p>
          <a:p>
            <a:pPr>
              <a:buFont typeface="Arial"/>
              <a:buChar char="•"/>
            </a:pPr>
            <a:r>
              <a:rPr lang="en-US" b="1" dirty="0">
                <a:ea typeface="+mn-lt"/>
                <a:cs typeface="+mn-lt"/>
              </a:rPr>
              <a:t>To conduct a narrative and documentary literature review with thematic analysis</a:t>
            </a:r>
            <a:r>
              <a:rPr lang="en-US" dirty="0">
                <a:ea typeface="+mn-lt"/>
                <a:cs typeface="+mn-lt"/>
              </a:rPr>
              <a:t> to identify key frameworks, mechanisms, variables and evidence from existing green social prescribing projects and high‑quality academic research that can inform the </a:t>
            </a:r>
            <a:r>
              <a:rPr lang="en-US" dirty="0" err="1">
                <a:ea typeface="+mn-lt"/>
                <a:cs typeface="+mn-lt"/>
              </a:rPr>
              <a:t>programme</a:t>
            </a:r>
            <a:r>
              <a:rPr lang="en-US" dirty="0">
                <a:ea typeface="+mn-lt"/>
                <a:cs typeface="+mn-lt"/>
              </a:rPr>
              <a:t> design.</a:t>
            </a:r>
            <a:endParaRPr lang="en-US">
              <a:ea typeface="+mn-lt"/>
              <a:cs typeface="+mn-lt"/>
            </a:endParaRPr>
          </a:p>
          <a:p>
            <a:pPr>
              <a:buFont typeface="Arial"/>
              <a:buChar char="•"/>
            </a:pPr>
            <a:endParaRPr lang="en-US" sz="1400">
              <a:ea typeface="+mn-lt"/>
              <a:cs typeface="+mn-lt"/>
            </a:endParaRPr>
          </a:p>
          <a:p>
            <a:pPr marL="0" indent="0">
              <a:spcBef>
                <a:spcPts val="1200"/>
              </a:spcBef>
              <a:spcAft>
                <a:spcPts val="1200"/>
              </a:spcAft>
              <a:buNone/>
            </a:pPr>
            <a:endParaRPr lang="en-US" sz="1400"/>
          </a:p>
        </p:txBody>
      </p:sp>
      <p:pic>
        <p:nvPicPr>
          <p:cNvPr id="6" name="Picture Placeholder 5" descr="A bicycle on a hill&#10;&#10;AI-generated content may be incorrect.">
            <a:extLst>
              <a:ext uri="{FF2B5EF4-FFF2-40B4-BE49-F238E27FC236}">
                <a16:creationId xmlns:a16="http://schemas.microsoft.com/office/drawing/2014/main" id="{5CF6D46D-D5F7-0A92-CB7A-259A32A9D129}"/>
              </a:ext>
            </a:extLst>
          </p:cNvPr>
          <p:cNvPicPr>
            <a:picLocks noGrp="1" noChangeAspect="1"/>
          </p:cNvPicPr>
          <p:nvPr>
            <p:ph type="pic" sz="quarter" idx="13"/>
          </p:nvPr>
        </p:nvPicPr>
        <p:blipFill>
          <a:blip r:embed="rId2"/>
          <a:srcRect t="12380" b="12380"/>
          <a:stretch/>
        </p:blipFill>
        <p:spPr>
          <a:prstGeom prst="rect">
            <a:avLst/>
          </a:prstGeom>
          <a:blipFill dpi="0" rotWithShape="1">
            <a:blip r:embed="rId3">
              <a:alphaModFix amt="60000"/>
            </a:blip>
            <a:srcRect/>
            <a:stretch>
              <a:fillRect/>
            </a:stretch>
          </a:blipFill>
        </p:spPr>
      </p:pic>
    </p:spTree>
    <p:extLst>
      <p:ext uri="{BB962C8B-B14F-4D97-AF65-F5344CB8AC3E}">
        <p14:creationId xmlns:p14="http://schemas.microsoft.com/office/powerpoint/2010/main" val="1910891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4429087" y="-634645"/>
            <a:ext cx="3332484" cy="1986821"/>
          </a:xfrm>
        </p:spPr>
        <p:txBody>
          <a:bodyPr/>
          <a:lstStyle/>
          <a:p>
            <a:r>
              <a:rPr lang="en-US"/>
              <a:t>Method</a:t>
            </a:r>
          </a:p>
        </p:txBody>
      </p:sp>
      <p:sp>
        <p:nvSpPr>
          <p:cNvPr id="3" name="TextBox 2">
            <a:extLst>
              <a:ext uri="{FF2B5EF4-FFF2-40B4-BE49-F238E27FC236}">
                <a16:creationId xmlns:a16="http://schemas.microsoft.com/office/drawing/2014/main" id="{E2605535-6429-4897-3F02-9B7C2B8B9C80}"/>
              </a:ext>
            </a:extLst>
          </p:cNvPr>
          <p:cNvSpPr txBox="1"/>
          <p:nvPr/>
        </p:nvSpPr>
        <p:spPr>
          <a:xfrm>
            <a:off x="578971" y="1714498"/>
            <a:ext cx="1102285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600" b="1">
                <a:solidFill>
                  <a:schemeClr val="bg1"/>
                </a:solidFill>
                <a:ea typeface="+mn-lt"/>
                <a:cs typeface="+mn-lt"/>
              </a:rPr>
              <a:t>Two‑part review:</a:t>
            </a:r>
            <a:r>
              <a:rPr lang="en-GB" sz="1600" dirty="0">
                <a:solidFill>
                  <a:schemeClr val="bg1"/>
                </a:solidFill>
                <a:ea typeface="+mn-lt"/>
                <a:cs typeface="+mn-lt"/>
              </a:rPr>
              <a:t> </a:t>
            </a:r>
            <a:r>
              <a:rPr lang="en-GB" sz="1600">
                <a:solidFill>
                  <a:schemeClr val="bg1"/>
                </a:solidFill>
                <a:ea typeface="+mn-lt"/>
                <a:cs typeface="+mn-lt"/>
              </a:rPr>
              <a:t>The study used a narrative literature review and a documentary/grey‑literature review, each with its own thematic analysis. Narrative review was chosen because it allows broad, interpretive synthesis across diverse evidence (Sukhera, 2022). Documentary analysis was essential due to limited peer‑reviewed research on mountain biking (Chapman &amp; McNeill, 2005).</a:t>
            </a:r>
            <a:endParaRPr lang="en-US" sz="1600">
              <a:solidFill>
                <a:schemeClr val="bg1"/>
              </a:solidFill>
              <a:ea typeface="+mn-lt"/>
              <a:cs typeface="+mn-lt"/>
            </a:endParaRPr>
          </a:p>
          <a:p>
            <a:pPr>
              <a:buFont typeface="Arial"/>
              <a:buChar char="•"/>
            </a:pPr>
            <a:endParaRPr lang="en-GB" sz="1600" dirty="0">
              <a:solidFill>
                <a:schemeClr val="bg1"/>
              </a:solidFill>
              <a:ea typeface="+mn-lt"/>
              <a:cs typeface="+mn-lt"/>
            </a:endParaRPr>
          </a:p>
          <a:p>
            <a:pPr>
              <a:buFont typeface="Arial"/>
              <a:buChar char="•"/>
            </a:pPr>
            <a:r>
              <a:rPr lang="en-GB" sz="1600" b="1" dirty="0">
                <a:solidFill>
                  <a:schemeClr val="bg1"/>
                </a:solidFill>
                <a:ea typeface="+mn-lt"/>
                <a:cs typeface="+mn-lt"/>
              </a:rPr>
              <a:t>Thematic analysis:</a:t>
            </a:r>
            <a:r>
              <a:rPr lang="en-GB" sz="1600" dirty="0">
                <a:solidFill>
                  <a:schemeClr val="bg1"/>
                </a:solidFill>
                <a:ea typeface="+mn-lt"/>
                <a:cs typeface="+mn-lt"/>
              </a:rPr>
              <a:t> A structured coding process (line‑by‑line - descriptive themes - analytical themes) was used to identify key patterns across varied qualitative evidence, following guidance from Ahmed et al. (2025). These themes directly informed the programme design.</a:t>
            </a:r>
            <a:endParaRPr lang="en-GB" sz="1600" dirty="0">
              <a:solidFill>
                <a:schemeClr val="bg1"/>
              </a:solidFill>
            </a:endParaRPr>
          </a:p>
          <a:p>
            <a:pPr>
              <a:buFont typeface="Arial"/>
              <a:buChar char="•"/>
            </a:pPr>
            <a:endParaRPr lang="en-GB" sz="1600" dirty="0">
              <a:solidFill>
                <a:schemeClr val="bg1"/>
              </a:solidFill>
              <a:ea typeface="+mn-lt"/>
              <a:cs typeface="+mn-lt"/>
            </a:endParaRPr>
          </a:p>
          <a:p>
            <a:pPr>
              <a:buFont typeface="Arial"/>
              <a:buChar char="•"/>
            </a:pPr>
            <a:r>
              <a:rPr lang="en-GB" sz="1600" b="1">
                <a:solidFill>
                  <a:schemeClr val="bg1"/>
                </a:solidFill>
                <a:ea typeface="+mn-lt"/>
                <a:cs typeface="+mn-lt"/>
              </a:rPr>
              <a:t>Search strategy:</a:t>
            </a:r>
            <a:r>
              <a:rPr lang="en-GB" sz="1600" dirty="0">
                <a:solidFill>
                  <a:schemeClr val="bg1"/>
                </a:solidFill>
                <a:ea typeface="+mn-lt"/>
                <a:cs typeface="+mn-lt"/>
              </a:rPr>
              <a:t> </a:t>
            </a:r>
            <a:r>
              <a:rPr lang="en-GB" sz="1600">
                <a:solidFill>
                  <a:schemeClr val="bg1"/>
                </a:solidFill>
                <a:ea typeface="+mn-lt"/>
                <a:cs typeface="+mn-lt"/>
              </a:rPr>
              <a:t>Searches were conducted using the UWTSD database and Google Scholar, applying Boolean operators (Ryan, 2022), filters, and quality checks. Only four primary research articles on mountain biking were found, so seven grey‑literature sources were added through targeted Google searches.</a:t>
            </a:r>
          </a:p>
          <a:p>
            <a:pPr>
              <a:buFont typeface="Arial"/>
              <a:buChar char="•"/>
            </a:pPr>
            <a:endParaRPr lang="en-GB" sz="1600" dirty="0">
              <a:solidFill>
                <a:schemeClr val="bg1"/>
              </a:solidFill>
              <a:ea typeface="+mn-lt"/>
              <a:cs typeface="+mn-lt"/>
            </a:endParaRPr>
          </a:p>
          <a:p>
            <a:pPr>
              <a:buFont typeface="Arial"/>
              <a:buChar char="•"/>
            </a:pPr>
            <a:r>
              <a:rPr lang="en-GB" sz="1600" b="1" dirty="0">
                <a:solidFill>
                  <a:schemeClr val="bg1"/>
                </a:solidFill>
                <a:ea typeface="+mn-lt"/>
                <a:cs typeface="+mn-lt"/>
              </a:rPr>
              <a:t>Programme design &amp; evaluation:</a:t>
            </a:r>
            <a:r>
              <a:rPr lang="en-GB" sz="1600" dirty="0">
                <a:solidFill>
                  <a:schemeClr val="bg1"/>
                </a:solidFill>
                <a:ea typeface="+mn-lt"/>
                <a:cs typeface="+mn-lt"/>
              </a:rPr>
              <a:t> The themes from both reviews were used to build the mountain biking programme, ensuring it reflected the mechanisms identified in the literature. The final programme was then evaluated against these themes to assess its evidence‑based strength and suitability for green social prescribing.</a:t>
            </a:r>
          </a:p>
          <a:p>
            <a:pPr marL="285750" indent="-285750">
              <a:buFont typeface="Arial,Sans-Serif"/>
              <a:buChar char="•"/>
            </a:pPr>
            <a:endParaRPr lang="en-GB" sz="1600" dirty="0">
              <a:solidFill>
                <a:schemeClr val="bg1"/>
              </a:solidFill>
              <a:ea typeface="+mn-lt"/>
              <a:cs typeface="+mn-lt"/>
            </a:endParaRPr>
          </a:p>
          <a:p>
            <a:pPr marL="285750" indent="-285750">
              <a:buFont typeface="Arial"/>
              <a:buChar char="•"/>
            </a:pPr>
            <a:endParaRPr lang="en-GB" sz="1600" dirty="0">
              <a:solidFill>
                <a:schemeClr val="bg1"/>
              </a:solidFill>
            </a:endParaRPr>
          </a:p>
        </p:txBody>
      </p:sp>
    </p:spTree>
    <p:extLst>
      <p:ext uri="{BB962C8B-B14F-4D97-AF65-F5344CB8AC3E}">
        <p14:creationId xmlns:p14="http://schemas.microsoft.com/office/powerpoint/2010/main" val="185838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4600911" y="127655"/>
            <a:ext cx="2990171" cy="724349"/>
          </a:xfrm>
        </p:spPr>
        <p:txBody>
          <a:bodyPr/>
          <a:lstStyle/>
          <a:p>
            <a:r>
              <a:rPr lang="en-US" sz="5400"/>
              <a:t>Results</a:t>
            </a:r>
          </a:p>
        </p:txBody>
      </p:sp>
      <p:graphicFrame>
        <p:nvGraphicFramePr>
          <p:cNvPr id="15" name="Table 14">
            <a:extLst>
              <a:ext uri="{FF2B5EF4-FFF2-40B4-BE49-F238E27FC236}">
                <a16:creationId xmlns:a16="http://schemas.microsoft.com/office/drawing/2014/main" id="{01C2D3F4-728F-C966-10EC-5309A0E4999F}"/>
              </a:ext>
            </a:extLst>
          </p:cNvPr>
          <p:cNvGraphicFramePr>
            <a:graphicFrameLocks noGrp="1"/>
          </p:cNvGraphicFramePr>
          <p:nvPr/>
        </p:nvGraphicFramePr>
        <p:xfrm>
          <a:off x="0" y="3282315"/>
          <a:ext cx="12192000" cy="293370"/>
        </p:xfrm>
        <a:graphic>
          <a:graphicData uri="http://schemas.openxmlformats.org/drawingml/2006/table">
            <a:tbl>
              <a:tblPr firstRow="1" firstCol="1" bandRow="1">
                <a:tableStyleId>{5940675A-B579-460E-94D1-54222C63F5DA}</a:tableStyleId>
              </a:tblPr>
              <a:tblGrid>
                <a:gridCol w="12192000">
                  <a:extLst>
                    <a:ext uri="{9D8B030D-6E8A-4147-A177-3AD203B41FA5}">
                      <a16:colId xmlns:a16="http://schemas.microsoft.com/office/drawing/2014/main" val="2668853369"/>
                    </a:ext>
                  </a:extLst>
                </a:gridCol>
              </a:tblGrid>
              <a:tr h="0">
                <a:tc>
                  <a:txBody>
                    <a:bodyPr/>
                    <a:lstStyle/>
                    <a:p>
                      <a:pPr>
                        <a:buNone/>
                      </a:pPr>
                      <a:endParaRPr lang="en-GB">
                        <a:effectLst/>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2835776786"/>
                  </a:ext>
                </a:extLst>
              </a:tr>
            </a:tbl>
          </a:graphicData>
        </a:graphic>
      </p:graphicFrame>
      <p:sp>
        <p:nvSpPr>
          <p:cNvPr id="18" name="TextBox 17">
            <a:extLst>
              <a:ext uri="{FF2B5EF4-FFF2-40B4-BE49-F238E27FC236}">
                <a16:creationId xmlns:a16="http://schemas.microsoft.com/office/drawing/2014/main" id="{6485916B-5CC9-BC6B-4D6E-ECFA29A074CD}"/>
              </a:ext>
            </a:extLst>
          </p:cNvPr>
          <p:cNvSpPr txBox="1"/>
          <p:nvPr/>
        </p:nvSpPr>
        <p:spPr>
          <a:xfrm>
            <a:off x="859119" y="1225177"/>
            <a:ext cx="4377766"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Theme 1 – Resilience</a:t>
            </a:r>
            <a:endParaRPr lang="en-US" sz="1400" b="1" dirty="0"/>
          </a:p>
          <a:p>
            <a:pPr marL="228600" indent="-228600">
              <a:buFont typeface=""/>
              <a:buChar char="•"/>
            </a:pPr>
            <a:r>
              <a:rPr lang="en-US" sz="1400"/>
              <a:t>Builds coping skills and emotional regulation.</a:t>
            </a:r>
            <a:endParaRPr lang="en-US" sz="1400" dirty="0"/>
          </a:p>
          <a:p>
            <a:pPr marL="228600" indent="-228600">
              <a:buFont typeface=""/>
              <a:buChar char="•"/>
            </a:pPr>
            <a:r>
              <a:rPr lang="en-US" sz="1400" dirty="0"/>
              <a:t>Developed through challenge, progression and mentoring (Chapple et al., 2018).</a:t>
            </a:r>
          </a:p>
          <a:p>
            <a:pPr marL="228600" indent="-228600">
              <a:buFont typeface=""/>
              <a:buChar char="•"/>
            </a:pPr>
            <a:r>
              <a:rPr lang="en-US" sz="1400" dirty="0"/>
              <a:t>Stronger in </a:t>
            </a:r>
            <a:r>
              <a:rPr lang="en-US" sz="1400" dirty="0" err="1"/>
              <a:t>programmes</a:t>
            </a:r>
            <a:r>
              <a:rPr lang="en-US" sz="1400" dirty="0"/>
              <a:t> using structured reflection (Brown et al., 2022; 2023).</a:t>
            </a:r>
          </a:p>
          <a:p>
            <a:endParaRPr lang="en-US" sz="1400" dirty="0"/>
          </a:p>
          <a:p>
            <a:r>
              <a:rPr lang="en-US" sz="1400" b="1" dirty="0"/>
              <a:t>Theme 2 – Theory Behind </a:t>
            </a:r>
            <a:r>
              <a:rPr lang="en-US" sz="1400" b="1" dirty="0" err="1"/>
              <a:t>Programmes</a:t>
            </a:r>
            <a:endParaRPr lang="en-US" sz="1400" b="1" dirty="0"/>
          </a:p>
          <a:p>
            <a:pPr marL="228600" indent="-228600">
              <a:buFont typeface=""/>
              <a:buChar char="•"/>
            </a:pPr>
            <a:r>
              <a:rPr lang="en-US" sz="1400" dirty="0" err="1"/>
              <a:t>Programmes</a:t>
            </a:r>
            <a:r>
              <a:rPr lang="en-US" sz="1400" dirty="0"/>
              <a:t> grounded in psychological frameworks.</a:t>
            </a:r>
          </a:p>
          <a:p>
            <a:pPr marL="228600" indent="-228600">
              <a:buFont typeface=""/>
              <a:buChar char="•"/>
            </a:pPr>
            <a:r>
              <a:rPr lang="en-US" sz="1400"/>
              <a:t>AT models (AW‑ELC) deepen reflection and learning (Brown et al., 2022).</a:t>
            </a:r>
            <a:endParaRPr lang="en-US" sz="1400" dirty="0"/>
          </a:p>
          <a:p>
            <a:pPr marL="228600" indent="-228600">
              <a:buFont typeface=""/>
              <a:buChar char="•"/>
            </a:pPr>
            <a:r>
              <a:rPr lang="en-US" sz="1400" dirty="0"/>
              <a:t>TPSR supports responsibility, regulation and social skills (Marsh, 2025).</a:t>
            </a:r>
          </a:p>
          <a:p>
            <a:endParaRPr lang="en-US" sz="1400" dirty="0"/>
          </a:p>
          <a:p>
            <a:r>
              <a:rPr lang="en-US" sz="1400" b="1"/>
              <a:t>Theme 3 – Social Development</a:t>
            </a:r>
            <a:endParaRPr lang="en-US" sz="1400" b="1" dirty="0"/>
          </a:p>
          <a:p>
            <a:pPr marL="228600" indent="-228600">
              <a:buFont typeface=""/>
              <a:buChar char="•"/>
            </a:pPr>
            <a:r>
              <a:rPr lang="en-US" sz="1400" dirty="0"/>
              <a:t>Strengthens relationships, confidence and communication.</a:t>
            </a:r>
          </a:p>
          <a:p>
            <a:pPr marL="228600" indent="-228600">
              <a:buFont typeface=""/>
              <a:buChar char="•"/>
            </a:pPr>
            <a:r>
              <a:rPr lang="en-US" sz="1400"/>
              <a:t>Supports school transition and emotional adjustment (Brown, Christian &amp; Crowson, 2023).</a:t>
            </a:r>
            <a:endParaRPr lang="en-US" sz="1400" dirty="0"/>
          </a:p>
          <a:p>
            <a:pPr marL="228600" indent="-228600">
              <a:buFont typeface=""/>
              <a:buChar char="•"/>
            </a:pPr>
            <a:r>
              <a:rPr lang="en-US" sz="1400"/>
              <a:t>Builds belonging and community connection (Chapple et al., 2018).</a:t>
            </a:r>
            <a:endParaRPr lang="en-US" sz="1400" dirty="0"/>
          </a:p>
          <a:p>
            <a:pPr algn="ctr"/>
            <a:endParaRPr lang="en-GB" sz="1600" dirty="0"/>
          </a:p>
        </p:txBody>
      </p:sp>
      <p:sp>
        <p:nvSpPr>
          <p:cNvPr id="20" name="TextBox 19">
            <a:extLst>
              <a:ext uri="{FF2B5EF4-FFF2-40B4-BE49-F238E27FC236}">
                <a16:creationId xmlns:a16="http://schemas.microsoft.com/office/drawing/2014/main" id="{C7DB32C8-2FFE-91AC-35BD-01041AC9C6C0}"/>
              </a:ext>
            </a:extLst>
          </p:cNvPr>
          <p:cNvSpPr txBox="1"/>
          <p:nvPr/>
        </p:nvSpPr>
        <p:spPr>
          <a:xfrm>
            <a:off x="6723528" y="1225177"/>
            <a:ext cx="492311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Theme 1 – Nature‑Based Therapeutic Environment</a:t>
            </a:r>
            <a:endParaRPr lang="en-US" sz="1400" b="1" dirty="0"/>
          </a:p>
          <a:p>
            <a:pPr marL="228600" indent="-228600">
              <a:buFont typeface=""/>
              <a:buChar char="•"/>
            </a:pPr>
            <a:r>
              <a:rPr lang="en-US" sz="1400"/>
              <a:t>Nature is calming, grounding and restorative (Fountain et al., 2023).</a:t>
            </a:r>
            <a:endParaRPr lang="en-US" sz="1400" dirty="0"/>
          </a:p>
          <a:p>
            <a:pPr marL="228600" indent="-228600">
              <a:buFont typeface=""/>
              <a:buChar char="•"/>
            </a:pPr>
            <a:r>
              <a:rPr lang="en-US" sz="1400"/>
              <a:t>MTB helps people connect with nature for wellbeing (Boundless Trails, 2025).</a:t>
            </a:r>
            <a:endParaRPr lang="en-US" sz="1400" dirty="0"/>
          </a:p>
          <a:p>
            <a:pPr marL="228600" indent="-228600">
              <a:buFont typeface=""/>
              <a:buChar char="•"/>
            </a:pPr>
            <a:r>
              <a:rPr lang="en-US" sz="1400" dirty="0"/>
              <a:t>Forest settings boost mood, social interaction and activity (O’Brien et al., 2023).</a:t>
            </a:r>
          </a:p>
          <a:p>
            <a:endParaRPr lang="en-US" sz="1400" dirty="0"/>
          </a:p>
          <a:p>
            <a:r>
              <a:rPr lang="en-US" sz="1400" b="1" dirty="0"/>
              <a:t>Theme 2 – </a:t>
            </a:r>
            <a:r>
              <a:rPr lang="en-US" sz="1400" b="1" dirty="0" err="1"/>
              <a:t>Programme</a:t>
            </a:r>
            <a:r>
              <a:rPr lang="en-US" sz="1400" b="1" dirty="0"/>
              <a:t> Delivery &amp; Structure</a:t>
            </a:r>
          </a:p>
          <a:p>
            <a:pPr marL="228600" indent="-228600">
              <a:buFont typeface=""/>
              <a:buChar char="•"/>
            </a:pPr>
            <a:r>
              <a:rPr lang="en-US" sz="1400" dirty="0"/>
              <a:t>All </a:t>
            </a:r>
            <a:r>
              <a:rPr lang="en-US" sz="1400" dirty="0" err="1"/>
              <a:t>programmes</a:t>
            </a:r>
            <a:r>
              <a:rPr lang="en-US" sz="1400" dirty="0"/>
              <a:t> use structured, supportive sessions with trained leaders.</a:t>
            </a:r>
          </a:p>
          <a:p>
            <a:pPr marL="228600" indent="-228600">
              <a:buFont typeface=""/>
              <a:buChar char="•"/>
            </a:pPr>
            <a:r>
              <a:rPr lang="en-US" sz="1400"/>
              <a:t>Approaches vary (group 6-8, 1:1), but all aim to improve wellbeing.</a:t>
            </a:r>
            <a:endParaRPr lang="en-US" sz="1400" dirty="0"/>
          </a:p>
          <a:p>
            <a:pPr marL="228600" indent="-228600">
              <a:buFont typeface=""/>
              <a:buChar char="•"/>
            </a:pPr>
            <a:r>
              <a:rPr lang="en-US" sz="1400" dirty="0"/>
              <a:t>Models include therapy‑informed MTB, mindful riding and skills‑based cycling.</a:t>
            </a:r>
          </a:p>
          <a:p>
            <a:endParaRPr lang="en-US" sz="1400" dirty="0"/>
          </a:p>
          <a:p>
            <a:r>
              <a:rPr lang="en-US" sz="1400" b="1"/>
              <a:t>Theme 3 – Funding</a:t>
            </a:r>
            <a:endParaRPr lang="en-US" sz="1400" b="1" dirty="0"/>
          </a:p>
          <a:p>
            <a:pPr marL="228600" indent="-228600">
              <a:buFont typeface=""/>
              <a:buChar char="•"/>
            </a:pPr>
            <a:r>
              <a:rPr lang="en-US" sz="1400" dirty="0" err="1"/>
              <a:t>Programmes</a:t>
            </a:r>
            <a:r>
              <a:rPr lang="en-US" sz="1400" dirty="0"/>
              <a:t> need strong evidence to secure long‑term funding (Yates, 2022).</a:t>
            </a:r>
          </a:p>
          <a:p>
            <a:pPr marL="228600" indent="-228600">
              <a:buFont typeface=""/>
              <a:buChar char="•"/>
            </a:pPr>
            <a:r>
              <a:rPr lang="en-US" sz="1400"/>
              <a:t>Mixed funding (government, donations) supports sustainability.</a:t>
            </a:r>
            <a:endParaRPr lang="en-US" sz="1400" dirty="0"/>
          </a:p>
          <a:p>
            <a:pPr marL="228600" indent="-228600">
              <a:buFont typeface=""/>
              <a:buChar char="•"/>
            </a:pPr>
            <a:r>
              <a:rPr lang="en-US" sz="1400"/>
              <a:t>Investment is essential for lasting community impact (Jones Associates, 2023).</a:t>
            </a:r>
            <a:endParaRPr lang="en-US" sz="1400" dirty="0"/>
          </a:p>
          <a:p>
            <a:pPr algn="ctr"/>
            <a:endParaRPr lang="en-GB" sz="1400" dirty="0"/>
          </a:p>
        </p:txBody>
      </p:sp>
      <p:cxnSp>
        <p:nvCxnSpPr>
          <p:cNvPr id="21" name="Straight Arrow Connector 20">
            <a:extLst>
              <a:ext uri="{FF2B5EF4-FFF2-40B4-BE49-F238E27FC236}">
                <a16:creationId xmlns:a16="http://schemas.microsoft.com/office/drawing/2014/main" id="{9733F352-1BE3-5E8F-BF9A-6F5FE6082EFA}"/>
              </a:ext>
            </a:extLst>
          </p:cNvPr>
          <p:cNvCxnSpPr/>
          <p:nvPr/>
        </p:nvCxnSpPr>
        <p:spPr>
          <a:xfrm>
            <a:off x="6013823" y="1352175"/>
            <a:ext cx="11205" cy="5009029"/>
          </a:xfrm>
          <a:prstGeom prst="straightConnector1">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D75D8E7F-91EC-C7B0-7721-37A24B1498E6}"/>
              </a:ext>
            </a:extLst>
          </p:cNvPr>
          <p:cNvSpPr txBox="1"/>
          <p:nvPr/>
        </p:nvSpPr>
        <p:spPr>
          <a:xfrm>
            <a:off x="1374589" y="283882"/>
            <a:ext cx="205441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a:latin typeface="Aptos Light"/>
                <a:ea typeface="Times New Roman"/>
                <a:cs typeface="Times New Roman"/>
              </a:rPr>
              <a:t>Narrative literature review </a:t>
            </a:r>
          </a:p>
          <a:p>
            <a:pPr algn="ctr"/>
            <a:endParaRPr lang="en-GB"/>
          </a:p>
        </p:txBody>
      </p:sp>
      <p:sp>
        <p:nvSpPr>
          <p:cNvPr id="25" name="TextBox 24">
            <a:extLst>
              <a:ext uri="{FF2B5EF4-FFF2-40B4-BE49-F238E27FC236}">
                <a16:creationId xmlns:a16="http://schemas.microsoft.com/office/drawing/2014/main" id="{56E58C46-135F-5158-0AD3-BF2B2FB63FFD}"/>
              </a:ext>
            </a:extLst>
          </p:cNvPr>
          <p:cNvSpPr txBox="1"/>
          <p:nvPr/>
        </p:nvSpPr>
        <p:spPr>
          <a:xfrm>
            <a:off x="8733118" y="283882"/>
            <a:ext cx="2315884"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a:latin typeface="Aptos Light"/>
                <a:ea typeface="Times New Roman"/>
                <a:cs typeface="Times New Roman"/>
              </a:rPr>
              <a:t>Documentary literature review </a:t>
            </a:r>
          </a:p>
          <a:p>
            <a:pPr algn="ctr"/>
            <a:endParaRPr lang="en-GB" dirty="0"/>
          </a:p>
        </p:txBody>
      </p:sp>
    </p:spTree>
    <p:extLst>
      <p:ext uri="{BB962C8B-B14F-4D97-AF65-F5344CB8AC3E}">
        <p14:creationId xmlns:p14="http://schemas.microsoft.com/office/powerpoint/2010/main" val="2123826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5E61-B638-09F9-C546-EC46B3428F9A}"/>
              </a:ext>
            </a:extLst>
          </p:cNvPr>
          <p:cNvSpPr>
            <a:spLocks noGrp="1"/>
          </p:cNvSpPr>
          <p:nvPr>
            <p:ph type="title"/>
          </p:nvPr>
        </p:nvSpPr>
        <p:spPr>
          <a:xfrm>
            <a:off x="8807455" y="2861869"/>
            <a:ext cx="2578687" cy="560673"/>
          </a:xfrm>
        </p:spPr>
        <p:txBody>
          <a:bodyPr anchor="b">
            <a:normAutofit fontScale="90000"/>
          </a:bodyPr>
          <a:lstStyle/>
          <a:p>
            <a:r>
              <a:rPr lang="en-US"/>
              <a:t>Discussion</a:t>
            </a:r>
          </a:p>
        </p:txBody>
      </p:sp>
      <p:pic>
        <p:nvPicPr>
          <p:cNvPr id="6" name="Picture 5" descr="A poster with text and images&#10;&#10;AI-generated content may be incorrect.">
            <a:extLst>
              <a:ext uri="{FF2B5EF4-FFF2-40B4-BE49-F238E27FC236}">
                <a16:creationId xmlns:a16="http://schemas.microsoft.com/office/drawing/2014/main" id="{FD5D0BE6-6C17-C379-9B4A-2128D06CABF9}"/>
              </a:ext>
            </a:extLst>
          </p:cNvPr>
          <p:cNvPicPr>
            <a:picLocks noChangeAspect="1"/>
          </p:cNvPicPr>
          <p:nvPr/>
        </p:nvPicPr>
        <p:blipFill>
          <a:blip r:embed="rId2"/>
          <a:srcRect r="-2" b="1249"/>
          <a:stretch>
            <a:fillRect/>
          </a:stretch>
        </p:blipFill>
        <p:spPr>
          <a:xfrm>
            <a:off x="20" y="10"/>
            <a:ext cx="7758934" cy="6850519"/>
          </a:xfrm>
          <a:prstGeom prst="rect">
            <a:avLst/>
          </a:prstGeom>
          <a:noFill/>
        </p:spPr>
      </p:pic>
    </p:spTree>
    <p:extLst>
      <p:ext uri="{BB962C8B-B14F-4D97-AF65-F5344CB8AC3E}">
        <p14:creationId xmlns:p14="http://schemas.microsoft.com/office/powerpoint/2010/main" val="834862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title"/>
          </p:nvPr>
        </p:nvSpPr>
        <p:spPr>
          <a:xfrm>
            <a:off x="9129096" y="2969230"/>
            <a:ext cx="3549456" cy="1134565"/>
          </a:xfrm>
        </p:spPr>
        <p:txBody>
          <a:bodyPr/>
          <a:lstStyle/>
          <a:p>
            <a:r>
              <a:rPr lang="en-US" sz="3600"/>
              <a:t>Reflection</a:t>
            </a:r>
            <a:r>
              <a:rPr lang="en-US" sz="3600" dirty="0"/>
              <a:t> and Q&amp;A</a:t>
            </a:r>
          </a:p>
        </p:txBody>
      </p:sp>
      <p:sp>
        <p:nvSpPr>
          <p:cNvPr id="3" name="Subtitle 2">
            <a:extLst>
              <a:ext uri="{FF2B5EF4-FFF2-40B4-BE49-F238E27FC236}">
                <a16:creationId xmlns:a16="http://schemas.microsoft.com/office/drawing/2014/main" id="{E61DF94A-DA27-1E29-408E-F5360E814FB0}"/>
              </a:ext>
            </a:extLst>
          </p:cNvPr>
          <p:cNvSpPr>
            <a:spLocks noGrp="1"/>
          </p:cNvSpPr>
          <p:nvPr>
            <p:ph sz="quarter" idx="14"/>
          </p:nvPr>
        </p:nvSpPr>
        <p:spPr>
          <a:xfrm>
            <a:off x="100139" y="83190"/>
            <a:ext cx="11749177" cy="6909278"/>
          </a:xfrm>
        </p:spPr>
        <p:txBody>
          <a:bodyPr vert="horz" lIns="91440" tIns="45720" rIns="91440" bIns="45720" rtlCol="0" anchor="t">
            <a:noAutofit/>
          </a:bodyPr>
          <a:lstStyle/>
          <a:p>
            <a:pPr marL="0" indent="0">
              <a:buNone/>
            </a:pPr>
            <a:r>
              <a:rPr lang="en-US" sz="700" b="1"/>
              <a:t>References</a:t>
            </a:r>
            <a:endParaRPr lang="en-US" sz="700" b="1" dirty="0"/>
          </a:p>
          <a:p>
            <a:pPr>
              <a:buNone/>
            </a:pPr>
            <a:r>
              <a:rPr lang="en-US" sz="600" dirty="0">
                <a:latin typeface="Times New Roman"/>
                <a:cs typeface="Times New Roman"/>
              </a:rPr>
              <a:t>Ahmed, S.K., Mohammed, R.A., Nashwan, A.J., Ibrahim, R.H., Abdalla, A.Q., Ameen, B.M.M. and </a:t>
            </a:r>
            <a:r>
              <a:rPr lang="en-US" sz="600" dirty="0" err="1">
                <a:latin typeface="Times New Roman"/>
                <a:cs typeface="Times New Roman"/>
              </a:rPr>
              <a:t>Khdhir</a:t>
            </a:r>
            <a:r>
              <a:rPr lang="en-US" sz="600" dirty="0">
                <a:latin typeface="Times New Roman"/>
                <a:cs typeface="Times New Roman"/>
              </a:rPr>
              <a:t>, R.M. (2025) ‘Using thematic analysis in qualitative research’, </a:t>
            </a:r>
            <a:r>
              <a:rPr lang="en-US" sz="600" i="1" dirty="0">
                <a:latin typeface="Times New Roman"/>
                <a:cs typeface="Times New Roman"/>
              </a:rPr>
              <a:t>Journal of Medicine, Surgery, and Public Health</a:t>
            </a:r>
            <a:r>
              <a:rPr lang="en-US" sz="600" dirty="0">
                <a:latin typeface="Times New Roman"/>
                <a:cs typeface="Times New Roman"/>
              </a:rPr>
              <a:t>, 6, 100198. </a:t>
            </a:r>
            <a:r>
              <a:rPr lang="en-US" sz="600" dirty="0">
                <a:latin typeface="Times New Roman"/>
                <a:cs typeface="Times New Roman"/>
                <a:hlinkClick r:id="rId2"/>
              </a:rPr>
              <a:t>https://doi.org/10.1016/j.glmedi.2025.100198</a:t>
            </a:r>
            <a:endParaRPr lang="en-US" sz="600"/>
          </a:p>
          <a:p>
            <a:pPr>
              <a:buNone/>
            </a:pPr>
            <a:r>
              <a:rPr lang="en-US" sz="600" dirty="0">
                <a:latin typeface="Times New Roman"/>
                <a:cs typeface="Times New Roman"/>
              </a:rPr>
              <a:t>Boundless Trails (2025) </a:t>
            </a:r>
            <a:r>
              <a:rPr lang="en-US" sz="600" i="1" dirty="0">
                <a:latin typeface="Times New Roman"/>
                <a:cs typeface="Times New Roman"/>
              </a:rPr>
              <a:t>Trails to Wellbeing Referral </a:t>
            </a:r>
            <a:r>
              <a:rPr lang="en-US" sz="600" i="1" dirty="0" err="1">
                <a:latin typeface="Times New Roman"/>
                <a:cs typeface="Times New Roman"/>
              </a:rPr>
              <a:t>Programme</a:t>
            </a:r>
            <a:r>
              <a:rPr lang="en-US" sz="600" dirty="0">
                <a:latin typeface="Times New Roman"/>
                <a:cs typeface="Times New Roman"/>
              </a:rPr>
              <a:t>. Available at: </a:t>
            </a:r>
            <a:r>
              <a:rPr lang="en-US" sz="600" dirty="0">
                <a:latin typeface="Times New Roman"/>
                <a:cs typeface="Times New Roman"/>
                <a:hlinkClick r:id="rId3"/>
              </a:rPr>
              <a:t>https://www.boundlesstrails.co.uk/trails-to-wellbeing</a:t>
            </a:r>
            <a:r>
              <a:rPr lang="en-US" sz="600" dirty="0">
                <a:latin typeface="Times New Roman"/>
                <a:cs typeface="Times New Roman"/>
              </a:rPr>
              <a:t> (Accessed: 21 March 2026).</a:t>
            </a:r>
            <a:endParaRPr lang="en-US" sz="600" dirty="0"/>
          </a:p>
          <a:p>
            <a:pPr>
              <a:buNone/>
            </a:pPr>
            <a:r>
              <a:rPr lang="en-US" sz="600">
                <a:latin typeface="Times New Roman"/>
                <a:cs typeface="Times New Roman"/>
              </a:rPr>
              <a:t>Boundless Trails (2025) </a:t>
            </a:r>
            <a:r>
              <a:rPr lang="en-US" sz="600" i="1">
                <a:latin typeface="Times New Roman"/>
                <a:cs typeface="Times New Roman"/>
              </a:rPr>
              <a:t>11 Mountain Bike Sessions</a:t>
            </a:r>
            <a:r>
              <a:rPr lang="en-US" sz="600">
                <a:latin typeface="Times New Roman"/>
                <a:cs typeface="Times New Roman"/>
              </a:rPr>
              <a:t>. Available at: </a:t>
            </a:r>
            <a:r>
              <a:rPr lang="en-US" sz="600" dirty="0">
                <a:latin typeface="Times New Roman"/>
                <a:cs typeface="Times New Roman"/>
                <a:hlinkClick r:id="rId4"/>
              </a:rPr>
              <a:t>https://www.boundlesstrails.co.uk/11-mountain-bike-sessions</a:t>
            </a:r>
            <a:r>
              <a:rPr lang="en-US" sz="600">
                <a:latin typeface="Times New Roman"/>
                <a:cs typeface="Times New Roman"/>
              </a:rPr>
              <a:t> (Accessed: 21 March 2026).</a:t>
            </a:r>
            <a:endParaRPr lang="en-US" sz="600"/>
          </a:p>
          <a:p>
            <a:pPr>
              <a:buNone/>
            </a:pPr>
            <a:r>
              <a:rPr lang="en-US" sz="600">
                <a:latin typeface="Times New Roman"/>
                <a:cs typeface="Times New Roman"/>
              </a:rPr>
              <a:t>British Medical Association (2026) </a:t>
            </a:r>
            <a:r>
              <a:rPr lang="en-US" sz="600" i="1">
                <a:latin typeface="Times New Roman"/>
                <a:cs typeface="Times New Roman"/>
              </a:rPr>
              <a:t>Mental health pressures: data analysis</a:t>
            </a:r>
            <a:r>
              <a:rPr lang="en-US" sz="600">
                <a:latin typeface="Times New Roman"/>
                <a:cs typeface="Times New Roman"/>
              </a:rPr>
              <a:t>. Available at: </a:t>
            </a:r>
            <a:r>
              <a:rPr lang="en-US" sz="600" dirty="0">
                <a:latin typeface="Times New Roman"/>
                <a:cs typeface="Times New Roman"/>
                <a:hlinkClick r:id="rId5"/>
              </a:rPr>
              <a:t>https://www.bma.org.uk/advice-and-support/nhs-delivery-and-workforce/pressures/mental-health-pressures-data-analysis</a:t>
            </a:r>
            <a:r>
              <a:rPr lang="en-US" sz="600" dirty="0">
                <a:latin typeface="Times New Roman"/>
                <a:cs typeface="Times New Roman"/>
              </a:rPr>
              <a:t> </a:t>
            </a:r>
            <a:r>
              <a:rPr lang="en-US" sz="600">
                <a:latin typeface="Times New Roman"/>
                <a:cs typeface="Times New Roman"/>
              </a:rPr>
              <a:t>(Accessed: 25 March 2026).</a:t>
            </a:r>
            <a:endParaRPr lang="en-US" sz="600"/>
          </a:p>
          <a:p>
            <a:pPr>
              <a:buNone/>
            </a:pPr>
            <a:r>
              <a:rPr lang="en-US" sz="600">
                <a:latin typeface="Times New Roman"/>
                <a:cs typeface="Times New Roman"/>
              </a:rPr>
              <a:t>Brown, C.L., Christian, D.D. and Crowson, H.M. (2023) ‘Effects of an Adventure Therapy Mountain Bike Program on Middle School Students’ Resiliency’, </a:t>
            </a:r>
            <a:r>
              <a:rPr lang="en-US" sz="600" i="1">
                <a:latin typeface="Times New Roman"/>
                <a:cs typeface="Times New Roman"/>
              </a:rPr>
              <a:t>Journal of Child and Adolescent Counseling</a:t>
            </a:r>
            <a:r>
              <a:rPr lang="en-US" sz="600">
                <a:latin typeface="Times New Roman"/>
                <a:cs typeface="Times New Roman"/>
              </a:rPr>
              <a:t>, 9(2), pp. 222–241. </a:t>
            </a:r>
            <a:r>
              <a:rPr lang="en-US" sz="600" dirty="0">
                <a:latin typeface="Times New Roman"/>
                <a:cs typeface="Times New Roman"/>
                <a:hlinkClick r:id="rId6"/>
              </a:rPr>
              <a:t>https://doi.org/10.1080/23727810.2023.2229084</a:t>
            </a:r>
            <a:endParaRPr lang="en-US" sz="600"/>
          </a:p>
          <a:p>
            <a:pPr>
              <a:buNone/>
            </a:pPr>
            <a:r>
              <a:rPr lang="en-US" sz="600" dirty="0">
                <a:latin typeface="Times New Roman"/>
                <a:cs typeface="Times New Roman"/>
              </a:rPr>
              <a:t>Brown, C.L., </a:t>
            </a:r>
            <a:r>
              <a:rPr lang="en-US" sz="600" dirty="0" err="1">
                <a:latin typeface="Times New Roman"/>
                <a:cs typeface="Times New Roman"/>
              </a:rPr>
              <a:t>Smarinsky</a:t>
            </a:r>
            <a:r>
              <a:rPr lang="en-US" sz="600" dirty="0">
                <a:latin typeface="Times New Roman"/>
                <a:cs typeface="Times New Roman"/>
              </a:rPr>
              <a:t>, E.C., McCarty, D.L. and Christian, D.D. (2022) ‘Student experiences of an adventure therapy mountain bike program during the COVID-19 pandemic’, </a:t>
            </a:r>
            <a:r>
              <a:rPr lang="en-US" sz="600" i="1" dirty="0">
                <a:latin typeface="Times New Roman"/>
                <a:cs typeface="Times New Roman"/>
              </a:rPr>
              <a:t>Journal of Adventure Education and Outdoor Learning</a:t>
            </a:r>
            <a:r>
              <a:rPr lang="en-US" sz="600" dirty="0">
                <a:latin typeface="Times New Roman"/>
                <a:cs typeface="Times New Roman"/>
              </a:rPr>
              <a:t>, 22(4), pp. 313–341. </a:t>
            </a:r>
            <a:r>
              <a:rPr lang="en-US" sz="600" dirty="0">
                <a:latin typeface="Times New Roman"/>
                <a:cs typeface="Times New Roman"/>
                <a:hlinkClick r:id="rId7"/>
              </a:rPr>
              <a:t>https://doi.org/10.1080/14729679.2022.2100430</a:t>
            </a:r>
            <a:endParaRPr lang="en-US" sz="600"/>
          </a:p>
          <a:p>
            <a:pPr>
              <a:buNone/>
            </a:pPr>
            <a:r>
              <a:rPr lang="en-US" sz="600">
                <a:latin typeface="Times New Roman"/>
                <a:cs typeface="Times New Roman"/>
              </a:rPr>
              <a:t>Campbell, T., Kirkwood, L., McLean, G., Torsius, M. and Florida-James, G. (2021) ‘Trail Use, Motivations, and Environmental Attitudes of 3780 European Mountain Bikers: What Is Sustainable?’, </a:t>
            </a:r>
            <a:r>
              <a:rPr lang="en-US" sz="600" i="1">
                <a:latin typeface="Times New Roman"/>
                <a:cs typeface="Times New Roman"/>
              </a:rPr>
              <a:t>International Journal of Environmental Research and Public Health</a:t>
            </a:r>
            <a:r>
              <a:rPr lang="en-US" sz="600">
                <a:latin typeface="Times New Roman"/>
                <a:cs typeface="Times New Roman"/>
              </a:rPr>
              <a:t>, 18(24), 12971. </a:t>
            </a:r>
            <a:r>
              <a:rPr lang="en-US" sz="600" dirty="0">
                <a:latin typeface="Times New Roman"/>
                <a:cs typeface="Times New Roman"/>
                <a:hlinkClick r:id="rId8"/>
              </a:rPr>
              <a:t>https://doi.org/10.3390/ijerph182412971</a:t>
            </a:r>
            <a:endParaRPr lang="en-US" sz="600"/>
          </a:p>
          <a:p>
            <a:pPr>
              <a:buNone/>
            </a:pPr>
            <a:r>
              <a:rPr lang="en-US" sz="600" dirty="0">
                <a:latin typeface="Times New Roman"/>
                <a:cs typeface="Times New Roman"/>
              </a:rPr>
              <a:t>Chapman, S. and McNeill, P. (2005) </a:t>
            </a:r>
            <a:r>
              <a:rPr lang="en-US" sz="600" i="1" dirty="0">
                <a:latin typeface="Times New Roman"/>
                <a:cs typeface="Times New Roman"/>
              </a:rPr>
              <a:t>Research Methods</a:t>
            </a:r>
            <a:r>
              <a:rPr lang="en-US" sz="600" dirty="0">
                <a:latin typeface="Times New Roman"/>
                <a:cs typeface="Times New Roman"/>
              </a:rPr>
              <a:t>. 3rd </a:t>
            </a:r>
            <a:r>
              <a:rPr lang="en-US" sz="600" dirty="0" err="1">
                <a:latin typeface="Times New Roman"/>
                <a:cs typeface="Times New Roman"/>
              </a:rPr>
              <a:t>edn</a:t>
            </a:r>
            <a:r>
              <a:rPr lang="en-US" sz="600" dirty="0">
                <a:latin typeface="Times New Roman"/>
                <a:cs typeface="Times New Roman"/>
              </a:rPr>
              <a:t>. London: Routledge. </a:t>
            </a:r>
            <a:endParaRPr lang="en-US" sz="600" dirty="0"/>
          </a:p>
          <a:p>
            <a:pPr>
              <a:buNone/>
            </a:pPr>
            <a:r>
              <a:rPr lang="en-US" sz="600" dirty="0">
                <a:latin typeface="Times New Roman"/>
                <a:cs typeface="Times New Roman"/>
              </a:rPr>
              <a:t>Chapple, N., Smith, J., Wood, N., </a:t>
            </a:r>
            <a:r>
              <a:rPr lang="en-US" sz="600" dirty="0" err="1">
                <a:latin typeface="Times New Roman"/>
                <a:cs typeface="Times New Roman"/>
              </a:rPr>
              <a:t>Vallesi</a:t>
            </a:r>
            <a:r>
              <a:rPr lang="en-US" sz="600" dirty="0">
                <a:latin typeface="Times New Roman"/>
                <a:cs typeface="Times New Roman"/>
              </a:rPr>
              <a:t>, S. and Wood, L. (2018) </a:t>
            </a:r>
            <a:r>
              <a:rPr lang="en-US" sz="600" i="1" dirty="0">
                <a:latin typeface="Times New Roman"/>
                <a:cs typeface="Times New Roman"/>
              </a:rPr>
              <a:t>Trials to Trails: Engaging At-Risk Young People Through Mountain Biking</a:t>
            </a:r>
            <a:r>
              <a:rPr lang="en-US" sz="600" dirty="0">
                <a:latin typeface="Times New Roman"/>
                <a:cs typeface="Times New Roman"/>
              </a:rPr>
              <a:t>. Perth: University of Western Australia.</a:t>
            </a:r>
            <a:endParaRPr lang="en-US" sz="600" dirty="0"/>
          </a:p>
          <a:p>
            <a:pPr>
              <a:buNone/>
            </a:pPr>
            <a:r>
              <a:rPr lang="en-US" sz="600" dirty="0">
                <a:latin typeface="Times New Roman"/>
                <a:cs typeface="Times New Roman"/>
              </a:rPr>
              <a:t>de Bell, S., Alejandre, J.C., Menzel, C., Sousa-Silva, R., Straka, T.M., </a:t>
            </a:r>
            <a:r>
              <a:rPr lang="en-US" sz="600" dirty="0" err="1">
                <a:latin typeface="Times New Roman"/>
                <a:cs typeface="Times New Roman"/>
              </a:rPr>
              <a:t>Berzborn</a:t>
            </a:r>
            <a:r>
              <a:rPr lang="en-US" sz="600" dirty="0">
                <a:latin typeface="Times New Roman"/>
                <a:cs typeface="Times New Roman"/>
              </a:rPr>
              <a:t>, S., </a:t>
            </a:r>
            <a:r>
              <a:rPr lang="en-US" sz="600" dirty="0" err="1">
                <a:latin typeface="Times New Roman"/>
                <a:cs typeface="Times New Roman"/>
              </a:rPr>
              <a:t>Bürck-Gemassmer</a:t>
            </a:r>
            <a:r>
              <a:rPr lang="en-US" sz="600" dirty="0">
                <a:latin typeface="Times New Roman"/>
                <a:cs typeface="Times New Roman"/>
              </a:rPr>
              <a:t>, M., </a:t>
            </a:r>
            <a:r>
              <a:rPr lang="en-US" sz="600" dirty="0" err="1">
                <a:latin typeface="Times New Roman"/>
                <a:cs typeface="Times New Roman"/>
              </a:rPr>
              <a:t>Dallimer</a:t>
            </a:r>
            <a:r>
              <a:rPr lang="en-US" sz="600" dirty="0">
                <a:latin typeface="Times New Roman"/>
                <a:cs typeface="Times New Roman"/>
              </a:rPr>
              <a:t>, M., et al. (2024) ‘Nature-based social prescribing </a:t>
            </a:r>
            <a:r>
              <a:rPr lang="en-US" sz="600" dirty="0" err="1">
                <a:latin typeface="Times New Roman"/>
                <a:cs typeface="Times New Roman"/>
              </a:rPr>
              <a:t>programmes</a:t>
            </a:r>
            <a:r>
              <a:rPr lang="en-US" sz="600" dirty="0">
                <a:latin typeface="Times New Roman"/>
                <a:cs typeface="Times New Roman"/>
              </a:rPr>
              <a:t>: opportunities, challenges, and facilitators for implementation’, </a:t>
            </a:r>
            <a:r>
              <a:rPr lang="en-US" sz="600" i="1" dirty="0">
                <a:latin typeface="Times New Roman"/>
                <a:cs typeface="Times New Roman"/>
              </a:rPr>
              <a:t>Environment International</a:t>
            </a:r>
            <a:r>
              <a:rPr lang="en-US" sz="600" dirty="0">
                <a:latin typeface="Times New Roman"/>
                <a:cs typeface="Times New Roman"/>
              </a:rPr>
              <a:t>. 190, pp.1-13. </a:t>
            </a:r>
            <a:r>
              <a:rPr lang="en-US" sz="600" dirty="0">
                <a:latin typeface="Times New Roman"/>
                <a:cs typeface="Times New Roman"/>
                <a:hlinkClick r:id="rId9"/>
              </a:rPr>
              <a:t>https://doi.org/10.1016/j.envint.2024.108801</a:t>
            </a:r>
            <a:endParaRPr lang="en-US" sz="600"/>
          </a:p>
          <a:p>
            <a:pPr>
              <a:buNone/>
            </a:pPr>
            <a:r>
              <a:rPr lang="en-US" sz="600" dirty="0">
                <a:latin typeface="Times New Roman"/>
                <a:cs typeface="Times New Roman"/>
              </a:rPr>
              <a:t>Developing Mountain Biking in Scotland (2025) </a:t>
            </a:r>
            <a:r>
              <a:rPr lang="en-US" sz="600" i="1" dirty="0">
                <a:latin typeface="Times New Roman"/>
                <a:cs typeface="Times New Roman"/>
              </a:rPr>
              <a:t>Scottish Government backs mountain biking development with new funding for </a:t>
            </a:r>
            <a:r>
              <a:rPr lang="en-US" sz="600" i="1" dirty="0" err="1">
                <a:latin typeface="Times New Roman"/>
                <a:cs typeface="Times New Roman"/>
              </a:rPr>
              <a:t>DMBinS</a:t>
            </a:r>
            <a:r>
              <a:rPr lang="en-US" sz="600" dirty="0">
                <a:latin typeface="Times New Roman"/>
                <a:cs typeface="Times New Roman"/>
              </a:rPr>
              <a:t>. Available at: </a:t>
            </a:r>
            <a:r>
              <a:rPr lang="en-US" sz="600" dirty="0">
                <a:latin typeface="Times New Roman"/>
                <a:cs typeface="Times New Roman"/>
                <a:hlinkClick r:id="rId10"/>
              </a:rPr>
              <a:t>https://dmbins.com/blog/scottish-government-backs-mountain-biking-development-with-new-funding-for-dmbins/</a:t>
            </a:r>
            <a:r>
              <a:rPr lang="en-US" sz="600" dirty="0">
                <a:latin typeface="Times New Roman"/>
                <a:cs typeface="Times New Roman"/>
              </a:rPr>
              <a:t> (Accessed: 27 March 2026).</a:t>
            </a:r>
            <a:endParaRPr lang="en-US" sz="600" dirty="0"/>
          </a:p>
          <a:p>
            <a:pPr>
              <a:buNone/>
            </a:pPr>
            <a:r>
              <a:rPr lang="en-US" sz="600">
                <a:latin typeface="Times New Roman"/>
                <a:cs typeface="Times New Roman"/>
              </a:rPr>
              <a:t>Developing Mountain Biking in Scotland (2026) </a:t>
            </a:r>
            <a:r>
              <a:rPr lang="en-US" sz="600" i="1">
                <a:latin typeface="Times New Roman"/>
                <a:cs typeface="Times New Roman"/>
              </a:rPr>
              <a:t>‘Trail Therapy: The Perthshire Sessions’, blog, 12 March. </a:t>
            </a:r>
            <a:r>
              <a:rPr lang="en-US" sz="600">
                <a:latin typeface="Times New Roman"/>
                <a:cs typeface="Times New Roman"/>
              </a:rPr>
              <a:t>Available at: </a:t>
            </a:r>
            <a:r>
              <a:rPr lang="en-US" sz="600" dirty="0">
                <a:latin typeface="Times New Roman"/>
                <a:cs typeface="Times New Roman"/>
                <a:hlinkClick r:id="rId11"/>
              </a:rPr>
              <a:t>https://dmbins.com/blog/trail-therapy-the-perthshire-sessions/</a:t>
            </a:r>
            <a:r>
              <a:rPr lang="en-US" sz="600" dirty="0">
                <a:latin typeface="Times New Roman"/>
                <a:cs typeface="Times New Roman"/>
              </a:rPr>
              <a:t> </a:t>
            </a:r>
            <a:r>
              <a:rPr lang="en-US" sz="600">
                <a:latin typeface="Times New Roman"/>
                <a:cs typeface="Times New Roman"/>
              </a:rPr>
              <a:t>(Accessed: 28 March 2026).</a:t>
            </a:r>
            <a:endParaRPr lang="en-US" sz="600"/>
          </a:p>
          <a:p>
            <a:pPr>
              <a:buNone/>
            </a:pPr>
            <a:r>
              <a:rPr lang="en-US" sz="600" dirty="0">
                <a:latin typeface="Times New Roman"/>
                <a:cs typeface="Times New Roman"/>
              </a:rPr>
              <a:t>Fountain, H., Ingram-Sills, L. and Westbury, T. (2023) </a:t>
            </a:r>
            <a:r>
              <a:rPr lang="en-US" sz="600" i="1" dirty="0">
                <a:latin typeface="Times New Roman"/>
                <a:cs typeface="Times New Roman"/>
              </a:rPr>
              <a:t>Evaluating the Impact of a Trail Therapy </a:t>
            </a:r>
            <a:r>
              <a:rPr lang="en-US" sz="600" i="1" dirty="0" err="1">
                <a:latin typeface="Times New Roman"/>
                <a:cs typeface="Times New Roman"/>
              </a:rPr>
              <a:t>Programme</a:t>
            </a:r>
            <a:r>
              <a:rPr lang="en-US" sz="600" dirty="0">
                <a:latin typeface="Times New Roman"/>
                <a:cs typeface="Times New Roman"/>
              </a:rPr>
              <a:t>. Available at: </a:t>
            </a:r>
            <a:r>
              <a:rPr lang="en-US" sz="600" dirty="0">
                <a:latin typeface="Times New Roman"/>
                <a:cs typeface="Times New Roman"/>
                <a:hlinkClick r:id="rId12"/>
              </a:rPr>
              <a:t>https://dmbins.filecdn.uk/documents/Evaluating-Impact-Trail-Therapy-Programme-2023.pdf</a:t>
            </a:r>
            <a:r>
              <a:rPr lang="en-US" sz="600" dirty="0">
                <a:latin typeface="Times New Roman"/>
                <a:cs typeface="Times New Roman"/>
              </a:rPr>
              <a:t> (Accessed: 24 March 2026).</a:t>
            </a:r>
            <a:endParaRPr lang="en-US" sz="600" dirty="0"/>
          </a:p>
          <a:p>
            <a:pPr>
              <a:buNone/>
            </a:pPr>
            <a:r>
              <a:rPr lang="en-US" sz="600">
                <a:latin typeface="Times New Roman"/>
                <a:cs typeface="Times New Roman"/>
              </a:rPr>
              <a:t>Freak-Poli, R. et al. (2025) ‘The dual impact of social prescribing: targeting social determinants to enhance quality of life in chronic conditions’, </a:t>
            </a:r>
            <a:r>
              <a:rPr lang="en-US" sz="600" i="1">
                <a:latin typeface="Times New Roman"/>
                <a:cs typeface="Times New Roman"/>
              </a:rPr>
              <a:t>BMC Family Care, 269314), pp. 1-13.</a:t>
            </a:r>
            <a:r>
              <a:rPr lang="en-US" sz="600" dirty="0">
                <a:latin typeface="Times New Roman"/>
                <a:cs typeface="Times New Roman"/>
              </a:rPr>
              <a:t> </a:t>
            </a:r>
            <a:r>
              <a:rPr lang="en-US" sz="600" dirty="0">
                <a:latin typeface="Times New Roman"/>
                <a:cs typeface="Times New Roman"/>
                <a:hlinkClick r:id="rId13"/>
              </a:rPr>
              <a:t>https://doi.org/10.1186/s12875-025-02997-6</a:t>
            </a:r>
            <a:endParaRPr lang="en-US" sz="600"/>
          </a:p>
          <a:p>
            <a:pPr>
              <a:buNone/>
            </a:pPr>
            <a:r>
              <a:rPr lang="en-US" sz="600">
                <a:latin typeface="Times New Roman"/>
                <a:cs typeface="Times New Roman"/>
              </a:rPr>
              <a:t>Frost, H., Tooman, T., Hawkins, K., Aujla, N. and Mercer, S.W. (2023) ‘Green social prescribing: challenges and opportunities to implementation in deprived areas’, </a:t>
            </a:r>
            <a:r>
              <a:rPr lang="en-US" sz="600" i="1">
                <a:latin typeface="Times New Roman"/>
                <a:cs typeface="Times New Roman"/>
              </a:rPr>
              <a:t>British Journal of General Practice</a:t>
            </a:r>
            <a:r>
              <a:rPr lang="en-US" sz="600">
                <a:latin typeface="Times New Roman"/>
                <a:cs typeface="Times New Roman"/>
              </a:rPr>
              <a:t>, 73(733), pp. 342–343. </a:t>
            </a:r>
            <a:r>
              <a:rPr lang="en-US" sz="600" dirty="0">
                <a:latin typeface="Times New Roman"/>
                <a:cs typeface="Times New Roman"/>
                <a:hlinkClick r:id="rId14"/>
              </a:rPr>
              <a:t>https://doi.org/10.3399/bjgp23X734409</a:t>
            </a:r>
            <a:endParaRPr lang="en-US" sz="600"/>
          </a:p>
          <a:p>
            <a:pPr>
              <a:buNone/>
            </a:pPr>
            <a:r>
              <a:rPr lang="en-US" sz="600">
                <a:latin typeface="Times New Roman"/>
                <a:cs typeface="Times New Roman"/>
              </a:rPr>
              <a:t>Gov.uk (2022) </a:t>
            </a:r>
            <a:r>
              <a:rPr lang="en-US" sz="600" i="1">
                <a:latin typeface="Times New Roman"/>
                <a:cs typeface="Times New Roman"/>
              </a:rPr>
              <a:t>Social prescribing: applying all our health</a:t>
            </a:r>
            <a:r>
              <a:rPr lang="en-US" sz="600">
                <a:latin typeface="Times New Roman"/>
                <a:cs typeface="Times New Roman"/>
              </a:rPr>
              <a:t>. Available at: </a:t>
            </a:r>
            <a:r>
              <a:rPr lang="en-US" sz="600" dirty="0">
                <a:latin typeface="Times New Roman"/>
                <a:cs typeface="Times New Roman"/>
                <a:hlinkClick r:id="rId15"/>
              </a:rPr>
              <a:t>https://www.gov.uk/government/publications/social-prescribing-applying-all-our-health/social-prescribing-applying-all-our-health</a:t>
            </a:r>
            <a:r>
              <a:rPr lang="en-US" sz="600" dirty="0">
                <a:latin typeface="Times New Roman"/>
                <a:cs typeface="Times New Roman"/>
              </a:rPr>
              <a:t> </a:t>
            </a:r>
            <a:r>
              <a:rPr lang="en-US" sz="600">
                <a:latin typeface="Times New Roman"/>
                <a:cs typeface="Times New Roman"/>
              </a:rPr>
              <a:t>(Accessed: 22 March 2026).</a:t>
            </a:r>
            <a:endParaRPr lang="en-US" sz="600"/>
          </a:p>
          <a:p>
            <a:pPr>
              <a:buNone/>
            </a:pPr>
            <a:r>
              <a:rPr lang="en-US" sz="600" dirty="0">
                <a:latin typeface="Times New Roman"/>
                <a:cs typeface="Times New Roman"/>
              </a:rPr>
              <a:t>Jiang, J.M., Seng E.K., Zimmerman, M.E., Sliwinski, M., Kim, M. and Lipton, R.B. (2017) ‘Evaluation of the reliability, validity, and predictive validity of the subscales of the Perceived Stress Scale in older adults’, </a:t>
            </a:r>
            <a:r>
              <a:rPr lang="en-US" sz="600" i="1" dirty="0">
                <a:latin typeface="Times New Roman"/>
                <a:cs typeface="Times New Roman"/>
              </a:rPr>
              <a:t>Journal of Alzheimer’s Disease</a:t>
            </a:r>
            <a:r>
              <a:rPr lang="en-US" sz="600" dirty="0">
                <a:latin typeface="Times New Roman"/>
                <a:cs typeface="Times New Roman"/>
              </a:rPr>
              <a:t>, 59(3), pp. 987–DOI: 10.3233/JAD-170289</a:t>
            </a:r>
            <a:endParaRPr lang="en-US" sz="600" dirty="0"/>
          </a:p>
          <a:p>
            <a:pPr>
              <a:buNone/>
            </a:pPr>
            <a:r>
              <a:rPr lang="en-US" sz="600" dirty="0">
                <a:latin typeface="Times New Roman"/>
                <a:cs typeface="Times New Roman"/>
              </a:rPr>
              <a:t>Jones Associates (2023) </a:t>
            </a:r>
            <a:r>
              <a:rPr lang="en-US" sz="600" i="1" dirty="0" err="1">
                <a:latin typeface="Times New Roman"/>
                <a:cs typeface="Times New Roman"/>
              </a:rPr>
              <a:t>Dalmellington</a:t>
            </a:r>
            <a:r>
              <a:rPr lang="en-US" sz="600" i="1" dirty="0">
                <a:latin typeface="Times New Roman"/>
                <a:cs typeface="Times New Roman"/>
              </a:rPr>
              <a:t> Inclusive Cycling Hub: Feasibility Study</a:t>
            </a:r>
            <a:r>
              <a:rPr lang="en-US" sz="600" dirty="0">
                <a:latin typeface="Times New Roman"/>
                <a:cs typeface="Times New Roman"/>
              </a:rPr>
              <a:t>. Available at: </a:t>
            </a:r>
            <a:r>
              <a:rPr lang="en-US" sz="600" dirty="0">
                <a:latin typeface="Times New Roman"/>
                <a:cs typeface="Times New Roman"/>
                <a:hlinkClick r:id="rId16"/>
              </a:rPr>
              <a:t>https://cat.east-ayrshire.gov.uk/docs/Dalmellington-FS-Final-60423.pdf</a:t>
            </a:r>
            <a:r>
              <a:rPr lang="en-US" sz="600" dirty="0">
                <a:latin typeface="Times New Roman"/>
                <a:cs typeface="Times New Roman"/>
              </a:rPr>
              <a:t> (Accessed: 30 March 2026).</a:t>
            </a:r>
            <a:endParaRPr lang="en-US" sz="600" dirty="0"/>
          </a:p>
          <a:p>
            <a:pPr>
              <a:buNone/>
            </a:pPr>
            <a:r>
              <a:rPr lang="en-US" sz="600">
                <a:latin typeface="Times New Roman"/>
                <a:cs typeface="Times New Roman"/>
              </a:rPr>
              <a:t>Kaplan, S. (1995) ‘The restorative benefits of nature: Toward an integrative framework’, </a:t>
            </a:r>
            <a:r>
              <a:rPr lang="en-US" sz="600" i="1">
                <a:latin typeface="Times New Roman"/>
                <a:cs typeface="Times New Roman"/>
              </a:rPr>
              <a:t>Journal of Environmental Psychology</a:t>
            </a:r>
            <a:r>
              <a:rPr lang="en-US" sz="600">
                <a:latin typeface="Times New Roman"/>
                <a:cs typeface="Times New Roman"/>
              </a:rPr>
              <a:t>, 15(3), pp. 169–182. </a:t>
            </a:r>
            <a:r>
              <a:rPr lang="en-US" sz="600" dirty="0">
                <a:latin typeface="Times New Roman"/>
                <a:cs typeface="Times New Roman"/>
                <a:hlinkClick r:id="rId17"/>
              </a:rPr>
              <a:t>https://doi.org/10.1016/0272-4944(95)90001-2</a:t>
            </a:r>
            <a:endParaRPr lang="en-US" sz="600"/>
          </a:p>
          <a:p>
            <a:pPr>
              <a:buNone/>
            </a:pPr>
            <a:r>
              <a:rPr lang="en-US" sz="600">
                <a:latin typeface="Times New Roman"/>
                <a:cs typeface="Times New Roman"/>
              </a:rPr>
              <a:t>Lake Mountain Alpine Resort (2022) </a:t>
            </a:r>
            <a:r>
              <a:rPr lang="en-US" sz="600" i="1">
                <a:latin typeface="Times New Roman"/>
                <a:cs typeface="Times New Roman"/>
              </a:rPr>
              <a:t>The Benefits of Mountain Bike Riding</a:t>
            </a:r>
            <a:r>
              <a:rPr lang="en-US" sz="600">
                <a:latin typeface="Times New Roman"/>
                <a:cs typeface="Times New Roman"/>
              </a:rPr>
              <a:t>. Available at: </a:t>
            </a:r>
            <a:r>
              <a:rPr lang="en-US" sz="600" dirty="0">
                <a:latin typeface="Times New Roman"/>
                <a:cs typeface="Times New Roman"/>
                <a:hlinkClick r:id="rId18"/>
              </a:rPr>
              <a:t>https://lakemountainresort.com.au/news-tips/the-benefits-of-mountain-bike-riding/</a:t>
            </a:r>
            <a:r>
              <a:rPr lang="en-US" sz="600" dirty="0">
                <a:latin typeface="Times New Roman"/>
                <a:cs typeface="Times New Roman"/>
              </a:rPr>
              <a:t> </a:t>
            </a:r>
            <a:r>
              <a:rPr lang="en-US" sz="600">
                <a:latin typeface="Times New Roman"/>
                <a:cs typeface="Times New Roman"/>
              </a:rPr>
              <a:t>(Accessed: 22 October 2025).</a:t>
            </a:r>
            <a:endParaRPr lang="en-US" sz="600"/>
          </a:p>
          <a:p>
            <a:pPr>
              <a:buNone/>
            </a:pPr>
            <a:r>
              <a:rPr lang="en-US" sz="600">
                <a:latin typeface="Times New Roman"/>
                <a:cs typeface="Times New Roman"/>
              </a:rPr>
              <a:t>Marsh, K. (2025) </a:t>
            </a:r>
            <a:r>
              <a:rPr lang="en-US" sz="600" i="1">
                <a:latin typeface="Times New Roman"/>
                <a:cs typeface="Times New Roman"/>
              </a:rPr>
              <a:t>Developing Social and Emotional Learning in Middle School Students: A TPSR Approach to a Mountain Biking After School Program</a:t>
            </a:r>
            <a:r>
              <a:rPr lang="en-US" sz="600">
                <a:latin typeface="Times New Roman"/>
                <a:cs typeface="Times New Roman"/>
              </a:rPr>
              <a:t>. Master’s thesis, University of Wyoming.</a:t>
            </a:r>
            <a:endParaRPr lang="en-US" sz="600"/>
          </a:p>
          <a:p>
            <a:pPr>
              <a:buNone/>
            </a:pPr>
            <a:r>
              <a:rPr lang="en-US" sz="600">
                <a:latin typeface="Times New Roman"/>
                <a:cs typeface="Times New Roman"/>
              </a:rPr>
              <a:t>Mind (2025) </a:t>
            </a:r>
            <a:r>
              <a:rPr lang="en-US" sz="600" i="1">
                <a:latin typeface="Times New Roman"/>
                <a:cs typeface="Times New Roman"/>
              </a:rPr>
              <a:t>The Big Mental Health Report</a:t>
            </a:r>
            <a:r>
              <a:rPr lang="en-US" sz="600">
                <a:latin typeface="Times New Roman"/>
                <a:cs typeface="Times New Roman"/>
              </a:rPr>
              <a:t>. Available at: </a:t>
            </a:r>
            <a:r>
              <a:rPr lang="en-US" sz="600" dirty="0">
                <a:latin typeface="Times New Roman"/>
                <a:cs typeface="Times New Roman"/>
                <a:hlinkClick r:id="rId19"/>
              </a:rPr>
              <a:t>https://www.mind.org.uk/about-us/our-policy-work/the-big-mental-health-report/#findings</a:t>
            </a:r>
            <a:r>
              <a:rPr lang="en-US" sz="600">
                <a:latin typeface="Times New Roman"/>
                <a:cs typeface="Times New Roman"/>
              </a:rPr>
              <a:t> (Accessed: 26 March 2026).</a:t>
            </a:r>
            <a:endParaRPr lang="en-US" sz="600"/>
          </a:p>
          <a:p>
            <a:pPr>
              <a:buNone/>
            </a:pPr>
            <a:r>
              <a:rPr lang="en-US" sz="600">
                <a:latin typeface="Times New Roman"/>
                <a:cs typeface="Times New Roman"/>
              </a:rPr>
              <a:t>National Academy for Social Prescribing (2022) </a:t>
            </a:r>
            <a:r>
              <a:rPr lang="en-US" sz="600" i="1">
                <a:latin typeface="Times New Roman"/>
                <a:cs typeface="Times New Roman"/>
              </a:rPr>
              <a:t>Green Social Prescribing Project</a:t>
            </a:r>
            <a:r>
              <a:rPr lang="en-US" sz="600">
                <a:latin typeface="Times New Roman"/>
                <a:cs typeface="Times New Roman"/>
              </a:rPr>
              <a:t>. Available at: </a:t>
            </a:r>
            <a:r>
              <a:rPr lang="en-US" sz="600" dirty="0">
                <a:latin typeface="Times New Roman"/>
                <a:cs typeface="Times New Roman"/>
                <a:hlinkClick r:id="rId20"/>
              </a:rPr>
              <a:t>https://socialprescribingacademy.org.uk/resources/green-social-prescribing-project/#:~:text=Green%20social%20prescribing%20includes%20both,activities%20which%20take%20place%20outdoors</a:t>
            </a:r>
            <a:r>
              <a:rPr lang="en-US" sz="600">
                <a:latin typeface="Times New Roman"/>
                <a:cs typeface="Times New Roman"/>
              </a:rPr>
              <a:t> (Accessed: 13 April 2026).</a:t>
            </a:r>
            <a:endParaRPr lang="en-US" sz="600"/>
          </a:p>
          <a:p>
            <a:pPr>
              <a:buNone/>
            </a:pPr>
            <a:r>
              <a:rPr lang="en-US" sz="600">
                <a:latin typeface="Times New Roman"/>
                <a:cs typeface="Times New Roman"/>
              </a:rPr>
              <a:t>NHS England (2024) </a:t>
            </a:r>
            <a:r>
              <a:rPr lang="en-US" sz="600" i="1">
                <a:latin typeface="Times New Roman"/>
                <a:cs typeface="Times New Roman"/>
              </a:rPr>
              <a:t>Green Social Prescribing</a:t>
            </a:r>
            <a:r>
              <a:rPr lang="en-US" sz="600">
                <a:latin typeface="Times New Roman"/>
                <a:cs typeface="Times New Roman"/>
              </a:rPr>
              <a:t>. Available at: </a:t>
            </a:r>
            <a:r>
              <a:rPr lang="en-US" sz="600" dirty="0">
                <a:latin typeface="Times New Roman"/>
                <a:cs typeface="Times New Roman"/>
                <a:hlinkClick r:id="rId21"/>
              </a:rPr>
              <a:t>https://www.england.nhs.uk/personalisedcare/social-prescribing/green-social-prescribing/</a:t>
            </a:r>
            <a:r>
              <a:rPr lang="en-US" sz="600" dirty="0">
                <a:latin typeface="Times New Roman"/>
                <a:cs typeface="Times New Roman"/>
              </a:rPr>
              <a:t> </a:t>
            </a:r>
            <a:r>
              <a:rPr lang="en-US" sz="600">
                <a:latin typeface="Times New Roman"/>
                <a:cs typeface="Times New Roman"/>
              </a:rPr>
              <a:t>(Accessed: 16 March 2026).</a:t>
            </a:r>
            <a:endParaRPr lang="en-US" sz="600"/>
          </a:p>
          <a:p>
            <a:pPr>
              <a:buNone/>
            </a:pPr>
            <a:r>
              <a:rPr lang="en-US" sz="600" dirty="0">
                <a:latin typeface="Times New Roman"/>
                <a:cs typeface="Times New Roman"/>
              </a:rPr>
              <a:t>Niedermeier, M., </a:t>
            </a:r>
            <a:r>
              <a:rPr lang="en-US" sz="600" dirty="0" err="1">
                <a:latin typeface="Times New Roman"/>
                <a:cs typeface="Times New Roman"/>
              </a:rPr>
              <a:t>Hösl</a:t>
            </a:r>
            <a:r>
              <a:rPr lang="en-US" sz="600" dirty="0">
                <a:latin typeface="Times New Roman"/>
                <a:cs typeface="Times New Roman"/>
              </a:rPr>
              <a:t>, B., Frühauf, A. and Kopp, M. (2024) ‘Mountain sport activities, affective state, and mental health – A narrative review’, </a:t>
            </a:r>
            <a:r>
              <a:rPr lang="en-US" sz="600" i="1" dirty="0">
                <a:latin typeface="Times New Roman"/>
                <a:cs typeface="Times New Roman"/>
              </a:rPr>
              <a:t>Current Issues in Sport Science</a:t>
            </a:r>
            <a:r>
              <a:rPr lang="en-US" sz="600" dirty="0">
                <a:latin typeface="Times New Roman"/>
                <a:cs typeface="Times New Roman"/>
              </a:rPr>
              <a:t>, 9(4), p. 46. </a:t>
            </a:r>
            <a:r>
              <a:rPr lang="en-US" sz="600" dirty="0">
                <a:latin typeface="Times New Roman"/>
                <a:cs typeface="Times New Roman"/>
                <a:hlinkClick r:id="rId22"/>
              </a:rPr>
              <a:t>https://doi.org/10.36950/2024.4ciss046</a:t>
            </a:r>
            <a:endParaRPr lang="en-US" sz="600"/>
          </a:p>
          <a:p>
            <a:pPr>
              <a:buNone/>
            </a:pPr>
            <a:r>
              <a:rPr lang="en-US" sz="600" dirty="0">
                <a:latin typeface="Times New Roman"/>
                <a:cs typeface="Times New Roman"/>
              </a:rPr>
              <a:t>O’Brien, L., Forster, J. and Spencer, L. (2023) </a:t>
            </a:r>
            <a:r>
              <a:rPr lang="en-US" sz="600" i="1" dirty="0">
                <a:latin typeface="Times New Roman"/>
                <a:cs typeface="Times New Roman"/>
              </a:rPr>
              <a:t>Feel Good in the Forest: Social Prescribing Pilot Evaluation Report 2019–2023</a:t>
            </a:r>
            <a:r>
              <a:rPr lang="en-US" sz="600" dirty="0">
                <a:latin typeface="Times New Roman"/>
                <a:cs typeface="Times New Roman"/>
              </a:rPr>
              <a:t>. Available at: </a:t>
            </a:r>
            <a:r>
              <a:rPr lang="en-US" sz="600" dirty="0">
                <a:latin typeface="Times New Roman"/>
                <a:cs typeface="Times New Roman"/>
                <a:hlinkClick r:id="rId23"/>
              </a:rPr>
              <a:t>https://cdn.forestresearch.gov.uk/2024/10/Social-prescribing-pilot-evaluation-report-2023.pdf</a:t>
            </a:r>
            <a:r>
              <a:rPr lang="en-US" sz="600" dirty="0">
                <a:latin typeface="Times New Roman"/>
                <a:cs typeface="Times New Roman"/>
              </a:rPr>
              <a:t> (Accessed: 28 March 2026).</a:t>
            </a:r>
            <a:endParaRPr lang="en-US" sz="600" dirty="0"/>
          </a:p>
          <a:p>
            <a:pPr>
              <a:buNone/>
            </a:pPr>
            <a:r>
              <a:rPr lang="en-US" sz="600">
                <a:latin typeface="Times New Roman"/>
                <a:cs typeface="Times New Roman"/>
              </a:rPr>
              <a:t>Ryan, T. (2022) </a:t>
            </a:r>
            <a:r>
              <a:rPr lang="en-US" sz="600" i="1">
                <a:latin typeface="Times New Roman"/>
                <a:cs typeface="Times New Roman"/>
              </a:rPr>
              <a:t>Boolean Operators Explained</a:t>
            </a:r>
            <a:r>
              <a:rPr lang="en-US" sz="600">
                <a:latin typeface="Times New Roman"/>
                <a:cs typeface="Times New Roman"/>
              </a:rPr>
              <a:t>. Available at: </a:t>
            </a:r>
            <a:r>
              <a:rPr lang="en-US" sz="600" dirty="0">
                <a:latin typeface="Times New Roman"/>
                <a:cs typeface="Times New Roman"/>
                <a:hlinkClick r:id="rId24"/>
              </a:rPr>
              <a:t>https://www.scribbr.co.uk/working-sources/boolean-operator/</a:t>
            </a:r>
            <a:r>
              <a:rPr lang="en-US" sz="600">
                <a:latin typeface="Times New Roman"/>
                <a:cs typeface="Times New Roman"/>
              </a:rPr>
              <a:t> (Accessed: 23 March 2025).</a:t>
            </a:r>
            <a:endParaRPr lang="en-US" sz="600"/>
          </a:p>
          <a:p>
            <a:pPr>
              <a:buNone/>
            </a:pPr>
            <a:r>
              <a:rPr lang="en-US" sz="600">
                <a:latin typeface="Times New Roman"/>
                <a:cs typeface="Times New Roman"/>
              </a:rPr>
              <a:t>Sukhera, J. (2022) ‘Narrative Reviews: Flexible, Rigorous, and Practical’, </a:t>
            </a:r>
            <a:r>
              <a:rPr lang="en-US" sz="600" i="1">
                <a:latin typeface="Times New Roman"/>
                <a:cs typeface="Times New Roman"/>
              </a:rPr>
              <a:t>Journal of Graduate Medical Education</a:t>
            </a:r>
            <a:r>
              <a:rPr lang="en-US" sz="600">
                <a:latin typeface="Times New Roman"/>
                <a:cs typeface="Times New Roman"/>
              </a:rPr>
              <a:t>, 14(4), pp. 414–417. </a:t>
            </a:r>
            <a:r>
              <a:rPr lang="en-US" sz="600" dirty="0">
                <a:latin typeface="Times New Roman"/>
                <a:cs typeface="Times New Roman"/>
                <a:hlinkClick r:id="rId25"/>
              </a:rPr>
              <a:t>https://doi.org/10.4300/JGME-D-22-00480.1</a:t>
            </a:r>
            <a:endParaRPr lang="en-US" sz="600"/>
          </a:p>
          <a:p>
            <a:pPr>
              <a:buNone/>
            </a:pPr>
            <a:r>
              <a:rPr lang="en-US" sz="600" dirty="0">
                <a:latin typeface="Times New Roman"/>
                <a:cs typeface="Times New Roman"/>
              </a:rPr>
              <a:t>Thomas, J. and Harden, A. (2008) ‘Methods for the thematic synthesis of qualitative research in narrative reviews’, </a:t>
            </a:r>
            <a:r>
              <a:rPr lang="en-US" sz="600" i="1" dirty="0">
                <a:latin typeface="Times New Roman"/>
                <a:cs typeface="Times New Roman"/>
              </a:rPr>
              <a:t>BMC Medical Research Methodology</a:t>
            </a:r>
            <a:r>
              <a:rPr lang="en-US" sz="600" dirty="0">
                <a:latin typeface="Times New Roman"/>
                <a:cs typeface="Times New Roman"/>
              </a:rPr>
              <a:t>, 8(45). </a:t>
            </a:r>
            <a:r>
              <a:rPr lang="en-US" sz="600" dirty="0">
                <a:latin typeface="Times New Roman"/>
                <a:cs typeface="Times New Roman"/>
                <a:hlinkClick r:id="rId26"/>
              </a:rPr>
              <a:t>https://doi.org/10.1186/1471-2288-8-45</a:t>
            </a:r>
            <a:endParaRPr lang="en-US" sz="600"/>
          </a:p>
          <a:p>
            <a:pPr>
              <a:buNone/>
            </a:pPr>
            <a:r>
              <a:rPr lang="en-US" sz="600" dirty="0">
                <a:latin typeface="Times New Roman"/>
                <a:cs typeface="Times New Roman"/>
              </a:rPr>
              <a:t>Thomas, T., </a:t>
            </a:r>
            <a:r>
              <a:rPr lang="en-US" sz="600" dirty="0" err="1">
                <a:latin typeface="Times New Roman"/>
                <a:cs typeface="Times New Roman"/>
              </a:rPr>
              <a:t>Aggar</a:t>
            </a:r>
            <a:r>
              <a:rPr lang="en-US" sz="600" dirty="0">
                <a:latin typeface="Times New Roman"/>
                <a:cs typeface="Times New Roman"/>
              </a:rPr>
              <a:t>, C., Baker, J., Massey, D., Thomas, M., D’Appio, D. and Brymer, E. (2022) ‘Social prescribing of nature therapy for adults with mental illness living in the community: A scoping review’, </a:t>
            </a:r>
            <a:r>
              <a:rPr lang="en-US" sz="600" i="1" dirty="0">
                <a:latin typeface="Times New Roman"/>
                <a:cs typeface="Times New Roman"/>
              </a:rPr>
              <a:t>Frontiers in Psychology</a:t>
            </a:r>
            <a:r>
              <a:rPr lang="en-US" sz="600" dirty="0">
                <a:latin typeface="Times New Roman"/>
                <a:cs typeface="Times New Roman"/>
              </a:rPr>
              <a:t>, 13, 1041675. </a:t>
            </a:r>
            <a:r>
              <a:rPr lang="en-US" sz="600" dirty="0">
                <a:latin typeface="Times New Roman"/>
                <a:cs typeface="Times New Roman"/>
                <a:hlinkClick r:id="rId27"/>
              </a:rPr>
              <a:t>https://doi.org/10.3389/fpsyg.2022.1041675</a:t>
            </a:r>
            <a:endParaRPr lang="en-US" sz="600"/>
          </a:p>
          <a:p>
            <a:pPr>
              <a:buNone/>
            </a:pPr>
            <a:r>
              <a:rPr lang="en-US" sz="600">
                <a:latin typeface="Times New Roman"/>
                <a:cs typeface="Times New Roman"/>
              </a:rPr>
              <a:t>Wilson, E.O. (1986) </a:t>
            </a:r>
            <a:r>
              <a:rPr lang="en-US" sz="600" i="1">
                <a:latin typeface="Times New Roman"/>
                <a:cs typeface="Times New Roman"/>
              </a:rPr>
              <a:t>Biophilia</a:t>
            </a:r>
            <a:r>
              <a:rPr lang="en-US" sz="600">
                <a:latin typeface="Times New Roman"/>
                <a:cs typeface="Times New Roman"/>
              </a:rPr>
              <a:t>. Cambridge, MA: Harvard University Press.</a:t>
            </a:r>
            <a:endParaRPr lang="en-US" sz="600"/>
          </a:p>
          <a:p>
            <a:pPr>
              <a:buNone/>
            </a:pPr>
            <a:r>
              <a:rPr lang="en-US" sz="600">
                <a:latin typeface="Times New Roman"/>
                <a:cs typeface="Times New Roman"/>
              </a:rPr>
              <a:t>Yates, G. (2022) </a:t>
            </a:r>
            <a:r>
              <a:rPr lang="en-US" sz="600" i="1">
                <a:latin typeface="Times New Roman"/>
                <a:cs typeface="Times New Roman"/>
              </a:rPr>
              <a:t>Social Prescribing for Cycling: Key Learning</a:t>
            </a:r>
            <a:r>
              <a:rPr lang="en-US" sz="600">
                <a:latin typeface="Times New Roman"/>
                <a:cs typeface="Times New Roman"/>
              </a:rPr>
              <a:t>. Glasgow Centre for Population Health. Available at: </a:t>
            </a:r>
            <a:r>
              <a:rPr lang="en-US" sz="600" dirty="0">
                <a:latin typeface="Times New Roman"/>
                <a:cs typeface="Times New Roman"/>
                <a:hlinkClick r:id="rId28"/>
              </a:rPr>
              <a:t>https://www.gcph.co.uk/assets/000/000/497/SocialPrescribing_Report_FINAL_original.pdf</a:t>
            </a:r>
            <a:r>
              <a:rPr lang="en-US" sz="600" dirty="0">
                <a:latin typeface="Times New Roman"/>
                <a:cs typeface="Times New Roman"/>
              </a:rPr>
              <a:t> </a:t>
            </a:r>
            <a:r>
              <a:rPr lang="en-US" sz="600">
                <a:latin typeface="Times New Roman"/>
                <a:cs typeface="Times New Roman"/>
              </a:rPr>
              <a:t>(Accessed: 29 March 2026).</a:t>
            </a:r>
            <a:endParaRPr lang="en-US" sz="600"/>
          </a:p>
          <a:p>
            <a:pPr marL="0" indent="0">
              <a:buNone/>
            </a:pPr>
            <a:endParaRPr lang="en-US" sz="600" b="1" dirty="0"/>
          </a:p>
          <a:p>
            <a:pPr marL="0" indent="0">
              <a:buNone/>
            </a:pPr>
            <a:endParaRPr lang="en-US" sz="600" b="1" dirty="0"/>
          </a:p>
        </p:txBody>
      </p:sp>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purl.org/dc/terms/"/>
    <ds:schemaRef ds:uri="http://schemas.openxmlformats.org/package/2006/metadata/core-properties"/>
    <ds:schemaRef ds:uri="http://purl.org/dc/elements/1.1/"/>
    <ds:schemaRef ds:uri="http://purl.org/dc/dcmitype/"/>
    <ds:schemaRef ds:uri="http://schemas.microsoft.com/sharepoint/v3"/>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236</Words>
  <Application>Microsoft Office PowerPoint</Application>
  <PresentationFormat>Widescreen</PresentationFormat>
  <Paragraphs>37</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BoldUnderlinesKeynote</vt:lpstr>
      <vt:lpstr>Mountain biking for green social prescribing: A narrative/documentary literature review with a thematic analysis, followed by programme design and evidence‑based evaluation.</vt:lpstr>
      <vt:lpstr>Why Mountain Biking?</vt:lpstr>
      <vt:lpstr>research</vt:lpstr>
      <vt:lpstr>The Aims</vt:lpstr>
      <vt:lpstr>Method</vt:lpstr>
      <vt:lpstr>Results</vt:lpstr>
      <vt:lpstr>Discussion</vt:lpstr>
      <vt:lpstr>Reflection and 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331</cp:revision>
  <dcterms:created xsi:type="dcterms:W3CDTF">2026-05-10T12:54:07Z</dcterms:created>
  <dcterms:modified xsi:type="dcterms:W3CDTF">2026-05-11T19:59:41Z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