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notesMasterIdLst>
    <p:notesMasterId r:id="rId6"/>
  </p:notesMasterIdLst>
  <p:sldIdLst>
    <p:sldId id="256" r:id="rId5"/>
  </p:sldIdLst>
  <p:sldSz cx="21383625" cy="1511935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9766C6-84F8-4C4B-9E56-168EAA5560A1}" v="240" dt="2025-05-11T20:46:09.2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905" autoAdjust="0"/>
    <p:restoredTop sz="86401" autoAdjust="0"/>
  </p:normalViewPr>
  <p:slideViewPr>
    <p:cSldViewPr snapToGrid="0">
      <p:cViewPr>
        <p:scale>
          <a:sx n="21" d="100"/>
          <a:sy n="21" d="100"/>
        </p:scale>
        <p:origin x="1047" y="1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9D6BD7-88F8-41DD-BB19-92D5A5ECE58C}" type="datetimeFigureOut">
              <a:rPr lang="en-GB" smtClean="0"/>
              <a:t>11/05/2025</a:t>
            </a:fld>
            <a:endParaRPr lang="en-GB"/>
          </a:p>
        </p:txBody>
      </p:sp>
      <p:sp>
        <p:nvSpPr>
          <p:cNvPr id="4" name="Slide Image Placeholder 3"/>
          <p:cNvSpPr>
            <a:spLocks noGrp="1" noRot="1" noChangeAspect="1"/>
          </p:cNvSpPr>
          <p:nvPr>
            <p:ph type="sldImg" idx="2"/>
          </p:nvPr>
        </p:nvSpPr>
        <p:spPr>
          <a:xfrm>
            <a:off x="1246188" y="1143000"/>
            <a:ext cx="43656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EE76E4-7DDC-4936-B2AD-B630A15E9D69}" type="slidenum">
              <a:rPr lang="en-GB" smtClean="0"/>
              <a:t>‹#›</a:t>
            </a:fld>
            <a:endParaRPr lang="en-GB"/>
          </a:p>
        </p:txBody>
      </p:sp>
    </p:spTree>
    <p:extLst>
      <p:ext uri="{BB962C8B-B14F-4D97-AF65-F5344CB8AC3E}">
        <p14:creationId xmlns:p14="http://schemas.microsoft.com/office/powerpoint/2010/main" val="40289884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9EE76E4-7DDC-4936-B2AD-B630A15E9D69}" type="slidenum">
              <a:rPr lang="en-GB" smtClean="0"/>
              <a:t>1</a:t>
            </a:fld>
            <a:endParaRPr lang="en-GB"/>
          </a:p>
        </p:txBody>
      </p:sp>
    </p:spTree>
    <p:extLst>
      <p:ext uri="{BB962C8B-B14F-4D97-AF65-F5344CB8AC3E}">
        <p14:creationId xmlns:p14="http://schemas.microsoft.com/office/powerpoint/2010/main" val="897044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95ED-8574-8294-7817-70D47B6AC167}"/>
              </a:ext>
            </a:extLst>
          </p:cNvPr>
          <p:cNvSpPr>
            <a:spLocks noGrp="1"/>
          </p:cNvSpPr>
          <p:nvPr>
            <p:ph type="ctrTitle"/>
          </p:nvPr>
        </p:nvSpPr>
        <p:spPr>
          <a:xfrm>
            <a:off x="2672953" y="2474395"/>
            <a:ext cx="16037719" cy="5263774"/>
          </a:xfrm>
        </p:spPr>
        <p:txBody>
          <a:bodyPr anchor="b"/>
          <a:lstStyle>
            <a:lvl1pPr algn="ctr">
              <a:defRPr sz="10523"/>
            </a:lvl1pPr>
          </a:lstStyle>
          <a:p>
            <a:r>
              <a:rPr lang="en-US"/>
              <a:t>Click to edit Master title style</a:t>
            </a:r>
            <a:endParaRPr lang="en-GB"/>
          </a:p>
        </p:txBody>
      </p:sp>
      <p:sp>
        <p:nvSpPr>
          <p:cNvPr id="3" name="Subtitle 2">
            <a:extLst>
              <a:ext uri="{FF2B5EF4-FFF2-40B4-BE49-F238E27FC236}">
                <a16:creationId xmlns:a16="http://schemas.microsoft.com/office/drawing/2014/main" id="{60E9AAF0-5ED1-DA17-AEE6-847EA8734435}"/>
              </a:ext>
            </a:extLst>
          </p:cNvPr>
          <p:cNvSpPr>
            <a:spLocks noGrp="1"/>
          </p:cNvSpPr>
          <p:nvPr>
            <p:ph type="subTitle" idx="1"/>
          </p:nvPr>
        </p:nvSpPr>
        <p:spPr>
          <a:xfrm>
            <a:off x="2672953" y="7941160"/>
            <a:ext cx="16037719" cy="3650342"/>
          </a:xfrm>
        </p:spPr>
        <p:txBody>
          <a:bodyPr/>
          <a:lstStyle>
            <a:lvl1pPr marL="0" indent="0" algn="ctr">
              <a:buNone/>
              <a:defRPr sz="4209"/>
            </a:lvl1pPr>
            <a:lvl2pPr marL="801883" indent="0" algn="ctr">
              <a:buNone/>
              <a:defRPr sz="3508"/>
            </a:lvl2pPr>
            <a:lvl3pPr marL="1603766" indent="0" algn="ctr">
              <a:buNone/>
              <a:defRPr sz="3157"/>
            </a:lvl3pPr>
            <a:lvl4pPr marL="2405649" indent="0" algn="ctr">
              <a:buNone/>
              <a:defRPr sz="2806"/>
            </a:lvl4pPr>
            <a:lvl5pPr marL="3207532" indent="0" algn="ctr">
              <a:buNone/>
              <a:defRPr sz="2806"/>
            </a:lvl5pPr>
            <a:lvl6pPr marL="4009415" indent="0" algn="ctr">
              <a:buNone/>
              <a:defRPr sz="2806"/>
            </a:lvl6pPr>
            <a:lvl7pPr marL="4811298" indent="0" algn="ctr">
              <a:buNone/>
              <a:defRPr sz="2806"/>
            </a:lvl7pPr>
            <a:lvl8pPr marL="5613182" indent="0" algn="ctr">
              <a:buNone/>
              <a:defRPr sz="2806"/>
            </a:lvl8pPr>
            <a:lvl9pPr marL="6415065" indent="0" algn="ctr">
              <a:buNone/>
              <a:defRPr sz="2806"/>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BFEDAC5-28F9-E100-37D0-E706CFFA6D11}"/>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5" name="Footer Placeholder 4">
            <a:extLst>
              <a:ext uri="{FF2B5EF4-FFF2-40B4-BE49-F238E27FC236}">
                <a16:creationId xmlns:a16="http://schemas.microsoft.com/office/drawing/2014/main" id="{39726480-5C6A-3ECB-F2C9-8A6D9ACFFA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271D9D-5951-CE49-73C4-C6162B403848}"/>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2815749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54435-413A-0B8B-F576-C0B9942F93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258FBC-49BC-EE6E-EBE2-28004269C8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55C0BB-2D07-77DD-2326-E7BBD9250588}"/>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5" name="Footer Placeholder 4">
            <a:extLst>
              <a:ext uri="{FF2B5EF4-FFF2-40B4-BE49-F238E27FC236}">
                <a16:creationId xmlns:a16="http://schemas.microsoft.com/office/drawing/2014/main" id="{BF0A517D-783D-7BFC-44E0-55BE15C061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14DBA4-A4C6-21A3-4CE1-59ACE7D4B098}"/>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2848094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B0C76-BEA4-A4AB-A20F-DF862EBD89C9}"/>
              </a:ext>
            </a:extLst>
          </p:cNvPr>
          <p:cNvSpPr>
            <a:spLocks noGrp="1"/>
          </p:cNvSpPr>
          <p:nvPr>
            <p:ph type="title"/>
          </p:nvPr>
        </p:nvSpPr>
        <p:spPr>
          <a:xfrm>
            <a:off x="1458987" y="3769340"/>
            <a:ext cx="18443377" cy="6289229"/>
          </a:xfrm>
        </p:spPr>
        <p:txBody>
          <a:bodyPr anchor="b"/>
          <a:lstStyle>
            <a:lvl1pPr>
              <a:defRPr sz="10523"/>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4BEDC3-1883-E91F-28FF-4913F275ADD4}"/>
              </a:ext>
            </a:extLst>
          </p:cNvPr>
          <p:cNvSpPr>
            <a:spLocks noGrp="1"/>
          </p:cNvSpPr>
          <p:nvPr>
            <p:ph type="body" idx="1"/>
          </p:nvPr>
        </p:nvSpPr>
        <p:spPr>
          <a:xfrm>
            <a:off x="1458987" y="10118067"/>
            <a:ext cx="18443377" cy="3307357"/>
          </a:xfrm>
        </p:spPr>
        <p:txBody>
          <a:bodyPr/>
          <a:lstStyle>
            <a:lvl1pPr marL="0" indent="0">
              <a:buNone/>
              <a:defRPr sz="4209">
                <a:solidFill>
                  <a:schemeClr val="tx1">
                    <a:tint val="82000"/>
                  </a:schemeClr>
                </a:solidFill>
              </a:defRPr>
            </a:lvl1pPr>
            <a:lvl2pPr marL="801883" indent="0">
              <a:buNone/>
              <a:defRPr sz="3508">
                <a:solidFill>
                  <a:schemeClr val="tx1">
                    <a:tint val="82000"/>
                  </a:schemeClr>
                </a:solidFill>
              </a:defRPr>
            </a:lvl2pPr>
            <a:lvl3pPr marL="1603766" indent="0">
              <a:buNone/>
              <a:defRPr sz="3157">
                <a:solidFill>
                  <a:schemeClr val="tx1">
                    <a:tint val="82000"/>
                  </a:schemeClr>
                </a:solidFill>
              </a:defRPr>
            </a:lvl3pPr>
            <a:lvl4pPr marL="2405649" indent="0">
              <a:buNone/>
              <a:defRPr sz="2806">
                <a:solidFill>
                  <a:schemeClr val="tx1">
                    <a:tint val="82000"/>
                  </a:schemeClr>
                </a:solidFill>
              </a:defRPr>
            </a:lvl4pPr>
            <a:lvl5pPr marL="3207532" indent="0">
              <a:buNone/>
              <a:defRPr sz="2806">
                <a:solidFill>
                  <a:schemeClr val="tx1">
                    <a:tint val="82000"/>
                  </a:schemeClr>
                </a:solidFill>
              </a:defRPr>
            </a:lvl5pPr>
            <a:lvl6pPr marL="4009415" indent="0">
              <a:buNone/>
              <a:defRPr sz="2806">
                <a:solidFill>
                  <a:schemeClr val="tx1">
                    <a:tint val="82000"/>
                  </a:schemeClr>
                </a:solidFill>
              </a:defRPr>
            </a:lvl6pPr>
            <a:lvl7pPr marL="4811298" indent="0">
              <a:buNone/>
              <a:defRPr sz="2806">
                <a:solidFill>
                  <a:schemeClr val="tx1">
                    <a:tint val="82000"/>
                  </a:schemeClr>
                </a:solidFill>
              </a:defRPr>
            </a:lvl7pPr>
            <a:lvl8pPr marL="5613182" indent="0">
              <a:buNone/>
              <a:defRPr sz="2806">
                <a:solidFill>
                  <a:schemeClr val="tx1">
                    <a:tint val="82000"/>
                  </a:schemeClr>
                </a:solidFill>
              </a:defRPr>
            </a:lvl8pPr>
            <a:lvl9pPr marL="6415065" indent="0">
              <a:buNone/>
              <a:defRPr sz="2806">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D24E40-CA0C-9049-7683-38D826A3EA05}"/>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5" name="Footer Placeholder 4">
            <a:extLst>
              <a:ext uri="{FF2B5EF4-FFF2-40B4-BE49-F238E27FC236}">
                <a16:creationId xmlns:a16="http://schemas.microsoft.com/office/drawing/2014/main" id="{6A55E1C2-A22A-0858-1488-17BABE275A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FEDCD1-0F0D-D38E-7AAE-27DCC2D756FE}"/>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21124790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C4568-F989-D9F0-1D91-194B10964A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A250FC-9949-0261-E527-2C909A15B34A}"/>
              </a:ext>
            </a:extLst>
          </p:cNvPr>
          <p:cNvSpPr>
            <a:spLocks noGrp="1"/>
          </p:cNvSpPr>
          <p:nvPr>
            <p:ph sz="half" idx="1"/>
          </p:nvPr>
        </p:nvSpPr>
        <p:spPr>
          <a:xfrm>
            <a:off x="1470124" y="4024827"/>
            <a:ext cx="9088041" cy="9593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D63CC25-DA6E-E1C7-C385-F3FF386D75D7}"/>
              </a:ext>
            </a:extLst>
          </p:cNvPr>
          <p:cNvSpPr>
            <a:spLocks noGrp="1"/>
          </p:cNvSpPr>
          <p:nvPr>
            <p:ph sz="half" idx="2"/>
          </p:nvPr>
        </p:nvSpPr>
        <p:spPr>
          <a:xfrm>
            <a:off x="10825460" y="4024827"/>
            <a:ext cx="9088041" cy="9593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329504-AFCB-C6A5-25C3-7C75B19817E6}"/>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6" name="Footer Placeholder 5">
            <a:extLst>
              <a:ext uri="{FF2B5EF4-FFF2-40B4-BE49-F238E27FC236}">
                <a16:creationId xmlns:a16="http://schemas.microsoft.com/office/drawing/2014/main" id="{DEF4340F-15C0-1E9B-72ED-EA9A21AE62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544D62-F9E1-8C11-6D86-E9D9C1865249}"/>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3657721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BD71E-922E-BA36-320F-669EC77FAAA5}"/>
              </a:ext>
            </a:extLst>
          </p:cNvPr>
          <p:cNvSpPr>
            <a:spLocks noGrp="1"/>
          </p:cNvSpPr>
          <p:nvPr>
            <p:ph type="title"/>
          </p:nvPr>
        </p:nvSpPr>
        <p:spPr>
          <a:xfrm>
            <a:off x="1472909" y="804967"/>
            <a:ext cx="18443377" cy="2922375"/>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CAD41B3-A26F-73F3-2E7A-9B0D748FFCB5}"/>
              </a:ext>
            </a:extLst>
          </p:cNvPr>
          <p:cNvSpPr>
            <a:spLocks noGrp="1"/>
          </p:cNvSpPr>
          <p:nvPr>
            <p:ph type="body" idx="1"/>
          </p:nvPr>
        </p:nvSpPr>
        <p:spPr>
          <a:xfrm>
            <a:off x="1472910" y="3706342"/>
            <a:ext cx="9046275" cy="1816421"/>
          </a:xfrm>
        </p:spPr>
        <p:txBody>
          <a:bodyPr anchor="b"/>
          <a:lstStyle>
            <a:lvl1pPr marL="0" indent="0">
              <a:buNone/>
              <a:defRPr sz="4209" b="1"/>
            </a:lvl1pPr>
            <a:lvl2pPr marL="801883" indent="0">
              <a:buNone/>
              <a:defRPr sz="3508" b="1"/>
            </a:lvl2pPr>
            <a:lvl3pPr marL="1603766" indent="0">
              <a:buNone/>
              <a:defRPr sz="3157" b="1"/>
            </a:lvl3pPr>
            <a:lvl4pPr marL="2405649" indent="0">
              <a:buNone/>
              <a:defRPr sz="2806" b="1"/>
            </a:lvl4pPr>
            <a:lvl5pPr marL="3207532" indent="0">
              <a:buNone/>
              <a:defRPr sz="2806" b="1"/>
            </a:lvl5pPr>
            <a:lvl6pPr marL="4009415" indent="0">
              <a:buNone/>
              <a:defRPr sz="2806" b="1"/>
            </a:lvl6pPr>
            <a:lvl7pPr marL="4811298" indent="0">
              <a:buNone/>
              <a:defRPr sz="2806" b="1"/>
            </a:lvl7pPr>
            <a:lvl8pPr marL="5613182" indent="0">
              <a:buNone/>
              <a:defRPr sz="2806" b="1"/>
            </a:lvl8pPr>
            <a:lvl9pPr marL="6415065" indent="0">
              <a:buNone/>
              <a:defRPr sz="2806" b="1"/>
            </a:lvl9pPr>
          </a:lstStyle>
          <a:p>
            <a:pPr lvl="0"/>
            <a:r>
              <a:rPr lang="en-US"/>
              <a:t>Click to edit Master text styles</a:t>
            </a:r>
          </a:p>
        </p:txBody>
      </p:sp>
      <p:sp>
        <p:nvSpPr>
          <p:cNvPr id="4" name="Content Placeholder 3">
            <a:extLst>
              <a:ext uri="{FF2B5EF4-FFF2-40B4-BE49-F238E27FC236}">
                <a16:creationId xmlns:a16="http://schemas.microsoft.com/office/drawing/2014/main" id="{BBE71FEF-9106-B12D-3F85-C90F243AC647}"/>
              </a:ext>
            </a:extLst>
          </p:cNvPr>
          <p:cNvSpPr>
            <a:spLocks noGrp="1"/>
          </p:cNvSpPr>
          <p:nvPr>
            <p:ph sz="half" idx="2"/>
          </p:nvPr>
        </p:nvSpPr>
        <p:spPr>
          <a:xfrm>
            <a:off x="1472910" y="5522763"/>
            <a:ext cx="9046275" cy="8123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6F2006A-83EF-7FB0-88AF-112B80F13F50}"/>
              </a:ext>
            </a:extLst>
          </p:cNvPr>
          <p:cNvSpPr>
            <a:spLocks noGrp="1"/>
          </p:cNvSpPr>
          <p:nvPr>
            <p:ph type="body" sz="quarter" idx="3"/>
          </p:nvPr>
        </p:nvSpPr>
        <p:spPr>
          <a:xfrm>
            <a:off x="10825460" y="3706342"/>
            <a:ext cx="9090826" cy="1816421"/>
          </a:xfrm>
        </p:spPr>
        <p:txBody>
          <a:bodyPr anchor="b"/>
          <a:lstStyle>
            <a:lvl1pPr marL="0" indent="0">
              <a:buNone/>
              <a:defRPr sz="4209" b="1"/>
            </a:lvl1pPr>
            <a:lvl2pPr marL="801883" indent="0">
              <a:buNone/>
              <a:defRPr sz="3508" b="1"/>
            </a:lvl2pPr>
            <a:lvl3pPr marL="1603766" indent="0">
              <a:buNone/>
              <a:defRPr sz="3157" b="1"/>
            </a:lvl3pPr>
            <a:lvl4pPr marL="2405649" indent="0">
              <a:buNone/>
              <a:defRPr sz="2806" b="1"/>
            </a:lvl4pPr>
            <a:lvl5pPr marL="3207532" indent="0">
              <a:buNone/>
              <a:defRPr sz="2806" b="1"/>
            </a:lvl5pPr>
            <a:lvl6pPr marL="4009415" indent="0">
              <a:buNone/>
              <a:defRPr sz="2806" b="1"/>
            </a:lvl6pPr>
            <a:lvl7pPr marL="4811298" indent="0">
              <a:buNone/>
              <a:defRPr sz="2806" b="1"/>
            </a:lvl7pPr>
            <a:lvl8pPr marL="5613182" indent="0">
              <a:buNone/>
              <a:defRPr sz="2806" b="1"/>
            </a:lvl8pPr>
            <a:lvl9pPr marL="6415065" indent="0">
              <a:buNone/>
              <a:defRPr sz="2806" b="1"/>
            </a:lvl9pPr>
          </a:lstStyle>
          <a:p>
            <a:pPr lvl="0"/>
            <a:r>
              <a:rPr lang="en-US"/>
              <a:t>Click to edit Master text styles</a:t>
            </a:r>
          </a:p>
        </p:txBody>
      </p:sp>
      <p:sp>
        <p:nvSpPr>
          <p:cNvPr id="6" name="Content Placeholder 5">
            <a:extLst>
              <a:ext uri="{FF2B5EF4-FFF2-40B4-BE49-F238E27FC236}">
                <a16:creationId xmlns:a16="http://schemas.microsoft.com/office/drawing/2014/main" id="{B4B3B3B7-1C3A-3362-DC77-277607C4FC2F}"/>
              </a:ext>
            </a:extLst>
          </p:cNvPr>
          <p:cNvSpPr>
            <a:spLocks noGrp="1"/>
          </p:cNvSpPr>
          <p:nvPr>
            <p:ph sz="quarter" idx="4"/>
          </p:nvPr>
        </p:nvSpPr>
        <p:spPr>
          <a:xfrm>
            <a:off x="10825460" y="5522763"/>
            <a:ext cx="9090826" cy="8123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021C3EF-D18E-E28F-BB40-DDD272F87972}"/>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8" name="Footer Placeholder 7">
            <a:extLst>
              <a:ext uri="{FF2B5EF4-FFF2-40B4-BE49-F238E27FC236}">
                <a16:creationId xmlns:a16="http://schemas.microsoft.com/office/drawing/2014/main" id="{8C7E7B9F-FF8E-D567-3047-91D9988EAA6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CD4E36-7A0E-D53D-2C74-0ECF2003002D}"/>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870088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C346D-0F3E-12BD-70BC-A02347262FC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1C0F89-EC90-EDE4-FFF6-A5AAFA354911}"/>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4" name="Footer Placeholder 3">
            <a:extLst>
              <a:ext uri="{FF2B5EF4-FFF2-40B4-BE49-F238E27FC236}">
                <a16:creationId xmlns:a16="http://schemas.microsoft.com/office/drawing/2014/main" id="{7EA280C9-9C8A-2CA8-CCEE-4A776DFA23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89CBF9-C552-3C53-3AEA-05D1FED4D72D}"/>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15161563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7F8918-0DDA-047A-4B45-B6D2091A30F0}"/>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3" name="Footer Placeholder 2">
            <a:extLst>
              <a:ext uri="{FF2B5EF4-FFF2-40B4-BE49-F238E27FC236}">
                <a16:creationId xmlns:a16="http://schemas.microsoft.com/office/drawing/2014/main" id="{FA347514-23C2-B707-B86F-D37C2B8CE7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CBCC7A9-A93A-6D7B-B69F-577B5B8821F7}"/>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1984746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1364E-CF0D-E27E-ECD4-9B33B0B3AA2E}"/>
              </a:ext>
            </a:extLst>
          </p:cNvPr>
          <p:cNvSpPr>
            <a:spLocks noGrp="1"/>
          </p:cNvSpPr>
          <p:nvPr>
            <p:ph type="title"/>
          </p:nvPr>
        </p:nvSpPr>
        <p:spPr>
          <a:xfrm>
            <a:off x="1472910" y="1007957"/>
            <a:ext cx="6896775" cy="3527848"/>
          </a:xfrm>
        </p:spPr>
        <p:txBody>
          <a:bodyPr anchor="b"/>
          <a:lstStyle>
            <a:lvl1pPr>
              <a:defRPr sz="5612"/>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2D622A-E969-E934-6264-D0B9343591D2}"/>
              </a:ext>
            </a:extLst>
          </p:cNvPr>
          <p:cNvSpPr>
            <a:spLocks noGrp="1"/>
          </p:cNvSpPr>
          <p:nvPr>
            <p:ph idx="1"/>
          </p:nvPr>
        </p:nvSpPr>
        <p:spPr>
          <a:xfrm>
            <a:off x="9090826" y="2176908"/>
            <a:ext cx="10825460" cy="10744538"/>
          </a:xfrm>
        </p:spPr>
        <p:txBody>
          <a:bodyPr/>
          <a:lstStyle>
            <a:lvl1pPr>
              <a:defRPr sz="5612"/>
            </a:lvl1pPr>
            <a:lvl2pPr>
              <a:defRPr sz="4911"/>
            </a:lvl2pPr>
            <a:lvl3pPr>
              <a:defRPr sz="4209"/>
            </a:lvl3pPr>
            <a:lvl4pPr>
              <a:defRPr sz="3508"/>
            </a:lvl4pPr>
            <a:lvl5pPr>
              <a:defRPr sz="3508"/>
            </a:lvl5pPr>
            <a:lvl6pPr>
              <a:defRPr sz="3508"/>
            </a:lvl6pPr>
            <a:lvl7pPr>
              <a:defRPr sz="3508"/>
            </a:lvl7pPr>
            <a:lvl8pPr>
              <a:defRPr sz="3508"/>
            </a:lvl8pPr>
            <a:lvl9pPr>
              <a:defRPr sz="350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FC7A885-EE47-79C3-1309-DB9FB8469CEF}"/>
              </a:ext>
            </a:extLst>
          </p:cNvPr>
          <p:cNvSpPr>
            <a:spLocks noGrp="1"/>
          </p:cNvSpPr>
          <p:nvPr>
            <p:ph type="body" sz="half" idx="2"/>
          </p:nvPr>
        </p:nvSpPr>
        <p:spPr>
          <a:xfrm>
            <a:off x="1472910" y="4535805"/>
            <a:ext cx="6896775" cy="8403140"/>
          </a:xfrm>
        </p:spPr>
        <p:txBody>
          <a:bodyPr/>
          <a:lstStyle>
            <a:lvl1pPr marL="0" indent="0">
              <a:buNone/>
              <a:defRPr sz="2806"/>
            </a:lvl1pPr>
            <a:lvl2pPr marL="801883" indent="0">
              <a:buNone/>
              <a:defRPr sz="2455"/>
            </a:lvl2pPr>
            <a:lvl3pPr marL="1603766" indent="0">
              <a:buNone/>
              <a:defRPr sz="2105"/>
            </a:lvl3pPr>
            <a:lvl4pPr marL="2405649" indent="0">
              <a:buNone/>
              <a:defRPr sz="1754"/>
            </a:lvl4pPr>
            <a:lvl5pPr marL="3207532" indent="0">
              <a:buNone/>
              <a:defRPr sz="1754"/>
            </a:lvl5pPr>
            <a:lvl6pPr marL="4009415" indent="0">
              <a:buNone/>
              <a:defRPr sz="1754"/>
            </a:lvl6pPr>
            <a:lvl7pPr marL="4811298" indent="0">
              <a:buNone/>
              <a:defRPr sz="1754"/>
            </a:lvl7pPr>
            <a:lvl8pPr marL="5613182" indent="0">
              <a:buNone/>
              <a:defRPr sz="1754"/>
            </a:lvl8pPr>
            <a:lvl9pPr marL="6415065" indent="0">
              <a:buNone/>
              <a:defRPr sz="1754"/>
            </a:lvl9pPr>
          </a:lstStyle>
          <a:p>
            <a:pPr lvl="0"/>
            <a:r>
              <a:rPr lang="en-US"/>
              <a:t>Click to edit Master text styles</a:t>
            </a:r>
          </a:p>
        </p:txBody>
      </p:sp>
      <p:sp>
        <p:nvSpPr>
          <p:cNvPr id="5" name="Date Placeholder 4">
            <a:extLst>
              <a:ext uri="{FF2B5EF4-FFF2-40B4-BE49-F238E27FC236}">
                <a16:creationId xmlns:a16="http://schemas.microsoft.com/office/drawing/2014/main" id="{49D0CA71-C661-F990-71DC-85765BC03CAD}"/>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6" name="Footer Placeholder 5">
            <a:extLst>
              <a:ext uri="{FF2B5EF4-FFF2-40B4-BE49-F238E27FC236}">
                <a16:creationId xmlns:a16="http://schemas.microsoft.com/office/drawing/2014/main" id="{D18ADB4F-4C89-53C1-33DB-B56FEE0580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1BED7F-0164-8D17-547F-434CD35B8FFD}"/>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1777255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E1D1E-0758-0948-2B76-B5BCB739709F}"/>
              </a:ext>
            </a:extLst>
          </p:cNvPr>
          <p:cNvSpPr>
            <a:spLocks noGrp="1"/>
          </p:cNvSpPr>
          <p:nvPr>
            <p:ph type="title"/>
          </p:nvPr>
        </p:nvSpPr>
        <p:spPr>
          <a:xfrm>
            <a:off x="1472910" y="1007957"/>
            <a:ext cx="6896775" cy="3527848"/>
          </a:xfrm>
        </p:spPr>
        <p:txBody>
          <a:bodyPr anchor="b"/>
          <a:lstStyle>
            <a:lvl1pPr>
              <a:defRPr sz="5612"/>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444DEE-84BE-8256-0958-48DCE6C1F23D}"/>
              </a:ext>
            </a:extLst>
          </p:cNvPr>
          <p:cNvSpPr>
            <a:spLocks noGrp="1"/>
          </p:cNvSpPr>
          <p:nvPr>
            <p:ph type="pic" idx="1"/>
          </p:nvPr>
        </p:nvSpPr>
        <p:spPr>
          <a:xfrm>
            <a:off x="9090826" y="2176908"/>
            <a:ext cx="10825460" cy="10744538"/>
          </a:xfrm>
        </p:spPr>
        <p:txBody>
          <a:bodyPr/>
          <a:lstStyle>
            <a:lvl1pPr marL="0" indent="0">
              <a:buNone/>
              <a:defRPr sz="5612"/>
            </a:lvl1pPr>
            <a:lvl2pPr marL="801883" indent="0">
              <a:buNone/>
              <a:defRPr sz="4911"/>
            </a:lvl2pPr>
            <a:lvl3pPr marL="1603766" indent="0">
              <a:buNone/>
              <a:defRPr sz="4209"/>
            </a:lvl3pPr>
            <a:lvl4pPr marL="2405649" indent="0">
              <a:buNone/>
              <a:defRPr sz="3508"/>
            </a:lvl4pPr>
            <a:lvl5pPr marL="3207532" indent="0">
              <a:buNone/>
              <a:defRPr sz="3508"/>
            </a:lvl5pPr>
            <a:lvl6pPr marL="4009415" indent="0">
              <a:buNone/>
              <a:defRPr sz="3508"/>
            </a:lvl6pPr>
            <a:lvl7pPr marL="4811298" indent="0">
              <a:buNone/>
              <a:defRPr sz="3508"/>
            </a:lvl7pPr>
            <a:lvl8pPr marL="5613182" indent="0">
              <a:buNone/>
              <a:defRPr sz="3508"/>
            </a:lvl8pPr>
            <a:lvl9pPr marL="6415065" indent="0">
              <a:buNone/>
              <a:defRPr sz="3508"/>
            </a:lvl9pPr>
          </a:lstStyle>
          <a:p>
            <a:endParaRPr lang="en-GB"/>
          </a:p>
        </p:txBody>
      </p:sp>
      <p:sp>
        <p:nvSpPr>
          <p:cNvPr id="4" name="Text Placeholder 3">
            <a:extLst>
              <a:ext uri="{FF2B5EF4-FFF2-40B4-BE49-F238E27FC236}">
                <a16:creationId xmlns:a16="http://schemas.microsoft.com/office/drawing/2014/main" id="{FFD7227A-44E6-DB2A-A4CD-CA6F7F4E4614}"/>
              </a:ext>
            </a:extLst>
          </p:cNvPr>
          <p:cNvSpPr>
            <a:spLocks noGrp="1"/>
          </p:cNvSpPr>
          <p:nvPr>
            <p:ph type="body" sz="half" idx="2"/>
          </p:nvPr>
        </p:nvSpPr>
        <p:spPr>
          <a:xfrm>
            <a:off x="1472910" y="4535805"/>
            <a:ext cx="6896775" cy="8403140"/>
          </a:xfrm>
        </p:spPr>
        <p:txBody>
          <a:bodyPr/>
          <a:lstStyle>
            <a:lvl1pPr marL="0" indent="0">
              <a:buNone/>
              <a:defRPr sz="2806"/>
            </a:lvl1pPr>
            <a:lvl2pPr marL="801883" indent="0">
              <a:buNone/>
              <a:defRPr sz="2455"/>
            </a:lvl2pPr>
            <a:lvl3pPr marL="1603766" indent="0">
              <a:buNone/>
              <a:defRPr sz="2105"/>
            </a:lvl3pPr>
            <a:lvl4pPr marL="2405649" indent="0">
              <a:buNone/>
              <a:defRPr sz="1754"/>
            </a:lvl4pPr>
            <a:lvl5pPr marL="3207532" indent="0">
              <a:buNone/>
              <a:defRPr sz="1754"/>
            </a:lvl5pPr>
            <a:lvl6pPr marL="4009415" indent="0">
              <a:buNone/>
              <a:defRPr sz="1754"/>
            </a:lvl6pPr>
            <a:lvl7pPr marL="4811298" indent="0">
              <a:buNone/>
              <a:defRPr sz="1754"/>
            </a:lvl7pPr>
            <a:lvl8pPr marL="5613182" indent="0">
              <a:buNone/>
              <a:defRPr sz="1754"/>
            </a:lvl8pPr>
            <a:lvl9pPr marL="6415065" indent="0">
              <a:buNone/>
              <a:defRPr sz="1754"/>
            </a:lvl9pPr>
          </a:lstStyle>
          <a:p>
            <a:pPr lvl="0"/>
            <a:r>
              <a:rPr lang="en-US"/>
              <a:t>Click to edit Master text styles</a:t>
            </a:r>
          </a:p>
        </p:txBody>
      </p:sp>
      <p:sp>
        <p:nvSpPr>
          <p:cNvPr id="5" name="Date Placeholder 4">
            <a:extLst>
              <a:ext uri="{FF2B5EF4-FFF2-40B4-BE49-F238E27FC236}">
                <a16:creationId xmlns:a16="http://schemas.microsoft.com/office/drawing/2014/main" id="{C686F535-1638-A36F-C425-F13E04174337}"/>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6" name="Footer Placeholder 5">
            <a:extLst>
              <a:ext uri="{FF2B5EF4-FFF2-40B4-BE49-F238E27FC236}">
                <a16:creationId xmlns:a16="http://schemas.microsoft.com/office/drawing/2014/main" id="{9B1F0A6B-F47E-5239-8C15-5B80C6BF9E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1F09E2-4217-10E0-F554-502B54FCCC1E}"/>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2549062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A360F-6889-129E-8F81-3D8C7F0ABF5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4E151C-4723-1CE2-C424-D47755F843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6B0B77-ECA6-2F1C-BD87-14975DDBFF0B}"/>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5" name="Footer Placeholder 4">
            <a:extLst>
              <a:ext uri="{FF2B5EF4-FFF2-40B4-BE49-F238E27FC236}">
                <a16:creationId xmlns:a16="http://schemas.microsoft.com/office/drawing/2014/main" id="{01BD3D3E-B369-49CE-C153-6ED6827B90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F3D6C3-DE04-27E6-83A2-13509C961478}"/>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3104546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14993D-DF31-906C-F986-6EFE9726C7D7}"/>
              </a:ext>
            </a:extLst>
          </p:cNvPr>
          <p:cNvSpPr>
            <a:spLocks noGrp="1"/>
          </p:cNvSpPr>
          <p:nvPr>
            <p:ph type="title" orient="vert"/>
          </p:nvPr>
        </p:nvSpPr>
        <p:spPr>
          <a:xfrm>
            <a:off x="15302657" y="804966"/>
            <a:ext cx="4610844" cy="12812950"/>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3F30633-7927-3FF1-0219-73FE44311232}"/>
              </a:ext>
            </a:extLst>
          </p:cNvPr>
          <p:cNvSpPr>
            <a:spLocks noGrp="1"/>
          </p:cNvSpPr>
          <p:nvPr>
            <p:ph type="body" orient="vert" idx="1"/>
          </p:nvPr>
        </p:nvSpPr>
        <p:spPr>
          <a:xfrm>
            <a:off x="1470124" y="804966"/>
            <a:ext cx="13565237" cy="128129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6AF5B1-EF5E-37D1-BF18-43DEECDD4765}"/>
              </a:ext>
            </a:extLst>
          </p:cNvPr>
          <p:cNvSpPr>
            <a:spLocks noGrp="1"/>
          </p:cNvSpPr>
          <p:nvPr>
            <p:ph type="dt" sz="half" idx="10"/>
          </p:nvPr>
        </p:nvSpPr>
        <p:spPr/>
        <p:txBody>
          <a:bodyPr/>
          <a:lstStyle/>
          <a:p>
            <a:fld id="{9CCE3456-BF18-4311-B9DA-4D02D7542BED}" type="datetimeFigureOut">
              <a:rPr lang="en-GB" smtClean="0"/>
              <a:t>11/05/2025</a:t>
            </a:fld>
            <a:endParaRPr lang="en-GB"/>
          </a:p>
        </p:txBody>
      </p:sp>
      <p:sp>
        <p:nvSpPr>
          <p:cNvPr id="5" name="Footer Placeholder 4">
            <a:extLst>
              <a:ext uri="{FF2B5EF4-FFF2-40B4-BE49-F238E27FC236}">
                <a16:creationId xmlns:a16="http://schemas.microsoft.com/office/drawing/2014/main" id="{3AFBECC9-AA6C-09FF-F58B-F4F205F258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C7CA5F-F3B2-4436-0210-71789FE00AE0}"/>
              </a:ext>
            </a:extLst>
          </p:cNvPr>
          <p:cNvSpPr>
            <a:spLocks noGrp="1"/>
          </p:cNvSpPr>
          <p:nvPr>
            <p:ph type="sldNum" sz="quarter" idx="12"/>
          </p:nvPr>
        </p:nvSpPr>
        <p:spPr/>
        <p:txBody>
          <a:bodyPr/>
          <a:lstStyle/>
          <a:p>
            <a:fld id="{6449EE9F-A042-43E5-B3D7-BAD6752B4F94}" type="slidenum">
              <a:rPr lang="en-GB" smtClean="0"/>
              <a:t>‹#›</a:t>
            </a:fld>
            <a:endParaRPr lang="en-GB"/>
          </a:p>
        </p:txBody>
      </p:sp>
    </p:spTree>
    <p:extLst>
      <p:ext uri="{BB962C8B-B14F-4D97-AF65-F5344CB8AC3E}">
        <p14:creationId xmlns:p14="http://schemas.microsoft.com/office/powerpoint/2010/main" val="6694442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FFED2A-232C-26E6-5A36-A3A38DAB8EB7}"/>
              </a:ext>
            </a:extLst>
          </p:cNvPr>
          <p:cNvSpPr>
            <a:spLocks noGrp="1"/>
          </p:cNvSpPr>
          <p:nvPr>
            <p:ph type="title"/>
          </p:nvPr>
        </p:nvSpPr>
        <p:spPr>
          <a:xfrm>
            <a:off x="1470124" y="804967"/>
            <a:ext cx="18443377" cy="2922375"/>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DD0896-72EA-0F5C-CF3D-BF474C75C294}"/>
              </a:ext>
            </a:extLst>
          </p:cNvPr>
          <p:cNvSpPr>
            <a:spLocks noGrp="1"/>
          </p:cNvSpPr>
          <p:nvPr>
            <p:ph type="body" idx="1"/>
          </p:nvPr>
        </p:nvSpPr>
        <p:spPr>
          <a:xfrm>
            <a:off x="1470124" y="4024827"/>
            <a:ext cx="18443377" cy="95930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DAF0F0-787D-C610-82B9-A0A7AB2846C6}"/>
              </a:ext>
            </a:extLst>
          </p:cNvPr>
          <p:cNvSpPr>
            <a:spLocks noGrp="1"/>
          </p:cNvSpPr>
          <p:nvPr>
            <p:ph type="dt" sz="half" idx="2"/>
          </p:nvPr>
        </p:nvSpPr>
        <p:spPr>
          <a:xfrm>
            <a:off x="1470124" y="14013399"/>
            <a:ext cx="4811316" cy="804965"/>
          </a:xfrm>
          <a:prstGeom prst="rect">
            <a:avLst/>
          </a:prstGeom>
        </p:spPr>
        <p:txBody>
          <a:bodyPr vert="horz" lIns="91440" tIns="45720" rIns="91440" bIns="45720" rtlCol="0" anchor="ctr"/>
          <a:lstStyle>
            <a:lvl1pPr algn="l">
              <a:defRPr sz="2105">
                <a:solidFill>
                  <a:schemeClr val="tx1">
                    <a:tint val="82000"/>
                  </a:schemeClr>
                </a:solidFill>
              </a:defRPr>
            </a:lvl1pPr>
          </a:lstStyle>
          <a:p>
            <a:fld id="{9CCE3456-BF18-4311-B9DA-4D02D7542BED}" type="datetimeFigureOut">
              <a:rPr lang="en-GB" smtClean="0"/>
              <a:t>11/05/2025</a:t>
            </a:fld>
            <a:endParaRPr lang="en-GB"/>
          </a:p>
        </p:txBody>
      </p:sp>
      <p:sp>
        <p:nvSpPr>
          <p:cNvPr id="5" name="Footer Placeholder 4">
            <a:extLst>
              <a:ext uri="{FF2B5EF4-FFF2-40B4-BE49-F238E27FC236}">
                <a16:creationId xmlns:a16="http://schemas.microsoft.com/office/drawing/2014/main" id="{3BE25B50-2A13-710C-0ECF-5E89F8FD9F34}"/>
              </a:ext>
            </a:extLst>
          </p:cNvPr>
          <p:cNvSpPr>
            <a:spLocks noGrp="1"/>
          </p:cNvSpPr>
          <p:nvPr>
            <p:ph type="ftr" sz="quarter" idx="3"/>
          </p:nvPr>
        </p:nvSpPr>
        <p:spPr>
          <a:xfrm>
            <a:off x="7083326" y="14013399"/>
            <a:ext cx="7216973" cy="804965"/>
          </a:xfrm>
          <a:prstGeom prst="rect">
            <a:avLst/>
          </a:prstGeom>
        </p:spPr>
        <p:txBody>
          <a:bodyPr vert="horz" lIns="91440" tIns="45720" rIns="91440" bIns="45720" rtlCol="0" anchor="ctr"/>
          <a:lstStyle>
            <a:lvl1pPr algn="ctr">
              <a:defRPr sz="2105">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F478A79-0BB0-E45E-5BD4-8B91F88B0E50}"/>
              </a:ext>
            </a:extLst>
          </p:cNvPr>
          <p:cNvSpPr>
            <a:spLocks noGrp="1"/>
          </p:cNvSpPr>
          <p:nvPr>
            <p:ph type="sldNum" sz="quarter" idx="4"/>
          </p:nvPr>
        </p:nvSpPr>
        <p:spPr>
          <a:xfrm>
            <a:off x="15102185" y="14013399"/>
            <a:ext cx="4811316" cy="804965"/>
          </a:xfrm>
          <a:prstGeom prst="rect">
            <a:avLst/>
          </a:prstGeom>
        </p:spPr>
        <p:txBody>
          <a:bodyPr vert="horz" lIns="91440" tIns="45720" rIns="91440" bIns="45720" rtlCol="0" anchor="ctr"/>
          <a:lstStyle>
            <a:lvl1pPr algn="r">
              <a:defRPr sz="2105">
                <a:solidFill>
                  <a:schemeClr val="tx1">
                    <a:tint val="82000"/>
                  </a:schemeClr>
                </a:solidFill>
              </a:defRPr>
            </a:lvl1pPr>
          </a:lstStyle>
          <a:p>
            <a:fld id="{6449EE9F-A042-43E5-B3D7-BAD6752B4F94}" type="slidenum">
              <a:rPr lang="en-GB" smtClean="0"/>
              <a:t>‹#›</a:t>
            </a:fld>
            <a:endParaRPr lang="en-GB"/>
          </a:p>
        </p:txBody>
      </p:sp>
    </p:spTree>
    <p:extLst>
      <p:ext uri="{BB962C8B-B14F-4D97-AF65-F5344CB8AC3E}">
        <p14:creationId xmlns:p14="http://schemas.microsoft.com/office/powerpoint/2010/main" val="140965729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1603766" rtl="0" eaLnBrk="1" latinLnBrk="0" hangingPunct="1">
        <a:lnSpc>
          <a:spcPct val="90000"/>
        </a:lnSpc>
        <a:spcBef>
          <a:spcPct val="0"/>
        </a:spcBef>
        <a:buNone/>
        <a:defRPr sz="7717" kern="1200">
          <a:solidFill>
            <a:schemeClr val="tx1"/>
          </a:solidFill>
          <a:latin typeface="+mj-lt"/>
          <a:ea typeface="+mj-ea"/>
          <a:cs typeface="+mj-cs"/>
        </a:defRPr>
      </a:lvl1pPr>
    </p:titleStyle>
    <p:bodyStyle>
      <a:lvl1pPr marL="400942" indent="-400942" algn="l" defTabSz="1603766" rtl="0" eaLnBrk="1" latinLnBrk="0" hangingPunct="1">
        <a:lnSpc>
          <a:spcPct val="90000"/>
        </a:lnSpc>
        <a:spcBef>
          <a:spcPts val="1754"/>
        </a:spcBef>
        <a:buFont typeface="Arial" panose="020B0604020202020204" pitchFamily="34" charset="0"/>
        <a:buChar char="•"/>
        <a:defRPr sz="4911" kern="1200">
          <a:solidFill>
            <a:schemeClr val="tx1"/>
          </a:solidFill>
          <a:latin typeface="+mn-lt"/>
          <a:ea typeface="+mn-ea"/>
          <a:cs typeface="+mn-cs"/>
        </a:defRPr>
      </a:lvl1pPr>
      <a:lvl2pPr marL="1202825" indent="-400942" algn="l" defTabSz="1603766" rtl="0" eaLnBrk="1" latinLnBrk="0" hangingPunct="1">
        <a:lnSpc>
          <a:spcPct val="90000"/>
        </a:lnSpc>
        <a:spcBef>
          <a:spcPts val="877"/>
        </a:spcBef>
        <a:buFont typeface="Arial" panose="020B0604020202020204" pitchFamily="34" charset="0"/>
        <a:buChar char="•"/>
        <a:defRPr sz="4209" kern="1200">
          <a:solidFill>
            <a:schemeClr val="tx1"/>
          </a:solidFill>
          <a:latin typeface="+mn-lt"/>
          <a:ea typeface="+mn-ea"/>
          <a:cs typeface="+mn-cs"/>
        </a:defRPr>
      </a:lvl2pPr>
      <a:lvl3pPr marL="2004708" indent="-400942" algn="l" defTabSz="1603766" rtl="0" eaLnBrk="1" latinLnBrk="0" hangingPunct="1">
        <a:lnSpc>
          <a:spcPct val="90000"/>
        </a:lnSpc>
        <a:spcBef>
          <a:spcPts val="877"/>
        </a:spcBef>
        <a:buFont typeface="Arial" panose="020B0604020202020204" pitchFamily="34" charset="0"/>
        <a:buChar char="•"/>
        <a:defRPr sz="3508" kern="1200">
          <a:solidFill>
            <a:schemeClr val="tx1"/>
          </a:solidFill>
          <a:latin typeface="+mn-lt"/>
          <a:ea typeface="+mn-ea"/>
          <a:cs typeface="+mn-cs"/>
        </a:defRPr>
      </a:lvl3pPr>
      <a:lvl4pPr marL="2806591"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4pPr>
      <a:lvl5pPr marL="3608474"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5pPr>
      <a:lvl6pPr marL="4410357"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6pPr>
      <a:lvl7pPr marL="5212240"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7pPr>
      <a:lvl8pPr marL="6014123"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8pPr>
      <a:lvl9pPr marL="6816006" indent="-400942" algn="l" defTabSz="1603766" rtl="0" eaLnBrk="1" latinLnBrk="0" hangingPunct="1">
        <a:lnSpc>
          <a:spcPct val="90000"/>
        </a:lnSpc>
        <a:spcBef>
          <a:spcPts val="877"/>
        </a:spcBef>
        <a:buFont typeface="Arial" panose="020B0604020202020204" pitchFamily="34" charset="0"/>
        <a:buChar char="•"/>
        <a:defRPr sz="3157" kern="1200">
          <a:solidFill>
            <a:schemeClr val="tx1"/>
          </a:solidFill>
          <a:latin typeface="+mn-lt"/>
          <a:ea typeface="+mn-ea"/>
          <a:cs typeface="+mn-cs"/>
        </a:defRPr>
      </a:lvl9pPr>
    </p:bodyStyle>
    <p:otherStyle>
      <a:defPPr>
        <a:defRPr lang="en-US"/>
      </a:defPPr>
      <a:lvl1pPr marL="0" algn="l" defTabSz="1603766" rtl="0" eaLnBrk="1" latinLnBrk="0" hangingPunct="1">
        <a:defRPr sz="3157" kern="1200">
          <a:solidFill>
            <a:schemeClr val="tx1"/>
          </a:solidFill>
          <a:latin typeface="+mn-lt"/>
          <a:ea typeface="+mn-ea"/>
          <a:cs typeface="+mn-cs"/>
        </a:defRPr>
      </a:lvl1pPr>
      <a:lvl2pPr marL="801883" algn="l" defTabSz="1603766" rtl="0" eaLnBrk="1" latinLnBrk="0" hangingPunct="1">
        <a:defRPr sz="3157" kern="1200">
          <a:solidFill>
            <a:schemeClr val="tx1"/>
          </a:solidFill>
          <a:latin typeface="+mn-lt"/>
          <a:ea typeface="+mn-ea"/>
          <a:cs typeface="+mn-cs"/>
        </a:defRPr>
      </a:lvl2pPr>
      <a:lvl3pPr marL="1603766" algn="l" defTabSz="1603766" rtl="0" eaLnBrk="1" latinLnBrk="0" hangingPunct="1">
        <a:defRPr sz="3157" kern="1200">
          <a:solidFill>
            <a:schemeClr val="tx1"/>
          </a:solidFill>
          <a:latin typeface="+mn-lt"/>
          <a:ea typeface="+mn-ea"/>
          <a:cs typeface="+mn-cs"/>
        </a:defRPr>
      </a:lvl3pPr>
      <a:lvl4pPr marL="2405649" algn="l" defTabSz="1603766" rtl="0" eaLnBrk="1" latinLnBrk="0" hangingPunct="1">
        <a:defRPr sz="3157" kern="1200">
          <a:solidFill>
            <a:schemeClr val="tx1"/>
          </a:solidFill>
          <a:latin typeface="+mn-lt"/>
          <a:ea typeface="+mn-ea"/>
          <a:cs typeface="+mn-cs"/>
        </a:defRPr>
      </a:lvl4pPr>
      <a:lvl5pPr marL="3207532" algn="l" defTabSz="1603766" rtl="0" eaLnBrk="1" latinLnBrk="0" hangingPunct="1">
        <a:defRPr sz="3157" kern="1200">
          <a:solidFill>
            <a:schemeClr val="tx1"/>
          </a:solidFill>
          <a:latin typeface="+mn-lt"/>
          <a:ea typeface="+mn-ea"/>
          <a:cs typeface="+mn-cs"/>
        </a:defRPr>
      </a:lvl5pPr>
      <a:lvl6pPr marL="4009415" algn="l" defTabSz="1603766" rtl="0" eaLnBrk="1" latinLnBrk="0" hangingPunct="1">
        <a:defRPr sz="3157" kern="1200">
          <a:solidFill>
            <a:schemeClr val="tx1"/>
          </a:solidFill>
          <a:latin typeface="+mn-lt"/>
          <a:ea typeface="+mn-ea"/>
          <a:cs typeface="+mn-cs"/>
        </a:defRPr>
      </a:lvl6pPr>
      <a:lvl7pPr marL="4811298" algn="l" defTabSz="1603766" rtl="0" eaLnBrk="1" latinLnBrk="0" hangingPunct="1">
        <a:defRPr sz="3157" kern="1200">
          <a:solidFill>
            <a:schemeClr val="tx1"/>
          </a:solidFill>
          <a:latin typeface="+mn-lt"/>
          <a:ea typeface="+mn-ea"/>
          <a:cs typeface="+mn-cs"/>
        </a:defRPr>
      </a:lvl7pPr>
      <a:lvl8pPr marL="5613182" algn="l" defTabSz="1603766" rtl="0" eaLnBrk="1" latinLnBrk="0" hangingPunct="1">
        <a:defRPr sz="3157" kern="1200">
          <a:solidFill>
            <a:schemeClr val="tx1"/>
          </a:solidFill>
          <a:latin typeface="+mn-lt"/>
          <a:ea typeface="+mn-ea"/>
          <a:cs typeface="+mn-cs"/>
        </a:defRPr>
      </a:lvl8pPr>
      <a:lvl9pPr marL="6415065" algn="l" defTabSz="1603766" rtl="0" eaLnBrk="1" latinLnBrk="0" hangingPunct="1">
        <a:defRPr sz="315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ED83DB2-69F0-E42D-E3D2-F2061B3E2599}"/>
              </a:ext>
            </a:extLst>
          </p:cNvPr>
          <p:cNvSpPr txBox="1"/>
          <p:nvPr/>
        </p:nvSpPr>
        <p:spPr>
          <a:xfrm>
            <a:off x="447837" y="321995"/>
            <a:ext cx="6320901"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Dyslexia: Identifying and Diagnosing</a:t>
            </a:r>
            <a:r>
              <a:rPr lang="en-GB" sz="2400" dirty="0">
                <a:latin typeface="Arial" panose="020B0604020202020204" pitchFamily="34" charset="0"/>
                <a:cs typeface="Arial" panose="020B0604020202020204" pitchFamily="34" charset="0"/>
              </a:rPr>
              <a:t>.</a:t>
            </a:r>
          </a:p>
        </p:txBody>
      </p:sp>
      <p:sp>
        <p:nvSpPr>
          <p:cNvPr id="5" name="TextBox 4">
            <a:extLst>
              <a:ext uri="{FF2B5EF4-FFF2-40B4-BE49-F238E27FC236}">
                <a16:creationId xmlns:a16="http://schemas.microsoft.com/office/drawing/2014/main" id="{7A9C9A24-A9FF-6262-6254-7CE7B1E555A9}"/>
              </a:ext>
            </a:extLst>
          </p:cNvPr>
          <p:cNvSpPr txBox="1"/>
          <p:nvPr/>
        </p:nvSpPr>
        <p:spPr>
          <a:xfrm>
            <a:off x="478319" y="1147646"/>
            <a:ext cx="6903031" cy="4239302"/>
          </a:xfrm>
          <a:prstGeom prst="rect">
            <a:avLst/>
          </a:prstGeom>
          <a:solidFill>
            <a:schemeClr val="accent2">
              <a:lumMod val="20000"/>
              <a:lumOff val="80000"/>
            </a:schemeClr>
          </a:solidFill>
        </p:spPr>
        <p:txBody>
          <a:bodyPr wrap="square" rtlCol="0">
            <a:spAutoFit/>
          </a:bodyPr>
          <a:lstStyle/>
          <a:p>
            <a:pPr>
              <a:lnSpc>
                <a:spcPct val="107000"/>
              </a:lnSpc>
              <a:spcAft>
                <a:spcPts val="800"/>
              </a:spcAft>
            </a:pPr>
            <a:r>
              <a:rPr lang="en-GB" sz="1200" b="1" u="sng" kern="100" dirty="0">
                <a:latin typeface="Arial" panose="020B0604020202020204" pitchFamily="34" charset="0"/>
                <a:ea typeface="Aptos" panose="020B0004020202020204" pitchFamily="34" charset="0"/>
                <a:cs typeface="Arial" panose="020B0604020202020204" pitchFamily="34" charset="0"/>
              </a:rPr>
              <a:t>What is Dyslexia?   </a:t>
            </a:r>
          </a:p>
          <a:p>
            <a:pPr>
              <a:lnSpc>
                <a:spcPct val="107000"/>
              </a:lnSpc>
              <a:spcAft>
                <a:spcPts val="800"/>
              </a:spcAft>
            </a:pPr>
            <a:r>
              <a:rPr lang="en-GB" sz="1200" dirty="0">
                <a:effectLst/>
                <a:latin typeface="Arial" panose="020B0604020202020204" pitchFamily="34" charset="0"/>
                <a:ea typeface="Aptos" panose="020B0004020202020204" pitchFamily="34" charset="0"/>
                <a:cs typeface="Arial" panose="020B0604020202020204" pitchFamily="34" charset="0"/>
              </a:rPr>
              <a:t>Roitsch and Watson (2019) explain that dyslexia is a specific learning difficulty affecting reading, spelling, and word decoding. It is not linked to intelligence or efforts but to challenges with phonological awareness, which is the processing of language sounds. </a:t>
            </a:r>
            <a:r>
              <a:rPr lang="en-GB" sz="1200" dirty="0">
                <a:solidFill>
                  <a:srgbClr val="000000"/>
                </a:solidFill>
                <a:effectLst/>
                <a:latin typeface="Arial" panose="020B0604020202020204" pitchFamily="34" charset="0"/>
                <a:ea typeface="Aptos" panose="020B0004020202020204" pitchFamily="34" charset="0"/>
                <a:cs typeface="Arial" panose="020B0604020202020204" pitchFamily="34" charset="0"/>
              </a:rPr>
              <a:t>Roitsch and Watson (2019) also state that these difficulties can be unexpected when considering the child's other cognitive abilities. Dyslexia is a language-based disorder, which means it originates from how the brain interprets and processes spoken and written language.</a:t>
            </a:r>
            <a:r>
              <a:rPr lang="en-GB" sz="1200" dirty="0">
                <a:effectLst/>
                <a:latin typeface="Arial" panose="020B0604020202020204" pitchFamily="34" charset="0"/>
                <a:ea typeface="Aptos" panose="020B0004020202020204" pitchFamily="34" charset="0"/>
                <a:cs typeface="Arial" panose="020B0604020202020204" pitchFamily="34" charset="0"/>
              </a:rPr>
              <a:t>                                                                              </a:t>
            </a:r>
            <a:r>
              <a:rPr lang="en-GB" sz="1200" dirty="0">
                <a:solidFill>
                  <a:srgbClr val="000000"/>
                </a:solidFill>
                <a:effectLst/>
                <a:latin typeface="Arial" panose="020B0604020202020204" pitchFamily="34" charset="0"/>
                <a:ea typeface="Aptos" panose="020B0004020202020204" pitchFamily="34" charset="0"/>
                <a:cs typeface="Arial" panose="020B0604020202020204" pitchFamily="34" charset="0"/>
              </a:rPr>
              <a:t>Snowling (2015) and NHS (2022) also agree that dyslexia is a lifelong learning difficulty, often running in families that affects reading and spelling fluency. It is linked to how the brain processes language, especially in matching letters to sound. These challenges are unrelated to intelligence (Nessy Learning, 2015) and can affect children across all ability levels.                                                                                                                          According to Snowling and Hulme and Nation (2020) dyslexia is classified as a neurodevelopmental disorder, meaning it originates early in life and often runs in families.</a:t>
            </a:r>
            <a:r>
              <a:rPr lang="en-GB" sz="1200" b="1" kern="100" dirty="0">
                <a:latin typeface="Arial" panose="020B0604020202020204" pitchFamily="34" charset="0"/>
                <a:ea typeface="Aptos" panose="020B0004020202020204" pitchFamily="34" charset="0"/>
                <a:cs typeface="Arial" panose="020B0604020202020204" pitchFamily="34" charset="0"/>
              </a:rPr>
              <a:t>                                                                                             </a:t>
            </a:r>
            <a:r>
              <a:rPr lang="en-GB" sz="1200" kern="100" dirty="0">
                <a:effectLst/>
                <a:latin typeface="Arial" panose="020B0604020202020204" pitchFamily="34" charset="0"/>
                <a:ea typeface="Aptos" panose="020B0004020202020204" pitchFamily="34" charset="0"/>
                <a:cs typeface="Arial" panose="020B0604020202020204" pitchFamily="34" charset="0"/>
              </a:rPr>
              <a:t>Around 10% of the UK population have dyslexia (Harding et al, 2023).</a:t>
            </a:r>
            <a:r>
              <a:rPr lang="en-GB" sz="1200" dirty="0">
                <a:latin typeface="Arial" panose="020B0604020202020204" pitchFamily="34" charset="0"/>
                <a:cs typeface="Arial" panose="020B0604020202020204" pitchFamily="34" charset="0"/>
              </a:rPr>
              <a:t>                                                                     It is important to recognise that thinking differently can be a positive strength. Many people with dyslexia often do well in areas like problem solving, creative thinking, and visual learning (British Dyslexia Association no date).</a:t>
            </a:r>
          </a:p>
          <a:p>
            <a:pPr>
              <a:lnSpc>
                <a:spcPct val="107000"/>
              </a:lnSpc>
              <a:spcAft>
                <a:spcPts val="800"/>
              </a:spcAft>
            </a:pP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pPr>
              <a:lnSpc>
                <a:spcPct val="107000"/>
              </a:lnSpc>
              <a:spcAft>
                <a:spcPts val="800"/>
              </a:spcAft>
            </a:pPr>
            <a:r>
              <a:rPr lang="en-GB" sz="1200" b="1" kern="100" dirty="0">
                <a:latin typeface="Arial" panose="020B0604020202020204" pitchFamily="34" charset="0"/>
                <a:ea typeface="Aptos" panose="020B0004020202020204" pitchFamily="34" charset="0"/>
                <a:cs typeface="Arial" panose="020B0604020202020204" pitchFamily="34" charset="0"/>
              </a:rPr>
              <a:t>                                                                                                           </a:t>
            </a:r>
            <a:endParaRPr lang="en-GB" sz="1200" kern="100" dirty="0">
              <a:latin typeface="Arial" panose="020B0604020202020204" pitchFamily="34" charset="0"/>
              <a:ea typeface="Aptos" panose="020B00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33CCC04-3245-C6AB-3268-E2ED3BC8025A}"/>
              </a:ext>
            </a:extLst>
          </p:cNvPr>
          <p:cNvSpPr txBox="1"/>
          <p:nvPr/>
        </p:nvSpPr>
        <p:spPr>
          <a:xfrm>
            <a:off x="16287539" y="978322"/>
            <a:ext cx="4416094" cy="6581353"/>
          </a:xfrm>
          <a:prstGeom prst="rect">
            <a:avLst/>
          </a:prstGeom>
          <a:solidFill>
            <a:schemeClr val="bg2"/>
          </a:solidFill>
        </p:spPr>
        <p:txBody>
          <a:bodyPr wrap="square" rtlCol="0">
            <a:spAutoFit/>
          </a:bodyPr>
          <a:lstStyle/>
          <a:p>
            <a:pPr>
              <a:lnSpc>
                <a:spcPct val="107000"/>
              </a:lnSpc>
              <a:spcAft>
                <a:spcPts val="1394"/>
              </a:spcAft>
            </a:pPr>
            <a:r>
              <a:rPr lang="en-GB" sz="1200" b="1" u="sng" dirty="0">
                <a:latin typeface="Arial" panose="020B0604020202020204" pitchFamily="34" charset="0"/>
                <a:ea typeface="Aptos" panose="020B0004020202020204" pitchFamily="34" charset="0"/>
                <a:cs typeface="Arial" panose="020B0604020202020204" pitchFamily="34" charset="0"/>
              </a:rPr>
              <a:t>Barriers and Challenges</a:t>
            </a:r>
            <a:r>
              <a:rPr lang="en-GB" sz="1200" b="1" u="sng" dirty="0">
                <a:effectLst/>
                <a:latin typeface="Arial" panose="020B0604020202020204" pitchFamily="34" charset="0"/>
                <a:ea typeface="Aptos" panose="020B0004020202020204" pitchFamily="34" charset="0"/>
                <a:cs typeface="Arial" panose="020B0604020202020204" pitchFamily="34" charset="0"/>
              </a:rPr>
              <a:t>                                                                                                                                                                                                                        </a:t>
            </a:r>
          </a:p>
          <a:p>
            <a:pPr>
              <a:lnSpc>
                <a:spcPct val="107000"/>
              </a:lnSpc>
              <a:spcAft>
                <a:spcPts val="1394"/>
              </a:spcAft>
            </a:pPr>
            <a:r>
              <a:rPr lang="en-GB" sz="1200" dirty="0">
                <a:effectLst/>
                <a:latin typeface="Arial" panose="020B0604020202020204" pitchFamily="34" charset="0"/>
                <a:ea typeface="Aptos" panose="020B0004020202020204" pitchFamily="34" charset="0"/>
                <a:cs typeface="Arial" panose="020B0604020202020204" pitchFamily="34" charset="0"/>
              </a:rPr>
              <a:t>Sako (2016) states that the negative impact that young children with dyslexia can face who struggle with reading can reach much further. They may face emotional ups and downs, such as frustration or low confidence, and this can sometimes affect how they behave or get along with others. Simple tasks that others take for granted can feel overwhelming, making it harder for them to connect socially.</a:t>
            </a:r>
            <a:r>
              <a:rPr lang="en-GB" sz="1200" kern="1200" dirty="0">
                <a:solidFill>
                  <a:srgbClr val="000000"/>
                </a:solidFill>
                <a:effectLst/>
                <a:latin typeface="Arial" panose="020B0604020202020204" pitchFamily="34" charset="0"/>
                <a:ea typeface="Aptos" panose="020B0004020202020204" pitchFamily="34" charset="0"/>
                <a:cs typeface="Arial" panose="020B0604020202020204" pitchFamily="34" charset="0"/>
              </a:rPr>
              <a:t>                                          According to Snowling (2015)) these challenges can affect their willingness to engage in learning.                                                                                     </a:t>
            </a:r>
            <a:r>
              <a:rPr lang="en-GB" sz="1200" kern="100" dirty="0">
                <a:effectLst/>
                <a:latin typeface="Arial" panose="020B0604020202020204" pitchFamily="34" charset="0"/>
                <a:ea typeface="Aptos" panose="020B0004020202020204" pitchFamily="34" charset="0"/>
                <a:cs typeface="Arial" panose="020B0604020202020204" pitchFamily="34" charset="0"/>
              </a:rPr>
              <a:t>According to Daniel (2024) children with SEND face challenges in achieving the same academic outcomes as their peers. Despite the introduction of key legislative frameworks such as the Children and Families Act 2014 (</a:t>
            </a: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The National Archives, 2014) </a:t>
            </a:r>
            <a:r>
              <a:rPr lang="en-GB" sz="1200" kern="100" dirty="0">
                <a:effectLst/>
                <a:latin typeface="Arial" panose="020B0604020202020204" pitchFamily="34" charset="0"/>
                <a:ea typeface="Aptos" panose="020B0004020202020204" pitchFamily="34" charset="0"/>
                <a:cs typeface="Arial" panose="020B0604020202020204" pitchFamily="34" charset="0"/>
              </a:rPr>
              <a:t>and the SEND Code of Practise (</a:t>
            </a: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Department for Education, 2015)</a:t>
            </a:r>
            <a:r>
              <a:rPr lang="en-GB" sz="1200" kern="100" dirty="0">
                <a:effectLst/>
                <a:latin typeface="Arial" panose="020B0604020202020204" pitchFamily="34" charset="0"/>
                <a:ea typeface="Aptos" panose="020B0004020202020204" pitchFamily="34" charset="0"/>
                <a:cs typeface="Arial" panose="020B0604020202020204" pitchFamily="34" charset="0"/>
              </a:rPr>
              <a:t>, the gap in academic attainment remains wide. Studies reveal that by the time children reach year 6, those with </a:t>
            </a:r>
            <a:r>
              <a:rPr lang="en-GB" sz="1200" kern="100" dirty="0">
                <a:latin typeface="Arial" panose="020B0604020202020204" pitchFamily="34" charset="0"/>
                <a:ea typeface="Aptos" panose="020B0004020202020204" pitchFamily="34" charset="0"/>
                <a:cs typeface="Arial" panose="020B0604020202020204" pitchFamily="34" charset="0"/>
              </a:rPr>
              <a:t>SEND</a:t>
            </a:r>
            <a:r>
              <a:rPr lang="en-GB" sz="1200" kern="100" dirty="0">
                <a:effectLst/>
                <a:latin typeface="Arial" panose="020B0604020202020204" pitchFamily="34" charset="0"/>
                <a:ea typeface="Aptos" panose="020B0004020202020204" pitchFamily="34" charset="0"/>
                <a:cs typeface="Arial" panose="020B0604020202020204" pitchFamily="34" charset="0"/>
              </a:rPr>
              <a:t> are significantly behind their peers, on average, two years behind in writing, and 1.7 years in maths, and 1.5 years in reading. This underlines a worrying trend in the education system where policies may exist but do not always translate into meaningful classroom improvements.                                                                                                                                                                               Daniel (2024) also states that one reason for this is the limited access to high quality training and professional development for teachers and teaching assistants. Without the skills and knowledge to apply evidence-based strategies effectively, practitioners struggle to meet the needs of their SEND pupils. Therefore, greater investment in both resources and training is crucial to close this gap. Policy makers need to strengthen the link between policy and practice, ensuring that children with SEND receive the consistent, tailored support they need to </a:t>
            </a:r>
            <a:r>
              <a:rPr lang="en-GB" sz="1200" kern="100" dirty="0">
                <a:latin typeface="Arial" panose="020B0604020202020204" pitchFamily="34" charset="0"/>
                <a:ea typeface="Aptos" panose="020B0004020202020204" pitchFamily="34" charset="0"/>
                <a:cs typeface="Arial" panose="020B0604020202020204" pitchFamily="34" charset="0"/>
              </a:rPr>
              <a:t>succeed </a:t>
            </a:r>
            <a:r>
              <a:rPr lang="en-GB" sz="1200" kern="100" dirty="0">
                <a:effectLst/>
                <a:latin typeface="Arial" panose="020B0604020202020204" pitchFamily="34" charset="0"/>
                <a:ea typeface="Aptos" panose="020B0004020202020204" pitchFamily="34" charset="0"/>
                <a:cs typeface="Arial" panose="020B0604020202020204" pitchFamily="34" charset="0"/>
              </a:rPr>
              <a:t>in mainstream education.</a:t>
            </a:r>
          </a:p>
        </p:txBody>
      </p:sp>
      <p:sp>
        <p:nvSpPr>
          <p:cNvPr id="11" name="TextBox 10">
            <a:extLst>
              <a:ext uri="{FF2B5EF4-FFF2-40B4-BE49-F238E27FC236}">
                <a16:creationId xmlns:a16="http://schemas.microsoft.com/office/drawing/2014/main" id="{D95424C2-BC37-B0F0-38D2-C834DC7386BA}"/>
              </a:ext>
            </a:extLst>
          </p:cNvPr>
          <p:cNvSpPr txBox="1"/>
          <p:nvPr/>
        </p:nvSpPr>
        <p:spPr>
          <a:xfrm>
            <a:off x="8010543" y="6551276"/>
            <a:ext cx="7688009" cy="3508653"/>
          </a:xfrm>
          <a:prstGeom prst="rect">
            <a:avLst/>
          </a:prstGeom>
          <a:solidFill>
            <a:schemeClr val="accent6">
              <a:lumMod val="20000"/>
              <a:lumOff val="80000"/>
            </a:schemeClr>
          </a:solidFill>
        </p:spPr>
        <p:txBody>
          <a:bodyPr wrap="square" rtlCol="0">
            <a:spAutoFit/>
          </a:bodyPr>
          <a:lstStyle/>
          <a:p>
            <a:r>
              <a:rPr lang="en-GB" sz="1200" b="1" u="sng" kern="100" dirty="0">
                <a:effectLst/>
                <a:latin typeface="Arial" panose="020B0604020202020204" pitchFamily="34" charset="0"/>
                <a:ea typeface="Aptos" panose="020B0004020202020204" pitchFamily="34" charset="0"/>
                <a:cs typeface="Arial" panose="020B0604020202020204" pitchFamily="34" charset="0"/>
              </a:rPr>
              <a:t>How Dyslexia is Identified and Diagnosed</a:t>
            </a:r>
            <a:endParaRPr lang="en-GB" sz="1200" dirty="0">
              <a:solidFill>
                <a:srgbClr val="000000"/>
              </a:solidFill>
              <a:effectLst/>
              <a:latin typeface="Arial" panose="020B0604020202020204" pitchFamily="34" charset="0"/>
              <a:ea typeface="Aptos" panose="020B0004020202020204" pitchFamily="34" charset="0"/>
              <a:cs typeface="Arial" panose="020B0604020202020204" pitchFamily="34" charset="0"/>
            </a:endParaRPr>
          </a:p>
          <a:p>
            <a:endParaRPr lang="en-GB" sz="1200" dirty="0">
              <a:solidFill>
                <a:srgbClr val="000000"/>
              </a:solidFill>
              <a:latin typeface="Arial" panose="020B0604020202020204" pitchFamily="34" charset="0"/>
              <a:ea typeface="Aptos" panose="020B0004020202020204" pitchFamily="34" charset="0"/>
              <a:cs typeface="Arial" panose="020B0604020202020204" pitchFamily="34" charset="0"/>
            </a:endParaRPr>
          </a:p>
          <a:p>
            <a:r>
              <a:rPr lang="en-GB" sz="1200" dirty="0">
                <a:solidFill>
                  <a:srgbClr val="000000"/>
                </a:solidFill>
                <a:effectLst/>
                <a:latin typeface="Arial" panose="020B0604020202020204" pitchFamily="34" charset="0"/>
                <a:ea typeface="Aptos" panose="020B0004020202020204" pitchFamily="34" charset="0"/>
                <a:cs typeface="Arial" panose="020B0604020202020204" pitchFamily="34" charset="0"/>
              </a:rPr>
              <a:t>Gonzales and Brown (2019) state that many early years educators mistakenly link dyslexia to visual issues, when it often stems from phonological processing, which is how children understand sounds in words. This misconception can delay identification. Emphasising phonemic awareness may help spot difficulties earlier.</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r>
              <a:rPr lang="en-GB" sz="1200" kern="100" dirty="0">
                <a:effectLst/>
                <a:latin typeface="Arial" panose="020B0604020202020204" pitchFamily="34" charset="0"/>
                <a:ea typeface="Aptos" panose="020B0004020202020204" pitchFamily="34" charset="0"/>
                <a:cs typeface="Arial" panose="020B0604020202020204" pitchFamily="34" charset="0"/>
              </a:rPr>
              <a:t>According to Gonzalez and Brown (2019) teachers need more training to better understand how phonological processing is linked to dyslexia so they can support children more effectively.</a:t>
            </a:r>
            <a:r>
              <a:rPr lang="en-GB" sz="1200" b="1" u="sng" kern="100" dirty="0">
                <a:effectLst/>
                <a:latin typeface="Arial" panose="020B0604020202020204" pitchFamily="34" charset="0"/>
                <a:ea typeface="Aptos" panose="020B0004020202020204" pitchFamily="34" charset="0"/>
                <a:cs typeface="Arial" panose="020B0604020202020204" pitchFamily="34" charset="0"/>
              </a:rPr>
              <a:t>                                                                                                                                                                                         </a:t>
            </a: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According to Daniel and Clucas and Wang (2024)</a:t>
            </a:r>
            <a:r>
              <a:rPr lang="en-GB" sz="1200" kern="100" dirty="0">
                <a:effectLst/>
                <a:latin typeface="Arial" panose="020B0604020202020204" pitchFamily="34" charset="0"/>
                <a:ea typeface="Aptos" panose="020B0004020202020204" pitchFamily="34" charset="0"/>
                <a:cs typeface="Arial" panose="020B0604020202020204" pitchFamily="34" charset="0"/>
              </a:rPr>
              <a:t> a recent study has looked at the challenges young children with dyslexia face in the UK. The study showed that different schools and settings use different ways to assess children, which can lead to delays in spotting those who need help. These delays often mean children struggle not just with reading and writing, but also with their confidence and well-being. The research highlights how important it is to have clear and consistent ways to assess dyslexia, so children can get support earlier. Identifying dyslexia in young children involves a combination of assessments and observations. Educators and specialists look for signs such as difficulties with phonological awareness, letter recognition, and reading fluency. Screening tools and teacher evaluations play a crucial role in early detection. However, the study highlights that there is significant variability in assessment practises across the UK, leading to inconsistencies in diagnosis. </a:t>
            </a:r>
            <a:r>
              <a:rPr lang="en-GB" sz="1200" kern="100" dirty="0">
                <a:solidFill>
                  <a:srgbClr val="000000"/>
                </a:solidFill>
                <a:effectLst/>
                <a:latin typeface="Arial" panose="020B0604020202020204" pitchFamily="34" charset="0"/>
                <a:ea typeface="Aptos" panose="020B0004020202020204" pitchFamily="34" charset="0"/>
                <a:cs typeface="Arial" panose="020B0604020202020204" pitchFamily="34" charset="0"/>
              </a:rPr>
              <a:t>Daniel and Clucas and Wang (2024)</a:t>
            </a:r>
            <a:r>
              <a:rPr lang="en-GB" sz="1200" kern="100" dirty="0">
                <a:effectLst/>
                <a:latin typeface="Arial" panose="020B0604020202020204" pitchFamily="34" charset="0"/>
                <a:ea typeface="Aptos" panose="020B0004020202020204" pitchFamily="34" charset="0"/>
                <a:cs typeface="Arial" panose="020B0604020202020204" pitchFamily="34" charset="0"/>
              </a:rPr>
              <a:t> also emphasise the need for standardised, evidence-based assessment procedures to ensure every child has an equal chance to be accurately identified and supported.</a:t>
            </a:r>
            <a:endParaRPr lang="en-GB" sz="1200"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E95868E8-44E2-DDBF-5C1D-A0992023A7BA}"/>
              </a:ext>
            </a:extLst>
          </p:cNvPr>
          <p:cNvPicPr>
            <a:picLocks noChangeAspect="1"/>
          </p:cNvPicPr>
          <p:nvPr/>
        </p:nvPicPr>
        <p:blipFill>
          <a:blip r:embed="rId3"/>
          <a:stretch>
            <a:fillRect/>
          </a:stretch>
        </p:blipFill>
        <p:spPr>
          <a:xfrm>
            <a:off x="8324136" y="10807590"/>
            <a:ext cx="7084227" cy="3734488"/>
          </a:xfrm>
          <a:prstGeom prst="rect">
            <a:avLst/>
          </a:prstGeom>
        </p:spPr>
      </p:pic>
      <p:sp>
        <p:nvSpPr>
          <p:cNvPr id="14" name="TextBox 13">
            <a:extLst>
              <a:ext uri="{FF2B5EF4-FFF2-40B4-BE49-F238E27FC236}">
                <a16:creationId xmlns:a16="http://schemas.microsoft.com/office/drawing/2014/main" id="{637D4075-B5BA-CB40-930F-20A363BFC045}"/>
              </a:ext>
            </a:extLst>
          </p:cNvPr>
          <p:cNvSpPr txBox="1"/>
          <p:nvPr/>
        </p:nvSpPr>
        <p:spPr>
          <a:xfrm>
            <a:off x="8104772" y="10244564"/>
            <a:ext cx="733812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Results below show that 83% of teachers were confident that they would be able to recognise the signs of dyslexia in their students (</a:t>
            </a:r>
            <a:r>
              <a:rPr lang="en-GB" sz="1200" dirty="0">
                <a:solidFill>
                  <a:srgbClr val="000000"/>
                </a:solidFill>
                <a:effectLst/>
                <a:latin typeface="Arial" panose="020B0604020202020204" pitchFamily="34" charset="0"/>
                <a:ea typeface="Aptos" panose="020B0004020202020204" pitchFamily="34" charset="0"/>
                <a:cs typeface="Arial" panose="020B0604020202020204" pitchFamily="34" charset="0"/>
              </a:rPr>
              <a:t>Ibbetson, 2021) .</a:t>
            </a:r>
            <a:endParaRPr lang="en-GB" sz="12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8E9802F0-E064-3925-A7D9-BA2B3524B5E8}"/>
              </a:ext>
            </a:extLst>
          </p:cNvPr>
          <p:cNvSpPr txBox="1"/>
          <p:nvPr/>
        </p:nvSpPr>
        <p:spPr>
          <a:xfrm>
            <a:off x="12815587" y="14630901"/>
            <a:ext cx="3209895" cy="276999"/>
          </a:xfrm>
          <a:prstGeom prst="rect">
            <a:avLst/>
          </a:prstGeom>
          <a:noFill/>
        </p:spPr>
        <p:txBody>
          <a:bodyPr wrap="square" rtlCol="0">
            <a:spAutoFit/>
          </a:bodyPr>
          <a:lstStyle/>
          <a:p>
            <a:r>
              <a:rPr lang="en-GB" sz="1200" dirty="0"/>
              <a:t>Image Source: (Ibbetson, 2021).</a:t>
            </a:r>
          </a:p>
        </p:txBody>
      </p:sp>
      <p:sp>
        <p:nvSpPr>
          <p:cNvPr id="17" name="TextBox 16">
            <a:extLst>
              <a:ext uri="{FF2B5EF4-FFF2-40B4-BE49-F238E27FC236}">
                <a16:creationId xmlns:a16="http://schemas.microsoft.com/office/drawing/2014/main" id="{D795F6FB-5333-C9D1-0927-0B701053FA78}"/>
              </a:ext>
            </a:extLst>
          </p:cNvPr>
          <p:cNvSpPr txBox="1"/>
          <p:nvPr/>
        </p:nvSpPr>
        <p:spPr>
          <a:xfrm>
            <a:off x="16412221" y="9283229"/>
            <a:ext cx="4053714" cy="4708981"/>
          </a:xfrm>
          <a:prstGeom prst="rect">
            <a:avLst/>
          </a:prstGeom>
          <a:solidFill>
            <a:schemeClr val="accent5">
              <a:lumMod val="20000"/>
              <a:lumOff val="80000"/>
            </a:schemeClr>
          </a:solidFill>
        </p:spPr>
        <p:txBody>
          <a:bodyPr wrap="square" rtlCol="0">
            <a:spAutoFit/>
          </a:bodyPr>
          <a:lstStyle/>
          <a:p>
            <a:r>
              <a:rPr lang="en-GB" sz="1200" b="1" u="sng" dirty="0">
                <a:effectLst/>
                <a:latin typeface="Arial" panose="020B0604020202020204" pitchFamily="34" charset="0"/>
                <a:ea typeface="Aptos" panose="020B0004020202020204" pitchFamily="34" charset="0"/>
                <a:cs typeface="Arial" panose="020B0604020202020204" pitchFamily="34" charset="0"/>
              </a:rPr>
              <a:t>Appropriate Support Strategies                                                                                </a:t>
            </a:r>
          </a:p>
          <a:p>
            <a:endParaRPr lang="en-GB" sz="1200" b="1" u="sng" dirty="0">
              <a:latin typeface="Arial" panose="020B0604020202020204" pitchFamily="34" charset="0"/>
              <a:ea typeface="Aptos" panose="020B0004020202020204" pitchFamily="34" charset="0"/>
              <a:cs typeface="Arial" panose="020B0604020202020204" pitchFamily="34" charset="0"/>
            </a:endParaRPr>
          </a:p>
          <a:p>
            <a:r>
              <a:rPr lang="en-GB" sz="1200" dirty="0">
                <a:effectLst/>
                <a:latin typeface="Arial" panose="020B0604020202020204" pitchFamily="34" charset="0"/>
                <a:ea typeface="Aptos" panose="020B0004020202020204" pitchFamily="34" charset="0"/>
                <a:cs typeface="Arial" panose="020B0604020202020204" pitchFamily="34" charset="0"/>
              </a:rPr>
              <a:t>Snowling (2015) emphasises the importance of early evidence-based interventions tailored to children's developmental stages with structured literacy programmes that focus on phoneme awareness, letter sound correspondence, and integrating reading with writing activities. These interventions should be well organised and clear, aiming to support children at risk of dyslexia before they experience significant academic setbacks. Snowling (2015) also highlights the value of teacher assessments as valid tools for early screening of dyslexia.</a:t>
            </a:r>
            <a:r>
              <a:rPr lang="en-GB" sz="1200" b="1" u="sng" dirty="0">
                <a:effectLst/>
                <a:latin typeface="Arial" panose="020B0604020202020204" pitchFamily="34" charset="0"/>
                <a:ea typeface="Aptos" panose="020B0004020202020204" pitchFamily="34" charset="0"/>
                <a:cs typeface="Arial" panose="020B0604020202020204" pitchFamily="34" charset="0"/>
              </a:rPr>
              <a:t>                                                                               </a:t>
            </a:r>
            <a:r>
              <a:rPr lang="en-GB" sz="1200" dirty="0" err="1">
                <a:effectLst/>
                <a:latin typeface="Arial" panose="020B0604020202020204" pitchFamily="34" charset="0"/>
                <a:ea typeface="Aptos" panose="020B0004020202020204" pitchFamily="34" charset="0"/>
                <a:cs typeface="Arial" panose="020B0604020202020204" pitchFamily="34" charset="0"/>
              </a:rPr>
              <a:t>Miciak</a:t>
            </a:r>
            <a:r>
              <a:rPr lang="en-GB" sz="1200" dirty="0">
                <a:effectLst/>
                <a:latin typeface="Arial" panose="020B0604020202020204" pitchFamily="34" charset="0"/>
                <a:ea typeface="Aptos" panose="020B0004020202020204" pitchFamily="34" charset="0"/>
                <a:cs typeface="Arial" panose="020B0604020202020204" pitchFamily="34" charset="0"/>
              </a:rPr>
              <a:t> and Fletcher (2020) state the importance of early support for children with dyslexia by focusing on how they respond to instruction. They explain that using a system like multitier systems of support (MTSS) help schools identify children who may be struggling early on. This approach starts with regular screening for all pupils, followed by high quality, evidence-based teaching. If some children are unable to make progress, they are then offered extra tailored support. The key is to keep checking how each child is doing </a:t>
            </a:r>
            <a:r>
              <a:rPr lang="en-GB" sz="1200" dirty="0">
                <a:latin typeface="Arial" panose="020B0604020202020204" pitchFamily="34" charset="0"/>
                <a:ea typeface="Aptos" panose="020B0004020202020204" pitchFamily="34" charset="0"/>
                <a:cs typeface="Arial" panose="020B0604020202020204" pitchFamily="34" charset="0"/>
              </a:rPr>
              <a:t>and</a:t>
            </a:r>
            <a:r>
              <a:rPr lang="en-GB" sz="1200" dirty="0">
                <a:effectLst/>
                <a:latin typeface="Arial" panose="020B0604020202020204" pitchFamily="34" charset="0"/>
                <a:ea typeface="Aptos" panose="020B0004020202020204" pitchFamily="34" charset="0"/>
                <a:cs typeface="Arial" panose="020B0604020202020204" pitchFamily="34" charset="0"/>
              </a:rPr>
              <a:t> adjusting the support based on their needs. This strategy ensures that children with dyslexia get the right help at the right time.</a:t>
            </a:r>
            <a:endParaRPr lang="en-GB" sz="1200" dirty="0">
              <a:latin typeface="Arial" panose="020B0604020202020204" pitchFamily="34" charset="0"/>
              <a:cs typeface="Arial" panose="020B0604020202020204" pitchFamily="34" charset="0"/>
            </a:endParaRPr>
          </a:p>
        </p:txBody>
      </p:sp>
      <p:pic>
        <p:nvPicPr>
          <p:cNvPr id="18" name="Picture 17">
            <a:extLst>
              <a:ext uri="{FF2B5EF4-FFF2-40B4-BE49-F238E27FC236}">
                <a16:creationId xmlns:a16="http://schemas.microsoft.com/office/drawing/2014/main" id="{4C463D04-17DE-04FB-69FB-6DCE141BDCA5}"/>
              </a:ext>
            </a:extLst>
          </p:cNvPr>
          <p:cNvPicPr>
            <a:picLocks noChangeAspect="1"/>
          </p:cNvPicPr>
          <p:nvPr/>
        </p:nvPicPr>
        <p:blipFill>
          <a:blip r:embed="rId4"/>
          <a:stretch>
            <a:fillRect/>
          </a:stretch>
        </p:blipFill>
        <p:spPr>
          <a:xfrm>
            <a:off x="477459" y="6456470"/>
            <a:ext cx="7061691" cy="4686334"/>
          </a:xfrm>
          <a:prstGeom prst="rect">
            <a:avLst/>
          </a:prstGeom>
        </p:spPr>
      </p:pic>
      <p:sp>
        <p:nvSpPr>
          <p:cNvPr id="2" name="TextBox 1">
            <a:extLst>
              <a:ext uri="{FF2B5EF4-FFF2-40B4-BE49-F238E27FC236}">
                <a16:creationId xmlns:a16="http://schemas.microsoft.com/office/drawing/2014/main" id="{854E0F5A-6E06-7710-9680-0D636423C100}"/>
              </a:ext>
            </a:extLst>
          </p:cNvPr>
          <p:cNvSpPr txBox="1"/>
          <p:nvPr/>
        </p:nvSpPr>
        <p:spPr>
          <a:xfrm>
            <a:off x="492036" y="6179471"/>
            <a:ext cx="3306426" cy="276999"/>
          </a:xfrm>
          <a:prstGeom prst="rect">
            <a:avLst/>
          </a:prstGeom>
          <a:solidFill>
            <a:schemeClr val="bg1"/>
          </a:solidFill>
        </p:spPr>
        <p:txBody>
          <a:bodyPr wrap="square" rtlCol="0">
            <a:spAutoFit/>
          </a:bodyPr>
          <a:lstStyle/>
          <a:p>
            <a:r>
              <a:rPr lang="en-GB" sz="1200" b="1" dirty="0">
                <a:latin typeface="Arial" panose="020B0604020202020204" pitchFamily="34" charset="0"/>
                <a:cs typeface="Arial" panose="020B0604020202020204" pitchFamily="34" charset="0"/>
              </a:rPr>
              <a:t>Types of reading disabilities.</a:t>
            </a:r>
          </a:p>
        </p:txBody>
      </p:sp>
      <p:sp>
        <p:nvSpPr>
          <p:cNvPr id="3" name="TextBox 2">
            <a:extLst>
              <a:ext uri="{FF2B5EF4-FFF2-40B4-BE49-F238E27FC236}">
                <a16:creationId xmlns:a16="http://schemas.microsoft.com/office/drawing/2014/main" id="{9A81FA16-C3E4-BFE4-B8E5-A885B7583DD9}"/>
              </a:ext>
            </a:extLst>
          </p:cNvPr>
          <p:cNvSpPr txBox="1"/>
          <p:nvPr/>
        </p:nvSpPr>
        <p:spPr>
          <a:xfrm>
            <a:off x="679992" y="12129280"/>
            <a:ext cx="6640286" cy="1467197"/>
          </a:xfrm>
          <a:prstGeom prst="rect">
            <a:avLst/>
          </a:prstGeom>
          <a:solidFill>
            <a:schemeClr val="bg1"/>
          </a:solidFill>
        </p:spPr>
        <p:txBody>
          <a:bodyPr wrap="square" rtlCol="0">
            <a:spAutoFit/>
          </a:bodyPr>
          <a:lstStyle/>
          <a:p>
            <a:pPr marL="342900" lvl="0" indent="-342900">
              <a:lnSpc>
                <a:spcPct val="107000"/>
              </a:lnSpc>
              <a:buFont typeface="Symbol" panose="05050102010706020507" pitchFamily="18" charset="2"/>
              <a:buChar char=""/>
            </a:pPr>
            <a:r>
              <a:rPr lang="en-GB" sz="1200" kern="100" dirty="0">
                <a:effectLst/>
                <a:latin typeface="Arial" panose="020B0604020202020204" pitchFamily="34" charset="0"/>
                <a:ea typeface="Aptos" panose="020B0004020202020204" pitchFamily="34" charset="0"/>
                <a:cs typeface="Arial" panose="020B0604020202020204" pitchFamily="34" charset="0"/>
              </a:rPr>
              <a:t>Phonological Deficit </a:t>
            </a:r>
          </a:p>
          <a:p>
            <a:pPr marL="457200">
              <a:lnSpc>
                <a:spcPct val="107000"/>
              </a:lnSpc>
              <a:buNone/>
            </a:pPr>
            <a:r>
              <a:rPr lang="en-GB" sz="1200" kern="100" dirty="0">
                <a:effectLst/>
                <a:latin typeface="Arial" panose="020B0604020202020204" pitchFamily="34" charset="0"/>
                <a:ea typeface="Aptos" panose="020B0004020202020204" pitchFamily="34" charset="0"/>
                <a:cs typeface="Arial" panose="020B0604020202020204" pitchFamily="34" charset="0"/>
              </a:rPr>
              <a:t>Struggling to break words into sounds, which can affect reading.</a:t>
            </a:r>
          </a:p>
          <a:p>
            <a:pPr marL="342900" lvl="0" indent="-342900">
              <a:lnSpc>
                <a:spcPct val="107000"/>
              </a:lnSpc>
              <a:buFont typeface="Symbol" panose="05050102010706020507" pitchFamily="18" charset="2"/>
              <a:buChar char=""/>
            </a:pPr>
            <a:r>
              <a:rPr lang="en-GB" sz="1200" kern="100" dirty="0">
                <a:effectLst/>
                <a:latin typeface="Arial" panose="020B0604020202020204" pitchFamily="34" charset="0"/>
                <a:ea typeface="Aptos" panose="020B0004020202020204" pitchFamily="34" charset="0"/>
                <a:cs typeface="Arial" panose="020B0604020202020204" pitchFamily="34" charset="0"/>
              </a:rPr>
              <a:t>Speed/Naming Deficit </a:t>
            </a:r>
          </a:p>
          <a:p>
            <a:pPr marL="457200">
              <a:lnSpc>
                <a:spcPct val="107000"/>
              </a:lnSpc>
              <a:buNone/>
            </a:pPr>
            <a:r>
              <a:rPr lang="en-GB" sz="1200" kern="100" dirty="0">
                <a:effectLst/>
                <a:latin typeface="Arial" panose="020B0604020202020204" pitchFamily="34" charset="0"/>
                <a:ea typeface="Aptos" panose="020B0004020202020204" pitchFamily="34" charset="0"/>
                <a:cs typeface="Arial" panose="020B0604020202020204" pitchFamily="34" charset="0"/>
              </a:rPr>
              <a:t>Can lead to slow reading and difficulty with sight words, which is those words recognised instantly without sounding out.</a:t>
            </a:r>
          </a:p>
          <a:p>
            <a:pPr marL="342900" lvl="0" indent="-342900">
              <a:lnSpc>
                <a:spcPct val="107000"/>
              </a:lnSpc>
              <a:buFont typeface="Symbol" panose="05050102010706020507" pitchFamily="18" charset="2"/>
              <a:buChar char=""/>
            </a:pPr>
            <a:r>
              <a:rPr lang="en-GB" sz="1200" kern="100" dirty="0">
                <a:effectLst/>
                <a:latin typeface="Arial" panose="020B0604020202020204" pitchFamily="34" charset="0"/>
                <a:ea typeface="Aptos" panose="020B0004020202020204" pitchFamily="34" charset="0"/>
                <a:cs typeface="Arial" panose="020B0604020202020204" pitchFamily="34" charset="0"/>
              </a:rPr>
              <a:t>Comprehension Deficit </a:t>
            </a:r>
          </a:p>
          <a:p>
            <a:pPr marL="457200">
              <a:lnSpc>
                <a:spcPct val="107000"/>
              </a:lnSpc>
              <a:spcAft>
                <a:spcPts val="800"/>
              </a:spcAft>
            </a:pPr>
            <a:r>
              <a:rPr lang="en-GB" sz="1200" kern="100" dirty="0">
                <a:effectLst/>
                <a:latin typeface="Arial" panose="020B0604020202020204" pitchFamily="34" charset="0"/>
                <a:ea typeface="Aptos" panose="020B0004020202020204" pitchFamily="34" charset="0"/>
                <a:cs typeface="Arial" panose="020B0604020202020204" pitchFamily="34" charset="0"/>
              </a:rPr>
              <a:t>Difficulty understanding what has just been read </a:t>
            </a:r>
            <a:r>
              <a:rPr lang="en-GB" sz="1200" dirty="0">
                <a:latin typeface="Arial" panose="020B0604020202020204" pitchFamily="34" charset="0"/>
                <a:cs typeface="Arial" panose="020B0604020202020204" pitchFamily="34" charset="0"/>
              </a:rPr>
              <a:t>(Bates and Glass, 2025).</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494318CC-191F-E45D-6B4B-09D76C6A28FC}"/>
              </a:ext>
            </a:extLst>
          </p:cNvPr>
          <p:cNvSpPr txBox="1"/>
          <p:nvPr/>
        </p:nvSpPr>
        <p:spPr>
          <a:xfrm>
            <a:off x="4219050" y="11237610"/>
            <a:ext cx="316230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Image Source: (Bates and Glass, 2025).</a:t>
            </a:r>
          </a:p>
        </p:txBody>
      </p:sp>
      <p:pic>
        <p:nvPicPr>
          <p:cNvPr id="1026" name="Picture 2" descr="Picture">
            <a:extLst>
              <a:ext uri="{FF2B5EF4-FFF2-40B4-BE49-F238E27FC236}">
                <a16:creationId xmlns:a16="http://schemas.microsoft.com/office/drawing/2014/main" id="{99E4C5BA-A542-7EBF-0FA4-0AEFDA17C0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24929" y="564250"/>
            <a:ext cx="5933365" cy="443692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2D6B65BE-39A6-3598-7A4D-8E18ADD8F453}"/>
              </a:ext>
            </a:extLst>
          </p:cNvPr>
          <p:cNvSpPr txBox="1"/>
          <p:nvPr/>
        </p:nvSpPr>
        <p:spPr>
          <a:xfrm>
            <a:off x="11108053" y="4723296"/>
            <a:ext cx="3776790" cy="369332"/>
          </a:xfrm>
          <a:prstGeom prst="rect">
            <a:avLst/>
          </a:prstGeom>
          <a:solidFill>
            <a:schemeClr val="bg1"/>
          </a:solidFill>
        </p:spPr>
        <p:txBody>
          <a:bodyPr wrap="square" rtlCol="0">
            <a:spAutoFit/>
          </a:bodyPr>
          <a:lstStyle/>
          <a:p>
            <a:r>
              <a:rPr lang="en-GB" sz="1800" dirty="0">
                <a:solidFill>
                  <a:srgbClr val="000000"/>
                </a:solidFill>
                <a:effectLst/>
                <a:latin typeface="Calibri" panose="020F0502020204030204" pitchFamily="34" charset="0"/>
                <a:ea typeface="Aptos" panose="020B0004020202020204" pitchFamily="34" charset="0"/>
              </a:rPr>
              <a:t>Image Source: (NeuroDiverCity, 2017).</a:t>
            </a:r>
            <a:endParaRPr lang="en-GB" dirty="0"/>
          </a:p>
        </p:txBody>
      </p:sp>
      <p:sp>
        <p:nvSpPr>
          <p:cNvPr id="19" name="TextBox 18">
            <a:extLst>
              <a:ext uri="{FF2B5EF4-FFF2-40B4-BE49-F238E27FC236}">
                <a16:creationId xmlns:a16="http://schemas.microsoft.com/office/drawing/2014/main" id="{3E8E6E5C-520A-585C-AACE-7823FF384154}"/>
              </a:ext>
            </a:extLst>
          </p:cNvPr>
          <p:cNvSpPr txBox="1"/>
          <p:nvPr/>
        </p:nvSpPr>
        <p:spPr>
          <a:xfrm>
            <a:off x="8847659" y="5163808"/>
            <a:ext cx="6037183" cy="1200329"/>
          </a:xfrm>
          <a:prstGeom prst="rect">
            <a:avLst/>
          </a:prstGeom>
          <a:solidFill>
            <a:schemeClr val="bg1"/>
          </a:solidFill>
        </p:spPr>
        <p:txBody>
          <a:bodyPr wrap="square" rtlCol="0">
            <a:spAutoFit/>
          </a:bodyPr>
          <a:lstStyle/>
          <a:p>
            <a:r>
              <a:rPr lang="en-GB" sz="1200" dirty="0">
                <a:effectLst/>
                <a:latin typeface="Arial" panose="020B0604020202020204" pitchFamily="34" charset="0"/>
                <a:ea typeface="Aptos" panose="020B0004020202020204" pitchFamily="34" charset="0"/>
                <a:cs typeface="Arial" panose="020B0604020202020204" pitchFamily="34" charset="0"/>
              </a:rPr>
              <a:t>The social model of disability highlights the difficulties people face and are not just due to their condition but because of the barriers created by society (</a:t>
            </a:r>
            <a:r>
              <a:rPr lang="en-GB" sz="1200" dirty="0">
                <a:solidFill>
                  <a:srgbClr val="000000"/>
                </a:solidFill>
                <a:effectLst/>
                <a:latin typeface="Arial" panose="020B0604020202020204" pitchFamily="34" charset="0"/>
                <a:ea typeface="Aptos" panose="020B0004020202020204" pitchFamily="34" charset="0"/>
                <a:cs typeface="Arial" panose="020B0604020202020204" pitchFamily="34" charset="0"/>
              </a:rPr>
              <a:t>Children’s Commissioner for Wales, no date) </a:t>
            </a:r>
            <a:r>
              <a:rPr lang="en-GB" sz="1200" dirty="0">
                <a:effectLst/>
                <a:latin typeface="Arial" panose="020B0604020202020204" pitchFamily="34" charset="0"/>
                <a:ea typeface="Aptos" panose="020B0004020202020204" pitchFamily="34" charset="0"/>
                <a:cs typeface="Arial" panose="020B0604020202020204" pitchFamily="34" charset="0"/>
              </a:rPr>
              <a:t>. The medical model of disability focuses on identifying any challenges that a person may have, </a:t>
            </a:r>
            <a:r>
              <a:rPr lang="en-GB" sz="1200" kern="100" dirty="0">
                <a:effectLst/>
                <a:latin typeface="Arial" panose="020B0604020202020204" pitchFamily="34" charset="0"/>
                <a:ea typeface="Aptos" panose="020B0004020202020204" pitchFamily="34" charset="0"/>
                <a:cs typeface="Arial" panose="020B0604020202020204" pitchFamily="34" charset="0"/>
              </a:rPr>
              <a:t>rather than changing the environment around them </a:t>
            </a:r>
            <a:r>
              <a:rPr lang="en-GB" sz="1200" dirty="0">
                <a:solidFill>
                  <a:srgbClr val="000000"/>
                </a:solidFill>
                <a:effectLst/>
                <a:latin typeface="Arial" panose="020B0604020202020204" pitchFamily="34" charset="0"/>
                <a:ea typeface="Aptos" panose="020B0004020202020204" pitchFamily="34" charset="0"/>
                <a:cs typeface="Arial" panose="020B0604020202020204" pitchFamily="34" charset="0"/>
              </a:rPr>
              <a:t>(NeuroDiverCity, 2017).</a:t>
            </a:r>
            <a:endParaRPr lang="en-GB" sz="1200" kern="100" dirty="0">
              <a:effectLst/>
              <a:latin typeface="Arial" panose="020B0604020202020204" pitchFamily="34" charset="0"/>
              <a:ea typeface="Aptos" panose="020B00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04177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c64fcab-bbc9-4804-8cc6-0a77e40cec5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E2F794267AB9149A1F1026143A8FACF" ma:contentTypeVersion="15" ma:contentTypeDescription="Create a new document." ma:contentTypeScope="" ma:versionID="1b5faf926d84ae1a0593df1076bd206a">
  <xsd:schema xmlns:xsd="http://www.w3.org/2001/XMLSchema" xmlns:xs="http://www.w3.org/2001/XMLSchema" xmlns:p="http://schemas.microsoft.com/office/2006/metadata/properties" xmlns:ns3="ab0404f2-73f1-4c8b-8b8f-e15f0c5ca697" xmlns:ns4="ec64fcab-bbc9-4804-8cc6-0a77e40cec50" targetNamespace="http://schemas.microsoft.com/office/2006/metadata/properties" ma:root="true" ma:fieldsID="0719a112528efb76fa4b569d592ec3fc" ns3:_="" ns4:_="">
    <xsd:import namespace="ab0404f2-73f1-4c8b-8b8f-e15f0c5ca697"/>
    <xsd:import namespace="ec64fcab-bbc9-4804-8cc6-0a77e40cec5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SearchProperties" minOccurs="0"/>
                <xsd:element ref="ns4:_activity" minOccurs="0"/>
                <xsd:element ref="ns4:MediaServiceObjectDetectorVersions" minOccurs="0"/>
                <xsd:element ref="ns4:MediaLengthInSeconds" minOccurs="0"/>
                <xsd:element ref="ns4:MediaServiceSystemTags"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0404f2-73f1-4c8b-8b8f-e15f0c5ca697"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c64fcab-bbc9-4804-8cc6-0a77e40cec5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SearchProperties" ma:index="17" nillable="true" ma:displayName="MediaServiceSearchProperties" ma:hidden="true" ma:internalName="MediaServiceSearchProperties" ma:readOnly="true">
      <xsd:simpleType>
        <xsd:restriction base="dms:Note"/>
      </xsd:simpleType>
    </xsd:element>
    <xsd:element name="_activity" ma:index="18" nillable="true" ma:displayName="_activity" ma:hidden="true" ma:internalName="_activity">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5379849-F714-4C0B-B81D-12870B12EC1A}">
  <ds:schemaRefs>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purl.org/dc/dcmitype/"/>
    <ds:schemaRef ds:uri="http://schemas.openxmlformats.org/package/2006/metadata/core-properties"/>
    <ds:schemaRef ds:uri="ec64fcab-bbc9-4804-8cc6-0a77e40cec50"/>
    <ds:schemaRef ds:uri="ab0404f2-73f1-4c8b-8b8f-e15f0c5ca697"/>
    <ds:schemaRef ds:uri="http://www.w3.org/XML/1998/namespace"/>
    <ds:schemaRef ds:uri="http://purl.org/dc/terms/"/>
  </ds:schemaRefs>
</ds:datastoreItem>
</file>

<file path=customXml/itemProps2.xml><?xml version="1.0" encoding="utf-8"?>
<ds:datastoreItem xmlns:ds="http://schemas.openxmlformats.org/officeDocument/2006/customXml" ds:itemID="{1041307A-2DE9-4E0C-8A51-469DFED20C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0404f2-73f1-4c8b-8b8f-e15f0c5ca697"/>
    <ds:schemaRef ds:uri="ec64fcab-bbc9-4804-8cc6-0a77e40cec5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29D2595-1D5D-4CA7-B12E-8E23F8E5E1C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875</TotalTime>
  <Words>1248</Words>
  <Application>Microsoft Office PowerPoint</Application>
  <PresentationFormat>Custom</PresentationFormat>
  <Paragraphs>27</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Aptos Display</vt:lpstr>
      <vt:lpstr>Arial</vt:lpstr>
      <vt:lpstr>Calibri</vt:lpstr>
      <vt:lpstr>Symbol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Javaria Rehman (2128580)</dc:creator>
  <cp:lastModifiedBy>Javaria Rehman (2128580)</cp:lastModifiedBy>
  <cp:revision>10</cp:revision>
  <dcterms:created xsi:type="dcterms:W3CDTF">2025-05-10T11:31:28Z</dcterms:created>
  <dcterms:modified xsi:type="dcterms:W3CDTF">2025-05-11T22:34:36Z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0x0101003E2F794267AB9149A1F1026143A8FACF</vt:lpwstr>
  </property>
</Properties>
</file>