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4"/>
  </p:notesMasterIdLst>
  <p:sldIdLst>
    <p:sldId id="256" r:id="rId2"/>
    <p:sldId id="327" r:id="rId3"/>
    <p:sldId id="343" r:id="rId4"/>
    <p:sldId id="293" r:id="rId5"/>
    <p:sldId id="336" r:id="rId6"/>
    <p:sldId id="344" r:id="rId7"/>
    <p:sldId id="370" r:id="rId8"/>
    <p:sldId id="291" r:id="rId9"/>
    <p:sldId id="259" r:id="rId10"/>
    <p:sldId id="345" r:id="rId11"/>
    <p:sldId id="311" r:id="rId12"/>
    <p:sldId id="257" r:id="rId13"/>
    <p:sldId id="258" r:id="rId14"/>
    <p:sldId id="337" r:id="rId15"/>
    <p:sldId id="338" r:id="rId16"/>
    <p:sldId id="346" r:id="rId17"/>
    <p:sldId id="354" r:id="rId18"/>
    <p:sldId id="272" r:id="rId19"/>
    <p:sldId id="355" r:id="rId20"/>
    <p:sldId id="380" r:id="rId21"/>
    <p:sldId id="384" r:id="rId22"/>
    <p:sldId id="385" r:id="rId23"/>
    <p:sldId id="386" r:id="rId24"/>
    <p:sldId id="387" r:id="rId25"/>
    <p:sldId id="388" r:id="rId26"/>
    <p:sldId id="378" r:id="rId27"/>
    <p:sldId id="381" r:id="rId28"/>
    <p:sldId id="382" r:id="rId29"/>
    <p:sldId id="383" r:id="rId30"/>
    <p:sldId id="379" r:id="rId31"/>
    <p:sldId id="389" r:id="rId32"/>
    <p:sldId id="434" r:id="rId33"/>
    <p:sldId id="430" r:id="rId34"/>
    <p:sldId id="431" r:id="rId35"/>
    <p:sldId id="432" r:id="rId36"/>
    <p:sldId id="433" r:id="rId37"/>
    <p:sldId id="429" r:id="rId38"/>
    <p:sldId id="390" r:id="rId39"/>
    <p:sldId id="391" r:id="rId40"/>
    <p:sldId id="392" r:id="rId41"/>
    <p:sldId id="394" r:id="rId42"/>
    <p:sldId id="395" r:id="rId43"/>
    <p:sldId id="307" r:id="rId44"/>
    <p:sldId id="428" r:id="rId45"/>
    <p:sldId id="372" r:id="rId46"/>
    <p:sldId id="300" r:id="rId47"/>
    <p:sldId id="347" r:id="rId48"/>
    <p:sldId id="357" r:id="rId49"/>
    <p:sldId id="373" r:id="rId50"/>
    <p:sldId id="288" r:id="rId51"/>
    <p:sldId id="341" r:id="rId52"/>
    <p:sldId id="342" r:id="rId53"/>
    <p:sldId id="320" r:id="rId54"/>
    <p:sldId id="359" r:id="rId55"/>
    <p:sldId id="360" r:id="rId56"/>
    <p:sldId id="361" r:id="rId57"/>
    <p:sldId id="436" r:id="rId58"/>
    <p:sldId id="375" r:id="rId59"/>
    <p:sldId id="348" r:id="rId60"/>
    <p:sldId id="377" r:id="rId61"/>
    <p:sldId id="365" r:id="rId62"/>
    <p:sldId id="366" r:id="rId63"/>
    <p:sldId id="349" r:id="rId64"/>
    <p:sldId id="367" r:id="rId65"/>
    <p:sldId id="427" r:id="rId66"/>
    <p:sldId id="350" r:id="rId67"/>
    <p:sldId id="425" r:id="rId68"/>
    <p:sldId id="424" r:id="rId69"/>
    <p:sldId id="352" r:id="rId70"/>
    <p:sldId id="310" r:id="rId71"/>
    <p:sldId id="306" r:id="rId72"/>
    <p:sldId id="353" r:id="rId73"/>
    <p:sldId id="290" r:id="rId74"/>
    <p:sldId id="340" r:id="rId75"/>
    <p:sldId id="303" r:id="rId76"/>
    <p:sldId id="319" r:id="rId77"/>
    <p:sldId id="305" r:id="rId78"/>
    <p:sldId id="417" r:id="rId79"/>
    <p:sldId id="416" r:id="rId80"/>
    <p:sldId id="312" r:id="rId81"/>
    <p:sldId id="419" r:id="rId82"/>
    <p:sldId id="418" r:id="rId83"/>
    <p:sldId id="422" r:id="rId84"/>
    <p:sldId id="423" r:id="rId85"/>
    <p:sldId id="301" r:id="rId86"/>
    <p:sldId id="420" r:id="rId87"/>
    <p:sldId id="421" r:id="rId88"/>
    <p:sldId id="313" r:id="rId89"/>
    <p:sldId id="314" r:id="rId90"/>
    <p:sldId id="315" r:id="rId91"/>
    <p:sldId id="316" r:id="rId92"/>
    <p:sldId id="415" r:id="rId93"/>
    <p:sldId id="302" r:id="rId94"/>
    <p:sldId id="437" r:id="rId95"/>
    <p:sldId id="438" r:id="rId96"/>
    <p:sldId id="351" r:id="rId97"/>
    <p:sldId id="439" r:id="rId98"/>
    <p:sldId id="442" r:id="rId99"/>
    <p:sldId id="435" r:id="rId100"/>
    <p:sldId id="443" r:id="rId101"/>
    <p:sldId id="444" r:id="rId102"/>
    <p:sldId id="368" r:id="rId10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147CEA-E171-40C1-A316-43F0D14F5DF5}" v="3" dt="2024-07-09T12:42:51.20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6713" autoAdjust="0"/>
    <p:restoredTop sz="94466" autoAdjust="0"/>
  </p:normalViewPr>
  <p:slideViewPr>
    <p:cSldViewPr snapToGrid="0">
      <p:cViewPr varScale="1">
        <p:scale>
          <a:sx n="65" d="100"/>
          <a:sy n="65" d="100"/>
        </p:scale>
        <p:origin x="63" y="8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6" Type="http://schemas.openxmlformats.org/officeDocument/2006/relationships/slide" Target="slides/slide15.xml"/><Relationship Id="rId107" Type="http://schemas.openxmlformats.org/officeDocument/2006/relationships/theme" Target="theme/theme1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slide" Target="slides/slide102.xml"/><Relationship Id="rId108" Type="http://schemas.openxmlformats.org/officeDocument/2006/relationships/tableStyles" Target="tableStyles.xml"/><Relationship Id="rId54" Type="http://schemas.openxmlformats.org/officeDocument/2006/relationships/slide" Target="slides/slide53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6" Type="http://schemas.openxmlformats.org/officeDocument/2006/relationships/viewProps" Target="viewProp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microsoft.com/office/2016/11/relationships/changesInfo" Target="changesInfos/changesInfo1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microsoft.com/office/2015/10/relationships/revisionInfo" Target="revisionInfo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3" Type="http://schemas.openxmlformats.org/officeDocument/2006/relationships/slide" Target="slides/slide2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88" Type="http://schemas.openxmlformats.org/officeDocument/2006/relationships/slide" Target="slides/slide8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len Lee" userId="950b76d7-29a8-4037-9cf6-1d47a6b96373" providerId="ADAL" clId="{0C147CEA-E171-40C1-A316-43F0D14F5DF5}"/>
    <pc:docChg chg="custSel addSld delSld modSld sldOrd">
      <pc:chgData name="Helen Lee" userId="950b76d7-29a8-4037-9cf6-1d47a6b96373" providerId="ADAL" clId="{0C147CEA-E171-40C1-A316-43F0D14F5DF5}" dt="2024-07-09T16:22:22.502" v="270" actId="47"/>
      <pc:docMkLst>
        <pc:docMk/>
      </pc:docMkLst>
      <pc:sldChg chg="modSp mod ord">
        <pc:chgData name="Helen Lee" userId="950b76d7-29a8-4037-9cf6-1d47a6b96373" providerId="ADAL" clId="{0C147CEA-E171-40C1-A316-43F0D14F5DF5}" dt="2024-07-09T16:13:38.184" v="256"/>
        <pc:sldMkLst>
          <pc:docMk/>
          <pc:sldMk cId="0" sldId="351"/>
        </pc:sldMkLst>
        <pc:spChg chg="mod">
          <ac:chgData name="Helen Lee" userId="950b76d7-29a8-4037-9cf6-1d47a6b96373" providerId="ADAL" clId="{0C147CEA-E171-40C1-A316-43F0D14F5DF5}" dt="2024-07-09T09:49:37.667" v="127" actId="6549"/>
          <ac:spMkLst>
            <pc:docMk/>
            <pc:sldMk cId="0" sldId="351"/>
            <ac:spMk id="27651" creationId="{46AF7A17-48D2-E596-D550-4938EEBC1370}"/>
          </ac:spMkLst>
        </pc:spChg>
      </pc:sldChg>
      <pc:sldChg chg="addSp modSp mod modShow">
        <pc:chgData name="Helen Lee" userId="950b76d7-29a8-4037-9cf6-1d47a6b96373" providerId="ADAL" clId="{0C147CEA-E171-40C1-A316-43F0D14F5DF5}" dt="2024-07-09T12:42:57.476" v="129" actId="729"/>
        <pc:sldMkLst>
          <pc:docMk/>
          <pc:sldMk cId="3449947512" sldId="368"/>
        </pc:sldMkLst>
        <pc:grpChg chg="add mod">
          <ac:chgData name="Helen Lee" userId="950b76d7-29a8-4037-9cf6-1d47a6b96373" providerId="ADAL" clId="{0C147CEA-E171-40C1-A316-43F0D14F5DF5}" dt="2024-07-09T12:42:51.201" v="128"/>
          <ac:grpSpMkLst>
            <pc:docMk/>
            <pc:sldMk cId="3449947512" sldId="368"/>
            <ac:grpSpMk id="2" creationId="{E6703AF5-4669-17E2-AB80-1FCFA5F6BC54}"/>
          </ac:grpSpMkLst>
        </pc:grpChg>
        <pc:grpChg chg="mod">
          <ac:chgData name="Helen Lee" userId="950b76d7-29a8-4037-9cf6-1d47a6b96373" providerId="ADAL" clId="{0C147CEA-E171-40C1-A316-43F0D14F5DF5}" dt="2024-07-09T12:42:51.201" v="128"/>
          <ac:grpSpMkLst>
            <pc:docMk/>
            <pc:sldMk cId="3449947512" sldId="368"/>
            <ac:grpSpMk id="3" creationId="{FF6A37E2-3539-F533-3DCE-3AD1A161F3D1}"/>
          </ac:grpSpMkLst>
        </pc:grpChg>
        <pc:picChg chg="mod">
          <ac:chgData name="Helen Lee" userId="950b76d7-29a8-4037-9cf6-1d47a6b96373" providerId="ADAL" clId="{0C147CEA-E171-40C1-A316-43F0D14F5DF5}" dt="2024-07-09T12:42:51.201" v="128"/>
          <ac:picMkLst>
            <pc:docMk/>
            <pc:sldMk cId="3449947512" sldId="368"/>
            <ac:picMk id="4" creationId="{7A07AD8E-C2AE-21E0-99F2-04D29FB9D2BC}"/>
          </ac:picMkLst>
        </pc:picChg>
        <pc:picChg chg="mod">
          <ac:chgData name="Helen Lee" userId="950b76d7-29a8-4037-9cf6-1d47a6b96373" providerId="ADAL" clId="{0C147CEA-E171-40C1-A316-43F0D14F5DF5}" dt="2024-07-09T12:42:51.201" v="128"/>
          <ac:picMkLst>
            <pc:docMk/>
            <pc:sldMk cId="3449947512" sldId="368"/>
            <ac:picMk id="6" creationId="{D8B83D9C-5C6A-DF21-B70D-855462E1A2CC}"/>
          </ac:picMkLst>
        </pc:picChg>
        <pc:picChg chg="mod">
          <ac:chgData name="Helen Lee" userId="950b76d7-29a8-4037-9cf6-1d47a6b96373" providerId="ADAL" clId="{0C147CEA-E171-40C1-A316-43F0D14F5DF5}" dt="2024-07-09T12:42:51.201" v="128"/>
          <ac:picMkLst>
            <pc:docMk/>
            <pc:sldMk cId="3449947512" sldId="368"/>
            <ac:picMk id="7" creationId="{E00A2E22-66FA-F060-34D5-B530B43CD3F6}"/>
          </ac:picMkLst>
        </pc:picChg>
      </pc:sldChg>
      <pc:sldChg chg="del">
        <pc:chgData name="Helen Lee" userId="950b76d7-29a8-4037-9cf6-1d47a6b96373" providerId="ADAL" clId="{0C147CEA-E171-40C1-A316-43F0D14F5DF5}" dt="2024-07-09T16:22:22.502" v="270" actId="47"/>
        <pc:sldMkLst>
          <pc:docMk/>
          <pc:sldMk cId="1459770586" sldId="376"/>
        </pc:sldMkLst>
      </pc:sldChg>
      <pc:sldChg chg="del">
        <pc:chgData name="Helen Lee" userId="950b76d7-29a8-4037-9cf6-1d47a6b96373" providerId="ADAL" clId="{0C147CEA-E171-40C1-A316-43F0D14F5DF5}" dt="2024-07-02T21:20:14.440" v="0" actId="47"/>
        <pc:sldMkLst>
          <pc:docMk/>
          <pc:sldMk cId="1652115635" sldId="426"/>
        </pc:sldMkLst>
      </pc:sldChg>
      <pc:sldChg chg="addSp delSp modSp add mod">
        <pc:chgData name="Helen Lee" userId="950b76d7-29a8-4037-9cf6-1d47a6b96373" providerId="ADAL" clId="{0C147CEA-E171-40C1-A316-43F0D14F5DF5}" dt="2024-07-02T22:01:34.423" v="126" actId="20577"/>
        <pc:sldMkLst>
          <pc:docMk/>
          <pc:sldMk cId="2166775272" sldId="436"/>
        </pc:sldMkLst>
        <pc:spChg chg="mod">
          <ac:chgData name="Helen Lee" userId="950b76d7-29a8-4037-9cf6-1d47a6b96373" providerId="ADAL" clId="{0C147CEA-E171-40C1-A316-43F0D14F5DF5}" dt="2024-07-02T22:01:24.915" v="111" actId="14100"/>
          <ac:spMkLst>
            <pc:docMk/>
            <pc:sldMk cId="2166775272" sldId="436"/>
            <ac:spMk id="8" creationId="{8F679EC7-908D-158C-BAF5-A20CBF2C5D1B}"/>
          </ac:spMkLst>
        </pc:spChg>
        <pc:spChg chg="add mod">
          <ac:chgData name="Helen Lee" userId="950b76d7-29a8-4037-9cf6-1d47a6b96373" providerId="ADAL" clId="{0C147CEA-E171-40C1-A316-43F0D14F5DF5}" dt="2024-07-02T22:01:19.093" v="109" actId="1076"/>
          <ac:spMkLst>
            <pc:docMk/>
            <pc:sldMk cId="2166775272" sldId="436"/>
            <ac:spMk id="9" creationId="{53BE7574-BDEF-230C-DCD9-10ADC9924421}"/>
          </ac:spMkLst>
        </pc:spChg>
        <pc:spChg chg="del">
          <ac:chgData name="Helen Lee" userId="950b76d7-29a8-4037-9cf6-1d47a6b96373" providerId="ADAL" clId="{0C147CEA-E171-40C1-A316-43F0D14F5DF5}" dt="2024-07-02T21:59:02.068" v="8" actId="478"/>
          <ac:spMkLst>
            <pc:docMk/>
            <pc:sldMk cId="2166775272" sldId="436"/>
            <ac:spMk id="11" creationId="{DCFBA871-56B4-DF6F-5890-8E9A178D796F}"/>
          </ac:spMkLst>
        </pc:spChg>
        <pc:spChg chg="add del mod">
          <ac:chgData name="Helen Lee" userId="950b76d7-29a8-4037-9cf6-1d47a6b96373" providerId="ADAL" clId="{0C147CEA-E171-40C1-A316-43F0D14F5DF5}" dt="2024-07-02T22:00:05.458" v="19" actId="478"/>
          <ac:spMkLst>
            <pc:docMk/>
            <pc:sldMk cId="2166775272" sldId="436"/>
            <ac:spMk id="15" creationId="{0EE2856D-8E1C-EBAE-1CE5-3163A7A9A23B}"/>
          </ac:spMkLst>
        </pc:spChg>
        <pc:spChg chg="add mod">
          <ac:chgData name="Helen Lee" userId="950b76d7-29a8-4037-9cf6-1d47a6b96373" providerId="ADAL" clId="{0C147CEA-E171-40C1-A316-43F0D14F5DF5}" dt="2024-07-02T22:01:16.570" v="108" actId="1076"/>
          <ac:spMkLst>
            <pc:docMk/>
            <pc:sldMk cId="2166775272" sldId="436"/>
            <ac:spMk id="19" creationId="{FE97F64F-F270-314E-887B-EFFAFF6D4440}"/>
          </ac:spMkLst>
        </pc:spChg>
        <pc:spChg chg="add mod">
          <ac:chgData name="Helen Lee" userId="950b76d7-29a8-4037-9cf6-1d47a6b96373" providerId="ADAL" clId="{0C147CEA-E171-40C1-A316-43F0D14F5DF5}" dt="2024-07-02T22:01:34.423" v="126" actId="20577"/>
          <ac:spMkLst>
            <pc:docMk/>
            <pc:sldMk cId="2166775272" sldId="436"/>
            <ac:spMk id="20" creationId="{883580B0-6578-27E1-8C98-9B822DCF87F8}"/>
          </ac:spMkLst>
        </pc:spChg>
        <pc:picChg chg="del">
          <ac:chgData name="Helen Lee" userId="950b76d7-29a8-4037-9cf6-1d47a6b96373" providerId="ADAL" clId="{0C147CEA-E171-40C1-A316-43F0D14F5DF5}" dt="2024-07-02T21:56:29.299" v="2" actId="478"/>
          <ac:picMkLst>
            <pc:docMk/>
            <pc:sldMk cId="2166775272" sldId="436"/>
            <ac:picMk id="10" creationId="{161ECF24-6939-9622-5706-0960E37F8F00}"/>
          </ac:picMkLst>
        </pc:picChg>
        <pc:picChg chg="add del mod modCrop">
          <ac:chgData name="Helen Lee" userId="950b76d7-29a8-4037-9cf6-1d47a6b96373" providerId="ADAL" clId="{0C147CEA-E171-40C1-A316-43F0D14F5DF5}" dt="2024-07-02T21:59:32.761" v="16" actId="478"/>
          <ac:picMkLst>
            <pc:docMk/>
            <pc:sldMk cId="2166775272" sldId="436"/>
            <ac:picMk id="13" creationId="{2A62F834-59CA-2A23-84B3-D3B36E1A9EDB}"/>
          </ac:picMkLst>
        </pc:picChg>
        <pc:picChg chg="add mod modCrop">
          <ac:chgData name="Helen Lee" userId="950b76d7-29a8-4037-9cf6-1d47a6b96373" providerId="ADAL" clId="{0C147CEA-E171-40C1-A316-43F0D14F5DF5}" dt="2024-07-02T22:01:20.194" v="110" actId="1076"/>
          <ac:picMkLst>
            <pc:docMk/>
            <pc:sldMk cId="2166775272" sldId="436"/>
            <ac:picMk id="17" creationId="{3F2B73DB-7103-482D-8D96-7E31D85D3FFB}"/>
          </ac:picMkLst>
        </pc:picChg>
      </pc:sldChg>
      <pc:sldChg chg="addSp delSp modSp add mod">
        <pc:chgData name="Helen Lee" userId="950b76d7-29a8-4037-9cf6-1d47a6b96373" providerId="ADAL" clId="{0C147CEA-E171-40C1-A316-43F0D14F5DF5}" dt="2024-07-09T12:49:35.612" v="151" actId="14100"/>
        <pc:sldMkLst>
          <pc:docMk/>
          <pc:sldMk cId="541767064" sldId="437"/>
        </pc:sldMkLst>
        <pc:spChg chg="add del mod">
          <ac:chgData name="Helen Lee" userId="950b76d7-29a8-4037-9cf6-1d47a6b96373" providerId="ADAL" clId="{0C147CEA-E171-40C1-A316-43F0D14F5DF5}" dt="2024-07-09T12:47:28.599" v="136" actId="478"/>
          <ac:spMkLst>
            <pc:docMk/>
            <pc:sldMk cId="541767064" sldId="437"/>
            <ac:spMk id="8" creationId="{5E3649BC-8337-026D-B51D-D48F6C626D8B}"/>
          </ac:spMkLst>
        </pc:spChg>
        <pc:spChg chg="mod">
          <ac:chgData name="Helen Lee" userId="950b76d7-29a8-4037-9cf6-1d47a6b96373" providerId="ADAL" clId="{0C147CEA-E171-40C1-A316-43F0D14F5DF5}" dt="2024-07-09T12:49:35.612" v="151" actId="14100"/>
          <ac:spMkLst>
            <pc:docMk/>
            <pc:sldMk cId="541767064" sldId="437"/>
            <ac:spMk id="38914" creationId="{B1FDEDEB-B643-FD4F-04EC-DD2B68481E87}"/>
          </ac:spMkLst>
        </pc:spChg>
        <pc:spChg chg="del">
          <ac:chgData name="Helen Lee" userId="950b76d7-29a8-4037-9cf6-1d47a6b96373" providerId="ADAL" clId="{0C147CEA-E171-40C1-A316-43F0D14F5DF5}" dt="2024-07-09T12:47:14.375" v="131" actId="478"/>
          <ac:spMkLst>
            <pc:docMk/>
            <pc:sldMk cId="541767064" sldId="437"/>
            <ac:spMk id="38915" creationId="{26D3D913-8529-E7EA-FBB8-444D79FD1CA6}"/>
          </ac:spMkLst>
        </pc:spChg>
        <pc:picChg chg="add mod modCrop">
          <ac:chgData name="Helen Lee" userId="950b76d7-29a8-4037-9cf6-1d47a6b96373" providerId="ADAL" clId="{0C147CEA-E171-40C1-A316-43F0D14F5DF5}" dt="2024-07-09T12:48:28.254" v="150" actId="1440"/>
          <ac:picMkLst>
            <pc:docMk/>
            <pc:sldMk cId="541767064" sldId="437"/>
            <ac:picMk id="10" creationId="{5CC0A1A4-9DC6-E2C1-8EF6-C52E3F5002B7}"/>
          </ac:picMkLst>
        </pc:picChg>
      </pc:sldChg>
      <pc:sldChg chg="addSp delSp modSp add mod">
        <pc:chgData name="Helen Lee" userId="950b76d7-29a8-4037-9cf6-1d47a6b96373" providerId="ADAL" clId="{0C147CEA-E171-40C1-A316-43F0D14F5DF5}" dt="2024-07-09T12:48:22.449" v="149" actId="1076"/>
        <pc:sldMkLst>
          <pc:docMk/>
          <pc:sldMk cId="849111503" sldId="438"/>
        </pc:sldMkLst>
        <pc:picChg chg="add mod modCrop">
          <ac:chgData name="Helen Lee" userId="950b76d7-29a8-4037-9cf6-1d47a6b96373" providerId="ADAL" clId="{0C147CEA-E171-40C1-A316-43F0D14F5DF5}" dt="2024-07-09T12:48:22.449" v="149" actId="1076"/>
          <ac:picMkLst>
            <pc:docMk/>
            <pc:sldMk cId="849111503" sldId="438"/>
            <ac:picMk id="8" creationId="{335B2E76-4D0A-EEBB-84F6-FCDBCE3F9AB7}"/>
          </ac:picMkLst>
        </pc:picChg>
        <pc:picChg chg="del">
          <ac:chgData name="Helen Lee" userId="950b76d7-29a8-4037-9cf6-1d47a6b96373" providerId="ADAL" clId="{0C147CEA-E171-40C1-A316-43F0D14F5DF5}" dt="2024-07-09T12:48:03.156" v="141" actId="478"/>
          <ac:picMkLst>
            <pc:docMk/>
            <pc:sldMk cId="849111503" sldId="438"/>
            <ac:picMk id="10" creationId="{5CC0A1A4-9DC6-E2C1-8EF6-C52E3F5002B7}"/>
          </ac:picMkLst>
        </pc:picChg>
      </pc:sldChg>
      <pc:sldChg chg="addSp delSp modSp add mod">
        <pc:chgData name="Helen Lee" userId="950b76d7-29a8-4037-9cf6-1d47a6b96373" providerId="ADAL" clId="{0C147CEA-E171-40C1-A316-43F0D14F5DF5}" dt="2024-07-09T12:50:34.179" v="158" actId="14100"/>
        <pc:sldMkLst>
          <pc:docMk/>
          <pc:sldMk cId="3352060487" sldId="439"/>
        </pc:sldMkLst>
        <pc:picChg chg="del">
          <ac:chgData name="Helen Lee" userId="950b76d7-29a8-4037-9cf6-1d47a6b96373" providerId="ADAL" clId="{0C147CEA-E171-40C1-A316-43F0D14F5DF5}" dt="2024-07-09T12:50:11.008" v="153" actId="478"/>
          <ac:picMkLst>
            <pc:docMk/>
            <pc:sldMk cId="3352060487" sldId="439"/>
            <ac:picMk id="8" creationId="{335B2E76-4D0A-EEBB-84F6-FCDBCE3F9AB7}"/>
          </ac:picMkLst>
        </pc:picChg>
        <pc:picChg chg="add mod modCrop">
          <ac:chgData name="Helen Lee" userId="950b76d7-29a8-4037-9cf6-1d47a6b96373" providerId="ADAL" clId="{0C147CEA-E171-40C1-A316-43F0D14F5DF5}" dt="2024-07-09T12:50:34.179" v="158" actId="14100"/>
          <ac:picMkLst>
            <pc:docMk/>
            <pc:sldMk cId="3352060487" sldId="439"/>
            <ac:picMk id="9" creationId="{739D1078-D65B-B5B3-D825-B578B2EF86B7}"/>
          </ac:picMkLst>
        </pc:picChg>
      </pc:sldChg>
      <pc:sldChg chg="modSp add del mod">
        <pc:chgData name="Helen Lee" userId="950b76d7-29a8-4037-9cf6-1d47a6b96373" providerId="ADAL" clId="{0C147CEA-E171-40C1-A316-43F0D14F5DF5}" dt="2024-07-09T16:22:10.704" v="268" actId="47"/>
        <pc:sldMkLst>
          <pc:docMk/>
          <pc:sldMk cId="4095207656" sldId="440"/>
        </pc:sldMkLst>
        <pc:picChg chg="mod modCrop">
          <ac:chgData name="Helen Lee" userId="950b76d7-29a8-4037-9cf6-1d47a6b96373" providerId="ADAL" clId="{0C147CEA-E171-40C1-A316-43F0D14F5DF5}" dt="2024-07-09T12:50:53.077" v="163" actId="14100"/>
          <ac:picMkLst>
            <pc:docMk/>
            <pc:sldMk cId="4095207656" sldId="440"/>
            <ac:picMk id="9" creationId="{739D1078-D65B-B5B3-D825-B578B2EF86B7}"/>
          </ac:picMkLst>
        </pc:picChg>
      </pc:sldChg>
      <pc:sldChg chg="addSp delSp modSp add del mod">
        <pc:chgData name="Helen Lee" userId="950b76d7-29a8-4037-9cf6-1d47a6b96373" providerId="ADAL" clId="{0C147CEA-E171-40C1-A316-43F0D14F5DF5}" dt="2024-07-09T16:22:20.219" v="269" actId="47"/>
        <pc:sldMkLst>
          <pc:docMk/>
          <pc:sldMk cId="3284083092" sldId="441"/>
        </pc:sldMkLst>
        <pc:spChg chg="add mod">
          <ac:chgData name="Helen Lee" userId="950b76d7-29a8-4037-9cf6-1d47a6b96373" providerId="ADAL" clId="{0C147CEA-E171-40C1-A316-43F0D14F5DF5}" dt="2024-07-09T12:55:09.078" v="235" actId="14100"/>
          <ac:spMkLst>
            <pc:docMk/>
            <pc:sldMk cId="3284083092" sldId="441"/>
            <ac:spMk id="10" creationId="{72F83D6F-35E1-18D8-8BB5-23C452C819A3}"/>
          </ac:spMkLst>
        </pc:spChg>
        <pc:spChg chg="mod">
          <ac:chgData name="Helen Lee" userId="950b76d7-29a8-4037-9cf6-1d47a6b96373" providerId="ADAL" clId="{0C147CEA-E171-40C1-A316-43F0D14F5DF5}" dt="2024-07-09T12:54:25.422" v="191" actId="14100"/>
          <ac:spMkLst>
            <pc:docMk/>
            <pc:sldMk cId="3284083092" sldId="441"/>
            <ac:spMk id="38914" creationId="{B1FDEDEB-B643-FD4F-04EC-DD2B68481E87}"/>
          </ac:spMkLst>
        </pc:spChg>
        <pc:picChg chg="add mod">
          <ac:chgData name="Helen Lee" userId="950b76d7-29a8-4037-9cf6-1d47a6b96373" providerId="ADAL" clId="{0C147CEA-E171-40C1-A316-43F0D14F5DF5}" dt="2024-07-09T12:53:43.653" v="179" actId="14100"/>
          <ac:picMkLst>
            <pc:docMk/>
            <pc:sldMk cId="3284083092" sldId="441"/>
            <ac:picMk id="8" creationId="{2C9F640C-96DE-1B8B-8DA1-4C78277669A8}"/>
          </ac:picMkLst>
        </pc:picChg>
        <pc:picChg chg="del">
          <ac:chgData name="Helen Lee" userId="950b76d7-29a8-4037-9cf6-1d47a6b96373" providerId="ADAL" clId="{0C147CEA-E171-40C1-A316-43F0D14F5DF5}" dt="2024-07-09T12:51:10.700" v="165" actId="478"/>
          <ac:picMkLst>
            <pc:docMk/>
            <pc:sldMk cId="3284083092" sldId="441"/>
            <ac:picMk id="9" creationId="{739D1078-D65B-B5B3-D825-B578B2EF86B7}"/>
          </ac:picMkLst>
        </pc:picChg>
      </pc:sldChg>
      <pc:sldChg chg="addSp delSp modSp add mod ord">
        <pc:chgData name="Helen Lee" userId="950b76d7-29a8-4037-9cf6-1d47a6b96373" providerId="ADAL" clId="{0C147CEA-E171-40C1-A316-43F0D14F5DF5}" dt="2024-07-09T16:22:01.925" v="267"/>
        <pc:sldMkLst>
          <pc:docMk/>
          <pc:sldMk cId="4283710773" sldId="442"/>
        </pc:sldMkLst>
        <pc:picChg chg="del">
          <ac:chgData name="Helen Lee" userId="950b76d7-29a8-4037-9cf6-1d47a6b96373" providerId="ADAL" clId="{0C147CEA-E171-40C1-A316-43F0D14F5DF5}" dt="2024-07-09T12:52:34.214" v="174" actId="478"/>
          <ac:picMkLst>
            <pc:docMk/>
            <pc:sldMk cId="4283710773" sldId="442"/>
            <ac:picMk id="8" creationId="{335B2E76-4D0A-EEBB-84F6-FCDBCE3F9AB7}"/>
          </ac:picMkLst>
        </pc:picChg>
        <pc:picChg chg="add del">
          <ac:chgData name="Helen Lee" userId="950b76d7-29a8-4037-9cf6-1d47a6b96373" providerId="ADAL" clId="{0C147CEA-E171-40C1-A316-43F0D14F5DF5}" dt="2024-07-09T16:21:29.136" v="259" actId="478"/>
          <ac:picMkLst>
            <pc:docMk/>
            <pc:sldMk cId="4283710773" sldId="442"/>
            <ac:picMk id="8" creationId="{4FEE2BAC-7D4B-15C5-B34B-C4D4C70AD888}"/>
          </ac:picMkLst>
        </pc:picChg>
        <pc:picChg chg="add del mod">
          <ac:chgData name="Helen Lee" userId="950b76d7-29a8-4037-9cf6-1d47a6b96373" providerId="ADAL" clId="{0C147CEA-E171-40C1-A316-43F0D14F5DF5}" dt="2024-07-09T16:21:21.434" v="257" actId="478"/>
          <ac:picMkLst>
            <pc:docMk/>
            <pc:sldMk cId="4283710773" sldId="442"/>
            <ac:picMk id="9" creationId="{7AD1A4C5-CA8A-3B48-FE0F-C27231F02255}"/>
          </ac:picMkLst>
        </pc:picChg>
        <pc:picChg chg="add mod">
          <ac:chgData name="Helen Lee" userId="950b76d7-29a8-4037-9cf6-1d47a6b96373" providerId="ADAL" clId="{0C147CEA-E171-40C1-A316-43F0D14F5DF5}" dt="2024-07-09T16:21:49.049" v="265" actId="1076"/>
          <ac:picMkLst>
            <pc:docMk/>
            <pc:sldMk cId="4283710773" sldId="442"/>
            <ac:picMk id="11" creationId="{B9FDAA71-57FB-51C8-9736-FEDA95A4A0AA}"/>
          </ac:picMkLst>
        </pc:picChg>
      </pc:sldChg>
      <pc:sldChg chg="addSp delSp modSp add mod">
        <pc:chgData name="Helen Lee" userId="950b76d7-29a8-4037-9cf6-1d47a6b96373" providerId="ADAL" clId="{0C147CEA-E171-40C1-A316-43F0D14F5DF5}" dt="2024-07-09T12:56:37.043" v="245" actId="14100"/>
        <pc:sldMkLst>
          <pc:docMk/>
          <pc:sldMk cId="567631121" sldId="443"/>
        </pc:sldMkLst>
        <pc:spChg chg="del">
          <ac:chgData name="Helen Lee" userId="950b76d7-29a8-4037-9cf6-1d47a6b96373" providerId="ADAL" clId="{0C147CEA-E171-40C1-A316-43F0D14F5DF5}" dt="2024-07-09T12:56:29.423" v="241" actId="478"/>
          <ac:spMkLst>
            <pc:docMk/>
            <pc:sldMk cId="567631121" sldId="443"/>
            <ac:spMk id="10" creationId="{5C94DDDF-D4F2-FBE4-8E42-C0F8B83588EF}"/>
          </ac:spMkLst>
        </pc:spChg>
        <pc:picChg chg="add mod">
          <ac:chgData name="Helen Lee" userId="950b76d7-29a8-4037-9cf6-1d47a6b96373" providerId="ADAL" clId="{0C147CEA-E171-40C1-A316-43F0D14F5DF5}" dt="2024-07-09T12:56:37.043" v="245" actId="14100"/>
          <ac:picMkLst>
            <pc:docMk/>
            <pc:sldMk cId="567631121" sldId="443"/>
            <ac:picMk id="8" creationId="{554461B1-8EFE-C563-5EF5-73534637729B}"/>
          </ac:picMkLst>
        </pc:picChg>
        <pc:picChg chg="del">
          <ac:chgData name="Helen Lee" userId="950b76d7-29a8-4037-9cf6-1d47a6b96373" providerId="ADAL" clId="{0C147CEA-E171-40C1-A316-43F0D14F5DF5}" dt="2024-07-09T12:56:23.055" v="237" actId="478"/>
          <ac:picMkLst>
            <pc:docMk/>
            <pc:sldMk cId="567631121" sldId="443"/>
            <ac:picMk id="9" creationId="{A45BF337-3253-D9D6-7B6F-7DB04B65F603}"/>
          </ac:picMkLst>
        </pc:picChg>
        <pc:cxnChg chg="del">
          <ac:chgData name="Helen Lee" userId="950b76d7-29a8-4037-9cf6-1d47a6b96373" providerId="ADAL" clId="{0C147CEA-E171-40C1-A316-43F0D14F5DF5}" dt="2024-07-09T12:56:31.345" v="242" actId="478"/>
          <ac:cxnSpMkLst>
            <pc:docMk/>
            <pc:sldMk cId="567631121" sldId="443"/>
            <ac:cxnSpMk id="13" creationId="{39846846-8E70-0068-F6D7-2E8F89D0AC67}"/>
          </ac:cxnSpMkLst>
        </pc:cxnChg>
      </pc:sldChg>
      <pc:sldChg chg="addSp delSp modSp add mod">
        <pc:chgData name="Helen Lee" userId="950b76d7-29a8-4037-9cf6-1d47a6b96373" providerId="ADAL" clId="{0C147CEA-E171-40C1-A316-43F0D14F5DF5}" dt="2024-07-09T13:01:53.329" v="254" actId="14100"/>
        <pc:sldMkLst>
          <pc:docMk/>
          <pc:sldMk cId="587211897" sldId="444"/>
        </pc:sldMkLst>
        <pc:picChg chg="del">
          <ac:chgData name="Helen Lee" userId="950b76d7-29a8-4037-9cf6-1d47a6b96373" providerId="ADAL" clId="{0C147CEA-E171-40C1-A316-43F0D14F5DF5}" dt="2024-07-09T13:01:34.443" v="247" actId="478"/>
          <ac:picMkLst>
            <pc:docMk/>
            <pc:sldMk cId="587211897" sldId="444"/>
            <ac:picMk id="8" creationId="{554461B1-8EFE-C563-5EF5-73534637729B}"/>
          </ac:picMkLst>
        </pc:picChg>
        <pc:picChg chg="add mod modCrop">
          <ac:chgData name="Helen Lee" userId="950b76d7-29a8-4037-9cf6-1d47a6b96373" providerId="ADAL" clId="{0C147CEA-E171-40C1-A316-43F0D14F5DF5}" dt="2024-07-09T13:01:53.329" v="254" actId="14100"/>
          <ac:picMkLst>
            <pc:docMk/>
            <pc:sldMk cId="587211897" sldId="444"/>
            <ac:picMk id="9" creationId="{4D3B4A48-136C-887D-3E63-8EC80641A8C7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A80DE1-C120-4BBB-9865-762C70DB15A9}" type="datetimeFigureOut">
              <a:rPr lang="en-GB" smtClean="0"/>
              <a:t>09/07/2024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209186-A095-4D93-A9BE-FCD3F8F664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536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Slide Image Placeholder 1">
            <a:extLst>
              <a:ext uri="{FF2B5EF4-FFF2-40B4-BE49-F238E27FC236}">
                <a16:creationId xmlns:a16="http://schemas.microsoft.com/office/drawing/2014/main" id="{7B85B884-214F-0DF0-CFAD-78C475CF3BF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9" name="Notes Placeholder 2">
            <a:extLst>
              <a:ext uri="{FF2B5EF4-FFF2-40B4-BE49-F238E27FC236}">
                <a16:creationId xmlns:a16="http://schemas.microsoft.com/office/drawing/2014/main" id="{A2812AA6-A022-DD27-1336-21D383E8902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  <p:sp>
        <p:nvSpPr>
          <p:cNvPr id="9220" name="Slide Number Placeholder 3">
            <a:extLst>
              <a:ext uri="{FF2B5EF4-FFF2-40B4-BE49-F238E27FC236}">
                <a16:creationId xmlns:a16="http://schemas.microsoft.com/office/drawing/2014/main" id="{3DF6FD77-3186-28E1-60B7-801BF59654B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27075" indent="-2794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20775" indent="-223838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70038" indent="-223838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17713" indent="-223838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474913" indent="-223838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32113" indent="-223838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389313" indent="-223838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46513" indent="-223838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238C2D2C-3DCA-4A4E-845F-B53C1EBB4F19}" type="slidenum">
              <a:rPr lang="en-US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3</a:t>
            </a:fld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065C4868-FC59-8938-0BF8-68FCA4E1847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371475" y="674688"/>
            <a:ext cx="5986463" cy="3368675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79448292-80F6-1975-0DDC-A695848233F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896938" y="4268788"/>
            <a:ext cx="4935537" cy="404177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US" altLang="en-US"/>
              <a:t>1. When there is no </a:t>
            </a:r>
          </a:p>
          <a:p>
            <a:pPr eaLnBrk="1" hangingPunct="1"/>
            <a:endParaRPr lang="en-US" altLang="en-US"/>
          </a:p>
          <a:p>
            <a:pPr eaLnBrk="1" hangingPunct="1"/>
            <a:endParaRPr lang="en-US" altLang="en-US"/>
          </a:p>
          <a:p>
            <a:pPr eaLnBrk="1" hangingPunct="1"/>
            <a:r>
              <a:rPr lang="en-US" altLang="en-US"/>
              <a:t>IV and DV are both nominal. Chi Squares determines the association between IV and DV by counting the frequencies of distribution. </a:t>
            </a:r>
          </a:p>
          <a:p>
            <a:pPr lvl="1" eaLnBrk="1" hangingPunct="1"/>
            <a:endParaRPr lang="en-US" altLang="en-US" i="1"/>
          </a:p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893163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065C4868-FC59-8938-0BF8-68FCA4E1847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371475" y="674688"/>
            <a:ext cx="5986463" cy="3368675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79448292-80F6-1975-0DDC-A695848233F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896938" y="4268788"/>
            <a:ext cx="4935537" cy="404177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US" altLang="en-US"/>
              <a:t>1. When there is no </a:t>
            </a:r>
          </a:p>
          <a:p>
            <a:pPr eaLnBrk="1" hangingPunct="1"/>
            <a:endParaRPr lang="en-US" altLang="en-US"/>
          </a:p>
          <a:p>
            <a:pPr eaLnBrk="1" hangingPunct="1"/>
            <a:endParaRPr lang="en-US" altLang="en-US"/>
          </a:p>
          <a:p>
            <a:pPr eaLnBrk="1" hangingPunct="1"/>
            <a:r>
              <a:rPr lang="en-US" altLang="en-US"/>
              <a:t>IV and DV are both nominal. Chi Squares determines the association between IV and DV by counting the frequencies of distribution. </a:t>
            </a:r>
          </a:p>
          <a:p>
            <a:pPr lvl="1" eaLnBrk="1" hangingPunct="1"/>
            <a:endParaRPr lang="en-US" altLang="en-US" i="1"/>
          </a:p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065C4868-FC59-8938-0BF8-68FCA4E1847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371475" y="674688"/>
            <a:ext cx="5986463" cy="3368675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79448292-80F6-1975-0DDC-A695848233F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896938" y="4268788"/>
            <a:ext cx="4935537" cy="404177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US" altLang="en-US"/>
              <a:t>1. When there is no </a:t>
            </a:r>
          </a:p>
          <a:p>
            <a:pPr eaLnBrk="1" hangingPunct="1"/>
            <a:endParaRPr lang="en-US" altLang="en-US"/>
          </a:p>
          <a:p>
            <a:pPr eaLnBrk="1" hangingPunct="1"/>
            <a:endParaRPr lang="en-US" altLang="en-US"/>
          </a:p>
          <a:p>
            <a:pPr eaLnBrk="1" hangingPunct="1"/>
            <a:r>
              <a:rPr lang="en-US" altLang="en-US"/>
              <a:t>IV and DV are both nominal. Chi Squares determines the association between IV and DV by counting the frequencies of distribution. </a:t>
            </a:r>
          </a:p>
          <a:p>
            <a:pPr lvl="1" eaLnBrk="1" hangingPunct="1"/>
            <a:endParaRPr lang="en-US" altLang="en-US" i="1"/>
          </a:p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4209226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065C4868-FC59-8938-0BF8-68FCA4E1847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371475" y="674688"/>
            <a:ext cx="5986463" cy="3368675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79448292-80F6-1975-0DDC-A695848233F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896938" y="4268788"/>
            <a:ext cx="4935537" cy="404177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US" altLang="en-US"/>
              <a:t>1. When there is no </a:t>
            </a:r>
          </a:p>
          <a:p>
            <a:pPr eaLnBrk="1" hangingPunct="1"/>
            <a:endParaRPr lang="en-US" altLang="en-US"/>
          </a:p>
          <a:p>
            <a:pPr eaLnBrk="1" hangingPunct="1"/>
            <a:endParaRPr lang="en-US" altLang="en-US"/>
          </a:p>
          <a:p>
            <a:pPr eaLnBrk="1" hangingPunct="1"/>
            <a:r>
              <a:rPr lang="en-US" altLang="en-US"/>
              <a:t>IV and DV are both nominal. Chi Squares determines the association between IV and DV by counting the frequencies of distribution. </a:t>
            </a:r>
          </a:p>
          <a:p>
            <a:pPr lvl="1" eaLnBrk="1" hangingPunct="1"/>
            <a:endParaRPr lang="en-US" altLang="en-US" i="1"/>
          </a:p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161994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D0BC056D-4941-280E-821C-A946C561FC0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A7DC82E4-6665-2500-58F9-6BDEB2A246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>
            <a:extLst>
              <a:ext uri="{FF2B5EF4-FFF2-40B4-BE49-F238E27FC236}">
                <a16:creationId xmlns:a16="http://schemas.microsoft.com/office/drawing/2014/main" id="{BEF9C88F-1E80-E463-3831-81A04CB8066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2771" name="Notes Placeholder 2">
            <a:extLst>
              <a:ext uri="{FF2B5EF4-FFF2-40B4-BE49-F238E27FC236}">
                <a16:creationId xmlns:a16="http://schemas.microsoft.com/office/drawing/2014/main" id="{A9AC9C1B-CA06-1F8D-52CB-6B7952CF23A9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  <p:sp>
        <p:nvSpPr>
          <p:cNvPr id="32772" name="Slide Number Placeholder 3">
            <a:extLst>
              <a:ext uri="{FF2B5EF4-FFF2-40B4-BE49-F238E27FC236}">
                <a16:creationId xmlns:a16="http://schemas.microsoft.com/office/drawing/2014/main" id="{4666C374-9F8D-01F9-1531-ACE967145EE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27075" indent="-2794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20775" indent="-223838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70038" indent="-223838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17713" indent="-223838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474913" indent="-223838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32113" indent="-223838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389313" indent="-223838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46513" indent="-223838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AE2C741E-906D-4483-BB85-6E26F9788847}" type="slidenum">
              <a:rPr lang="en-US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71</a:t>
            </a:fld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E214E4-ADE0-C6F7-2747-4CE7998945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3386106-2D66-65D7-C9CD-5137406EC6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4A6F9E-994F-A76C-3921-00BF5D330B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6DA8A-8AEC-4339-92E7-CB93A380D081}" type="datetimeFigureOut">
              <a:rPr lang="en-GB" smtClean="0"/>
              <a:t>09/07/2024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3A9C37-5A6B-2AE6-72D6-1D7D8E2389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E19A74-5699-A7BF-A9AA-C50C2916DF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9BE00-39BA-4FF9-B21F-F04430BBD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6786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F92935-9F1F-E392-4B55-1EB66F473F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FD1C33-D51E-19A4-9E76-BEF15E9D83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A25993-6A61-640B-7A86-14B35EC4D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6DA8A-8AEC-4339-92E7-CB93A380D081}" type="datetimeFigureOut">
              <a:rPr lang="en-GB" smtClean="0"/>
              <a:t>09/07/2024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5A5F4B-5795-073F-A9A1-8F16DA8CE0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391989-8773-C642-A26D-5E76736127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9BE00-39BA-4FF9-B21F-F04430BBD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71490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05D8A-EAEE-214E-063F-F7FAA9CBCB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F71CA3-B593-CDF2-A728-24064D2CE8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86203F-4423-9FE6-8532-1D3500F33E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6DA8A-8AEC-4339-92E7-CB93A380D081}" type="datetimeFigureOut">
              <a:rPr lang="en-GB" smtClean="0"/>
              <a:t>09/07/2024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4162EB-6562-51D8-A4E7-CA02D2A5F9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64E5FF-0927-2C24-8176-3EF0733ED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9BE00-39BA-4FF9-B21F-F04430BBD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50899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432890-3990-7BC4-0F72-2BA4022A06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1146C0-0719-BCDB-6F65-A841F5FC0E1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17C365-89AD-B83B-AAE5-96D541EE9D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EC0636-8881-B45C-F0A7-4A36F204A6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6DA8A-8AEC-4339-92E7-CB93A380D081}" type="datetimeFigureOut">
              <a:rPr lang="en-GB" smtClean="0"/>
              <a:t>09/07/2024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AC8F57-C66B-1B7E-9C87-1797527D6C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08C248-891E-FC0F-14B8-2605E64DF2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9BE00-39BA-4FF9-B21F-F04430BBD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64940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89A091-5A87-78FE-478D-40ED42574B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8026F2-431D-53F4-9E85-AB49B65546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752A62-999D-A682-BE0E-9112813AEE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93A351-E4A2-C93E-1468-A425F169230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9270BF4-FA8A-F563-F33D-0016996F57A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69CA86C-4978-CB9F-602A-477F136E4D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6DA8A-8AEC-4339-92E7-CB93A380D081}" type="datetimeFigureOut">
              <a:rPr lang="en-GB" smtClean="0"/>
              <a:t>09/07/2024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667BA1-C8AE-A782-5C60-019E3E128F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4401140-3246-9759-E46D-3842C50D8C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9BE00-39BA-4FF9-B21F-F04430BBD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11662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F20801-3A04-568A-1713-182BCA6EDF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DEAA12E-D248-8762-2C0F-BF4E7F7F78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6DA8A-8AEC-4339-92E7-CB93A380D081}" type="datetimeFigureOut">
              <a:rPr lang="en-GB" smtClean="0"/>
              <a:t>09/07/2024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FCE2603-D29F-8669-E3CB-90E9659DB8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1F305C-0DA1-D00C-E51E-8A5C79B6BC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9BE00-39BA-4FF9-B21F-F04430BBD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75237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1FC90DA-596A-3E66-06F2-5AE76514EF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6DA8A-8AEC-4339-92E7-CB93A380D081}" type="datetimeFigureOut">
              <a:rPr lang="en-GB" smtClean="0"/>
              <a:t>09/07/2024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58EAA7-A66F-2102-5C7F-16A033ED20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C0F99A-ECA5-14BA-DCC9-4573BE1148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9BE00-39BA-4FF9-B21F-F04430BBD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34003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68FCBE-2303-62BF-8F2A-A664FD5391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41FC15-0621-5D17-67AA-5A938C4D02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6C0698-4190-02F4-3DB0-B7F478955C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1FE1DE-8EAF-3B4A-195C-AF5CD934BE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6DA8A-8AEC-4339-92E7-CB93A380D081}" type="datetimeFigureOut">
              <a:rPr lang="en-GB" smtClean="0"/>
              <a:t>09/07/2024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8157B4-D643-3DB9-D693-0926966A38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4EE982-4151-F271-8EB9-85459EF18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9BE00-39BA-4FF9-B21F-F04430BBD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06693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83B51C-ED1F-5B49-00CB-1E7AA101F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21FA226-8C0C-DB09-FC3D-44BAA51600F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F5357C-B9FF-30C3-DAAE-D18C68A8BE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CE0093-9A6F-46F7-1563-4BF4775792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6DA8A-8AEC-4339-92E7-CB93A380D081}" type="datetimeFigureOut">
              <a:rPr lang="en-GB" smtClean="0"/>
              <a:t>09/07/2024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095071-2EAA-6588-D2A2-28586AB290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3BA0B5-8384-A87C-0140-F99628316A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9BE00-39BA-4FF9-B21F-F04430BBD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95945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8D0F77-E6B6-F49A-8605-B8D92FCAD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FEA991-4A80-647D-B758-F0481D7428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979C68-6317-0C76-C3CE-995F51717B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6DA8A-8AEC-4339-92E7-CB93A380D081}" type="datetimeFigureOut">
              <a:rPr lang="en-GB" smtClean="0"/>
              <a:t>09/07/2024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24C978-B330-8632-EC0B-6BEF986EC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D0F262-5846-1510-794C-12DDEECD6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9BE00-39BA-4FF9-B21F-F04430BBD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46373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59EDD64-6F35-08A5-FE7E-7F087D71FB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40F1E9E-8082-4CB3-825F-9966CAA597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EF07A9-A917-07AA-1F80-9B7D9D74E6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16DA8A-8AEC-4339-92E7-CB93A380D081}" type="datetimeFigureOut">
              <a:rPr lang="en-GB" smtClean="0"/>
              <a:t>09/07/2024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DA208E-87DD-857A-C6FA-28A82B6C37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31334B-31BA-FD1A-03CC-A7985684C9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9BE00-39BA-4FF9-B21F-F04430BBD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5350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7DDD983-50D6-02CA-5E0F-785B4EB90C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B91059-199E-1291-43C3-13172D7FEB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F6F62A-8111-05E5-7C2A-F488A3605F7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16DA8A-8AEC-4339-92E7-CB93A380D081}" type="datetimeFigureOut">
              <a:rPr lang="en-GB" smtClean="0"/>
              <a:t>09/07/2024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6C6CCE-0430-DE19-DF5D-DE78F17E04A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425233-B70F-8C3B-3D47-A2B5141152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9BE00-39BA-4FF9-B21F-F04430BBD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1371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www.youtube.com/watch?v=_zFBUfZEBWQ&amp;list=PLVI_iGT5ZuRkk2d-kePUmlIHD5pmOuquN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4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4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4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image" Target="../media/image4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png"/><Relationship Id="rId4" Type="http://schemas.openxmlformats.org/officeDocument/2006/relationships/image" Target="../media/image4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png"/><Relationship Id="rId4" Type="http://schemas.openxmlformats.org/officeDocument/2006/relationships/image" Target="../media/image4.pn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emf"/><Relationship Id="rId5" Type="http://schemas.openxmlformats.org/officeDocument/2006/relationships/image" Target="../media/image26.emf"/><Relationship Id="rId4" Type="http://schemas.openxmlformats.org/officeDocument/2006/relationships/image" Target="../media/image4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emf"/><Relationship Id="rId5" Type="http://schemas.openxmlformats.org/officeDocument/2006/relationships/image" Target="../media/image27.emf"/><Relationship Id="rId4" Type="http://schemas.openxmlformats.org/officeDocument/2006/relationships/image" Target="../media/image4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emf"/><Relationship Id="rId5" Type="http://schemas.openxmlformats.org/officeDocument/2006/relationships/image" Target="../media/image27.emf"/><Relationship Id="rId4" Type="http://schemas.openxmlformats.org/officeDocument/2006/relationships/image" Target="../media/image4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emf"/><Relationship Id="rId5" Type="http://schemas.openxmlformats.org/officeDocument/2006/relationships/image" Target="../media/image27.emf"/><Relationship Id="rId4" Type="http://schemas.openxmlformats.org/officeDocument/2006/relationships/image" Target="../media/image4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png"/><Relationship Id="rId4" Type="http://schemas.openxmlformats.org/officeDocument/2006/relationships/image" Target="../media/image4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4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4.png"/><Relationship Id="rId4" Type="http://schemas.openxmlformats.org/officeDocument/2006/relationships/image" Target="../media/image4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5.png"/><Relationship Id="rId4" Type="http://schemas.openxmlformats.org/officeDocument/2006/relationships/image" Target="../media/image4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6.png"/><Relationship Id="rId4" Type="http://schemas.openxmlformats.org/officeDocument/2006/relationships/image" Target="../media/image4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png"/><Relationship Id="rId5" Type="http://schemas.openxmlformats.org/officeDocument/2006/relationships/image" Target="../media/image37.png"/><Relationship Id="rId4" Type="http://schemas.openxmlformats.org/officeDocument/2006/relationships/image" Target="../media/image4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3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7.png"/><Relationship Id="rId4" Type="http://schemas.openxmlformats.org/officeDocument/2006/relationships/image" Target="../media/image4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9.png"/><Relationship Id="rId5" Type="http://schemas.openxmlformats.org/officeDocument/2006/relationships/image" Target="../media/image48.png"/><Relationship Id="rId4" Type="http://schemas.openxmlformats.org/officeDocument/2006/relationships/image" Target="../media/image4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0.png"/><Relationship Id="rId4" Type="http://schemas.openxmlformats.org/officeDocument/2006/relationships/image" Target="../media/image4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1.png"/><Relationship Id="rId5" Type="http://schemas.openxmlformats.org/officeDocument/2006/relationships/hyperlink" Target="https://onlinelibrary.wiley.com/doi/epdf/10.1002/cb.1974" TargetMode="External"/><Relationship Id="rId4" Type="http://schemas.openxmlformats.org/officeDocument/2006/relationships/image" Target="../media/image4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iscoveringstatistics.com/statistics-hell-p/egestes-predicting-categorical-outcomes/chi-square-test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wfIfEWMJY3s" TargetMode="External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2.png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4.png"/><Relationship Id="rId4" Type="http://schemas.openxmlformats.org/officeDocument/2006/relationships/image" Target="../media/image4.pn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5.png"/><Relationship Id="rId4" Type="http://schemas.openxmlformats.org/officeDocument/2006/relationships/image" Target="../media/image4.pn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7.png"/><Relationship Id="rId5" Type="http://schemas.openxmlformats.org/officeDocument/2006/relationships/image" Target="../media/image56.png"/><Relationship Id="rId4" Type="http://schemas.openxmlformats.org/officeDocument/2006/relationships/image" Target="../media/image4.png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2.pn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75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Correlation" TargetMode="External"/><Relationship Id="rId13" Type="http://schemas.openxmlformats.org/officeDocument/2006/relationships/hyperlink" Target="http://en.wikipedia.org/wiki/Coefficient_of_variation" TargetMode="External"/><Relationship Id="rId18" Type="http://schemas.openxmlformats.org/officeDocument/2006/relationships/image" Target="../media/image61.wmf"/><Relationship Id="rId3" Type="http://schemas.openxmlformats.org/officeDocument/2006/relationships/hyperlink" Target="http://en.wikipedia.org/wiki/Chi-square_test" TargetMode="External"/><Relationship Id="rId21" Type="http://schemas.openxmlformats.org/officeDocument/2006/relationships/oleObject" Target="../embeddings/oleObject4.bin"/><Relationship Id="rId7" Type="http://schemas.openxmlformats.org/officeDocument/2006/relationships/hyperlink" Target="http://en.wikipedia.org/wiki/Standard_deviation" TargetMode="External"/><Relationship Id="rId12" Type="http://schemas.openxmlformats.org/officeDocument/2006/relationships/hyperlink" Target="http://en.wikipedia.org/wiki/Harmonic_mean" TargetMode="External"/><Relationship Id="rId17" Type="http://schemas.openxmlformats.org/officeDocument/2006/relationships/oleObject" Target="../embeddings/oleObject2.bin"/><Relationship Id="rId25" Type="http://schemas.openxmlformats.org/officeDocument/2006/relationships/image" Target="../media/image4.png"/><Relationship Id="rId2" Type="http://schemas.openxmlformats.org/officeDocument/2006/relationships/hyperlink" Target="http://en.wikipedia.org/wiki/Mode_(statistics)" TargetMode="External"/><Relationship Id="rId16" Type="http://schemas.openxmlformats.org/officeDocument/2006/relationships/image" Target="../media/image60.wmf"/><Relationship Id="rId20" Type="http://schemas.openxmlformats.org/officeDocument/2006/relationships/image" Target="../media/image62.wmf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Mean" TargetMode="External"/><Relationship Id="rId11" Type="http://schemas.openxmlformats.org/officeDocument/2006/relationships/hyperlink" Target="http://en.wikipedia.org/wiki/Geometric_mean" TargetMode="External"/><Relationship Id="rId24" Type="http://schemas.openxmlformats.org/officeDocument/2006/relationships/image" Target="../media/image3.png"/><Relationship Id="rId5" Type="http://schemas.openxmlformats.org/officeDocument/2006/relationships/hyperlink" Target="http://en.wikipedia.org/wiki/Percentile" TargetMode="External"/><Relationship Id="rId15" Type="http://schemas.openxmlformats.org/officeDocument/2006/relationships/oleObject" Target="../embeddings/oleObject1.bin"/><Relationship Id="rId23" Type="http://schemas.openxmlformats.org/officeDocument/2006/relationships/image" Target="../media/image2.png"/><Relationship Id="rId10" Type="http://schemas.openxmlformats.org/officeDocument/2006/relationships/hyperlink" Target="http://en.wikipedia.org/wiki/Analysis_of_variance" TargetMode="External"/><Relationship Id="rId19" Type="http://schemas.openxmlformats.org/officeDocument/2006/relationships/oleObject" Target="../embeddings/oleObject3.bin"/><Relationship Id="rId4" Type="http://schemas.openxmlformats.org/officeDocument/2006/relationships/hyperlink" Target="http://en.wikipedia.org/wiki/Median" TargetMode="External"/><Relationship Id="rId9" Type="http://schemas.openxmlformats.org/officeDocument/2006/relationships/hyperlink" Target="http://en.wikipedia.org/wiki/Regression_analysis" TargetMode="External"/><Relationship Id="rId14" Type="http://schemas.openxmlformats.org/officeDocument/2006/relationships/hyperlink" Target="http://en.wikipedia.org/wiki/Logarithms" TargetMode="External"/><Relationship Id="rId22" Type="http://schemas.openxmlformats.org/officeDocument/2006/relationships/image" Target="../media/image63.wmf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5.png"/><Relationship Id="rId4" Type="http://schemas.openxmlformats.org/officeDocument/2006/relationships/image" Target="../media/image4.png"/></Relationships>
</file>

<file path=ppt/slides/_rels/slide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7.png"/><Relationship Id="rId4" Type="http://schemas.openxmlformats.org/officeDocument/2006/relationships/image" Target="../media/image4.png"/></Relationships>
</file>

<file path=ppt/slides/_rels/slide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2.xm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2.xml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wmf"/><Relationship Id="rId2" Type="http://schemas.openxmlformats.org/officeDocument/2006/relationships/oleObject" Target="../embeddings/oleObject5.bin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2.png"/><Relationship Id="rId4" Type="http://schemas.openxmlformats.org/officeDocument/2006/relationships/image" Target="../media/image4.png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3.png"/><Relationship Id="rId4" Type="http://schemas.openxmlformats.org/officeDocument/2006/relationships/image" Target="../media/image4.png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4.png"/><Relationship Id="rId4" Type="http://schemas.openxmlformats.org/officeDocument/2006/relationships/image" Target="../media/image4.png"/></Relationships>
</file>

<file path=ppt/slides/_rels/slide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5.png"/><Relationship Id="rId4" Type="http://schemas.openxmlformats.org/officeDocument/2006/relationships/image" Target="../media/image4.png"/></Relationships>
</file>

<file path=ppt/slides/_rels/slide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6.png"/><Relationship Id="rId4" Type="http://schemas.openxmlformats.org/officeDocument/2006/relationships/image" Target="../media/image4.png"/></Relationships>
</file>

<file path=ppt/slides/_rels/slide1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7.png"/><Relationship Id="rId4" Type="http://schemas.openxmlformats.org/officeDocument/2006/relationships/image" Target="../media/image4.png"/></Relationships>
</file>

<file path=ppt/slides/_rels/slide1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8.png"/><Relationship Id="rId4" Type="http://schemas.openxmlformats.org/officeDocument/2006/relationships/image" Target="../media/image4.png"/></Relationships>
</file>

<file path=ppt/slides/_rels/slide1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704A5D-D31B-5B39-5883-8301CB37E1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41694" y="1022470"/>
            <a:ext cx="7806978" cy="1835990"/>
          </a:xfrm>
        </p:spPr>
        <p:txBody>
          <a:bodyPr>
            <a:normAutofit/>
          </a:bodyPr>
          <a:lstStyle/>
          <a:p>
            <a:r>
              <a:rPr lang="en-GB" dirty="0"/>
              <a:t>LCDB7011 Quantitative Research Methods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56A0CE-8939-C029-9567-593ED79E91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93310" y="3771508"/>
            <a:ext cx="7999066" cy="1686317"/>
          </a:xfrm>
        </p:spPr>
        <p:txBody>
          <a:bodyPr>
            <a:normAutofit/>
          </a:bodyPr>
          <a:lstStyle/>
          <a:p>
            <a:r>
              <a:rPr lang="en-US" sz="4800" dirty="0"/>
              <a:t>Week 4  – Introduction To SPSS </a:t>
            </a:r>
          </a:p>
          <a:p>
            <a:r>
              <a:rPr lang="en-US" sz="4800" dirty="0"/>
              <a:t>Dr. Helen LEE</a:t>
            </a:r>
          </a:p>
          <a:p>
            <a:endParaRPr lang="en-US" dirty="0"/>
          </a:p>
          <a:p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09909A6-D5A4-FE23-0867-CA00A7C1C3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0418"/>
            <a:ext cx="4045296" cy="6847582"/>
          </a:xfrm>
          <a:prstGeom prst="rect">
            <a:avLst/>
          </a:prstGeom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9F97D56A-DCE0-BD24-CD6F-A9F9FCCFE1FB}"/>
              </a:ext>
            </a:extLst>
          </p:cNvPr>
          <p:cNvGrpSpPr/>
          <p:nvPr/>
        </p:nvGrpSpPr>
        <p:grpSpPr>
          <a:xfrm>
            <a:off x="0" y="6188015"/>
            <a:ext cx="12192000" cy="669986"/>
            <a:chOff x="0" y="5578608"/>
            <a:chExt cx="12192000" cy="1279393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C4A0EA6F-62D7-B0F3-CB75-6BEA21F8489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E890D4F8-E3F7-7E35-C0B6-63BA8A20626A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AC289E83-0135-DBD1-68EA-FB79766A71CA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8" name="Picture 7">
                <a:extLst>
                  <a:ext uri="{FF2B5EF4-FFF2-40B4-BE49-F238E27FC236}">
                    <a16:creationId xmlns:a16="http://schemas.microsoft.com/office/drawing/2014/main" id="{EFB0745E-58B9-0EA2-85BC-5B39153D2910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</p:spTree>
    <p:extLst>
      <p:ext uri="{BB962C8B-B14F-4D97-AF65-F5344CB8AC3E}">
        <p14:creationId xmlns:p14="http://schemas.microsoft.com/office/powerpoint/2010/main" val="20019120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998C5C-C5E2-462E-BF04-B465072123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06721"/>
          </a:xfrm>
        </p:spPr>
        <p:txBody>
          <a:bodyPr>
            <a:normAutofit fontScale="90000"/>
          </a:bodyPr>
          <a:lstStyle/>
          <a:p>
            <a:pPr algn="ctr">
              <a:defRPr/>
            </a:pPr>
            <a:br>
              <a:rPr lang="en-GB" dirty="0"/>
            </a:br>
            <a:r>
              <a:rPr lang="en-US" altLang="zh-CN" sz="4400" u="sng" dirty="0">
                <a:solidFill>
                  <a:srgbClr val="80008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宋体" pitchFamily="2" charset="-122"/>
                <a:cs typeface="Times New Roman" pitchFamily="18" charset="0"/>
              </a:rPr>
              <a:t>Content of SPSS</a:t>
            </a:r>
            <a:br>
              <a:rPr lang="en-US" altLang="zh-CN" sz="4400" u="sng">
                <a:solidFill>
                  <a:srgbClr val="80008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ea typeface="宋体" pitchFamily="2" charset="-122"/>
                <a:cs typeface="Times New Roman" pitchFamily="18" charset="0"/>
              </a:rPr>
            </a:br>
            <a:endParaRPr lang="en-GB" dirty="0"/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FD292A7E-DC58-462F-ABC5-4CF74112EA3A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170708" y="1818410"/>
            <a:ext cx="8676707" cy="3652404"/>
          </a:xfrm>
        </p:spPr>
        <p:txBody>
          <a:bodyPr>
            <a:normAutofit/>
          </a:bodyPr>
          <a:lstStyle/>
          <a:p>
            <a:pPr marL="1044575" lvl="2" indent="-514350" eaLnBrk="1" hangingPunct="1">
              <a:spcBef>
                <a:spcPts val="600"/>
              </a:spcBef>
              <a:buFont typeface="Calibri" panose="020F0502020204030204" pitchFamily="34" charset="0"/>
              <a:buAutoNum type="arabicPeriod"/>
            </a:pPr>
            <a:r>
              <a:rPr lang="en-US" altLang="zh-CN" sz="32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SPSS Introduction</a:t>
            </a:r>
          </a:p>
          <a:p>
            <a:pPr marL="1044575" lvl="2" indent="-514350" eaLnBrk="1" hangingPunct="1">
              <a:spcBef>
                <a:spcPts val="600"/>
              </a:spcBef>
              <a:buFont typeface="Calibri" panose="020F0502020204030204" pitchFamily="34" charset="0"/>
              <a:buAutoNum type="arabicPeriod"/>
            </a:pPr>
            <a:r>
              <a:rPr lang="en-US" altLang="zh-CN" sz="32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Data input </a:t>
            </a:r>
          </a:p>
          <a:p>
            <a:pPr marL="1044575" lvl="2" indent="-514350" eaLnBrk="1" hangingPunct="1">
              <a:spcBef>
                <a:spcPts val="600"/>
              </a:spcBef>
              <a:buFont typeface="Calibri" panose="020F0502020204030204" pitchFamily="34" charset="0"/>
              <a:buAutoNum type="arabicPeriod"/>
            </a:pPr>
            <a:r>
              <a:rPr lang="en-US" altLang="zh-CN" sz="32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Basic data transformation and computation</a:t>
            </a:r>
          </a:p>
          <a:p>
            <a:pPr marL="1044575" lvl="2" indent="-514350" eaLnBrk="1" hangingPunct="1">
              <a:spcBef>
                <a:spcPts val="600"/>
              </a:spcBef>
              <a:buFont typeface="Calibri" panose="020F0502020204030204" pitchFamily="34" charset="0"/>
              <a:buAutoNum type="arabicPeriod"/>
            </a:pPr>
            <a:r>
              <a:rPr lang="en-US" altLang="zh-CN" sz="32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Descriptive analysis</a:t>
            </a:r>
          </a:p>
          <a:p>
            <a:pPr marL="1044575" lvl="2" indent="-514350" eaLnBrk="1" hangingPunct="1">
              <a:spcBef>
                <a:spcPts val="600"/>
              </a:spcBef>
              <a:buFont typeface="Calibri" panose="020F0502020204030204" pitchFamily="34" charset="0"/>
              <a:buAutoNum type="arabicPeriod"/>
            </a:pPr>
            <a:r>
              <a:rPr lang="en-US" altLang="zh-CN" sz="32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Association and Correlation analysis</a:t>
            </a:r>
          </a:p>
          <a:p>
            <a:pPr marL="1044575" lvl="2" indent="-514350" eaLnBrk="1" hangingPunct="1">
              <a:spcBef>
                <a:spcPts val="600"/>
              </a:spcBef>
              <a:buFont typeface="Calibri" panose="020F0502020204030204" pitchFamily="34" charset="0"/>
              <a:buAutoNum type="arabicPeriod"/>
            </a:pPr>
            <a:r>
              <a:rPr lang="en-US" altLang="zh-CN" sz="32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Normality test</a:t>
            </a:r>
          </a:p>
          <a:p>
            <a:endParaRPr lang="en-GB" altLang="en-US" dirty="0"/>
          </a:p>
          <a:p>
            <a:pPr marL="0" indent="0">
              <a:buNone/>
            </a:pPr>
            <a:endParaRPr lang="en-GB" alt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9936F601-056B-4B46-70F3-603322794FAC}"/>
              </a:ext>
            </a:extLst>
          </p:cNvPr>
          <p:cNvGrpSpPr/>
          <p:nvPr/>
        </p:nvGrpSpPr>
        <p:grpSpPr>
          <a:xfrm>
            <a:off x="5152445" y="5900466"/>
            <a:ext cx="7039555" cy="957534"/>
            <a:chOff x="5152445" y="5900466"/>
            <a:chExt cx="7039555" cy="957534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BEAE6944-FD2D-8BB3-3A36-D44F82D2ABF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6E6A1EFA-C253-7EA6-36CF-978DB0849FC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6247C2AE-1A61-3500-D1B7-E774FFACB33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4460" t="53448" r="30342" b="33142"/>
          <a:stretch/>
        </p:blipFill>
        <p:spPr>
          <a:xfrm>
            <a:off x="88266" y="5900464"/>
            <a:ext cx="5263763" cy="957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68196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4264761F-D1A8-AC65-AA9D-97721F9569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63900" y="914400"/>
            <a:ext cx="6946900" cy="3487738"/>
          </a:xfrm>
        </p:spPr>
        <p:txBody>
          <a:bodyPr/>
          <a:lstStyle/>
          <a:p>
            <a:pPr eaLnBrk="1" hangingPunct="1"/>
            <a:r>
              <a:rPr lang="en-GB" altLang="en-US" dirty="0">
                <a:ln>
                  <a:noFill/>
                </a:ln>
              </a:rPr>
              <a:t>Introduction to </a:t>
            </a:r>
            <a:r>
              <a:rPr lang="en-US" altLang="en-US" dirty="0">
                <a:ln>
                  <a:noFill/>
                </a:ln>
              </a:rPr>
              <a:t>SPSS</a:t>
            </a:r>
            <a:br>
              <a:rPr lang="en-US" altLang="en-US" dirty="0">
                <a:ln>
                  <a:noFill/>
                </a:ln>
              </a:rPr>
            </a:br>
            <a:r>
              <a:rPr lang="en-GB" altLang="en-US" dirty="0">
                <a:ln>
                  <a:noFill/>
                </a:ln>
              </a:rPr>
              <a:t> </a:t>
            </a:r>
            <a:r>
              <a:rPr lang="en-US" altLang="en-US" sz="1400" dirty="0"/>
              <a:t> </a:t>
            </a:r>
          </a:p>
        </p:txBody>
      </p:sp>
      <p:sp>
        <p:nvSpPr>
          <p:cNvPr id="8195" name="Subtitle 2">
            <a:extLst>
              <a:ext uri="{FF2B5EF4-FFF2-40B4-BE49-F238E27FC236}">
                <a16:creationId xmlns:a16="http://schemas.microsoft.com/office/drawing/2014/main" id="{5773E61F-A058-94DE-DB45-DF24543C89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89028" y="4402138"/>
            <a:ext cx="7921773" cy="1453656"/>
          </a:xfrm>
        </p:spPr>
        <p:txBody>
          <a:bodyPr>
            <a:noAutofit/>
          </a:bodyPr>
          <a:lstStyle/>
          <a:p>
            <a:pPr eaLnBrk="1" hangingPunct="1">
              <a:spcAft>
                <a:spcPct val="0"/>
              </a:spcAft>
              <a:buFont typeface="Wingdings 2" panose="05020102010507070707" pitchFamily="18" charset="2"/>
              <a:buNone/>
            </a:pPr>
            <a:r>
              <a:rPr lang="en-GB" altLang="en-US" sz="4000" b="1" dirty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</a:rPr>
              <a:t>Introduction to </a:t>
            </a:r>
            <a:r>
              <a:rPr lang="en-US" altLang="en-US" sz="4000" b="1" dirty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</a:rPr>
              <a:t>SPSS (Version 29.0) </a:t>
            </a:r>
          </a:p>
          <a:p>
            <a:pPr eaLnBrk="1" hangingPunct="1">
              <a:spcAft>
                <a:spcPct val="0"/>
              </a:spcAft>
              <a:buFont typeface="Wingdings 2" panose="05020102010507070707" pitchFamily="18" charset="2"/>
              <a:buNone/>
            </a:pPr>
            <a:r>
              <a:rPr lang="en-US" altLang="en-US" sz="4000" b="1" dirty="0">
                <a:solidFill>
                  <a:schemeClr val="accent5">
                    <a:lumMod val="50000"/>
                  </a:schemeClr>
                </a:solidFill>
              </a:rPr>
              <a:t>Dr. Helen Lee</a:t>
            </a:r>
          </a:p>
        </p:txBody>
      </p:sp>
      <p:sp>
        <p:nvSpPr>
          <p:cNvPr id="8198" name="AutoShape 8" descr="Image result for spss logo">
            <a:extLst>
              <a:ext uri="{FF2B5EF4-FFF2-40B4-BE49-F238E27FC236}">
                <a16:creationId xmlns:a16="http://schemas.microsoft.com/office/drawing/2014/main" id="{3E3E5FD5-78E4-C635-46BB-BF55F13EE29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679575" y="-144463"/>
            <a:ext cx="304800" cy="304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  <p:pic>
        <p:nvPicPr>
          <p:cNvPr id="12295" name="Picture 4">
            <a:extLst>
              <a:ext uri="{FF2B5EF4-FFF2-40B4-BE49-F238E27FC236}">
                <a16:creationId xmlns:a16="http://schemas.microsoft.com/office/drawing/2014/main" id="{48BB7424-B980-75FA-3017-96B7944D1EB8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15113" y="1385888"/>
            <a:ext cx="2730500" cy="136525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8CA7D04F-8B73-AB6F-5A9C-587989BA4D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71793" y="1150933"/>
            <a:ext cx="1600205" cy="1600205"/>
          </a:xfrm>
          <a:prstGeom prst="rect">
            <a:avLst/>
          </a:prstGeom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id="{DAB8BE43-FC0D-D299-B05B-BC078FC8C2A9}"/>
              </a:ext>
            </a:extLst>
          </p:cNvPr>
          <p:cNvGrpSpPr/>
          <p:nvPr/>
        </p:nvGrpSpPr>
        <p:grpSpPr>
          <a:xfrm>
            <a:off x="5152445" y="5900466"/>
            <a:ext cx="7039555" cy="957534"/>
            <a:chOff x="5152445" y="5900466"/>
            <a:chExt cx="7039555" cy="957534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01FA0752-F7D8-D37C-4EDB-3703144196E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06DA8C83-7658-11B7-6CC9-0AA1D15D8E7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6" name="Picture 5">
            <a:extLst>
              <a:ext uri="{FF2B5EF4-FFF2-40B4-BE49-F238E27FC236}">
                <a16:creationId xmlns:a16="http://schemas.microsoft.com/office/drawing/2014/main" id="{C390EA38-03C5-8135-8D05-4E429251DD59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44460" t="53448" r="30342" b="33142"/>
          <a:stretch/>
        </p:blipFill>
        <p:spPr>
          <a:xfrm>
            <a:off x="88266" y="5900464"/>
            <a:ext cx="5263763" cy="957533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D2755FFE-D23E-DD1E-920F-C5F2B7997577}"/>
              </a:ext>
            </a:extLst>
          </p:cNvPr>
          <p:cNvGrpSpPr/>
          <p:nvPr/>
        </p:nvGrpSpPr>
        <p:grpSpPr>
          <a:xfrm>
            <a:off x="5304845" y="6052866"/>
            <a:ext cx="7039555" cy="957534"/>
            <a:chOff x="5152445" y="5900466"/>
            <a:chExt cx="7039555" cy="957534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F3ED4D3C-05C7-CE8F-81C7-55D3E7D981F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74C8BC61-8AA0-8A94-DEE2-4A0A8CA2F45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10" name="Picture 9">
            <a:extLst>
              <a:ext uri="{FF2B5EF4-FFF2-40B4-BE49-F238E27FC236}">
                <a16:creationId xmlns:a16="http://schemas.microsoft.com/office/drawing/2014/main" id="{67B37D91-49D3-4D57-2BFE-A9D24A379BD9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44460" t="53448" r="30342" b="33142"/>
          <a:stretch/>
        </p:blipFill>
        <p:spPr>
          <a:xfrm>
            <a:off x="240666" y="6052864"/>
            <a:ext cx="5263763" cy="957533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2">
            <a:extLst>
              <a:ext uri="{FF2B5EF4-FFF2-40B4-BE49-F238E27FC236}">
                <a16:creationId xmlns:a16="http://schemas.microsoft.com/office/drawing/2014/main" id="{F452CC9D-63B7-8741-E626-C968340E45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6664" y="457200"/>
            <a:ext cx="8888758" cy="1179499"/>
          </a:xfrm>
        </p:spPr>
        <p:txBody>
          <a:bodyPr/>
          <a:lstStyle/>
          <a:p>
            <a:pPr eaLnBrk="1" hangingPunct="1"/>
            <a:r>
              <a:rPr lang="en-US" altLang="en-US" dirty="0">
                <a:ln>
                  <a:noFill/>
                </a:ln>
              </a:rPr>
              <a:t>What </a:t>
            </a:r>
            <a:r>
              <a:rPr lang="en-GB" altLang="en-US" dirty="0">
                <a:ln>
                  <a:noFill/>
                </a:ln>
              </a:rPr>
              <a:t>we will do today</a:t>
            </a:r>
            <a:endParaRPr lang="en-US" altLang="en-US" dirty="0">
              <a:ln>
                <a:noFill/>
              </a:ln>
            </a:endParaRPr>
          </a:p>
        </p:txBody>
      </p:sp>
      <p:sp>
        <p:nvSpPr>
          <p:cNvPr id="11267" name="Content Placeholder 1">
            <a:extLst>
              <a:ext uri="{FF2B5EF4-FFF2-40B4-BE49-F238E27FC236}">
                <a16:creationId xmlns:a16="http://schemas.microsoft.com/office/drawing/2014/main" id="{77145193-F40D-BD8C-C214-48A8678EFD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39788" y="1448575"/>
            <a:ext cx="8686800" cy="4525963"/>
          </a:xfrm>
        </p:spPr>
        <p:txBody>
          <a:bodyPr/>
          <a:lstStyle/>
          <a:p>
            <a:pPr eaLnBrk="1" hangingPunct="1">
              <a:spcAft>
                <a:spcPct val="0"/>
              </a:spcAft>
              <a:buFont typeface="Wingdings 2" panose="05020102010507070707" pitchFamily="18" charset="2"/>
              <a:buChar char=""/>
            </a:pPr>
            <a:r>
              <a:rPr lang="en-US" altLang="en-US" dirty="0"/>
              <a:t>SPSS interface: data view and variable view</a:t>
            </a:r>
          </a:p>
          <a:p>
            <a:pPr eaLnBrk="1" hangingPunct="1">
              <a:spcAft>
                <a:spcPct val="0"/>
              </a:spcAft>
              <a:buFont typeface="Wingdings 2" panose="05020102010507070707" pitchFamily="18" charset="2"/>
              <a:buChar char=""/>
            </a:pPr>
            <a:r>
              <a:rPr lang="en-US" altLang="en-US" dirty="0"/>
              <a:t>Entering data into SPSS</a:t>
            </a:r>
          </a:p>
          <a:p>
            <a:pPr eaLnBrk="1" hangingPunct="1">
              <a:spcAft>
                <a:spcPct val="0"/>
              </a:spcAft>
              <a:buFont typeface="Wingdings 2" panose="05020102010507070707" pitchFamily="18" charset="2"/>
              <a:buChar char=""/>
            </a:pPr>
            <a:r>
              <a:rPr lang="en-US" altLang="en-US" dirty="0"/>
              <a:t>Cleaning and editing data</a:t>
            </a:r>
          </a:p>
          <a:p>
            <a:pPr eaLnBrk="1" hangingPunct="1">
              <a:spcAft>
                <a:spcPct val="0"/>
              </a:spcAft>
              <a:buFont typeface="Wingdings 2" panose="05020102010507070707" pitchFamily="18" charset="2"/>
              <a:buChar char=""/>
            </a:pPr>
            <a:r>
              <a:rPr lang="en-US" altLang="en-US" dirty="0"/>
              <a:t>Transforming data</a:t>
            </a:r>
          </a:p>
          <a:p>
            <a:pPr eaLnBrk="1" hangingPunct="1">
              <a:spcAft>
                <a:spcPct val="0"/>
              </a:spcAft>
              <a:buFont typeface="Wingdings 2" panose="05020102010507070707" pitchFamily="18" charset="2"/>
              <a:buChar char=""/>
            </a:pPr>
            <a:r>
              <a:rPr lang="en-US" altLang="en-US" dirty="0"/>
              <a:t>Descriptive statistics</a:t>
            </a:r>
          </a:p>
          <a:p>
            <a:pPr eaLnBrk="1" hangingPunct="1">
              <a:spcAft>
                <a:spcPct val="0"/>
              </a:spcAft>
              <a:buFont typeface="Wingdings 2" panose="05020102010507070707" pitchFamily="18" charset="2"/>
              <a:buChar char=""/>
            </a:pPr>
            <a:r>
              <a:rPr lang="en-US" altLang="en-US" dirty="0"/>
              <a:t>Charts and basic tests</a:t>
            </a:r>
          </a:p>
          <a:p>
            <a:pPr eaLnBrk="1" hangingPunct="1">
              <a:spcAft>
                <a:spcPct val="0"/>
              </a:spcAft>
              <a:buFont typeface="Wingdings 2" panose="05020102010507070707" pitchFamily="18" charset="2"/>
              <a:buChar char=""/>
            </a:pPr>
            <a:r>
              <a:rPr lang="en-US" altLang="en-US" dirty="0"/>
              <a:t>Saving Data</a:t>
            </a:r>
          </a:p>
          <a:p>
            <a:pPr eaLnBrk="1" hangingPunct="1">
              <a:spcAft>
                <a:spcPct val="0"/>
              </a:spcAft>
              <a:buFont typeface="Wingdings 2" panose="05020102010507070707" pitchFamily="18" charset="2"/>
              <a:buChar char=""/>
            </a:pPr>
            <a:r>
              <a:rPr lang="en-US" altLang="en-US" dirty="0"/>
              <a:t>Useful information</a:t>
            </a:r>
          </a:p>
          <a:p>
            <a:pPr eaLnBrk="1" hangingPunct="1">
              <a:spcAft>
                <a:spcPct val="0"/>
              </a:spcAft>
              <a:buFont typeface="Wingdings 2" panose="05020102010507070707" pitchFamily="18" charset="2"/>
              <a:buChar char=""/>
            </a:pPr>
            <a:endParaRPr lang="en-US" altLang="en-US" dirty="0"/>
          </a:p>
          <a:p>
            <a:pPr eaLnBrk="1" hangingPunct="1">
              <a:spcAft>
                <a:spcPct val="0"/>
              </a:spcAft>
              <a:buFont typeface="Wingdings 2" panose="05020102010507070707" pitchFamily="18" charset="2"/>
              <a:buChar char=""/>
            </a:pPr>
            <a:endParaRPr lang="en-US" altLang="en-US" dirty="0"/>
          </a:p>
        </p:txBody>
      </p:sp>
      <p:sp>
        <p:nvSpPr>
          <p:cNvPr id="11268" name="Slide Number Placeholder 3">
            <a:extLst>
              <a:ext uri="{FF2B5EF4-FFF2-40B4-BE49-F238E27FC236}">
                <a16:creationId xmlns:a16="http://schemas.microsoft.com/office/drawing/2014/main" id="{13812EAE-AC24-0890-A61F-AB86956E3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909176" y="6473825"/>
            <a:ext cx="758825" cy="2476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fld id="{D97C0A10-BE03-489E-90CA-6EB143FD841A}" type="slidenum">
              <a:rPr lang="en-US" altLang="en-US">
                <a:solidFill>
                  <a:srgbClr val="D38E27"/>
                </a:solidFill>
                <a:latin typeface="Arial" panose="020B0604020202020204" pitchFamily="34" charset="0"/>
              </a:rPr>
              <a:pPr/>
              <a:t>4</a:t>
            </a:fld>
            <a:endParaRPr lang="en-US" altLang="en-US">
              <a:solidFill>
                <a:srgbClr val="D38E27"/>
              </a:solidFill>
              <a:latin typeface="Arial" panose="020B060402020202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FEDEC89B-AAB4-F80D-14E7-A7D5299AB740}"/>
              </a:ext>
            </a:extLst>
          </p:cNvPr>
          <p:cNvGrpSpPr/>
          <p:nvPr/>
        </p:nvGrpSpPr>
        <p:grpSpPr>
          <a:xfrm>
            <a:off x="5152445" y="5900466"/>
            <a:ext cx="7039555" cy="957534"/>
            <a:chOff x="5152445" y="5900466"/>
            <a:chExt cx="7039555" cy="957534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44233E64-FF45-34D1-A739-F6E2FD057FF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950E2934-A5F5-79B7-00F8-542A6164799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8786725B-3D08-D98F-349C-81289C715E7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4460" t="53448" r="30342" b="33142"/>
          <a:stretch/>
        </p:blipFill>
        <p:spPr>
          <a:xfrm>
            <a:off x="88266" y="5900464"/>
            <a:ext cx="5263763" cy="957533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Line 12">
            <a:extLst>
              <a:ext uri="{FF2B5EF4-FFF2-40B4-BE49-F238E27FC236}">
                <a16:creationId xmlns:a16="http://schemas.microsoft.com/office/drawing/2014/main" id="{4871F5FE-2355-840F-A865-85A0D82550DC}"/>
              </a:ext>
            </a:extLst>
          </p:cNvPr>
          <p:cNvSpPr>
            <a:spLocks noChangeShapeType="1"/>
          </p:cNvSpPr>
          <p:nvPr/>
        </p:nvSpPr>
        <p:spPr bwMode="auto">
          <a:xfrm>
            <a:off x="2133600" y="4419600"/>
            <a:ext cx="7924800" cy="0"/>
          </a:xfrm>
          <a:prstGeom prst="line">
            <a:avLst/>
          </a:prstGeom>
          <a:ln>
            <a:headEnd/>
            <a:tailEnd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pPr>
              <a:defRPr/>
            </a:pPr>
            <a:endParaRPr lang="en-US"/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1D8DF6A6-9532-D3E3-50B4-143CB973C8A3}"/>
              </a:ext>
            </a:extLst>
          </p:cNvPr>
          <p:cNvGrpSpPr/>
          <p:nvPr/>
        </p:nvGrpSpPr>
        <p:grpSpPr>
          <a:xfrm>
            <a:off x="1943100" y="199159"/>
            <a:ext cx="8305800" cy="5867400"/>
            <a:chOff x="1981200" y="838200"/>
            <a:chExt cx="8305800" cy="586740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0338D754-24E6-8185-4454-4A16E1783D2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105400" y="838200"/>
              <a:ext cx="1752600" cy="609600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lIns="92075" tIns="46038" rIns="92075" bIns="46038" anchor="ctr"/>
            <a:lstStyle/>
            <a:p>
              <a:pPr algn="ctr">
                <a:defRPr/>
              </a:pPr>
              <a:r>
                <a:rPr lang="en-US" altLang="zh-CN" sz="2000" dirty="0">
                  <a:latin typeface="Arial Narrow" pitchFamily="34" charset="0"/>
                </a:rPr>
                <a:t>Data Editing</a:t>
              </a:r>
              <a:r>
                <a:rPr lang="en-US" altLang="zh-CN" dirty="0">
                  <a:solidFill>
                    <a:schemeClr val="bg2"/>
                  </a:solidFill>
                  <a:latin typeface="Arial Narrow" pitchFamily="34" charset="0"/>
                </a:rPr>
                <a:t> </a:t>
              </a:r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9A2A7440-9163-0B53-19A2-8FE986C5C5A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181600" y="1752600"/>
              <a:ext cx="1676400" cy="520700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lIns="92075" tIns="46038" rIns="92075" bIns="46038" anchor="ctr"/>
            <a:lstStyle/>
            <a:p>
              <a:pPr algn="ctr">
                <a:defRPr/>
              </a:pPr>
              <a:r>
                <a:rPr lang="en-US" altLang="zh-CN" sz="2000">
                  <a:latin typeface="Arial Narrow" pitchFamily="34" charset="0"/>
                </a:rPr>
                <a:t>Data coding</a:t>
              </a:r>
            </a:p>
          </p:txBody>
        </p:sp>
        <p:sp>
          <p:nvSpPr>
            <p:cNvPr id="7" name="Rectangle 7">
              <a:extLst>
                <a:ext uri="{FF2B5EF4-FFF2-40B4-BE49-F238E27FC236}">
                  <a16:creationId xmlns:a16="http://schemas.microsoft.com/office/drawing/2014/main" id="{E4366C37-B577-9C8B-3245-775232C66EF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181600" y="2590800"/>
              <a:ext cx="1676400" cy="520700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lIns="92075" tIns="46038" rIns="92075" bIns="46038" anchor="ctr"/>
            <a:lstStyle/>
            <a:p>
              <a:pPr algn="ctr">
                <a:defRPr/>
              </a:pPr>
              <a:r>
                <a:rPr lang="en-US" altLang="zh-CN" sz="2000">
                  <a:latin typeface="Arial Narrow" pitchFamily="34" charset="0"/>
                </a:rPr>
                <a:t>Data Entry</a:t>
              </a:r>
            </a:p>
          </p:txBody>
        </p:sp>
        <p:sp>
          <p:nvSpPr>
            <p:cNvPr id="8" name="Rectangle 8">
              <a:extLst>
                <a:ext uri="{FF2B5EF4-FFF2-40B4-BE49-F238E27FC236}">
                  <a16:creationId xmlns:a16="http://schemas.microsoft.com/office/drawing/2014/main" id="{98DFE519-1179-3113-30C2-A5419938CD1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181600" y="3429000"/>
              <a:ext cx="1676400" cy="520700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lIns="92075" tIns="46038" rIns="92075" bIns="46038" anchor="ctr"/>
            <a:lstStyle/>
            <a:p>
              <a:pPr algn="ctr">
                <a:defRPr/>
              </a:pPr>
              <a:r>
                <a:rPr lang="en-US" altLang="zh-CN" sz="2000">
                  <a:latin typeface="Arial Narrow" pitchFamily="34" charset="0"/>
                </a:rPr>
                <a:t>Data Analysis</a:t>
              </a:r>
            </a:p>
          </p:txBody>
        </p:sp>
        <p:sp>
          <p:nvSpPr>
            <p:cNvPr id="9" name="Line 9">
              <a:extLst>
                <a:ext uri="{FF2B5EF4-FFF2-40B4-BE49-F238E27FC236}">
                  <a16:creationId xmlns:a16="http://schemas.microsoft.com/office/drawing/2014/main" id="{70B04B03-DE2E-3CEB-CC09-A4159BB3CB8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943600" y="1447800"/>
              <a:ext cx="0" cy="304800"/>
            </a:xfrm>
            <a:prstGeom prst="line">
              <a:avLst/>
            </a:prstGeom>
            <a:ln>
              <a:headEnd/>
              <a:tailEnd type="triangle" w="med" len="med"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10" name="Line 10">
              <a:extLst>
                <a:ext uri="{FF2B5EF4-FFF2-40B4-BE49-F238E27FC236}">
                  <a16:creationId xmlns:a16="http://schemas.microsoft.com/office/drawing/2014/main" id="{AB60F553-C24B-AA82-2AB8-D760077061B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5943600" y="2286000"/>
              <a:ext cx="0" cy="304800"/>
            </a:xfrm>
            <a:prstGeom prst="line">
              <a:avLst/>
            </a:prstGeom>
            <a:ln>
              <a:headEnd/>
              <a:tailEnd type="triangle" w="med" len="med"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11" name="Line 11">
              <a:extLst>
                <a:ext uri="{FF2B5EF4-FFF2-40B4-BE49-F238E27FC236}">
                  <a16:creationId xmlns:a16="http://schemas.microsoft.com/office/drawing/2014/main" id="{C58D4755-A0C5-8D24-ADF0-5207F65F27E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6019800" y="3124200"/>
              <a:ext cx="0" cy="304800"/>
            </a:xfrm>
            <a:prstGeom prst="line">
              <a:avLst/>
            </a:prstGeom>
            <a:ln>
              <a:headEnd/>
              <a:tailEnd type="triangle" w="med" len="med"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13" name="Rectangle 13">
              <a:extLst>
                <a:ext uri="{FF2B5EF4-FFF2-40B4-BE49-F238E27FC236}">
                  <a16:creationId xmlns:a16="http://schemas.microsoft.com/office/drawing/2014/main" id="{3DB9C845-86FA-8B1D-4831-4D61B548B31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981200" y="4953000"/>
              <a:ext cx="1981200" cy="609600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lIns="92075" tIns="46038" rIns="92075" bIns="46038" anchor="ctr"/>
            <a:lstStyle/>
            <a:p>
              <a:pPr algn="ctr">
                <a:defRPr/>
              </a:pPr>
              <a:r>
                <a:rPr lang="en-US" altLang="zh-CN" sz="2000">
                  <a:latin typeface="Arial Narrow" pitchFamily="34" charset="0"/>
                </a:rPr>
                <a:t>Descriptive Analysis</a:t>
              </a:r>
            </a:p>
            <a:p>
              <a:pPr algn="ctr">
                <a:defRPr/>
              </a:pPr>
              <a:r>
                <a:rPr lang="en-US" altLang="zh-CN">
                  <a:solidFill>
                    <a:schemeClr val="bg2"/>
                  </a:solidFill>
                  <a:latin typeface="Arial Narrow" pitchFamily="34" charset="0"/>
                </a:rPr>
                <a:t> </a:t>
              </a:r>
              <a:r>
                <a:rPr lang="en-US" altLang="zh-CN">
                  <a:latin typeface="Arial Narrow" pitchFamily="34" charset="0"/>
                </a:rPr>
                <a:t>(Univariate Analysis)</a:t>
              </a:r>
              <a:endParaRPr lang="en-US" altLang="zh-CN">
                <a:solidFill>
                  <a:schemeClr val="bg2"/>
                </a:solidFill>
                <a:latin typeface="Arial Narrow" pitchFamily="34" charset="0"/>
              </a:endParaRPr>
            </a:p>
          </p:txBody>
        </p:sp>
        <p:sp>
          <p:nvSpPr>
            <p:cNvPr id="14" name="Rectangle 14">
              <a:extLst>
                <a:ext uri="{FF2B5EF4-FFF2-40B4-BE49-F238E27FC236}">
                  <a16:creationId xmlns:a16="http://schemas.microsoft.com/office/drawing/2014/main" id="{CD0F7FEC-EC90-EC8A-A80B-A90816D297B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57800" y="4953000"/>
              <a:ext cx="1752600" cy="609600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lIns="92075" tIns="46038" rIns="92075" bIns="46038" anchor="ctr"/>
            <a:lstStyle/>
            <a:p>
              <a:pPr algn="ctr">
                <a:defRPr/>
              </a:pPr>
              <a:r>
                <a:rPr lang="en-US" altLang="zh-CN" sz="2000">
                  <a:latin typeface="Arial Narrow" pitchFamily="34" charset="0"/>
                </a:rPr>
                <a:t>Bivariate Analysis</a:t>
              </a:r>
              <a:r>
                <a:rPr lang="en-US" altLang="zh-CN">
                  <a:solidFill>
                    <a:schemeClr val="bg2"/>
                  </a:solidFill>
                  <a:latin typeface="Arial Narrow" pitchFamily="34" charset="0"/>
                </a:rPr>
                <a:t> </a:t>
              </a:r>
            </a:p>
          </p:txBody>
        </p:sp>
        <p:sp>
          <p:nvSpPr>
            <p:cNvPr id="15" name="Rectangle 15">
              <a:extLst>
                <a:ext uri="{FF2B5EF4-FFF2-40B4-BE49-F238E27FC236}">
                  <a16:creationId xmlns:a16="http://schemas.microsoft.com/office/drawing/2014/main" id="{6819E2FB-70B2-3757-296B-E5A00CE86CB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153400" y="4953000"/>
              <a:ext cx="2133600" cy="609600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lIns="92075" tIns="46038" rIns="92075" bIns="46038" anchor="ctr"/>
            <a:lstStyle/>
            <a:p>
              <a:pPr algn="ctr">
                <a:defRPr/>
              </a:pPr>
              <a:r>
                <a:rPr lang="en-US" altLang="zh-CN" sz="2000">
                  <a:latin typeface="Arial Narrow" pitchFamily="34" charset="0"/>
                </a:rPr>
                <a:t>Multivariate Analysis</a:t>
              </a:r>
              <a:r>
                <a:rPr lang="en-US" altLang="zh-CN">
                  <a:solidFill>
                    <a:schemeClr val="bg2"/>
                  </a:solidFill>
                  <a:latin typeface="Arial Narrow" pitchFamily="34" charset="0"/>
                </a:rPr>
                <a:t> </a:t>
              </a:r>
            </a:p>
          </p:txBody>
        </p:sp>
        <p:sp>
          <p:nvSpPr>
            <p:cNvPr id="16" name="Line 16">
              <a:extLst>
                <a:ext uri="{FF2B5EF4-FFF2-40B4-BE49-F238E27FC236}">
                  <a16:creationId xmlns:a16="http://schemas.microsoft.com/office/drawing/2014/main" id="{FE282E9E-1602-3C8D-81F8-BA240DE11C3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133600" y="4419600"/>
              <a:ext cx="0" cy="457200"/>
            </a:xfrm>
            <a:prstGeom prst="line">
              <a:avLst/>
            </a:prstGeom>
            <a:ln>
              <a:headEnd/>
              <a:tailEnd type="triangle" w="med" len="med"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17" name="Line 17">
              <a:extLst>
                <a:ext uri="{FF2B5EF4-FFF2-40B4-BE49-F238E27FC236}">
                  <a16:creationId xmlns:a16="http://schemas.microsoft.com/office/drawing/2014/main" id="{F44E5F95-45FA-DDF2-4944-4E5501AA9CA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6096000" y="4419600"/>
              <a:ext cx="0" cy="533400"/>
            </a:xfrm>
            <a:prstGeom prst="line">
              <a:avLst/>
            </a:prstGeom>
            <a:ln>
              <a:headEnd/>
              <a:tailEnd type="triangle" w="med" len="med"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18" name="Line 18">
              <a:extLst>
                <a:ext uri="{FF2B5EF4-FFF2-40B4-BE49-F238E27FC236}">
                  <a16:creationId xmlns:a16="http://schemas.microsoft.com/office/drawing/2014/main" id="{A883475C-153F-8938-2BA7-CB6F90DDE44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0058400" y="4419600"/>
              <a:ext cx="0" cy="457200"/>
            </a:xfrm>
            <a:prstGeom prst="line">
              <a:avLst/>
            </a:prstGeom>
            <a:ln>
              <a:headEnd/>
              <a:tailEnd type="triangle" w="med" len="med"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19" name="Line 19">
              <a:extLst>
                <a:ext uri="{FF2B5EF4-FFF2-40B4-BE49-F238E27FC236}">
                  <a16:creationId xmlns:a16="http://schemas.microsoft.com/office/drawing/2014/main" id="{88E382AE-2F66-827F-4DB4-2EB144C33F7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6096000" y="3962400"/>
              <a:ext cx="0" cy="457200"/>
            </a:xfrm>
            <a:prstGeom prst="line">
              <a:avLst/>
            </a:prstGeom>
            <a:ln>
              <a:headEnd/>
              <a:tailEnd type="triangle" w="med" len="med"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20" name="Rectangle 20">
              <a:extLst>
                <a:ext uri="{FF2B5EF4-FFF2-40B4-BE49-F238E27FC236}">
                  <a16:creationId xmlns:a16="http://schemas.microsoft.com/office/drawing/2014/main" id="{98C502DB-CD92-DFAD-A1AF-41718BC822D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219700" y="6096000"/>
              <a:ext cx="1752600" cy="609600"/>
            </a:xfrm>
            <a:prstGeom prst="rect">
              <a:avLst/>
            </a:prstGeom>
            <a:ln>
              <a:headEnd/>
              <a:tailEnd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none" lIns="92075" tIns="46038" rIns="92075" bIns="46038" anchor="ctr"/>
            <a:lstStyle/>
            <a:p>
              <a:pPr algn="ctr">
                <a:defRPr/>
              </a:pPr>
              <a:r>
                <a:rPr lang="en-US" altLang="zh-CN" sz="2000">
                  <a:latin typeface="Arial Narrow" pitchFamily="34" charset="0"/>
                </a:rPr>
                <a:t>Interpretation</a:t>
              </a:r>
              <a:r>
                <a:rPr lang="en-US" altLang="zh-CN">
                  <a:solidFill>
                    <a:schemeClr val="bg2"/>
                  </a:solidFill>
                  <a:latin typeface="Arial Narrow" pitchFamily="34" charset="0"/>
                </a:rPr>
                <a:t> </a:t>
              </a:r>
            </a:p>
          </p:txBody>
        </p:sp>
        <p:sp>
          <p:nvSpPr>
            <p:cNvPr id="21" name="Line 21">
              <a:extLst>
                <a:ext uri="{FF2B5EF4-FFF2-40B4-BE49-F238E27FC236}">
                  <a16:creationId xmlns:a16="http://schemas.microsoft.com/office/drawing/2014/main" id="{F7F0F8E7-307E-3B74-E424-9333BD968E4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124200" y="5562600"/>
              <a:ext cx="1905000" cy="685800"/>
            </a:xfrm>
            <a:prstGeom prst="line">
              <a:avLst/>
            </a:prstGeom>
            <a:ln>
              <a:headEnd/>
              <a:tailEnd type="triangle" w="med" len="med"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22" name="Line 22">
              <a:extLst>
                <a:ext uri="{FF2B5EF4-FFF2-40B4-BE49-F238E27FC236}">
                  <a16:creationId xmlns:a16="http://schemas.microsoft.com/office/drawing/2014/main" id="{2B0CB8C8-7C93-FA05-FB12-E2439CC8BAF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6096000" y="5638800"/>
              <a:ext cx="0" cy="457200"/>
            </a:xfrm>
            <a:prstGeom prst="line">
              <a:avLst/>
            </a:prstGeom>
            <a:ln>
              <a:headEnd/>
              <a:tailEnd type="triangle" w="med" len="med"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23" name="Line 23">
              <a:extLst>
                <a:ext uri="{FF2B5EF4-FFF2-40B4-BE49-F238E27FC236}">
                  <a16:creationId xmlns:a16="http://schemas.microsoft.com/office/drawing/2014/main" id="{A76BAC5B-1725-8C7A-4528-46A0A3529E57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5341144" y="5357813"/>
              <a:ext cx="1676400" cy="762000"/>
            </a:xfrm>
            <a:prstGeom prst="line">
              <a:avLst/>
            </a:prstGeom>
            <a:ln>
              <a:headEnd/>
              <a:tailEnd type="triangle" w="med" len="med"/>
            </a:ln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/>
            <a:lstStyle/>
            <a:p>
              <a:pPr>
                <a:defRPr/>
              </a:pPr>
              <a:endParaRPr lang="en-US"/>
            </a:p>
          </p:txBody>
        </p:sp>
      </p:grpSp>
      <p:sp>
        <p:nvSpPr>
          <p:cNvPr id="16409" name="Slide Number Placeholder 25">
            <a:extLst>
              <a:ext uri="{FF2B5EF4-FFF2-40B4-BE49-F238E27FC236}">
                <a16:creationId xmlns:a16="http://schemas.microsoft.com/office/drawing/2014/main" id="{90E29D88-160B-B6E9-7D86-0DB43E39E7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fld id="{73976B58-67B2-47DD-8451-0F7DEEE53023}" type="slidenum">
              <a:rPr lang="en-US" altLang="zh-TW">
                <a:solidFill>
                  <a:srgbClr val="898989"/>
                </a:solidFill>
                <a:latin typeface="Calibri" panose="020F0502020204030204" pitchFamily="34" charset="0"/>
              </a:rPr>
              <a:pPr eaLnBrk="1" hangingPunct="1"/>
              <a:t>5</a:t>
            </a:fld>
            <a:endParaRPr lang="en-US" altLang="zh-TW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CA77CD10-468F-4EE8-06AE-411AC6022ECB}"/>
              </a:ext>
            </a:extLst>
          </p:cNvPr>
          <p:cNvGrpSpPr/>
          <p:nvPr/>
        </p:nvGrpSpPr>
        <p:grpSpPr>
          <a:xfrm>
            <a:off x="0" y="6356350"/>
            <a:ext cx="12192000" cy="501648"/>
            <a:chOff x="0" y="5739791"/>
            <a:chExt cx="12192000" cy="1118210"/>
          </a:xfrm>
        </p:grpSpPr>
        <p:pic>
          <p:nvPicPr>
            <p:cNvPr id="30" name="Picture 29">
              <a:extLst>
                <a:ext uri="{FF2B5EF4-FFF2-40B4-BE49-F238E27FC236}">
                  <a16:creationId xmlns:a16="http://schemas.microsoft.com/office/drawing/2014/main" id="{D3ABA94A-F130-903C-ACDF-A92810ADC18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35783" t="36155" r="37774" b="45189"/>
            <a:stretch/>
          </p:blipFill>
          <p:spPr>
            <a:xfrm>
              <a:off x="9471853" y="5739792"/>
              <a:ext cx="2720147" cy="1118208"/>
            </a:xfrm>
            <a:prstGeom prst="rect">
              <a:avLst/>
            </a:prstGeom>
          </p:spPr>
        </p:pic>
        <p:pic>
          <p:nvPicPr>
            <p:cNvPr id="31" name="Picture 30">
              <a:extLst>
                <a:ext uri="{FF2B5EF4-FFF2-40B4-BE49-F238E27FC236}">
                  <a16:creationId xmlns:a16="http://schemas.microsoft.com/office/drawing/2014/main" id="{C3EC0856-1FD4-7895-40F2-F72A63E5446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44460" t="53448" r="30342" b="33142"/>
            <a:stretch/>
          </p:blipFill>
          <p:spPr>
            <a:xfrm>
              <a:off x="0" y="5739791"/>
              <a:ext cx="5263763" cy="1118210"/>
            </a:xfrm>
            <a:prstGeom prst="rect">
              <a:avLst/>
            </a:prstGeom>
          </p:spPr>
        </p:pic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082D223E-48E1-BD2C-FD90-F3534D6F5460}"/>
              </a:ext>
            </a:extLst>
          </p:cNvPr>
          <p:cNvGrpSpPr/>
          <p:nvPr/>
        </p:nvGrpSpPr>
        <p:grpSpPr>
          <a:xfrm>
            <a:off x="5152445" y="6248400"/>
            <a:ext cx="7039555" cy="609600"/>
            <a:chOff x="5152445" y="5900466"/>
            <a:chExt cx="7039555" cy="957534"/>
          </a:xfrm>
        </p:grpSpPr>
        <p:pic>
          <p:nvPicPr>
            <p:cNvPr id="33" name="Picture 32">
              <a:extLst>
                <a:ext uri="{FF2B5EF4-FFF2-40B4-BE49-F238E27FC236}">
                  <a16:creationId xmlns:a16="http://schemas.microsoft.com/office/drawing/2014/main" id="{1764BE01-DDEC-BE44-417B-A6D46EBBCE2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34" name="Picture 33">
              <a:extLst>
                <a:ext uri="{FF2B5EF4-FFF2-40B4-BE49-F238E27FC236}">
                  <a16:creationId xmlns:a16="http://schemas.microsoft.com/office/drawing/2014/main" id="{E7EC4989-38EB-9281-53EB-29745AB7345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35" name="Picture 34">
            <a:extLst>
              <a:ext uri="{FF2B5EF4-FFF2-40B4-BE49-F238E27FC236}">
                <a16:creationId xmlns:a16="http://schemas.microsoft.com/office/drawing/2014/main" id="{AA420843-6E4E-12C5-C502-BCE9A61985A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4460" t="53448" r="30342" b="33142"/>
          <a:stretch/>
        </p:blipFill>
        <p:spPr>
          <a:xfrm>
            <a:off x="88266" y="6248397"/>
            <a:ext cx="5263763" cy="6096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2">
            <a:extLst>
              <a:ext uri="{FF2B5EF4-FFF2-40B4-BE49-F238E27FC236}">
                <a16:creationId xmlns:a16="http://schemas.microsoft.com/office/drawing/2014/main" id="{CE912C5F-EE6D-C30E-DA68-4373434162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1114" y="34925"/>
            <a:ext cx="7705725" cy="1981200"/>
          </a:xfrm>
        </p:spPr>
        <p:txBody>
          <a:bodyPr/>
          <a:lstStyle/>
          <a:p>
            <a:pPr eaLnBrk="1" hangingPunct="1"/>
            <a:r>
              <a:rPr lang="en-US" altLang="en-US">
                <a:ln>
                  <a:noFill/>
                </a:ln>
              </a:rPr>
              <a:t>SPSS interface</a:t>
            </a:r>
          </a:p>
        </p:txBody>
      </p:sp>
      <p:sp>
        <p:nvSpPr>
          <p:cNvPr id="12291" name="Content Placeholder 1">
            <a:extLst>
              <a:ext uri="{FF2B5EF4-FFF2-40B4-BE49-F238E27FC236}">
                <a16:creationId xmlns:a16="http://schemas.microsoft.com/office/drawing/2014/main" id="{6986DB3C-32AE-3910-E621-739D526D9B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3250" y="1536807"/>
            <a:ext cx="10703859" cy="4005158"/>
          </a:xfrm>
        </p:spPr>
        <p:txBody>
          <a:bodyPr>
            <a:noAutofit/>
          </a:bodyPr>
          <a:lstStyle/>
          <a:p>
            <a:pPr eaLnBrk="1" hangingPunct="1">
              <a:spcAft>
                <a:spcPct val="0"/>
              </a:spcAft>
              <a:buFont typeface="Wingdings 2" panose="05020102010507070707" pitchFamily="18" charset="2"/>
              <a:buChar char=""/>
            </a:pPr>
            <a:r>
              <a:rPr lang="en-GB" altLang="en-US" sz="3200" dirty="0"/>
              <a:t>SPSS Statistics is a software package for statistical analysis. Originally produced by SPSS Inc., it was bought by IBM in 2009. The most current version is </a:t>
            </a:r>
            <a:r>
              <a:rPr lang="en-GB" altLang="en-US" sz="3200" dirty="0">
                <a:solidFill>
                  <a:srgbClr val="FF0000"/>
                </a:solidFill>
              </a:rPr>
              <a:t>29</a:t>
            </a:r>
            <a:r>
              <a:rPr lang="en-GB" altLang="en-US" sz="3200" dirty="0"/>
              <a:t>, but SPSS versions are compatible even with much older versions.</a:t>
            </a:r>
          </a:p>
          <a:p>
            <a:pPr eaLnBrk="1" hangingPunct="1">
              <a:spcAft>
                <a:spcPct val="0"/>
              </a:spcAft>
              <a:buFont typeface="Wingdings 2" panose="05020102010507070707" pitchFamily="18" charset="2"/>
              <a:buChar char=""/>
            </a:pPr>
            <a:endParaRPr lang="en-GB" altLang="en-US" sz="3200" dirty="0"/>
          </a:p>
          <a:p>
            <a:pPr eaLnBrk="1" hangingPunct="1">
              <a:spcAft>
                <a:spcPct val="0"/>
              </a:spcAft>
              <a:buFont typeface="Wingdings 2" panose="05020102010507070707" pitchFamily="18" charset="2"/>
              <a:buChar char=""/>
            </a:pPr>
            <a:r>
              <a:rPr lang="en-GB" altLang="en-US" sz="3200" dirty="0"/>
              <a:t>Statistics dataset (.sav) files are backward and forward compatible; even where features have been added, functionality has been retained. </a:t>
            </a:r>
          </a:p>
          <a:p>
            <a:pPr eaLnBrk="1" hangingPunct="1">
              <a:spcAft>
                <a:spcPct val="0"/>
              </a:spcAft>
              <a:buFont typeface="Wingdings 2" panose="05020102010507070707" pitchFamily="18" charset="2"/>
              <a:buChar char=""/>
            </a:pPr>
            <a:endParaRPr lang="en-GB" altLang="en-US" sz="3200" dirty="0"/>
          </a:p>
          <a:p>
            <a:pPr eaLnBrk="1" hangingPunct="1">
              <a:spcAft>
                <a:spcPct val="0"/>
              </a:spcAft>
              <a:buFont typeface="Wingdings 2" panose="05020102010507070707" pitchFamily="18" charset="2"/>
              <a:buChar char=""/>
            </a:pPr>
            <a:r>
              <a:rPr lang="en-GB" altLang="en-US" sz="3200" dirty="0"/>
              <a:t>Statistics output files (.</a:t>
            </a:r>
            <a:r>
              <a:rPr lang="en-GB" altLang="en-US" sz="3200" dirty="0" err="1"/>
              <a:t>spo</a:t>
            </a:r>
            <a:r>
              <a:rPr lang="en-GB" altLang="en-US" sz="3200" dirty="0"/>
              <a:t> or .</a:t>
            </a:r>
            <a:r>
              <a:rPr lang="en-GB" altLang="en-US" sz="3200" dirty="0" err="1"/>
              <a:t>spv</a:t>
            </a:r>
            <a:r>
              <a:rPr lang="en-GB" altLang="en-US" sz="3200" dirty="0"/>
              <a:t>) are generally not backward compatible. </a:t>
            </a:r>
            <a:endParaRPr lang="en-US" altLang="en-US" sz="3200" dirty="0"/>
          </a:p>
        </p:txBody>
      </p:sp>
      <p:sp>
        <p:nvSpPr>
          <p:cNvPr id="12292" name="Slide Number Placeholder 3">
            <a:extLst>
              <a:ext uri="{FF2B5EF4-FFF2-40B4-BE49-F238E27FC236}">
                <a16:creationId xmlns:a16="http://schemas.microsoft.com/office/drawing/2014/main" id="{2E25F942-5AA5-AEA8-E03E-29167657B8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909176" y="6473825"/>
            <a:ext cx="758825" cy="2476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fld id="{9FF0292C-942F-4BD0-9B8D-BE8C46595054}" type="slidenum">
              <a:rPr lang="en-US" altLang="en-US">
                <a:solidFill>
                  <a:srgbClr val="D38E27"/>
                </a:solidFill>
                <a:latin typeface="Arial" panose="020B0604020202020204" pitchFamily="34" charset="0"/>
              </a:rPr>
              <a:pPr/>
              <a:t>6</a:t>
            </a:fld>
            <a:endParaRPr lang="en-US" altLang="en-US">
              <a:solidFill>
                <a:srgbClr val="D38E27"/>
              </a:solidFill>
              <a:latin typeface="Arial" panose="020B060402020202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2A3BE033-A671-3E07-D127-4F39FB61AACF}"/>
              </a:ext>
            </a:extLst>
          </p:cNvPr>
          <p:cNvGrpSpPr/>
          <p:nvPr/>
        </p:nvGrpSpPr>
        <p:grpSpPr>
          <a:xfrm>
            <a:off x="5152445" y="5900466"/>
            <a:ext cx="7039555" cy="957534"/>
            <a:chOff x="5152445" y="5900466"/>
            <a:chExt cx="7039555" cy="957534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E494552B-A457-7973-46FD-4778A4284AC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C563F135-E36D-6303-30F9-5C86A710084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A9555149-434F-6C9E-A30D-0D830BE542F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4460" t="53448" r="30342" b="33142"/>
          <a:stretch/>
        </p:blipFill>
        <p:spPr>
          <a:xfrm>
            <a:off x="88266" y="5900464"/>
            <a:ext cx="5263763" cy="957533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Content Placeholder 1">
            <a:extLst>
              <a:ext uri="{FF2B5EF4-FFF2-40B4-BE49-F238E27FC236}">
                <a16:creationId xmlns:a16="http://schemas.microsoft.com/office/drawing/2014/main" id="{6986DB3C-32AE-3910-E621-739D526D9B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07620" y="2007394"/>
            <a:ext cx="3300412" cy="1114425"/>
          </a:xfrm>
        </p:spPr>
        <p:txBody>
          <a:bodyPr>
            <a:noAutofit/>
          </a:bodyPr>
          <a:lstStyle/>
          <a:p>
            <a:pPr marL="0" indent="0" eaLnBrk="1" hangingPunct="1">
              <a:spcAft>
                <a:spcPct val="0"/>
              </a:spcAft>
              <a:buNone/>
            </a:pPr>
            <a:r>
              <a:rPr lang="en-GB" altLang="en-US" sz="4000" dirty="0"/>
              <a:t>2. SPSS Input </a:t>
            </a:r>
          </a:p>
        </p:txBody>
      </p:sp>
      <p:sp>
        <p:nvSpPr>
          <p:cNvPr id="12292" name="Slide Number Placeholder 3">
            <a:extLst>
              <a:ext uri="{FF2B5EF4-FFF2-40B4-BE49-F238E27FC236}">
                <a16:creationId xmlns:a16="http://schemas.microsoft.com/office/drawing/2014/main" id="{2E25F942-5AA5-AEA8-E03E-29167657B8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909176" y="6473825"/>
            <a:ext cx="758825" cy="2476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fld id="{9FF0292C-942F-4BD0-9B8D-BE8C46595054}" type="slidenum">
              <a:rPr lang="en-US" altLang="en-US">
                <a:solidFill>
                  <a:srgbClr val="D38E27"/>
                </a:solidFill>
                <a:latin typeface="Arial" panose="020B0604020202020204" pitchFamily="34" charset="0"/>
              </a:rPr>
              <a:pPr/>
              <a:t>7</a:t>
            </a:fld>
            <a:endParaRPr lang="en-US" altLang="en-US">
              <a:solidFill>
                <a:srgbClr val="D38E27"/>
              </a:solidFill>
              <a:latin typeface="Arial" panose="020B060402020202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2A3BE033-A671-3E07-D127-4F39FB61AACF}"/>
              </a:ext>
            </a:extLst>
          </p:cNvPr>
          <p:cNvGrpSpPr/>
          <p:nvPr/>
        </p:nvGrpSpPr>
        <p:grpSpPr>
          <a:xfrm>
            <a:off x="5152445" y="5900466"/>
            <a:ext cx="7039555" cy="957534"/>
            <a:chOff x="5152445" y="5900466"/>
            <a:chExt cx="7039555" cy="957534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E494552B-A457-7973-46FD-4778A4284AC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C563F135-E36D-6303-30F9-5C86A710084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A9555149-434F-6C9E-A30D-0D830BE542F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4460" t="53448" r="30342" b="33142"/>
          <a:stretch/>
        </p:blipFill>
        <p:spPr>
          <a:xfrm>
            <a:off x="88266" y="5900464"/>
            <a:ext cx="5263763" cy="957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28461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5DFB3452-1B6C-C84B-B90F-588F917FAC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5500" y="1857375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4000" i="1" dirty="0">
                <a:ea typeface="ＭＳ Ｐゴシック" panose="020B0600070205080204" pitchFamily="34" charset="-128"/>
              </a:rPr>
              <a:t>Task 1:  How to input data in SPSS?</a:t>
            </a:r>
          </a:p>
        </p:txBody>
      </p:sp>
      <p:sp>
        <p:nvSpPr>
          <p:cNvPr id="19459" name="Rectangle 2">
            <a:extLst>
              <a:ext uri="{FF2B5EF4-FFF2-40B4-BE49-F238E27FC236}">
                <a16:creationId xmlns:a16="http://schemas.microsoft.com/office/drawing/2014/main" id="{43C69E8D-A144-9079-466A-694DD062A72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09750" y="714375"/>
            <a:ext cx="3153427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marL="342900" indent="-3429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987425" indent="-4572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lvl="2" eaLnBrk="1" hangingPunct="1">
              <a:spcBef>
                <a:spcPts val="600"/>
              </a:spcBef>
            </a:pPr>
            <a:r>
              <a:rPr kumimoji="0" lang="en-US" altLang="zh-CN" sz="30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2. Data input </a:t>
            </a:r>
          </a:p>
        </p:txBody>
      </p:sp>
      <p:sp>
        <p:nvSpPr>
          <p:cNvPr id="19462" name="Slide Number Placeholder 5">
            <a:extLst>
              <a:ext uri="{FF2B5EF4-FFF2-40B4-BE49-F238E27FC236}">
                <a16:creationId xmlns:a16="http://schemas.microsoft.com/office/drawing/2014/main" id="{5EF690DC-41DA-CDC6-9875-1A695F2347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fld id="{CA973A7B-7B07-4882-9EA3-BC975E3F45FE}" type="slidenum">
              <a:rPr lang="en-US" altLang="zh-TW">
                <a:solidFill>
                  <a:srgbClr val="898989"/>
                </a:solidFill>
                <a:latin typeface="Calibri" panose="020F0502020204030204" pitchFamily="34" charset="0"/>
              </a:rPr>
              <a:pPr eaLnBrk="1" hangingPunct="1"/>
              <a:t>8</a:t>
            </a:fld>
            <a:endParaRPr lang="en-US" altLang="zh-TW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27983E85-DED0-1B5E-960A-0F89E581BEB0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101B104B-2FEA-4AE5-004B-0BEF14807F42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EA2DEA1D-AC14-6157-37F6-1062433436C6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087A1C85-C858-26AF-15B1-F70377D01880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91576DBF-A331-11BF-3D29-9D577D66453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2">
            <a:extLst>
              <a:ext uri="{FF2B5EF4-FFF2-40B4-BE49-F238E27FC236}">
                <a16:creationId xmlns:a16="http://schemas.microsoft.com/office/drawing/2014/main" id="{44C755DF-B336-8E8F-AD23-E31FD46667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0381" y="301542"/>
            <a:ext cx="7704137" cy="790260"/>
          </a:xfrm>
        </p:spPr>
        <p:txBody>
          <a:bodyPr/>
          <a:lstStyle/>
          <a:p>
            <a:pPr eaLnBrk="1" hangingPunct="1"/>
            <a:r>
              <a:rPr lang="en-US" altLang="en-US" b="1" dirty="0">
                <a:ln>
                  <a:noFill/>
                </a:ln>
              </a:rPr>
              <a:t>Before the data entry</a:t>
            </a:r>
          </a:p>
        </p:txBody>
      </p:sp>
      <p:sp>
        <p:nvSpPr>
          <p:cNvPr id="13315" name="Content Placeholder 1">
            <a:extLst>
              <a:ext uri="{FF2B5EF4-FFF2-40B4-BE49-F238E27FC236}">
                <a16:creationId xmlns:a16="http://schemas.microsoft.com/office/drawing/2014/main" id="{2CE714A6-F28F-493B-1482-8C38CF1B54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2175" y="1270055"/>
            <a:ext cx="10683909" cy="434373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4000" dirty="0"/>
              <a:t>If you enter data manually, you need a coding frame</a:t>
            </a:r>
          </a:p>
          <a:p>
            <a:pPr eaLnBrk="1" hangingPunct="1"/>
            <a:r>
              <a:rPr lang="en-US" altLang="en-US" sz="4000" dirty="0"/>
              <a:t>Each case/respondent needs to be allocated a unique ID number.</a:t>
            </a:r>
          </a:p>
          <a:p>
            <a:pPr eaLnBrk="1" hangingPunct="1"/>
            <a:r>
              <a:rPr lang="en-US" altLang="en-US" sz="4000" dirty="0"/>
              <a:t>You also can import data from Excel or other software such as SurveyMonkey, Google form, and so forth </a:t>
            </a:r>
          </a:p>
          <a:p>
            <a:pPr eaLnBrk="1" hangingPunct="1"/>
            <a:endParaRPr lang="en-US" altLang="en-US" dirty="0"/>
          </a:p>
          <a:p>
            <a:pPr eaLnBrk="1" hangingPunct="1"/>
            <a:endParaRPr lang="en-US" altLang="en-US" dirty="0"/>
          </a:p>
          <a:p>
            <a:pPr eaLnBrk="1" hangingPunct="1"/>
            <a:endParaRPr lang="en-US" altLang="en-US" dirty="0"/>
          </a:p>
        </p:txBody>
      </p:sp>
      <p:sp>
        <p:nvSpPr>
          <p:cNvPr id="13316" name="Slide Number Placeholder 3">
            <a:extLst>
              <a:ext uri="{FF2B5EF4-FFF2-40B4-BE49-F238E27FC236}">
                <a16:creationId xmlns:a16="http://schemas.microsoft.com/office/drawing/2014/main" id="{33004D10-1A43-3972-326E-66345BB404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909176" y="6473825"/>
            <a:ext cx="758825" cy="2476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fld id="{45831C0C-32ED-41C3-A225-C724C9B9BA69}" type="slidenum">
              <a:rPr lang="en-US" altLang="en-US">
                <a:solidFill>
                  <a:srgbClr val="D38E27"/>
                </a:solidFill>
                <a:latin typeface="Arial" panose="020B0604020202020204" pitchFamily="34" charset="0"/>
              </a:rPr>
              <a:pPr/>
              <a:t>9</a:t>
            </a:fld>
            <a:endParaRPr lang="en-US" altLang="en-US">
              <a:solidFill>
                <a:srgbClr val="D38E27"/>
              </a:solidFill>
              <a:latin typeface="Arial" panose="020B060402020202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60E8FD96-3E3B-7A11-32E5-90DF5363BABE}"/>
              </a:ext>
            </a:extLst>
          </p:cNvPr>
          <p:cNvGrpSpPr/>
          <p:nvPr/>
        </p:nvGrpSpPr>
        <p:grpSpPr>
          <a:xfrm>
            <a:off x="5152445" y="5900466"/>
            <a:ext cx="7039555" cy="957534"/>
            <a:chOff x="5152445" y="5900466"/>
            <a:chExt cx="7039555" cy="957534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5DF997CB-F8E1-D918-1EAE-4B692E4765D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170E3297-49F1-5106-5A3A-8581E5B7E91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9BC73F03-41CF-3378-BA1B-5C1DB137833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4460" t="53448" r="30342" b="33142"/>
          <a:stretch/>
        </p:blipFill>
        <p:spPr>
          <a:xfrm>
            <a:off x="88266" y="5900464"/>
            <a:ext cx="5263763" cy="957533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2">
            <a:extLst>
              <a:ext uri="{FF2B5EF4-FFF2-40B4-BE49-F238E27FC236}">
                <a16:creationId xmlns:a16="http://schemas.microsoft.com/office/drawing/2014/main" id="{9CE5D316-A3F9-53FA-6C5F-2A0426463C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6664" y="457200"/>
            <a:ext cx="7704137" cy="957531"/>
          </a:xfrm>
        </p:spPr>
        <p:txBody>
          <a:bodyPr/>
          <a:lstStyle/>
          <a:p>
            <a:pPr eaLnBrk="1" hangingPunct="1"/>
            <a:r>
              <a:rPr lang="en-US" altLang="en-US" dirty="0">
                <a:ln>
                  <a:noFill/>
                </a:ln>
              </a:rPr>
              <a:t>Example of a cod</a:t>
            </a:r>
            <a:r>
              <a:rPr lang="en-GB" altLang="en-US" dirty="0" err="1">
                <a:ln>
                  <a:noFill/>
                </a:ln>
              </a:rPr>
              <a:t>ing</a:t>
            </a:r>
            <a:r>
              <a:rPr lang="en-GB" altLang="en-US" dirty="0">
                <a:ln>
                  <a:noFill/>
                </a:ln>
              </a:rPr>
              <a:t> Frame</a:t>
            </a:r>
            <a:endParaRPr lang="en-US" altLang="en-US" dirty="0">
              <a:ln>
                <a:noFill/>
              </a:ln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9E38E81-4E8E-02DC-7EDB-BDDFA4D80B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21654" y="1374236"/>
            <a:ext cx="10165976" cy="4335001"/>
          </a:xfrm>
        </p:spPr>
        <p:txBody>
          <a:bodyPr rtlCol="0">
            <a:normAutofit/>
          </a:bodyPr>
          <a:lstStyle/>
          <a:p>
            <a:pPr marL="0" indent="0">
              <a:buClr>
                <a:schemeClr val="accent1">
                  <a:lumMod val="75000"/>
                </a:schemeClr>
              </a:buClr>
              <a:buNone/>
              <a:defRPr/>
            </a:pPr>
            <a:r>
              <a:rPr lang="en-GB" b="1" dirty="0"/>
              <a:t>Coding frame</a:t>
            </a:r>
            <a:endParaRPr lang="en-GB" dirty="0"/>
          </a:p>
          <a:p>
            <a:pPr eaLnBrk="1" fontAlgn="auto" hangingPunct="1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GB" dirty="0"/>
              <a:t>Q1 Male =1, Female= 2</a:t>
            </a:r>
          </a:p>
          <a:p>
            <a:pPr eaLnBrk="1" fontAlgn="auto" hangingPunct="1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GB" dirty="0"/>
              <a:t>Q2 Age in years</a:t>
            </a:r>
          </a:p>
          <a:p>
            <a:pPr eaLnBrk="1" fontAlgn="auto" hangingPunct="1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GB" dirty="0"/>
              <a:t>Q3 Temporary = 1, Operator = 2, Office = 3, Team leader = 4 Management = 5</a:t>
            </a:r>
          </a:p>
          <a:p>
            <a:pPr eaLnBrk="1" fontAlgn="auto" hangingPunct="1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GB" dirty="0"/>
              <a:t>Q4 Salary in £</a:t>
            </a:r>
          </a:p>
          <a:p>
            <a:pPr eaLnBrk="1" fontAlgn="auto" hangingPunct="1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GB" dirty="0"/>
              <a:t>Q5 Very dissatisfied = 1, dissatisfied = 2, neutral = 3, satisfied = 4, very satisfied = 5</a:t>
            </a:r>
          </a:p>
          <a:p>
            <a:pPr eaLnBrk="1" fontAlgn="auto" hangingPunct="1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GB" dirty="0"/>
              <a:t>Q6 Very low=1, low = 2, medium = 3, high= 4, very high = 5</a:t>
            </a:r>
          </a:p>
          <a:p>
            <a:pPr marL="0" indent="0">
              <a:buClr>
                <a:schemeClr val="accent1">
                  <a:lumMod val="75000"/>
                </a:schemeClr>
              </a:buClr>
              <a:buNone/>
              <a:defRPr/>
            </a:pPr>
            <a:endParaRPr lang="en-GB" dirty="0"/>
          </a:p>
        </p:txBody>
      </p:sp>
      <p:sp>
        <p:nvSpPr>
          <p:cNvPr id="14340" name="Slide Number Placeholder 3">
            <a:extLst>
              <a:ext uri="{FF2B5EF4-FFF2-40B4-BE49-F238E27FC236}">
                <a16:creationId xmlns:a16="http://schemas.microsoft.com/office/drawing/2014/main" id="{36D66388-C16C-7A3F-999B-5F59D5DF58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909176" y="6473825"/>
            <a:ext cx="758825" cy="2476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fld id="{B05ACA8E-B10E-494C-985B-08BC92524A30}" type="slidenum">
              <a:rPr lang="en-US" altLang="en-US">
                <a:solidFill>
                  <a:srgbClr val="D38E27"/>
                </a:solidFill>
                <a:latin typeface="Arial" panose="020B0604020202020204" pitchFamily="34" charset="0"/>
              </a:rPr>
              <a:pPr/>
              <a:t>10</a:t>
            </a:fld>
            <a:endParaRPr lang="en-US" altLang="en-US">
              <a:solidFill>
                <a:srgbClr val="D38E27"/>
              </a:solidFill>
              <a:latin typeface="Arial" panose="020B0604020202020204" pitchFamily="34" charset="0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B162FD30-C11A-6B23-6B5B-2BD2741815D1}"/>
              </a:ext>
            </a:extLst>
          </p:cNvPr>
          <p:cNvGrpSpPr/>
          <p:nvPr/>
        </p:nvGrpSpPr>
        <p:grpSpPr>
          <a:xfrm>
            <a:off x="5152445" y="5900466"/>
            <a:ext cx="7039555" cy="957534"/>
            <a:chOff x="5152445" y="5900466"/>
            <a:chExt cx="7039555" cy="957534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769A4436-1EA6-1923-7965-6C827913AC1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FDE08118-4500-38B0-86C8-C6153B143FD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6" name="Picture 5">
            <a:extLst>
              <a:ext uri="{FF2B5EF4-FFF2-40B4-BE49-F238E27FC236}">
                <a16:creationId xmlns:a16="http://schemas.microsoft.com/office/drawing/2014/main" id="{9FCDDC5D-7FF4-58FE-4E7D-517ED1681ED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4460" t="53448" r="30342" b="33142"/>
          <a:stretch/>
        </p:blipFill>
        <p:spPr>
          <a:xfrm>
            <a:off x="88266" y="5900464"/>
            <a:ext cx="5263763" cy="957533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90699952-D3F9-BFFF-4E00-8933065EF4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6664" y="457200"/>
            <a:ext cx="7704137" cy="764561"/>
          </a:xfrm>
        </p:spPr>
        <p:txBody>
          <a:bodyPr/>
          <a:lstStyle/>
          <a:p>
            <a:pPr eaLnBrk="1" hangingPunct="1"/>
            <a:r>
              <a:rPr lang="en-GB" altLang="en-US" dirty="0">
                <a:ln>
                  <a:noFill/>
                </a:ln>
              </a:rPr>
              <a:t>Views and files in SPSS</a:t>
            </a: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74DED753-8771-C53A-ACE1-13F2B363F8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85055" y="1364357"/>
            <a:ext cx="8686800" cy="4314144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US" altLang="en-US" b="1" dirty="0"/>
              <a:t>Data view</a:t>
            </a:r>
          </a:p>
          <a:p>
            <a:pPr lvl="1" eaLnBrk="1" fontAlgn="auto" hangingPunct="1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US" altLang="en-US" dirty="0"/>
              <a:t>The place to enter data</a:t>
            </a:r>
          </a:p>
          <a:p>
            <a:pPr lvl="1" eaLnBrk="1" fontAlgn="auto" hangingPunct="1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US" altLang="en-US" dirty="0"/>
              <a:t>Columns: variables</a:t>
            </a:r>
          </a:p>
          <a:p>
            <a:pPr lvl="1" eaLnBrk="1" fontAlgn="auto" hangingPunct="1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US" altLang="en-US" dirty="0"/>
              <a:t>Rows: records</a:t>
            </a:r>
          </a:p>
          <a:p>
            <a:pPr eaLnBrk="1" fontAlgn="auto" hangingPunct="1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US" altLang="en-US" b="1" dirty="0"/>
              <a:t>Variable view</a:t>
            </a:r>
          </a:p>
          <a:p>
            <a:pPr lvl="1" eaLnBrk="1" fontAlgn="auto" hangingPunct="1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US" altLang="en-US" dirty="0"/>
              <a:t>The place to enter variables</a:t>
            </a:r>
          </a:p>
          <a:p>
            <a:pPr lvl="1" eaLnBrk="1" fontAlgn="auto" hangingPunct="1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US" altLang="en-US" dirty="0"/>
              <a:t>List of all variables</a:t>
            </a:r>
          </a:p>
          <a:p>
            <a:pPr lvl="1" eaLnBrk="1" fontAlgn="auto" hangingPunct="1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US" altLang="en-US" dirty="0"/>
              <a:t>Characteristics of all variables</a:t>
            </a:r>
          </a:p>
          <a:p>
            <a:pPr eaLnBrk="1" fontAlgn="auto" hangingPunct="1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US" altLang="en-US" b="1" dirty="0"/>
              <a:t>Output files</a:t>
            </a:r>
          </a:p>
          <a:p>
            <a:pPr lvl="1" eaLnBrk="1" fontAlgn="auto" hangingPunct="1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US" altLang="en-US" dirty="0"/>
              <a:t>The files that show your analysis and results</a:t>
            </a:r>
          </a:p>
          <a:p>
            <a:pPr lvl="1" eaLnBrk="1" fontAlgn="auto" hangingPunct="1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US" altLang="en-US" dirty="0"/>
              <a:t>They open as separate files</a:t>
            </a:r>
          </a:p>
        </p:txBody>
      </p:sp>
      <p:sp>
        <p:nvSpPr>
          <p:cNvPr id="15364" name="Slide Number Placeholder 3">
            <a:extLst>
              <a:ext uri="{FF2B5EF4-FFF2-40B4-BE49-F238E27FC236}">
                <a16:creationId xmlns:a16="http://schemas.microsoft.com/office/drawing/2014/main" id="{5F833E7A-159D-A455-BA68-5819E2CFD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909176" y="6473825"/>
            <a:ext cx="758825" cy="2476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fld id="{5EEB5E68-BE5F-4324-887F-23F886FAB720}" type="slidenum">
              <a:rPr lang="en-US" altLang="en-US">
                <a:solidFill>
                  <a:srgbClr val="D38E27"/>
                </a:solidFill>
                <a:latin typeface="Arial" panose="020B0604020202020204" pitchFamily="34" charset="0"/>
              </a:rPr>
              <a:pPr/>
              <a:t>11</a:t>
            </a:fld>
            <a:endParaRPr lang="en-US" altLang="en-US">
              <a:solidFill>
                <a:srgbClr val="D38E27"/>
              </a:solidFill>
              <a:latin typeface="Arial" panose="020B060402020202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B97AF753-2979-7E10-4257-C97BA3224328}"/>
              </a:ext>
            </a:extLst>
          </p:cNvPr>
          <p:cNvGrpSpPr/>
          <p:nvPr/>
        </p:nvGrpSpPr>
        <p:grpSpPr>
          <a:xfrm>
            <a:off x="5152445" y="5900466"/>
            <a:ext cx="7039555" cy="957534"/>
            <a:chOff x="5152445" y="5900466"/>
            <a:chExt cx="7039555" cy="957534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6253ABE3-94BE-F964-76BC-0611D8611C2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9F81E174-7EAE-3293-6475-C93E106E5A9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EA5C6289-2A2D-B5BC-1D4E-E351A71B767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4460" t="53448" r="30342" b="33142"/>
          <a:stretch/>
        </p:blipFill>
        <p:spPr>
          <a:xfrm>
            <a:off x="88266" y="5900464"/>
            <a:ext cx="5263763" cy="957533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9CC86AC-E5AE-2FC5-3E4E-F4422D3602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62214" y="142875"/>
            <a:ext cx="7704137" cy="681038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r>
              <a:rPr dirty="0"/>
              <a:t>Enter</a:t>
            </a:r>
            <a:r>
              <a:rPr lang="en-GB" dirty="0" err="1"/>
              <a:t>ing</a:t>
            </a:r>
            <a:r>
              <a:rPr dirty="0"/>
              <a:t> data in SPSS </a:t>
            </a:r>
          </a:p>
        </p:txBody>
      </p:sp>
      <p:pic>
        <p:nvPicPr>
          <p:cNvPr id="16387" name="Content Placeholder 3">
            <a:extLst>
              <a:ext uri="{FF2B5EF4-FFF2-40B4-BE49-F238E27FC236}">
                <a16:creationId xmlns:a16="http://schemas.microsoft.com/office/drawing/2014/main" id="{0D946F5E-4D3E-9805-091D-C60D415C576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23999" y="704230"/>
            <a:ext cx="9158288" cy="5662612"/>
          </a:xfrm>
        </p:spPr>
      </p:pic>
      <p:sp>
        <p:nvSpPr>
          <p:cNvPr id="16388" name="Slide Number Placeholder 9">
            <a:extLst>
              <a:ext uri="{FF2B5EF4-FFF2-40B4-BE49-F238E27FC236}">
                <a16:creationId xmlns:a16="http://schemas.microsoft.com/office/drawing/2014/main" id="{427B9986-7567-66B7-FC65-28D3496127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909176" y="6473825"/>
            <a:ext cx="758825" cy="2476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fld id="{F0C91501-0B1A-437C-8D9D-B4D68C2DF4CF}" type="slidenum">
              <a:rPr lang="en-US" altLang="en-US">
                <a:solidFill>
                  <a:srgbClr val="D38E27"/>
                </a:solidFill>
                <a:latin typeface="Arial" panose="020B0604020202020204" pitchFamily="34" charset="0"/>
              </a:rPr>
              <a:pPr/>
              <a:t>12</a:t>
            </a:fld>
            <a:endParaRPr lang="en-US" altLang="en-US">
              <a:solidFill>
                <a:srgbClr val="D38E27"/>
              </a:solidFill>
              <a:latin typeface="Arial" panose="020B0604020202020204" pitchFamily="34" charset="0"/>
            </a:endParaRP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59D40220-DA60-EA08-B429-7D3BB9A8D38E}"/>
              </a:ext>
            </a:extLst>
          </p:cNvPr>
          <p:cNvCxnSpPr/>
          <p:nvPr/>
        </p:nvCxnSpPr>
        <p:spPr>
          <a:xfrm rot="10800000">
            <a:off x="2957513" y="1792288"/>
            <a:ext cx="838200" cy="762000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val 8">
            <a:extLst>
              <a:ext uri="{FF2B5EF4-FFF2-40B4-BE49-F238E27FC236}">
                <a16:creationId xmlns:a16="http://schemas.microsoft.com/office/drawing/2014/main" id="{78CADE02-A838-715E-6247-6D03D7CFBE0C}"/>
              </a:ext>
            </a:extLst>
          </p:cNvPr>
          <p:cNvSpPr/>
          <p:nvPr/>
        </p:nvSpPr>
        <p:spPr>
          <a:xfrm>
            <a:off x="3657600" y="1982788"/>
            <a:ext cx="1905000" cy="762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/>
              <a:t>Columns: variables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B50B428F-1818-0A1E-F30C-2966ACC0A2F1}"/>
              </a:ext>
            </a:extLst>
          </p:cNvPr>
          <p:cNvCxnSpPr/>
          <p:nvPr/>
        </p:nvCxnSpPr>
        <p:spPr>
          <a:xfrm flipH="1" flipV="1">
            <a:off x="2063751" y="4132264"/>
            <a:ext cx="1319213" cy="1587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val 14">
            <a:extLst>
              <a:ext uri="{FF2B5EF4-FFF2-40B4-BE49-F238E27FC236}">
                <a16:creationId xmlns:a16="http://schemas.microsoft.com/office/drawing/2014/main" id="{7F233AEF-60E0-D252-EE26-F149FA8F7BCB}"/>
              </a:ext>
            </a:extLst>
          </p:cNvPr>
          <p:cNvSpPr/>
          <p:nvPr/>
        </p:nvSpPr>
        <p:spPr>
          <a:xfrm>
            <a:off x="3387725" y="3781425"/>
            <a:ext cx="1905000" cy="762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/>
              <a:t>Rows: cases</a:t>
            </a:r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218E462A-0E73-1EAC-5A2D-86B423C37F90}"/>
              </a:ext>
            </a:extLst>
          </p:cNvPr>
          <p:cNvCxnSpPr/>
          <p:nvPr/>
        </p:nvCxnSpPr>
        <p:spPr>
          <a:xfrm flipH="1">
            <a:off x="1778494" y="5499098"/>
            <a:ext cx="1611313" cy="542925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val 20">
            <a:extLst>
              <a:ext uri="{FF2B5EF4-FFF2-40B4-BE49-F238E27FC236}">
                <a16:creationId xmlns:a16="http://schemas.microsoft.com/office/drawing/2014/main" id="{2009617F-77B0-A5AC-EB3B-83D787F546AC}"/>
              </a:ext>
            </a:extLst>
          </p:cNvPr>
          <p:cNvSpPr/>
          <p:nvPr/>
        </p:nvSpPr>
        <p:spPr>
          <a:xfrm>
            <a:off x="3453454" y="5104780"/>
            <a:ext cx="1447800" cy="6096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sz="1400" dirty="0"/>
              <a:t>In  Data View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B70095DB-DE24-3C22-EA30-1CE0D0DC3141}"/>
              </a:ext>
            </a:extLst>
          </p:cNvPr>
          <p:cNvGrpSpPr/>
          <p:nvPr/>
        </p:nvGrpSpPr>
        <p:grpSpPr>
          <a:xfrm>
            <a:off x="5152445" y="6172824"/>
            <a:ext cx="7039555" cy="685176"/>
            <a:chOff x="5152445" y="5900466"/>
            <a:chExt cx="7039555" cy="957534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B62630AF-4C3A-31D7-B120-5FDD14BD436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6CD7D61B-CD2B-A48E-D9A1-3161EFF470C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6" name="Picture 5">
            <a:extLst>
              <a:ext uri="{FF2B5EF4-FFF2-40B4-BE49-F238E27FC236}">
                <a16:creationId xmlns:a16="http://schemas.microsoft.com/office/drawing/2014/main" id="{6F57B094-4992-64E4-F070-DFB1795200E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4460" t="53448" r="30342" b="33142"/>
          <a:stretch/>
        </p:blipFill>
        <p:spPr>
          <a:xfrm>
            <a:off x="88266" y="6172822"/>
            <a:ext cx="5263763" cy="685175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99CBDCA-7A94-214F-87B8-4EE341AE2A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93576" y="269874"/>
            <a:ext cx="7704137" cy="533400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r>
              <a:rPr lang="en-GB" dirty="0"/>
              <a:t>Now </a:t>
            </a:r>
            <a:r>
              <a:rPr dirty="0"/>
              <a:t>Enter </a:t>
            </a:r>
            <a:r>
              <a:rPr lang="en-GB" dirty="0"/>
              <a:t>the Survey Data</a:t>
            </a:r>
            <a:endParaRPr dirty="0"/>
          </a:p>
        </p:txBody>
      </p:sp>
      <p:pic>
        <p:nvPicPr>
          <p:cNvPr id="15" name="Content Placeholder 14" descr="variable view.png">
            <a:extLst>
              <a:ext uri="{FF2B5EF4-FFF2-40B4-BE49-F238E27FC236}">
                <a16:creationId xmlns:a16="http://schemas.microsoft.com/office/drawing/2014/main" id="{19E7C48D-B904-88CC-77DC-1A8699CB73E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46237" y="879475"/>
            <a:ext cx="8899525" cy="5403850"/>
          </a:xfrm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7412" name="Slide Number Placeholder 12">
            <a:extLst>
              <a:ext uri="{FF2B5EF4-FFF2-40B4-BE49-F238E27FC236}">
                <a16:creationId xmlns:a16="http://schemas.microsoft.com/office/drawing/2014/main" id="{9D0D964B-71F1-9672-472D-779565ED22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909176" y="6473825"/>
            <a:ext cx="758825" cy="2476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fld id="{B5A8E992-6DE1-45CD-9815-2E4B972E5F06}" type="slidenum">
              <a:rPr lang="en-US" altLang="en-US">
                <a:solidFill>
                  <a:srgbClr val="D38E27"/>
                </a:solidFill>
                <a:latin typeface="Arial" panose="020B0604020202020204" pitchFamily="34" charset="0"/>
              </a:rPr>
              <a:pPr/>
              <a:t>13</a:t>
            </a:fld>
            <a:endParaRPr lang="en-US" altLang="en-US">
              <a:solidFill>
                <a:srgbClr val="D38E27"/>
              </a:solidFill>
              <a:latin typeface="Arial" panose="020B0604020202020204" pitchFamily="34" charset="0"/>
            </a:endParaRP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3E003E26-E2D2-4694-5F38-4DD8CE403543}"/>
              </a:ext>
            </a:extLst>
          </p:cNvPr>
          <p:cNvCxnSpPr/>
          <p:nvPr/>
        </p:nvCxnSpPr>
        <p:spPr>
          <a:xfrm rot="5400000">
            <a:off x="1943100" y="5505930"/>
            <a:ext cx="533400" cy="533400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val 17">
            <a:extLst>
              <a:ext uri="{FF2B5EF4-FFF2-40B4-BE49-F238E27FC236}">
                <a16:creationId xmlns:a16="http://schemas.microsoft.com/office/drawing/2014/main" id="{174FB1C4-7713-D090-0D60-604774990664}"/>
              </a:ext>
            </a:extLst>
          </p:cNvPr>
          <p:cNvSpPr/>
          <p:nvPr/>
        </p:nvSpPr>
        <p:spPr>
          <a:xfrm>
            <a:off x="2362200" y="4953000"/>
            <a:ext cx="1676400" cy="6858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/>
              <a:t>1</a:t>
            </a:r>
            <a:r>
              <a:rPr lang="en-US" sz="1400" dirty="0"/>
              <a:t>. Click this Window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1BD8821-EE61-DE5B-A5E3-C5722D821E83}"/>
              </a:ext>
            </a:extLst>
          </p:cNvPr>
          <p:cNvSpPr/>
          <p:nvPr/>
        </p:nvSpPr>
        <p:spPr>
          <a:xfrm>
            <a:off x="7239000" y="1981200"/>
            <a:ext cx="3124200" cy="40386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342900" indent="-342900">
              <a:buFontTx/>
              <a:buAutoNum type="arabicPeriod"/>
              <a:defRPr/>
            </a:pPr>
            <a:r>
              <a:rPr lang="en-US" sz="1600" dirty="0"/>
              <a:t>Click Variable View</a:t>
            </a:r>
          </a:p>
          <a:p>
            <a:pPr marL="342900" indent="-342900">
              <a:buFontTx/>
              <a:buAutoNum type="arabicPeriod"/>
              <a:defRPr/>
            </a:pPr>
            <a:r>
              <a:rPr lang="en-US" sz="1600" dirty="0"/>
              <a:t>Type variable name under Name column (e.g. Q01). </a:t>
            </a:r>
          </a:p>
          <a:p>
            <a:pPr marL="342900" indent="-342900">
              <a:defRPr/>
            </a:pPr>
            <a:r>
              <a:rPr lang="en-US" sz="1600" b="1" i="1" dirty="0">
                <a:solidFill>
                  <a:schemeClr val="bg1"/>
                </a:solidFill>
              </a:rPr>
              <a:t>NOTE:</a:t>
            </a:r>
            <a:r>
              <a:rPr lang="en-US" sz="1600" dirty="0">
                <a:solidFill>
                  <a:schemeClr val="bg1"/>
                </a:solidFill>
              </a:rPr>
              <a:t>  The first character of a variable name must be a letter or  @, #, or $.</a:t>
            </a:r>
          </a:p>
          <a:p>
            <a:pPr marL="342900" indent="-342900">
              <a:buFontTx/>
              <a:buAutoNum type="arabicPeriod" startAt="3"/>
              <a:defRPr/>
            </a:pPr>
            <a:r>
              <a:rPr lang="en-US" sz="1600" dirty="0"/>
              <a:t>Type: Numeric, string, etc.</a:t>
            </a:r>
          </a:p>
          <a:p>
            <a:pPr marL="342900" indent="-342900">
              <a:buFontTx/>
              <a:buAutoNum type="arabicPeriod" startAt="3"/>
              <a:defRPr/>
            </a:pPr>
            <a:r>
              <a:rPr lang="en-US" sz="1600" dirty="0"/>
              <a:t>Label: description of variables. </a:t>
            </a:r>
          </a:p>
          <a:p>
            <a:pPr marL="342900" indent="-342900">
              <a:buFontTx/>
              <a:buAutoNum type="arabicPeriod" startAt="3"/>
              <a:defRPr/>
            </a:pPr>
            <a:endParaRPr lang="en-US" sz="1600" dirty="0"/>
          </a:p>
          <a:p>
            <a:pPr marL="342900" indent="-342900">
              <a:defRPr/>
            </a:pPr>
            <a:endParaRPr lang="en-US" dirty="0"/>
          </a:p>
          <a:p>
            <a:pPr marL="342900" indent="-342900">
              <a:buFontTx/>
              <a:buAutoNum type="arabicPeriod"/>
              <a:defRPr/>
            </a:pPr>
            <a:endParaRPr lang="en-US" dirty="0"/>
          </a:p>
          <a:p>
            <a:pPr marL="342900" indent="-342900" algn="ctr">
              <a:buFontTx/>
              <a:buAutoNum type="arabicPeriod"/>
              <a:defRPr/>
            </a:pPr>
            <a:endParaRPr lang="en-US" dirty="0"/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FBCB6189-B32D-2515-3721-14942FB70109}"/>
              </a:ext>
            </a:extLst>
          </p:cNvPr>
          <p:cNvCxnSpPr>
            <a:cxnSpLocks/>
            <a:stCxn id="23" idx="0"/>
          </p:cNvCxnSpPr>
          <p:nvPr/>
        </p:nvCxnSpPr>
        <p:spPr>
          <a:xfrm flipH="1" flipV="1">
            <a:off x="2282158" y="1690487"/>
            <a:ext cx="461042" cy="976513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val 22">
            <a:extLst>
              <a:ext uri="{FF2B5EF4-FFF2-40B4-BE49-F238E27FC236}">
                <a16:creationId xmlns:a16="http://schemas.microsoft.com/office/drawing/2014/main" id="{8F12D32E-D26E-52E0-430E-9B42B74B61E9}"/>
              </a:ext>
            </a:extLst>
          </p:cNvPr>
          <p:cNvSpPr/>
          <p:nvPr/>
        </p:nvSpPr>
        <p:spPr>
          <a:xfrm>
            <a:off x="1828800" y="2667000"/>
            <a:ext cx="1828800" cy="6858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sz="1400" dirty="0"/>
              <a:t>2. Type variable name</a:t>
            </a:r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1B38FA76-2948-3AC0-7EA9-D43A4A82470F}"/>
              </a:ext>
            </a:extLst>
          </p:cNvPr>
          <p:cNvCxnSpPr>
            <a:cxnSpLocks/>
            <a:stCxn id="27" idx="0"/>
          </p:cNvCxnSpPr>
          <p:nvPr/>
        </p:nvCxnSpPr>
        <p:spPr>
          <a:xfrm flipH="1" flipV="1">
            <a:off x="2857500" y="1582736"/>
            <a:ext cx="1638300" cy="1617664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Oval 26">
            <a:extLst>
              <a:ext uri="{FF2B5EF4-FFF2-40B4-BE49-F238E27FC236}">
                <a16:creationId xmlns:a16="http://schemas.microsoft.com/office/drawing/2014/main" id="{000476BE-1BEB-BED8-AEB2-EFAAB7085A37}"/>
              </a:ext>
            </a:extLst>
          </p:cNvPr>
          <p:cNvSpPr/>
          <p:nvPr/>
        </p:nvSpPr>
        <p:spPr>
          <a:xfrm>
            <a:off x="3581400" y="3200400"/>
            <a:ext cx="1828800" cy="762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sz="1400" dirty="0"/>
              <a:t>3. Type: numeric or string</a:t>
            </a:r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9563BA79-9611-D498-AD9B-236CA5A64B81}"/>
              </a:ext>
            </a:extLst>
          </p:cNvPr>
          <p:cNvSpPr/>
          <p:nvPr/>
        </p:nvSpPr>
        <p:spPr>
          <a:xfrm>
            <a:off x="5029200" y="2590800"/>
            <a:ext cx="1905000" cy="533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sz="1400" dirty="0"/>
              <a:t>4. Description of variable</a:t>
            </a:r>
          </a:p>
        </p:txBody>
      </p: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6962118F-B73C-B579-BF08-86841BFA9277}"/>
              </a:ext>
            </a:extLst>
          </p:cNvPr>
          <p:cNvCxnSpPr>
            <a:cxnSpLocks/>
            <a:stCxn id="34" idx="0"/>
          </p:cNvCxnSpPr>
          <p:nvPr/>
        </p:nvCxnSpPr>
        <p:spPr>
          <a:xfrm flipH="1" flipV="1">
            <a:off x="4057650" y="1658937"/>
            <a:ext cx="1924050" cy="931863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" name="Group 5">
            <a:extLst>
              <a:ext uri="{FF2B5EF4-FFF2-40B4-BE49-F238E27FC236}">
                <a16:creationId xmlns:a16="http://schemas.microsoft.com/office/drawing/2014/main" id="{32C44FEC-8447-9503-DF20-7213038D04B8}"/>
              </a:ext>
            </a:extLst>
          </p:cNvPr>
          <p:cNvGrpSpPr/>
          <p:nvPr/>
        </p:nvGrpSpPr>
        <p:grpSpPr>
          <a:xfrm>
            <a:off x="5152445" y="6191732"/>
            <a:ext cx="7039555" cy="666268"/>
            <a:chOff x="5152445" y="5900466"/>
            <a:chExt cx="7039555" cy="957534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FA456A44-C5AF-DBE3-48A3-02214D6E923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3F87D74C-5D99-42BA-28C3-D4B3CEB4113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BD1FA371-CE20-05F6-D177-5CB3AA0E250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4460" t="53448" r="30342" b="33142"/>
          <a:stretch/>
        </p:blipFill>
        <p:spPr>
          <a:xfrm>
            <a:off x="88266" y="6191730"/>
            <a:ext cx="5263763" cy="666267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79A7D3DA-4A19-3D2A-71E7-3EBEF161A3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725487"/>
          </a:xfrm>
        </p:spPr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How to read data?</a:t>
            </a:r>
          </a:p>
        </p:txBody>
      </p:sp>
      <p:sp>
        <p:nvSpPr>
          <p:cNvPr id="21507" name="Content Placeholder 2">
            <a:extLst>
              <a:ext uri="{FF2B5EF4-FFF2-40B4-BE49-F238E27FC236}">
                <a16:creationId xmlns:a16="http://schemas.microsoft.com/office/drawing/2014/main" id="{053186A7-96FE-C10F-2F16-1913DF6F46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39188" y="1643063"/>
            <a:ext cx="1714500" cy="4483100"/>
          </a:xfrm>
        </p:spPr>
        <p:txBody>
          <a:bodyPr/>
          <a:lstStyle/>
          <a:p>
            <a:pPr eaLnBrk="1" hangingPunct="1"/>
            <a:r>
              <a:rPr lang="en-US" altLang="en-US" sz="1800" b="1">
                <a:ea typeface="ＭＳ Ｐゴシック" panose="020B0600070205080204" pitchFamily="34" charset="-128"/>
              </a:rPr>
              <a:t>In this data file, cases represent individual respondents to a survey</a:t>
            </a:r>
          </a:p>
        </p:txBody>
      </p:sp>
      <p:pic>
        <p:nvPicPr>
          <p:cNvPr id="21508" name="Picture 3">
            <a:extLst>
              <a:ext uri="{FF2B5EF4-FFF2-40B4-BE49-F238E27FC236}">
                <a16:creationId xmlns:a16="http://schemas.microsoft.com/office/drawing/2014/main" id="{16AC5515-389B-906E-FDC9-8E7D505FAD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1425" y="1110456"/>
            <a:ext cx="6924675" cy="4637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EEFF50F8-ECD3-C25F-07DF-9D269D246AEF}"/>
              </a:ext>
            </a:extLst>
          </p:cNvPr>
          <p:cNvSpPr/>
          <p:nvPr/>
        </p:nvSpPr>
        <p:spPr>
          <a:xfrm>
            <a:off x="1981200" y="3884613"/>
            <a:ext cx="6429375" cy="357187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1512" name="Slide Number Placeholder 7">
            <a:extLst>
              <a:ext uri="{FF2B5EF4-FFF2-40B4-BE49-F238E27FC236}">
                <a16:creationId xmlns:a16="http://schemas.microsoft.com/office/drawing/2014/main" id="{55090BDB-42D1-020A-B734-CAF726EF2E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fld id="{2E523592-B281-4914-872F-099A2B44E312}" type="slidenum">
              <a:rPr lang="en-US" altLang="zh-TW">
                <a:solidFill>
                  <a:srgbClr val="898989"/>
                </a:solidFill>
                <a:latin typeface="Calibri" panose="020F0502020204030204" pitchFamily="34" charset="0"/>
              </a:rPr>
              <a:pPr eaLnBrk="1" hangingPunct="1"/>
              <a:t>14</a:t>
            </a:fld>
            <a:endParaRPr lang="en-US" altLang="zh-TW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3A5A8055-837F-5008-4A7D-24A1D8570F32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8310C91-61FB-AF3E-E8BD-104A226D1392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CF8AF6D9-49E2-1796-04B8-BAD894224996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417CD00D-5D82-005F-DD00-3D12140CF4CB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3CBABF37-C8E0-1A8D-AD3B-140CC0D2B71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>
            <a:extLst>
              <a:ext uri="{FF2B5EF4-FFF2-40B4-BE49-F238E27FC236}">
                <a16:creationId xmlns:a16="http://schemas.microsoft.com/office/drawing/2014/main" id="{9044269B-0E66-F33E-1A5C-9D33841EC7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868362"/>
          </a:xfrm>
        </p:spPr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How to read data?</a:t>
            </a:r>
          </a:p>
        </p:txBody>
      </p:sp>
      <p:sp>
        <p:nvSpPr>
          <p:cNvPr id="22531" name="Content Placeholder 2">
            <a:extLst>
              <a:ext uri="{FF2B5EF4-FFF2-40B4-BE49-F238E27FC236}">
                <a16:creationId xmlns:a16="http://schemas.microsoft.com/office/drawing/2014/main" id="{E1734085-4100-E533-3AC1-D1521B308E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39188" y="1571625"/>
            <a:ext cx="1714500" cy="4554538"/>
          </a:xfrm>
        </p:spPr>
        <p:txBody>
          <a:bodyPr/>
          <a:lstStyle/>
          <a:p>
            <a:pPr eaLnBrk="1" hangingPunct="1"/>
            <a:r>
              <a:rPr lang="en-US" altLang="en-US" sz="2000">
                <a:ea typeface="ＭＳ Ｐゴシック" panose="020B0600070205080204" pitchFamily="34" charset="-128"/>
              </a:rPr>
              <a:t>Variables represent responses to each question asked in the survey. </a:t>
            </a:r>
          </a:p>
          <a:p>
            <a:pPr eaLnBrk="1" hangingPunct="1"/>
            <a:endParaRPr lang="en-US" altLang="en-US" sz="2000">
              <a:ea typeface="ＭＳ Ｐゴシック" panose="020B0600070205080204" pitchFamily="34" charset="-128"/>
            </a:endParaRPr>
          </a:p>
        </p:txBody>
      </p:sp>
      <p:pic>
        <p:nvPicPr>
          <p:cNvPr id="22532" name="Picture 3">
            <a:extLst>
              <a:ext uri="{FF2B5EF4-FFF2-40B4-BE49-F238E27FC236}">
                <a16:creationId xmlns:a16="http://schemas.microsoft.com/office/drawing/2014/main" id="{48C31F07-9CB8-E25E-53AA-5F3E402342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5925" y="1143000"/>
            <a:ext cx="6924675" cy="4743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42E043F2-5BC3-BB87-141D-175F421D6057}"/>
              </a:ext>
            </a:extLst>
          </p:cNvPr>
          <p:cNvSpPr/>
          <p:nvPr/>
        </p:nvSpPr>
        <p:spPr>
          <a:xfrm>
            <a:off x="3998860" y="3067493"/>
            <a:ext cx="1428750" cy="157162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2536" name="Slide Number Placeholder 8">
            <a:extLst>
              <a:ext uri="{FF2B5EF4-FFF2-40B4-BE49-F238E27FC236}">
                <a16:creationId xmlns:a16="http://schemas.microsoft.com/office/drawing/2014/main" id="{F93F23CB-0649-AED4-71F5-E7311E92EF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fld id="{8009E315-BFA4-492B-81C4-EEFFE33457F1}" type="slidenum">
              <a:rPr lang="en-US" altLang="zh-TW">
                <a:solidFill>
                  <a:srgbClr val="898989"/>
                </a:solidFill>
                <a:latin typeface="Calibri" panose="020F0502020204030204" pitchFamily="34" charset="0"/>
              </a:rPr>
              <a:pPr eaLnBrk="1" hangingPunct="1"/>
              <a:t>15</a:t>
            </a:fld>
            <a:endParaRPr lang="en-US" altLang="zh-TW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5968B003-5D73-BEC6-1AE0-FDAF80666758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B773919F-73DE-A0C7-52D9-132860B1DFDB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72915343-5986-61BF-5876-6E9B662810D5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275E942A-4453-D1D6-BB85-2695686EF109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D94274FD-8A16-144B-1BCB-FFA015ADB4C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9" name="Picture 10">
            <a:extLst>
              <a:ext uri="{FF2B5EF4-FFF2-40B4-BE49-F238E27FC236}">
                <a16:creationId xmlns:a16="http://schemas.microsoft.com/office/drawing/2014/main" id="{9A89A3D2-D679-88B3-C4B1-C3204889530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" t="293" r="45966" b="2298"/>
          <a:stretch>
            <a:fillRect/>
          </a:stretch>
        </p:blipFill>
        <p:spPr bwMode="auto">
          <a:xfrm>
            <a:off x="6499071" y="1101252"/>
            <a:ext cx="4895209" cy="47803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65A71351-7D5F-AAAF-A480-56B9D572E1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4348" y="159604"/>
            <a:ext cx="7704137" cy="649288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r>
              <a:rPr dirty="0"/>
              <a:t>Enter cases</a:t>
            </a:r>
          </a:p>
        </p:txBody>
      </p:sp>
      <p:pic>
        <p:nvPicPr>
          <p:cNvPr id="18435" name="Content Placeholder 4">
            <a:extLst>
              <a:ext uri="{FF2B5EF4-FFF2-40B4-BE49-F238E27FC236}">
                <a16:creationId xmlns:a16="http://schemas.microsoft.com/office/drawing/2014/main" id="{2A657800-39A1-84F2-06E3-959CB3E599C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5436" b="867"/>
          <a:stretch>
            <a:fillRect/>
          </a:stretch>
        </p:blipFill>
        <p:spPr>
          <a:xfrm>
            <a:off x="636178" y="344696"/>
            <a:ext cx="5594833" cy="5505344"/>
          </a:xfrm>
        </p:spPr>
      </p:pic>
      <p:sp>
        <p:nvSpPr>
          <p:cNvPr id="18436" name="Slide Number Placeholder 8">
            <a:extLst>
              <a:ext uri="{FF2B5EF4-FFF2-40B4-BE49-F238E27FC236}">
                <a16:creationId xmlns:a16="http://schemas.microsoft.com/office/drawing/2014/main" id="{6F742390-0C98-7324-4A40-71BD4B0083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909176" y="6473825"/>
            <a:ext cx="758825" cy="2476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fld id="{A07D4564-83DB-4CB7-8FA4-46BD87AE844D}" type="slidenum">
              <a:rPr lang="en-US" altLang="en-US">
                <a:solidFill>
                  <a:srgbClr val="D38E27"/>
                </a:solidFill>
                <a:latin typeface="Arial" panose="020B0604020202020204" pitchFamily="34" charset="0"/>
              </a:rPr>
              <a:pPr/>
              <a:t>16</a:t>
            </a:fld>
            <a:endParaRPr lang="en-US" altLang="en-US">
              <a:solidFill>
                <a:srgbClr val="D38E27"/>
              </a:solidFill>
              <a:latin typeface="Arial" panose="020B0604020202020204" pitchFamily="34" charset="0"/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A08B20B-CF89-3A6A-8BAE-68B5D1D6FF6C}"/>
              </a:ext>
            </a:extLst>
          </p:cNvPr>
          <p:cNvSpPr/>
          <p:nvPr/>
        </p:nvSpPr>
        <p:spPr>
          <a:xfrm>
            <a:off x="3712222" y="5230079"/>
            <a:ext cx="1600200" cy="533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sz="1400" dirty="0"/>
              <a:t>In Data View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B03B860-71E4-E98C-7EB6-7036F94D05AD}"/>
              </a:ext>
            </a:extLst>
          </p:cNvPr>
          <p:cNvSpPr/>
          <p:nvPr/>
        </p:nvSpPr>
        <p:spPr>
          <a:xfrm>
            <a:off x="7507935" y="4696679"/>
            <a:ext cx="1600200" cy="533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sz="1400" dirty="0"/>
              <a:t>In Variable View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093709F3-B3D3-ECFD-104E-51ECB081E89B}"/>
              </a:ext>
            </a:extLst>
          </p:cNvPr>
          <p:cNvGrpSpPr/>
          <p:nvPr/>
        </p:nvGrpSpPr>
        <p:grpSpPr>
          <a:xfrm>
            <a:off x="5152445" y="5900466"/>
            <a:ext cx="7039555" cy="957534"/>
            <a:chOff x="5152445" y="5900466"/>
            <a:chExt cx="7039555" cy="957534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B7B0AAB1-2954-1897-EE7C-EDEC58199C1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9E8641FD-6CE0-0CA0-8F17-9222001CA32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6" name="Picture 5">
            <a:extLst>
              <a:ext uri="{FF2B5EF4-FFF2-40B4-BE49-F238E27FC236}">
                <a16:creationId xmlns:a16="http://schemas.microsoft.com/office/drawing/2014/main" id="{73313747-8AC4-B30B-00C9-F7253163C160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44460" t="53448" r="30342" b="33142"/>
          <a:stretch/>
        </p:blipFill>
        <p:spPr>
          <a:xfrm>
            <a:off x="88266" y="5900464"/>
            <a:ext cx="5263763" cy="957533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5D73F1-C222-2BD9-B27E-DD58136A6A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z="44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2. Data Input – Cleaning data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843283-906F-6B26-7D3C-4C79E626A4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08199"/>
            <a:ext cx="10515600" cy="3792262"/>
          </a:xfrm>
        </p:spPr>
        <p:txBody>
          <a:bodyPr>
            <a:normAutofit/>
          </a:bodyPr>
          <a:lstStyle/>
          <a:p>
            <a:r>
              <a:rPr lang="en-GB" sz="4400" dirty="0"/>
              <a:t>SPSS </a:t>
            </a:r>
          </a:p>
          <a:p>
            <a:r>
              <a:rPr lang="en-US" sz="4400" b="1" i="0" dirty="0">
                <a:solidFill>
                  <a:srgbClr val="0F0F0F"/>
                </a:solidFill>
                <a:effectLst/>
                <a:highlight>
                  <a:srgbClr val="FFFFFF"/>
                </a:highlight>
                <a:latin typeface="Roboto" panose="02000000000000000000" pitchFamily="2" charset="0"/>
              </a:rPr>
              <a:t>How to Use SPSS - An Introduction to SPSS for Beginners (10:15 mins)</a:t>
            </a:r>
          </a:p>
          <a:p>
            <a:pPr marL="0" indent="0">
              <a:buNone/>
            </a:pPr>
            <a:r>
              <a:rPr lang="en-US" sz="4400" dirty="0">
                <a:hlinkClick r:id="rId2"/>
              </a:rPr>
              <a:t>01 How to Use SPSS - An Introduction to SPSS for Beginners (youtube.com)</a:t>
            </a:r>
            <a:endParaRPr lang="en-US" sz="4400" b="1" i="0" dirty="0">
              <a:solidFill>
                <a:srgbClr val="0F0F0F"/>
              </a:solidFill>
              <a:effectLst/>
              <a:highlight>
                <a:srgbClr val="FFFFFF"/>
              </a:highlight>
              <a:latin typeface="Roboto" panose="02000000000000000000" pitchFamily="2" charset="0"/>
            </a:endParaRPr>
          </a:p>
          <a:p>
            <a:endParaRPr lang="en-US" b="1" i="0" dirty="0">
              <a:solidFill>
                <a:srgbClr val="0F0F0F"/>
              </a:solidFill>
              <a:effectLst/>
              <a:highlight>
                <a:srgbClr val="FFFFFF"/>
              </a:highlight>
              <a:latin typeface="Roboto" panose="02000000000000000000" pitchFamily="2" charset="0"/>
            </a:endParaRPr>
          </a:p>
          <a:p>
            <a:endParaRPr lang="en-GB" dirty="0"/>
          </a:p>
          <a:p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18E779DF-1783-4BFE-6EAD-55FFBDB7877F}"/>
              </a:ext>
            </a:extLst>
          </p:cNvPr>
          <p:cNvGrpSpPr/>
          <p:nvPr/>
        </p:nvGrpSpPr>
        <p:grpSpPr>
          <a:xfrm>
            <a:off x="5152445" y="5900466"/>
            <a:ext cx="7039555" cy="957534"/>
            <a:chOff x="5152445" y="5900466"/>
            <a:chExt cx="7039555" cy="957534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EAD8AC3D-80F4-1001-E078-54E40BAA53B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AE3ABBC5-220F-5065-84A9-6C56D5B7DD8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258CE192-C7EF-33A1-5EBA-BED3E31BCB5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4460" t="53448" r="30342" b="33142"/>
          <a:stretch/>
        </p:blipFill>
        <p:spPr>
          <a:xfrm>
            <a:off x="88266" y="5900464"/>
            <a:ext cx="5263763" cy="957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24048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2">
            <a:extLst>
              <a:ext uri="{FF2B5EF4-FFF2-40B4-BE49-F238E27FC236}">
                <a16:creationId xmlns:a16="http://schemas.microsoft.com/office/drawing/2014/main" id="{B8E341DB-8E14-4F2B-2375-8CE6BDCC30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6664" y="457200"/>
            <a:ext cx="7704137" cy="807244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zh-CN" sz="44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2. Data Input – Cleaning data</a:t>
            </a:r>
            <a:endParaRPr lang="en-US" altLang="en-US" dirty="0">
              <a:ln>
                <a:noFill/>
              </a:ln>
            </a:endParaRPr>
          </a:p>
        </p:txBody>
      </p:sp>
      <p:sp>
        <p:nvSpPr>
          <p:cNvPr id="19459" name="Content Placeholder 1">
            <a:extLst>
              <a:ext uri="{FF2B5EF4-FFF2-40B4-BE49-F238E27FC236}">
                <a16:creationId xmlns:a16="http://schemas.microsoft.com/office/drawing/2014/main" id="{92F2D20D-7A77-D771-1621-2C0ACF47B0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60588" y="1787120"/>
            <a:ext cx="8396288" cy="3976822"/>
          </a:xfrm>
        </p:spPr>
        <p:txBody>
          <a:bodyPr/>
          <a:lstStyle/>
          <a:p>
            <a:pPr eaLnBrk="1" hangingPunct="1"/>
            <a:r>
              <a:rPr lang="en-US" altLang="en-US" sz="3200" dirty="0"/>
              <a:t>Key in values and labels for each variable</a:t>
            </a:r>
          </a:p>
          <a:p>
            <a:pPr eaLnBrk="1" hangingPunct="1"/>
            <a:r>
              <a:rPr lang="en-US" altLang="en-US" sz="3200" dirty="0"/>
              <a:t>Run frequencies for each variable</a:t>
            </a:r>
          </a:p>
          <a:p>
            <a:pPr eaLnBrk="1" hangingPunct="1"/>
            <a:r>
              <a:rPr lang="en-US" altLang="en-US" sz="3200" dirty="0"/>
              <a:t>Check outputs to see if you have variables with ‘odd’ values, e.g. 44 instead of 4; or extra cases without data</a:t>
            </a:r>
          </a:p>
          <a:p>
            <a:pPr eaLnBrk="1" hangingPunct="1"/>
            <a:r>
              <a:rPr lang="en-US" altLang="en-US" sz="3200" dirty="0"/>
              <a:t>Double check missing values. </a:t>
            </a:r>
          </a:p>
          <a:p>
            <a:pPr eaLnBrk="1" hangingPunct="1"/>
            <a:r>
              <a:rPr lang="en-US" altLang="en-US" sz="3200" dirty="0"/>
              <a:t>Think about recoding variables.</a:t>
            </a:r>
          </a:p>
          <a:p>
            <a:pPr eaLnBrk="1" hangingPunct="1"/>
            <a:endParaRPr lang="en-US" altLang="en-US" dirty="0"/>
          </a:p>
          <a:p>
            <a:pPr marL="0" indent="0" eaLnBrk="1" hangingPunct="1">
              <a:buNone/>
            </a:pPr>
            <a:endParaRPr lang="en-US" altLang="en-US" b="1" dirty="0"/>
          </a:p>
          <a:p>
            <a:pPr eaLnBrk="1" hangingPunct="1"/>
            <a:endParaRPr lang="en-US" altLang="en-US" dirty="0"/>
          </a:p>
        </p:txBody>
      </p:sp>
      <p:sp>
        <p:nvSpPr>
          <p:cNvPr id="19460" name="Slide Number Placeholder 3">
            <a:extLst>
              <a:ext uri="{FF2B5EF4-FFF2-40B4-BE49-F238E27FC236}">
                <a16:creationId xmlns:a16="http://schemas.microsoft.com/office/drawing/2014/main" id="{221192D9-8189-918B-F355-0364ADF11D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909176" y="6473825"/>
            <a:ext cx="758825" cy="2476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fld id="{915E5F7B-113C-4592-BA46-CDB67470EE2D}" type="slidenum">
              <a:rPr lang="en-US" altLang="en-US">
                <a:solidFill>
                  <a:srgbClr val="D38E27"/>
                </a:solidFill>
                <a:latin typeface="Arial" panose="020B0604020202020204" pitchFamily="34" charset="0"/>
              </a:rPr>
              <a:pPr/>
              <a:t>18</a:t>
            </a:fld>
            <a:endParaRPr lang="en-US" altLang="en-US">
              <a:solidFill>
                <a:srgbClr val="D38E27"/>
              </a:solidFill>
              <a:latin typeface="Arial" panose="020B060402020202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80D5640B-CC1B-7D21-8D18-9BA8C761401C}"/>
              </a:ext>
            </a:extLst>
          </p:cNvPr>
          <p:cNvGrpSpPr/>
          <p:nvPr/>
        </p:nvGrpSpPr>
        <p:grpSpPr>
          <a:xfrm>
            <a:off x="5152445" y="5900466"/>
            <a:ext cx="7039555" cy="957534"/>
            <a:chOff x="5152445" y="5900466"/>
            <a:chExt cx="7039555" cy="957534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E9193ED7-E289-22CA-7BD0-BDF2142DEB3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53CD052A-8E4D-7C6C-5EDA-5B63A738231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F2599177-257E-CAA6-7DAB-2F054B70BE5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4460" t="53448" r="30342" b="33142"/>
          <a:stretch/>
        </p:blipFill>
        <p:spPr>
          <a:xfrm>
            <a:off x="88266" y="5900464"/>
            <a:ext cx="5263763" cy="957533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2">
            <a:extLst>
              <a:ext uri="{FF2B5EF4-FFF2-40B4-BE49-F238E27FC236}">
                <a16:creationId xmlns:a16="http://schemas.microsoft.com/office/drawing/2014/main" id="{B8E341DB-8E14-4F2B-2375-8CE6BDCC30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3444" y="0"/>
            <a:ext cx="8033517" cy="957533"/>
          </a:xfrm>
        </p:spPr>
        <p:txBody>
          <a:bodyPr/>
          <a:lstStyle/>
          <a:p>
            <a:pPr eaLnBrk="1" hangingPunct="1"/>
            <a:r>
              <a:rPr lang="en-US" altLang="zh-CN" sz="44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2. Data Input – Cleaning data</a:t>
            </a:r>
            <a:endParaRPr lang="en-US" altLang="en-US" dirty="0">
              <a:ln>
                <a:noFill/>
              </a:ln>
            </a:endParaRPr>
          </a:p>
        </p:txBody>
      </p:sp>
      <p:sp>
        <p:nvSpPr>
          <p:cNvPr id="19460" name="Slide Number Placeholder 3">
            <a:extLst>
              <a:ext uri="{FF2B5EF4-FFF2-40B4-BE49-F238E27FC236}">
                <a16:creationId xmlns:a16="http://schemas.microsoft.com/office/drawing/2014/main" id="{221192D9-8189-918B-F355-0364ADF11D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909176" y="6473825"/>
            <a:ext cx="758825" cy="2476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fld id="{915E5F7B-113C-4592-BA46-CDB67470EE2D}" type="slidenum">
              <a:rPr lang="en-US" altLang="en-US">
                <a:solidFill>
                  <a:srgbClr val="D38E27"/>
                </a:solidFill>
                <a:latin typeface="Arial" panose="020B0604020202020204" pitchFamily="34" charset="0"/>
              </a:rPr>
              <a:pPr/>
              <a:t>19</a:t>
            </a:fld>
            <a:endParaRPr lang="en-US" altLang="en-US">
              <a:solidFill>
                <a:srgbClr val="D38E27"/>
              </a:solidFill>
              <a:latin typeface="Arial" panose="020B060402020202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80D5640B-CC1B-7D21-8D18-9BA8C761401C}"/>
              </a:ext>
            </a:extLst>
          </p:cNvPr>
          <p:cNvGrpSpPr/>
          <p:nvPr/>
        </p:nvGrpSpPr>
        <p:grpSpPr>
          <a:xfrm>
            <a:off x="5152445" y="5900466"/>
            <a:ext cx="7039555" cy="957534"/>
            <a:chOff x="5152445" y="5900466"/>
            <a:chExt cx="7039555" cy="957534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E9193ED7-E289-22CA-7BD0-BDF2142DEB3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53CD052A-8E4D-7C6C-5EDA-5B63A738231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F2599177-257E-CAA6-7DAB-2F054B70BE5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4460" t="53448" r="30342" b="33142"/>
          <a:stretch/>
        </p:blipFill>
        <p:spPr>
          <a:xfrm>
            <a:off x="88266" y="5900464"/>
            <a:ext cx="5263763" cy="95753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0BC9D2A-2656-19F3-6C8D-174532519C0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1448" y="864257"/>
            <a:ext cx="11354023" cy="4749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053894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C6DB89-9322-A5E3-3596-210FC7C1E0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3768" y="313756"/>
            <a:ext cx="10515600" cy="727075"/>
          </a:xfrm>
        </p:spPr>
        <p:txBody>
          <a:bodyPr/>
          <a:lstStyle/>
          <a:p>
            <a:r>
              <a:rPr lang="en-US" altLang="zh-CN" sz="44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2. Data Input – Cleaning data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7FFB29D-73E5-FABA-8D71-523F1640153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991" t="11063" r="9401" b="42129"/>
          <a:stretch/>
        </p:blipFill>
        <p:spPr>
          <a:xfrm>
            <a:off x="398834" y="946055"/>
            <a:ext cx="10319966" cy="5279646"/>
          </a:xfrm>
          <a:prstGeom prst="rect">
            <a:avLst/>
          </a:prstGeom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46CEE98F-1AB5-2AAA-7E99-7243A3C17A8F}"/>
              </a:ext>
            </a:extLst>
          </p:cNvPr>
          <p:cNvGrpSpPr/>
          <p:nvPr/>
        </p:nvGrpSpPr>
        <p:grpSpPr>
          <a:xfrm>
            <a:off x="5152445" y="5900466"/>
            <a:ext cx="7039555" cy="957534"/>
            <a:chOff x="5152445" y="5900466"/>
            <a:chExt cx="7039555" cy="957534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7BC37A57-DB76-FCE8-6723-9214CEC0A22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BC252B0E-BC74-C8E1-4EBC-DCA0122BFD4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CEC71DD0-FC30-47A1-7AA9-C922C97E0C5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4460" t="53448" r="30342" b="33142"/>
          <a:stretch/>
        </p:blipFill>
        <p:spPr>
          <a:xfrm>
            <a:off x="88266" y="5900464"/>
            <a:ext cx="5263763" cy="957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58941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9CC17A-12A9-D9EF-EC2D-FA813163E1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0225" y="365125"/>
            <a:ext cx="5263763" cy="2873375"/>
          </a:xfrm>
        </p:spPr>
        <p:txBody>
          <a:bodyPr>
            <a:normAutofit/>
          </a:bodyPr>
          <a:lstStyle/>
          <a:p>
            <a:r>
              <a:rPr lang="en-US" altLang="zh-CN" sz="44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2. Data Input – Cleaning data</a:t>
            </a:r>
            <a:br>
              <a:rPr lang="en-US" altLang="zh-CN" sz="44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</a:br>
            <a:r>
              <a:rPr lang="en-US" dirty="0"/>
              <a:t>Check Missing Data 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3774876-A50C-CFA9-69FD-7CE50B69CE6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-474" t="4898" r="60522" b="34899"/>
          <a:stretch/>
        </p:blipFill>
        <p:spPr>
          <a:xfrm>
            <a:off x="5653988" y="252003"/>
            <a:ext cx="5164576" cy="5188233"/>
          </a:xfrm>
          <a:prstGeom prst="rect">
            <a:avLst/>
          </a:prstGeom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DC7F5E28-3A15-CF27-E688-2AEF8FD637D0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A0898FA4-A98F-B10D-308A-A3462ACB8E4F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9" name="Picture 8">
                <a:extLst>
                  <a:ext uri="{FF2B5EF4-FFF2-40B4-BE49-F238E27FC236}">
                    <a16:creationId xmlns:a16="http://schemas.microsoft.com/office/drawing/2014/main" id="{9A6D1475-9FD2-7AEA-2BC1-0B4ADFDB3BB2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29CF5B5A-75D2-A15D-3CF0-D8DD034BA576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83E6F98F-4BCE-4E57-C5C1-093AA0525AF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  <p:sp>
        <p:nvSpPr>
          <p:cNvPr id="11" name="Oval 10">
            <a:extLst>
              <a:ext uri="{FF2B5EF4-FFF2-40B4-BE49-F238E27FC236}">
                <a16:creationId xmlns:a16="http://schemas.microsoft.com/office/drawing/2014/main" id="{2934F309-2367-AA44-B185-368FC29C93EE}"/>
              </a:ext>
            </a:extLst>
          </p:cNvPr>
          <p:cNvSpPr/>
          <p:nvPr/>
        </p:nvSpPr>
        <p:spPr>
          <a:xfrm>
            <a:off x="7312148" y="365124"/>
            <a:ext cx="924128" cy="311285"/>
          </a:xfrm>
          <a:prstGeom prst="ellipse">
            <a:avLst/>
          </a:prstGeom>
          <a:noFill/>
          <a:ln w="762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00C005A8-8B1A-510B-7474-54CB258E2347}"/>
              </a:ext>
            </a:extLst>
          </p:cNvPr>
          <p:cNvSpPr/>
          <p:nvPr/>
        </p:nvSpPr>
        <p:spPr>
          <a:xfrm>
            <a:off x="7585573" y="675025"/>
            <a:ext cx="1658439" cy="311285"/>
          </a:xfrm>
          <a:prstGeom prst="ellipse">
            <a:avLst/>
          </a:prstGeom>
          <a:noFill/>
          <a:ln w="762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409365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B8DE76-2493-D568-6ED6-5B3E89BACE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261" y="522287"/>
            <a:ext cx="4579939" cy="3313907"/>
          </a:xfrm>
        </p:spPr>
        <p:txBody>
          <a:bodyPr>
            <a:normAutofit/>
          </a:bodyPr>
          <a:lstStyle/>
          <a:p>
            <a:r>
              <a:rPr lang="en-US" altLang="zh-CN" sz="44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2. Data Input </a:t>
            </a:r>
            <a:br>
              <a:rPr lang="en-US" altLang="zh-CN" sz="44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</a:br>
            <a:r>
              <a:rPr lang="en-US" dirty="0"/>
              <a:t>Find missing data</a:t>
            </a:r>
            <a:endParaRPr lang="en-GB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114BB489-0D8E-BBC4-F487-CA21CEF53418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F289E775-B131-4D06-E7BD-46DD4C554A03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9" name="Picture 8">
                <a:extLst>
                  <a:ext uri="{FF2B5EF4-FFF2-40B4-BE49-F238E27FC236}">
                    <a16:creationId xmlns:a16="http://schemas.microsoft.com/office/drawing/2014/main" id="{18C14AEE-5094-3679-19D4-369CDCA87EDB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8DB1A15A-9D13-7281-DC7C-B7EF14EA2244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2CBDFD8A-5687-DD60-7F9B-B22CEF955FF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  <p:pic>
        <p:nvPicPr>
          <p:cNvPr id="12" name="Picture 11">
            <a:extLst>
              <a:ext uri="{FF2B5EF4-FFF2-40B4-BE49-F238E27FC236}">
                <a16:creationId xmlns:a16="http://schemas.microsoft.com/office/drawing/2014/main" id="{51085E2E-5A47-F246-37A1-936180F52C2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2289" t="13751" r="22785" b="16887"/>
          <a:stretch/>
        </p:blipFill>
        <p:spPr>
          <a:xfrm>
            <a:off x="5046469" y="384216"/>
            <a:ext cx="6400797" cy="5388664"/>
          </a:xfrm>
          <a:prstGeom prst="rect">
            <a:avLst/>
          </a:prstGeom>
        </p:spPr>
      </p:pic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50E76DBE-CFF9-72CE-AF70-6D5FB480940C}"/>
              </a:ext>
            </a:extLst>
          </p:cNvPr>
          <p:cNvCxnSpPr>
            <a:cxnSpLocks/>
          </p:cNvCxnSpPr>
          <p:nvPr/>
        </p:nvCxnSpPr>
        <p:spPr>
          <a:xfrm>
            <a:off x="4686300" y="743743"/>
            <a:ext cx="577463" cy="341328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71EF4230-07C4-A6D9-47BF-E87D42337E6A}"/>
              </a:ext>
            </a:extLst>
          </p:cNvPr>
          <p:cNvCxnSpPr>
            <a:cxnSpLocks/>
          </p:cNvCxnSpPr>
          <p:nvPr/>
        </p:nvCxnSpPr>
        <p:spPr>
          <a:xfrm>
            <a:off x="6368647" y="522287"/>
            <a:ext cx="653653" cy="442913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val 22">
            <a:extLst>
              <a:ext uri="{FF2B5EF4-FFF2-40B4-BE49-F238E27FC236}">
                <a16:creationId xmlns:a16="http://schemas.microsoft.com/office/drawing/2014/main" id="{4293BD70-312D-16DF-257A-520FA5BB7B49}"/>
              </a:ext>
            </a:extLst>
          </p:cNvPr>
          <p:cNvSpPr/>
          <p:nvPr/>
        </p:nvSpPr>
        <p:spPr>
          <a:xfrm>
            <a:off x="9122569" y="3486150"/>
            <a:ext cx="1721644" cy="350044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D87A6CBD-354E-C9D1-AEAD-7A4391BF9E77}"/>
              </a:ext>
            </a:extLst>
          </p:cNvPr>
          <p:cNvSpPr/>
          <p:nvPr/>
        </p:nvSpPr>
        <p:spPr>
          <a:xfrm>
            <a:off x="9274969" y="2728553"/>
            <a:ext cx="1721644" cy="350044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74307D0C-128C-8CE1-6121-ECA2D34334EF}"/>
              </a:ext>
            </a:extLst>
          </p:cNvPr>
          <p:cNvSpPr/>
          <p:nvPr/>
        </p:nvSpPr>
        <p:spPr>
          <a:xfrm>
            <a:off x="9122569" y="3078548"/>
            <a:ext cx="481012" cy="350044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408635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F63AE865-2D63-E640-BC76-3AFA6D39815E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3AAB7C30-EC05-F284-E871-62FA009F35F6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0C4830E5-A79E-98EE-66F1-A1425BFE2E5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8" name="Picture 7">
                <a:extLst>
                  <a:ext uri="{FF2B5EF4-FFF2-40B4-BE49-F238E27FC236}">
                    <a16:creationId xmlns:a16="http://schemas.microsoft.com/office/drawing/2014/main" id="{23FE1197-2738-E72C-DD39-03BADB6909C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DAD4F8FF-2340-F12E-0193-FC42E3B728B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  <p:pic>
        <p:nvPicPr>
          <p:cNvPr id="10" name="Picture 9">
            <a:extLst>
              <a:ext uri="{FF2B5EF4-FFF2-40B4-BE49-F238E27FC236}">
                <a16:creationId xmlns:a16="http://schemas.microsoft.com/office/drawing/2014/main" id="{EE6FC159-7122-8536-8B78-91F275F38AD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3645" r="28912" b="13542"/>
          <a:stretch/>
        </p:blipFill>
        <p:spPr>
          <a:xfrm>
            <a:off x="2695575" y="64294"/>
            <a:ext cx="7505987" cy="5829300"/>
          </a:xfrm>
          <a:prstGeom prst="rect">
            <a:avLst/>
          </a:prstGeom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6C994C2C-08A4-1052-19FD-A469B0B9CF04}"/>
              </a:ext>
            </a:extLst>
          </p:cNvPr>
          <p:cNvSpPr/>
          <p:nvPr/>
        </p:nvSpPr>
        <p:spPr>
          <a:xfrm>
            <a:off x="8879680" y="200025"/>
            <a:ext cx="1421607" cy="5743575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4228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D0988-7E8F-576D-F298-1396A42415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sz="44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2. Data Input</a:t>
            </a:r>
            <a:br>
              <a:rPr lang="en-US" altLang="zh-CN" sz="44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</a:br>
            <a:r>
              <a:rPr lang="en-US" dirty="0"/>
              <a:t>Identify the missing data in SPSS </a:t>
            </a:r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F63AE865-2D63-E640-BC76-3AFA6D39815E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3AAB7C30-EC05-F284-E871-62FA009F35F6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0C4830E5-A79E-98EE-66F1-A1425BFE2E5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8" name="Picture 7">
                <a:extLst>
                  <a:ext uri="{FF2B5EF4-FFF2-40B4-BE49-F238E27FC236}">
                    <a16:creationId xmlns:a16="http://schemas.microsoft.com/office/drawing/2014/main" id="{23FE1197-2738-E72C-DD39-03BADB6909C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DAD4F8FF-2340-F12E-0193-FC42E3B728B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FE86A22D-6695-35A0-386E-E05AE790403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9768" t="24653" r="23288" b="41042"/>
          <a:stretch/>
        </p:blipFill>
        <p:spPr>
          <a:xfrm>
            <a:off x="327025" y="2593862"/>
            <a:ext cx="3800475" cy="235267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8F81206-1099-C7BD-7790-7C9C3827F924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5463" t="11817" r="45717" b="68855"/>
          <a:stretch/>
        </p:blipFill>
        <p:spPr>
          <a:xfrm>
            <a:off x="4679156" y="3215763"/>
            <a:ext cx="7087608" cy="2352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15463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D0988-7E8F-576D-F298-1396A4241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312" y="1420678"/>
            <a:ext cx="4164806" cy="2685256"/>
          </a:xfrm>
        </p:spPr>
        <p:txBody>
          <a:bodyPr>
            <a:normAutofit fontScale="90000"/>
          </a:bodyPr>
          <a:lstStyle/>
          <a:p>
            <a:r>
              <a:rPr lang="en-US" dirty="0"/>
              <a:t>How to tell SPSS to omit the missing data during the analysis? </a:t>
            </a:r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F63AE865-2D63-E640-BC76-3AFA6D39815E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3AAB7C30-EC05-F284-E871-62FA009F35F6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0C4830E5-A79E-98EE-66F1-A1425BFE2E5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8" name="Picture 7">
                <a:extLst>
                  <a:ext uri="{FF2B5EF4-FFF2-40B4-BE49-F238E27FC236}">
                    <a16:creationId xmlns:a16="http://schemas.microsoft.com/office/drawing/2014/main" id="{23FE1197-2738-E72C-DD39-03BADB6909C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DAD4F8FF-2340-F12E-0193-FC42E3B728B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1B46643A-A79D-D1B0-8241-F653ABE6EB0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9560" t="5324" r="31204" b="33646"/>
          <a:stretch/>
        </p:blipFill>
        <p:spPr>
          <a:xfrm>
            <a:off x="4508501" y="1420678"/>
            <a:ext cx="5548270" cy="458486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83D0072-D526-076A-A051-55AA6041177D}"/>
              </a:ext>
            </a:extLst>
          </p:cNvPr>
          <p:cNvSpPr txBox="1"/>
          <p:nvPr/>
        </p:nvSpPr>
        <p:spPr>
          <a:xfrm>
            <a:off x="431800" y="190735"/>
            <a:ext cx="105537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sz="40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2. Data Input 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81219054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D9D117-FC3E-54E3-AAEA-A48E518A39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BCA0AE6-0B93-AA29-D775-1339CFED6D4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953" t="23263" r="37106" b="28917"/>
          <a:stretch/>
        </p:blipFill>
        <p:spPr>
          <a:xfrm>
            <a:off x="632298" y="357998"/>
            <a:ext cx="10721501" cy="542129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10D0BF81-1625-B1F0-1EDC-702F85F1B02D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11160CF8-66F7-8EE7-0FC3-0AE07C26412D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9" name="Picture 8">
                <a:extLst>
                  <a:ext uri="{FF2B5EF4-FFF2-40B4-BE49-F238E27FC236}">
                    <a16:creationId xmlns:a16="http://schemas.microsoft.com/office/drawing/2014/main" id="{84D09E85-44FF-2399-0F37-0CB01DEF5F92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55588C2-6B58-F554-8D4D-C773D780EE6E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9A7B4D7D-2936-665B-7FA6-F584404FF8F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68665861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1DB569-3356-4704-E2D3-898A7C6BB4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0DE0002-5A4D-FA3C-B608-9780CB9FAAA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102" t="9375" r="10093" b="42710"/>
          <a:stretch/>
        </p:blipFill>
        <p:spPr>
          <a:xfrm>
            <a:off x="-57150" y="235745"/>
            <a:ext cx="11470470" cy="4479131"/>
          </a:xfrm>
          <a:prstGeom prst="rect">
            <a:avLst/>
          </a:prstGeom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D48F691F-3338-25D6-C232-581D4FB24FF8}"/>
              </a:ext>
            </a:extLst>
          </p:cNvPr>
          <p:cNvGrpSpPr/>
          <p:nvPr/>
        </p:nvGrpSpPr>
        <p:grpSpPr>
          <a:xfrm>
            <a:off x="5152445" y="5900466"/>
            <a:ext cx="7039555" cy="957534"/>
            <a:chOff x="5152445" y="5900466"/>
            <a:chExt cx="7039555" cy="957534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34478E0E-CDC1-D649-6B82-7D15BA5A64F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3A8EB679-941C-1750-4186-DEA6785EE91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2CA36F97-BCE9-2137-B34D-C2D88D9C799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4460" t="53448" r="30342" b="33142"/>
          <a:stretch/>
        </p:blipFill>
        <p:spPr>
          <a:xfrm>
            <a:off x="88266" y="5900464"/>
            <a:ext cx="5263763" cy="957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866444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1FC201-9BC9-639C-BC6B-B7C2905A1F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E30A3D0-27AA-386F-F65C-2656F887BD0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629" t="10417" r="8218" b="14792"/>
          <a:stretch/>
        </p:blipFill>
        <p:spPr>
          <a:xfrm>
            <a:off x="635792" y="365125"/>
            <a:ext cx="9701213" cy="52292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595E7DD1-9345-3DB0-74D5-1D826318405B}"/>
              </a:ext>
            </a:extLst>
          </p:cNvPr>
          <p:cNvGrpSpPr/>
          <p:nvPr/>
        </p:nvGrpSpPr>
        <p:grpSpPr>
          <a:xfrm>
            <a:off x="5152445" y="5900466"/>
            <a:ext cx="7039555" cy="957534"/>
            <a:chOff x="5152445" y="5900466"/>
            <a:chExt cx="7039555" cy="957534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FF5B6D87-D976-9EE8-6631-78EB5EF13AA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6386C698-CBF6-000F-F052-6BEF0FE276A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BD0766C6-A039-3E36-FF1A-248E2342BEC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4460" t="53448" r="30342" b="33142"/>
          <a:stretch/>
        </p:blipFill>
        <p:spPr>
          <a:xfrm>
            <a:off x="88266" y="5900464"/>
            <a:ext cx="5263763" cy="957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057225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8D04025-B581-53CC-57C9-2E43ADBAC1C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311" t="12499" r="11203" b="49272"/>
          <a:stretch/>
        </p:blipFill>
        <p:spPr>
          <a:xfrm>
            <a:off x="376980" y="760806"/>
            <a:ext cx="11438040" cy="442555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191760CB-CD9F-A805-D844-159DEE12D271}"/>
              </a:ext>
            </a:extLst>
          </p:cNvPr>
          <p:cNvGrpSpPr/>
          <p:nvPr/>
        </p:nvGrpSpPr>
        <p:grpSpPr>
          <a:xfrm>
            <a:off x="5152445" y="5900466"/>
            <a:ext cx="7039555" cy="957534"/>
            <a:chOff x="5152445" y="5900466"/>
            <a:chExt cx="7039555" cy="957534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0D8DC3B3-B539-4BC2-3354-AEA6985BA3C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BF231BFA-06BE-04FF-3271-7E13657BFB3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2F43999D-48F1-AFB9-0D44-3B1338F3682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4460" t="53448" r="30342" b="33142"/>
          <a:stretch/>
        </p:blipFill>
        <p:spPr>
          <a:xfrm>
            <a:off x="88266" y="5900464"/>
            <a:ext cx="5263763" cy="957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883821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EDE66B-270E-B114-C509-841AF65D71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957532"/>
          </a:xfrm>
        </p:spPr>
        <p:txBody>
          <a:bodyPr/>
          <a:lstStyle/>
          <a:p>
            <a:r>
              <a:rPr lang="en-US" dirty="0"/>
              <a:t>Missing Data Handling </a:t>
            </a:r>
            <a:endParaRPr lang="en-GB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5A62A577-6A3F-0BBF-C968-FDC1D778FB07}"/>
              </a:ext>
            </a:extLst>
          </p:cNvPr>
          <p:cNvGrpSpPr/>
          <p:nvPr/>
        </p:nvGrpSpPr>
        <p:grpSpPr>
          <a:xfrm>
            <a:off x="5152445" y="5900466"/>
            <a:ext cx="7039555" cy="957534"/>
            <a:chOff x="5152445" y="5900466"/>
            <a:chExt cx="7039555" cy="957534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F14AAE38-AAEC-2CBB-D21F-67E692DFDCE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CDD00DD8-92F2-807B-5091-93B69FA33C0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8EBFD5AC-0A0F-4AAA-FD4D-3408633DC6B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4460" t="53448" r="30342" b="33142"/>
          <a:stretch/>
        </p:blipFill>
        <p:spPr>
          <a:xfrm>
            <a:off x="88266" y="5900464"/>
            <a:ext cx="5263763" cy="95753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F044617-73AE-394F-0E33-6B70A7CDACF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9005" t="14271" r="9814" b="32500"/>
          <a:stretch/>
        </p:blipFill>
        <p:spPr>
          <a:xfrm>
            <a:off x="735805" y="1214437"/>
            <a:ext cx="9854559" cy="4307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113619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D0988-7E8F-576D-F298-1396A4241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325" y="365125"/>
            <a:ext cx="6765131" cy="1192213"/>
          </a:xfrm>
        </p:spPr>
        <p:txBody>
          <a:bodyPr>
            <a:normAutofit/>
          </a:bodyPr>
          <a:lstStyle/>
          <a:p>
            <a:r>
              <a:rPr lang="en-US" altLang="zh-CN" sz="44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2. Data input </a:t>
            </a:r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F63AE865-2D63-E640-BC76-3AFA6D39815E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3AAB7C30-EC05-F284-E871-62FA009F35F6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0C4830E5-A79E-98EE-66F1-A1425BFE2E5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8" name="Picture 7">
                <a:extLst>
                  <a:ext uri="{FF2B5EF4-FFF2-40B4-BE49-F238E27FC236}">
                    <a16:creationId xmlns:a16="http://schemas.microsoft.com/office/drawing/2014/main" id="{23FE1197-2738-E72C-DD39-03BADB6909C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DAD4F8FF-2340-F12E-0193-FC42E3B728B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21384765-2A5F-3507-DCC8-B46183ADB8DF}"/>
              </a:ext>
            </a:extLst>
          </p:cNvPr>
          <p:cNvSpPr txBox="1"/>
          <p:nvPr/>
        </p:nvSpPr>
        <p:spPr>
          <a:xfrm>
            <a:off x="650090" y="1510450"/>
            <a:ext cx="905271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30225" lvl="2" eaLnBrk="1" hangingPunct="1">
              <a:spcBef>
                <a:spcPts val="600"/>
              </a:spcBef>
            </a:pPr>
            <a:r>
              <a:rPr lang="en-US" altLang="zh-CN" sz="4400" dirty="0">
                <a:solidFill>
                  <a:srgbClr val="0033CC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Secondary data  input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A198523-5AF3-39E7-0656-88301AB6793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070" t="44444" r="17183" b="9260"/>
          <a:stretch/>
        </p:blipFill>
        <p:spPr>
          <a:xfrm>
            <a:off x="2133601" y="2232895"/>
            <a:ext cx="9588500" cy="366504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1562049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296F4B-D193-3965-4002-86DE991B9A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0300" y="1089818"/>
            <a:ext cx="9499600" cy="1577182"/>
          </a:xfrm>
        </p:spPr>
        <p:txBody>
          <a:bodyPr/>
          <a:lstStyle/>
          <a:p>
            <a:r>
              <a:rPr lang="en-US" dirty="0"/>
              <a:t>Exercise on secondary data input</a:t>
            </a:r>
            <a:br>
              <a:rPr lang="en-US" dirty="0"/>
            </a:br>
            <a:r>
              <a:rPr lang="en-US" dirty="0"/>
              <a:t> </a:t>
            </a: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13CD7AA4-AA43-334A-6CF3-BBDA75B08382}"/>
              </a:ext>
            </a:extLst>
          </p:cNvPr>
          <p:cNvSpPr txBox="1">
            <a:spLocks/>
          </p:cNvSpPr>
          <p:nvPr/>
        </p:nvSpPr>
        <p:spPr>
          <a:xfrm>
            <a:off x="1231900" y="2994818"/>
            <a:ext cx="9499600" cy="15771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Please run descriptive analysis to tell the difference </a:t>
            </a:r>
            <a:br>
              <a:rPr lang="en-US" dirty="0"/>
            </a:br>
            <a:r>
              <a:rPr lang="en-US" dirty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537822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D0988-7E8F-576D-F298-1396A4241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325" y="365125"/>
            <a:ext cx="6765131" cy="1192213"/>
          </a:xfrm>
        </p:spPr>
        <p:txBody>
          <a:bodyPr>
            <a:normAutofit/>
          </a:bodyPr>
          <a:lstStyle/>
          <a:p>
            <a:r>
              <a:rPr lang="en-US" altLang="zh-CN" sz="44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2. Data input </a:t>
            </a:r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F63AE865-2D63-E640-BC76-3AFA6D39815E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3AAB7C30-EC05-F284-E871-62FA009F35F6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0C4830E5-A79E-98EE-66F1-A1425BFE2E5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8" name="Picture 7">
                <a:extLst>
                  <a:ext uri="{FF2B5EF4-FFF2-40B4-BE49-F238E27FC236}">
                    <a16:creationId xmlns:a16="http://schemas.microsoft.com/office/drawing/2014/main" id="{23FE1197-2738-E72C-DD39-03BADB6909C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DAD4F8FF-2340-F12E-0193-FC42E3B728B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  <p:pic>
        <p:nvPicPr>
          <p:cNvPr id="11" name="Picture 10">
            <a:extLst>
              <a:ext uri="{FF2B5EF4-FFF2-40B4-BE49-F238E27FC236}">
                <a16:creationId xmlns:a16="http://schemas.microsoft.com/office/drawing/2014/main" id="{6C43C972-479C-4C6B-AE60-D14F7D6B737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6770" b="10877"/>
          <a:stretch/>
        </p:blipFill>
        <p:spPr>
          <a:xfrm>
            <a:off x="3112281" y="1196780"/>
            <a:ext cx="8399733" cy="4464439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4CAB2053-D9DD-866C-4C8D-0AE4BE26030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698272" y="2236675"/>
            <a:ext cx="7140428" cy="177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175279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D0988-7E8F-576D-F298-1396A4241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325" y="365125"/>
            <a:ext cx="6765131" cy="1192213"/>
          </a:xfrm>
        </p:spPr>
        <p:txBody>
          <a:bodyPr>
            <a:normAutofit/>
          </a:bodyPr>
          <a:lstStyle/>
          <a:p>
            <a:r>
              <a:rPr lang="en-US" altLang="zh-CN" sz="44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2. Data input </a:t>
            </a:r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F63AE865-2D63-E640-BC76-3AFA6D39815E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3AAB7C30-EC05-F284-E871-62FA009F35F6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0C4830E5-A79E-98EE-66F1-A1425BFE2E5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8" name="Picture 7">
                <a:extLst>
                  <a:ext uri="{FF2B5EF4-FFF2-40B4-BE49-F238E27FC236}">
                    <a16:creationId xmlns:a16="http://schemas.microsoft.com/office/drawing/2014/main" id="{23FE1197-2738-E72C-DD39-03BADB6909C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DAD4F8FF-2340-F12E-0193-FC42E3B728B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  <p:pic>
        <p:nvPicPr>
          <p:cNvPr id="22" name="Picture 21">
            <a:extLst>
              <a:ext uri="{FF2B5EF4-FFF2-40B4-BE49-F238E27FC236}">
                <a16:creationId xmlns:a16="http://schemas.microsoft.com/office/drawing/2014/main" id="{4CAB2053-D9DD-866C-4C8D-0AE4BE26030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698272" y="2236675"/>
            <a:ext cx="7140428" cy="17780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EA8FC84-0241-64A3-0214-D340D3865D2D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b="10476"/>
          <a:stretch/>
        </p:blipFill>
        <p:spPr>
          <a:xfrm>
            <a:off x="3046047" y="1407159"/>
            <a:ext cx="8872486" cy="44475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488689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D0988-7E8F-576D-F298-1396A4241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325" y="365125"/>
            <a:ext cx="6765131" cy="1192213"/>
          </a:xfrm>
        </p:spPr>
        <p:txBody>
          <a:bodyPr>
            <a:normAutofit/>
          </a:bodyPr>
          <a:lstStyle/>
          <a:p>
            <a:r>
              <a:rPr lang="en-US" altLang="zh-CN" sz="44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2. Data input </a:t>
            </a:r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F63AE865-2D63-E640-BC76-3AFA6D39815E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3AAB7C30-EC05-F284-E871-62FA009F35F6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0C4830E5-A79E-98EE-66F1-A1425BFE2E5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8" name="Picture 7">
                <a:extLst>
                  <a:ext uri="{FF2B5EF4-FFF2-40B4-BE49-F238E27FC236}">
                    <a16:creationId xmlns:a16="http://schemas.microsoft.com/office/drawing/2014/main" id="{23FE1197-2738-E72C-DD39-03BADB6909C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DAD4F8FF-2340-F12E-0193-FC42E3B728B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  <p:pic>
        <p:nvPicPr>
          <p:cNvPr id="22" name="Picture 21">
            <a:extLst>
              <a:ext uri="{FF2B5EF4-FFF2-40B4-BE49-F238E27FC236}">
                <a16:creationId xmlns:a16="http://schemas.microsoft.com/office/drawing/2014/main" id="{4CAB2053-D9DD-866C-4C8D-0AE4BE26030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698272" y="2236675"/>
            <a:ext cx="7140428" cy="1778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3CACDFF-56B5-9DED-E0A3-C4021A662D5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87851" y="1168400"/>
            <a:ext cx="8282689" cy="4229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349342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D0988-7E8F-576D-F298-1396A4241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325" y="365125"/>
            <a:ext cx="6765131" cy="1192213"/>
          </a:xfrm>
        </p:spPr>
        <p:txBody>
          <a:bodyPr>
            <a:normAutofit/>
          </a:bodyPr>
          <a:lstStyle/>
          <a:p>
            <a:r>
              <a:rPr lang="en-US" altLang="zh-CN" sz="44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2. Data input </a:t>
            </a:r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F63AE865-2D63-E640-BC76-3AFA6D39815E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3AAB7C30-EC05-F284-E871-62FA009F35F6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0C4830E5-A79E-98EE-66F1-A1425BFE2E5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8" name="Picture 7">
                <a:extLst>
                  <a:ext uri="{FF2B5EF4-FFF2-40B4-BE49-F238E27FC236}">
                    <a16:creationId xmlns:a16="http://schemas.microsoft.com/office/drawing/2014/main" id="{23FE1197-2738-E72C-DD39-03BADB6909C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DAD4F8FF-2340-F12E-0193-FC42E3B728B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  <p:pic>
        <p:nvPicPr>
          <p:cNvPr id="22" name="Picture 21">
            <a:extLst>
              <a:ext uri="{FF2B5EF4-FFF2-40B4-BE49-F238E27FC236}">
                <a16:creationId xmlns:a16="http://schemas.microsoft.com/office/drawing/2014/main" id="{4CAB2053-D9DD-866C-4C8D-0AE4BE26030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257072" y="2266838"/>
            <a:ext cx="7140428" cy="1778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80B2F66-C848-6D94-1159-32CFF17BF8A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9584" y="1503250"/>
            <a:ext cx="9896604" cy="3271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173930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D0988-7E8F-576D-F298-1396A4241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325" y="365125"/>
            <a:ext cx="6765131" cy="1192213"/>
          </a:xfrm>
        </p:spPr>
        <p:txBody>
          <a:bodyPr>
            <a:normAutofit fontScale="90000"/>
          </a:bodyPr>
          <a:lstStyle/>
          <a:p>
            <a:r>
              <a:rPr lang="en-US" altLang="zh-CN" sz="44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3.Basic data transformation and computation</a:t>
            </a:r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F63AE865-2D63-E640-BC76-3AFA6D39815E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3AAB7C30-EC05-F284-E871-62FA009F35F6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0C4830E5-A79E-98EE-66F1-A1425BFE2E5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8" name="Picture 7">
                <a:extLst>
                  <a:ext uri="{FF2B5EF4-FFF2-40B4-BE49-F238E27FC236}">
                    <a16:creationId xmlns:a16="http://schemas.microsoft.com/office/drawing/2014/main" id="{23FE1197-2738-E72C-DD39-03BADB6909C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DAD4F8FF-2340-F12E-0193-FC42E3B728B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21384765-2A5F-3507-DCC8-B46183ADB8DF}"/>
              </a:ext>
            </a:extLst>
          </p:cNvPr>
          <p:cNvSpPr txBox="1"/>
          <p:nvPr/>
        </p:nvSpPr>
        <p:spPr>
          <a:xfrm>
            <a:off x="671511" y="2265641"/>
            <a:ext cx="417909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30225" lvl="2" eaLnBrk="1" hangingPunct="1">
              <a:spcBef>
                <a:spcPts val="600"/>
              </a:spcBef>
            </a:pPr>
            <a:r>
              <a:rPr lang="en-US" altLang="zh-CN" sz="4400" dirty="0">
                <a:solidFill>
                  <a:srgbClr val="0033CC"/>
                </a:solidFill>
                <a:latin typeface="Arial" panose="020B0604020202020204" pitchFamily="34" charset="0"/>
                <a:ea typeface="宋体" panose="02010600030101010101" pitchFamily="2" charset="-122"/>
                <a:cs typeface="Arial" panose="020B0604020202020204" pitchFamily="34" charset="0"/>
              </a:rPr>
              <a:t>Select cases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9DD199F-BF99-1150-4FF7-0106EF6960C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6943" t="5383" r="70478" b="16634"/>
          <a:stretch/>
        </p:blipFill>
        <p:spPr>
          <a:xfrm>
            <a:off x="7579519" y="58222"/>
            <a:ext cx="2836689" cy="657225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579281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D0988-7E8F-576D-F298-1396A4241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6731000" cy="1325563"/>
          </a:xfrm>
        </p:spPr>
        <p:txBody>
          <a:bodyPr>
            <a:normAutofit fontScale="90000"/>
          </a:bodyPr>
          <a:lstStyle/>
          <a:p>
            <a:r>
              <a:rPr lang="en-US" altLang="zh-CN" sz="44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3.Basic data transformation and computation</a:t>
            </a:r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F63AE865-2D63-E640-BC76-3AFA6D39815E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3AAB7C30-EC05-F284-E871-62FA009F35F6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0C4830E5-A79E-98EE-66F1-A1425BFE2E5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8" name="Picture 7">
                <a:extLst>
                  <a:ext uri="{FF2B5EF4-FFF2-40B4-BE49-F238E27FC236}">
                    <a16:creationId xmlns:a16="http://schemas.microsoft.com/office/drawing/2014/main" id="{23FE1197-2738-E72C-DD39-03BADB6909C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DAD4F8FF-2340-F12E-0193-FC42E3B728B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60023207-EDBD-EF8F-9B84-F4229E2CD39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-1273" t="6054" r="64896" b="14675"/>
          <a:stretch/>
        </p:blipFill>
        <p:spPr>
          <a:xfrm>
            <a:off x="7887289" y="321808"/>
            <a:ext cx="3742126" cy="543639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35E340C-2367-6D10-684D-F9440F722472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7778" t="23855" r="29306" b="19687"/>
          <a:stretch/>
        </p:blipFill>
        <p:spPr>
          <a:xfrm>
            <a:off x="527444" y="2054486"/>
            <a:ext cx="5719763" cy="406838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2" name="Oval 11">
            <a:extLst>
              <a:ext uri="{FF2B5EF4-FFF2-40B4-BE49-F238E27FC236}">
                <a16:creationId xmlns:a16="http://schemas.microsoft.com/office/drawing/2014/main" id="{B517045E-56AF-3E8A-C106-3DACC4315EB1}"/>
              </a:ext>
            </a:extLst>
          </p:cNvPr>
          <p:cNvSpPr/>
          <p:nvPr/>
        </p:nvSpPr>
        <p:spPr>
          <a:xfrm>
            <a:off x="1975045" y="2427288"/>
            <a:ext cx="1065618" cy="359568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AD0C4234-CBE3-387F-157F-260DE7D95A0F}"/>
              </a:ext>
            </a:extLst>
          </p:cNvPr>
          <p:cNvSpPr/>
          <p:nvPr/>
        </p:nvSpPr>
        <p:spPr>
          <a:xfrm>
            <a:off x="4326731" y="3509963"/>
            <a:ext cx="1523999" cy="29803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C21E4FCF-4E61-34BF-374D-417F4EE4B38A}"/>
              </a:ext>
            </a:extLst>
          </p:cNvPr>
          <p:cNvCxnSpPr/>
          <p:nvPr/>
        </p:nvCxnSpPr>
        <p:spPr>
          <a:xfrm flipV="1">
            <a:off x="3414713" y="3850481"/>
            <a:ext cx="912018" cy="292894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val 16">
            <a:extLst>
              <a:ext uri="{FF2B5EF4-FFF2-40B4-BE49-F238E27FC236}">
                <a16:creationId xmlns:a16="http://schemas.microsoft.com/office/drawing/2014/main" id="{123F9A85-4AA1-9F0A-F841-EEC984F74388}"/>
              </a:ext>
            </a:extLst>
          </p:cNvPr>
          <p:cNvSpPr/>
          <p:nvPr/>
        </p:nvSpPr>
        <p:spPr>
          <a:xfrm>
            <a:off x="2295921" y="5800328"/>
            <a:ext cx="951319" cy="359568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59E1E054-4E8A-1E82-0AAD-02748F0519A2}"/>
              </a:ext>
            </a:extLst>
          </p:cNvPr>
          <p:cNvSpPr/>
          <p:nvPr/>
        </p:nvSpPr>
        <p:spPr>
          <a:xfrm>
            <a:off x="9123544" y="517808"/>
            <a:ext cx="771525" cy="5272087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84F92A78-9DBE-332A-55A3-0CC26AB62108}"/>
              </a:ext>
            </a:extLst>
          </p:cNvPr>
          <p:cNvSpPr/>
          <p:nvPr/>
        </p:nvSpPr>
        <p:spPr>
          <a:xfrm>
            <a:off x="6433536" y="3429000"/>
            <a:ext cx="771525" cy="621506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767973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D0988-7E8F-576D-F298-1396A42415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sz="44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3.Basic data transformation and computation</a:t>
            </a:r>
            <a:br>
              <a:rPr lang="en-US" altLang="zh-CN" sz="44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</a:br>
            <a:br>
              <a:rPr lang="en-US" altLang="zh-CN" sz="44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</a:br>
            <a:r>
              <a:rPr lang="en-US" dirty="0"/>
              <a:t>Select data and save in a new file </a:t>
            </a:r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F63AE865-2D63-E640-BC76-3AFA6D39815E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3AAB7C30-EC05-F284-E871-62FA009F35F6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0C4830E5-A79E-98EE-66F1-A1425BFE2E5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8" name="Picture 7">
                <a:extLst>
                  <a:ext uri="{FF2B5EF4-FFF2-40B4-BE49-F238E27FC236}">
                    <a16:creationId xmlns:a16="http://schemas.microsoft.com/office/drawing/2014/main" id="{23FE1197-2738-E72C-DD39-03BADB6909C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DAD4F8FF-2340-F12E-0193-FC42E3B728B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C5766646-3546-F659-1799-892240E90F0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4838" t="22499" r="4954" b="17188"/>
          <a:stretch/>
        </p:blipFill>
        <p:spPr>
          <a:xfrm>
            <a:off x="4514849" y="2061255"/>
            <a:ext cx="7222333" cy="413623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0" name="Oval 9">
            <a:extLst>
              <a:ext uri="{FF2B5EF4-FFF2-40B4-BE49-F238E27FC236}">
                <a16:creationId xmlns:a16="http://schemas.microsoft.com/office/drawing/2014/main" id="{4CD03E60-A21E-FF6F-429B-48424FED1C9D}"/>
              </a:ext>
            </a:extLst>
          </p:cNvPr>
          <p:cNvSpPr/>
          <p:nvPr/>
        </p:nvSpPr>
        <p:spPr>
          <a:xfrm>
            <a:off x="7488238" y="4840288"/>
            <a:ext cx="4236244" cy="44291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016494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D0988-7E8F-576D-F298-1396A4241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0063" y="365125"/>
            <a:ext cx="7036593" cy="1325563"/>
          </a:xfrm>
        </p:spPr>
        <p:txBody>
          <a:bodyPr>
            <a:normAutofit fontScale="90000"/>
          </a:bodyPr>
          <a:lstStyle/>
          <a:p>
            <a:r>
              <a:rPr lang="en-US" altLang="zh-CN" sz="44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3.Basic data transformation and computation</a:t>
            </a:r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F63AE865-2D63-E640-BC76-3AFA6D39815E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3AAB7C30-EC05-F284-E871-62FA009F35F6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0C4830E5-A79E-98EE-66F1-A1425BFE2E5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8" name="Picture 7">
                <a:extLst>
                  <a:ext uri="{FF2B5EF4-FFF2-40B4-BE49-F238E27FC236}">
                    <a16:creationId xmlns:a16="http://schemas.microsoft.com/office/drawing/2014/main" id="{23FE1197-2738-E72C-DD39-03BADB6909C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DAD4F8FF-2340-F12E-0193-FC42E3B728B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  <p:sp>
        <p:nvSpPr>
          <p:cNvPr id="3" name="Title 1">
            <a:extLst>
              <a:ext uri="{FF2B5EF4-FFF2-40B4-BE49-F238E27FC236}">
                <a16:creationId xmlns:a16="http://schemas.microsoft.com/office/drawing/2014/main" id="{46D3A120-132F-E9AD-A8EF-D913C8F0842A}"/>
              </a:ext>
            </a:extLst>
          </p:cNvPr>
          <p:cNvSpPr txBox="1">
            <a:spLocks/>
          </p:cNvSpPr>
          <p:nvPr/>
        </p:nvSpPr>
        <p:spPr>
          <a:xfrm>
            <a:off x="681037" y="2103437"/>
            <a:ext cx="4005263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Spilt file in SPSS </a:t>
            </a:r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6E18BF2-B3FD-CD18-8BF2-6A3877521CF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6297" t="5753" r="69328" b="14792"/>
          <a:stretch/>
        </p:blipFill>
        <p:spPr>
          <a:xfrm>
            <a:off x="7402774" y="59611"/>
            <a:ext cx="2891370" cy="6283393"/>
          </a:xfrm>
          <a:prstGeom prst="rect">
            <a:avLst/>
          </a:prstGeom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66D86BA7-7B8A-7D9D-5777-5CA4B52F4BB6}"/>
              </a:ext>
            </a:extLst>
          </p:cNvPr>
          <p:cNvSpPr/>
          <p:nvPr/>
        </p:nvSpPr>
        <p:spPr>
          <a:xfrm>
            <a:off x="7238468" y="5293519"/>
            <a:ext cx="2720147" cy="428625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286195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D0988-7E8F-576D-F298-1396A4241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0063" y="365125"/>
            <a:ext cx="10790237" cy="1325563"/>
          </a:xfrm>
        </p:spPr>
        <p:txBody>
          <a:bodyPr>
            <a:normAutofit/>
          </a:bodyPr>
          <a:lstStyle/>
          <a:p>
            <a:r>
              <a:rPr lang="en-US" altLang="zh-CN" sz="44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3.Basic data transformation and computation</a:t>
            </a:r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F63AE865-2D63-E640-BC76-3AFA6D39815E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3AAB7C30-EC05-F284-E871-62FA009F35F6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0C4830E5-A79E-98EE-66F1-A1425BFE2E5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8" name="Picture 7">
                <a:extLst>
                  <a:ext uri="{FF2B5EF4-FFF2-40B4-BE49-F238E27FC236}">
                    <a16:creationId xmlns:a16="http://schemas.microsoft.com/office/drawing/2014/main" id="{23FE1197-2738-E72C-DD39-03BADB6909C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DAD4F8FF-2340-F12E-0193-FC42E3B728B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  <p:sp>
        <p:nvSpPr>
          <p:cNvPr id="3" name="Title 1">
            <a:extLst>
              <a:ext uri="{FF2B5EF4-FFF2-40B4-BE49-F238E27FC236}">
                <a16:creationId xmlns:a16="http://schemas.microsoft.com/office/drawing/2014/main" id="{46D3A120-132F-E9AD-A8EF-D913C8F0842A}"/>
              </a:ext>
            </a:extLst>
          </p:cNvPr>
          <p:cNvSpPr txBox="1">
            <a:spLocks/>
          </p:cNvSpPr>
          <p:nvPr/>
        </p:nvSpPr>
        <p:spPr>
          <a:xfrm>
            <a:off x="681037" y="2103437"/>
            <a:ext cx="4005263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Spilt file in SPSS </a:t>
            </a:r>
            <a:endParaRPr lang="en-GB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44599193-9E36-2CBD-098C-762B117B890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5603" t="25834" r="30092" b="33542"/>
          <a:stretch/>
        </p:blipFill>
        <p:spPr>
          <a:xfrm>
            <a:off x="6096000" y="1585912"/>
            <a:ext cx="4922518" cy="3886200"/>
          </a:xfrm>
          <a:prstGeom prst="rect">
            <a:avLst/>
          </a:prstGeom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66D86BA7-7B8A-7D9D-5777-5CA4B52F4BB6}"/>
              </a:ext>
            </a:extLst>
          </p:cNvPr>
          <p:cNvSpPr/>
          <p:nvPr/>
        </p:nvSpPr>
        <p:spPr>
          <a:xfrm>
            <a:off x="8329613" y="3214688"/>
            <a:ext cx="2386240" cy="371475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236691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D0988-7E8F-576D-F298-1396A4241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0063" y="365125"/>
            <a:ext cx="11691937" cy="1325563"/>
          </a:xfrm>
        </p:spPr>
        <p:txBody>
          <a:bodyPr>
            <a:normAutofit/>
          </a:bodyPr>
          <a:lstStyle/>
          <a:p>
            <a:r>
              <a:rPr lang="en-US" altLang="zh-CN" sz="44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3.Basic data transformation and computation</a:t>
            </a:r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F63AE865-2D63-E640-BC76-3AFA6D39815E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3AAB7C30-EC05-F284-E871-62FA009F35F6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0C4830E5-A79E-98EE-66F1-A1425BFE2E5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8" name="Picture 7">
                <a:extLst>
                  <a:ext uri="{FF2B5EF4-FFF2-40B4-BE49-F238E27FC236}">
                    <a16:creationId xmlns:a16="http://schemas.microsoft.com/office/drawing/2014/main" id="{23FE1197-2738-E72C-DD39-03BADB6909C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DAD4F8FF-2340-F12E-0193-FC42E3B728B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  <p:sp>
        <p:nvSpPr>
          <p:cNvPr id="3" name="Title 1">
            <a:extLst>
              <a:ext uri="{FF2B5EF4-FFF2-40B4-BE49-F238E27FC236}">
                <a16:creationId xmlns:a16="http://schemas.microsoft.com/office/drawing/2014/main" id="{46D3A120-132F-E9AD-A8EF-D913C8F0842A}"/>
              </a:ext>
            </a:extLst>
          </p:cNvPr>
          <p:cNvSpPr txBox="1">
            <a:spLocks/>
          </p:cNvSpPr>
          <p:nvPr/>
        </p:nvSpPr>
        <p:spPr>
          <a:xfrm>
            <a:off x="572099" y="1439069"/>
            <a:ext cx="4005263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Compare Mean</a:t>
            </a:r>
            <a:endParaRPr lang="en-GB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D09C81B9-7EE1-1D78-807A-01C65BB3D8DE}"/>
              </a:ext>
            </a:extLst>
          </p:cNvPr>
          <p:cNvSpPr txBox="1">
            <a:spLocks/>
          </p:cNvSpPr>
          <p:nvPr/>
        </p:nvSpPr>
        <p:spPr>
          <a:xfrm>
            <a:off x="6483763" y="1633480"/>
            <a:ext cx="4967668" cy="73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err="1"/>
              <a:t>Organise</a:t>
            </a:r>
            <a:r>
              <a:rPr lang="en-US" dirty="0"/>
              <a:t> Output by groups</a:t>
            </a:r>
            <a:endParaRPr lang="en-GB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E65DE5E0-385F-3150-EA8C-5D0FC247753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5114" t="10729" r="42897" b="68958"/>
          <a:stretch/>
        </p:blipFill>
        <p:spPr>
          <a:xfrm>
            <a:off x="71388" y="2764632"/>
            <a:ext cx="6069316" cy="195738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D07EF44-D7F9-3A76-06DD-1F5748E00BB3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4838" t="11356" r="44467" b="45520"/>
          <a:stretch/>
        </p:blipFill>
        <p:spPr>
          <a:xfrm>
            <a:off x="6483763" y="2421732"/>
            <a:ext cx="4823275" cy="340756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1478367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4">
            <a:extLst>
              <a:ext uri="{FF2B5EF4-FFF2-40B4-BE49-F238E27FC236}">
                <a16:creationId xmlns:a16="http://schemas.microsoft.com/office/drawing/2014/main" id="{6F8F1420-AF86-C93F-43A1-A7C541FFA7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38251" y="357189"/>
            <a:ext cx="9072563" cy="554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987425" indent="-4572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lvl="2" eaLnBrk="1" hangingPunct="1">
              <a:spcBef>
                <a:spcPts val="600"/>
              </a:spcBef>
            </a:pPr>
            <a:r>
              <a:rPr kumimoji="0" lang="en-US" altLang="zh-CN" sz="30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3. Basic data transformation and computation</a:t>
            </a:r>
          </a:p>
        </p:txBody>
      </p:sp>
      <p:pic>
        <p:nvPicPr>
          <p:cNvPr id="23556" name="Picture 2">
            <a:extLst>
              <a:ext uri="{FF2B5EF4-FFF2-40B4-BE49-F238E27FC236}">
                <a16:creationId xmlns:a16="http://schemas.microsoft.com/office/drawing/2014/main" id="{2AE6064C-E42E-DB84-5EB7-4B2CFFEC2A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1186" y="814388"/>
            <a:ext cx="3786187" cy="485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7" name="Picture 3">
            <a:extLst>
              <a:ext uri="{FF2B5EF4-FFF2-40B4-BE49-F238E27FC236}">
                <a16:creationId xmlns:a16="http://schemas.microsoft.com/office/drawing/2014/main" id="{5BC9F17E-1056-0305-CB82-1748537FF6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7373" y="2084388"/>
            <a:ext cx="4551362" cy="3781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560" name="Slide Number Placeholder 7">
            <a:extLst>
              <a:ext uri="{FF2B5EF4-FFF2-40B4-BE49-F238E27FC236}">
                <a16:creationId xmlns:a16="http://schemas.microsoft.com/office/drawing/2014/main" id="{AE879752-663A-4445-F3C7-2F9FA3D1A2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fld id="{BE2D7CAF-EB83-4EB8-8FE2-CFBCD7F9FEF0}" type="slidenum">
              <a:rPr lang="en-US" altLang="zh-TW">
                <a:solidFill>
                  <a:srgbClr val="898989"/>
                </a:solidFill>
                <a:latin typeface="Calibri" panose="020F0502020204030204" pitchFamily="34" charset="0"/>
              </a:rPr>
              <a:pPr eaLnBrk="1" hangingPunct="1"/>
              <a:t>43</a:t>
            </a:fld>
            <a:endParaRPr lang="en-US" altLang="zh-TW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9F2E9A4E-5102-051C-43CF-3F7CA1BF5B2E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0E704AB3-4392-02B1-C93C-AB5D4801C814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8AED4B6F-E609-778C-D4E8-C1928F4871CB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213F616B-883F-1F04-FEF1-F51F75E20D19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11C5EF73-95DA-FF38-5787-2B4EF4D476C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B94D1A-B51F-974B-F281-6F192347CD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9900" y="365125"/>
            <a:ext cx="10883900" cy="1460500"/>
          </a:xfrm>
        </p:spPr>
        <p:txBody>
          <a:bodyPr/>
          <a:lstStyle/>
          <a:p>
            <a:r>
              <a:rPr lang="en-US" altLang="zh-CN" sz="44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3. Basic data transformation and computation</a:t>
            </a:r>
            <a:endParaRPr lang="en-GB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C91816E2-A17A-5E97-A87A-8A36D60F2C11}"/>
              </a:ext>
            </a:extLst>
          </p:cNvPr>
          <p:cNvGrpSpPr/>
          <p:nvPr/>
        </p:nvGrpSpPr>
        <p:grpSpPr>
          <a:xfrm>
            <a:off x="5152445" y="5900466"/>
            <a:ext cx="7039555" cy="957534"/>
            <a:chOff x="5152445" y="5900466"/>
            <a:chExt cx="7039555" cy="957534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71765D16-04CE-5B01-46C4-0F5B02EDF94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6FD27B9D-98B6-E577-ED46-065702BFAC4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FE757061-79AA-4B24-9545-BCD26AAF148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4460" t="53448" r="30342" b="33142"/>
          <a:stretch/>
        </p:blipFill>
        <p:spPr>
          <a:xfrm>
            <a:off x="88266" y="5900464"/>
            <a:ext cx="5263763" cy="957533"/>
          </a:xfrm>
          <a:prstGeom prst="rect">
            <a:avLst/>
          </a:prstGeom>
        </p:spPr>
      </p:pic>
      <p:sp>
        <p:nvSpPr>
          <p:cNvPr id="10" name="Rectangle 2">
            <a:extLst>
              <a:ext uri="{FF2B5EF4-FFF2-40B4-BE49-F238E27FC236}">
                <a16:creationId xmlns:a16="http://schemas.microsoft.com/office/drawing/2014/main" id="{E71C26CB-05E5-9A0A-B9E6-58DF75DF5CE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126330" y="1767603"/>
            <a:ext cx="10608470" cy="1305797"/>
          </a:xfrm>
        </p:spPr>
        <p:txBody>
          <a:bodyPr rtlCol="0">
            <a:normAutofit/>
          </a:bodyPr>
          <a:lstStyle/>
          <a:p>
            <a:pPr marL="457200" lvl="1" indent="0">
              <a:buClr>
                <a:schemeClr val="accent1">
                  <a:lumMod val="75000"/>
                </a:schemeClr>
              </a:buClr>
              <a:buNone/>
              <a:defRPr/>
            </a:pPr>
            <a:endParaRPr lang="en-US" altLang="en-US" sz="4000" dirty="0"/>
          </a:p>
          <a:p>
            <a:pPr marL="457200" lvl="1" indent="0">
              <a:buClr>
                <a:schemeClr val="accent1">
                  <a:lumMod val="75000"/>
                </a:schemeClr>
              </a:buClr>
              <a:buNone/>
              <a:defRPr/>
            </a:pPr>
            <a:r>
              <a:rPr lang="en-US" altLang="en-US" sz="4000" dirty="0"/>
              <a:t> </a:t>
            </a:r>
          </a:p>
          <a:p>
            <a:pPr marL="914400" lvl="1" indent="-457200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endParaRPr lang="en-US" altLang="en-US" sz="3200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6A2F0239-9184-8DA0-B523-D5097022833A}"/>
              </a:ext>
            </a:extLst>
          </p:cNvPr>
          <p:cNvSpPr txBox="1">
            <a:spLocks/>
          </p:cNvSpPr>
          <p:nvPr/>
        </p:nvSpPr>
        <p:spPr>
          <a:xfrm>
            <a:off x="988615" y="2366526"/>
            <a:ext cx="10883900" cy="29801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Exercises on </a:t>
            </a:r>
          </a:p>
          <a:p>
            <a:r>
              <a:rPr lang="en-US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Missing Data </a:t>
            </a:r>
          </a:p>
          <a:p>
            <a:r>
              <a:rPr lang="en-US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Spilt Data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3328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4">
            <a:extLst>
              <a:ext uri="{FF2B5EF4-FFF2-40B4-BE49-F238E27FC236}">
                <a16:creationId xmlns:a16="http://schemas.microsoft.com/office/drawing/2014/main" id="{6F8F1420-AF86-C93F-43A1-A7C541FFA7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909637" y="2157414"/>
            <a:ext cx="9072563" cy="1631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987425" indent="-4572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lvl="2" eaLnBrk="1" hangingPunct="1">
              <a:spcBef>
                <a:spcPts val="600"/>
              </a:spcBef>
            </a:pPr>
            <a:r>
              <a:rPr kumimoji="0" lang="en-US" altLang="zh-CN" sz="30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4. Descriptive Analysis</a:t>
            </a:r>
          </a:p>
          <a:p>
            <a:pPr lvl="2" eaLnBrk="1" hangingPunct="1">
              <a:spcBef>
                <a:spcPts val="600"/>
              </a:spcBef>
            </a:pPr>
            <a:endParaRPr kumimoji="0" lang="en-US" altLang="zh-CN" sz="3000" dirty="0">
              <a:solidFill>
                <a:srgbClr val="0033CC"/>
              </a:solidFill>
              <a:latin typeface="Georgia" panose="02040502050405020303" pitchFamily="18" charset="0"/>
              <a:ea typeface="宋体" panose="02010600030101010101" pitchFamily="2" charset="-122"/>
            </a:endParaRPr>
          </a:p>
          <a:p>
            <a:pPr lvl="2" eaLnBrk="1" hangingPunct="1">
              <a:spcBef>
                <a:spcPts val="600"/>
              </a:spcBef>
            </a:pPr>
            <a:r>
              <a:rPr kumimoji="0" lang="en-US" altLang="zh-CN" sz="30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 </a:t>
            </a:r>
          </a:p>
        </p:txBody>
      </p:sp>
      <p:sp>
        <p:nvSpPr>
          <p:cNvPr id="23560" name="Slide Number Placeholder 7">
            <a:extLst>
              <a:ext uri="{FF2B5EF4-FFF2-40B4-BE49-F238E27FC236}">
                <a16:creationId xmlns:a16="http://schemas.microsoft.com/office/drawing/2014/main" id="{AE879752-663A-4445-F3C7-2F9FA3D1A2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fld id="{BE2D7CAF-EB83-4EB8-8FE2-CFBCD7F9FEF0}" type="slidenum">
              <a:rPr lang="en-US" altLang="zh-TW">
                <a:solidFill>
                  <a:srgbClr val="898989"/>
                </a:solidFill>
                <a:latin typeface="Calibri" panose="020F0502020204030204" pitchFamily="34" charset="0"/>
              </a:rPr>
              <a:pPr eaLnBrk="1" hangingPunct="1"/>
              <a:t>45</a:t>
            </a:fld>
            <a:endParaRPr lang="en-US" altLang="zh-TW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9F2E9A4E-5102-051C-43CF-3F7CA1BF5B2E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0E704AB3-4392-02B1-C93C-AB5D4801C814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8AED4B6F-E609-778C-D4E8-C1928F4871CB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213F616B-883F-1F04-FEF1-F51F75E20D19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11C5EF73-95DA-FF38-5787-2B4EF4D476C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65563104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Number Placeholder 3">
            <a:extLst>
              <a:ext uri="{FF2B5EF4-FFF2-40B4-BE49-F238E27FC236}">
                <a16:creationId xmlns:a16="http://schemas.microsoft.com/office/drawing/2014/main" id="{76EA52A2-EB33-857A-5AB8-282334447B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909176" y="6473825"/>
            <a:ext cx="758825" cy="2476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fld id="{1295901A-74EC-4654-A5CB-CABC8E8D796C}" type="slidenum">
              <a:rPr lang="en-US" altLang="en-US">
                <a:solidFill>
                  <a:srgbClr val="D38E27"/>
                </a:solidFill>
                <a:latin typeface="Arial" panose="020B0604020202020204" pitchFamily="34" charset="0"/>
              </a:rPr>
              <a:pPr/>
              <a:t>46</a:t>
            </a:fld>
            <a:endParaRPr lang="en-US" altLang="en-US">
              <a:solidFill>
                <a:srgbClr val="D38E27"/>
              </a:solidFill>
              <a:latin typeface="Arial" panose="020B0604020202020204" pitchFamily="34" charset="0"/>
            </a:endParaRPr>
          </a:p>
        </p:txBody>
      </p:sp>
      <p:pic>
        <p:nvPicPr>
          <p:cNvPr id="21507" name="Picture 2">
            <a:extLst>
              <a:ext uri="{FF2B5EF4-FFF2-40B4-BE49-F238E27FC236}">
                <a16:creationId xmlns:a16="http://schemas.microsoft.com/office/drawing/2014/main" id="{D01A95D3-18C2-B5F8-6CDE-91CF97A18C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7487" y="1"/>
            <a:ext cx="9553576" cy="7343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79A9EDB4-1DFF-AE34-7A2C-A58643F30A37}"/>
              </a:ext>
            </a:extLst>
          </p:cNvPr>
          <p:cNvSpPr/>
          <p:nvPr/>
        </p:nvSpPr>
        <p:spPr>
          <a:xfrm>
            <a:off x="6264275" y="1066800"/>
            <a:ext cx="1828800" cy="533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1.Click on Analyse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8F3F1893-40BE-2482-19E4-69DC2418E75B}"/>
              </a:ext>
            </a:extLst>
          </p:cNvPr>
          <p:cNvSpPr/>
          <p:nvPr/>
        </p:nvSpPr>
        <p:spPr>
          <a:xfrm>
            <a:off x="7543800" y="1482725"/>
            <a:ext cx="3124200" cy="9413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2.Click on </a:t>
            </a:r>
            <a:r>
              <a:rPr lang="en-GB" dirty="0" err="1"/>
              <a:t>Descriptives</a:t>
            </a:r>
            <a:r>
              <a:rPr lang="en-GB" dirty="0"/>
              <a:t>, then Frequencies.</a:t>
            </a:r>
          </a:p>
        </p:txBody>
      </p:sp>
      <p:pic>
        <p:nvPicPr>
          <p:cNvPr id="21510" name="Picture 4">
            <a:extLst>
              <a:ext uri="{FF2B5EF4-FFF2-40B4-BE49-F238E27FC236}">
                <a16:creationId xmlns:a16="http://schemas.microsoft.com/office/drawing/2014/main" id="{D42A7EE8-27AD-9813-51FA-3405D7084A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1801" y="2971800"/>
            <a:ext cx="4467225" cy="2819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97F09186-0556-F656-898C-B441DAF42A68}"/>
              </a:ext>
            </a:extLst>
          </p:cNvPr>
          <p:cNvCxnSpPr>
            <a:stCxn id="5" idx="2"/>
          </p:cNvCxnSpPr>
          <p:nvPr/>
        </p:nvCxnSpPr>
        <p:spPr>
          <a:xfrm flipH="1" flipV="1">
            <a:off x="3429001" y="381000"/>
            <a:ext cx="2835275" cy="952500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512" name="Picture 6">
            <a:extLst>
              <a:ext uri="{FF2B5EF4-FFF2-40B4-BE49-F238E27FC236}">
                <a16:creationId xmlns:a16="http://schemas.microsoft.com/office/drawing/2014/main" id="{91D0BB6F-1789-F1DB-D614-95669B3C71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5264" y="3886200"/>
            <a:ext cx="4467225" cy="2819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Oval 8">
            <a:extLst>
              <a:ext uri="{FF2B5EF4-FFF2-40B4-BE49-F238E27FC236}">
                <a16:creationId xmlns:a16="http://schemas.microsoft.com/office/drawing/2014/main" id="{FAD57C47-D608-89AC-E44D-508B0DD4705E}"/>
              </a:ext>
            </a:extLst>
          </p:cNvPr>
          <p:cNvSpPr/>
          <p:nvPr/>
        </p:nvSpPr>
        <p:spPr>
          <a:xfrm>
            <a:off x="7620000" y="2743200"/>
            <a:ext cx="3048000" cy="9286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3. Move the variables you want to look at.</a:t>
            </a:r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Number Placeholder 3">
            <a:extLst>
              <a:ext uri="{FF2B5EF4-FFF2-40B4-BE49-F238E27FC236}">
                <a16:creationId xmlns:a16="http://schemas.microsoft.com/office/drawing/2014/main" id="{F0EB1CBB-AADF-66F0-04CC-6C953F2FDC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909176" y="6473825"/>
            <a:ext cx="758825" cy="2476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fld id="{A1762B30-3579-4985-B192-63ED9FF3C193}" type="slidenum">
              <a:rPr lang="en-US" altLang="en-US">
                <a:solidFill>
                  <a:srgbClr val="D38E27"/>
                </a:solidFill>
                <a:latin typeface="Arial" panose="020B0604020202020204" pitchFamily="34" charset="0"/>
              </a:rPr>
              <a:pPr/>
              <a:t>47</a:t>
            </a:fld>
            <a:endParaRPr lang="en-US" altLang="en-US">
              <a:solidFill>
                <a:srgbClr val="D38E27"/>
              </a:solidFill>
              <a:latin typeface="Arial" panose="020B0604020202020204" pitchFamily="34" charset="0"/>
            </a:endParaRPr>
          </a:p>
        </p:txBody>
      </p:sp>
      <p:pic>
        <p:nvPicPr>
          <p:cNvPr id="22531" name="Picture 1">
            <a:extLst>
              <a:ext uri="{FF2B5EF4-FFF2-40B4-BE49-F238E27FC236}">
                <a16:creationId xmlns:a16="http://schemas.microsoft.com/office/drawing/2014/main" id="{E7AF7FEB-793C-8889-AFB2-F6C89AB8C1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0201" y="762000"/>
            <a:ext cx="8721725" cy="472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C078E375-6110-5F46-84AB-59348B15E555}"/>
              </a:ext>
            </a:extLst>
          </p:cNvPr>
          <p:cNvSpPr/>
          <p:nvPr/>
        </p:nvSpPr>
        <p:spPr>
          <a:xfrm>
            <a:off x="5867401" y="3048000"/>
            <a:ext cx="3305175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This opens up a new file in Output view with your results.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E1BEF03F-F94B-76DF-B47B-766F566973EA}"/>
              </a:ext>
            </a:extLst>
          </p:cNvPr>
          <p:cNvGrpSpPr/>
          <p:nvPr/>
        </p:nvGrpSpPr>
        <p:grpSpPr>
          <a:xfrm>
            <a:off x="5152445" y="5900466"/>
            <a:ext cx="7039555" cy="957534"/>
            <a:chOff x="5152445" y="5900466"/>
            <a:chExt cx="7039555" cy="957534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5F5E9010-A235-F9C3-878A-0BCAEB49BFA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A4080BCA-9FE5-D36B-3295-28B2BB26FE8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BB3298EA-6681-0B37-59C3-3711566EF99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4460" t="53448" r="30342" b="33142"/>
          <a:stretch/>
        </p:blipFill>
        <p:spPr>
          <a:xfrm>
            <a:off x="88266" y="5900464"/>
            <a:ext cx="5263763" cy="957533"/>
          </a:xfrm>
          <a:prstGeom prst="rect">
            <a:avLst/>
          </a:prstGeom>
        </p:spPr>
      </p:pic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4">
            <a:extLst>
              <a:ext uri="{FF2B5EF4-FFF2-40B4-BE49-F238E27FC236}">
                <a16:creationId xmlns:a16="http://schemas.microsoft.com/office/drawing/2014/main" id="{6F8F1420-AF86-C93F-43A1-A7C541FFA7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2459" y="428626"/>
            <a:ext cx="5826918" cy="554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342900" indent="-3429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987425" indent="-4572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lvl="2" eaLnBrk="1" hangingPunct="1">
              <a:spcBef>
                <a:spcPts val="600"/>
              </a:spcBef>
            </a:pPr>
            <a:r>
              <a:rPr kumimoji="0" lang="en-US" altLang="zh-CN" sz="30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4. Descriptive Analysis </a:t>
            </a:r>
          </a:p>
        </p:txBody>
      </p:sp>
      <p:sp>
        <p:nvSpPr>
          <p:cNvPr id="23560" name="Slide Number Placeholder 7">
            <a:extLst>
              <a:ext uri="{FF2B5EF4-FFF2-40B4-BE49-F238E27FC236}">
                <a16:creationId xmlns:a16="http://schemas.microsoft.com/office/drawing/2014/main" id="{AE879752-663A-4445-F3C7-2F9FA3D1A2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fld id="{BE2D7CAF-EB83-4EB8-8FE2-CFBCD7F9FEF0}" type="slidenum">
              <a:rPr lang="en-US" altLang="zh-TW">
                <a:solidFill>
                  <a:srgbClr val="898989"/>
                </a:solidFill>
                <a:latin typeface="Calibri" panose="020F0502020204030204" pitchFamily="34" charset="0"/>
              </a:rPr>
              <a:pPr eaLnBrk="1" hangingPunct="1"/>
              <a:t>48</a:t>
            </a:fld>
            <a:endParaRPr lang="en-US" altLang="zh-TW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9F2E9A4E-5102-051C-43CF-3F7CA1BF5B2E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0E704AB3-4392-02B1-C93C-AB5D4801C814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8AED4B6F-E609-778C-D4E8-C1928F4871CB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213F616B-883F-1F04-FEF1-F51F75E20D19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11C5EF73-95DA-FF38-5787-2B4EF4D476C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  <p:sp>
        <p:nvSpPr>
          <p:cNvPr id="7" name="Rectangle 2">
            <a:extLst>
              <a:ext uri="{FF2B5EF4-FFF2-40B4-BE49-F238E27FC236}">
                <a16:creationId xmlns:a16="http://schemas.microsoft.com/office/drawing/2014/main" id="{4DC00FC8-C500-63DA-05A5-B7D924FDB45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126330" y="1767603"/>
            <a:ext cx="10608470" cy="3579097"/>
          </a:xfrm>
        </p:spPr>
        <p:txBody>
          <a:bodyPr rtlCol="0">
            <a:normAutofit/>
          </a:bodyPr>
          <a:lstStyle/>
          <a:p>
            <a:pPr marL="457200" lvl="1" indent="0">
              <a:buClr>
                <a:schemeClr val="accent1">
                  <a:lumMod val="75000"/>
                </a:schemeClr>
              </a:buClr>
              <a:buNone/>
              <a:defRPr/>
            </a:pPr>
            <a:r>
              <a:rPr lang="en-US" altLang="en-US" sz="4000" dirty="0"/>
              <a:t>Ways of running descriptive analysis in SPSS </a:t>
            </a:r>
          </a:p>
          <a:p>
            <a:pPr marL="914400" lvl="1" indent="-457200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US" altLang="en-US" sz="4000" dirty="0"/>
              <a:t>Frequency</a:t>
            </a:r>
          </a:p>
          <a:p>
            <a:pPr marL="914400" lvl="1" indent="-457200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US" altLang="en-US" sz="4000" dirty="0"/>
              <a:t>Descriptive Analysis </a:t>
            </a:r>
          </a:p>
          <a:p>
            <a:pPr marL="457200" lvl="1" indent="0">
              <a:buClr>
                <a:schemeClr val="accent1">
                  <a:lumMod val="75000"/>
                </a:schemeClr>
              </a:buClr>
              <a:buNone/>
              <a:defRPr/>
            </a:pPr>
            <a:r>
              <a:rPr lang="en-US" altLang="en-US" sz="4000" dirty="0"/>
              <a:t> </a:t>
            </a:r>
          </a:p>
          <a:p>
            <a:pPr marL="914400" lvl="1" indent="-457200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endParaRPr lang="en-US" altLang="en-US" sz="3200" dirty="0"/>
          </a:p>
          <a:p>
            <a:pPr marL="1295400" lvl="2" indent="-381000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endParaRPr lang="en-US" altLang="en-US" i="1" dirty="0"/>
          </a:p>
          <a:p>
            <a:pPr marL="914400" lvl="2" indent="0">
              <a:buClr>
                <a:schemeClr val="accent1">
                  <a:lumMod val="75000"/>
                </a:schemeClr>
              </a:buClr>
              <a:buNone/>
              <a:defRPr/>
            </a:pPr>
            <a:endParaRPr lang="en-US" altLang="en-US" i="1" dirty="0"/>
          </a:p>
          <a:p>
            <a:pPr marL="533400" indent="-533400">
              <a:buClr>
                <a:schemeClr val="accent1">
                  <a:lumMod val="75000"/>
                </a:schemeClr>
              </a:buClr>
              <a:buNone/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106665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4">
            <a:extLst>
              <a:ext uri="{FF2B5EF4-FFF2-40B4-BE49-F238E27FC236}">
                <a16:creationId xmlns:a16="http://schemas.microsoft.com/office/drawing/2014/main" id="{6F8F1420-AF86-C93F-43A1-A7C541FFA7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45483" y="2343151"/>
            <a:ext cx="7984329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342900" indent="-3429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987425" indent="-4572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lvl="2" eaLnBrk="1" hangingPunct="1">
              <a:spcBef>
                <a:spcPts val="600"/>
              </a:spcBef>
            </a:pPr>
            <a:r>
              <a:rPr kumimoji="0" lang="en-US" altLang="zh-CN" sz="44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4. Descriptive Analysis </a:t>
            </a:r>
          </a:p>
        </p:txBody>
      </p:sp>
      <p:sp>
        <p:nvSpPr>
          <p:cNvPr id="23560" name="Slide Number Placeholder 7">
            <a:extLst>
              <a:ext uri="{FF2B5EF4-FFF2-40B4-BE49-F238E27FC236}">
                <a16:creationId xmlns:a16="http://schemas.microsoft.com/office/drawing/2014/main" id="{AE879752-663A-4445-F3C7-2F9FA3D1A2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fld id="{BE2D7CAF-EB83-4EB8-8FE2-CFBCD7F9FEF0}" type="slidenum">
              <a:rPr lang="en-US" altLang="zh-TW">
                <a:solidFill>
                  <a:srgbClr val="898989"/>
                </a:solidFill>
                <a:latin typeface="Calibri" panose="020F0502020204030204" pitchFamily="34" charset="0"/>
              </a:rPr>
              <a:pPr eaLnBrk="1" hangingPunct="1"/>
              <a:t>49</a:t>
            </a:fld>
            <a:endParaRPr lang="en-US" altLang="zh-TW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9F2E9A4E-5102-051C-43CF-3F7CA1BF5B2E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0E704AB3-4392-02B1-C93C-AB5D4801C814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8AED4B6F-E609-778C-D4E8-C1928F4871CB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213F616B-883F-1F04-FEF1-F51F75E20D19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11C5EF73-95DA-FF38-5787-2B4EF4D476C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796288267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2">
            <a:extLst>
              <a:ext uri="{FF2B5EF4-FFF2-40B4-BE49-F238E27FC236}">
                <a16:creationId xmlns:a16="http://schemas.microsoft.com/office/drawing/2014/main" id="{F2839170-14FF-6F08-8FA9-33A67EF453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7715" y="576862"/>
            <a:ext cx="7704137" cy="1179499"/>
          </a:xfrm>
        </p:spPr>
        <p:txBody>
          <a:bodyPr/>
          <a:lstStyle/>
          <a:p>
            <a:pPr eaLnBrk="1" hangingPunct="1"/>
            <a:r>
              <a:rPr lang="en-GB" altLang="en-US" b="1" dirty="0">
                <a:ln>
                  <a:noFill/>
                </a:ln>
              </a:rPr>
              <a:t>4. Descriptive</a:t>
            </a:r>
            <a:r>
              <a:rPr lang="en-US" altLang="en-US" b="1" dirty="0">
                <a:ln>
                  <a:noFill/>
                </a:ln>
              </a:rPr>
              <a:t> Analysis </a:t>
            </a:r>
          </a:p>
        </p:txBody>
      </p:sp>
      <p:sp>
        <p:nvSpPr>
          <p:cNvPr id="20483" name="Content Placeholder 1">
            <a:extLst>
              <a:ext uri="{FF2B5EF4-FFF2-40B4-BE49-F238E27FC236}">
                <a16:creationId xmlns:a16="http://schemas.microsoft.com/office/drawing/2014/main" id="{655F18E9-7AE7-B97D-5404-C680D4D345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89521" y="1881106"/>
            <a:ext cx="8926272" cy="2715118"/>
          </a:xfrm>
        </p:spPr>
        <p:txBody>
          <a:bodyPr>
            <a:normAutofit/>
          </a:bodyPr>
          <a:lstStyle/>
          <a:p>
            <a:pPr marL="938213" lvl="1" indent="-571500">
              <a:buFont typeface="Wingdings" panose="05000000000000000000" pitchFamily="2" charset="2"/>
              <a:buChar char="Ø"/>
            </a:pPr>
            <a:r>
              <a:rPr lang="en-US" altLang="en-US" sz="4400" dirty="0"/>
              <a:t>Basic knowledge of the sample and targeted variables in a study</a:t>
            </a:r>
          </a:p>
          <a:p>
            <a:pPr marL="938213" lvl="1" indent="-571500">
              <a:buFont typeface="Wingdings" panose="05000000000000000000" pitchFamily="2" charset="2"/>
              <a:buChar char="Ø"/>
            </a:pPr>
            <a:r>
              <a:rPr lang="en-US" altLang="en-US" sz="4400" dirty="0"/>
              <a:t>Summary of data</a:t>
            </a:r>
          </a:p>
          <a:p>
            <a:pPr marL="938213" lvl="1" indent="-571500">
              <a:buFont typeface="Wingdings" panose="05000000000000000000" pitchFamily="2" charset="2"/>
              <a:buChar char="Ø"/>
            </a:pPr>
            <a:r>
              <a:rPr lang="en-US" altLang="en-US" sz="4400" dirty="0"/>
              <a:t>Anomalies in data</a:t>
            </a:r>
          </a:p>
          <a:p>
            <a:pPr eaLnBrk="1" hangingPunct="1">
              <a:buFont typeface="Wingdings 2" panose="05020102010507070707" pitchFamily="18" charset="2"/>
              <a:buNone/>
            </a:pPr>
            <a:endParaRPr lang="en-US" altLang="en-US" dirty="0"/>
          </a:p>
        </p:txBody>
      </p:sp>
      <p:sp>
        <p:nvSpPr>
          <p:cNvPr id="20484" name="Slide Number Placeholder 5">
            <a:extLst>
              <a:ext uri="{FF2B5EF4-FFF2-40B4-BE49-F238E27FC236}">
                <a16:creationId xmlns:a16="http://schemas.microsoft.com/office/drawing/2014/main" id="{3ADE0A9F-0E75-5B18-3760-F0101B8BC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909176" y="6473825"/>
            <a:ext cx="758825" cy="2476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fld id="{F13C46BF-EE58-4DAF-A2E0-2EB23E31A899}" type="slidenum">
              <a:rPr lang="en-US" altLang="en-US">
                <a:solidFill>
                  <a:srgbClr val="D38E27"/>
                </a:solidFill>
                <a:latin typeface="Arial" panose="020B0604020202020204" pitchFamily="34" charset="0"/>
              </a:rPr>
              <a:pPr/>
              <a:t>50</a:t>
            </a:fld>
            <a:endParaRPr lang="en-US" altLang="en-US">
              <a:solidFill>
                <a:srgbClr val="D38E27"/>
              </a:solidFill>
              <a:latin typeface="Arial" panose="020B060402020202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691D7B3B-47A6-95FD-4878-23C2141FC6E2}"/>
              </a:ext>
            </a:extLst>
          </p:cNvPr>
          <p:cNvGrpSpPr/>
          <p:nvPr/>
        </p:nvGrpSpPr>
        <p:grpSpPr>
          <a:xfrm>
            <a:off x="5152445" y="5900466"/>
            <a:ext cx="7039555" cy="957534"/>
            <a:chOff x="5152445" y="5900466"/>
            <a:chExt cx="7039555" cy="957534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6D87E8CC-D15A-B0B6-65C0-ED690AA33B9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15EA3C3C-F5B8-F795-7345-EFE772C2EE2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B7AC7E19-B8A9-7A4B-D323-BEA9F49F68E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4460" t="53448" r="30342" b="33142"/>
          <a:stretch/>
        </p:blipFill>
        <p:spPr>
          <a:xfrm>
            <a:off x="88266" y="5900464"/>
            <a:ext cx="5263763" cy="957533"/>
          </a:xfrm>
          <a:prstGeom prst="rect">
            <a:avLst/>
          </a:prstGeom>
        </p:spPr>
      </p:pic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>
            <a:extLst>
              <a:ext uri="{FF2B5EF4-FFF2-40B4-BE49-F238E27FC236}">
                <a16:creationId xmlns:a16="http://schemas.microsoft.com/office/drawing/2014/main" id="{8F03F5C7-08C7-147C-5CBE-780A147C28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ln>
                  <a:noFill/>
                </a:ln>
              </a:rPr>
              <a:t>4. Descriptive</a:t>
            </a:r>
            <a:r>
              <a:rPr lang="en-US" altLang="en-US" b="1" dirty="0">
                <a:ln>
                  <a:noFill/>
                </a:ln>
              </a:rPr>
              <a:t> Analysis </a:t>
            </a:r>
            <a:endParaRPr lang="en-US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27651" name="Content Placeholder 2">
            <a:extLst>
              <a:ext uri="{FF2B5EF4-FFF2-40B4-BE49-F238E27FC236}">
                <a16:creationId xmlns:a16="http://schemas.microsoft.com/office/drawing/2014/main" id="{5432E182-F91A-2855-5C55-219351F92E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27654" name="Slide Number Placeholder 5">
            <a:extLst>
              <a:ext uri="{FF2B5EF4-FFF2-40B4-BE49-F238E27FC236}">
                <a16:creationId xmlns:a16="http://schemas.microsoft.com/office/drawing/2014/main" id="{53E3DCA6-00DF-C8AF-3507-5EBAEE5391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fld id="{55939298-5685-473F-9540-F860EC8CDE26}" type="slidenum">
              <a:rPr lang="en-US" altLang="zh-TW">
                <a:solidFill>
                  <a:srgbClr val="898989"/>
                </a:solidFill>
                <a:latin typeface="Calibri" panose="020F0502020204030204" pitchFamily="34" charset="0"/>
              </a:rPr>
              <a:pPr eaLnBrk="1" hangingPunct="1"/>
              <a:t>51</a:t>
            </a:fld>
            <a:endParaRPr lang="en-US" altLang="zh-TW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pic>
        <p:nvPicPr>
          <p:cNvPr id="27655" name="Picture 4">
            <a:extLst>
              <a:ext uri="{FF2B5EF4-FFF2-40B4-BE49-F238E27FC236}">
                <a16:creationId xmlns:a16="http://schemas.microsoft.com/office/drawing/2014/main" id="{E8497DE1-32DD-0CAF-F402-6E409D02D3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2688" y="1071564"/>
            <a:ext cx="6858000" cy="4757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1FB85B76-A7BD-3B4F-9577-C7251E58E32D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C971EE28-5221-B7A8-9E00-70D86A6CF455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2A89009C-A4E2-26DD-F849-B133179C334E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CF185654-4D6F-6F49-1DDD-F224C9CC6F9A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BBAB8E8B-AC26-EA0B-0498-F68FFC59480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>
            <a:extLst>
              <a:ext uri="{FF2B5EF4-FFF2-40B4-BE49-F238E27FC236}">
                <a16:creationId xmlns:a16="http://schemas.microsoft.com/office/drawing/2014/main" id="{7DE33D56-F322-A018-53E5-11FC2C04DA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ln>
                  <a:noFill/>
                </a:ln>
              </a:rPr>
              <a:t>4. Descriptive</a:t>
            </a:r>
            <a:r>
              <a:rPr lang="en-US" altLang="en-US" b="1" dirty="0">
                <a:ln>
                  <a:noFill/>
                </a:ln>
              </a:rPr>
              <a:t> Analysis </a:t>
            </a:r>
            <a:endParaRPr lang="en-US" altLang="en-US" dirty="0">
              <a:ea typeface="ＭＳ Ｐゴシック" panose="020B0600070205080204" pitchFamily="34" charset="-128"/>
            </a:endParaRPr>
          </a:p>
        </p:txBody>
      </p:sp>
      <p:pic>
        <p:nvPicPr>
          <p:cNvPr id="29699" name="Picture 2">
            <a:extLst>
              <a:ext uri="{FF2B5EF4-FFF2-40B4-BE49-F238E27FC236}">
                <a16:creationId xmlns:a16="http://schemas.microsoft.com/office/drawing/2014/main" id="{5A3BE91E-4F7A-B75D-DEDD-C70E633B686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084393" y="1640797"/>
            <a:ext cx="7191299" cy="4650822"/>
          </a:xfrm>
          <a:noFill/>
        </p:spPr>
      </p:pic>
      <p:sp>
        <p:nvSpPr>
          <p:cNvPr id="29702" name="Slide Number Placeholder 5">
            <a:extLst>
              <a:ext uri="{FF2B5EF4-FFF2-40B4-BE49-F238E27FC236}">
                <a16:creationId xmlns:a16="http://schemas.microsoft.com/office/drawing/2014/main" id="{F696A300-AD99-405E-596F-FF1D23B866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fld id="{35783443-CFB1-40D0-B41B-E21E2DD9783C}" type="slidenum">
              <a:rPr lang="en-US" altLang="zh-TW">
                <a:solidFill>
                  <a:srgbClr val="898989"/>
                </a:solidFill>
                <a:latin typeface="Calibri" panose="020F0502020204030204" pitchFamily="34" charset="0"/>
              </a:rPr>
              <a:pPr eaLnBrk="1" hangingPunct="1"/>
              <a:t>52</a:t>
            </a:fld>
            <a:endParaRPr lang="en-US" altLang="zh-TW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9C254FA7-800E-2D12-4EDB-C47860F36C53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588D9DF2-DAD9-7AAC-7D92-D755C2A3CA9A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77B9B629-96BE-68AB-8CCB-5E809A668C1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F9991E98-745C-87FF-6AAC-D4111B37A7F4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5D87E781-7EC8-1762-72DF-9FF3AC22F6C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3">
            <a:extLst>
              <a:ext uri="{FF2B5EF4-FFF2-40B4-BE49-F238E27FC236}">
                <a16:creationId xmlns:a16="http://schemas.microsoft.com/office/drawing/2014/main" id="{B277A069-D903-4241-CF9A-1875DD052E1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8644" y="500063"/>
            <a:ext cx="9660731" cy="48320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r>
              <a:rPr lang="en-US" alt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Summaries of individual variables provide an important "first look" at your data. Some of the tasks that these summaries help you to complete are listed below. </a:t>
            </a:r>
          </a:p>
          <a:p>
            <a:pPr eaLnBrk="1" hangingPunct="1"/>
            <a:endParaRPr lang="en-US" alt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 eaLnBrk="1" hangingPunct="1">
              <a:buFont typeface="Courier New" panose="02070309020205020404" pitchFamily="49" charset="0"/>
              <a:buChar char="o"/>
            </a:pPr>
            <a:r>
              <a:rPr lang="en-US" alt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Determining "typical" values of the variables. What values occur most often? What range of values are you likely to see? </a:t>
            </a:r>
          </a:p>
          <a:p>
            <a:pPr lvl="1" eaLnBrk="1" hangingPunct="1">
              <a:buFont typeface="Courier New" panose="02070309020205020404" pitchFamily="49" charset="0"/>
              <a:buChar char="o"/>
            </a:pPr>
            <a:r>
              <a:rPr lang="en-US" alt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Checking the assumptions for statistical procedures. Do you have enough observations? For each variable, is the observed distribution of values adequate?</a:t>
            </a:r>
          </a:p>
          <a:p>
            <a:pPr lvl="1" eaLnBrk="1" hangingPunct="1">
              <a:buFont typeface="Courier New" panose="02070309020205020404" pitchFamily="49" charset="0"/>
              <a:buChar char="o"/>
            </a:pPr>
            <a:r>
              <a:rPr lang="en-US" alt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Checking the quality of the data. Are there missing or mis-entered values? Are there values that should be recoded? </a:t>
            </a:r>
          </a:p>
          <a:p>
            <a:pPr eaLnBrk="1" hangingPunct="1"/>
            <a:endParaRPr lang="en-US" alt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1" hangingPunct="1"/>
            <a:r>
              <a:rPr lang="en-US" alt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Frequencies procedure is useful for obtaining summaries of individual variables. </a:t>
            </a:r>
          </a:p>
          <a:p>
            <a:pPr eaLnBrk="1" hangingPunct="1"/>
            <a:r>
              <a:rPr lang="en-US" altLang="en-US" sz="2200" b="1" u="sng" dirty="0">
                <a:solidFill>
                  <a:srgbClr val="FF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Note: The variables to be analyzed are measured at nominal, ordinal, and scale levels. </a:t>
            </a:r>
          </a:p>
        </p:txBody>
      </p:sp>
      <p:sp>
        <p:nvSpPr>
          <p:cNvPr id="28677" name="Slide Number Placeholder 4">
            <a:extLst>
              <a:ext uri="{FF2B5EF4-FFF2-40B4-BE49-F238E27FC236}">
                <a16:creationId xmlns:a16="http://schemas.microsoft.com/office/drawing/2014/main" id="{F65AB030-2F08-4F76-5DE4-A4D111E7F1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fld id="{EE2B34E7-0CBA-4A94-A99B-7C8D17406158}" type="slidenum">
              <a:rPr lang="en-US" altLang="zh-TW">
                <a:solidFill>
                  <a:srgbClr val="898989"/>
                </a:solidFill>
                <a:latin typeface="Calibri" panose="020F0502020204030204" pitchFamily="34" charset="0"/>
              </a:rPr>
              <a:pPr eaLnBrk="1" hangingPunct="1"/>
              <a:t>53</a:t>
            </a:fld>
            <a:endParaRPr lang="en-US" altLang="zh-TW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6B099D34-F21C-22EB-3988-977779EAFF59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2BAB61B7-5487-3C45-8C24-441FB9857AF4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C036489C-DCDE-FE98-02C3-F4654C47B92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ED3390C1-31F6-1280-60D0-0A32FD86815B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1983DB39-D4D9-3219-3D23-70073E8E9BB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E0A63D0F-5712-4C72-6A07-C803B73DA3FC}"/>
              </a:ext>
            </a:extLst>
          </p:cNvPr>
          <p:cNvGrpSpPr/>
          <p:nvPr/>
        </p:nvGrpSpPr>
        <p:grpSpPr>
          <a:xfrm>
            <a:off x="0" y="6188015"/>
            <a:ext cx="12192000" cy="669986"/>
            <a:chOff x="0" y="5578608"/>
            <a:chExt cx="12192000" cy="127939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385E9AC1-640A-B6FF-FBEE-2FF06D07F09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BCAF081E-F3A6-D6FD-2C0F-28CFE8C57740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A121DF2A-9D44-02BB-1C64-EFD96C5D7632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DAB58AD6-6F57-3F7A-ACC6-DD33CB76AD96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F679EC7-908D-158C-BAF5-A20CBF2C5D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1717" y="186605"/>
            <a:ext cx="4820728" cy="584021"/>
          </a:xfrm>
        </p:spPr>
        <p:txBody>
          <a:bodyPr/>
          <a:lstStyle/>
          <a:p>
            <a:r>
              <a:rPr lang="en-US" dirty="0" err="1"/>
              <a:t>HBAT_Full</a:t>
            </a:r>
            <a:r>
              <a:rPr lang="en-US" dirty="0"/>
              <a:t> set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3E91EA4-7B94-D517-4810-C3F9A80CE74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-35" t="2851" r="29147" b="40479"/>
          <a:stretch/>
        </p:blipFill>
        <p:spPr>
          <a:xfrm>
            <a:off x="971908" y="586596"/>
            <a:ext cx="10069903" cy="5366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1782170"/>
      </p:ext>
    </p:extLst>
  </p:cSld>
  <p:clrMapOvr>
    <a:masterClrMapping/>
  </p:clrMapOvr>
  <p:transition advClick="0"/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E0A63D0F-5712-4C72-6A07-C803B73DA3FC}"/>
              </a:ext>
            </a:extLst>
          </p:cNvPr>
          <p:cNvGrpSpPr/>
          <p:nvPr/>
        </p:nvGrpSpPr>
        <p:grpSpPr>
          <a:xfrm>
            <a:off x="0" y="6188015"/>
            <a:ext cx="12192000" cy="669986"/>
            <a:chOff x="0" y="5578608"/>
            <a:chExt cx="12192000" cy="127939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385E9AC1-640A-B6FF-FBEE-2FF06D07F09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BCAF081E-F3A6-D6FD-2C0F-28CFE8C57740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A121DF2A-9D44-02BB-1C64-EFD96C5D7632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DAB58AD6-6F57-3F7A-ACC6-DD33CB76AD96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F679EC7-908D-158C-BAF5-A20CBF2C5D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1717" y="186605"/>
            <a:ext cx="4820728" cy="584021"/>
          </a:xfrm>
        </p:spPr>
        <p:txBody>
          <a:bodyPr/>
          <a:lstStyle/>
          <a:p>
            <a:r>
              <a:rPr lang="en-US" dirty="0" err="1"/>
              <a:t>HBAT_Full</a:t>
            </a:r>
            <a:r>
              <a:rPr lang="en-US" dirty="0"/>
              <a:t> set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A4A1DF7-BEF4-C192-B78D-28F8EA2F202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0828" t="24152" r="24451" b="44402"/>
          <a:stretch/>
        </p:blipFill>
        <p:spPr>
          <a:xfrm>
            <a:off x="632202" y="1069676"/>
            <a:ext cx="5619534" cy="3393056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C69EDF19-5D87-C699-F51D-43F1E09E8D0F}"/>
              </a:ext>
            </a:extLst>
          </p:cNvPr>
          <p:cNvSpPr/>
          <p:nvPr/>
        </p:nvSpPr>
        <p:spPr>
          <a:xfrm>
            <a:off x="5083835" y="1635919"/>
            <a:ext cx="1012166" cy="463175"/>
          </a:xfrm>
          <a:prstGeom prst="ellipse">
            <a:avLst/>
          </a:prstGeom>
          <a:noFill/>
          <a:ln w="3810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1597B12-FD3B-1B04-59B0-0FDCFAA234D4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7655" t="21852" r="28272" b="27037"/>
          <a:stretch/>
        </p:blipFill>
        <p:spPr>
          <a:xfrm>
            <a:off x="6386926" y="1600200"/>
            <a:ext cx="5470248" cy="42290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4146087"/>
      </p:ext>
    </p:extLst>
  </p:cSld>
  <p:clrMapOvr>
    <a:masterClrMapping/>
  </p:clrMapOvr>
  <p:transition advClick="0"/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E0A63D0F-5712-4C72-6A07-C803B73DA3FC}"/>
              </a:ext>
            </a:extLst>
          </p:cNvPr>
          <p:cNvGrpSpPr/>
          <p:nvPr/>
        </p:nvGrpSpPr>
        <p:grpSpPr>
          <a:xfrm>
            <a:off x="0" y="6188015"/>
            <a:ext cx="12192000" cy="669986"/>
            <a:chOff x="0" y="5578608"/>
            <a:chExt cx="12192000" cy="127939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385E9AC1-640A-B6FF-FBEE-2FF06D07F09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BCAF081E-F3A6-D6FD-2C0F-28CFE8C57740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A121DF2A-9D44-02BB-1C64-EFD96C5D7632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DAB58AD6-6F57-3F7A-ACC6-DD33CB76AD96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F679EC7-908D-158C-BAF5-A20CBF2C5D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1717" y="186605"/>
            <a:ext cx="4820728" cy="584021"/>
          </a:xfrm>
        </p:spPr>
        <p:txBody>
          <a:bodyPr/>
          <a:lstStyle/>
          <a:p>
            <a:r>
              <a:rPr lang="en-US" dirty="0" err="1"/>
              <a:t>HBAT_Full</a:t>
            </a:r>
            <a:r>
              <a:rPr lang="en-US" dirty="0"/>
              <a:t> set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61ECF24-6939-9622-5706-0960E37F8F0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5602" t="18996" r="41409" b="11279"/>
          <a:stretch/>
        </p:blipFill>
        <p:spPr>
          <a:xfrm>
            <a:off x="4572000" y="0"/>
            <a:ext cx="5756694" cy="6224592"/>
          </a:xfrm>
          <a:prstGeom prst="rect">
            <a:avLst/>
          </a:prstGeom>
        </p:spPr>
      </p:pic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DCFBA871-56B4-DF6F-5890-8E9A178D796F}"/>
              </a:ext>
            </a:extLst>
          </p:cNvPr>
          <p:cNvSpPr/>
          <p:nvPr/>
        </p:nvSpPr>
        <p:spPr>
          <a:xfrm>
            <a:off x="626853" y="3203275"/>
            <a:ext cx="3065253" cy="205308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Descriptive analysis in SPSS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4948092"/>
      </p:ext>
    </p:extLst>
  </p:cSld>
  <p:clrMapOvr>
    <a:masterClrMapping/>
  </p:clrMapOvr>
  <p:transition advClick="0"/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E0A63D0F-5712-4C72-6A07-C803B73DA3FC}"/>
              </a:ext>
            </a:extLst>
          </p:cNvPr>
          <p:cNvGrpSpPr/>
          <p:nvPr/>
        </p:nvGrpSpPr>
        <p:grpSpPr>
          <a:xfrm>
            <a:off x="0" y="6188015"/>
            <a:ext cx="12192000" cy="669986"/>
            <a:chOff x="0" y="5578608"/>
            <a:chExt cx="12192000" cy="127939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385E9AC1-640A-B6FF-FBEE-2FF06D07F09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35783" t="36155" r="37774" b="45189"/>
            <a:stretch/>
          </p:blipFill>
          <p:spPr>
            <a:xfrm>
              <a:off x="9471853" y="5578608"/>
              <a:ext cx="2720147" cy="1279392"/>
            </a:xfrm>
            <a:prstGeom prst="rect">
              <a:avLst/>
            </a:prstGeom>
          </p:spPr>
        </p:pic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BCAF081E-F3A6-D6FD-2C0F-28CFE8C57740}"/>
                </a:ext>
              </a:extLst>
            </p:cNvPr>
            <p:cNvGrpSpPr/>
            <p:nvPr/>
          </p:nvGrpSpPr>
          <p:grpSpPr>
            <a:xfrm>
              <a:off x="0" y="5578608"/>
              <a:ext cx="9471852" cy="1279393"/>
              <a:chOff x="0" y="5578608"/>
              <a:chExt cx="9471852" cy="1279393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A121DF2A-9D44-02BB-1C64-EFD96C5D7632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DAB58AD6-6F57-3F7A-ACC6-DD33CB76AD96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4460" t="53448" r="30342" b="33142"/>
              <a:stretch/>
            </p:blipFill>
            <p:spPr>
              <a:xfrm>
                <a:off x="0" y="5578609"/>
                <a:ext cx="5263763" cy="1279392"/>
              </a:xfrm>
              <a:prstGeom prst="rect">
                <a:avLst/>
              </a:prstGeom>
            </p:spPr>
          </p:pic>
        </p:grpSp>
      </p:grp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F679EC7-908D-158C-BAF5-A20CBF2C5D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1717" y="186605"/>
            <a:ext cx="7713156" cy="838631"/>
          </a:xfrm>
        </p:spPr>
        <p:txBody>
          <a:bodyPr>
            <a:normAutofit/>
          </a:bodyPr>
          <a:lstStyle/>
          <a:p>
            <a:r>
              <a:rPr lang="en-US" dirty="0"/>
              <a:t>Presentation of demographic information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3BE7574-BDEF-230C-DCD9-10ADC9924421}"/>
              </a:ext>
            </a:extLst>
          </p:cNvPr>
          <p:cNvSpPr txBox="1"/>
          <p:nvPr/>
        </p:nvSpPr>
        <p:spPr>
          <a:xfrm>
            <a:off x="729672" y="5418150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5"/>
              </a:rPr>
              <a:t>https://onlinelibrary.wiley.com/doi/epdf/10.1002/cb.1974</a:t>
            </a:r>
            <a:endParaRPr lang="en-GB" dirty="0"/>
          </a:p>
          <a:p>
            <a:endParaRPr lang="en-GB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3F2B73DB-7103-482D-8D96-7E31D85D3FFB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4950" t="26263" r="22794" b="23919"/>
          <a:stretch/>
        </p:blipFill>
        <p:spPr>
          <a:xfrm>
            <a:off x="4299487" y="832936"/>
            <a:ext cx="6405457" cy="4071157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FE97F64F-F270-314E-887B-EFFAFF6D4440}"/>
              </a:ext>
            </a:extLst>
          </p:cNvPr>
          <p:cNvSpPr txBox="1"/>
          <p:nvPr/>
        </p:nvSpPr>
        <p:spPr>
          <a:xfrm>
            <a:off x="6825672" y="4771819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file:///C:/Users/h.lee/Downloads/fpsyg-14-1314223%20(11).pdf</a:t>
            </a:r>
          </a:p>
        </p:txBody>
      </p:sp>
      <p:sp>
        <p:nvSpPr>
          <p:cNvPr id="20" name="Content Placeholder 7">
            <a:extLst>
              <a:ext uri="{FF2B5EF4-FFF2-40B4-BE49-F238E27FC236}">
                <a16:creationId xmlns:a16="http://schemas.microsoft.com/office/drawing/2014/main" id="{883580B0-6578-27E1-8C98-9B822DCF87F8}"/>
              </a:ext>
            </a:extLst>
          </p:cNvPr>
          <p:cNvSpPr txBox="1">
            <a:spLocks/>
          </p:cNvSpPr>
          <p:nvPr/>
        </p:nvSpPr>
        <p:spPr>
          <a:xfrm>
            <a:off x="243574" y="2383062"/>
            <a:ext cx="3709590" cy="14223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Example </a:t>
            </a:r>
            <a:endParaRPr lang="en-US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6775272"/>
      </p:ext>
    </p:extLst>
  </p:cSld>
  <p:clrMapOvr>
    <a:masterClrMapping/>
  </p:clrMapOvr>
  <p:transition advClick="0"/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43" name="Rectangle 3">
            <a:extLst>
              <a:ext uri="{FF2B5EF4-FFF2-40B4-BE49-F238E27FC236}">
                <a16:creationId xmlns:a16="http://schemas.microsoft.com/office/drawing/2014/main" id="{6C559B21-DD37-FFAF-5FCC-AB27FB6B32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728787"/>
            <a:ext cx="9958388" cy="2600326"/>
          </a:xfrm>
        </p:spPr>
        <p:txBody>
          <a:bodyPr>
            <a:normAutofit/>
          </a:bodyPr>
          <a:lstStyle/>
          <a:p>
            <a:pPr marL="530225" lvl="2" eaLnBrk="1" hangingPunct="1">
              <a:spcBef>
                <a:spcPts val="600"/>
              </a:spcBef>
            </a:pPr>
            <a:r>
              <a:rPr lang="en-US" altLang="zh-CN" sz="32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5. Association and Correlation analysis</a:t>
            </a:r>
          </a:p>
        </p:txBody>
      </p:sp>
      <p:sp>
        <p:nvSpPr>
          <p:cNvPr id="23556" name="Slide Number Placeholder 5">
            <a:extLst>
              <a:ext uri="{FF2B5EF4-FFF2-40B4-BE49-F238E27FC236}">
                <a16:creationId xmlns:a16="http://schemas.microsoft.com/office/drawing/2014/main" id="{DD8A5F21-BF73-1BFE-6F48-2E2A369CBE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1524000" y="6210300"/>
            <a:ext cx="457200" cy="45720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fld id="{0542C179-5218-45C1-AA32-AFE793F4E699}" type="slidenum">
              <a:rPr lang="en-GB" altLang="en-US" sz="1400">
                <a:solidFill>
                  <a:srgbClr val="FFFFFF"/>
                </a:solidFill>
                <a:latin typeface="Franklin Gothic Book" panose="020B0503020102020204" pitchFamily="34" charset="0"/>
              </a:rPr>
              <a:pPr/>
              <a:t>58</a:t>
            </a:fld>
            <a:endParaRPr lang="en-GB" altLang="en-US" sz="1400">
              <a:solidFill>
                <a:srgbClr val="FFFFFF"/>
              </a:solidFill>
              <a:latin typeface="Franklin Gothic Book" panose="020B050302010202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2CCD53B5-0594-BB93-4597-5716EA61EFF0}"/>
              </a:ext>
            </a:extLst>
          </p:cNvPr>
          <p:cNvGrpSpPr/>
          <p:nvPr/>
        </p:nvGrpSpPr>
        <p:grpSpPr>
          <a:xfrm>
            <a:off x="5152445" y="5900466"/>
            <a:ext cx="7039555" cy="957534"/>
            <a:chOff x="5152445" y="5900466"/>
            <a:chExt cx="7039555" cy="957534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5391E4E7-1582-ED36-5335-8E4A0E94088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E5A9D969-3C77-CB01-B638-0B3274CC0F4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49468B0F-12F2-D0DB-DC31-2B9A82C9929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4460" t="53448" r="30342" b="33142"/>
          <a:stretch/>
        </p:blipFill>
        <p:spPr>
          <a:xfrm>
            <a:off x="88266" y="5900464"/>
            <a:ext cx="5263763" cy="957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540285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66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43" name="Rectangle 3">
            <a:extLst>
              <a:ext uri="{FF2B5EF4-FFF2-40B4-BE49-F238E27FC236}">
                <a16:creationId xmlns:a16="http://schemas.microsoft.com/office/drawing/2014/main" id="{6C559B21-DD37-FFAF-5FCC-AB27FB6B32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4613" y="0"/>
            <a:ext cx="8043861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dirty="0">
                <a:ln>
                  <a:noFill/>
                </a:ln>
              </a:rPr>
              <a:t>Chi Square</a:t>
            </a:r>
            <a:r>
              <a:rPr lang="en-US" altLang="en-US" dirty="0"/>
              <a:t> Test of Independence</a:t>
            </a:r>
            <a:endParaRPr lang="en-US" altLang="en-US" dirty="0">
              <a:ln>
                <a:noFill/>
              </a:ln>
            </a:endParaRPr>
          </a:p>
        </p:txBody>
      </p:sp>
      <p:sp>
        <p:nvSpPr>
          <p:cNvPr id="266242" name="Rectangle 2">
            <a:extLst>
              <a:ext uri="{FF2B5EF4-FFF2-40B4-BE49-F238E27FC236}">
                <a16:creationId xmlns:a16="http://schemas.microsoft.com/office/drawing/2014/main" id="{553F4073-25A1-F830-1036-7840CA288D7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00100" y="1092994"/>
            <a:ext cx="10908506" cy="4962388"/>
          </a:xfrm>
        </p:spPr>
        <p:txBody>
          <a:bodyPr rtlCol="0">
            <a:normAutofit/>
          </a:bodyPr>
          <a:lstStyle/>
          <a:p>
            <a:pPr marL="914400" lvl="1" indent="-457200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US" altLang="en-US" sz="3200" dirty="0"/>
              <a:t>Very versatile basic statistic test to establish differences between groups Compares frequencies of distributions occurring in </a:t>
            </a:r>
            <a:r>
              <a:rPr lang="en-US" altLang="en-US" sz="3200" dirty="0">
                <a:solidFill>
                  <a:srgbClr val="FF0000"/>
                </a:solidFill>
              </a:rPr>
              <a:t>different categories or groups (categorial data</a:t>
            </a:r>
            <a:r>
              <a:rPr lang="en-US" altLang="en-US" sz="3200" dirty="0"/>
              <a:t>)</a:t>
            </a:r>
          </a:p>
          <a:p>
            <a:pPr marL="914400" lvl="1" indent="-457200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US" altLang="en-US" sz="3200" dirty="0"/>
              <a:t>Tests whether group distributions are different</a:t>
            </a:r>
          </a:p>
          <a:p>
            <a:pPr marL="1295400" lvl="2" indent="-381000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US" altLang="en-US" sz="3200" i="1" dirty="0"/>
              <a:t>Customer preference of 3 brands of nuts</a:t>
            </a:r>
          </a:p>
          <a:p>
            <a:pPr marL="914400" lvl="1" indent="-457200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US" altLang="en-US" sz="3200" dirty="0"/>
              <a:t>determines the association between two or more variables by counting the frequencies of distribution</a:t>
            </a:r>
          </a:p>
          <a:p>
            <a:pPr marL="1295400" lvl="2" indent="-381000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US" altLang="en-US" sz="3200" i="1" dirty="0"/>
              <a:t>Gender relative to study preference (alone or in group)</a:t>
            </a:r>
          </a:p>
          <a:p>
            <a:pPr marL="895350" lvl="1" indent="-381000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US" altLang="en-US" sz="3200" dirty="0"/>
              <a:t>For more on this test see this video:  </a:t>
            </a:r>
            <a:r>
              <a:rPr lang="en-GB" altLang="en-US" sz="3200" dirty="0">
                <a:hlinkClick r:id="rId3"/>
              </a:rPr>
              <a:t>Introduction to Chi-</a:t>
            </a:r>
            <a:r>
              <a:rPr lang="en-GB" altLang="en-US" sz="3200" dirty="0" err="1">
                <a:hlinkClick r:id="rId3"/>
              </a:rPr>
              <a:t>Squre</a:t>
            </a:r>
            <a:r>
              <a:rPr lang="en-GB" altLang="en-US" sz="3200" dirty="0">
                <a:hlinkClick r:id="rId3"/>
              </a:rPr>
              <a:t> by Andy Field</a:t>
            </a:r>
            <a:r>
              <a:rPr lang="en-US" altLang="en-US" sz="3200" dirty="0"/>
              <a:t>/</a:t>
            </a:r>
          </a:p>
          <a:p>
            <a:pPr marL="1295400" lvl="2" indent="-381000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endParaRPr lang="en-US" altLang="en-US" i="1" dirty="0"/>
          </a:p>
          <a:p>
            <a:pPr marL="914400" lvl="2" indent="0">
              <a:buClr>
                <a:schemeClr val="accent1">
                  <a:lumMod val="75000"/>
                </a:schemeClr>
              </a:buClr>
              <a:buNone/>
              <a:defRPr/>
            </a:pPr>
            <a:endParaRPr lang="en-US" altLang="en-US" i="1" dirty="0"/>
          </a:p>
          <a:p>
            <a:pPr marL="533400" indent="-533400">
              <a:buClr>
                <a:schemeClr val="accent1">
                  <a:lumMod val="75000"/>
                </a:schemeClr>
              </a:buClr>
              <a:buNone/>
              <a:defRPr/>
            </a:pPr>
            <a:endParaRPr lang="en-US" altLang="en-US" dirty="0"/>
          </a:p>
        </p:txBody>
      </p:sp>
      <p:sp>
        <p:nvSpPr>
          <p:cNvPr id="23556" name="Slide Number Placeholder 5">
            <a:extLst>
              <a:ext uri="{FF2B5EF4-FFF2-40B4-BE49-F238E27FC236}">
                <a16:creationId xmlns:a16="http://schemas.microsoft.com/office/drawing/2014/main" id="{DD8A5F21-BF73-1BFE-6F48-2E2A369CBE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1524000" y="6210300"/>
            <a:ext cx="457200" cy="45720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fld id="{0542C179-5218-45C1-AA32-AFE793F4E699}" type="slidenum">
              <a:rPr lang="en-GB" altLang="en-US" sz="1400">
                <a:solidFill>
                  <a:srgbClr val="FFFFFF"/>
                </a:solidFill>
                <a:latin typeface="Franklin Gothic Book" panose="020B0503020102020204" pitchFamily="34" charset="0"/>
              </a:rPr>
              <a:pPr/>
              <a:t>59</a:t>
            </a:fld>
            <a:endParaRPr lang="en-GB" altLang="en-US" sz="1400">
              <a:solidFill>
                <a:srgbClr val="FFFFFF"/>
              </a:solidFill>
              <a:latin typeface="Franklin Gothic Book" panose="020B050302010202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2CCD53B5-0594-BB93-4597-5716EA61EFF0}"/>
              </a:ext>
            </a:extLst>
          </p:cNvPr>
          <p:cNvGrpSpPr/>
          <p:nvPr/>
        </p:nvGrpSpPr>
        <p:grpSpPr>
          <a:xfrm>
            <a:off x="5152445" y="5900466"/>
            <a:ext cx="7039555" cy="957534"/>
            <a:chOff x="5152445" y="5900466"/>
            <a:chExt cx="7039555" cy="957534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5391E4E7-1582-ED36-5335-8E4A0E94088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E5A9D969-3C77-CB01-B638-0B3274CC0F4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49468B0F-12F2-D0DB-DC31-2B9A82C99295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44460" t="53448" r="30342" b="33142"/>
          <a:stretch/>
        </p:blipFill>
        <p:spPr>
          <a:xfrm>
            <a:off x="88266" y="5900464"/>
            <a:ext cx="5263763" cy="957533"/>
          </a:xfrm>
          <a:prstGeom prst="rect">
            <a:avLst/>
          </a:prstGeom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66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66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42" grpId="0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5D652B-7C8D-403F-F600-9E68AB2848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>
                <a:ln>
                  <a:noFill/>
                </a:ln>
              </a:rPr>
              <a:t>Chi Square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3EE55D-7119-FACA-F4FE-C79A3C0C00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6763" y="1690688"/>
            <a:ext cx="10515600" cy="4351338"/>
          </a:xfrm>
        </p:spPr>
        <p:txBody>
          <a:bodyPr/>
          <a:lstStyle/>
          <a:p>
            <a:pPr marL="0" indent="0" algn="just">
              <a:buNone/>
            </a:pPr>
            <a:r>
              <a:rPr lang="en-US" dirty="0"/>
              <a:t>The Chi-square test of independence is used to test hypothesis that two categorical variables are independent of each other. </a:t>
            </a:r>
          </a:p>
          <a:p>
            <a:pPr marL="0" indent="0" algn="just">
              <a:buNone/>
            </a:pPr>
            <a:endParaRPr lang="en-US" dirty="0"/>
          </a:p>
          <a:p>
            <a:pPr marL="0" indent="0" algn="just">
              <a:buNone/>
            </a:pPr>
            <a:r>
              <a:rPr lang="en-US" dirty="0"/>
              <a:t>The Chi-square test of independence is a popular method for testing hypothesis on discrete data. Discrete data can be nominal or ordinal. </a:t>
            </a:r>
          </a:p>
          <a:p>
            <a:pPr marL="0" indent="0" algn="just">
              <a:buNone/>
            </a:pPr>
            <a:endParaRPr lang="en-US" dirty="0"/>
          </a:p>
          <a:p>
            <a:pPr marL="0" indent="0" algn="just">
              <a:buNone/>
            </a:pPr>
            <a:r>
              <a:rPr lang="en-US" dirty="0"/>
              <a:t>p &lt;.05 indicates that two variables are not independent of each other. One variable is associated with another. </a:t>
            </a:r>
          </a:p>
          <a:p>
            <a:pPr marL="0" indent="0" algn="just">
              <a:buNone/>
            </a:pPr>
            <a:endParaRPr lang="en-US" dirty="0"/>
          </a:p>
          <a:p>
            <a:pPr marL="0" indent="0" algn="just">
              <a:buNone/>
            </a:pPr>
            <a:endParaRPr lang="en-US" dirty="0"/>
          </a:p>
          <a:p>
            <a:pPr marL="0" indent="0" algn="just">
              <a:buNone/>
            </a:pPr>
            <a:endParaRPr lang="en-US" dirty="0"/>
          </a:p>
          <a:p>
            <a:pPr marL="0" indent="0" algn="just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47B19444-0364-6E05-914B-E0C42CDED37B}"/>
              </a:ext>
            </a:extLst>
          </p:cNvPr>
          <p:cNvGrpSpPr/>
          <p:nvPr/>
        </p:nvGrpSpPr>
        <p:grpSpPr>
          <a:xfrm>
            <a:off x="5152445" y="5900466"/>
            <a:ext cx="7039555" cy="957534"/>
            <a:chOff x="5152445" y="5900466"/>
            <a:chExt cx="7039555" cy="957534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9FE366DC-B5CC-4E4B-C6B5-398052BD527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E47341AC-7E84-2E41-4FE1-C4381B88CB2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5A4767AB-1E22-808D-AF4B-C63F340D7D0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4460" t="53448" r="30342" b="33142"/>
          <a:stretch/>
        </p:blipFill>
        <p:spPr>
          <a:xfrm>
            <a:off x="88266" y="5900464"/>
            <a:ext cx="5263763" cy="957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3481633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43" name="Rectangle 3">
            <a:extLst>
              <a:ext uri="{FF2B5EF4-FFF2-40B4-BE49-F238E27FC236}">
                <a16:creationId xmlns:a16="http://schemas.microsoft.com/office/drawing/2014/main" id="{6C559B21-DD37-FFAF-5FCC-AB27FB6B32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7999" y="0"/>
            <a:ext cx="7610475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dirty="0">
                <a:ln>
                  <a:noFill/>
                </a:ln>
              </a:rPr>
              <a:t>Chi Square in SPSS </a:t>
            </a:r>
          </a:p>
        </p:txBody>
      </p:sp>
      <p:sp>
        <p:nvSpPr>
          <p:cNvPr id="23556" name="Slide Number Placeholder 5">
            <a:extLst>
              <a:ext uri="{FF2B5EF4-FFF2-40B4-BE49-F238E27FC236}">
                <a16:creationId xmlns:a16="http://schemas.microsoft.com/office/drawing/2014/main" id="{DD8A5F21-BF73-1BFE-6F48-2E2A369CBE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1524000" y="6210300"/>
            <a:ext cx="457200" cy="45720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fld id="{0542C179-5218-45C1-AA32-AFE793F4E699}" type="slidenum">
              <a:rPr lang="en-GB" altLang="en-US" sz="1400">
                <a:solidFill>
                  <a:srgbClr val="FFFFFF"/>
                </a:solidFill>
                <a:latin typeface="Franklin Gothic Book" panose="020B0503020102020204" pitchFamily="34" charset="0"/>
              </a:rPr>
              <a:pPr/>
              <a:t>61</a:t>
            </a:fld>
            <a:endParaRPr lang="en-GB" altLang="en-US" sz="1400">
              <a:solidFill>
                <a:srgbClr val="FFFFFF"/>
              </a:solidFill>
              <a:latin typeface="Franklin Gothic Book" panose="020B050302010202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2CCD53B5-0594-BB93-4597-5716EA61EFF0}"/>
              </a:ext>
            </a:extLst>
          </p:cNvPr>
          <p:cNvGrpSpPr/>
          <p:nvPr/>
        </p:nvGrpSpPr>
        <p:grpSpPr>
          <a:xfrm>
            <a:off x="5152445" y="5900466"/>
            <a:ext cx="7039555" cy="957534"/>
            <a:chOff x="5152445" y="5900466"/>
            <a:chExt cx="7039555" cy="957534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5391E4E7-1582-ED36-5335-8E4A0E94088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E5A9D969-3C77-CB01-B638-0B3274CC0F4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49468B0F-12F2-D0DB-DC31-2B9A82C9929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4460" t="53448" r="30342" b="33142"/>
          <a:stretch/>
        </p:blipFill>
        <p:spPr>
          <a:xfrm>
            <a:off x="88266" y="5900464"/>
            <a:ext cx="5263763" cy="95753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B142D12-98B2-258F-0EC6-3E5CE2F825EF}"/>
              </a:ext>
            </a:extLst>
          </p:cNvPr>
          <p:cNvSpPr txBox="1"/>
          <p:nvPr/>
        </p:nvSpPr>
        <p:spPr>
          <a:xfrm>
            <a:off x="1121568" y="1194078"/>
            <a:ext cx="9948864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>
                <a:hlinkClick r:id="rId6"/>
              </a:rPr>
              <a:t>Chi-square in SPSS (5:02 mins)</a:t>
            </a:r>
          </a:p>
          <a:p>
            <a:r>
              <a:rPr lang="en-GB" sz="3600" dirty="0">
                <a:hlinkClick r:id="rId6"/>
              </a:rPr>
              <a:t>https://www.youtube.com/watch?v=wfIfEWMJY3s</a:t>
            </a:r>
            <a:endParaRPr lang="en-GB" sz="3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829980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66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43" name="Rectangle 3">
            <a:extLst>
              <a:ext uri="{FF2B5EF4-FFF2-40B4-BE49-F238E27FC236}">
                <a16:creationId xmlns:a16="http://schemas.microsoft.com/office/drawing/2014/main" id="{6C559B21-DD37-FFAF-5FCC-AB27FB6B32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3438" y="145108"/>
            <a:ext cx="5531797" cy="78794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dirty="0">
                <a:ln>
                  <a:noFill/>
                </a:ln>
              </a:rPr>
              <a:t>Chi Square in SPSS </a:t>
            </a:r>
          </a:p>
        </p:txBody>
      </p:sp>
      <p:sp>
        <p:nvSpPr>
          <p:cNvPr id="23556" name="Slide Number Placeholder 5">
            <a:extLst>
              <a:ext uri="{FF2B5EF4-FFF2-40B4-BE49-F238E27FC236}">
                <a16:creationId xmlns:a16="http://schemas.microsoft.com/office/drawing/2014/main" id="{DD8A5F21-BF73-1BFE-6F48-2E2A369CBE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1524000" y="6210300"/>
            <a:ext cx="457200" cy="45720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fld id="{0542C179-5218-45C1-AA32-AFE793F4E699}" type="slidenum">
              <a:rPr lang="en-GB" altLang="en-US" sz="1400">
                <a:solidFill>
                  <a:srgbClr val="FFFFFF"/>
                </a:solidFill>
                <a:latin typeface="Franklin Gothic Book" panose="020B0503020102020204" pitchFamily="34" charset="0"/>
              </a:rPr>
              <a:pPr/>
              <a:t>62</a:t>
            </a:fld>
            <a:endParaRPr lang="en-GB" altLang="en-US" sz="1400">
              <a:solidFill>
                <a:srgbClr val="FFFFFF"/>
              </a:solidFill>
              <a:latin typeface="Franklin Gothic Book" panose="020B050302010202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2CCD53B5-0594-BB93-4597-5716EA61EFF0}"/>
              </a:ext>
            </a:extLst>
          </p:cNvPr>
          <p:cNvGrpSpPr/>
          <p:nvPr/>
        </p:nvGrpSpPr>
        <p:grpSpPr>
          <a:xfrm>
            <a:off x="5152445" y="5900466"/>
            <a:ext cx="7039555" cy="957534"/>
            <a:chOff x="5152445" y="5900466"/>
            <a:chExt cx="7039555" cy="957534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5391E4E7-1582-ED36-5335-8E4A0E94088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E5A9D969-3C77-CB01-B638-0B3274CC0F4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49468B0F-12F2-D0DB-DC31-2B9A82C9929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4460" t="53448" r="30342" b="33142"/>
          <a:stretch/>
        </p:blipFill>
        <p:spPr>
          <a:xfrm>
            <a:off x="88266" y="5900464"/>
            <a:ext cx="5263763" cy="95753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187BFF3-C01A-F111-0B9B-3FCAA6CDCDBF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r="43255" b="39007"/>
          <a:stretch/>
        </p:blipFill>
        <p:spPr>
          <a:xfrm>
            <a:off x="4757070" y="370564"/>
            <a:ext cx="7199185" cy="5158700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DB6D31A0-73AA-7A72-8CA0-7401CDD1F1DF}"/>
              </a:ext>
            </a:extLst>
          </p:cNvPr>
          <p:cNvSpPr/>
          <p:nvPr/>
        </p:nvSpPr>
        <p:spPr>
          <a:xfrm>
            <a:off x="6872288" y="1500188"/>
            <a:ext cx="2486025" cy="321468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C8B28F0A-0D1F-1A34-AA73-2A9AD4C98683}"/>
              </a:ext>
            </a:extLst>
          </p:cNvPr>
          <p:cNvSpPr/>
          <p:nvPr/>
        </p:nvSpPr>
        <p:spPr>
          <a:xfrm>
            <a:off x="9358313" y="3028952"/>
            <a:ext cx="2486025" cy="321468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69F43E9F-239B-672E-A571-D4257DB9D981}"/>
              </a:ext>
            </a:extLst>
          </p:cNvPr>
          <p:cNvCxnSpPr/>
          <p:nvPr/>
        </p:nvCxnSpPr>
        <p:spPr>
          <a:xfrm>
            <a:off x="3857625" y="1143000"/>
            <a:ext cx="2764631" cy="478631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F3D43DD5-C5CA-E85A-CD0C-B154AEDFC12E}"/>
              </a:ext>
            </a:extLst>
          </p:cNvPr>
          <p:cNvCxnSpPr/>
          <p:nvPr/>
        </p:nvCxnSpPr>
        <p:spPr>
          <a:xfrm>
            <a:off x="6538912" y="2717917"/>
            <a:ext cx="2764631" cy="478631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5610971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66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Number Placeholder 3">
            <a:extLst>
              <a:ext uri="{FF2B5EF4-FFF2-40B4-BE49-F238E27FC236}">
                <a16:creationId xmlns:a16="http://schemas.microsoft.com/office/drawing/2014/main" id="{518A7C3B-6CA1-75B9-0404-4745841130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909176" y="6473825"/>
            <a:ext cx="758825" cy="2476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fld id="{F1F56810-641A-4025-9696-730F691372F6}" type="slidenum">
              <a:rPr lang="en-US" altLang="en-US">
                <a:solidFill>
                  <a:srgbClr val="D38E27"/>
                </a:solidFill>
                <a:latin typeface="Arial" panose="020B0604020202020204" pitchFamily="34" charset="0"/>
              </a:rPr>
              <a:pPr/>
              <a:t>63</a:t>
            </a:fld>
            <a:endParaRPr lang="en-US" altLang="en-US">
              <a:solidFill>
                <a:srgbClr val="D38E27"/>
              </a:solidFill>
              <a:latin typeface="Arial" panose="020B0604020202020204" pitchFamily="34" charset="0"/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5A502361-615F-1272-6153-448B5FC2A5A4}"/>
              </a:ext>
            </a:extLst>
          </p:cNvPr>
          <p:cNvSpPr/>
          <p:nvPr/>
        </p:nvSpPr>
        <p:spPr>
          <a:xfrm>
            <a:off x="2057400" y="1677988"/>
            <a:ext cx="4191000" cy="11303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1.Click on Analysis, Crosstabs.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D62ED7F7-A8AB-F4AE-A8BB-6A2C4121C0AD}"/>
              </a:ext>
            </a:extLst>
          </p:cNvPr>
          <p:cNvSpPr/>
          <p:nvPr/>
        </p:nvSpPr>
        <p:spPr>
          <a:xfrm>
            <a:off x="5029200" y="152401"/>
            <a:ext cx="4442652" cy="12329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Q: Are there differences in salary between men and women?</a:t>
            </a:r>
          </a:p>
        </p:txBody>
      </p:sp>
      <p:pic>
        <p:nvPicPr>
          <p:cNvPr id="25605" name="Picture 8">
            <a:extLst>
              <a:ext uri="{FF2B5EF4-FFF2-40B4-BE49-F238E27FC236}">
                <a16:creationId xmlns:a16="http://schemas.microsoft.com/office/drawing/2014/main" id="{8ABE022E-DE04-F174-50AC-D3B99CBE7D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0399" y="1575559"/>
            <a:ext cx="3657601" cy="41346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Oval 8">
            <a:extLst>
              <a:ext uri="{FF2B5EF4-FFF2-40B4-BE49-F238E27FC236}">
                <a16:creationId xmlns:a16="http://schemas.microsoft.com/office/drawing/2014/main" id="{44318BD5-941D-FDD4-C1A3-0AC7CF75F1C1}"/>
              </a:ext>
            </a:extLst>
          </p:cNvPr>
          <p:cNvSpPr/>
          <p:nvPr/>
        </p:nvSpPr>
        <p:spPr>
          <a:xfrm>
            <a:off x="2374900" y="3581400"/>
            <a:ext cx="3644900" cy="9906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4.Click on Statistics and select Chi-Squares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10FF8F76-063C-B134-79E0-70E06D607954}"/>
              </a:ext>
            </a:extLst>
          </p:cNvPr>
          <p:cNvGrpSpPr/>
          <p:nvPr/>
        </p:nvGrpSpPr>
        <p:grpSpPr>
          <a:xfrm>
            <a:off x="5152445" y="5900466"/>
            <a:ext cx="7039555" cy="957534"/>
            <a:chOff x="5152445" y="5900466"/>
            <a:chExt cx="7039555" cy="957534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C91CD3AC-293B-F990-A6BF-2E95D5DC2CC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06DF7708-1488-FEC6-A5DC-588ABA3F125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6" name="Picture 5">
            <a:extLst>
              <a:ext uri="{FF2B5EF4-FFF2-40B4-BE49-F238E27FC236}">
                <a16:creationId xmlns:a16="http://schemas.microsoft.com/office/drawing/2014/main" id="{62FADD6E-ADC7-46B2-C606-92C3AB817C5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4460" t="53448" r="30342" b="33142"/>
          <a:stretch/>
        </p:blipFill>
        <p:spPr>
          <a:xfrm>
            <a:off x="88266" y="5900464"/>
            <a:ext cx="5263763" cy="957533"/>
          </a:xfrm>
          <a:prstGeom prst="rect">
            <a:avLst/>
          </a:prstGeom>
        </p:spPr>
      </p:pic>
    </p:spTree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Number Placeholder 3">
            <a:extLst>
              <a:ext uri="{FF2B5EF4-FFF2-40B4-BE49-F238E27FC236}">
                <a16:creationId xmlns:a16="http://schemas.microsoft.com/office/drawing/2014/main" id="{518A7C3B-6CA1-75B9-0404-4745841130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909176" y="6473825"/>
            <a:ext cx="758825" cy="2476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fld id="{F1F56810-641A-4025-9696-730F691372F6}" type="slidenum">
              <a:rPr lang="en-US" altLang="en-US">
                <a:solidFill>
                  <a:srgbClr val="D38E27"/>
                </a:solidFill>
                <a:latin typeface="Arial" panose="020B0604020202020204" pitchFamily="34" charset="0"/>
              </a:rPr>
              <a:pPr/>
              <a:t>64</a:t>
            </a:fld>
            <a:endParaRPr lang="en-US" altLang="en-US">
              <a:solidFill>
                <a:srgbClr val="D38E27"/>
              </a:solidFill>
              <a:latin typeface="Arial" panose="020B060402020202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10FF8F76-063C-B134-79E0-70E06D607954}"/>
              </a:ext>
            </a:extLst>
          </p:cNvPr>
          <p:cNvGrpSpPr/>
          <p:nvPr/>
        </p:nvGrpSpPr>
        <p:grpSpPr>
          <a:xfrm>
            <a:off x="5152445" y="5900466"/>
            <a:ext cx="7039555" cy="957534"/>
            <a:chOff x="5152445" y="5900466"/>
            <a:chExt cx="7039555" cy="957534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C91CD3AC-293B-F990-A6BF-2E95D5DC2CC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06DF7708-1488-FEC6-A5DC-588ABA3F125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6" name="Picture 5">
            <a:extLst>
              <a:ext uri="{FF2B5EF4-FFF2-40B4-BE49-F238E27FC236}">
                <a16:creationId xmlns:a16="http://schemas.microsoft.com/office/drawing/2014/main" id="{62FADD6E-ADC7-46B2-C606-92C3AB817C5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4460" t="53448" r="30342" b="33142"/>
          <a:stretch/>
        </p:blipFill>
        <p:spPr>
          <a:xfrm>
            <a:off x="88266" y="5900464"/>
            <a:ext cx="5263763" cy="95753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6C5E1D5-0AD3-7929-7441-D45D17A46CE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0602" t="24062" r="5555" b="22708"/>
          <a:stretch/>
        </p:blipFill>
        <p:spPr>
          <a:xfrm>
            <a:off x="3039584" y="714373"/>
            <a:ext cx="8122607" cy="451485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4FA3B5EB-F4AA-F37E-BD98-D597914692D9}"/>
              </a:ext>
            </a:extLst>
          </p:cNvPr>
          <p:cNvSpPr/>
          <p:nvPr/>
        </p:nvSpPr>
        <p:spPr>
          <a:xfrm>
            <a:off x="8028511" y="1871663"/>
            <a:ext cx="972766" cy="442913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F0017950-697B-6720-E5B3-794FE10FE280}"/>
              </a:ext>
            </a:extLst>
          </p:cNvPr>
          <p:cNvSpPr/>
          <p:nvPr/>
        </p:nvSpPr>
        <p:spPr>
          <a:xfrm>
            <a:off x="5266242" y="1909760"/>
            <a:ext cx="1313151" cy="304804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0542F30B-697B-B745-B9E3-DB187DE601F0}"/>
              </a:ext>
            </a:extLst>
          </p:cNvPr>
          <p:cNvSpPr/>
          <p:nvPr/>
        </p:nvSpPr>
        <p:spPr>
          <a:xfrm>
            <a:off x="5256850" y="1116932"/>
            <a:ext cx="1844038" cy="411832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549331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Number Placeholder 3">
            <a:extLst>
              <a:ext uri="{FF2B5EF4-FFF2-40B4-BE49-F238E27FC236}">
                <a16:creationId xmlns:a16="http://schemas.microsoft.com/office/drawing/2014/main" id="{518A7C3B-6CA1-75B9-0404-4745841130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909176" y="6473825"/>
            <a:ext cx="758825" cy="2476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fld id="{F1F56810-641A-4025-9696-730F691372F6}" type="slidenum">
              <a:rPr lang="en-US" altLang="en-US">
                <a:solidFill>
                  <a:srgbClr val="D38E27"/>
                </a:solidFill>
                <a:latin typeface="Arial" panose="020B0604020202020204" pitchFamily="34" charset="0"/>
              </a:rPr>
              <a:pPr/>
              <a:t>65</a:t>
            </a:fld>
            <a:endParaRPr lang="en-US" altLang="en-US">
              <a:solidFill>
                <a:srgbClr val="D38E27"/>
              </a:solidFill>
              <a:latin typeface="Arial" panose="020B060402020202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10FF8F76-063C-B134-79E0-70E06D607954}"/>
              </a:ext>
            </a:extLst>
          </p:cNvPr>
          <p:cNvGrpSpPr/>
          <p:nvPr/>
        </p:nvGrpSpPr>
        <p:grpSpPr>
          <a:xfrm>
            <a:off x="5114980" y="5900466"/>
            <a:ext cx="7039555" cy="957534"/>
            <a:chOff x="5152445" y="5900466"/>
            <a:chExt cx="7039555" cy="957534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C91CD3AC-293B-F990-A6BF-2E95D5DC2CC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06DF7708-1488-FEC6-A5DC-588ABA3F125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6" name="Picture 5">
            <a:extLst>
              <a:ext uri="{FF2B5EF4-FFF2-40B4-BE49-F238E27FC236}">
                <a16:creationId xmlns:a16="http://schemas.microsoft.com/office/drawing/2014/main" id="{62FADD6E-ADC7-46B2-C606-92C3AB817C5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4460" t="53448" r="30342" b="33142"/>
          <a:stretch/>
        </p:blipFill>
        <p:spPr>
          <a:xfrm>
            <a:off x="88266" y="5900464"/>
            <a:ext cx="5263763" cy="957533"/>
          </a:xfrm>
          <a:prstGeom prst="rect">
            <a:avLst/>
          </a:prstGeom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4FA3B5EB-F4AA-F37E-BD98-D597914692D9}"/>
              </a:ext>
            </a:extLst>
          </p:cNvPr>
          <p:cNvSpPr/>
          <p:nvPr/>
        </p:nvSpPr>
        <p:spPr>
          <a:xfrm>
            <a:off x="8028511" y="1871663"/>
            <a:ext cx="972766" cy="442913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F0017950-697B-6720-E5B3-794FE10FE280}"/>
              </a:ext>
            </a:extLst>
          </p:cNvPr>
          <p:cNvSpPr/>
          <p:nvPr/>
        </p:nvSpPr>
        <p:spPr>
          <a:xfrm>
            <a:off x="5266242" y="1909760"/>
            <a:ext cx="1313151" cy="304804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0542F30B-697B-B745-B9E3-DB187DE601F0}"/>
              </a:ext>
            </a:extLst>
          </p:cNvPr>
          <p:cNvSpPr/>
          <p:nvPr/>
        </p:nvSpPr>
        <p:spPr>
          <a:xfrm>
            <a:off x="5256850" y="1116932"/>
            <a:ext cx="1844038" cy="411832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72FAC6B-DBCC-1D40-7F53-B55DC11B4BE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0900" y="1080370"/>
            <a:ext cx="10915537" cy="46972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3672422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Number Placeholder 3">
            <a:extLst>
              <a:ext uri="{FF2B5EF4-FFF2-40B4-BE49-F238E27FC236}">
                <a16:creationId xmlns:a16="http://schemas.microsoft.com/office/drawing/2014/main" id="{3BF15EEB-62F3-E63F-E7A2-F1A9E51EB1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909176" y="6473825"/>
            <a:ext cx="758825" cy="2476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fld id="{8571B829-038A-490E-B192-030FBAAB2C06}" type="slidenum">
              <a:rPr lang="en-US" altLang="en-US">
                <a:solidFill>
                  <a:srgbClr val="D38E27"/>
                </a:solidFill>
                <a:latin typeface="Arial" panose="020B0604020202020204" pitchFamily="34" charset="0"/>
              </a:rPr>
              <a:pPr/>
              <a:t>66</a:t>
            </a:fld>
            <a:endParaRPr lang="en-US" altLang="en-US">
              <a:solidFill>
                <a:srgbClr val="D38E27"/>
              </a:solidFill>
              <a:latin typeface="Arial" panose="020B0604020202020204" pitchFamily="34" charset="0"/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A197DD55-EABA-4881-3423-E605A09BB763}"/>
              </a:ext>
            </a:extLst>
          </p:cNvPr>
          <p:cNvSpPr/>
          <p:nvPr/>
        </p:nvSpPr>
        <p:spPr>
          <a:xfrm>
            <a:off x="0" y="3218886"/>
            <a:ext cx="2854959" cy="95753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Your output should look like this.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60BB9BCB-B9E2-8733-73EF-6A65BA37D6F5}"/>
              </a:ext>
            </a:extLst>
          </p:cNvPr>
          <p:cNvGrpSpPr/>
          <p:nvPr/>
        </p:nvGrpSpPr>
        <p:grpSpPr>
          <a:xfrm>
            <a:off x="5152445" y="5900466"/>
            <a:ext cx="7039555" cy="957534"/>
            <a:chOff x="5152445" y="5900466"/>
            <a:chExt cx="7039555" cy="957534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83040176-629A-40C6-3DFC-8C34461E4D8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ACC1938F-2ADF-C7C1-844E-D3CB959ED9B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8" name="Picture 7">
            <a:extLst>
              <a:ext uri="{FF2B5EF4-FFF2-40B4-BE49-F238E27FC236}">
                <a16:creationId xmlns:a16="http://schemas.microsoft.com/office/drawing/2014/main" id="{2BE8C640-9EE1-B9ED-6032-28BCBE1BE91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4460" t="53448" r="30342" b="33142"/>
          <a:stretch/>
        </p:blipFill>
        <p:spPr>
          <a:xfrm>
            <a:off x="88266" y="5900464"/>
            <a:ext cx="5263763" cy="957533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F1306346-0349-698D-0487-87529795D7E5}"/>
              </a:ext>
            </a:extLst>
          </p:cNvPr>
          <p:cNvSpPr/>
          <p:nvPr/>
        </p:nvSpPr>
        <p:spPr>
          <a:xfrm>
            <a:off x="485349" y="4758899"/>
            <a:ext cx="8986503" cy="845605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b="0" i="1" dirty="0">
                <a:solidFill>
                  <a:srgbClr val="000000"/>
                </a:solidFill>
                <a:effectLst/>
                <a:highlight>
                  <a:srgbClr val="D9D9D9"/>
                </a:highlight>
                <a:latin typeface="Open Sans" panose="020B0606030504020204" pitchFamily="34" charset="0"/>
              </a:rPr>
              <a:t>Chi- Squar</a:t>
            </a:r>
            <a:r>
              <a:rPr lang="en-US" i="1" dirty="0">
                <a:solidFill>
                  <a:srgbClr val="000000"/>
                </a:solidFill>
                <a:highlight>
                  <a:srgbClr val="D9D9D9"/>
                </a:highlight>
                <a:latin typeface="Open Sans" panose="020B0606030504020204" pitchFamily="34" charset="0"/>
              </a:rPr>
              <a:t>e </a:t>
            </a:r>
            <a:r>
              <a:rPr lang="en-US" b="1" i="0" dirty="0">
                <a:solidFill>
                  <a:srgbClr val="000000"/>
                </a:solidFill>
                <a:effectLst/>
                <a:highlight>
                  <a:srgbClr val="D9D9D9"/>
                </a:highlight>
                <a:latin typeface="Open Sans" panose="020B0606030504020204" pitchFamily="34" charset="0"/>
              </a:rPr>
              <a:t>Report a Chi-Square Test Result (APA)</a:t>
            </a:r>
          </a:p>
          <a:p>
            <a:pPr algn="l"/>
            <a:r>
              <a:rPr lang="en-US" b="0" i="1" dirty="0">
                <a:solidFill>
                  <a:srgbClr val="000000"/>
                </a:solidFill>
                <a:effectLst/>
                <a:highlight>
                  <a:srgbClr val="D9D9D9"/>
                </a:highlight>
                <a:latin typeface="Open Sans" panose="020B0606030504020204" pitchFamily="34" charset="0"/>
              </a:rPr>
              <a:t>X</a:t>
            </a:r>
            <a:r>
              <a:rPr lang="en-US" b="0" i="1" baseline="30000" dirty="0">
                <a:solidFill>
                  <a:srgbClr val="000000"/>
                </a:solidFill>
                <a:effectLst/>
                <a:highlight>
                  <a:srgbClr val="D9D9D9"/>
                </a:highlight>
                <a:latin typeface="Open Sans" panose="020B0606030504020204" pitchFamily="34" charset="0"/>
              </a:rPr>
              <a:t>2</a:t>
            </a:r>
            <a:r>
              <a:rPr lang="en-US" b="0" i="0" dirty="0">
                <a:solidFill>
                  <a:srgbClr val="000000"/>
                </a:solidFill>
                <a:effectLst/>
                <a:highlight>
                  <a:srgbClr val="D9D9D9"/>
                </a:highlight>
                <a:latin typeface="Open Sans" panose="020B0606030504020204" pitchFamily="34" charset="0"/>
              </a:rPr>
              <a:t> (</a:t>
            </a:r>
            <a:r>
              <a:rPr lang="en-US" b="0" i="0" dirty="0" err="1">
                <a:solidFill>
                  <a:srgbClr val="FF0000"/>
                </a:solidFill>
                <a:effectLst/>
                <a:highlight>
                  <a:srgbClr val="D9D9D9"/>
                </a:highlight>
                <a:latin typeface="Open Sans" panose="020B0606030504020204" pitchFamily="34" charset="0"/>
              </a:rPr>
              <a:t>degress</a:t>
            </a:r>
            <a:r>
              <a:rPr lang="en-US" b="0" i="0" dirty="0">
                <a:solidFill>
                  <a:srgbClr val="FF0000"/>
                </a:solidFill>
                <a:effectLst/>
                <a:highlight>
                  <a:srgbClr val="D9D9D9"/>
                </a:highlight>
                <a:latin typeface="Open Sans" panose="020B0606030504020204" pitchFamily="34" charset="0"/>
              </a:rPr>
              <a:t> of freedom</a:t>
            </a:r>
            <a:r>
              <a:rPr lang="en-US" b="0" i="0" dirty="0">
                <a:solidFill>
                  <a:srgbClr val="000000"/>
                </a:solidFill>
                <a:effectLst/>
                <a:highlight>
                  <a:srgbClr val="D9D9D9"/>
                </a:highlight>
                <a:latin typeface="Open Sans" panose="020B0606030504020204" pitchFamily="34" charset="0"/>
              </a:rPr>
              <a:t>, </a:t>
            </a:r>
            <a:r>
              <a:rPr lang="en-US" b="0" i="1" dirty="0">
                <a:solidFill>
                  <a:srgbClr val="000000"/>
                </a:solidFill>
                <a:effectLst/>
                <a:highlight>
                  <a:srgbClr val="D9D9D9"/>
                </a:highlight>
                <a:latin typeface="Open Sans" panose="020B0606030504020204" pitchFamily="34" charset="0"/>
              </a:rPr>
              <a:t>N</a:t>
            </a:r>
            <a:r>
              <a:rPr lang="en-US" b="0" i="0" dirty="0">
                <a:solidFill>
                  <a:srgbClr val="000000"/>
                </a:solidFill>
                <a:effectLst/>
                <a:highlight>
                  <a:srgbClr val="D9D9D9"/>
                </a:highlight>
                <a:latin typeface="Open Sans" panose="020B0606030504020204" pitchFamily="34" charset="0"/>
              </a:rPr>
              <a:t> = </a:t>
            </a:r>
            <a:r>
              <a:rPr lang="en-US" b="0" i="0" dirty="0">
                <a:solidFill>
                  <a:srgbClr val="FF0000"/>
                </a:solidFill>
                <a:effectLst/>
                <a:highlight>
                  <a:srgbClr val="D9D9D9"/>
                </a:highlight>
                <a:latin typeface="Open Sans" panose="020B0606030504020204" pitchFamily="34" charset="0"/>
              </a:rPr>
              <a:t>sample size</a:t>
            </a:r>
            <a:r>
              <a:rPr lang="en-US" b="0" i="0" dirty="0">
                <a:solidFill>
                  <a:srgbClr val="000000"/>
                </a:solidFill>
                <a:effectLst/>
                <a:highlight>
                  <a:srgbClr val="D9D9D9"/>
                </a:highlight>
                <a:latin typeface="Open Sans" panose="020B0606030504020204" pitchFamily="34" charset="0"/>
              </a:rPr>
              <a:t>) = </a:t>
            </a:r>
            <a:r>
              <a:rPr lang="en-US" b="0" i="0" dirty="0">
                <a:solidFill>
                  <a:srgbClr val="FF0000"/>
                </a:solidFill>
                <a:effectLst/>
                <a:highlight>
                  <a:srgbClr val="D9D9D9"/>
                </a:highlight>
                <a:latin typeface="Open Sans" panose="020B0606030504020204" pitchFamily="34" charset="0"/>
              </a:rPr>
              <a:t>chi-square statistic value</a:t>
            </a:r>
            <a:r>
              <a:rPr lang="en-US" b="0" i="0" dirty="0">
                <a:solidFill>
                  <a:srgbClr val="000000"/>
                </a:solidFill>
                <a:effectLst/>
                <a:highlight>
                  <a:srgbClr val="D9D9D9"/>
                </a:highlight>
                <a:latin typeface="Open Sans" panose="020B0606030504020204" pitchFamily="34" charset="0"/>
              </a:rPr>
              <a:t>, </a:t>
            </a:r>
            <a:r>
              <a:rPr lang="en-US" b="0" i="1" dirty="0">
                <a:solidFill>
                  <a:srgbClr val="000000"/>
                </a:solidFill>
                <a:effectLst/>
                <a:highlight>
                  <a:srgbClr val="D9D9D9"/>
                </a:highlight>
                <a:latin typeface="Open Sans" panose="020B0606030504020204" pitchFamily="34" charset="0"/>
              </a:rPr>
              <a:t>p</a:t>
            </a:r>
            <a:r>
              <a:rPr lang="en-US" b="0" i="0" dirty="0">
                <a:solidFill>
                  <a:srgbClr val="000000"/>
                </a:solidFill>
                <a:effectLst/>
                <a:highlight>
                  <a:srgbClr val="D9D9D9"/>
                </a:highlight>
                <a:latin typeface="Open Sans" panose="020B0606030504020204" pitchFamily="34" charset="0"/>
              </a:rPr>
              <a:t> = </a:t>
            </a:r>
            <a:r>
              <a:rPr lang="en-US" b="0" i="1" dirty="0">
                <a:solidFill>
                  <a:srgbClr val="FF0000"/>
                </a:solidFill>
                <a:effectLst/>
                <a:highlight>
                  <a:srgbClr val="D9D9D9"/>
                </a:highlight>
                <a:latin typeface="Open Sans" panose="020B0606030504020204" pitchFamily="34" charset="0"/>
              </a:rPr>
              <a:t>p</a:t>
            </a:r>
            <a:r>
              <a:rPr lang="en-US" b="0" i="0" dirty="0">
                <a:solidFill>
                  <a:srgbClr val="FF0000"/>
                </a:solidFill>
                <a:effectLst/>
                <a:highlight>
                  <a:srgbClr val="D9D9D9"/>
                </a:highlight>
                <a:latin typeface="Open Sans" panose="020B0606030504020204" pitchFamily="34" charset="0"/>
              </a:rPr>
              <a:t> value</a:t>
            </a:r>
            <a:r>
              <a:rPr lang="en-US" b="0" i="0" dirty="0">
                <a:solidFill>
                  <a:srgbClr val="000000"/>
                </a:solidFill>
                <a:effectLst/>
                <a:highlight>
                  <a:srgbClr val="D9D9D9"/>
                </a:highlight>
                <a:latin typeface="Open Sans" panose="020B0606030504020204" pitchFamily="34" charset="0"/>
              </a:rPr>
              <a:t>.</a:t>
            </a:r>
            <a:endParaRPr lang="en-GB" b="1" i="0" dirty="0">
              <a:solidFill>
                <a:srgbClr val="000000"/>
              </a:solidFill>
              <a:effectLst/>
              <a:highlight>
                <a:srgbClr val="FFFFFF"/>
              </a:highlight>
              <a:latin typeface="Arial" panose="020B0604020202020204" pitchFamily="34" charset="0"/>
            </a:endParaRP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13C78B63-1101-09F5-C8C5-31E37BEE8F80}"/>
              </a:ext>
            </a:extLst>
          </p:cNvPr>
          <p:cNvSpPr/>
          <p:nvPr/>
        </p:nvSpPr>
        <p:spPr>
          <a:xfrm>
            <a:off x="8093709" y="342499"/>
            <a:ext cx="3962400" cy="1600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Answer to question: There are no significant differences in work mode between man and women.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9CEE975-B3F9-DE66-B588-859A7EF345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71812" y="2245713"/>
            <a:ext cx="5781675" cy="2524125"/>
          </a:xfrm>
          <a:prstGeom prst="rect">
            <a:avLst/>
          </a:prstGeom>
        </p:spPr>
      </p:pic>
      <p:sp>
        <p:nvSpPr>
          <p:cNvPr id="22" name="Oval 21">
            <a:extLst>
              <a:ext uri="{FF2B5EF4-FFF2-40B4-BE49-F238E27FC236}">
                <a16:creationId xmlns:a16="http://schemas.microsoft.com/office/drawing/2014/main" id="{3453D8EE-4CD8-BC7B-9847-3260873A98A9}"/>
              </a:ext>
            </a:extLst>
          </p:cNvPr>
          <p:cNvSpPr/>
          <p:nvPr/>
        </p:nvSpPr>
        <p:spPr>
          <a:xfrm>
            <a:off x="6257128" y="2978150"/>
            <a:ext cx="792960" cy="218981"/>
          </a:xfrm>
          <a:prstGeom prst="ellipse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9FE9C365-2674-2F21-B2F9-3886C5E54C39}"/>
              </a:ext>
            </a:extLst>
          </p:cNvPr>
          <p:cNvSpPr/>
          <p:nvPr/>
        </p:nvSpPr>
        <p:spPr>
          <a:xfrm>
            <a:off x="3071812" y="4210052"/>
            <a:ext cx="1707356" cy="310611"/>
          </a:xfrm>
          <a:prstGeom prst="ellipse">
            <a:avLst/>
          </a:prstGeom>
          <a:noFill/>
          <a:ln w="285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BF4485C-9462-B50A-FA61-443886ABED5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2474" y="497820"/>
            <a:ext cx="5210175" cy="1085850"/>
          </a:xfrm>
          <a:prstGeom prst="rect">
            <a:avLst/>
          </a:prstGeom>
        </p:spPr>
      </p:pic>
    </p:spTree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529A8B-C495-C9BD-BCCB-16E9DE01F7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8800" y="492125"/>
            <a:ext cx="10515600" cy="1273175"/>
          </a:xfrm>
        </p:spPr>
        <p:txBody>
          <a:bodyPr>
            <a:normAutofit fontScale="90000"/>
          </a:bodyPr>
          <a:lstStyle/>
          <a:p>
            <a:r>
              <a:rPr lang="en-US" dirty="0"/>
              <a:t>Exercise on Work mode and gender </a:t>
            </a:r>
            <a:br>
              <a:rPr lang="en-US" dirty="0"/>
            </a:br>
            <a:br>
              <a:rPr lang="en-US" dirty="0"/>
            </a:br>
            <a:r>
              <a:rPr lang="en-US" dirty="0"/>
              <a:t>Using Chi-square </a:t>
            </a:r>
            <a:endParaRPr lang="en-GB" dirty="0"/>
          </a:p>
        </p:txBody>
      </p:sp>
      <p:sp>
        <p:nvSpPr>
          <p:cNvPr id="10" name="Rectangle 3">
            <a:extLst>
              <a:ext uri="{FF2B5EF4-FFF2-40B4-BE49-F238E27FC236}">
                <a16:creationId xmlns:a16="http://schemas.microsoft.com/office/drawing/2014/main" id="{97CDD9E3-B865-2F95-35E4-13BE341019A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81012" y="2159001"/>
            <a:ext cx="9998932" cy="3965574"/>
          </a:xfrm>
        </p:spPr>
        <p:txBody>
          <a:bodyPr rtlCol="0">
            <a:normAutofit/>
          </a:bodyPr>
          <a:lstStyle/>
          <a:p>
            <a:pPr eaLnBrk="1" fontAlgn="auto" hangingPunct="1">
              <a:lnSpc>
                <a:spcPct val="90000"/>
              </a:lnSpc>
              <a:spcBef>
                <a:spcPct val="50000"/>
              </a:spcBef>
              <a:buClr>
                <a:schemeClr val="tx1"/>
              </a:buClr>
              <a:buFont typeface="Wingdings" panose="05000000000000000000" pitchFamily="2" charset="2"/>
              <a:buChar char="Ø"/>
              <a:defRPr/>
            </a:pPr>
            <a:r>
              <a:rPr lang="en-US" altLang="en-US" sz="4800" i="1" dirty="0">
                <a:solidFill>
                  <a:schemeClr val="hlink"/>
                </a:solidFill>
                <a:sym typeface="Symbol" panose="05050102010706020507" pitchFamily="18" charset="2"/>
              </a:rPr>
              <a:t>Set Hypothesis </a:t>
            </a:r>
          </a:p>
          <a:p>
            <a:pPr eaLnBrk="1" fontAlgn="auto" hangingPunct="1">
              <a:lnSpc>
                <a:spcPct val="90000"/>
              </a:lnSpc>
              <a:spcBef>
                <a:spcPct val="50000"/>
              </a:spcBef>
              <a:buClr>
                <a:schemeClr val="tx1"/>
              </a:buClr>
              <a:buFont typeface="Wingdings" panose="05000000000000000000" pitchFamily="2" charset="2"/>
              <a:buChar char="Ø"/>
              <a:defRPr/>
            </a:pPr>
            <a:r>
              <a:rPr lang="en-US" altLang="en-US" sz="4800" i="1" dirty="0">
                <a:solidFill>
                  <a:schemeClr val="hlink"/>
                </a:solidFill>
                <a:sym typeface="Symbol" panose="05050102010706020507" pitchFamily="18" charset="2"/>
              </a:rPr>
              <a:t>Run SPSS </a:t>
            </a:r>
          </a:p>
          <a:p>
            <a:pPr eaLnBrk="1" fontAlgn="auto" hangingPunct="1">
              <a:lnSpc>
                <a:spcPct val="90000"/>
              </a:lnSpc>
              <a:spcBef>
                <a:spcPct val="50000"/>
              </a:spcBef>
              <a:buClr>
                <a:schemeClr val="tx1"/>
              </a:buClr>
              <a:buFont typeface="Wingdings" panose="05000000000000000000" pitchFamily="2" charset="2"/>
              <a:buChar char="Ø"/>
              <a:defRPr/>
            </a:pPr>
            <a:r>
              <a:rPr lang="en-US" altLang="en-US" sz="4800" i="1" dirty="0">
                <a:solidFill>
                  <a:schemeClr val="hlink"/>
                </a:solidFill>
                <a:sym typeface="Symbol" panose="05050102010706020507" pitchFamily="18" charset="2"/>
              </a:rPr>
              <a:t>Result interpretation</a:t>
            </a:r>
          </a:p>
        </p:txBody>
      </p:sp>
    </p:spTree>
    <p:extLst>
      <p:ext uri="{BB962C8B-B14F-4D97-AF65-F5344CB8AC3E}">
        <p14:creationId xmlns:p14="http://schemas.microsoft.com/office/powerpoint/2010/main" val="4151843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35012B-A837-58B8-E06A-3C26235E71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Result : 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BD2C127-4464-3AFC-AA83-F6494B687B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3788" y="1297304"/>
            <a:ext cx="9228138" cy="4028759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F0D13F44-759C-4F69-8520-EBD55975C6B1}"/>
              </a:ext>
            </a:extLst>
          </p:cNvPr>
          <p:cNvGrpSpPr/>
          <p:nvPr/>
        </p:nvGrpSpPr>
        <p:grpSpPr>
          <a:xfrm>
            <a:off x="88266" y="5900464"/>
            <a:ext cx="12103734" cy="957536"/>
            <a:chOff x="88266" y="5900464"/>
            <a:chExt cx="12103734" cy="957536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784E9CD2-C56E-296B-56C0-773AC9FBC428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44460" t="53448" r="30342" b="33142"/>
            <a:stretch/>
          </p:blipFill>
          <p:spPr>
            <a:xfrm>
              <a:off x="88266" y="5900464"/>
              <a:ext cx="5263763" cy="957533"/>
            </a:xfrm>
            <a:prstGeom prst="rect">
              <a:avLst/>
            </a:prstGeom>
          </p:spPr>
        </p:pic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D38C5AE6-40A9-3F28-9178-EBFE73ED6D1A}"/>
                </a:ext>
              </a:extLst>
            </p:cNvPr>
            <p:cNvGrpSpPr/>
            <p:nvPr/>
          </p:nvGrpSpPr>
          <p:grpSpPr>
            <a:xfrm>
              <a:off x="5152445" y="5900466"/>
              <a:ext cx="7039555" cy="957534"/>
              <a:chOff x="5152445" y="5900466"/>
              <a:chExt cx="7039555" cy="957534"/>
            </a:xfrm>
          </p:grpSpPr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347B9E-6EE9-2F1C-97C0-B939067318A9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0286" t="48724" r="8390" b="19509"/>
              <a:stretch/>
            </p:blipFill>
            <p:spPr>
              <a:xfrm>
                <a:off x="5152445" y="5900468"/>
                <a:ext cx="4319407" cy="957532"/>
              </a:xfrm>
              <a:prstGeom prst="rect">
                <a:avLst/>
              </a:prstGeom>
            </p:spPr>
          </p:pic>
          <p:pic>
            <p:nvPicPr>
              <p:cNvPr id="11" name="Picture 10">
                <a:extLst>
                  <a:ext uri="{FF2B5EF4-FFF2-40B4-BE49-F238E27FC236}">
                    <a16:creationId xmlns:a16="http://schemas.microsoft.com/office/drawing/2014/main" id="{14C5FFA9-662C-16A3-9351-FB88AFBDFC63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l="35783" t="36155" r="37774" b="45189"/>
              <a:stretch/>
            </p:blipFill>
            <p:spPr>
              <a:xfrm>
                <a:off x="9471853" y="5900466"/>
                <a:ext cx="2720147" cy="957531"/>
              </a:xfrm>
              <a:prstGeom prst="rect">
                <a:avLst/>
              </a:prstGeom>
            </p:spPr>
          </p:pic>
        </p:grpSp>
      </p:grp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5CD3D5E3-A4F6-342B-2E22-A5F326F066D7}"/>
              </a:ext>
            </a:extLst>
          </p:cNvPr>
          <p:cNvSpPr/>
          <p:nvPr/>
        </p:nvSpPr>
        <p:spPr>
          <a:xfrm>
            <a:off x="6184900" y="1690687"/>
            <a:ext cx="1562100" cy="1090613"/>
          </a:xfrm>
          <a:prstGeom prst="round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3833046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458" name="Rectangle 2">
            <a:extLst>
              <a:ext uri="{FF2B5EF4-FFF2-40B4-BE49-F238E27FC236}">
                <a16:creationId xmlns:a16="http://schemas.microsoft.com/office/drawing/2014/main" id="{DB3D41F5-A1A0-58B7-C0FB-5CA792EB54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11450" y="333375"/>
            <a:ext cx="7162800" cy="838200"/>
          </a:xfrm>
        </p:spPr>
        <p:txBody>
          <a:bodyPr/>
          <a:lstStyle/>
          <a:p>
            <a:pPr eaLnBrk="1" hangingPunct="1">
              <a:spcBef>
                <a:spcPct val="50000"/>
              </a:spcBef>
            </a:pPr>
            <a:r>
              <a:rPr lang="en-US" altLang="en-US" dirty="0">
                <a:ln>
                  <a:noFill/>
                </a:ln>
              </a:rPr>
              <a:t>p-value interpretation</a:t>
            </a:r>
          </a:p>
        </p:txBody>
      </p:sp>
      <p:sp>
        <p:nvSpPr>
          <p:cNvPr id="275459" name="Rectangle 3">
            <a:extLst>
              <a:ext uri="{FF2B5EF4-FFF2-40B4-BE49-F238E27FC236}">
                <a16:creationId xmlns:a16="http://schemas.microsoft.com/office/drawing/2014/main" id="{E83FF7F1-8451-0B9B-5AAC-480DBB16251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81012" y="1121569"/>
            <a:ext cx="9998932" cy="5003006"/>
          </a:xfrm>
        </p:spPr>
        <p:txBody>
          <a:bodyPr rtlCol="0">
            <a:normAutofit/>
          </a:bodyPr>
          <a:lstStyle/>
          <a:p>
            <a:pPr marL="0" indent="0">
              <a:spcBef>
                <a:spcPct val="50000"/>
              </a:spcBef>
              <a:buClr>
                <a:schemeClr val="tx1"/>
              </a:buClr>
              <a:buNone/>
              <a:defRPr/>
            </a:pPr>
            <a:r>
              <a:rPr lang="en-US" altLang="en-US" dirty="0">
                <a:sym typeface="Symbol" panose="05050102010706020507" pitchFamily="18" charset="2"/>
              </a:rPr>
              <a:t>The interpretation of a p-value is a little tricky</a:t>
            </a:r>
          </a:p>
          <a:p>
            <a:pPr eaLnBrk="1" fontAlgn="auto" hangingPunct="1">
              <a:lnSpc>
                <a:spcPct val="90000"/>
              </a:lnSpc>
              <a:spcBef>
                <a:spcPct val="50000"/>
              </a:spcBef>
              <a:buClr>
                <a:schemeClr val="tx1"/>
              </a:buClr>
              <a:buFont typeface="Arial"/>
              <a:buChar char="•"/>
              <a:defRPr/>
            </a:pPr>
            <a:r>
              <a:rPr lang="en-US" altLang="en-US" dirty="0">
                <a:sym typeface="Symbol" panose="05050102010706020507" pitchFamily="18" charset="2"/>
              </a:rPr>
              <a:t>We can usually say that a value is statistically significant if it is below 0.05 and it is highly significant if it is below 0.001</a:t>
            </a:r>
          </a:p>
          <a:p>
            <a:pPr eaLnBrk="1" fontAlgn="auto" hangingPunct="1">
              <a:lnSpc>
                <a:spcPct val="90000"/>
              </a:lnSpc>
              <a:spcBef>
                <a:spcPct val="50000"/>
              </a:spcBef>
              <a:buClr>
                <a:schemeClr val="tx1"/>
              </a:buClr>
              <a:buFont typeface="Arial"/>
              <a:buChar char="•"/>
              <a:defRPr/>
            </a:pPr>
            <a:r>
              <a:rPr lang="en-US" dirty="0"/>
              <a:t>A .05 </a:t>
            </a:r>
            <a:r>
              <a:rPr lang="en-US" i="1" dirty="0"/>
              <a:t>p</a:t>
            </a:r>
            <a:r>
              <a:rPr lang="en-US" dirty="0"/>
              <a:t> value means that we would expect to get the same results 95 times out of a hundred. </a:t>
            </a:r>
          </a:p>
          <a:p>
            <a:pPr eaLnBrk="1" fontAlgn="auto" hangingPunct="1">
              <a:lnSpc>
                <a:spcPct val="90000"/>
              </a:lnSpc>
              <a:spcBef>
                <a:spcPct val="50000"/>
              </a:spcBef>
              <a:buClr>
                <a:schemeClr val="tx1"/>
              </a:buClr>
              <a:buFont typeface="Arial"/>
              <a:buChar char="•"/>
              <a:defRPr/>
            </a:pPr>
            <a:r>
              <a:rPr lang="en-US" dirty="0"/>
              <a:t>However, sometimes you do not want to find a statistically significant difference! Link back to your hypothesis – sometimes you are looking for a non significant result, e.g. for example on gender pay gap</a:t>
            </a:r>
          </a:p>
          <a:p>
            <a:pPr eaLnBrk="1" fontAlgn="auto" hangingPunct="1">
              <a:lnSpc>
                <a:spcPct val="90000"/>
              </a:lnSpc>
              <a:spcBef>
                <a:spcPct val="50000"/>
              </a:spcBef>
              <a:buClr>
                <a:schemeClr val="tx1"/>
              </a:buClr>
              <a:buFont typeface="Wingdings" panose="05000000000000000000" pitchFamily="2" charset="2"/>
              <a:buNone/>
              <a:defRPr/>
            </a:pPr>
            <a:endParaRPr lang="en-US" altLang="en-US" i="1" dirty="0">
              <a:solidFill>
                <a:schemeClr val="hlink"/>
              </a:solidFill>
              <a:sym typeface="Symbol" panose="05050102010706020507" pitchFamily="18" charset="2"/>
            </a:endParaRPr>
          </a:p>
        </p:txBody>
      </p:sp>
      <p:sp>
        <p:nvSpPr>
          <p:cNvPr id="28676" name="Slide Number Placeholder 5">
            <a:extLst>
              <a:ext uri="{FF2B5EF4-FFF2-40B4-BE49-F238E27FC236}">
                <a16:creationId xmlns:a16="http://schemas.microsoft.com/office/drawing/2014/main" id="{9F876962-DAC0-31EF-252C-BD07517DCD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1524000" y="6210300"/>
            <a:ext cx="457200" cy="45720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fld id="{DB08B967-8449-43E6-9418-D0646893AA5E}" type="slidenum">
              <a:rPr lang="en-GB" altLang="en-US" sz="1400">
                <a:solidFill>
                  <a:srgbClr val="FFFFFF"/>
                </a:solidFill>
                <a:latin typeface="Franklin Gothic Book" panose="020B0503020102020204" pitchFamily="34" charset="0"/>
              </a:rPr>
              <a:pPr/>
              <a:t>69</a:t>
            </a:fld>
            <a:endParaRPr lang="en-GB" altLang="en-US" sz="1400">
              <a:solidFill>
                <a:srgbClr val="FFFFFF"/>
              </a:solidFill>
              <a:latin typeface="Franklin Gothic Book" panose="020B050302010202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6300AD98-5EE5-E3DB-EB2D-AF4DB356A86D}"/>
              </a:ext>
            </a:extLst>
          </p:cNvPr>
          <p:cNvGrpSpPr/>
          <p:nvPr/>
        </p:nvGrpSpPr>
        <p:grpSpPr>
          <a:xfrm>
            <a:off x="5152445" y="5900466"/>
            <a:ext cx="7039555" cy="957534"/>
            <a:chOff x="5152445" y="5900466"/>
            <a:chExt cx="7039555" cy="957534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D30D078B-AB39-43C1-B0ED-0F046B49FB2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9FDFDDB7-43B5-61E6-5CBB-76487802958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8C0141D7-73C4-AF8B-DAC2-0C533FCFC38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4460" t="53448" r="30342" b="33142"/>
          <a:stretch/>
        </p:blipFill>
        <p:spPr>
          <a:xfrm>
            <a:off x="88266" y="5900464"/>
            <a:ext cx="5263763" cy="957533"/>
          </a:xfrm>
          <a:prstGeom prst="rect">
            <a:avLst/>
          </a:prstGeom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75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75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5459" grpId="0"/>
    </p:bld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>
            <a:extLst>
              <a:ext uri="{FF2B5EF4-FFF2-40B4-BE49-F238E27FC236}">
                <a16:creationId xmlns:a16="http://schemas.microsoft.com/office/drawing/2014/main" id="{2EC2172D-0E84-C0C1-61BD-0441063EDC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6663" y="457200"/>
            <a:ext cx="7402512" cy="914400"/>
          </a:xfrm>
        </p:spPr>
        <p:txBody>
          <a:bodyPr/>
          <a:lstStyle/>
          <a:p>
            <a:pPr eaLnBrk="1" hangingPunct="1"/>
            <a:r>
              <a:rPr lang="en-GB" altLang="en-US">
                <a:ln>
                  <a:noFill/>
                </a:ln>
              </a:rPr>
              <a:t>Other common tests</a:t>
            </a:r>
            <a:endParaRPr lang="en-US" altLang="en-US">
              <a:ln>
                <a:noFill/>
              </a:ln>
            </a:endParaRPr>
          </a:p>
        </p:txBody>
      </p:sp>
      <p:sp>
        <p:nvSpPr>
          <p:cNvPr id="35843" name="Content Placeholder 2">
            <a:extLst>
              <a:ext uri="{FF2B5EF4-FFF2-40B4-BE49-F238E27FC236}">
                <a16:creationId xmlns:a16="http://schemas.microsoft.com/office/drawing/2014/main" id="{200767AF-AAE9-5404-8B84-272D4F4C58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9343" y="1447801"/>
            <a:ext cx="10034178" cy="4551363"/>
          </a:xfrm>
        </p:spPr>
        <p:txBody>
          <a:bodyPr rtlCol="0">
            <a:normAutofit/>
          </a:bodyPr>
          <a:lstStyle/>
          <a:p>
            <a:pPr eaLnBrk="1" fontAlgn="auto" hangingPunct="1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GB" altLang="en-US" sz="3200" dirty="0"/>
              <a:t>T-tests </a:t>
            </a:r>
            <a:r>
              <a:rPr lang="en-GB" altLang="en-US" sz="3200" dirty="0">
                <a:solidFill>
                  <a:srgbClr val="FF0000"/>
                </a:solidFill>
              </a:rPr>
              <a:t>(2 groups and scaled variables) </a:t>
            </a:r>
            <a:r>
              <a:rPr lang="en-GB" altLang="en-US" sz="3200" dirty="0"/>
              <a:t>e.g. is there a significant difference between men and women’s salaries? </a:t>
            </a:r>
          </a:p>
          <a:p>
            <a:pPr eaLnBrk="1" fontAlgn="auto" hangingPunct="1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GB" altLang="en-US" sz="3200" dirty="0"/>
              <a:t>ANOVAs </a:t>
            </a:r>
            <a:r>
              <a:rPr lang="en-GB" altLang="en-US" sz="3200" dirty="0">
                <a:solidFill>
                  <a:srgbClr val="FF0000"/>
                </a:solidFill>
              </a:rPr>
              <a:t>(Several groups and scaled variables)</a:t>
            </a:r>
            <a:r>
              <a:rPr lang="en-GB" altLang="en-US" sz="3200" dirty="0"/>
              <a:t> e.g. is there a significant difference in salary by job role?</a:t>
            </a:r>
          </a:p>
          <a:p>
            <a:pPr eaLnBrk="1" fontAlgn="auto" hangingPunct="1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GB" altLang="en-US" sz="3200" dirty="0"/>
              <a:t>Correlations e.g. are salary and age correlated?</a:t>
            </a:r>
          </a:p>
          <a:p>
            <a:pPr eaLnBrk="1" fontAlgn="auto" hangingPunct="1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GB" altLang="en-US" sz="3200" dirty="0"/>
              <a:t>Regression (One scaled dependent variable and several scaled independent variables) e.g. is salary predicted by age?</a:t>
            </a:r>
            <a:endParaRPr lang="en-US" altLang="en-US" sz="3200" dirty="0"/>
          </a:p>
        </p:txBody>
      </p:sp>
      <p:sp>
        <p:nvSpPr>
          <p:cNvPr id="30724" name="Slide Number Placeholder 3">
            <a:extLst>
              <a:ext uri="{FF2B5EF4-FFF2-40B4-BE49-F238E27FC236}">
                <a16:creationId xmlns:a16="http://schemas.microsoft.com/office/drawing/2014/main" id="{9D024C6F-C73E-2D1B-91A2-C798B762CF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909176" y="6473825"/>
            <a:ext cx="758825" cy="2476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fld id="{F2307D59-2B08-4F55-A497-0014113E8D91}" type="slidenum">
              <a:rPr lang="en-US" altLang="en-US">
                <a:solidFill>
                  <a:srgbClr val="D38E27"/>
                </a:solidFill>
                <a:latin typeface="Arial" panose="020B0604020202020204" pitchFamily="34" charset="0"/>
              </a:rPr>
              <a:pPr/>
              <a:t>70</a:t>
            </a:fld>
            <a:endParaRPr lang="en-US" altLang="en-US">
              <a:solidFill>
                <a:srgbClr val="D38E27"/>
              </a:solidFill>
              <a:latin typeface="Arial" panose="020B060402020202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992B3373-B4F2-42BD-FE20-7999F8F696CD}"/>
              </a:ext>
            </a:extLst>
          </p:cNvPr>
          <p:cNvGrpSpPr/>
          <p:nvPr/>
        </p:nvGrpSpPr>
        <p:grpSpPr>
          <a:xfrm>
            <a:off x="5152445" y="5900466"/>
            <a:ext cx="7039555" cy="957534"/>
            <a:chOff x="5152445" y="5900466"/>
            <a:chExt cx="7039555" cy="957534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4B388F71-EADE-0AA7-4AF1-A9A69D95EA6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D488964F-4453-22A1-4593-879FB0CC763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3FE9429E-9062-1FF8-6E37-BA4F9037B63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4460" t="53448" r="30342" b="33142"/>
          <a:stretch/>
        </p:blipFill>
        <p:spPr>
          <a:xfrm>
            <a:off x="88266" y="5900464"/>
            <a:ext cx="5263763" cy="957533"/>
          </a:xfrm>
          <a:prstGeom prst="rect">
            <a:avLst/>
          </a:prstGeom>
        </p:spPr>
      </p:pic>
    </p:spTree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>
            <a:extLst>
              <a:ext uri="{FF2B5EF4-FFF2-40B4-BE49-F238E27FC236}">
                <a16:creationId xmlns:a16="http://schemas.microsoft.com/office/drawing/2014/main" id="{95C098D9-01D0-E360-CB15-02DC55CB27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6664" y="457200"/>
            <a:ext cx="5113337" cy="1143000"/>
          </a:xfrm>
        </p:spPr>
        <p:txBody>
          <a:bodyPr/>
          <a:lstStyle/>
          <a:p>
            <a:pPr eaLnBrk="1" hangingPunct="1"/>
            <a:r>
              <a:rPr lang="en-GB" altLang="en-US">
                <a:ln>
                  <a:noFill/>
                </a:ln>
              </a:rPr>
              <a:t>SAVING DATA</a:t>
            </a:r>
          </a:p>
        </p:txBody>
      </p:sp>
      <p:pic>
        <p:nvPicPr>
          <p:cNvPr id="31747" name="Content Placeholder 3">
            <a:extLst>
              <a:ext uri="{FF2B5EF4-FFF2-40B4-BE49-F238E27FC236}">
                <a16:creationId xmlns:a16="http://schemas.microsoft.com/office/drawing/2014/main" id="{2EB0137D-6494-DC17-D5BE-65C71CB1017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339044" y="1600201"/>
            <a:ext cx="6723146" cy="4370358"/>
          </a:xfrm>
        </p:spPr>
      </p:pic>
      <p:sp>
        <p:nvSpPr>
          <p:cNvPr id="31748" name="Slide Number Placeholder 3">
            <a:extLst>
              <a:ext uri="{FF2B5EF4-FFF2-40B4-BE49-F238E27FC236}">
                <a16:creationId xmlns:a16="http://schemas.microsoft.com/office/drawing/2014/main" id="{05338662-24BB-9406-4545-2D174890F2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909176" y="6473825"/>
            <a:ext cx="758825" cy="2476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fld id="{F231A6E0-656D-4332-B078-A6A5D7D6C9E6}" type="slidenum">
              <a:rPr lang="en-US" altLang="en-US">
                <a:solidFill>
                  <a:srgbClr val="D38E27"/>
                </a:solidFill>
                <a:latin typeface="Arial" panose="020B0604020202020204" pitchFamily="34" charset="0"/>
              </a:rPr>
              <a:pPr/>
              <a:t>71</a:t>
            </a:fld>
            <a:endParaRPr lang="en-US" altLang="en-US">
              <a:solidFill>
                <a:srgbClr val="D38E27"/>
              </a:solidFill>
              <a:latin typeface="Arial" panose="020B0604020202020204" pitchFamily="34" charset="0"/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C2D84201-6370-5D9D-9EFA-DD31A10B1961}"/>
              </a:ext>
            </a:extLst>
          </p:cNvPr>
          <p:cNvSpPr/>
          <p:nvPr/>
        </p:nvSpPr>
        <p:spPr>
          <a:xfrm>
            <a:off x="7565231" y="773906"/>
            <a:ext cx="3911936" cy="22259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dirty="0"/>
              <a:t>Make sure you save both your data and your output files on your own storage device or computer</a:t>
            </a:r>
          </a:p>
        </p:txBody>
      </p:sp>
    </p:spTree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>
            <a:extLst>
              <a:ext uri="{FF2B5EF4-FFF2-40B4-BE49-F238E27FC236}">
                <a16:creationId xmlns:a16="http://schemas.microsoft.com/office/drawing/2014/main" id="{683D6193-63A2-B22B-9119-8DBFE2D49C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6664" y="457200"/>
            <a:ext cx="7094537" cy="838200"/>
          </a:xfrm>
        </p:spPr>
        <p:txBody>
          <a:bodyPr/>
          <a:lstStyle/>
          <a:p>
            <a:pPr eaLnBrk="1" hangingPunct="1"/>
            <a:r>
              <a:rPr lang="en-GB" altLang="en-US">
                <a:ln>
                  <a:noFill/>
                </a:ln>
              </a:rPr>
              <a:t>Useful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E585F7-A605-5AEF-5F43-5C1AB92387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783" y="1219200"/>
            <a:ext cx="10539586" cy="5105400"/>
          </a:xfrm>
        </p:spPr>
        <p:txBody>
          <a:bodyPr rtlCol="0">
            <a:normAutofit/>
          </a:bodyPr>
          <a:lstStyle/>
          <a:p>
            <a:pPr>
              <a:spcBef>
                <a:spcPts val="600"/>
              </a:spcBef>
              <a:buClr>
                <a:schemeClr val="accent1">
                  <a:lumMod val="75000"/>
                </a:schemeClr>
              </a:buClr>
              <a:buFont typeface="Wingdings" panose="05000000000000000000" pitchFamily="2" charset="2"/>
              <a:buChar char="Ø"/>
              <a:defRPr/>
            </a:pPr>
            <a:r>
              <a:rPr lang="en-GB" dirty="0"/>
              <a:t>You can download a 14 day trial of SPSS from the IBM SPSS website. Once the trial expires, you need a license or need to buy the software.</a:t>
            </a:r>
          </a:p>
          <a:p>
            <a:pPr>
              <a:spcBef>
                <a:spcPts val="600"/>
              </a:spcBef>
              <a:buClr>
                <a:schemeClr val="accent1">
                  <a:lumMod val="75000"/>
                </a:schemeClr>
              </a:buClr>
              <a:buFont typeface="Wingdings" panose="05000000000000000000" pitchFamily="2" charset="2"/>
              <a:buChar char="Ø"/>
              <a:defRPr/>
            </a:pPr>
            <a:r>
              <a:rPr lang="en-GB" dirty="0"/>
              <a:t>Contact the IT helpdesk for the university license if you need to, it changes regularly so they need to give you the current one.</a:t>
            </a:r>
          </a:p>
          <a:p>
            <a:pPr>
              <a:spcBef>
                <a:spcPts val="600"/>
              </a:spcBef>
              <a:buClr>
                <a:schemeClr val="accent1">
                  <a:lumMod val="75000"/>
                </a:schemeClr>
              </a:buClr>
              <a:buFont typeface="Wingdings" panose="05000000000000000000" pitchFamily="2" charset="2"/>
              <a:buChar char="Ø"/>
              <a:defRPr/>
            </a:pPr>
            <a:endParaRPr lang="en-GB" dirty="0"/>
          </a:p>
          <a:p>
            <a:pPr>
              <a:spcBef>
                <a:spcPts val="600"/>
              </a:spcBef>
              <a:buClr>
                <a:schemeClr val="accent1">
                  <a:lumMod val="75000"/>
                </a:schemeClr>
              </a:buClr>
              <a:buFont typeface="Wingdings" panose="05000000000000000000" pitchFamily="2" charset="2"/>
              <a:buChar char="Ø"/>
              <a:defRPr/>
            </a:pPr>
            <a:r>
              <a:rPr lang="en-GB" dirty="0"/>
              <a:t>The best book on SPSS is without doubt Andy Field’s (2018) </a:t>
            </a:r>
            <a:r>
              <a:rPr lang="en-GB" u="sng" dirty="0"/>
              <a:t>Discovering Statistics using IBM SPSS Statistics</a:t>
            </a:r>
            <a:r>
              <a:rPr lang="en-GB" dirty="0"/>
              <a:t>, 5</a:t>
            </a:r>
            <a:r>
              <a:rPr lang="en-GB" baseline="30000" dirty="0"/>
              <a:t>th</a:t>
            </a:r>
            <a:r>
              <a:rPr lang="en-GB" dirty="0"/>
              <a:t> edition, Sage (or previous editions). Very widely used and supported by a good website.</a:t>
            </a:r>
          </a:p>
        </p:txBody>
      </p:sp>
      <p:sp>
        <p:nvSpPr>
          <p:cNvPr id="33796" name="Slide Number Placeholder 3">
            <a:extLst>
              <a:ext uri="{FF2B5EF4-FFF2-40B4-BE49-F238E27FC236}">
                <a16:creationId xmlns:a16="http://schemas.microsoft.com/office/drawing/2014/main" id="{8D25818D-5BFA-345B-1A28-FE9858274A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909176" y="6473825"/>
            <a:ext cx="758825" cy="2476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fld id="{0767787F-1F30-45C8-8C99-4C2B70A849B3}" type="slidenum">
              <a:rPr lang="en-US" altLang="en-US">
                <a:solidFill>
                  <a:srgbClr val="D38E27"/>
                </a:solidFill>
                <a:latin typeface="Arial" panose="020B0604020202020204" pitchFamily="34" charset="0"/>
              </a:rPr>
              <a:pPr/>
              <a:t>72</a:t>
            </a:fld>
            <a:endParaRPr lang="en-US" altLang="en-US">
              <a:solidFill>
                <a:srgbClr val="D38E27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>
            <a:extLst>
              <a:ext uri="{FF2B5EF4-FFF2-40B4-BE49-F238E27FC236}">
                <a16:creationId xmlns:a16="http://schemas.microsoft.com/office/drawing/2014/main" id="{AF0FF107-8607-AD63-D162-558BC6AA33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2625" y="214314"/>
            <a:ext cx="8432800" cy="56097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5" name="Slide Number Placeholder 4">
            <a:extLst>
              <a:ext uri="{FF2B5EF4-FFF2-40B4-BE49-F238E27FC236}">
                <a16:creationId xmlns:a16="http://schemas.microsoft.com/office/drawing/2014/main" id="{F6D00142-920D-7D4C-9617-6E4A587DD1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fld id="{16C52A8B-5913-4A9B-8E5A-AD955C25EFC8}" type="slidenum">
              <a:rPr lang="en-US" altLang="zh-TW">
                <a:solidFill>
                  <a:srgbClr val="898989"/>
                </a:solidFill>
                <a:latin typeface="Calibri" panose="020F0502020204030204" pitchFamily="34" charset="0"/>
              </a:rPr>
              <a:pPr eaLnBrk="1" hangingPunct="1"/>
              <a:t>73</a:t>
            </a:fld>
            <a:endParaRPr lang="en-US" altLang="zh-TW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6DA00ED8-49DF-C968-67A0-EBCBCAC3F343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2E02E528-8C00-BD4A-689F-336F89174435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1628D11A-B55F-2D5E-5A3B-CCAAD4CB569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53E39532-98BE-5E8C-8548-E3957B3B6EF3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8B397A98-C96C-4393-24DC-AB2F1E638E9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FFFB84E4-9AB2-2CB5-0673-8D74D2949B2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74826" y="549275"/>
            <a:ext cx="8507413" cy="706438"/>
          </a:xfrm>
        </p:spPr>
        <p:txBody>
          <a:bodyPr/>
          <a:lstStyle/>
          <a:p>
            <a:pPr eaLnBrk="1" hangingPunct="1"/>
            <a:r>
              <a:rPr lang="en-US" altLang="zh-CN" sz="3800" b="1" u="sng">
                <a:solidFill>
                  <a:srgbClr val="003366"/>
                </a:solidFill>
                <a:ea typeface="ＭＳ Ｐゴシック" panose="020B0600070205080204" pitchFamily="34" charset="-128"/>
              </a:rPr>
              <a:t>Data measurement levels</a:t>
            </a:r>
            <a:endParaRPr lang="en-GB" altLang="zh-CN" sz="3800" b="1" u="sng">
              <a:solidFill>
                <a:srgbClr val="003366"/>
              </a:solidFill>
              <a:ea typeface="ＭＳ Ｐゴシック" panose="020B0600070205080204" pitchFamily="34" charset="-128"/>
            </a:endParaRPr>
          </a:p>
        </p:txBody>
      </p:sp>
      <p:sp>
        <p:nvSpPr>
          <p:cNvPr id="26627" name="Rectangle 3">
            <a:extLst>
              <a:ext uri="{FF2B5EF4-FFF2-40B4-BE49-F238E27FC236}">
                <a16:creationId xmlns:a16="http://schemas.microsoft.com/office/drawing/2014/main" id="{16CCACD2-3350-D227-5166-51997748518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56789" y="1557339"/>
            <a:ext cx="9100024" cy="3965395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endParaRPr lang="en-US" altLang="zh-TW" sz="900" i="1" dirty="0">
              <a:solidFill>
                <a:srgbClr val="003366"/>
              </a:solidFill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altLang="zh-CN" dirty="0">
                <a:solidFill>
                  <a:srgbClr val="003366"/>
                </a:solidFill>
                <a:ea typeface="ＭＳ Ｐゴシック" panose="020B0600070205080204" pitchFamily="34" charset="-128"/>
              </a:rPr>
              <a:t>Nominal: </a:t>
            </a:r>
            <a:r>
              <a:rPr lang="en-GB" altLang="zh-CN" dirty="0">
                <a:ea typeface="ＭＳ Ｐゴシック" panose="020B0600070205080204" pitchFamily="34" charset="-128"/>
              </a:rPr>
              <a:t>is for mutual exclusive but not ordered categories. </a:t>
            </a:r>
            <a:endParaRPr lang="en-GB" altLang="zh-CN" dirty="0">
              <a:solidFill>
                <a:srgbClr val="003366"/>
              </a:solidFill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  <a:spcBef>
                <a:spcPct val="0"/>
              </a:spcBef>
              <a:buFont typeface="Wingdings" panose="05000000000000000000" pitchFamily="2" charset="2"/>
              <a:buChar char="Ø"/>
            </a:pPr>
            <a:endParaRPr lang="en-GB" altLang="zh-CN" dirty="0">
              <a:solidFill>
                <a:srgbClr val="003366"/>
              </a:solidFill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altLang="zh-CN" dirty="0">
                <a:solidFill>
                  <a:srgbClr val="003366"/>
                </a:solidFill>
                <a:ea typeface="ＭＳ Ｐゴシック" panose="020B0600070205080204" pitchFamily="34" charset="-128"/>
              </a:rPr>
              <a:t>Ordinal: </a:t>
            </a:r>
            <a:r>
              <a:rPr lang="en-GB" altLang="zh-CN" dirty="0">
                <a:ea typeface="ＭＳ Ｐゴシック" panose="020B0600070205080204" pitchFamily="34" charset="-128"/>
              </a:rPr>
              <a:t>is a measurement where the order matters but not the difference between values. </a:t>
            </a:r>
            <a:endParaRPr lang="en-US" altLang="zh-CN" dirty="0">
              <a:solidFill>
                <a:srgbClr val="003366"/>
              </a:solidFill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  <a:spcBef>
                <a:spcPct val="0"/>
              </a:spcBef>
              <a:buFont typeface="Wingdings" panose="05000000000000000000" pitchFamily="2" charset="2"/>
              <a:buChar char="Ø"/>
            </a:pPr>
            <a:endParaRPr lang="en-US" altLang="zh-CN" dirty="0">
              <a:solidFill>
                <a:srgbClr val="003366"/>
              </a:solidFill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altLang="zh-CN" dirty="0">
                <a:solidFill>
                  <a:srgbClr val="003366"/>
                </a:solidFill>
                <a:ea typeface="ＭＳ Ｐゴシック" panose="020B0600070205080204" pitchFamily="34" charset="-128"/>
              </a:rPr>
              <a:t>Interval: </a:t>
            </a:r>
            <a:r>
              <a:rPr lang="en-GB" altLang="zh-CN" dirty="0">
                <a:ea typeface="ＭＳ Ｐゴシック" panose="020B0600070205080204" pitchFamily="34" charset="-128"/>
              </a:rPr>
              <a:t>the difference between two values is meaningful. </a:t>
            </a:r>
            <a:endParaRPr lang="en-US" altLang="zh-CN" dirty="0">
              <a:solidFill>
                <a:srgbClr val="003366"/>
              </a:solidFill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  <a:spcBef>
                <a:spcPct val="0"/>
              </a:spcBef>
              <a:buFont typeface="Wingdings" panose="05000000000000000000" pitchFamily="2" charset="2"/>
              <a:buChar char="Ø"/>
            </a:pPr>
            <a:endParaRPr lang="en-US" altLang="zh-CN" dirty="0">
              <a:solidFill>
                <a:srgbClr val="003366"/>
              </a:solidFill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  <a:spcBef>
                <a:spcPct val="0"/>
              </a:spcBef>
              <a:buFont typeface="Wingdings" panose="05000000000000000000" pitchFamily="2" charset="2"/>
              <a:buChar char="Ø"/>
            </a:pPr>
            <a:r>
              <a:rPr lang="en-US" altLang="zh-CN" dirty="0">
                <a:solidFill>
                  <a:srgbClr val="003366"/>
                </a:solidFill>
                <a:ea typeface="ＭＳ Ｐゴシック" panose="020B0600070205080204" pitchFamily="34" charset="-128"/>
              </a:rPr>
              <a:t>Ratio: </a:t>
            </a:r>
            <a:r>
              <a:rPr lang="en-GB" altLang="zh-CN" dirty="0">
                <a:ea typeface="ＭＳ Ｐゴシック" panose="020B0600070205080204" pitchFamily="34" charset="-128"/>
              </a:rPr>
              <a:t>has all the properties of an interval variable, and also has a clear definition of 0. The ratio of two measurements is meaningful. </a:t>
            </a:r>
          </a:p>
        </p:txBody>
      </p:sp>
      <p:sp>
        <p:nvSpPr>
          <p:cNvPr id="26630" name="Slide Number Placeholder 5">
            <a:extLst>
              <a:ext uri="{FF2B5EF4-FFF2-40B4-BE49-F238E27FC236}">
                <a16:creationId xmlns:a16="http://schemas.microsoft.com/office/drawing/2014/main" id="{1835D2D6-C515-7F97-CD7F-665380F259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fld id="{DE3AA060-52A0-47FC-B98D-6983F6FFF422}" type="slidenum">
              <a:rPr lang="en-US" altLang="zh-TW">
                <a:solidFill>
                  <a:srgbClr val="898989"/>
                </a:solidFill>
                <a:latin typeface="Calibri" panose="020F0502020204030204" pitchFamily="34" charset="0"/>
              </a:rPr>
              <a:pPr eaLnBrk="1" hangingPunct="1"/>
              <a:t>74</a:t>
            </a:fld>
            <a:endParaRPr lang="en-US" altLang="zh-TW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AF7510A4-2692-3D5A-77F0-09E26C907EE0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39B4FB49-00D0-E1D2-003A-8F328B8C61F7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8E795FB4-E865-3F80-CED3-716B6DC321C3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81059484-71EC-66E7-1632-2A80D1ED796D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A1185B2D-D272-1560-8A9E-AA46F80F0CB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0" name="Title 1">
            <a:extLst>
              <a:ext uri="{FF2B5EF4-FFF2-40B4-BE49-F238E27FC236}">
                <a16:creationId xmlns:a16="http://schemas.microsoft.com/office/drawing/2014/main" id="{038F1C53-D8FB-4345-8140-84D2928498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altLang="en-US">
              <a:ea typeface="ＭＳ Ｐゴシック" panose="020B0600070205080204" pitchFamily="34" charset="-128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61A9FBA-2E98-793E-B75C-1869BC52653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738314" y="500064"/>
          <a:ext cx="8786811" cy="5259387"/>
        </p:xfrm>
        <a:graphic>
          <a:graphicData uri="http://schemas.openxmlformats.org/drawingml/2006/table">
            <a:tbl>
              <a:tblPr>
                <a:tableStyleId>{22838BEF-8BB2-4498-84A7-C5851F593DF1}</a:tableStyleId>
              </a:tblPr>
              <a:tblGrid>
                <a:gridCol w="178591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5744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64306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00038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656803">
                <a:tc>
                  <a:txBody>
                    <a:bodyPr/>
                    <a:lstStyle/>
                    <a:p>
                      <a:r>
                        <a:rPr lang="en-US" sz="1800" dirty="0">
                          <a:latin typeface="Times New Roman" pitchFamily="18" charset="0"/>
                          <a:cs typeface="Times New Roman" pitchFamily="18" charset="0"/>
                        </a:rPr>
                        <a:t>Scale Type</a:t>
                      </a:r>
                    </a:p>
                  </a:txBody>
                  <a:tcPr marL="49195" marR="49195" marT="24600" marB="24600" anchor="ctr"/>
                </a:tc>
                <a:tc>
                  <a:txBody>
                    <a:bodyPr/>
                    <a:lstStyle/>
                    <a:p>
                      <a:r>
                        <a:rPr lang="en-US" sz="1800">
                          <a:latin typeface="Times New Roman" pitchFamily="18" charset="0"/>
                          <a:cs typeface="Times New Roman" pitchFamily="18" charset="0"/>
                        </a:rPr>
                        <a:t>Permissible Statistics</a:t>
                      </a:r>
                    </a:p>
                  </a:txBody>
                  <a:tcPr marL="49195" marR="49195" marT="24600" marB="24600" anchor="ctr"/>
                </a:tc>
                <a:tc>
                  <a:txBody>
                    <a:bodyPr/>
                    <a:lstStyle/>
                    <a:p>
                      <a:r>
                        <a:rPr lang="en-US" sz="1800" dirty="0">
                          <a:latin typeface="Times New Roman" pitchFamily="18" charset="0"/>
                          <a:cs typeface="Times New Roman" pitchFamily="18" charset="0"/>
                        </a:rPr>
                        <a:t>Admissible </a:t>
                      </a:r>
                      <a:r>
                        <a:rPr lang="en-US" sz="1800" dirty="0" err="1">
                          <a:latin typeface="Times New Roman" pitchFamily="18" charset="0"/>
                          <a:cs typeface="Times New Roman" pitchFamily="18" charset="0"/>
                        </a:rPr>
                        <a:t>Caculations</a:t>
                      </a:r>
                      <a:endParaRPr lang="en-US" sz="1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9195" marR="49195" marT="24600" marB="24600" anchor="ctr"/>
                </a:tc>
                <a:tc>
                  <a:txBody>
                    <a:bodyPr/>
                    <a:lstStyle/>
                    <a:p>
                      <a:r>
                        <a:rPr lang="en-US" sz="1800" dirty="0">
                          <a:latin typeface="Times New Roman" pitchFamily="18" charset="0"/>
                          <a:cs typeface="Times New Roman" pitchFamily="18" charset="0"/>
                        </a:rPr>
                        <a:t>Example</a:t>
                      </a:r>
                    </a:p>
                  </a:txBody>
                  <a:tcPr marL="49195" marR="49195" marT="24600" marB="2460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97874">
                <a:tc>
                  <a:txBody>
                    <a:bodyPr/>
                    <a:lstStyle/>
                    <a:p>
                      <a:r>
                        <a:rPr lang="en-US" sz="1800" dirty="0">
                          <a:latin typeface="Times New Roman" pitchFamily="18" charset="0"/>
                          <a:cs typeface="Times New Roman" pitchFamily="18" charset="0"/>
                        </a:rPr>
                        <a:t>nominal (or,</a:t>
                      </a:r>
                      <a:r>
                        <a:rPr lang="en-US" sz="1800" baseline="0" dirty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en-US" sz="1800" dirty="0">
                          <a:latin typeface="Times New Roman" pitchFamily="18" charset="0"/>
                          <a:cs typeface="Times New Roman" pitchFamily="18" charset="0"/>
                        </a:rPr>
                        <a:t>categorical)</a:t>
                      </a:r>
                    </a:p>
                  </a:txBody>
                  <a:tcPr marL="49195" marR="49195" marT="24600" marB="24600" anchor="ctr"/>
                </a:tc>
                <a:tc>
                  <a:txBody>
                    <a:bodyPr/>
                    <a:lstStyle/>
                    <a:p>
                      <a:r>
                        <a:rPr lang="en-US" sz="1800" dirty="0">
                          <a:latin typeface="Times New Roman" pitchFamily="18" charset="0"/>
                          <a:cs typeface="Times New Roman" pitchFamily="18" charset="0"/>
                          <a:hlinkClick r:id="rId2" tooltip="Mode (statistics)"/>
                        </a:rPr>
                        <a:t>mode</a:t>
                      </a:r>
                      <a:r>
                        <a:rPr lang="en-US" sz="1800" dirty="0"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lang="en-US" sz="1800" dirty="0">
                          <a:latin typeface="Times New Roman" pitchFamily="18" charset="0"/>
                          <a:cs typeface="Times New Roman" pitchFamily="18" charset="0"/>
                          <a:hlinkClick r:id="rId3" tooltip="Chi-square test"/>
                        </a:rPr>
                        <a:t>Chi-square</a:t>
                      </a:r>
                      <a:endParaRPr lang="en-US" sz="1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9195" marR="49195" marT="24600" marB="24600" anchor="ctr"/>
                </a:tc>
                <a:tc>
                  <a:txBody>
                    <a:bodyPr/>
                    <a:lstStyle/>
                    <a:p>
                      <a:endParaRPr lang="en-US" sz="1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9195" marR="49195" marT="24600" marB="24600" anchor="ctr"/>
                </a:tc>
                <a:tc>
                  <a:txBody>
                    <a:bodyPr/>
                    <a:lstStyle/>
                    <a:p>
                      <a:r>
                        <a:rPr lang="en-US" sz="1800" dirty="0">
                          <a:latin typeface="Times New Roman" pitchFamily="18" charset="0"/>
                          <a:cs typeface="Times New Roman" pitchFamily="18" charset="0"/>
                        </a:rPr>
                        <a:t>Gender</a:t>
                      </a:r>
                      <a:r>
                        <a:rPr lang="en-US" sz="1800" baseline="0" dirty="0">
                          <a:latin typeface="Times New Roman" pitchFamily="18" charset="0"/>
                          <a:cs typeface="Times New Roman" pitchFamily="18" charset="0"/>
                        </a:rPr>
                        <a:t> (Female, Male)</a:t>
                      </a:r>
                      <a:endParaRPr lang="en-US" sz="1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9195" marR="49195" marT="24600" marB="2460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88600">
                <a:tc>
                  <a:txBody>
                    <a:bodyPr/>
                    <a:lstStyle/>
                    <a:p>
                      <a:r>
                        <a:rPr lang="en-US" sz="1800">
                          <a:latin typeface="Times New Roman" pitchFamily="18" charset="0"/>
                          <a:cs typeface="Times New Roman" pitchFamily="18" charset="0"/>
                        </a:rPr>
                        <a:t>ordinal</a:t>
                      </a:r>
                    </a:p>
                  </a:txBody>
                  <a:tcPr marL="49195" marR="49195" marT="24600" marB="24600" anchor="ctr"/>
                </a:tc>
                <a:tc>
                  <a:txBody>
                    <a:bodyPr/>
                    <a:lstStyle/>
                    <a:p>
                      <a:r>
                        <a:rPr lang="en-US" sz="1800" dirty="0">
                          <a:latin typeface="Times New Roman" pitchFamily="18" charset="0"/>
                          <a:cs typeface="Times New Roman" pitchFamily="18" charset="0"/>
                          <a:hlinkClick r:id="rId4" tooltip="Median"/>
                        </a:rPr>
                        <a:t>median</a:t>
                      </a:r>
                      <a:r>
                        <a:rPr lang="en-US" sz="1800" dirty="0"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lang="en-US" sz="1800" dirty="0">
                          <a:latin typeface="Times New Roman" pitchFamily="18" charset="0"/>
                          <a:cs typeface="Times New Roman" pitchFamily="18" charset="0"/>
                          <a:hlinkClick r:id="rId5" tooltip="Percentile"/>
                        </a:rPr>
                        <a:t>percentile</a:t>
                      </a:r>
                      <a:endParaRPr lang="en-US" sz="1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9195" marR="49195" marT="24600" marB="24600" anchor="ctr"/>
                </a:tc>
                <a:tc>
                  <a:txBody>
                    <a:bodyPr/>
                    <a:lstStyle/>
                    <a:p>
                      <a:endParaRPr lang="en-US" sz="1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9195" marR="49195" marT="24600" marB="24600" anchor="ctr"/>
                </a:tc>
                <a:tc>
                  <a:txBody>
                    <a:bodyPr/>
                    <a:lstStyle/>
                    <a:p>
                      <a:r>
                        <a:rPr lang="en-US" sz="1800" dirty="0">
                          <a:latin typeface="Times New Roman" pitchFamily="18" charset="0"/>
                          <a:cs typeface="Times New Roman" pitchFamily="18" charset="0"/>
                        </a:rPr>
                        <a:t>1. Grade</a:t>
                      </a:r>
                      <a:r>
                        <a:rPr lang="en-US" sz="1800" baseline="0" dirty="0">
                          <a:latin typeface="Times New Roman" pitchFamily="18" charset="0"/>
                          <a:cs typeface="Times New Roman" pitchFamily="18" charset="0"/>
                        </a:rPr>
                        <a:t> (A+, A , B+, B,C+,C)</a:t>
                      </a:r>
                    </a:p>
                    <a:p>
                      <a:r>
                        <a:rPr lang="en-US" sz="1800" dirty="0">
                          <a:latin typeface="Times New Roman" pitchFamily="18" charset="0"/>
                          <a:cs typeface="Times New Roman" pitchFamily="18" charset="0"/>
                        </a:rPr>
                        <a:t>2. "bad", "medium", and "good"</a:t>
                      </a:r>
                    </a:p>
                  </a:txBody>
                  <a:tcPr marL="49195" marR="49195" marT="24600" marB="2460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46549">
                <a:tc>
                  <a:txBody>
                    <a:bodyPr/>
                    <a:lstStyle/>
                    <a:p>
                      <a:r>
                        <a:rPr lang="en-US" sz="1800" dirty="0">
                          <a:latin typeface="Times New Roman" pitchFamily="18" charset="0"/>
                          <a:cs typeface="Times New Roman" pitchFamily="18" charset="0"/>
                        </a:rPr>
                        <a:t>interval</a:t>
                      </a:r>
                    </a:p>
                  </a:txBody>
                  <a:tcPr marL="49195" marR="49195" marT="24600" marB="24600" anchor="ctr"/>
                </a:tc>
                <a:tc>
                  <a:txBody>
                    <a:bodyPr/>
                    <a:lstStyle/>
                    <a:p>
                      <a:r>
                        <a:rPr lang="en-US" sz="1800" dirty="0">
                          <a:latin typeface="Times New Roman" pitchFamily="18" charset="0"/>
                          <a:cs typeface="Times New Roman" pitchFamily="18" charset="0"/>
                          <a:hlinkClick r:id="rId6" tooltip="Mean"/>
                        </a:rPr>
                        <a:t>mean</a:t>
                      </a:r>
                      <a:r>
                        <a:rPr lang="en-US" sz="1800" dirty="0"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lang="en-US" sz="1800" dirty="0">
                          <a:latin typeface="Times New Roman" pitchFamily="18" charset="0"/>
                          <a:cs typeface="Times New Roman" pitchFamily="18" charset="0"/>
                          <a:hlinkClick r:id="rId7" tooltip="Standard deviation"/>
                        </a:rPr>
                        <a:t>standard deviation</a:t>
                      </a:r>
                      <a:r>
                        <a:rPr lang="en-US" sz="1800" dirty="0"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lang="en-US" sz="1800" dirty="0">
                          <a:latin typeface="Times New Roman" pitchFamily="18" charset="0"/>
                          <a:cs typeface="Times New Roman" pitchFamily="18" charset="0"/>
                          <a:hlinkClick r:id="rId8" tooltip="Correlation"/>
                        </a:rPr>
                        <a:t>correlation</a:t>
                      </a:r>
                      <a:r>
                        <a:rPr lang="en-US" sz="1800" dirty="0"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lang="en-US" sz="1800" dirty="0">
                          <a:latin typeface="Times New Roman" pitchFamily="18" charset="0"/>
                          <a:cs typeface="Times New Roman" pitchFamily="18" charset="0"/>
                          <a:hlinkClick r:id="rId9" tooltip="Regression analysis"/>
                        </a:rPr>
                        <a:t>regression</a:t>
                      </a:r>
                      <a:r>
                        <a:rPr lang="en-US" sz="1800" dirty="0"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lang="en-US" sz="1800" dirty="0">
                          <a:latin typeface="Times New Roman" pitchFamily="18" charset="0"/>
                          <a:cs typeface="Times New Roman" pitchFamily="18" charset="0"/>
                          <a:hlinkClick r:id="rId10" tooltip="Analysis of variance"/>
                        </a:rPr>
                        <a:t>analysis of variance</a:t>
                      </a:r>
                      <a:endParaRPr lang="en-US" sz="1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9195" marR="49195" marT="24600" marB="24600" anchor="ctr"/>
                </a:tc>
                <a:tc>
                  <a:txBody>
                    <a:bodyPr/>
                    <a:lstStyle/>
                    <a:p>
                      <a:endParaRPr lang="en-US" sz="1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9195" marR="49195" marT="24600" marB="24600" anchor="ctr"/>
                </a:tc>
                <a:tc>
                  <a:txBody>
                    <a:bodyPr/>
                    <a:lstStyle/>
                    <a:p>
                      <a:r>
                        <a:rPr lang="en-US" sz="1800" dirty="0">
                          <a:latin typeface="Times New Roman" pitchFamily="18" charset="0"/>
                          <a:cs typeface="Times New Roman" pitchFamily="18" charset="0"/>
                        </a:rPr>
                        <a:t>Temperature</a:t>
                      </a:r>
                      <a:r>
                        <a:rPr lang="en-US" sz="1800" baseline="0" dirty="0">
                          <a:latin typeface="Times New Roman" pitchFamily="18" charset="0"/>
                          <a:cs typeface="Times New Roman" pitchFamily="18" charset="0"/>
                        </a:rPr>
                        <a:t> (-1, 0, 1)</a:t>
                      </a:r>
                      <a:endParaRPr lang="en-US" sz="1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9195" marR="49195" marT="24600" marB="2460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969561">
                <a:tc>
                  <a:txBody>
                    <a:bodyPr/>
                    <a:lstStyle/>
                    <a:p>
                      <a:r>
                        <a:rPr lang="en-US" sz="1800">
                          <a:latin typeface="Times New Roman" pitchFamily="18" charset="0"/>
                          <a:cs typeface="Times New Roman" pitchFamily="18" charset="0"/>
                        </a:rPr>
                        <a:t>ratio</a:t>
                      </a:r>
                    </a:p>
                  </a:txBody>
                  <a:tcPr marL="49195" marR="49195" marT="24600" marB="24600" anchor="ctr"/>
                </a:tc>
                <a:tc>
                  <a:txBody>
                    <a:bodyPr/>
                    <a:lstStyle/>
                    <a:p>
                      <a:r>
                        <a:rPr lang="en-US" sz="1800">
                          <a:latin typeface="Times New Roman" pitchFamily="18" charset="0"/>
                          <a:cs typeface="Times New Roman" pitchFamily="18" charset="0"/>
                        </a:rPr>
                        <a:t>All statistics permitted for interval scales plus the following: </a:t>
                      </a:r>
                      <a:r>
                        <a:rPr lang="en-US" sz="1800">
                          <a:latin typeface="Times New Roman" pitchFamily="18" charset="0"/>
                          <a:cs typeface="Times New Roman" pitchFamily="18" charset="0"/>
                          <a:hlinkClick r:id="rId11" tooltip="Geometric mean"/>
                        </a:rPr>
                        <a:t>geometric mean</a:t>
                      </a:r>
                      <a:r>
                        <a:rPr lang="en-US" sz="1800"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lang="en-US" sz="1800">
                          <a:latin typeface="Times New Roman" pitchFamily="18" charset="0"/>
                          <a:cs typeface="Times New Roman" pitchFamily="18" charset="0"/>
                          <a:hlinkClick r:id="rId12" tooltip="Harmonic mean"/>
                        </a:rPr>
                        <a:t>harmonic mean</a:t>
                      </a:r>
                      <a:r>
                        <a:rPr lang="en-US" sz="1800"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lang="en-US" sz="1800">
                          <a:latin typeface="Times New Roman" pitchFamily="18" charset="0"/>
                          <a:cs typeface="Times New Roman" pitchFamily="18" charset="0"/>
                          <a:hlinkClick r:id="rId13" tooltip="Coefficient of variation"/>
                        </a:rPr>
                        <a:t>coefficient of variation</a:t>
                      </a:r>
                      <a:r>
                        <a:rPr lang="en-US" sz="1800"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lang="en-US" sz="1800">
                          <a:latin typeface="Times New Roman" pitchFamily="18" charset="0"/>
                          <a:cs typeface="Times New Roman" pitchFamily="18" charset="0"/>
                          <a:hlinkClick r:id="rId14" tooltip="Logarithms"/>
                        </a:rPr>
                        <a:t>logarithms</a:t>
                      </a:r>
                      <a:endParaRPr lang="en-US" sz="18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9195" marR="49195" marT="24600" marB="24600" anchor="ctr"/>
                </a:tc>
                <a:tc>
                  <a:txBody>
                    <a:bodyPr/>
                    <a:lstStyle/>
                    <a:p>
                      <a:endParaRPr lang="en-US" sz="1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9195" marR="49195" marT="24600" marB="24600" anchor="ctr"/>
                </a:tc>
                <a:tc>
                  <a:txBody>
                    <a:bodyPr/>
                    <a:lstStyle/>
                    <a:p>
                      <a:r>
                        <a:rPr lang="en-US" sz="1800" dirty="0">
                          <a:latin typeface="Times New Roman" pitchFamily="18" charset="0"/>
                          <a:cs typeface="Times New Roman" pitchFamily="18" charset="0"/>
                        </a:rPr>
                        <a:t>GDP</a:t>
                      </a:r>
                      <a:r>
                        <a:rPr lang="en-US" sz="1800" baseline="0" dirty="0">
                          <a:latin typeface="Times New Roman" pitchFamily="18" charset="0"/>
                          <a:cs typeface="Times New Roman" pitchFamily="18" charset="0"/>
                        </a:rPr>
                        <a:t> (e.g. 1500 USD)</a:t>
                      </a:r>
                      <a:endParaRPr lang="en-US" sz="1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9195" marR="49195" marT="24600" marB="2460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5" name="Line Callout 2 4">
            <a:extLst>
              <a:ext uri="{FF2B5EF4-FFF2-40B4-BE49-F238E27FC236}">
                <a16:creationId xmlns:a16="http://schemas.microsoft.com/office/drawing/2014/main" id="{051E216F-41C6-6B73-E032-2F0E81FA0DE4}"/>
              </a:ext>
            </a:extLst>
          </p:cNvPr>
          <p:cNvSpPr/>
          <p:nvPr/>
        </p:nvSpPr>
        <p:spPr>
          <a:xfrm>
            <a:off x="7858125" y="5012475"/>
            <a:ext cx="1928812" cy="928687"/>
          </a:xfrm>
          <a:prstGeom prst="borderCallout2">
            <a:avLst>
              <a:gd name="adj1" fmla="val -71897"/>
              <a:gd name="adj2" fmla="val -267193"/>
              <a:gd name="adj3" fmla="val 18750"/>
              <a:gd name="adj4" fmla="val -16667"/>
              <a:gd name="adj5" fmla="val -237584"/>
              <a:gd name="adj6" fmla="val -253604"/>
            </a:avLst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sz="2800" dirty="0"/>
              <a:t>Scale</a:t>
            </a:r>
          </a:p>
        </p:txBody>
      </p:sp>
      <p:graphicFrame>
        <p:nvGraphicFramePr>
          <p:cNvPr id="1026" name="Object 1">
            <a:extLst>
              <a:ext uri="{FF2B5EF4-FFF2-40B4-BE49-F238E27FC236}">
                <a16:creationId xmlns:a16="http://schemas.microsoft.com/office/drawing/2014/main" id="{578842F9-05CD-473E-7071-1C491CA12768}"/>
              </a:ext>
            </a:extLst>
          </p:cNvPr>
          <p:cNvGraphicFramePr>
            <a:graphicFrameLocks noChangeAspect="1"/>
          </p:cNvGraphicFramePr>
          <p:nvPr/>
        </p:nvGraphicFramePr>
        <p:xfrm>
          <a:off x="5953126" y="1500188"/>
          <a:ext cx="1000125" cy="311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15" imgW="253800" imgH="152280" progId="Equation.DSMT4">
                  <p:embed/>
                </p:oleObj>
              </mc:Choice>
              <mc:Fallback>
                <p:oleObj name="Equation" r:id="rId15" imgW="253800" imgH="152280" progId="Equation.DSMT4">
                  <p:embed/>
                  <p:pic>
                    <p:nvPicPr>
                      <p:cNvPr id="1026" name="Object 1">
                        <a:extLst>
                          <a:ext uri="{FF2B5EF4-FFF2-40B4-BE49-F238E27FC236}">
                            <a16:creationId xmlns:a16="http://schemas.microsoft.com/office/drawing/2014/main" id="{578842F9-05CD-473E-7071-1C491CA12768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953126" y="1500188"/>
                        <a:ext cx="1000125" cy="3111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7" name="Object 3">
            <a:extLst>
              <a:ext uri="{FF2B5EF4-FFF2-40B4-BE49-F238E27FC236}">
                <a16:creationId xmlns:a16="http://schemas.microsoft.com/office/drawing/2014/main" id="{81D79E46-0C6F-1B70-E528-5797E94AF90D}"/>
              </a:ext>
            </a:extLst>
          </p:cNvPr>
          <p:cNvGraphicFramePr>
            <a:graphicFrameLocks noChangeAspect="1"/>
          </p:cNvGraphicFramePr>
          <p:nvPr/>
        </p:nvGraphicFramePr>
        <p:xfrm>
          <a:off x="6024563" y="2214564"/>
          <a:ext cx="1357312" cy="3571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17" imgW="507960" imgH="152280" progId="Equation.DSMT4">
                  <p:embed/>
                </p:oleObj>
              </mc:Choice>
              <mc:Fallback>
                <p:oleObj name="Equation" r:id="rId17" imgW="507960" imgH="152280" progId="Equation.DSMT4">
                  <p:embed/>
                  <p:pic>
                    <p:nvPicPr>
                      <p:cNvPr id="1027" name="Object 3">
                        <a:extLst>
                          <a:ext uri="{FF2B5EF4-FFF2-40B4-BE49-F238E27FC236}">
                            <a16:creationId xmlns:a16="http://schemas.microsoft.com/office/drawing/2014/main" id="{81D79E46-0C6F-1B70-E528-5797E94AF90D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24563" y="2214564"/>
                        <a:ext cx="1357312" cy="3571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8" name="Object 38">
            <a:extLst>
              <a:ext uri="{FF2B5EF4-FFF2-40B4-BE49-F238E27FC236}">
                <a16:creationId xmlns:a16="http://schemas.microsoft.com/office/drawing/2014/main" id="{1E8C5736-632A-6894-5C4C-DA6DD3EAB58D}"/>
              </a:ext>
            </a:extLst>
          </p:cNvPr>
          <p:cNvGraphicFramePr>
            <a:graphicFrameLocks noChangeAspect="1"/>
          </p:cNvGraphicFramePr>
          <p:nvPr/>
        </p:nvGraphicFramePr>
        <p:xfrm>
          <a:off x="5953126" y="2928938"/>
          <a:ext cx="1357313" cy="8572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19" imgW="533160" imgH="368280" progId="Equation.DSMT4">
                  <p:embed/>
                </p:oleObj>
              </mc:Choice>
              <mc:Fallback>
                <p:oleObj name="Equation" r:id="rId19" imgW="533160" imgH="368280" progId="Equation.DSMT4">
                  <p:embed/>
                  <p:pic>
                    <p:nvPicPr>
                      <p:cNvPr id="1028" name="Object 38">
                        <a:extLst>
                          <a:ext uri="{FF2B5EF4-FFF2-40B4-BE49-F238E27FC236}">
                            <a16:creationId xmlns:a16="http://schemas.microsoft.com/office/drawing/2014/main" id="{1E8C5736-632A-6894-5C4C-DA6DD3EAB58D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953126" y="2928938"/>
                        <a:ext cx="1357313" cy="8572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9" name="Object 39">
            <a:extLst>
              <a:ext uri="{FF2B5EF4-FFF2-40B4-BE49-F238E27FC236}">
                <a16:creationId xmlns:a16="http://schemas.microsoft.com/office/drawing/2014/main" id="{4EE36C11-67C8-B8D8-9E31-5BC6627AC788}"/>
              </a:ext>
            </a:extLst>
          </p:cNvPr>
          <p:cNvGraphicFramePr>
            <a:graphicFrameLocks noChangeAspect="1"/>
          </p:cNvGraphicFramePr>
          <p:nvPr/>
        </p:nvGraphicFramePr>
        <p:xfrm>
          <a:off x="5953125" y="4357689"/>
          <a:ext cx="1500188" cy="12144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21" imgW="533160" imgH="368280" progId="Equation.DSMT4">
                  <p:embed/>
                </p:oleObj>
              </mc:Choice>
              <mc:Fallback>
                <p:oleObj name="Equation" r:id="rId21" imgW="533160" imgH="368280" progId="Equation.DSMT4">
                  <p:embed/>
                  <p:pic>
                    <p:nvPicPr>
                      <p:cNvPr id="1029" name="Object 39">
                        <a:extLst>
                          <a:ext uri="{FF2B5EF4-FFF2-40B4-BE49-F238E27FC236}">
                            <a16:creationId xmlns:a16="http://schemas.microsoft.com/office/drawing/2014/main" id="{4EE36C11-67C8-B8D8-9E31-5BC6627AC788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953125" y="4357689"/>
                        <a:ext cx="1500188" cy="12144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66" name="Slide Number Placeholder 10">
            <a:extLst>
              <a:ext uri="{FF2B5EF4-FFF2-40B4-BE49-F238E27FC236}">
                <a16:creationId xmlns:a16="http://schemas.microsoft.com/office/drawing/2014/main" id="{1D7CF957-0A3D-41EF-8BD3-28F92E098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fld id="{3587B9B9-91BF-4B72-9E9F-74786D777F00}" type="slidenum">
              <a:rPr lang="en-US" altLang="zh-TW">
                <a:solidFill>
                  <a:srgbClr val="898989"/>
                </a:solidFill>
                <a:latin typeface="Calibri" panose="020F0502020204030204" pitchFamily="34" charset="0"/>
              </a:rPr>
              <a:pPr eaLnBrk="1" hangingPunct="1"/>
              <a:t>75</a:t>
            </a:fld>
            <a:endParaRPr lang="en-US" altLang="zh-TW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2807FCAD-4B25-30CD-6EB3-D076485B51A8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A0CC526B-B8ED-8111-9993-C464C05599DE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75BB4F70-701F-DCF4-46B3-EE7210EBCB5B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3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8" name="Picture 7">
                <a:extLst>
                  <a:ext uri="{FF2B5EF4-FFF2-40B4-BE49-F238E27FC236}">
                    <a16:creationId xmlns:a16="http://schemas.microsoft.com/office/drawing/2014/main" id="{954AA4C8-EA87-21A1-6FFB-1A6091F6E811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4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BA6CAA54-04F1-D5C2-6764-A21B0AD8506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5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>
            <a:extLst>
              <a:ext uri="{FF2B5EF4-FFF2-40B4-BE49-F238E27FC236}">
                <a16:creationId xmlns:a16="http://schemas.microsoft.com/office/drawing/2014/main" id="{DB888665-D74B-D4D9-3502-80BC3176D7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z="44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5. Correlation analysis</a:t>
            </a:r>
            <a:endParaRPr lang="en-US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30723" name="Content Placeholder 2">
            <a:extLst>
              <a:ext uri="{FF2B5EF4-FFF2-40B4-BE49-F238E27FC236}">
                <a16:creationId xmlns:a16="http://schemas.microsoft.com/office/drawing/2014/main" id="{8C144821-285D-0E8E-6E0D-4DD241D56A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3137" y="2438399"/>
            <a:ext cx="10515600" cy="3446835"/>
          </a:xfrm>
        </p:spPr>
        <p:txBody>
          <a:bodyPr/>
          <a:lstStyle/>
          <a:p>
            <a:r>
              <a:rPr lang="en-US" altLang="en-US" dirty="0">
                <a:ea typeface="ＭＳ Ｐゴシック" panose="020B0600070205080204" pitchFamily="34" charset="-128"/>
              </a:rPr>
              <a:t>The dependent variable must be a scale variable, while the grouping variables may be ordinal or nominal.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With the Explore procedure, you can:</a:t>
            </a:r>
          </a:p>
          <a:p>
            <a:pPr lvl="1"/>
            <a:r>
              <a:rPr lang="en-US" altLang="en-US" dirty="0">
                <a:ea typeface="ＭＳ Ｐゴシック" panose="020B0600070205080204" pitchFamily="34" charset="-128"/>
              </a:rPr>
              <a:t> Screen data</a:t>
            </a:r>
          </a:p>
          <a:p>
            <a:pPr lvl="1"/>
            <a:r>
              <a:rPr lang="en-US" altLang="en-US" dirty="0">
                <a:ea typeface="ＭＳ Ｐゴシック" panose="020B0600070205080204" pitchFamily="34" charset="-128"/>
              </a:rPr>
              <a:t>Identify outliers </a:t>
            </a:r>
          </a:p>
          <a:p>
            <a:pPr lvl="1"/>
            <a:r>
              <a:rPr lang="en-US" altLang="en-US" dirty="0">
                <a:ea typeface="ＭＳ Ｐゴシック" panose="020B0600070205080204" pitchFamily="34" charset="-128"/>
              </a:rPr>
              <a:t>Check assumptions</a:t>
            </a:r>
          </a:p>
          <a:p>
            <a:pPr lvl="1"/>
            <a:r>
              <a:rPr lang="en-US" altLang="en-US" dirty="0">
                <a:ea typeface="ＭＳ Ｐゴシック" panose="020B0600070205080204" pitchFamily="34" charset="-128"/>
              </a:rPr>
              <a:t>Characterize differences among groups of cases</a:t>
            </a:r>
          </a:p>
          <a:p>
            <a:endParaRPr lang="en-US" altLang="en-US" dirty="0">
              <a:ea typeface="ＭＳ Ｐゴシック" panose="020B0600070205080204" pitchFamily="34" charset="-128"/>
            </a:endParaRPr>
          </a:p>
        </p:txBody>
      </p:sp>
      <p:pic>
        <p:nvPicPr>
          <p:cNvPr id="30724" name="Picture 2">
            <a:extLst>
              <a:ext uri="{FF2B5EF4-FFF2-40B4-BE49-F238E27FC236}">
                <a16:creationId xmlns:a16="http://schemas.microsoft.com/office/drawing/2014/main" id="{39E1927F-CC9F-3027-C971-2B5DB08B3D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1418" y="1519901"/>
            <a:ext cx="3000375" cy="795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27" name="Slide Number Placeholder 6">
            <a:extLst>
              <a:ext uri="{FF2B5EF4-FFF2-40B4-BE49-F238E27FC236}">
                <a16:creationId xmlns:a16="http://schemas.microsoft.com/office/drawing/2014/main" id="{110D16B7-D0AA-A16E-974A-0842AC856E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fld id="{F68A2139-AC82-4983-9281-05A9DE0637BD}" type="slidenum">
              <a:rPr lang="en-US" altLang="zh-TW">
                <a:solidFill>
                  <a:srgbClr val="898989"/>
                </a:solidFill>
                <a:latin typeface="Calibri" panose="020F0502020204030204" pitchFamily="34" charset="0"/>
              </a:rPr>
              <a:pPr eaLnBrk="1" hangingPunct="1"/>
              <a:t>76</a:t>
            </a:fld>
            <a:endParaRPr lang="en-US" altLang="zh-TW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14BF9D6D-469B-C790-0FD5-F36F00891FD7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6001DF5B-47EF-942C-7346-AB1A6950005D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D3E7D81A-E14A-818E-0C34-4E09A8211CFF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F0EA9B6C-15B8-26A0-C7DD-615BB805136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A010B165-08B1-A1BB-C3A0-D99A14292FB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A02428-4B0C-9E54-0426-8B08BB1095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35126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zh-CN" sz="40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5. Correlation analysis</a:t>
            </a:r>
            <a:endParaRPr lang="en-GB" altLang="zh-CN" sz="4000" i="1" dirty="0">
              <a:solidFill>
                <a:srgbClr val="0033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  <a:ea typeface="+mn-ea"/>
              <a:cs typeface="+mn-cs"/>
            </a:endParaRPr>
          </a:p>
        </p:txBody>
      </p:sp>
      <p:sp>
        <p:nvSpPr>
          <p:cNvPr id="33795" name="Content Placeholder 2">
            <a:extLst>
              <a:ext uri="{FF2B5EF4-FFF2-40B4-BE49-F238E27FC236}">
                <a16:creationId xmlns:a16="http://schemas.microsoft.com/office/drawing/2014/main" id="{5F18651C-A94D-1024-40F2-373681AE2A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85252"/>
            <a:ext cx="10844719" cy="4886098"/>
          </a:xfrm>
        </p:spPr>
        <p:txBody>
          <a:bodyPr>
            <a:normAutofit/>
          </a:bodyPr>
          <a:lstStyle/>
          <a:p>
            <a:r>
              <a:rPr lang="en-AU" altLang="zh-CN" sz="4000" dirty="0">
                <a:solidFill>
                  <a:srgbClr val="0033CC"/>
                </a:solidFill>
                <a:latin typeface="Tahoma" panose="020B0604030504040204" pitchFamily="34" charset="0"/>
                <a:ea typeface="ＭＳ Ｐゴシック" panose="020B0600070205080204" pitchFamily="34" charset="-128"/>
                <a:cs typeface="Tahoma" panose="020B0604030504040204" pitchFamily="34" charset="0"/>
              </a:rPr>
              <a:t>Correlation analysis is used to describe the strength and the direction of the linear relationship between two variables. </a:t>
            </a:r>
          </a:p>
        </p:txBody>
      </p:sp>
      <p:sp>
        <p:nvSpPr>
          <p:cNvPr id="33798" name="Slide Number Placeholder 5">
            <a:extLst>
              <a:ext uri="{FF2B5EF4-FFF2-40B4-BE49-F238E27FC236}">
                <a16:creationId xmlns:a16="http://schemas.microsoft.com/office/drawing/2014/main" id="{187FB568-0F35-F904-D3A8-04016D9C05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fld id="{53576A5C-6EB2-4BA3-B06C-944EB6074BCB}" type="slidenum">
              <a:rPr lang="en-US" altLang="zh-TW">
                <a:solidFill>
                  <a:srgbClr val="898989"/>
                </a:solidFill>
                <a:latin typeface="Calibri" panose="020F0502020204030204" pitchFamily="34" charset="0"/>
              </a:rPr>
              <a:pPr eaLnBrk="1" hangingPunct="1"/>
              <a:t>77</a:t>
            </a:fld>
            <a:endParaRPr lang="en-US" altLang="zh-TW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C25C3F5F-1A50-A5B2-9F7C-A1A9E63A13AF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12D6E577-B0EE-CF1E-A96E-BE95972E34FE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C0ECAC62-D750-B5A6-3A6C-13820BF3026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FBB6C20D-E181-1AD9-A1C7-FFD875E65EFA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3132CAD4-AA6D-58CD-A00E-65AF176C29B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A02428-4B0C-9E54-0426-8B08BB1095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28603"/>
            <a:ext cx="10515600" cy="598602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altLang="zh-CN" sz="40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5. Correlation analysis</a:t>
            </a:r>
            <a:endParaRPr lang="en-GB" altLang="zh-CN" sz="4000" i="1" dirty="0">
              <a:solidFill>
                <a:srgbClr val="0033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  <a:ea typeface="+mn-ea"/>
              <a:cs typeface="+mn-cs"/>
            </a:endParaRPr>
          </a:p>
        </p:txBody>
      </p:sp>
      <p:sp>
        <p:nvSpPr>
          <p:cNvPr id="33798" name="Slide Number Placeholder 5">
            <a:extLst>
              <a:ext uri="{FF2B5EF4-FFF2-40B4-BE49-F238E27FC236}">
                <a16:creationId xmlns:a16="http://schemas.microsoft.com/office/drawing/2014/main" id="{187FB568-0F35-F904-D3A8-04016D9C05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fld id="{53576A5C-6EB2-4BA3-B06C-944EB6074BCB}" type="slidenum">
              <a:rPr lang="en-US" altLang="zh-TW">
                <a:solidFill>
                  <a:srgbClr val="898989"/>
                </a:solidFill>
                <a:latin typeface="Calibri" panose="020F0502020204030204" pitchFamily="34" charset="0"/>
              </a:rPr>
              <a:pPr eaLnBrk="1" hangingPunct="1"/>
              <a:t>78</a:t>
            </a:fld>
            <a:endParaRPr lang="en-US" altLang="zh-TW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C25C3F5F-1A50-A5B2-9F7C-A1A9E63A13AF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12D6E577-B0EE-CF1E-A96E-BE95972E34FE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C0ECAC62-D750-B5A6-3A6C-13820BF3026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FBB6C20D-E181-1AD9-A1C7-FFD875E65EFA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3132CAD4-AA6D-58CD-A00E-65AF176C29B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  <p:pic>
        <p:nvPicPr>
          <p:cNvPr id="11" name="Picture 10">
            <a:extLst>
              <a:ext uri="{FF2B5EF4-FFF2-40B4-BE49-F238E27FC236}">
                <a16:creationId xmlns:a16="http://schemas.microsoft.com/office/drawing/2014/main" id="{0FAB2694-A11F-8446-4086-857D3B8F90E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209" t="21843" r="4398" b="19291"/>
          <a:stretch/>
        </p:blipFill>
        <p:spPr>
          <a:xfrm>
            <a:off x="194908" y="985951"/>
            <a:ext cx="11254548" cy="4886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3910828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A02428-4B0C-9E54-0426-8B08BB1095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35126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zh-CN" sz="4000" i="1" dirty="0">
                <a:solidFill>
                  <a:srgbClr val="0033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  <a:ea typeface="+mn-ea"/>
                <a:cs typeface="+mn-cs"/>
              </a:rPr>
              <a:t>Correlation coefficient</a:t>
            </a:r>
            <a:endParaRPr lang="en-GB" altLang="zh-CN" sz="4000" i="1" dirty="0">
              <a:solidFill>
                <a:srgbClr val="0033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  <a:ea typeface="+mn-ea"/>
              <a:cs typeface="+mn-cs"/>
            </a:endParaRPr>
          </a:p>
        </p:txBody>
      </p:sp>
      <p:sp>
        <p:nvSpPr>
          <p:cNvPr id="33795" name="Content Placeholder 2">
            <a:extLst>
              <a:ext uri="{FF2B5EF4-FFF2-40B4-BE49-F238E27FC236}">
                <a16:creationId xmlns:a16="http://schemas.microsoft.com/office/drawing/2014/main" id="{5F18651C-A94D-1024-40F2-373681AE2A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5318" y="1421776"/>
            <a:ext cx="9870127" cy="4701098"/>
          </a:xfrm>
        </p:spPr>
        <p:txBody>
          <a:bodyPr/>
          <a:lstStyle/>
          <a:p>
            <a:r>
              <a:rPr lang="en-AU" altLang="zh-CN" sz="2400" dirty="0">
                <a:solidFill>
                  <a:srgbClr val="0033CC"/>
                </a:solidFill>
                <a:latin typeface="Tahoma" panose="020B0604030504040204" pitchFamily="34" charset="0"/>
                <a:ea typeface="ＭＳ Ｐゴシック" panose="020B0600070205080204" pitchFamily="34" charset="-128"/>
                <a:cs typeface="Tahoma" panose="020B0604030504040204" pitchFamily="34" charset="0"/>
              </a:rPr>
              <a:t>Measure how variables are related, for example what is the relationship between </a:t>
            </a:r>
            <a:r>
              <a:rPr lang="en-AU" altLang="zh-CN" sz="2400" i="1" dirty="0">
                <a:solidFill>
                  <a:srgbClr val="0033CC"/>
                </a:solidFill>
                <a:latin typeface="Tahoma" panose="020B0604030504040204" pitchFamily="34" charset="0"/>
                <a:ea typeface="ＭＳ Ｐゴシック" panose="020B0600070205080204" pitchFamily="34" charset="-128"/>
                <a:cs typeface="Tahoma" panose="020B0604030504040204" pitchFamily="34" charset="0"/>
              </a:rPr>
              <a:t>x</a:t>
            </a:r>
            <a:r>
              <a:rPr lang="en-AU" altLang="zh-CN" sz="2400" dirty="0">
                <a:solidFill>
                  <a:srgbClr val="0033CC"/>
                </a:solidFill>
                <a:latin typeface="Tahoma" panose="020B0604030504040204" pitchFamily="34" charset="0"/>
                <a:ea typeface="ＭＳ Ｐゴシック" panose="020B0600070205080204" pitchFamily="34" charset="-128"/>
                <a:cs typeface="Tahoma" panose="020B0604030504040204" pitchFamily="34" charset="0"/>
              </a:rPr>
              <a:t> and </a:t>
            </a:r>
            <a:r>
              <a:rPr lang="en-AU" altLang="zh-CN" sz="2400" i="1" dirty="0">
                <a:solidFill>
                  <a:srgbClr val="0033CC"/>
                </a:solidFill>
                <a:latin typeface="Tahoma" panose="020B0604030504040204" pitchFamily="34" charset="0"/>
                <a:ea typeface="ＭＳ Ｐゴシック" panose="020B0600070205080204" pitchFamily="34" charset="-128"/>
                <a:cs typeface="Tahoma" panose="020B0604030504040204" pitchFamily="34" charset="0"/>
              </a:rPr>
              <a:t>y</a:t>
            </a:r>
          </a:p>
          <a:p>
            <a:r>
              <a:rPr lang="en-AU" altLang="zh-CN" sz="2400" dirty="0">
                <a:solidFill>
                  <a:srgbClr val="0033CC"/>
                </a:solidFill>
                <a:latin typeface="Tahoma" panose="020B0604030504040204" pitchFamily="34" charset="0"/>
                <a:ea typeface="ＭＳ Ｐゴシック" panose="020B0600070205080204" pitchFamily="34" charset="-128"/>
                <a:cs typeface="Tahoma" panose="020B0604030504040204" pitchFamily="34" charset="0"/>
              </a:rPr>
              <a:t>Correlation coefficient values range from -1 to +1, indicating both strength and direction:</a:t>
            </a:r>
          </a:p>
          <a:p>
            <a:pPr lvl="1"/>
            <a:r>
              <a:rPr lang="en-AU" altLang="zh-CN" dirty="0">
                <a:solidFill>
                  <a:srgbClr val="0033CC"/>
                </a:solidFill>
                <a:latin typeface="Tahoma" panose="020B0604030504040204" pitchFamily="34" charset="0"/>
                <a:ea typeface="ＭＳ Ｐゴシック" panose="020B0600070205080204" pitchFamily="34" charset="-128"/>
                <a:cs typeface="Tahoma" panose="020B0604030504040204" pitchFamily="34" charset="0"/>
              </a:rPr>
              <a:t>Positive values indicate a positive relationship, both values increase (or decrease) together</a:t>
            </a:r>
          </a:p>
          <a:p>
            <a:pPr lvl="1"/>
            <a:r>
              <a:rPr lang="en-AU" altLang="zh-CN" dirty="0">
                <a:solidFill>
                  <a:srgbClr val="0033CC"/>
                </a:solidFill>
                <a:latin typeface="Tahoma" panose="020B0604030504040204" pitchFamily="34" charset="0"/>
                <a:ea typeface="ＭＳ Ｐゴシック" panose="020B0600070205080204" pitchFamily="34" charset="-128"/>
                <a:cs typeface="Tahoma" panose="020B0604030504040204" pitchFamily="34" charset="0"/>
              </a:rPr>
              <a:t>Negative values indicate a negative relationship, as one variable increases the other decreases</a:t>
            </a:r>
          </a:p>
          <a:p>
            <a:pPr lvl="1"/>
            <a:r>
              <a:rPr lang="en-AU" altLang="zh-CN" dirty="0">
                <a:solidFill>
                  <a:srgbClr val="0033CC"/>
                </a:solidFill>
                <a:latin typeface="Tahoma" panose="020B0604030504040204" pitchFamily="34" charset="0"/>
                <a:ea typeface="ＭＳ Ｐゴシック" panose="020B0600070205080204" pitchFamily="34" charset="-128"/>
                <a:cs typeface="Tahoma" panose="020B0604030504040204" pitchFamily="34" charset="0"/>
              </a:rPr>
              <a:t>The closer to 0 the weaker the relationship, the closer to – 1 or + 1 the stronger the relationship</a:t>
            </a:r>
          </a:p>
        </p:txBody>
      </p:sp>
      <p:sp>
        <p:nvSpPr>
          <p:cNvPr id="33798" name="Slide Number Placeholder 5">
            <a:extLst>
              <a:ext uri="{FF2B5EF4-FFF2-40B4-BE49-F238E27FC236}">
                <a16:creationId xmlns:a16="http://schemas.microsoft.com/office/drawing/2014/main" id="{187FB568-0F35-F904-D3A8-04016D9C05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fld id="{53576A5C-6EB2-4BA3-B06C-944EB6074BCB}" type="slidenum">
              <a:rPr lang="en-US" altLang="zh-TW">
                <a:solidFill>
                  <a:srgbClr val="898989"/>
                </a:solidFill>
                <a:latin typeface="Calibri" panose="020F0502020204030204" pitchFamily="34" charset="0"/>
              </a:rPr>
              <a:pPr eaLnBrk="1" hangingPunct="1"/>
              <a:t>79</a:t>
            </a:fld>
            <a:endParaRPr lang="en-US" altLang="zh-TW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C25C3F5F-1A50-A5B2-9F7C-A1A9E63A13AF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12D6E577-B0EE-CF1E-A96E-BE95972E34FE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C0ECAC62-D750-B5A6-3A6C-13820BF3026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FBB6C20D-E181-1AD9-A1C7-FFD875E65EFA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3132CAD4-AA6D-58CD-A00E-65AF176C29B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564168464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4">
            <a:extLst>
              <a:ext uri="{FF2B5EF4-FFF2-40B4-BE49-F238E27FC236}">
                <a16:creationId xmlns:a16="http://schemas.microsoft.com/office/drawing/2014/main" id="{AF2F5ACC-91D3-59F4-78E7-F082D01624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62200" y="5334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 anchor="b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algn="ctr" eaLnBrk="1" hangingPunct="1"/>
            <a:r>
              <a:rPr lang="en-US" altLang="zh-CN" sz="4400" i="1">
                <a:solidFill>
                  <a:schemeClr val="tx2"/>
                </a:solidFill>
              </a:rPr>
              <a:t>Correlation coefficient</a:t>
            </a:r>
          </a:p>
        </p:txBody>
      </p:sp>
      <p:sp>
        <p:nvSpPr>
          <p:cNvPr id="167941" name="Rectangle 5">
            <a:extLst>
              <a:ext uri="{FF2B5EF4-FFF2-40B4-BE49-F238E27FC236}">
                <a16:creationId xmlns:a16="http://schemas.microsoft.com/office/drawing/2014/main" id="{E983949F-B061-672F-54D7-F52334D5002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09813" y="2143125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>
            <a:lvl1pPr marL="342900" indent="-3429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>
              <a:spcBef>
                <a:spcPct val="20000"/>
              </a:spcBef>
              <a:buFontTx/>
              <a:buChar char="•"/>
            </a:pPr>
            <a:r>
              <a:rPr lang="en-US" altLang="zh-CN" sz="3000" dirty="0"/>
              <a:t>r ranges from +1 to -1</a:t>
            </a:r>
          </a:p>
          <a:p>
            <a:pPr eaLnBrk="1" hangingPunct="1">
              <a:spcBef>
                <a:spcPct val="20000"/>
              </a:spcBef>
              <a:buFontTx/>
              <a:buChar char="•"/>
            </a:pPr>
            <a:r>
              <a:rPr lang="en-US" altLang="zh-CN" sz="3000" dirty="0"/>
              <a:t>r = +1 a perfect positive linear relationship</a:t>
            </a:r>
          </a:p>
          <a:p>
            <a:pPr eaLnBrk="1" hangingPunct="1">
              <a:spcBef>
                <a:spcPct val="20000"/>
              </a:spcBef>
              <a:buFontTx/>
              <a:buChar char="•"/>
            </a:pPr>
            <a:r>
              <a:rPr lang="en-US" altLang="zh-CN" sz="3000" dirty="0"/>
              <a:t>r = -1 a perfect negative linear relationship</a:t>
            </a:r>
          </a:p>
          <a:p>
            <a:pPr eaLnBrk="1" hangingPunct="1">
              <a:spcBef>
                <a:spcPct val="20000"/>
              </a:spcBef>
              <a:buFontTx/>
              <a:buChar char="•"/>
            </a:pPr>
            <a:r>
              <a:rPr lang="en-US" altLang="zh-CN" sz="3000" dirty="0"/>
              <a:t>r = 0 indicates no correlation at all</a:t>
            </a:r>
          </a:p>
        </p:txBody>
      </p:sp>
      <p:sp>
        <p:nvSpPr>
          <p:cNvPr id="34822" name="Slide Number Placeholder 5">
            <a:extLst>
              <a:ext uri="{FF2B5EF4-FFF2-40B4-BE49-F238E27FC236}">
                <a16:creationId xmlns:a16="http://schemas.microsoft.com/office/drawing/2014/main" id="{A0AA3214-643F-C9A5-A10B-8245592276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fld id="{ADAAE0CC-2FAC-4E1D-9967-9AF4DB6D5E56}" type="slidenum">
              <a:rPr lang="en-US" altLang="zh-TW">
                <a:solidFill>
                  <a:srgbClr val="898989"/>
                </a:solidFill>
                <a:latin typeface="Calibri" panose="020F0502020204030204" pitchFamily="34" charset="0"/>
              </a:rPr>
              <a:pPr eaLnBrk="1" hangingPunct="1"/>
              <a:t>80</a:t>
            </a:fld>
            <a:endParaRPr lang="en-US" altLang="zh-TW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2D354451-DDED-5C7A-FF79-76A847BB59CA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C8FFDBA1-5C84-CE68-5259-1F31CAA9F3C0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B84EBA6C-0276-01A1-513A-CD5ECF29C98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697D06E5-857A-771E-5DD7-9D0A74FB802F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B356B833-BF1D-55B9-5907-73BCCFFC177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9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79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79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9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79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79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9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79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79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94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794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794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7941" grpId="0" build="p" autoUpdateAnimBg="0"/>
    </p:bld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C809641-D97F-EC10-F936-118886A7417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31" t="14468" r="3728" b="22639"/>
          <a:stretch/>
        </p:blipFill>
        <p:spPr>
          <a:xfrm>
            <a:off x="-146725" y="496109"/>
            <a:ext cx="12127235" cy="5447491"/>
          </a:xfrm>
          <a:prstGeom prst="rect">
            <a:avLst/>
          </a:prstGeom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CADCA14E-9719-0B8D-74DE-BF03385ABC80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B5E19FA3-EB97-EA63-5B4B-D82085D30C45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DA71AF3F-DFBF-288C-C9C7-978BF4D09E6E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8" name="Picture 7">
                <a:extLst>
                  <a:ext uri="{FF2B5EF4-FFF2-40B4-BE49-F238E27FC236}">
                    <a16:creationId xmlns:a16="http://schemas.microsoft.com/office/drawing/2014/main" id="{ED77AFC9-0CA0-A13F-012B-5873CA91A7C1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225E6C8D-2D7D-CBB2-CD99-5DECAB04DC0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692205979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A02428-4B0C-9E54-0426-8B08BB1095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3843" y="267514"/>
            <a:ext cx="10515600" cy="598602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altLang="zh-CN" sz="40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5. Correlation analysis</a:t>
            </a:r>
            <a:endParaRPr lang="en-GB" altLang="zh-CN" sz="4000" i="1" dirty="0">
              <a:solidFill>
                <a:srgbClr val="0033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  <a:ea typeface="+mn-ea"/>
              <a:cs typeface="+mn-cs"/>
            </a:endParaRPr>
          </a:p>
        </p:txBody>
      </p:sp>
      <p:sp>
        <p:nvSpPr>
          <p:cNvPr id="33798" name="Slide Number Placeholder 5">
            <a:extLst>
              <a:ext uri="{FF2B5EF4-FFF2-40B4-BE49-F238E27FC236}">
                <a16:creationId xmlns:a16="http://schemas.microsoft.com/office/drawing/2014/main" id="{187FB568-0F35-F904-D3A8-04016D9C05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fld id="{53576A5C-6EB2-4BA3-B06C-944EB6074BCB}" type="slidenum">
              <a:rPr lang="en-US" altLang="zh-TW">
                <a:solidFill>
                  <a:srgbClr val="898989"/>
                </a:solidFill>
                <a:latin typeface="Calibri" panose="020F0502020204030204" pitchFamily="34" charset="0"/>
              </a:rPr>
              <a:pPr eaLnBrk="1" hangingPunct="1"/>
              <a:t>82</a:t>
            </a:fld>
            <a:endParaRPr lang="en-US" altLang="zh-TW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C25C3F5F-1A50-A5B2-9F7C-A1A9E63A13AF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12D6E577-B0EE-CF1E-A96E-BE95972E34FE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C0ECAC62-D750-B5A6-3A6C-13820BF3026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FBB6C20D-E181-1AD9-A1C7-FFD875E65EFA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3132CAD4-AA6D-58CD-A00E-65AF176C29B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39C6BFD0-641F-C990-0687-63A0692F82E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850" t="12062" r="4399" b="53901"/>
          <a:stretch/>
        </p:blipFill>
        <p:spPr>
          <a:xfrm>
            <a:off x="380999" y="1186774"/>
            <a:ext cx="11235449" cy="3891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634884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462E02-280E-65AF-9D06-74D4F39719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106" y="1678359"/>
            <a:ext cx="10515600" cy="1750641"/>
          </a:xfrm>
        </p:spPr>
        <p:txBody>
          <a:bodyPr/>
          <a:lstStyle/>
          <a:p>
            <a:r>
              <a:rPr lang="en-US" dirty="0"/>
              <a:t>Exercise -  Relationship between Job Satisfaction and Salary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9983825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462E02-280E-65AF-9D06-74D4F39719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106" y="890419"/>
            <a:ext cx="10515600" cy="1750641"/>
          </a:xfrm>
        </p:spPr>
        <p:txBody>
          <a:bodyPr/>
          <a:lstStyle/>
          <a:p>
            <a:r>
              <a:rPr lang="en-US" dirty="0"/>
              <a:t>Exercise -  Relationship between Job Satisfaction and Salary </a:t>
            </a:r>
            <a:endParaRPr lang="en-GB" dirty="0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4D7489D2-3074-8006-0B85-C9DE47A6E61C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7940" y="2641060"/>
            <a:ext cx="10666886" cy="27286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>
            <a:lvl1pPr marL="342900" indent="-3429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marL="0" indent="0" eaLnBrk="1" hangingPunct="1">
              <a:spcBef>
                <a:spcPct val="20000"/>
              </a:spcBef>
            </a:pPr>
            <a:r>
              <a:rPr lang="en-US" altLang="zh-CN" sz="3000" dirty="0"/>
              <a:t>H0  : There is no significant relationship between salary job satisfaction</a:t>
            </a:r>
          </a:p>
          <a:p>
            <a:pPr marL="0" indent="0" eaLnBrk="1" hangingPunct="1">
              <a:spcBef>
                <a:spcPct val="20000"/>
              </a:spcBef>
            </a:pPr>
            <a:endParaRPr lang="en-US" altLang="zh-CN" sz="3000" dirty="0"/>
          </a:p>
          <a:p>
            <a:pPr marL="0" indent="0" eaLnBrk="1" hangingPunct="1">
              <a:spcBef>
                <a:spcPct val="20000"/>
              </a:spcBef>
            </a:pPr>
            <a:r>
              <a:rPr lang="en-US" altLang="zh-CN" sz="3000" dirty="0"/>
              <a:t>H1: There is significant relationship between salary and job </a:t>
            </a:r>
            <a:r>
              <a:rPr lang="en-US" altLang="zh-CN" sz="3000" dirty="0" err="1"/>
              <a:t>satisfactionand</a:t>
            </a:r>
            <a:r>
              <a:rPr lang="en-US" altLang="zh-CN" sz="30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856936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utoUpdateAnimBg="0"/>
    </p:bld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>
            <a:extLst>
              <a:ext uri="{FF2B5EF4-FFF2-40B4-BE49-F238E27FC236}">
                <a16:creationId xmlns:a16="http://schemas.microsoft.com/office/drawing/2014/main" id="{0C5A75C7-7189-9A56-2771-EF66B0DD32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35125"/>
          </a:xfrm>
        </p:spPr>
        <p:txBody>
          <a:bodyPr/>
          <a:lstStyle/>
          <a:p>
            <a:pPr marL="342900" indent="-342900">
              <a:spcBef>
                <a:spcPts val="600"/>
              </a:spcBef>
            </a:pPr>
            <a:r>
              <a:rPr lang="en-US" altLang="zh-CN" sz="4200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5. Correlation analysis</a:t>
            </a:r>
            <a:endParaRPr lang="en-US" altLang="en-US" sz="4200" dirty="0">
              <a:ea typeface="ＭＳ Ｐゴシック" panose="020B0600070205080204" pitchFamily="34" charset="-128"/>
            </a:endParaRPr>
          </a:p>
        </p:txBody>
      </p:sp>
      <p:pic>
        <p:nvPicPr>
          <p:cNvPr id="31748" name="Picture 4">
            <a:extLst>
              <a:ext uri="{FF2B5EF4-FFF2-40B4-BE49-F238E27FC236}">
                <a16:creationId xmlns:a16="http://schemas.microsoft.com/office/drawing/2014/main" id="{72140DF4-F2F7-171D-8968-4EE9E0733F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4663" y="1262399"/>
            <a:ext cx="5744786" cy="46669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751" name="Slide Number Placeholder 6">
            <a:extLst>
              <a:ext uri="{FF2B5EF4-FFF2-40B4-BE49-F238E27FC236}">
                <a16:creationId xmlns:a16="http://schemas.microsoft.com/office/drawing/2014/main" id="{3B7F9DB4-57B2-0BE7-D4AD-9E72341E8F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fld id="{BB0C7CBC-50CE-4A46-85C7-FC172B4A7BD6}" type="slidenum">
              <a:rPr lang="en-US" altLang="zh-TW">
                <a:solidFill>
                  <a:srgbClr val="898989"/>
                </a:solidFill>
                <a:latin typeface="Calibri" panose="020F0502020204030204" pitchFamily="34" charset="0"/>
              </a:rPr>
              <a:pPr eaLnBrk="1" hangingPunct="1"/>
              <a:t>85</a:t>
            </a:fld>
            <a:endParaRPr lang="en-US" altLang="zh-TW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494087A7-30D8-F21F-8324-78520A72863C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DFF19D19-A9FF-BCBD-0290-4EF64E9E7543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DAC412EA-C9CC-9DF1-8C24-ED1C6ED76831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BDAC8B60-8AAE-3984-EDA7-9945AE35CD12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8673DC29-F69B-B8B4-D07A-007B2AA61E9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2AAE7C-0253-9081-4F01-0F5DBAC176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6710464" cy="685462"/>
          </a:xfrm>
        </p:spPr>
        <p:txBody>
          <a:bodyPr>
            <a:normAutofit fontScale="90000"/>
          </a:bodyPr>
          <a:lstStyle/>
          <a:p>
            <a:r>
              <a:rPr lang="en-US" dirty="0"/>
              <a:t>Pearson’s correlation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9D83839-73A8-5509-6AD9-F1C12E26795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824" t="23262" r="25531" b="30354"/>
          <a:stretch/>
        </p:blipFill>
        <p:spPr>
          <a:xfrm>
            <a:off x="3667326" y="1050588"/>
            <a:ext cx="7896327" cy="5019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0308542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87D8A5-8953-2516-B879-766FAB1B65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7070387" cy="874323"/>
          </a:xfrm>
        </p:spPr>
        <p:txBody>
          <a:bodyPr/>
          <a:lstStyle/>
          <a:p>
            <a:r>
              <a:rPr lang="en-US" dirty="0"/>
              <a:t>Job Satisfaction and Salary 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F6E5792-25C9-702E-3BBA-AFBBCCF058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97145" y="1690688"/>
            <a:ext cx="7399000" cy="3927864"/>
          </a:xfrm>
          <a:prstGeom prst="rect">
            <a:avLst/>
          </a:prstGeom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7F68BF93-D914-9C07-DC4C-2A7C887B2784}"/>
              </a:ext>
            </a:extLst>
          </p:cNvPr>
          <p:cNvSpPr/>
          <p:nvPr/>
        </p:nvSpPr>
        <p:spPr>
          <a:xfrm>
            <a:off x="8511703" y="1964987"/>
            <a:ext cx="1896894" cy="2052536"/>
          </a:xfrm>
          <a:prstGeom prst="roundRect">
            <a:avLst/>
          </a:prstGeom>
          <a:noFill/>
          <a:ln w="571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5761079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Line 4">
            <a:extLst>
              <a:ext uri="{FF2B5EF4-FFF2-40B4-BE49-F238E27FC236}">
                <a16:creationId xmlns:a16="http://schemas.microsoft.com/office/drawing/2014/main" id="{8E551C2B-B1E6-85DF-DA2B-7509D65D6E09}"/>
              </a:ext>
            </a:extLst>
          </p:cNvPr>
          <p:cNvSpPr>
            <a:spLocks noChangeShapeType="1"/>
          </p:cNvSpPr>
          <p:nvPr/>
        </p:nvSpPr>
        <p:spPr bwMode="auto">
          <a:xfrm>
            <a:off x="2189163" y="611189"/>
            <a:ext cx="0" cy="51641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43" name="Line 5">
            <a:extLst>
              <a:ext uri="{FF2B5EF4-FFF2-40B4-BE49-F238E27FC236}">
                <a16:creationId xmlns:a16="http://schemas.microsoft.com/office/drawing/2014/main" id="{69F9FACE-6AA6-04D9-EDFD-EFFFA15B731B}"/>
              </a:ext>
            </a:extLst>
          </p:cNvPr>
          <p:cNvSpPr>
            <a:spLocks noChangeShapeType="1"/>
          </p:cNvSpPr>
          <p:nvPr/>
        </p:nvSpPr>
        <p:spPr bwMode="auto">
          <a:xfrm>
            <a:off x="2206625" y="5775325"/>
            <a:ext cx="6916738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44" name="Line 6">
            <a:extLst>
              <a:ext uri="{FF2B5EF4-FFF2-40B4-BE49-F238E27FC236}">
                <a16:creationId xmlns:a16="http://schemas.microsoft.com/office/drawing/2014/main" id="{CE5B9969-8335-4E71-BB09-F855734F3EC1}"/>
              </a:ext>
            </a:extLst>
          </p:cNvPr>
          <p:cNvSpPr>
            <a:spLocks noChangeShapeType="1"/>
          </p:cNvSpPr>
          <p:nvPr/>
        </p:nvSpPr>
        <p:spPr bwMode="auto">
          <a:xfrm>
            <a:off x="2206625" y="593725"/>
            <a:ext cx="211138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45" name="Line 7">
            <a:extLst>
              <a:ext uri="{FF2B5EF4-FFF2-40B4-BE49-F238E27FC236}">
                <a16:creationId xmlns:a16="http://schemas.microsoft.com/office/drawing/2014/main" id="{99BF4A0C-7745-C1FC-2694-301A90DE1697}"/>
              </a:ext>
            </a:extLst>
          </p:cNvPr>
          <p:cNvSpPr>
            <a:spLocks noChangeShapeType="1"/>
          </p:cNvSpPr>
          <p:nvPr/>
        </p:nvSpPr>
        <p:spPr bwMode="auto">
          <a:xfrm>
            <a:off x="2206625" y="1127125"/>
            <a:ext cx="211138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46" name="Line 8">
            <a:extLst>
              <a:ext uri="{FF2B5EF4-FFF2-40B4-BE49-F238E27FC236}">
                <a16:creationId xmlns:a16="http://schemas.microsoft.com/office/drawing/2014/main" id="{D9487F4A-6BA6-7E60-8C3C-8FEDED361566}"/>
              </a:ext>
            </a:extLst>
          </p:cNvPr>
          <p:cNvSpPr>
            <a:spLocks noChangeShapeType="1"/>
          </p:cNvSpPr>
          <p:nvPr/>
        </p:nvSpPr>
        <p:spPr bwMode="auto">
          <a:xfrm>
            <a:off x="2206625" y="2270125"/>
            <a:ext cx="211138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47" name="Line 9">
            <a:extLst>
              <a:ext uri="{FF2B5EF4-FFF2-40B4-BE49-F238E27FC236}">
                <a16:creationId xmlns:a16="http://schemas.microsoft.com/office/drawing/2014/main" id="{C32A233C-F7C8-9AF6-62DC-6D52B4EE8F27}"/>
              </a:ext>
            </a:extLst>
          </p:cNvPr>
          <p:cNvSpPr>
            <a:spLocks noChangeShapeType="1"/>
          </p:cNvSpPr>
          <p:nvPr/>
        </p:nvSpPr>
        <p:spPr bwMode="auto">
          <a:xfrm>
            <a:off x="2206625" y="3336925"/>
            <a:ext cx="211138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48" name="Line 10">
            <a:extLst>
              <a:ext uri="{FF2B5EF4-FFF2-40B4-BE49-F238E27FC236}">
                <a16:creationId xmlns:a16="http://schemas.microsoft.com/office/drawing/2014/main" id="{3BDF2846-3386-A904-0A1E-FDFEAF945430}"/>
              </a:ext>
            </a:extLst>
          </p:cNvPr>
          <p:cNvSpPr>
            <a:spLocks noChangeShapeType="1"/>
          </p:cNvSpPr>
          <p:nvPr/>
        </p:nvSpPr>
        <p:spPr bwMode="auto">
          <a:xfrm>
            <a:off x="2206625" y="4479925"/>
            <a:ext cx="211138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49" name="Line 11">
            <a:extLst>
              <a:ext uri="{FF2B5EF4-FFF2-40B4-BE49-F238E27FC236}">
                <a16:creationId xmlns:a16="http://schemas.microsoft.com/office/drawing/2014/main" id="{A142246A-8DC1-7AA7-B64E-4D6742C7F9AD}"/>
              </a:ext>
            </a:extLst>
          </p:cNvPr>
          <p:cNvSpPr>
            <a:spLocks noChangeShapeType="1"/>
          </p:cNvSpPr>
          <p:nvPr/>
        </p:nvSpPr>
        <p:spPr bwMode="auto">
          <a:xfrm>
            <a:off x="2206625" y="3946525"/>
            <a:ext cx="211138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50" name="Line 12">
            <a:extLst>
              <a:ext uri="{FF2B5EF4-FFF2-40B4-BE49-F238E27FC236}">
                <a16:creationId xmlns:a16="http://schemas.microsoft.com/office/drawing/2014/main" id="{41E9A3E0-5A5A-5388-D9C0-3CEF0FBDA294}"/>
              </a:ext>
            </a:extLst>
          </p:cNvPr>
          <p:cNvSpPr>
            <a:spLocks noChangeShapeType="1"/>
          </p:cNvSpPr>
          <p:nvPr/>
        </p:nvSpPr>
        <p:spPr bwMode="auto">
          <a:xfrm>
            <a:off x="2206625" y="1660525"/>
            <a:ext cx="211138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51" name="Line 13">
            <a:extLst>
              <a:ext uri="{FF2B5EF4-FFF2-40B4-BE49-F238E27FC236}">
                <a16:creationId xmlns:a16="http://schemas.microsoft.com/office/drawing/2014/main" id="{4CC15A70-69F2-1896-C46B-B89E63545C3C}"/>
              </a:ext>
            </a:extLst>
          </p:cNvPr>
          <p:cNvSpPr>
            <a:spLocks noChangeShapeType="1"/>
          </p:cNvSpPr>
          <p:nvPr/>
        </p:nvSpPr>
        <p:spPr bwMode="auto">
          <a:xfrm>
            <a:off x="2206625" y="2803525"/>
            <a:ext cx="211138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52" name="Line 14">
            <a:extLst>
              <a:ext uri="{FF2B5EF4-FFF2-40B4-BE49-F238E27FC236}">
                <a16:creationId xmlns:a16="http://schemas.microsoft.com/office/drawing/2014/main" id="{159A3E75-8593-34D5-FF30-E1D4B4049415}"/>
              </a:ext>
            </a:extLst>
          </p:cNvPr>
          <p:cNvSpPr>
            <a:spLocks noChangeShapeType="1"/>
          </p:cNvSpPr>
          <p:nvPr/>
        </p:nvSpPr>
        <p:spPr bwMode="auto">
          <a:xfrm>
            <a:off x="2206625" y="5013325"/>
            <a:ext cx="211138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53" name="Line 15">
            <a:extLst>
              <a:ext uri="{FF2B5EF4-FFF2-40B4-BE49-F238E27FC236}">
                <a16:creationId xmlns:a16="http://schemas.microsoft.com/office/drawing/2014/main" id="{E585C96B-6557-6299-37F9-509876B1047C}"/>
              </a:ext>
            </a:extLst>
          </p:cNvPr>
          <p:cNvSpPr>
            <a:spLocks noChangeShapeType="1"/>
          </p:cNvSpPr>
          <p:nvPr/>
        </p:nvSpPr>
        <p:spPr bwMode="auto">
          <a:xfrm>
            <a:off x="2874963" y="5487989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54" name="Line 16">
            <a:extLst>
              <a:ext uri="{FF2B5EF4-FFF2-40B4-BE49-F238E27FC236}">
                <a16:creationId xmlns:a16="http://schemas.microsoft.com/office/drawing/2014/main" id="{6BE45BCC-4754-F79F-97D7-B9A0629A6EB0}"/>
              </a:ext>
            </a:extLst>
          </p:cNvPr>
          <p:cNvSpPr>
            <a:spLocks noChangeShapeType="1"/>
          </p:cNvSpPr>
          <p:nvPr/>
        </p:nvSpPr>
        <p:spPr bwMode="auto">
          <a:xfrm>
            <a:off x="3408363" y="5487989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55" name="Line 17">
            <a:extLst>
              <a:ext uri="{FF2B5EF4-FFF2-40B4-BE49-F238E27FC236}">
                <a16:creationId xmlns:a16="http://schemas.microsoft.com/office/drawing/2014/main" id="{0E971C13-1D4B-D278-A659-02FDC55AD680}"/>
              </a:ext>
            </a:extLst>
          </p:cNvPr>
          <p:cNvSpPr>
            <a:spLocks noChangeShapeType="1"/>
          </p:cNvSpPr>
          <p:nvPr/>
        </p:nvSpPr>
        <p:spPr bwMode="auto">
          <a:xfrm>
            <a:off x="3941763" y="5487989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56" name="Line 18">
            <a:extLst>
              <a:ext uri="{FF2B5EF4-FFF2-40B4-BE49-F238E27FC236}">
                <a16:creationId xmlns:a16="http://schemas.microsoft.com/office/drawing/2014/main" id="{62BA3F9B-428A-95C7-4E37-B85C7C5BC129}"/>
              </a:ext>
            </a:extLst>
          </p:cNvPr>
          <p:cNvSpPr>
            <a:spLocks noChangeShapeType="1"/>
          </p:cNvSpPr>
          <p:nvPr/>
        </p:nvSpPr>
        <p:spPr bwMode="auto">
          <a:xfrm>
            <a:off x="4551363" y="5487989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57" name="Line 19">
            <a:extLst>
              <a:ext uri="{FF2B5EF4-FFF2-40B4-BE49-F238E27FC236}">
                <a16:creationId xmlns:a16="http://schemas.microsoft.com/office/drawing/2014/main" id="{ECDB5E1E-B939-1CBE-85AF-2C95770476B3}"/>
              </a:ext>
            </a:extLst>
          </p:cNvPr>
          <p:cNvSpPr>
            <a:spLocks noChangeShapeType="1"/>
          </p:cNvSpPr>
          <p:nvPr/>
        </p:nvSpPr>
        <p:spPr bwMode="auto">
          <a:xfrm>
            <a:off x="5084763" y="5487989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58" name="Line 20">
            <a:extLst>
              <a:ext uri="{FF2B5EF4-FFF2-40B4-BE49-F238E27FC236}">
                <a16:creationId xmlns:a16="http://schemas.microsoft.com/office/drawing/2014/main" id="{68B5328C-EFB6-6EF1-81A2-335B5936768A}"/>
              </a:ext>
            </a:extLst>
          </p:cNvPr>
          <p:cNvSpPr>
            <a:spLocks noChangeShapeType="1"/>
          </p:cNvSpPr>
          <p:nvPr/>
        </p:nvSpPr>
        <p:spPr bwMode="auto">
          <a:xfrm>
            <a:off x="5618163" y="5487989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59" name="Line 21">
            <a:extLst>
              <a:ext uri="{FF2B5EF4-FFF2-40B4-BE49-F238E27FC236}">
                <a16:creationId xmlns:a16="http://schemas.microsoft.com/office/drawing/2014/main" id="{DEA35CC8-2D88-63DA-6A23-6E57A87EC1EB}"/>
              </a:ext>
            </a:extLst>
          </p:cNvPr>
          <p:cNvSpPr>
            <a:spLocks noChangeShapeType="1"/>
          </p:cNvSpPr>
          <p:nvPr/>
        </p:nvSpPr>
        <p:spPr bwMode="auto">
          <a:xfrm>
            <a:off x="6227763" y="5487989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60" name="Line 22">
            <a:extLst>
              <a:ext uri="{FF2B5EF4-FFF2-40B4-BE49-F238E27FC236}">
                <a16:creationId xmlns:a16="http://schemas.microsoft.com/office/drawing/2014/main" id="{38C37261-42B2-0ADC-F7D8-08E2A3409722}"/>
              </a:ext>
            </a:extLst>
          </p:cNvPr>
          <p:cNvSpPr>
            <a:spLocks noChangeShapeType="1"/>
          </p:cNvSpPr>
          <p:nvPr/>
        </p:nvSpPr>
        <p:spPr bwMode="auto">
          <a:xfrm>
            <a:off x="6837363" y="5487989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61" name="Line 23">
            <a:extLst>
              <a:ext uri="{FF2B5EF4-FFF2-40B4-BE49-F238E27FC236}">
                <a16:creationId xmlns:a16="http://schemas.microsoft.com/office/drawing/2014/main" id="{99260B97-874F-CDC1-77C5-A0F25D625136}"/>
              </a:ext>
            </a:extLst>
          </p:cNvPr>
          <p:cNvSpPr>
            <a:spLocks noChangeShapeType="1"/>
          </p:cNvSpPr>
          <p:nvPr/>
        </p:nvSpPr>
        <p:spPr bwMode="auto">
          <a:xfrm>
            <a:off x="7370763" y="5487989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62" name="Line 24">
            <a:extLst>
              <a:ext uri="{FF2B5EF4-FFF2-40B4-BE49-F238E27FC236}">
                <a16:creationId xmlns:a16="http://schemas.microsoft.com/office/drawing/2014/main" id="{E8B9355D-3A49-EC4D-E239-75503D9385C9}"/>
              </a:ext>
            </a:extLst>
          </p:cNvPr>
          <p:cNvSpPr>
            <a:spLocks noChangeShapeType="1"/>
          </p:cNvSpPr>
          <p:nvPr/>
        </p:nvSpPr>
        <p:spPr bwMode="auto">
          <a:xfrm>
            <a:off x="7980363" y="5487989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63" name="Line 25">
            <a:extLst>
              <a:ext uri="{FF2B5EF4-FFF2-40B4-BE49-F238E27FC236}">
                <a16:creationId xmlns:a16="http://schemas.microsoft.com/office/drawing/2014/main" id="{007A5854-D3FB-B0D4-8775-33FC010820F1}"/>
              </a:ext>
            </a:extLst>
          </p:cNvPr>
          <p:cNvSpPr>
            <a:spLocks noChangeShapeType="1"/>
          </p:cNvSpPr>
          <p:nvPr/>
        </p:nvSpPr>
        <p:spPr bwMode="auto">
          <a:xfrm>
            <a:off x="8589963" y="5487989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64" name="Line 26">
            <a:extLst>
              <a:ext uri="{FF2B5EF4-FFF2-40B4-BE49-F238E27FC236}">
                <a16:creationId xmlns:a16="http://schemas.microsoft.com/office/drawing/2014/main" id="{94C99B50-9A9B-A915-F460-6CE05CE036DE}"/>
              </a:ext>
            </a:extLst>
          </p:cNvPr>
          <p:cNvSpPr>
            <a:spLocks noChangeShapeType="1"/>
          </p:cNvSpPr>
          <p:nvPr/>
        </p:nvSpPr>
        <p:spPr bwMode="auto">
          <a:xfrm>
            <a:off x="9123363" y="5487989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65" name="Rectangle 27">
            <a:extLst>
              <a:ext uri="{FF2B5EF4-FFF2-40B4-BE49-F238E27FC236}">
                <a16:creationId xmlns:a16="http://schemas.microsoft.com/office/drawing/2014/main" id="{477EDF58-F102-1E53-F948-3AB7906CE199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69482" y="6232526"/>
            <a:ext cx="306174" cy="3084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algn="ctr" eaLnBrk="1" hangingPunct="1"/>
            <a:r>
              <a:rPr lang="en-US" altLang="zh-CN" sz="1400" i="1">
                <a:ea typeface="宋体" panose="02010600030101010101" pitchFamily="2" charset="-122"/>
              </a:rPr>
              <a:t>X</a:t>
            </a:r>
          </a:p>
        </p:txBody>
      </p:sp>
      <p:sp>
        <p:nvSpPr>
          <p:cNvPr id="35866" name="Rectangle 28">
            <a:extLst>
              <a:ext uri="{FF2B5EF4-FFF2-40B4-BE49-F238E27FC236}">
                <a16:creationId xmlns:a16="http://schemas.microsoft.com/office/drawing/2014/main" id="{6C889FB1-EEC2-A4AA-7693-0F0ACF4BB94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60670" y="147639"/>
            <a:ext cx="306174" cy="3084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algn="ctr" eaLnBrk="1" hangingPunct="1"/>
            <a:r>
              <a:rPr lang="en-US" altLang="zh-CN" sz="1400" i="1">
                <a:ea typeface="宋体" panose="02010600030101010101" pitchFamily="2" charset="-122"/>
              </a:rPr>
              <a:t>Y</a:t>
            </a:r>
          </a:p>
        </p:txBody>
      </p:sp>
      <p:sp>
        <p:nvSpPr>
          <p:cNvPr id="35867" name="Oval 29">
            <a:extLst>
              <a:ext uri="{FF2B5EF4-FFF2-40B4-BE49-F238E27FC236}">
                <a16:creationId xmlns:a16="http://schemas.microsoft.com/office/drawing/2014/main" id="{4B3EB8C9-A698-F744-9127-D8DD6A8D491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61163" y="3870325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5868" name="Oval 30">
            <a:extLst>
              <a:ext uri="{FF2B5EF4-FFF2-40B4-BE49-F238E27FC236}">
                <a16:creationId xmlns:a16="http://schemas.microsoft.com/office/drawing/2014/main" id="{282B1C1C-A18B-AE7E-0DBC-296E6DCEC1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13563" y="4860925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5869" name="Oval 31">
            <a:extLst>
              <a:ext uri="{FF2B5EF4-FFF2-40B4-BE49-F238E27FC236}">
                <a16:creationId xmlns:a16="http://schemas.microsoft.com/office/drawing/2014/main" id="{68367279-CE34-D53F-2247-50BEEBE8FB2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03963" y="4251325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5870" name="Oval 32">
            <a:extLst>
              <a:ext uri="{FF2B5EF4-FFF2-40B4-BE49-F238E27FC236}">
                <a16:creationId xmlns:a16="http://schemas.microsoft.com/office/drawing/2014/main" id="{49236626-9FBB-484E-9332-BEEF619CBD4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18163" y="3641725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5871" name="Oval 33">
            <a:extLst>
              <a:ext uri="{FF2B5EF4-FFF2-40B4-BE49-F238E27FC236}">
                <a16:creationId xmlns:a16="http://schemas.microsoft.com/office/drawing/2014/main" id="{EA5B7277-1339-5087-BBD0-717E44119C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41963" y="4403725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5872" name="Oval 34">
            <a:extLst>
              <a:ext uri="{FF2B5EF4-FFF2-40B4-BE49-F238E27FC236}">
                <a16:creationId xmlns:a16="http://schemas.microsoft.com/office/drawing/2014/main" id="{76DE8B3F-62D5-B191-BA95-6012D198377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27563" y="4022725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5873" name="Oval 35">
            <a:extLst>
              <a:ext uri="{FF2B5EF4-FFF2-40B4-BE49-F238E27FC236}">
                <a16:creationId xmlns:a16="http://schemas.microsoft.com/office/drawing/2014/main" id="{2DB1B98C-22B1-9C01-EEA0-CE1B76C43C1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18163" y="3413125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5874" name="Oval 36">
            <a:extLst>
              <a:ext uri="{FF2B5EF4-FFF2-40B4-BE49-F238E27FC236}">
                <a16:creationId xmlns:a16="http://schemas.microsoft.com/office/drawing/2014/main" id="{179DB239-AFC6-8E8A-15D5-16CA9F2AC34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41963" y="3336925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5875" name="Oval 37">
            <a:extLst>
              <a:ext uri="{FF2B5EF4-FFF2-40B4-BE49-F238E27FC236}">
                <a16:creationId xmlns:a16="http://schemas.microsoft.com/office/drawing/2014/main" id="{E0DBAA43-1F1C-B152-6DD8-3108F9F38E2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46563" y="3336925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5876" name="Oval 38">
            <a:extLst>
              <a:ext uri="{FF2B5EF4-FFF2-40B4-BE49-F238E27FC236}">
                <a16:creationId xmlns:a16="http://schemas.microsoft.com/office/drawing/2014/main" id="{EB46E6BF-8739-BBBC-A714-26DF9D33FA1B}"/>
              </a:ext>
            </a:extLst>
          </p:cNvPr>
          <p:cNvSpPr>
            <a:spLocks noChangeArrowheads="1"/>
          </p:cNvSpPr>
          <p:nvPr/>
        </p:nvSpPr>
        <p:spPr bwMode="auto">
          <a:xfrm flipH="1">
            <a:off x="4932363" y="2879725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5877" name="Oval 39">
            <a:extLst>
              <a:ext uri="{FF2B5EF4-FFF2-40B4-BE49-F238E27FC236}">
                <a16:creationId xmlns:a16="http://schemas.microsoft.com/office/drawing/2014/main" id="{6F277A6D-77FC-6B5A-E95D-C10A5E256B1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80163" y="2651125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5878" name="Oval 40">
            <a:extLst>
              <a:ext uri="{FF2B5EF4-FFF2-40B4-BE49-F238E27FC236}">
                <a16:creationId xmlns:a16="http://schemas.microsoft.com/office/drawing/2014/main" id="{97D55186-693E-7B73-92A5-08F6078FD82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2000" y="2438400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5879" name="Oval 41">
            <a:extLst>
              <a:ext uri="{FF2B5EF4-FFF2-40B4-BE49-F238E27FC236}">
                <a16:creationId xmlns:a16="http://schemas.microsoft.com/office/drawing/2014/main" id="{A1193BC7-010B-C6F9-8CAD-201AB6B95B8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41963" y="2727325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5880" name="Oval 42">
            <a:extLst>
              <a:ext uri="{FF2B5EF4-FFF2-40B4-BE49-F238E27FC236}">
                <a16:creationId xmlns:a16="http://schemas.microsoft.com/office/drawing/2014/main" id="{6BEED615-1371-5648-9886-7A41CE88473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13563" y="4327525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5881" name="Oval 43">
            <a:extLst>
              <a:ext uri="{FF2B5EF4-FFF2-40B4-BE49-F238E27FC236}">
                <a16:creationId xmlns:a16="http://schemas.microsoft.com/office/drawing/2014/main" id="{11BBCFAF-584B-CE03-2AD9-E88647A53D5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18163" y="5013325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5882" name="Rectangle 44">
            <a:extLst>
              <a:ext uri="{FF2B5EF4-FFF2-40B4-BE49-F238E27FC236}">
                <a16:creationId xmlns:a16="http://schemas.microsoft.com/office/drawing/2014/main" id="{4479B1C6-2E06-56E1-0062-06911D0F027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30642" y="914401"/>
            <a:ext cx="4067267" cy="4623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algn="ctr" eaLnBrk="1" hangingPunct="1"/>
            <a:r>
              <a:rPr lang="en-US" altLang="zh-CN" sz="2400">
                <a:solidFill>
                  <a:schemeClr val="accent2"/>
                </a:solidFill>
                <a:ea typeface="宋体" panose="02010600030101010101" pitchFamily="2" charset="-122"/>
              </a:rPr>
              <a:t>CORRELATION PATTERNS</a:t>
            </a:r>
          </a:p>
        </p:txBody>
      </p:sp>
      <p:sp>
        <p:nvSpPr>
          <p:cNvPr id="35883" name="Rectangle 45">
            <a:extLst>
              <a:ext uri="{FF2B5EF4-FFF2-40B4-BE49-F238E27FC236}">
                <a16:creationId xmlns:a16="http://schemas.microsoft.com/office/drawing/2014/main" id="{D5C5824A-76CF-8DE0-8888-A2ADD19FD0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51363" y="1473201"/>
            <a:ext cx="5638800" cy="4623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r>
              <a:rPr lang="en-US" altLang="zh-CN" sz="2400">
                <a:ea typeface="宋体" panose="02010600030101010101" pitchFamily="2" charset="-122"/>
              </a:rPr>
              <a:t>NO CORRELATION</a:t>
            </a:r>
          </a:p>
        </p:txBody>
      </p:sp>
      <p:sp>
        <p:nvSpPr>
          <p:cNvPr id="35884" name="Oval 46">
            <a:extLst>
              <a:ext uri="{FF2B5EF4-FFF2-40B4-BE49-F238E27FC236}">
                <a16:creationId xmlns:a16="http://schemas.microsoft.com/office/drawing/2014/main" id="{CA73AFCC-F171-85BF-210E-6DF0B85733D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51363" y="3108325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5887" name="Slide Number Placeholder 46">
            <a:extLst>
              <a:ext uri="{FF2B5EF4-FFF2-40B4-BE49-F238E27FC236}">
                <a16:creationId xmlns:a16="http://schemas.microsoft.com/office/drawing/2014/main" id="{74FD9327-C3F1-1033-6F7D-083923F5D5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fld id="{14A28CC1-40BC-46BE-8C3C-F12C43DE7259}" type="slidenum">
              <a:rPr lang="en-US" altLang="zh-TW">
                <a:solidFill>
                  <a:srgbClr val="898989"/>
                </a:solidFill>
                <a:latin typeface="Calibri" panose="020F0502020204030204" pitchFamily="34" charset="0"/>
              </a:rPr>
              <a:pPr eaLnBrk="1" hangingPunct="1"/>
              <a:t>88</a:t>
            </a:fld>
            <a:endParaRPr lang="en-US" altLang="zh-TW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9AB01DD7-6377-7300-0C2E-D6C0EF81A51C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04E1B7DF-67D8-88D5-9500-51E03D1DFAFB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07C5BE62-4B32-C670-B236-0EAE0251BA3F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BFED3289-043E-178D-7AD6-2387A5109F42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99DBF5E5-5AC5-7A56-26A4-BAFD28C8C38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Line 4">
            <a:extLst>
              <a:ext uri="{FF2B5EF4-FFF2-40B4-BE49-F238E27FC236}">
                <a16:creationId xmlns:a16="http://schemas.microsoft.com/office/drawing/2014/main" id="{7C54A2D5-BD42-69A5-0A2A-BC7583D8A4D6}"/>
              </a:ext>
            </a:extLst>
          </p:cNvPr>
          <p:cNvSpPr>
            <a:spLocks noChangeShapeType="1"/>
          </p:cNvSpPr>
          <p:nvPr/>
        </p:nvSpPr>
        <p:spPr bwMode="auto">
          <a:xfrm>
            <a:off x="2667000" y="627064"/>
            <a:ext cx="0" cy="51641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867" name="Line 5">
            <a:extLst>
              <a:ext uri="{FF2B5EF4-FFF2-40B4-BE49-F238E27FC236}">
                <a16:creationId xmlns:a16="http://schemas.microsoft.com/office/drawing/2014/main" id="{59E88246-5129-F2C4-94BF-3E69DB5FE1C0}"/>
              </a:ext>
            </a:extLst>
          </p:cNvPr>
          <p:cNvSpPr>
            <a:spLocks noChangeShapeType="1"/>
          </p:cNvSpPr>
          <p:nvPr/>
        </p:nvSpPr>
        <p:spPr bwMode="auto">
          <a:xfrm>
            <a:off x="2684464" y="5791200"/>
            <a:ext cx="6916737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868" name="Line 6">
            <a:extLst>
              <a:ext uri="{FF2B5EF4-FFF2-40B4-BE49-F238E27FC236}">
                <a16:creationId xmlns:a16="http://schemas.microsoft.com/office/drawing/2014/main" id="{4BAF29CC-C85F-EB3C-7BA1-69A360FFA4D7}"/>
              </a:ext>
            </a:extLst>
          </p:cNvPr>
          <p:cNvSpPr>
            <a:spLocks noChangeShapeType="1"/>
          </p:cNvSpPr>
          <p:nvPr/>
        </p:nvSpPr>
        <p:spPr bwMode="auto">
          <a:xfrm>
            <a:off x="2684464" y="609600"/>
            <a:ext cx="211137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869" name="Line 7">
            <a:extLst>
              <a:ext uri="{FF2B5EF4-FFF2-40B4-BE49-F238E27FC236}">
                <a16:creationId xmlns:a16="http://schemas.microsoft.com/office/drawing/2014/main" id="{C658DBA1-A462-A94C-FC9D-C30CE4F9CD03}"/>
              </a:ext>
            </a:extLst>
          </p:cNvPr>
          <p:cNvSpPr>
            <a:spLocks noChangeShapeType="1"/>
          </p:cNvSpPr>
          <p:nvPr/>
        </p:nvSpPr>
        <p:spPr bwMode="auto">
          <a:xfrm>
            <a:off x="2684464" y="1143000"/>
            <a:ext cx="211137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870" name="Line 8">
            <a:extLst>
              <a:ext uri="{FF2B5EF4-FFF2-40B4-BE49-F238E27FC236}">
                <a16:creationId xmlns:a16="http://schemas.microsoft.com/office/drawing/2014/main" id="{62832A5D-074B-1BAF-239E-3CB53B62ECE5}"/>
              </a:ext>
            </a:extLst>
          </p:cNvPr>
          <p:cNvSpPr>
            <a:spLocks noChangeShapeType="1"/>
          </p:cNvSpPr>
          <p:nvPr/>
        </p:nvSpPr>
        <p:spPr bwMode="auto">
          <a:xfrm>
            <a:off x="2684464" y="2286000"/>
            <a:ext cx="211137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871" name="Line 9">
            <a:extLst>
              <a:ext uri="{FF2B5EF4-FFF2-40B4-BE49-F238E27FC236}">
                <a16:creationId xmlns:a16="http://schemas.microsoft.com/office/drawing/2014/main" id="{C6A5A435-3C38-E49A-FF20-3A3C1864A15C}"/>
              </a:ext>
            </a:extLst>
          </p:cNvPr>
          <p:cNvSpPr>
            <a:spLocks noChangeShapeType="1"/>
          </p:cNvSpPr>
          <p:nvPr/>
        </p:nvSpPr>
        <p:spPr bwMode="auto">
          <a:xfrm>
            <a:off x="2684464" y="3352800"/>
            <a:ext cx="211137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872" name="Line 10">
            <a:extLst>
              <a:ext uri="{FF2B5EF4-FFF2-40B4-BE49-F238E27FC236}">
                <a16:creationId xmlns:a16="http://schemas.microsoft.com/office/drawing/2014/main" id="{D81AF838-E17B-7380-6AED-19B432F23C11}"/>
              </a:ext>
            </a:extLst>
          </p:cNvPr>
          <p:cNvSpPr>
            <a:spLocks noChangeShapeType="1"/>
          </p:cNvSpPr>
          <p:nvPr/>
        </p:nvSpPr>
        <p:spPr bwMode="auto">
          <a:xfrm>
            <a:off x="2684464" y="4495800"/>
            <a:ext cx="211137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873" name="Line 11">
            <a:extLst>
              <a:ext uri="{FF2B5EF4-FFF2-40B4-BE49-F238E27FC236}">
                <a16:creationId xmlns:a16="http://schemas.microsoft.com/office/drawing/2014/main" id="{FA5D62A9-5078-42EC-708B-7C3106CB213B}"/>
              </a:ext>
            </a:extLst>
          </p:cNvPr>
          <p:cNvSpPr>
            <a:spLocks noChangeShapeType="1"/>
          </p:cNvSpPr>
          <p:nvPr/>
        </p:nvSpPr>
        <p:spPr bwMode="auto">
          <a:xfrm>
            <a:off x="2684464" y="3962400"/>
            <a:ext cx="211137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874" name="Line 12">
            <a:extLst>
              <a:ext uri="{FF2B5EF4-FFF2-40B4-BE49-F238E27FC236}">
                <a16:creationId xmlns:a16="http://schemas.microsoft.com/office/drawing/2014/main" id="{1452DC61-B5F3-F750-A037-98502C008B79}"/>
              </a:ext>
            </a:extLst>
          </p:cNvPr>
          <p:cNvSpPr>
            <a:spLocks noChangeShapeType="1"/>
          </p:cNvSpPr>
          <p:nvPr/>
        </p:nvSpPr>
        <p:spPr bwMode="auto">
          <a:xfrm>
            <a:off x="2684464" y="1676400"/>
            <a:ext cx="211137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875" name="Line 13">
            <a:extLst>
              <a:ext uri="{FF2B5EF4-FFF2-40B4-BE49-F238E27FC236}">
                <a16:creationId xmlns:a16="http://schemas.microsoft.com/office/drawing/2014/main" id="{690D6DCE-FBF4-DB34-B838-F91744111BF4}"/>
              </a:ext>
            </a:extLst>
          </p:cNvPr>
          <p:cNvSpPr>
            <a:spLocks noChangeShapeType="1"/>
          </p:cNvSpPr>
          <p:nvPr/>
        </p:nvSpPr>
        <p:spPr bwMode="auto">
          <a:xfrm>
            <a:off x="2684464" y="2819400"/>
            <a:ext cx="211137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876" name="Line 14">
            <a:extLst>
              <a:ext uri="{FF2B5EF4-FFF2-40B4-BE49-F238E27FC236}">
                <a16:creationId xmlns:a16="http://schemas.microsoft.com/office/drawing/2014/main" id="{052B6D3E-E03B-B43A-E336-42BBBC2104AD}"/>
              </a:ext>
            </a:extLst>
          </p:cNvPr>
          <p:cNvSpPr>
            <a:spLocks noChangeShapeType="1"/>
          </p:cNvSpPr>
          <p:nvPr/>
        </p:nvSpPr>
        <p:spPr bwMode="auto">
          <a:xfrm>
            <a:off x="2684464" y="5029200"/>
            <a:ext cx="211137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877" name="Line 15">
            <a:extLst>
              <a:ext uri="{FF2B5EF4-FFF2-40B4-BE49-F238E27FC236}">
                <a16:creationId xmlns:a16="http://schemas.microsoft.com/office/drawing/2014/main" id="{E8D67946-ADA4-FBAF-4E3E-9BA774E55BFA}"/>
              </a:ext>
            </a:extLst>
          </p:cNvPr>
          <p:cNvSpPr>
            <a:spLocks noChangeShapeType="1"/>
          </p:cNvSpPr>
          <p:nvPr/>
        </p:nvSpPr>
        <p:spPr bwMode="auto">
          <a:xfrm>
            <a:off x="3352800" y="5503864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878" name="Line 16">
            <a:extLst>
              <a:ext uri="{FF2B5EF4-FFF2-40B4-BE49-F238E27FC236}">
                <a16:creationId xmlns:a16="http://schemas.microsoft.com/office/drawing/2014/main" id="{832C041B-3C00-1207-DD60-A424578F524B}"/>
              </a:ext>
            </a:extLst>
          </p:cNvPr>
          <p:cNvSpPr>
            <a:spLocks noChangeShapeType="1"/>
          </p:cNvSpPr>
          <p:nvPr/>
        </p:nvSpPr>
        <p:spPr bwMode="auto">
          <a:xfrm>
            <a:off x="3886200" y="5503864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879" name="Line 17">
            <a:extLst>
              <a:ext uri="{FF2B5EF4-FFF2-40B4-BE49-F238E27FC236}">
                <a16:creationId xmlns:a16="http://schemas.microsoft.com/office/drawing/2014/main" id="{F45FC4FF-D9DD-4147-5F81-912266A32482}"/>
              </a:ext>
            </a:extLst>
          </p:cNvPr>
          <p:cNvSpPr>
            <a:spLocks noChangeShapeType="1"/>
          </p:cNvSpPr>
          <p:nvPr/>
        </p:nvSpPr>
        <p:spPr bwMode="auto">
          <a:xfrm>
            <a:off x="4419600" y="5503864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880" name="Line 18">
            <a:extLst>
              <a:ext uri="{FF2B5EF4-FFF2-40B4-BE49-F238E27FC236}">
                <a16:creationId xmlns:a16="http://schemas.microsoft.com/office/drawing/2014/main" id="{14561852-A8A8-12F7-5E6B-ECFDA3089AA3}"/>
              </a:ext>
            </a:extLst>
          </p:cNvPr>
          <p:cNvSpPr>
            <a:spLocks noChangeShapeType="1"/>
          </p:cNvSpPr>
          <p:nvPr/>
        </p:nvSpPr>
        <p:spPr bwMode="auto">
          <a:xfrm>
            <a:off x="5029200" y="5503864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881" name="Line 19">
            <a:extLst>
              <a:ext uri="{FF2B5EF4-FFF2-40B4-BE49-F238E27FC236}">
                <a16:creationId xmlns:a16="http://schemas.microsoft.com/office/drawing/2014/main" id="{6239640A-2027-D92D-80BF-D830257E8EA9}"/>
              </a:ext>
            </a:extLst>
          </p:cNvPr>
          <p:cNvSpPr>
            <a:spLocks noChangeShapeType="1"/>
          </p:cNvSpPr>
          <p:nvPr/>
        </p:nvSpPr>
        <p:spPr bwMode="auto">
          <a:xfrm>
            <a:off x="5562600" y="5503864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882" name="Line 20">
            <a:extLst>
              <a:ext uri="{FF2B5EF4-FFF2-40B4-BE49-F238E27FC236}">
                <a16:creationId xmlns:a16="http://schemas.microsoft.com/office/drawing/2014/main" id="{73BAF3D4-2679-6AB5-F580-6F4AA9FAB530}"/>
              </a:ext>
            </a:extLst>
          </p:cNvPr>
          <p:cNvSpPr>
            <a:spLocks noChangeShapeType="1"/>
          </p:cNvSpPr>
          <p:nvPr/>
        </p:nvSpPr>
        <p:spPr bwMode="auto">
          <a:xfrm>
            <a:off x="6096000" y="5503864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883" name="Line 21">
            <a:extLst>
              <a:ext uri="{FF2B5EF4-FFF2-40B4-BE49-F238E27FC236}">
                <a16:creationId xmlns:a16="http://schemas.microsoft.com/office/drawing/2014/main" id="{5A91D9D9-C11C-A2BA-7FFB-A978BF313C38}"/>
              </a:ext>
            </a:extLst>
          </p:cNvPr>
          <p:cNvSpPr>
            <a:spLocks noChangeShapeType="1"/>
          </p:cNvSpPr>
          <p:nvPr/>
        </p:nvSpPr>
        <p:spPr bwMode="auto">
          <a:xfrm>
            <a:off x="6705600" y="5503864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884" name="Line 22">
            <a:extLst>
              <a:ext uri="{FF2B5EF4-FFF2-40B4-BE49-F238E27FC236}">
                <a16:creationId xmlns:a16="http://schemas.microsoft.com/office/drawing/2014/main" id="{8328F05C-AFCD-0C45-BD44-B258DBA80E36}"/>
              </a:ext>
            </a:extLst>
          </p:cNvPr>
          <p:cNvSpPr>
            <a:spLocks noChangeShapeType="1"/>
          </p:cNvSpPr>
          <p:nvPr/>
        </p:nvSpPr>
        <p:spPr bwMode="auto">
          <a:xfrm>
            <a:off x="7315200" y="5503864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885" name="Line 23">
            <a:extLst>
              <a:ext uri="{FF2B5EF4-FFF2-40B4-BE49-F238E27FC236}">
                <a16:creationId xmlns:a16="http://schemas.microsoft.com/office/drawing/2014/main" id="{7AA53451-7820-4099-52EF-60F81408A9F3}"/>
              </a:ext>
            </a:extLst>
          </p:cNvPr>
          <p:cNvSpPr>
            <a:spLocks noChangeShapeType="1"/>
          </p:cNvSpPr>
          <p:nvPr/>
        </p:nvSpPr>
        <p:spPr bwMode="auto">
          <a:xfrm>
            <a:off x="7848600" y="5503864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886" name="Line 24">
            <a:extLst>
              <a:ext uri="{FF2B5EF4-FFF2-40B4-BE49-F238E27FC236}">
                <a16:creationId xmlns:a16="http://schemas.microsoft.com/office/drawing/2014/main" id="{7E7B7EF5-C6A8-C9EE-47BD-D4DB1352528B}"/>
              </a:ext>
            </a:extLst>
          </p:cNvPr>
          <p:cNvSpPr>
            <a:spLocks noChangeShapeType="1"/>
          </p:cNvSpPr>
          <p:nvPr/>
        </p:nvSpPr>
        <p:spPr bwMode="auto">
          <a:xfrm>
            <a:off x="8458200" y="5503864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887" name="Line 25">
            <a:extLst>
              <a:ext uri="{FF2B5EF4-FFF2-40B4-BE49-F238E27FC236}">
                <a16:creationId xmlns:a16="http://schemas.microsoft.com/office/drawing/2014/main" id="{A915D0E5-0555-7396-D094-7C6862417461}"/>
              </a:ext>
            </a:extLst>
          </p:cNvPr>
          <p:cNvSpPr>
            <a:spLocks noChangeShapeType="1"/>
          </p:cNvSpPr>
          <p:nvPr/>
        </p:nvSpPr>
        <p:spPr bwMode="auto">
          <a:xfrm>
            <a:off x="9067800" y="5503864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888" name="Line 26">
            <a:extLst>
              <a:ext uri="{FF2B5EF4-FFF2-40B4-BE49-F238E27FC236}">
                <a16:creationId xmlns:a16="http://schemas.microsoft.com/office/drawing/2014/main" id="{EC12C2A3-2E6A-3800-F757-DB1048BB638A}"/>
              </a:ext>
            </a:extLst>
          </p:cNvPr>
          <p:cNvSpPr>
            <a:spLocks noChangeShapeType="1"/>
          </p:cNvSpPr>
          <p:nvPr/>
        </p:nvSpPr>
        <p:spPr bwMode="auto">
          <a:xfrm>
            <a:off x="9601200" y="5503864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889" name="Rectangle 27">
            <a:extLst>
              <a:ext uri="{FF2B5EF4-FFF2-40B4-BE49-F238E27FC236}">
                <a16:creationId xmlns:a16="http://schemas.microsoft.com/office/drawing/2014/main" id="{5552805B-3A91-982B-BD2A-0BDE4111295E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47320" y="6248401"/>
            <a:ext cx="306174" cy="3084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algn="ctr" eaLnBrk="1" hangingPunct="1"/>
            <a:r>
              <a:rPr lang="en-US" altLang="zh-CN" sz="1400" i="1">
                <a:ea typeface="宋体" panose="02010600030101010101" pitchFamily="2" charset="-122"/>
              </a:rPr>
              <a:t>X</a:t>
            </a:r>
          </a:p>
        </p:txBody>
      </p:sp>
      <p:sp>
        <p:nvSpPr>
          <p:cNvPr id="36890" name="Rectangle 28">
            <a:extLst>
              <a:ext uri="{FF2B5EF4-FFF2-40B4-BE49-F238E27FC236}">
                <a16:creationId xmlns:a16="http://schemas.microsoft.com/office/drawing/2014/main" id="{E6FEC81C-6A47-A41C-BA82-BC3688E0DE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38507" y="163514"/>
            <a:ext cx="306174" cy="3084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algn="ctr" eaLnBrk="1" hangingPunct="1"/>
            <a:r>
              <a:rPr lang="en-US" altLang="zh-CN" sz="1400" i="1">
                <a:ea typeface="宋体" panose="02010600030101010101" pitchFamily="2" charset="-122"/>
              </a:rPr>
              <a:t>Y</a:t>
            </a:r>
          </a:p>
        </p:txBody>
      </p:sp>
      <p:sp>
        <p:nvSpPr>
          <p:cNvPr id="36891" name="Oval 29">
            <a:extLst>
              <a:ext uri="{FF2B5EF4-FFF2-40B4-BE49-F238E27FC236}">
                <a16:creationId xmlns:a16="http://schemas.microsoft.com/office/drawing/2014/main" id="{EC4742E6-F189-A2EF-3A19-65673C3882EF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67600" y="2667000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6892" name="Rectangle 30">
            <a:extLst>
              <a:ext uri="{FF2B5EF4-FFF2-40B4-BE49-F238E27FC236}">
                <a16:creationId xmlns:a16="http://schemas.microsoft.com/office/drawing/2014/main" id="{E43D32A8-6995-60BB-28AB-BEDC3BE4AC0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06842" y="914401"/>
            <a:ext cx="4067267" cy="4623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algn="ctr" eaLnBrk="1" hangingPunct="1"/>
            <a:r>
              <a:rPr lang="en-US" altLang="zh-CN" sz="2400">
                <a:solidFill>
                  <a:schemeClr val="accent2"/>
                </a:solidFill>
                <a:ea typeface="宋体" panose="02010600030101010101" pitchFamily="2" charset="-122"/>
              </a:rPr>
              <a:t>CORRELATION PATTERNS</a:t>
            </a:r>
          </a:p>
        </p:txBody>
      </p:sp>
      <p:sp>
        <p:nvSpPr>
          <p:cNvPr id="36893" name="Rectangle 31">
            <a:extLst>
              <a:ext uri="{FF2B5EF4-FFF2-40B4-BE49-F238E27FC236}">
                <a16:creationId xmlns:a16="http://schemas.microsoft.com/office/drawing/2014/main" id="{BD37C168-A945-517A-760D-3A55F83637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57800" y="1489076"/>
            <a:ext cx="4038600" cy="12009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r>
              <a:rPr lang="en-US" altLang="zh-CN" sz="2400">
                <a:ea typeface="宋体" panose="02010600030101010101" pitchFamily="2" charset="-122"/>
              </a:rPr>
              <a:t>PERFECT NEGATIVE</a:t>
            </a:r>
          </a:p>
          <a:p>
            <a:pPr eaLnBrk="1" hangingPunct="1"/>
            <a:r>
              <a:rPr lang="en-US" altLang="zh-CN" sz="2400">
                <a:ea typeface="宋体" panose="02010600030101010101" pitchFamily="2" charset="-122"/>
              </a:rPr>
              <a:t>CORRELATION - </a:t>
            </a:r>
          </a:p>
          <a:p>
            <a:pPr eaLnBrk="1" hangingPunct="1"/>
            <a:r>
              <a:rPr lang="en-US" altLang="zh-CN" sz="2400">
                <a:ea typeface="宋体" panose="02010600030101010101" pitchFamily="2" charset="-122"/>
              </a:rPr>
              <a:t>r= -1.0</a:t>
            </a:r>
          </a:p>
        </p:txBody>
      </p:sp>
      <p:sp>
        <p:nvSpPr>
          <p:cNvPr id="36894" name="Oval 32">
            <a:extLst>
              <a:ext uri="{FF2B5EF4-FFF2-40B4-BE49-F238E27FC236}">
                <a16:creationId xmlns:a16="http://schemas.microsoft.com/office/drawing/2014/main" id="{F460E3B8-3E2B-7D61-A067-49D2C4ED5DE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20000" y="2819400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6895" name="Oval 33">
            <a:extLst>
              <a:ext uri="{FF2B5EF4-FFF2-40B4-BE49-F238E27FC236}">
                <a16:creationId xmlns:a16="http://schemas.microsoft.com/office/drawing/2014/main" id="{992F9288-C3B3-8516-D696-4D42B4AC9BC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72400" y="2971800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6896" name="Oval 34">
            <a:extLst>
              <a:ext uri="{FF2B5EF4-FFF2-40B4-BE49-F238E27FC236}">
                <a16:creationId xmlns:a16="http://schemas.microsoft.com/office/drawing/2014/main" id="{7AAA4BAA-BAC9-9E68-61DC-770F5D8F394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24800" y="3124200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6897" name="Oval 35">
            <a:extLst>
              <a:ext uri="{FF2B5EF4-FFF2-40B4-BE49-F238E27FC236}">
                <a16:creationId xmlns:a16="http://schemas.microsoft.com/office/drawing/2014/main" id="{080FBDC4-189C-EDDE-879D-9EFD23D9E111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77200" y="3276600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6898" name="Oval 36">
            <a:extLst>
              <a:ext uri="{FF2B5EF4-FFF2-40B4-BE49-F238E27FC236}">
                <a16:creationId xmlns:a16="http://schemas.microsoft.com/office/drawing/2014/main" id="{89177526-BBF5-8BE0-350F-E7E226C8F757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29600" y="3429000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6899" name="Oval 37">
            <a:extLst>
              <a:ext uri="{FF2B5EF4-FFF2-40B4-BE49-F238E27FC236}">
                <a16:creationId xmlns:a16="http://schemas.microsoft.com/office/drawing/2014/main" id="{954B0308-3A46-22E2-8A18-E02E83270C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82000" y="3581400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6900" name="Oval 38">
            <a:extLst>
              <a:ext uri="{FF2B5EF4-FFF2-40B4-BE49-F238E27FC236}">
                <a16:creationId xmlns:a16="http://schemas.microsoft.com/office/drawing/2014/main" id="{F607798D-116A-55F5-FBEA-4652B6B02D8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34400" y="3733800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6901" name="Oval 39">
            <a:extLst>
              <a:ext uri="{FF2B5EF4-FFF2-40B4-BE49-F238E27FC236}">
                <a16:creationId xmlns:a16="http://schemas.microsoft.com/office/drawing/2014/main" id="{9241B1DF-DB65-59E2-140A-69FF995EE9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86800" y="3886200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6902" name="Oval 40">
            <a:extLst>
              <a:ext uri="{FF2B5EF4-FFF2-40B4-BE49-F238E27FC236}">
                <a16:creationId xmlns:a16="http://schemas.microsoft.com/office/drawing/2014/main" id="{3F09389B-4694-6739-1531-341FAF5DDD11}"/>
              </a:ext>
            </a:extLst>
          </p:cNvPr>
          <p:cNvSpPr>
            <a:spLocks noChangeArrowheads="1"/>
          </p:cNvSpPr>
          <p:nvPr/>
        </p:nvSpPr>
        <p:spPr bwMode="auto">
          <a:xfrm>
            <a:off x="8839200" y="4038600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6903" name="Oval 41">
            <a:extLst>
              <a:ext uri="{FF2B5EF4-FFF2-40B4-BE49-F238E27FC236}">
                <a16:creationId xmlns:a16="http://schemas.microsoft.com/office/drawing/2014/main" id="{6F3FBD87-1868-0848-141F-887A90A81C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91600" y="4191000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6904" name="Oval 42">
            <a:extLst>
              <a:ext uri="{FF2B5EF4-FFF2-40B4-BE49-F238E27FC236}">
                <a16:creationId xmlns:a16="http://schemas.microsoft.com/office/drawing/2014/main" id="{92F8E594-B356-C227-F20C-E6EAE9A4B598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44000" y="4343400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6905" name="Oval 43">
            <a:extLst>
              <a:ext uri="{FF2B5EF4-FFF2-40B4-BE49-F238E27FC236}">
                <a16:creationId xmlns:a16="http://schemas.microsoft.com/office/drawing/2014/main" id="{A87F1BA6-18A2-5982-0658-ACF271E4C7BF}"/>
              </a:ext>
            </a:extLst>
          </p:cNvPr>
          <p:cNvSpPr>
            <a:spLocks noChangeArrowheads="1"/>
          </p:cNvSpPr>
          <p:nvPr/>
        </p:nvSpPr>
        <p:spPr bwMode="auto">
          <a:xfrm>
            <a:off x="9296400" y="4495800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6906" name="Oval 44">
            <a:extLst>
              <a:ext uri="{FF2B5EF4-FFF2-40B4-BE49-F238E27FC236}">
                <a16:creationId xmlns:a16="http://schemas.microsoft.com/office/drawing/2014/main" id="{BB0564E6-9370-D754-BD6C-0AEC07A263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48800" y="4648200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6907" name="Oval 45">
            <a:extLst>
              <a:ext uri="{FF2B5EF4-FFF2-40B4-BE49-F238E27FC236}">
                <a16:creationId xmlns:a16="http://schemas.microsoft.com/office/drawing/2014/main" id="{AC915462-A483-242D-C14B-6BCEFB01841C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01200" y="4800600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6908" name="Oval 46">
            <a:extLst>
              <a:ext uri="{FF2B5EF4-FFF2-40B4-BE49-F238E27FC236}">
                <a16:creationId xmlns:a16="http://schemas.microsoft.com/office/drawing/2014/main" id="{F4795BE9-75BE-596B-56FF-E0B2A71202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9753600" y="4953000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6911" name="Slide Number Placeholder 46">
            <a:extLst>
              <a:ext uri="{FF2B5EF4-FFF2-40B4-BE49-F238E27FC236}">
                <a16:creationId xmlns:a16="http://schemas.microsoft.com/office/drawing/2014/main" id="{5C74549C-2E7E-462E-C0CE-759B22848E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fld id="{BBCE0AFD-399B-45DD-A8FD-17AF2A771F88}" type="slidenum">
              <a:rPr lang="en-US" altLang="zh-TW">
                <a:solidFill>
                  <a:srgbClr val="898989"/>
                </a:solidFill>
                <a:latin typeface="Calibri" panose="020F0502020204030204" pitchFamily="34" charset="0"/>
              </a:rPr>
              <a:pPr eaLnBrk="1" hangingPunct="1"/>
              <a:t>89</a:t>
            </a:fld>
            <a:endParaRPr lang="en-US" altLang="zh-TW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3F3DA097-79E6-0CA3-8DFE-82D061B9C181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0920AF2F-8447-932A-6444-2E09484B8509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6B71AF0E-58D7-0F90-E8A9-20914F4E7965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0966995F-56CF-8E59-89EF-BD347C4AE10B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BBA43D91-FD1A-AB78-C088-CD4C7E5221C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Line 4">
            <a:extLst>
              <a:ext uri="{FF2B5EF4-FFF2-40B4-BE49-F238E27FC236}">
                <a16:creationId xmlns:a16="http://schemas.microsoft.com/office/drawing/2014/main" id="{50A4D579-14DD-3219-2E5E-40BC4FFE7276}"/>
              </a:ext>
            </a:extLst>
          </p:cNvPr>
          <p:cNvSpPr>
            <a:spLocks noChangeShapeType="1"/>
          </p:cNvSpPr>
          <p:nvPr/>
        </p:nvSpPr>
        <p:spPr bwMode="auto">
          <a:xfrm>
            <a:off x="1751013" y="611189"/>
            <a:ext cx="0" cy="51641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891" name="Line 5">
            <a:extLst>
              <a:ext uri="{FF2B5EF4-FFF2-40B4-BE49-F238E27FC236}">
                <a16:creationId xmlns:a16="http://schemas.microsoft.com/office/drawing/2014/main" id="{EDBBAD6A-BC04-4E48-69B7-A80D38669D74}"/>
              </a:ext>
            </a:extLst>
          </p:cNvPr>
          <p:cNvSpPr>
            <a:spLocks noChangeShapeType="1"/>
          </p:cNvSpPr>
          <p:nvPr/>
        </p:nvSpPr>
        <p:spPr bwMode="auto">
          <a:xfrm>
            <a:off x="1768475" y="5775325"/>
            <a:ext cx="6916738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892" name="Line 6">
            <a:extLst>
              <a:ext uri="{FF2B5EF4-FFF2-40B4-BE49-F238E27FC236}">
                <a16:creationId xmlns:a16="http://schemas.microsoft.com/office/drawing/2014/main" id="{F2F96CB7-B5F6-6C60-D672-4DC3FCB180A8}"/>
              </a:ext>
            </a:extLst>
          </p:cNvPr>
          <p:cNvSpPr>
            <a:spLocks noChangeShapeType="1"/>
          </p:cNvSpPr>
          <p:nvPr/>
        </p:nvSpPr>
        <p:spPr bwMode="auto">
          <a:xfrm>
            <a:off x="1768475" y="593725"/>
            <a:ext cx="211138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893" name="Line 7">
            <a:extLst>
              <a:ext uri="{FF2B5EF4-FFF2-40B4-BE49-F238E27FC236}">
                <a16:creationId xmlns:a16="http://schemas.microsoft.com/office/drawing/2014/main" id="{D837ECF8-7BFD-8289-0E89-BCBA93566487}"/>
              </a:ext>
            </a:extLst>
          </p:cNvPr>
          <p:cNvSpPr>
            <a:spLocks noChangeShapeType="1"/>
          </p:cNvSpPr>
          <p:nvPr/>
        </p:nvSpPr>
        <p:spPr bwMode="auto">
          <a:xfrm>
            <a:off x="1768475" y="1127125"/>
            <a:ext cx="211138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894" name="Line 8">
            <a:extLst>
              <a:ext uri="{FF2B5EF4-FFF2-40B4-BE49-F238E27FC236}">
                <a16:creationId xmlns:a16="http://schemas.microsoft.com/office/drawing/2014/main" id="{BCEB3BAD-BDCE-F092-1A4B-B3CC049FF7A5}"/>
              </a:ext>
            </a:extLst>
          </p:cNvPr>
          <p:cNvSpPr>
            <a:spLocks noChangeShapeType="1"/>
          </p:cNvSpPr>
          <p:nvPr/>
        </p:nvSpPr>
        <p:spPr bwMode="auto">
          <a:xfrm>
            <a:off x="1768475" y="2270125"/>
            <a:ext cx="211138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895" name="Line 9">
            <a:extLst>
              <a:ext uri="{FF2B5EF4-FFF2-40B4-BE49-F238E27FC236}">
                <a16:creationId xmlns:a16="http://schemas.microsoft.com/office/drawing/2014/main" id="{9F9E7DF8-F099-7E5F-B34F-35D5276E4EAD}"/>
              </a:ext>
            </a:extLst>
          </p:cNvPr>
          <p:cNvSpPr>
            <a:spLocks noChangeShapeType="1"/>
          </p:cNvSpPr>
          <p:nvPr/>
        </p:nvSpPr>
        <p:spPr bwMode="auto">
          <a:xfrm>
            <a:off x="1768475" y="3336925"/>
            <a:ext cx="211138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896" name="Line 10">
            <a:extLst>
              <a:ext uri="{FF2B5EF4-FFF2-40B4-BE49-F238E27FC236}">
                <a16:creationId xmlns:a16="http://schemas.microsoft.com/office/drawing/2014/main" id="{B7A1E3B9-9A1A-D4A1-9291-7E1B1B0496CD}"/>
              </a:ext>
            </a:extLst>
          </p:cNvPr>
          <p:cNvSpPr>
            <a:spLocks noChangeShapeType="1"/>
          </p:cNvSpPr>
          <p:nvPr/>
        </p:nvSpPr>
        <p:spPr bwMode="auto">
          <a:xfrm>
            <a:off x="1768475" y="4479925"/>
            <a:ext cx="211138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897" name="Line 11">
            <a:extLst>
              <a:ext uri="{FF2B5EF4-FFF2-40B4-BE49-F238E27FC236}">
                <a16:creationId xmlns:a16="http://schemas.microsoft.com/office/drawing/2014/main" id="{4BA73184-D851-008A-1E6F-8C520D877914}"/>
              </a:ext>
            </a:extLst>
          </p:cNvPr>
          <p:cNvSpPr>
            <a:spLocks noChangeShapeType="1"/>
          </p:cNvSpPr>
          <p:nvPr/>
        </p:nvSpPr>
        <p:spPr bwMode="auto">
          <a:xfrm>
            <a:off x="1768475" y="3946525"/>
            <a:ext cx="211138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898" name="Line 12">
            <a:extLst>
              <a:ext uri="{FF2B5EF4-FFF2-40B4-BE49-F238E27FC236}">
                <a16:creationId xmlns:a16="http://schemas.microsoft.com/office/drawing/2014/main" id="{2CA11D15-D3BD-AC67-95E8-59DAD19A6185}"/>
              </a:ext>
            </a:extLst>
          </p:cNvPr>
          <p:cNvSpPr>
            <a:spLocks noChangeShapeType="1"/>
          </p:cNvSpPr>
          <p:nvPr/>
        </p:nvSpPr>
        <p:spPr bwMode="auto">
          <a:xfrm>
            <a:off x="1768475" y="1660525"/>
            <a:ext cx="211138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899" name="Line 13">
            <a:extLst>
              <a:ext uri="{FF2B5EF4-FFF2-40B4-BE49-F238E27FC236}">
                <a16:creationId xmlns:a16="http://schemas.microsoft.com/office/drawing/2014/main" id="{5F1D3ACD-8DDE-B886-DB4F-3F1A413BB7C2}"/>
              </a:ext>
            </a:extLst>
          </p:cNvPr>
          <p:cNvSpPr>
            <a:spLocks noChangeShapeType="1"/>
          </p:cNvSpPr>
          <p:nvPr/>
        </p:nvSpPr>
        <p:spPr bwMode="auto">
          <a:xfrm>
            <a:off x="1768475" y="2803525"/>
            <a:ext cx="211138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00" name="Line 14">
            <a:extLst>
              <a:ext uri="{FF2B5EF4-FFF2-40B4-BE49-F238E27FC236}">
                <a16:creationId xmlns:a16="http://schemas.microsoft.com/office/drawing/2014/main" id="{42BC4C0D-73ED-B81B-5EF3-3E173811A569}"/>
              </a:ext>
            </a:extLst>
          </p:cNvPr>
          <p:cNvSpPr>
            <a:spLocks noChangeShapeType="1"/>
          </p:cNvSpPr>
          <p:nvPr/>
        </p:nvSpPr>
        <p:spPr bwMode="auto">
          <a:xfrm>
            <a:off x="1768475" y="5013325"/>
            <a:ext cx="211138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01" name="Line 15">
            <a:extLst>
              <a:ext uri="{FF2B5EF4-FFF2-40B4-BE49-F238E27FC236}">
                <a16:creationId xmlns:a16="http://schemas.microsoft.com/office/drawing/2014/main" id="{CC19B05D-4105-2690-657D-D544788EB964}"/>
              </a:ext>
            </a:extLst>
          </p:cNvPr>
          <p:cNvSpPr>
            <a:spLocks noChangeShapeType="1"/>
          </p:cNvSpPr>
          <p:nvPr/>
        </p:nvSpPr>
        <p:spPr bwMode="auto">
          <a:xfrm>
            <a:off x="2436813" y="5487989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02" name="Line 16">
            <a:extLst>
              <a:ext uri="{FF2B5EF4-FFF2-40B4-BE49-F238E27FC236}">
                <a16:creationId xmlns:a16="http://schemas.microsoft.com/office/drawing/2014/main" id="{93940627-540C-1D46-C4D8-6599EDAC9F6C}"/>
              </a:ext>
            </a:extLst>
          </p:cNvPr>
          <p:cNvSpPr>
            <a:spLocks noChangeShapeType="1"/>
          </p:cNvSpPr>
          <p:nvPr/>
        </p:nvSpPr>
        <p:spPr bwMode="auto">
          <a:xfrm>
            <a:off x="2970213" y="5487989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03" name="Line 17">
            <a:extLst>
              <a:ext uri="{FF2B5EF4-FFF2-40B4-BE49-F238E27FC236}">
                <a16:creationId xmlns:a16="http://schemas.microsoft.com/office/drawing/2014/main" id="{C3CFEBFB-83D5-29EC-4590-FD8159AC5C2C}"/>
              </a:ext>
            </a:extLst>
          </p:cNvPr>
          <p:cNvSpPr>
            <a:spLocks noChangeShapeType="1"/>
          </p:cNvSpPr>
          <p:nvPr/>
        </p:nvSpPr>
        <p:spPr bwMode="auto">
          <a:xfrm>
            <a:off x="3503613" y="5487989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04" name="Line 18">
            <a:extLst>
              <a:ext uri="{FF2B5EF4-FFF2-40B4-BE49-F238E27FC236}">
                <a16:creationId xmlns:a16="http://schemas.microsoft.com/office/drawing/2014/main" id="{78A1FE3D-DEA6-3C04-7C67-0E9C9CDB9C5D}"/>
              </a:ext>
            </a:extLst>
          </p:cNvPr>
          <p:cNvSpPr>
            <a:spLocks noChangeShapeType="1"/>
          </p:cNvSpPr>
          <p:nvPr/>
        </p:nvSpPr>
        <p:spPr bwMode="auto">
          <a:xfrm>
            <a:off x="4113213" y="5487989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05" name="Line 19">
            <a:extLst>
              <a:ext uri="{FF2B5EF4-FFF2-40B4-BE49-F238E27FC236}">
                <a16:creationId xmlns:a16="http://schemas.microsoft.com/office/drawing/2014/main" id="{3958474C-89A8-A8D1-FD15-770167E8C03D}"/>
              </a:ext>
            </a:extLst>
          </p:cNvPr>
          <p:cNvSpPr>
            <a:spLocks noChangeShapeType="1"/>
          </p:cNvSpPr>
          <p:nvPr/>
        </p:nvSpPr>
        <p:spPr bwMode="auto">
          <a:xfrm>
            <a:off x="4646613" y="5487989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06" name="Line 20">
            <a:extLst>
              <a:ext uri="{FF2B5EF4-FFF2-40B4-BE49-F238E27FC236}">
                <a16:creationId xmlns:a16="http://schemas.microsoft.com/office/drawing/2014/main" id="{6FBC0D9E-543E-590B-A7A2-EAFBD4FF1F9A}"/>
              </a:ext>
            </a:extLst>
          </p:cNvPr>
          <p:cNvSpPr>
            <a:spLocks noChangeShapeType="1"/>
          </p:cNvSpPr>
          <p:nvPr/>
        </p:nvSpPr>
        <p:spPr bwMode="auto">
          <a:xfrm>
            <a:off x="5180013" y="5487989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07" name="Line 21">
            <a:extLst>
              <a:ext uri="{FF2B5EF4-FFF2-40B4-BE49-F238E27FC236}">
                <a16:creationId xmlns:a16="http://schemas.microsoft.com/office/drawing/2014/main" id="{CBADBE72-9510-E4C7-3361-87F442AEE19E}"/>
              </a:ext>
            </a:extLst>
          </p:cNvPr>
          <p:cNvSpPr>
            <a:spLocks noChangeShapeType="1"/>
          </p:cNvSpPr>
          <p:nvPr/>
        </p:nvSpPr>
        <p:spPr bwMode="auto">
          <a:xfrm>
            <a:off x="5789613" y="5487989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08" name="Line 22">
            <a:extLst>
              <a:ext uri="{FF2B5EF4-FFF2-40B4-BE49-F238E27FC236}">
                <a16:creationId xmlns:a16="http://schemas.microsoft.com/office/drawing/2014/main" id="{D75AC2E9-B694-886F-3628-309FEC4E8262}"/>
              </a:ext>
            </a:extLst>
          </p:cNvPr>
          <p:cNvSpPr>
            <a:spLocks noChangeShapeType="1"/>
          </p:cNvSpPr>
          <p:nvPr/>
        </p:nvSpPr>
        <p:spPr bwMode="auto">
          <a:xfrm>
            <a:off x="6399213" y="5487989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09" name="Line 23">
            <a:extLst>
              <a:ext uri="{FF2B5EF4-FFF2-40B4-BE49-F238E27FC236}">
                <a16:creationId xmlns:a16="http://schemas.microsoft.com/office/drawing/2014/main" id="{123D57BF-8DAF-0409-7113-0F618D43D46F}"/>
              </a:ext>
            </a:extLst>
          </p:cNvPr>
          <p:cNvSpPr>
            <a:spLocks noChangeShapeType="1"/>
          </p:cNvSpPr>
          <p:nvPr/>
        </p:nvSpPr>
        <p:spPr bwMode="auto">
          <a:xfrm>
            <a:off x="6932613" y="5487989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10" name="Line 24">
            <a:extLst>
              <a:ext uri="{FF2B5EF4-FFF2-40B4-BE49-F238E27FC236}">
                <a16:creationId xmlns:a16="http://schemas.microsoft.com/office/drawing/2014/main" id="{97C57D47-C79B-F7DE-D3C7-A76E2605BC17}"/>
              </a:ext>
            </a:extLst>
          </p:cNvPr>
          <p:cNvSpPr>
            <a:spLocks noChangeShapeType="1"/>
          </p:cNvSpPr>
          <p:nvPr/>
        </p:nvSpPr>
        <p:spPr bwMode="auto">
          <a:xfrm>
            <a:off x="7542213" y="5487989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11" name="Line 25">
            <a:extLst>
              <a:ext uri="{FF2B5EF4-FFF2-40B4-BE49-F238E27FC236}">
                <a16:creationId xmlns:a16="http://schemas.microsoft.com/office/drawing/2014/main" id="{A6CBA8DA-7768-7591-A34C-DA869C513DE9}"/>
              </a:ext>
            </a:extLst>
          </p:cNvPr>
          <p:cNvSpPr>
            <a:spLocks noChangeShapeType="1"/>
          </p:cNvSpPr>
          <p:nvPr/>
        </p:nvSpPr>
        <p:spPr bwMode="auto">
          <a:xfrm>
            <a:off x="8151813" y="5487989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12" name="Line 26">
            <a:extLst>
              <a:ext uri="{FF2B5EF4-FFF2-40B4-BE49-F238E27FC236}">
                <a16:creationId xmlns:a16="http://schemas.microsoft.com/office/drawing/2014/main" id="{7EDAB097-6F43-86F0-26BC-2ECA2DB2C6FE}"/>
              </a:ext>
            </a:extLst>
          </p:cNvPr>
          <p:cNvSpPr>
            <a:spLocks noChangeShapeType="1"/>
          </p:cNvSpPr>
          <p:nvPr/>
        </p:nvSpPr>
        <p:spPr bwMode="auto">
          <a:xfrm>
            <a:off x="8685213" y="5487989"/>
            <a:ext cx="0" cy="287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913" name="Rectangle 27">
            <a:extLst>
              <a:ext uri="{FF2B5EF4-FFF2-40B4-BE49-F238E27FC236}">
                <a16:creationId xmlns:a16="http://schemas.microsoft.com/office/drawing/2014/main" id="{D8F7403F-1E44-77A8-58E0-0569CF111620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31332" y="6232526"/>
            <a:ext cx="306174" cy="3084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algn="ctr" eaLnBrk="1" hangingPunct="1"/>
            <a:r>
              <a:rPr lang="en-US" altLang="zh-CN" sz="1400" i="1">
                <a:ea typeface="宋体" panose="02010600030101010101" pitchFamily="2" charset="-122"/>
              </a:rPr>
              <a:t>X</a:t>
            </a:r>
          </a:p>
        </p:txBody>
      </p:sp>
      <p:sp>
        <p:nvSpPr>
          <p:cNvPr id="37914" name="Rectangle 28">
            <a:extLst>
              <a:ext uri="{FF2B5EF4-FFF2-40B4-BE49-F238E27FC236}">
                <a16:creationId xmlns:a16="http://schemas.microsoft.com/office/drawing/2014/main" id="{7B4C3135-619F-0DD6-2E5F-50644235D0E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2520" y="147639"/>
            <a:ext cx="306174" cy="3084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algn="ctr" eaLnBrk="1" hangingPunct="1"/>
            <a:r>
              <a:rPr lang="en-US" altLang="zh-CN" sz="1400" i="1">
                <a:ea typeface="宋体" panose="02010600030101010101" pitchFamily="2" charset="-122"/>
              </a:rPr>
              <a:t>Y</a:t>
            </a:r>
          </a:p>
        </p:txBody>
      </p:sp>
      <p:sp>
        <p:nvSpPr>
          <p:cNvPr id="37915" name="Oval 29">
            <a:extLst>
              <a:ext uri="{FF2B5EF4-FFF2-40B4-BE49-F238E27FC236}">
                <a16:creationId xmlns:a16="http://schemas.microsoft.com/office/drawing/2014/main" id="{931354A2-58DE-0F89-E6BD-DA2FCE0FB0A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51613" y="2346325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7916" name="Oval 30">
            <a:extLst>
              <a:ext uri="{FF2B5EF4-FFF2-40B4-BE49-F238E27FC236}">
                <a16:creationId xmlns:a16="http://schemas.microsoft.com/office/drawing/2014/main" id="{EB9E122F-C8D6-3936-01D5-1496BE41B83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56413" y="2117725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7917" name="Oval 31">
            <a:extLst>
              <a:ext uri="{FF2B5EF4-FFF2-40B4-BE49-F238E27FC236}">
                <a16:creationId xmlns:a16="http://schemas.microsoft.com/office/drawing/2014/main" id="{E2CAB2AD-DF43-F671-364A-4A5CE0F1D8E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23013" y="2498725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7918" name="Oval 32">
            <a:extLst>
              <a:ext uri="{FF2B5EF4-FFF2-40B4-BE49-F238E27FC236}">
                <a16:creationId xmlns:a16="http://schemas.microsoft.com/office/drawing/2014/main" id="{7A7F6F82-0AA1-589F-0674-A665E106095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42013" y="2803525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7919" name="Oval 33">
            <a:extLst>
              <a:ext uri="{FF2B5EF4-FFF2-40B4-BE49-F238E27FC236}">
                <a16:creationId xmlns:a16="http://schemas.microsoft.com/office/drawing/2014/main" id="{E58B6B31-9430-1CE1-36F0-D4A9D827D1D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61013" y="3108325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7920" name="Oval 34">
            <a:extLst>
              <a:ext uri="{FF2B5EF4-FFF2-40B4-BE49-F238E27FC236}">
                <a16:creationId xmlns:a16="http://schemas.microsoft.com/office/drawing/2014/main" id="{63FCF107-6BFF-1779-EDF6-18524D166E8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32413" y="3260725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7921" name="Oval 35">
            <a:extLst>
              <a:ext uri="{FF2B5EF4-FFF2-40B4-BE49-F238E27FC236}">
                <a16:creationId xmlns:a16="http://schemas.microsoft.com/office/drawing/2014/main" id="{62240E2B-297C-1786-760A-04083E47EAA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03813" y="3413125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7922" name="Oval 36">
            <a:extLst>
              <a:ext uri="{FF2B5EF4-FFF2-40B4-BE49-F238E27FC236}">
                <a16:creationId xmlns:a16="http://schemas.microsoft.com/office/drawing/2014/main" id="{DFFD974E-98EF-623D-A5C9-2CC0B3C587C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99013" y="3641725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7923" name="Oval 37">
            <a:extLst>
              <a:ext uri="{FF2B5EF4-FFF2-40B4-BE49-F238E27FC236}">
                <a16:creationId xmlns:a16="http://schemas.microsoft.com/office/drawing/2014/main" id="{DBB0382F-A724-E482-6439-36D25BC4B1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94213" y="3870325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7924" name="Oval 38">
            <a:extLst>
              <a:ext uri="{FF2B5EF4-FFF2-40B4-BE49-F238E27FC236}">
                <a16:creationId xmlns:a16="http://schemas.microsoft.com/office/drawing/2014/main" id="{C1BBF704-7869-397E-19DB-7B65DE4535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65613" y="4022725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7925" name="Oval 39">
            <a:extLst>
              <a:ext uri="{FF2B5EF4-FFF2-40B4-BE49-F238E27FC236}">
                <a16:creationId xmlns:a16="http://schemas.microsoft.com/office/drawing/2014/main" id="{C4C7646D-FBBF-96D6-1AA0-874380C5302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08413" y="4403725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7926" name="Oval 40">
            <a:extLst>
              <a:ext uri="{FF2B5EF4-FFF2-40B4-BE49-F238E27FC236}">
                <a16:creationId xmlns:a16="http://schemas.microsoft.com/office/drawing/2014/main" id="{239DB699-28F1-ED4A-B3F2-EB4D35DEB66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51213" y="4708525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7927" name="Oval 41">
            <a:extLst>
              <a:ext uri="{FF2B5EF4-FFF2-40B4-BE49-F238E27FC236}">
                <a16:creationId xmlns:a16="http://schemas.microsoft.com/office/drawing/2014/main" id="{4471BA00-A5C2-35A2-E41A-0E91E6A45D2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79813" y="4556125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7928" name="Oval 42">
            <a:extLst>
              <a:ext uri="{FF2B5EF4-FFF2-40B4-BE49-F238E27FC236}">
                <a16:creationId xmlns:a16="http://schemas.microsoft.com/office/drawing/2014/main" id="{23E1A47F-5177-0B04-5A8D-A4A79B0F355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70213" y="5013325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7929" name="Oval 43">
            <a:extLst>
              <a:ext uri="{FF2B5EF4-FFF2-40B4-BE49-F238E27FC236}">
                <a16:creationId xmlns:a16="http://schemas.microsoft.com/office/drawing/2014/main" id="{2F952E5E-A704-5E34-A5F4-2A2DF74FED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65413" y="5241925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7930" name="Rectangle 44">
            <a:extLst>
              <a:ext uri="{FF2B5EF4-FFF2-40B4-BE49-F238E27FC236}">
                <a16:creationId xmlns:a16="http://schemas.microsoft.com/office/drawing/2014/main" id="{77CF51FE-872C-991F-B168-D4EFCB5598B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25842" y="914401"/>
            <a:ext cx="4067267" cy="4623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algn="ctr" eaLnBrk="1" hangingPunct="1"/>
            <a:r>
              <a:rPr lang="en-US" altLang="zh-CN" sz="2400">
                <a:solidFill>
                  <a:schemeClr val="accent2"/>
                </a:solidFill>
                <a:ea typeface="宋体" panose="02010600030101010101" pitchFamily="2" charset="-122"/>
              </a:rPr>
              <a:t>CORRELATION PATTERNS</a:t>
            </a:r>
          </a:p>
        </p:txBody>
      </p:sp>
      <p:sp>
        <p:nvSpPr>
          <p:cNvPr id="37931" name="Rectangle 45">
            <a:extLst>
              <a:ext uri="{FF2B5EF4-FFF2-40B4-BE49-F238E27FC236}">
                <a16:creationId xmlns:a16="http://schemas.microsoft.com/office/drawing/2014/main" id="{10C14C08-A87E-DAE9-A2C7-D17AE54ADD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51214" y="1473201"/>
            <a:ext cx="8180387" cy="8316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r>
              <a:rPr lang="en-US" altLang="zh-CN" sz="2400">
                <a:ea typeface="宋体" panose="02010600030101010101" pitchFamily="2" charset="-122"/>
              </a:rPr>
              <a:t>A HIGH POSITIVE CORRELATION</a:t>
            </a:r>
          </a:p>
          <a:p>
            <a:pPr eaLnBrk="1" hangingPunct="1"/>
            <a:r>
              <a:rPr lang="en-US" altLang="zh-CN" sz="2400">
                <a:ea typeface="宋体" panose="02010600030101010101" pitchFamily="2" charset="-122"/>
              </a:rPr>
              <a:t>r = +.98</a:t>
            </a:r>
          </a:p>
        </p:txBody>
      </p:sp>
      <p:sp>
        <p:nvSpPr>
          <p:cNvPr id="37932" name="Oval 46">
            <a:extLst>
              <a:ext uri="{FF2B5EF4-FFF2-40B4-BE49-F238E27FC236}">
                <a16:creationId xmlns:a16="http://schemas.microsoft.com/office/drawing/2014/main" id="{EF55C9AC-5923-D1B9-BAA0-9BF68307D18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98813" y="4860925"/>
            <a:ext cx="76200" cy="76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7935" name="Slide Number Placeholder 46">
            <a:extLst>
              <a:ext uri="{FF2B5EF4-FFF2-40B4-BE49-F238E27FC236}">
                <a16:creationId xmlns:a16="http://schemas.microsoft.com/office/drawing/2014/main" id="{5F24005F-4BCC-8673-070A-F420E227A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fld id="{8FC9B158-2351-415D-A070-B9C9F2A8E879}" type="slidenum">
              <a:rPr lang="en-US" altLang="zh-TW">
                <a:solidFill>
                  <a:srgbClr val="898989"/>
                </a:solidFill>
                <a:latin typeface="Calibri" panose="020F0502020204030204" pitchFamily="34" charset="0"/>
              </a:rPr>
              <a:pPr eaLnBrk="1" hangingPunct="1"/>
              <a:t>90</a:t>
            </a:fld>
            <a:endParaRPr lang="en-US" altLang="zh-TW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289FC51B-7AF3-BAEF-97E3-0D32C153864D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B9846BF4-784C-CEE7-378A-53F39278D9F1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5B2DCA6B-5600-3A5B-0D60-0FE14C96C2B7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35D6402D-F18D-70B5-A515-FBD05AC312A6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75362091-47A7-0D95-F1D1-FF48AACF2C2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4">
            <a:extLst>
              <a:ext uri="{FF2B5EF4-FFF2-40B4-BE49-F238E27FC236}">
                <a16:creationId xmlns:a16="http://schemas.microsoft.com/office/drawing/2014/main" id="{21D26ADE-964F-6CFC-9C58-9B27968C1E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05000" y="11430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 anchor="b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r>
              <a:rPr lang="en-US" altLang="zh-CN" sz="4400" i="1">
                <a:solidFill>
                  <a:schemeClr val="tx2"/>
                </a:solidFill>
              </a:rPr>
              <a:t>CORRELATION DOES NOT MEAN CAUSATION</a:t>
            </a:r>
          </a:p>
        </p:txBody>
      </p:sp>
      <p:sp>
        <p:nvSpPr>
          <p:cNvPr id="172037" name="Rectangle 5">
            <a:extLst>
              <a:ext uri="{FF2B5EF4-FFF2-40B4-BE49-F238E27FC236}">
                <a16:creationId xmlns:a16="http://schemas.microsoft.com/office/drawing/2014/main" id="{2F608137-D969-1A5C-9869-BCA62C2BFBC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82800" y="2362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>
            <a:lvl1pPr marL="342900" indent="-3429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>
              <a:spcBef>
                <a:spcPct val="20000"/>
              </a:spcBef>
              <a:buFontTx/>
              <a:buChar char="•"/>
            </a:pPr>
            <a:r>
              <a:rPr lang="en-US" altLang="zh-CN" sz="2800">
                <a:solidFill>
                  <a:srgbClr val="000000"/>
                </a:solidFill>
              </a:rPr>
              <a:t>High correlation </a:t>
            </a:r>
          </a:p>
          <a:p>
            <a:pPr eaLnBrk="1" hangingPunct="1">
              <a:spcBef>
                <a:spcPct val="20000"/>
              </a:spcBef>
              <a:buFontTx/>
              <a:buChar char="•"/>
            </a:pPr>
            <a:r>
              <a:rPr lang="en-US" altLang="zh-CN" sz="2800">
                <a:solidFill>
                  <a:srgbClr val="000000"/>
                </a:solidFill>
              </a:rPr>
              <a:t>Rooster’s crow and the rising of the sun</a:t>
            </a:r>
          </a:p>
          <a:p>
            <a:pPr eaLnBrk="1" hangingPunct="1">
              <a:spcBef>
                <a:spcPct val="20000"/>
              </a:spcBef>
              <a:buFontTx/>
              <a:buChar char="•"/>
            </a:pPr>
            <a:r>
              <a:rPr lang="en-US" altLang="zh-CN" sz="2800">
                <a:solidFill>
                  <a:srgbClr val="000000"/>
                </a:solidFill>
              </a:rPr>
              <a:t>Rooster does not cause the sun to rise </a:t>
            </a:r>
          </a:p>
          <a:p>
            <a:pPr eaLnBrk="1" hangingPunct="1">
              <a:spcBef>
                <a:spcPct val="20000"/>
              </a:spcBef>
              <a:buFontTx/>
              <a:buChar char="•"/>
            </a:pPr>
            <a:r>
              <a:rPr lang="en-US" altLang="zh-CN" sz="2800">
                <a:solidFill>
                  <a:srgbClr val="000000"/>
                </a:solidFill>
              </a:rPr>
              <a:t>Teachers’ salaries and the consumption of liquor </a:t>
            </a:r>
          </a:p>
          <a:p>
            <a:pPr eaLnBrk="1" hangingPunct="1">
              <a:spcBef>
                <a:spcPct val="20000"/>
              </a:spcBef>
              <a:buFontTx/>
              <a:buChar char="•"/>
            </a:pPr>
            <a:r>
              <a:rPr lang="en-US" altLang="zh-CN" sz="2800">
                <a:solidFill>
                  <a:srgbClr val="000000"/>
                </a:solidFill>
              </a:rPr>
              <a:t>Co-vary because they are both influenced by a third variable</a:t>
            </a:r>
          </a:p>
        </p:txBody>
      </p:sp>
      <p:graphicFrame>
        <p:nvGraphicFramePr>
          <p:cNvPr id="2050" name="Object 6">
            <a:extLst>
              <a:ext uri="{FF2B5EF4-FFF2-40B4-BE49-F238E27FC236}">
                <a16:creationId xmlns:a16="http://schemas.microsoft.com/office/drawing/2014/main" id="{78382269-3A99-76B9-1809-579E9CAF9BF4}"/>
              </a:ext>
            </a:extLst>
          </p:cNvPr>
          <p:cNvGraphicFramePr>
            <a:graphicFrameLocks/>
          </p:cNvGraphicFramePr>
          <p:nvPr/>
        </p:nvGraphicFramePr>
        <p:xfrm>
          <a:off x="8534400" y="1066800"/>
          <a:ext cx="2133600" cy="2032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2" imgW="2133360" imgH="2031840" progId="MS_ClipArt_Gallery.2">
                  <p:embed/>
                </p:oleObj>
              </mc:Choice>
              <mc:Fallback>
                <p:oleObj name="Clip" r:id="rId2" imgW="2133360" imgH="2031840" progId="MS_ClipArt_Gallery.2">
                  <p:embed/>
                  <p:pic>
                    <p:nvPicPr>
                      <p:cNvPr id="2050" name="Object 6">
                        <a:extLst>
                          <a:ext uri="{FF2B5EF4-FFF2-40B4-BE49-F238E27FC236}">
                            <a16:creationId xmlns:a16="http://schemas.microsoft.com/office/drawing/2014/main" id="{78382269-3A99-76B9-1809-579E9CAF9BF4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534400" y="1066800"/>
                        <a:ext cx="2133600" cy="2032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55" name="Slide Number Placeholder 6">
            <a:extLst>
              <a:ext uri="{FF2B5EF4-FFF2-40B4-BE49-F238E27FC236}">
                <a16:creationId xmlns:a16="http://schemas.microsoft.com/office/drawing/2014/main" id="{C6A2E1B4-79C3-B8EC-E37C-C65265570F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fld id="{0F8A51BE-D046-40B9-90A8-029AE880A3AA}" type="slidenum">
              <a:rPr lang="en-US" altLang="zh-TW">
                <a:solidFill>
                  <a:srgbClr val="898989"/>
                </a:solidFill>
                <a:latin typeface="Calibri" panose="020F0502020204030204" pitchFamily="34" charset="0"/>
              </a:rPr>
              <a:pPr eaLnBrk="1" hangingPunct="1"/>
              <a:t>91</a:t>
            </a:fld>
            <a:endParaRPr lang="en-US" altLang="zh-TW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83C13F8E-3D4D-C7FD-85F6-EF8F0480FFC2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28BFDC5D-1C16-AD30-6F49-69942F6A4DF8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38802D94-294C-ADC4-A681-61A9E9262BAD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75AACB15-9365-D1E1-7A9C-A164D17384AD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E0460527-C6CB-4C00-4E7F-D4751367B89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0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500"/>
                                        <p:tgtEl>
                                          <p:spTgt spid="1720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0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2" dur="500"/>
                                        <p:tgtEl>
                                          <p:spTgt spid="1720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0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7" dur="500"/>
                                        <p:tgtEl>
                                          <p:spTgt spid="1720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0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22" dur="500"/>
                                        <p:tgtEl>
                                          <p:spTgt spid="1720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03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27" dur="500"/>
                                        <p:tgtEl>
                                          <p:spTgt spid="17203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2037" grpId="0" build="p" autoUpdateAnimBg="0"/>
    </p:bld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5" name="Slide Number Placeholder 6">
            <a:extLst>
              <a:ext uri="{FF2B5EF4-FFF2-40B4-BE49-F238E27FC236}">
                <a16:creationId xmlns:a16="http://schemas.microsoft.com/office/drawing/2014/main" id="{C6A2E1B4-79C3-B8EC-E37C-C65265570F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fld id="{0F8A51BE-D046-40B9-90A8-029AE880A3AA}" type="slidenum">
              <a:rPr lang="en-US" altLang="zh-TW">
                <a:solidFill>
                  <a:srgbClr val="898989"/>
                </a:solidFill>
                <a:latin typeface="Calibri" panose="020F0502020204030204" pitchFamily="34" charset="0"/>
              </a:rPr>
              <a:pPr eaLnBrk="1" hangingPunct="1"/>
              <a:t>92</a:t>
            </a:fld>
            <a:endParaRPr lang="en-US" altLang="zh-TW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83C13F8E-3D4D-C7FD-85F6-EF8F0480FFC2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28BFDC5D-1C16-AD30-6F49-69942F6A4DF8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38802D94-294C-ADC4-A681-61A9E9262BAD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75AACB15-9365-D1E1-7A9C-A164D17384AD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E0460527-C6CB-4C00-4E7F-D4751367B896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0FC16F74-EB15-70A1-30C3-D20C20610020}"/>
              </a:ext>
            </a:extLst>
          </p:cNvPr>
          <p:cNvSpPr txBox="1">
            <a:spLocks/>
          </p:cNvSpPr>
          <p:nvPr/>
        </p:nvSpPr>
        <p:spPr>
          <a:xfrm>
            <a:off x="838200" y="755582"/>
            <a:ext cx="10815536" cy="435133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altLang="en-US" sz="3200" dirty="0">
              <a:ea typeface="ＭＳ Ｐゴシック" panose="020B0600070205080204" pitchFamily="34" charset="-128"/>
            </a:endParaRPr>
          </a:p>
          <a:p>
            <a:pPr marL="0" indent="0">
              <a:buNone/>
            </a:pPr>
            <a:endParaRPr lang="en-US" altLang="en-US" sz="3200" dirty="0">
              <a:ea typeface="ＭＳ Ｐゴシック" panose="020B0600070205080204" pitchFamily="34" charset="-128"/>
            </a:endParaRPr>
          </a:p>
          <a:p>
            <a:pPr marL="0" indent="0">
              <a:buNone/>
            </a:pPr>
            <a:r>
              <a:rPr lang="en-US" altLang="en-US" sz="3200" dirty="0">
                <a:ea typeface="ＭＳ Ｐゴシック" panose="020B0600070205080204" pitchFamily="34" charset="-128"/>
              </a:rPr>
              <a:t>Pearson correlation of job satisfaction and salary was found to be moderately positive and statistically significant (r=.643, p&lt;.001). Hence, H1 was supported. This indicates that an increase in salary would facilitate higher level of job satisfaction</a:t>
            </a:r>
            <a:r>
              <a:rPr lang="en-US" altLang="en-US" dirty="0">
                <a:ea typeface="ＭＳ Ｐゴシック" panose="020B0600070205080204" pitchFamily="34" charset="-128"/>
              </a:rPr>
              <a:t>	 </a:t>
            </a:r>
            <a:br>
              <a:rPr lang="en-US" altLang="en-US" dirty="0">
                <a:ea typeface="ＭＳ Ｐゴシック" panose="020B0600070205080204" pitchFamily="34" charset="-128"/>
              </a:rPr>
            </a:br>
            <a:endParaRPr lang="en-US" altLang="en-US" dirty="0">
              <a:ea typeface="ＭＳ Ｐゴシック" panose="020B0600070205080204" pitchFamily="34" charset="-128"/>
            </a:endParaRPr>
          </a:p>
          <a:p>
            <a:endParaRPr lang="en-US" altLang="en-US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22285707"/>
      </p:ext>
    </p:extLst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>
            <a:extLst>
              <a:ext uri="{FF2B5EF4-FFF2-40B4-BE49-F238E27FC236}">
                <a16:creationId xmlns:a16="http://schemas.microsoft.com/office/drawing/2014/main" id="{B1FDEDEB-B643-FD4F-04EC-DD2B68481E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CN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6. Normality test</a:t>
            </a:r>
            <a:endParaRPr lang="en-US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38915" name="Content Placeholder 2">
            <a:extLst>
              <a:ext uri="{FF2B5EF4-FFF2-40B4-BE49-F238E27FC236}">
                <a16:creationId xmlns:a16="http://schemas.microsoft.com/office/drawing/2014/main" id="{26D3D913-8529-E7EA-FBB8-444D79FD1C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2225675"/>
          </a:xfrm>
        </p:spPr>
        <p:txBody>
          <a:bodyPr/>
          <a:lstStyle/>
          <a:p>
            <a:pPr eaLnBrk="1" hangingPunct="1"/>
            <a:r>
              <a:rPr lang="en-GB" altLang="en-US" dirty="0">
                <a:ea typeface="ＭＳ Ｐゴシック" panose="020B0600070205080204" pitchFamily="34" charset="-128"/>
              </a:rPr>
              <a:t>Exercise time </a:t>
            </a:r>
            <a:endParaRPr lang="en-GB" altLang="en-US" b="1" dirty="0">
              <a:ea typeface="ＭＳ Ｐゴシック" panose="020B0600070205080204" pitchFamily="34" charset="-128"/>
            </a:endParaRPr>
          </a:p>
          <a:p>
            <a:pPr>
              <a:buFont typeface="Arial" panose="020B0604020202020204" pitchFamily="34" charset="0"/>
              <a:buNone/>
            </a:pPr>
            <a:r>
              <a:rPr lang="en-US" altLang="en-US" dirty="0">
                <a:ea typeface="ＭＳ Ｐゴシック" panose="020B0600070205080204" pitchFamily="34" charset="-128"/>
              </a:rPr>
              <a:t>Analyze - Descriptive Statistics -Explore...</a:t>
            </a:r>
            <a:br>
              <a:rPr lang="en-US" altLang="en-US" dirty="0">
                <a:ea typeface="ＭＳ Ｐゴシック" panose="020B0600070205080204" pitchFamily="34" charset="-128"/>
              </a:rPr>
            </a:br>
            <a:endParaRPr lang="en-US" altLang="en-US" dirty="0">
              <a:ea typeface="ＭＳ Ｐゴシック" panose="020B0600070205080204" pitchFamily="34" charset="-128"/>
            </a:endParaRPr>
          </a:p>
          <a:p>
            <a:pPr eaLnBrk="1" hangingPunct="1"/>
            <a:endParaRPr lang="en-US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38918" name="Slide Number Placeholder 5">
            <a:extLst>
              <a:ext uri="{FF2B5EF4-FFF2-40B4-BE49-F238E27FC236}">
                <a16:creationId xmlns:a16="http://schemas.microsoft.com/office/drawing/2014/main" id="{87C8748E-80D5-2791-CEFE-67DBD9EBAC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fld id="{062F4240-7CEC-4AEF-9FA4-C7BA03B881C5}" type="slidenum">
              <a:rPr lang="en-US" altLang="zh-TW">
                <a:solidFill>
                  <a:srgbClr val="898989"/>
                </a:solidFill>
                <a:latin typeface="Calibri" panose="020F0502020204030204" pitchFamily="34" charset="0"/>
              </a:rPr>
              <a:pPr eaLnBrk="1" hangingPunct="1"/>
              <a:t>93</a:t>
            </a:fld>
            <a:endParaRPr lang="en-US" altLang="zh-TW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93493D58-290F-C17C-BEAF-8B12455FBE56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D7C3932F-843D-4D9E-38D7-653A3ACE3EE8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4FD69B93-1FDA-B868-F804-A86B1F7BCD67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7E88D330-F289-BF16-B3DE-4FABAA68DB45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F02DAB33-6EF1-4A8B-58ED-5B63E16EC6C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>
            <a:extLst>
              <a:ext uri="{FF2B5EF4-FFF2-40B4-BE49-F238E27FC236}">
                <a16:creationId xmlns:a16="http://schemas.microsoft.com/office/drawing/2014/main" id="{B1FDEDEB-B643-FD4F-04EC-DD2B68481E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710881" cy="1325563"/>
          </a:xfrm>
        </p:spPr>
        <p:txBody>
          <a:bodyPr/>
          <a:lstStyle/>
          <a:p>
            <a:pPr eaLnBrk="1" hangingPunct="1"/>
            <a:r>
              <a:rPr lang="en-US" altLang="zh-CN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6. Normality test</a:t>
            </a:r>
            <a:endParaRPr lang="en-US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38918" name="Slide Number Placeholder 5">
            <a:extLst>
              <a:ext uri="{FF2B5EF4-FFF2-40B4-BE49-F238E27FC236}">
                <a16:creationId xmlns:a16="http://schemas.microsoft.com/office/drawing/2014/main" id="{87C8748E-80D5-2791-CEFE-67DBD9EBAC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fld id="{062F4240-7CEC-4AEF-9FA4-C7BA03B881C5}" type="slidenum">
              <a:rPr lang="en-US" altLang="zh-TW">
                <a:solidFill>
                  <a:srgbClr val="898989"/>
                </a:solidFill>
                <a:latin typeface="Calibri" panose="020F0502020204030204" pitchFamily="34" charset="0"/>
              </a:rPr>
              <a:pPr eaLnBrk="1" hangingPunct="1"/>
              <a:t>94</a:t>
            </a:fld>
            <a:endParaRPr lang="en-US" altLang="zh-TW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93493D58-290F-C17C-BEAF-8B12455FBE56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D7C3932F-843D-4D9E-38D7-653A3ACE3EE8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4FD69B93-1FDA-B868-F804-A86B1F7BCD67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7E88D330-F289-BF16-B3DE-4FABAA68DB45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F02DAB33-6EF1-4A8B-58ED-5B63E16EC6C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  <p:pic>
        <p:nvPicPr>
          <p:cNvPr id="10" name="Picture 9">
            <a:extLst>
              <a:ext uri="{FF2B5EF4-FFF2-40B4-BE49-F238E27FC236}">
                <a16:creationId xmlns:a16="http://schemas.microsoft.com/office/drawing/2014/main" id="{5CC0A1A4-9DC6-E2C1-8EF6-C52E3F5002B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1702" t="29730" r="5976" b="12710"/>
          <a:stretch/>
        </p:blipFill>
        <p:spPr>
          <a:xfrm>
            <a:off x="4420829" y="1331689"/>
            <a:ext cx="7309572" cy="45007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541767064"/>
      </p:ext>
    </p:extLst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>
            <a:extLst>
              <a:ext uri="{FF2B5EF4-FFF2-40B4-BE49-F238E27FC236}">
                <a16:creationId xmlns:a16="http://schemas.microsoft.com/office/drawing/2014/main" id="{B1FDEDEB-B643-FD4F-04EC-DD2B68481E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CN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6. Normality test</a:t>
            </a:r>
            <a:endParaRPr lang="en-US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38918" name="Slide Number Placeholder 5">
            <a:extLst>
              <a:ext uri="{FF2B5EF4-FFF2-40B4-BE49-F238E27FC236}">
                <a16:creationId xmlns:a16="http://schemas.microsoft.com/office/drawing/2014/main" id="{87C8748E-80D5-2791-CEFE-67DBD9EBAC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fld id="{062F4240-7CEC-4AEF-9FA4-C7BA03B881C5}" type="slidenum">
              <a:rPr lang="en-US" altLang="zh-TW">
                <a:solidFill>
                  <a:srgbClr val="898989"/>
                </a:solidFill>
                <a:latin typeface="Calibri" panose="020F0502020204030204" pitchFamily="34" charset="0"/>
              </a:rPr>
              <a:pPr eaLnBrk="1" hangingPunct="1"/>
              <a:t>95</a:t>
            </a:fld>
            <a:endParaRPr lang="en-US" altLang="zh-TW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93493D58-290F-C17C-BEAF-8B12455FBE56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D7C3932F-843D-4D9E-38D7-653A3ACE3EE8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4FD69B93-1FDA-B868-F804-A86B1F7BCD67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7E88D330-F289-BF16-B3DE-4FABAA68DB45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F02DAB33-6EF1-4A8B-58ED-5B63E16EC6C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  <p:pic>
        <p:nvPicPr>
          <p:cNvPr id="8" name="Picture 7">
            <a:extLst>
              <a:ext uri="{FF2B5EF4-FFF2-40B4-BE49-F238E27FC236}">
                <a16:creationId xmlns:a16="http://schemas.microsoft.com/office/drawing/2014/main" id="{335B2E76-4D0A-EEBB-84F6-FCDBCE3F9AB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0260" t="24653" r="15085" b="21982"/>
          <a:stretch/>
        </p:blipFill>
        <p:spPr>
          <a:xfrm>
            <a:off x="4744994" y="1436579"/>
            <a:ext cx="5622324" cy="365978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849111503"/>
      </p:ext>
    </p:extLst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>
            <a:extLst>
              <a:ext uri="{FF2B5EF4-FFF2-40B4-BE49-F238E27FC236}">
                <a16:creationId xmlns:a16="http://schemas.microsoft.com/office/drawing/2014/main" id="{D9352F4C-F1D0-AAED-CA81-B87D43CA25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2531" y="242225"/>
            <a:ext cx="7246937" cy="838200"/>
          </a:xfrm>
        </p:spPr>
        <p:txBody>
          <a:bodyPr/>
          <a:lstStyle/>
          <a:p>
            <a:pPr eaLnBrk="1" hangingPunct="1"/>
            <a:r>
              <a:rPr lang="en-GB" altLang="en-US" dirty="0">
                <a:ln>
                  <a:noFill/>
                </a:ln>
              </a:rPr>
              <a:t>Tips and Hints </a:t>
            </a:r>
          </a:p>
        </p:txBody>
      </p:sp>
      <p:sp>
        <p:nvSpPr>
          <p:cNvPr id="27651" name="Content Placeholder 2">
            <a:extLst>
              <a:ext uri="{FF2B5EF4-FFF2-40B4-BE49-F238E27FC236}">
                <a16:creationId xmlns:a16="http://schemas.microsoft.com/office/drawing/2014/main" id="{46AF7A17-48D2-E596-D550-4938EEBC13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621" y="1171389"/>
            <a:ext cx="10363472" cy="4405845"/>
          </a:xfrm>
        </p:spPr>
        <p:txBody>
          <a:bodyPr>
            <a:normAutofit/>
          </a:bodyPr>
          <a:lstStyle/>
          <a:p>
            <a:pPr algn="just">
              <a:spcBef>
                <a:spcPts val="600"/>
              </a:spcBef>
              <a:buFont typeface="Wingdings 2" panose="05020102010507070707" pitchFamily="18" charset="2"/>
              <a:buChar char=""/>
            </a:pPr>
            <a:r>
              <a:rPr lang="en-GB" altLang="en-US" dirty="0"/>
              <a:t>If possible, support your cross-tabulations with chi-square tests which will show you if any differences are statistically significant.</a:t>
            </a:r>
          </a:p>
          <a:p>
            <a:pPr algn="just">
              <a:spcBef>
                <a:spcPts val="600"/>
              </a:spcBef>
              <a:buFont typeface="Wingdings 2" panose="05020102010507070707" pitchFamily="18" charset="2"/>
              <a:buChar char=""/>
            </a:pPr>
            <a:r>
              <a:rPr lang="en-GB" altLang="en-US" dirty="0"/>
              <a:t>Further statistical analysis usually depends on establishing if your data is normal. </a:t>
            </a:r>
            <a:r>
              <a:rPr lang="en-GB" altLang="en-US" dirty="0">
                <a:solidFill>
                  <a:srgbClr val="FF0000"/>
                </a:solidFill>
              </a:rPr>
              <a:t>You can test for this in the Descriptives menu by establishing </a:t>
            </a:r>
            <a:r>
              <a:rPr lang="en-GB" altLang="en-US" dirty="0">
                <a:solidFill>
                  <a:srgbClr val="7030A0"/>
                </a:solidFill>
              </a:rPr>
              <a:t>Skewness*</a:t>
            </a:r>
            <a:r>
              <a:rPr lang="en-GB" altLang="en-US" dirty="0">
                <a:solidFill>
                  <a:srgbClr val="FF0000"/>
                </a:solidFill>
              </a:rPr>
              <a:t> (should be between -0.8 and 0.8) and </a:t>
            </a:r>
            <a:r>
              <a:rPr lang="en-GB" altLang="en-US" dirty="0">
                <a:solidFill>
                  <a:srgbClr val="7030A0"/>
                </a:solidFill>
              </a:rPr>
              <a:t>Kurtosis</a:t>
            </a:r>
            <a:r>
              <a:rPr lang="en-GB" altLang="en-US" dirty="0">
                <a:solidFill>
                  <a:srgbClr val="FF0000"/>
                </a:solidFill>
              </a:rPr>
              <a:t> (should be between -3.0 and 3.0) for </a:t>
            </a:r>
            <a:r>
              <a:rPr lang="en-GB" altLang="en-US">
                <a:solidFill>
                  <a:srgbClr val="FF0000"/>
                </a:solidFill>
              </a:rPr>
              <a:t>interval variables</a:t>
            </a:r>
            <a:r>
              <a:rPr lang="en-GB" altLang="en-US" dirty="0">
                <a:solidFill>
                  <a:srgbClr val="FF0000"/>
                </a:solidFill>
              </a:rPr>
              <a:t>, or by running the </a:t>
            </a:r>
            <a:r>
              <a:rPr lang="en-GB" altLang="en-US" dirty="0">
                <a:solidFill>
                  <a:srgbClr val="7030A0"/>
                </a:solidFill>
              </a:rPr>
              <a:t>Kolmogorov-Smirnov test </a:t>
            </a:r>
            <a:r>
              <a:rPr lang="en-GB" altLang="en-US" dirty="0">
                <a:solidFill>
                  <a:srgbClr val="FF0000"/>
                </a:solidFill>
              </a:rPr>
              <a:t>in the Non-parametric test section.</a:t>
            </a:r>
          </a:p>
          <a:p>
            <a:pPr algn="just">
              <a:spcBef>
                <a:spcPts val="600"/>
              </a:spcBef>
              <a:buFont typeface="Wingdings 2" panose="05020102010507070707" pitchFamily="18" charset="2"/>
              <a:buChar char=""/>
            </a:pPr>
            <a:r>
              <a:rPr lang="en-GB" altLang="en-US" dirty="0"/>
              <a:t>If your data is not normally distributed, do not use standard statically tests </a:t>
            </a:r>
            <a:r>
              <a:rPr lang="en-GB" altLang="en-US" dirty="0">
                <a:solidFill>
                  <a:srgbClr val="FF0000"/>
                </a:solidFill>
              </a:rPr>
              <a:t>but use non-parametric tests.</a:t>
            </a:r>
          </a:p>
          <a:p>
            <a:pPr eaLnBrk="1" hangingPunct="1">
              <a:spcAft>
                <a:spcPct val="0"/>
              </a:spcAft>
              <a:buFont typeface="Wingdings 2" panose="05020102010507070707" pitchFamily="18" charset="2"/>
              <a:buChar char=""/>
            </a:pPr>
            <a:endParaRPr lang="en-GB" altLang="en-US" dirty="0"/>
          </a:p>
        </p:txBody>
      </p:sp>
      <p:sp>
        <p:nvSpPr>
          <p:cNvPr id="27652" name="Slide Number Placeholder 3">
            <a:extLst>
              <a:ext uri="{FF2B5EF4-FFF2-40B4-BE49-F238E27FC236}">
                <a16:creationId xmlns:a16="http://schemas.microsoft.com/office/drawing/2014/main" id="{00F44519-2A7B-DC63-911E-C31FF56B33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909176" y="6473825"/>
            <a:ext cx="758825" cy="2476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</a:defRPr>
            </a:lvl9pPr>
          </a:lstStyle>
          <a:p>
            <a:fld id="{94CA5299-5587-464E-9B7C-0243F3A06703}" type="slidenum">
              <a:rPr lang="en-US" altLang="en-US">
                <a:solidFill>
                  <a:srgbClr val="D38E27"/>
                </a:solidFill>
                <a:latin typeface="Arial" panose="020B0604020202020204" pitchFamily="34" charset="0"/>
              </a:rPr>
              <a:pPr/>
              <a:t>96</a:t>
            </a:fld>
            <a:endParaRPr lang="en-US" altLang="en-US">
              <a:solidFill>
                <a:srgbClr val="D38E27"/>
              </a:solidFill>
              <a:latin typeface="Arial" panose="020B060402020202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9B6049F1-1E0F-61BA-B57A-714089801FB9}"/>
              </a:ext>
            </a:extLst>
          </p:cNvPr>
          <p:cNvGrpSpPr/>
          <p:nvPr/>
        </p:nvGrpSpPr>
        <p:grpSpPr>
          <a:xfrm>
            <a:off x="5152445" y="5900466"/>
            <a:ext cx="7039555" cy="957534"/>
            <a:chOff x="5152445" y="5900466"/>
            <a:chExt cx="7039555" cy="957534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E01C4603-EBC1-9B25-0626-CEA78FB487E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/>
            <a:srcRect l="40286" t="48724" r="8390" b="19509"/>
            <a:stretch/>
          </p:blipFill>
          <p:spPr>
            <a:xfrm>
              <a:off x="5152445" y="5900468"/>
              <a:ext cx="4319407" cy="957532"/>
            </a:xfrm>
            <a:prstGeom prst="rect">
              <a:avLst/>
            </a:prstGeom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4E3CEED3-82B4-27AC-17F7-BFF606C49B5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35783" t="36155" r="37774" b="45189"/>
            <a:stretch/>
          </p:blipFill>
          <p:spPr>
            <a:xfrm>
              <a:off x="9471853" y="5900466"/>
              <a:ext cx="2720147" cy="957531"/>
            </a:xfrm>
            <a:prstGeom prst="rect">
              <a:avLst/>
            </a:prstGeom>
          </p:spPr>
        </p:pic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94B91E83-7A10-EEF9-1D10-435515BFAF2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4460" t="53448" r="30342" b="33142"/>
          <a:stretch/>
        </p:blipFill>
        <p:spPr>
          <a:xfrm>
            <a:off x="88266" y="5900464"/>
            <a:ext cx="5263763" cy="957533"/>
          </a:xfrm>
          <a:prstGeom prst="rect">
            <a:avLst/>
          </a:prstGeom>
        </p:spPr>
      </p:pic>
    </p:spTree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>
            <a:extLst>
              <a:ext uri="{FF2B5EF4-FFF2-40B4-BE49-F238E27FC236}">
                <a16:creationId xmlns:a16="http://schemas.microsoft.com/office/drawing/2014/main" id="{B1FDEDEB-B643-FD4F-04EC-DD2B68481E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CN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6. Normality test</a:t>
            </a:r>
            <a:endParaRPr lang="en-US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38918" name="Slide Number Placeholder 5">
            <a:extLst>
              <a:ext uri="{FF2B5EF4-FFF2-40B4-BE49-F238E27FC236}">
                <a16:creationId xmlns:a16="http://schemas.microsoft.com/office/drawing/2014/main" id="{87C8748E-80D5-2791-CEFE-67DBD9EBAC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fld id="{062F4240-7CEC-4AEF-9FA4-C7BA03B881C5}" type="slidenum">
              <a:rPr lang="en-US" altLang="zh-TW">
                <a:solidFill>
                  <a:srgbClr val="898989"/>
                </a:solidFill>
                <a:latin typeface="Calibri" panose="020F0502020204030204" pitchFamily="34" charset="0"/>
              </a:rPr>
              <a:pPr eaLnBrk="1" hangingPunct="1"/>
              <a:t>97</a:t>
            </a:fld>
            <a:endParaRPr lang="en-US" altLang="zh-TW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93493D58-290F-C17C-BEAF-8B12455FBE56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D7C3932F-843D-4D9E-38D7-653A3ACE3EE8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4FD69B93-1FDA-B868-F804-A86B1F7BCD67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7E88D330-F289-BF16-B3DE-4FABAA68DB45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F02DAB33-6EF1-4A8B-58ED-5B63E16EC6C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739D1078-D65B-B5B3-D825-B578B2EF86B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b="71171"/>
          <a:stretch/>
        </p:blipFill>
        <p:spPr>
          <a:xfrm>
            <a:off x="4017557" y="1359243"/>
            <a:ext cx="7454013" cy="4473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2060487"/>
      </p:ext>
    </p:extLst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>
            <a:extLst>
              <a:ext uri="{FF2B5EF4-FFF2-40B4-BE49-F238E27FC236}">
                <a16:creationId xmlns:a16="http://schemas.microsoft.com/office/drawing/2014/main" id="{B1FDEDEB-B643-FD4F-04EC-DD2B68481E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CN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6. Normality test</a:t>
            </a:r>
            <a:endParaRPr lang="en-US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38918" name="Slide Number Placeholder 5">
            <a:extLst>
              <a:ext uri="{FF2B5EF4-FFF2-40B4-BE49-F238E27FC236}">
                <a16:creationId xmlns:a16="http://schemas.microsoft.com/office/drawing/2014/main" id="{87C8748E-80D5-2791-CEFE-67DBD9EBAC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fld id="{062F4240-7CEC-4AEF-9FA4-C7BA03B881C5}" type="slidenum">
              <a:rPr lang="en-US" altLang="zh-TW">
                <a:solidFill>
                  <a:srgbClr val="898989"/>
                </a:solidFill>
                <a:latin typeface="Calibri" panose="020F0502020204030204" pitchFamily="34" charset="0"/>
              </a:rPr>
              <a:pPr eaLnBrk="1" hangingPunct="1"/>
              <a:t>98</a:t>
            </a:fld>
            <a:endParaRPr lang="en-US" altLang="zh-TW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93493D58-290F-C17C-BEAF-8B12455FBE56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D7C3932F-843D-4D9E-38D7-653A3ACE3EE8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4FD69B93-1FDA-B868-F804-A86B1F7BCD67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7E88D330-F289-BF16-B3DE-4FABAA68DB45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F02DAB33-6EF1-4A8B-58ED-5B63E16EC6C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  <p:pic>
        <p:nvPicPr>
          <p:cNvPr id="11" name="Picture 10">
            <a:extLst>
              <a:ext uri="{FF2B5EF4-FFF2-40B4-BE49-F238E27FC236}">
                <a16:creationId xmlns:a16="http://schemas.microsoft.com/office/drawing/2014/main" id="{B9FDAA71-57FB-51C8-9736-FEDA95A4A0A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0010" y="1775267"/>
            <a:ext cx="11706668" cy="23630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3710773"/>
      </p:ext>
    </p:extLst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>
            <a:extLst>
              <a:ext uri="{FF2B5EF4-FFF2-40B4-BE49-F238E27FC236}">
                <a16:creationId xmlns:a16="http://schemas.microsoft.com/office/drawing/2014/main" id="{B1FDEDEB-B643-FD4F-04EC-DD2B68481E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CN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6. Normality test</a:t>
            </a:r>
            <a:endParaRPr lang="en-US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38918" name="Slide Number Placeholder 5">
            <a:extLst>
              <a:ext uri="{FF2B5EF4-FFF2-40B4-BE49-F238E27FC236}">
                <a16:creationId xmlns:a16="http://schemas.microsoft.com/office/drawing/2014/main" id="{87C8748E-80D5-2791-CEFE-67DBD9EBAC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fld id="{062F4240-7CEC-4AEF-9FA4-C7BA03B881C5}" type="slidenum">
              <a:rPr lang="en-US" altLang="zh-TW">
                <a:solidFill>
                  <a:srgbClr val="898989"/>
                </a:solidFill>
                <a:latin typeface="Calibri" panose="020F0502020204030204" pitchFamily="34" charset="0"/>
              </a:rPr>
              <a:pPr eaLnBrk="1" hangingPunct="1"/>
              <a:t>99</a:t>
            </a:fld>
            <a:endParaRPr lang="en-US" altLang="zh-TW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93493D58-290F-C17C-BEAF-8B12455FBE56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D7C3932F-843D-4D9E-38D7-653A3ACE3EE8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4FD69B93-1FDA-B868-F804-A86B1F7BCD67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7E88D330-F289-BF16-B3DE-4FABAA68DB45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F02DAB33-6EF1-4A8B-58ED-5B63E16EC6C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A45BF337-3253-D9D6-7B6F-7DB04B65F60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70287" y="1576387"/>
            <a:ext cx="6564313" cy="4153468"/>
          </a:xfrm>
          <a:prstGeom prst="rect">
            <a:avLst/>
          </a:prstGeom>
        </p:spPr>
      </p:pic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5C94DDDF-D4F2-FBE4-8E42-C0F8B83588EF}"/>
              </a:ext>
            </a:extLst>
          </p:cNvPr>
          <p:cNvSpPr/>
          <p:nvPr/>
        </p:nvSpPr>
        <p:spPr>
          <a:xfrm>
            <a:off x="3340100" y="5105400"/>
            <a:ext cx="7073900" cy="624455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39846846-8E70-0068-F6D7-2E8F89D0AC67}"/>
              </a:ext>
            </a:extLst>
          </p:cNvPr>
          <p:cNvCxnSpPr>
            <a:cxnSpLocks/>
          </p:cNvCxnSpPr>
          <p:nvPr/>
        </p:nvCxnSpPr>
        <p:spPr>
          <a:xfrm flipH="1">
            <a:off x="10706100" y="3987800"/>
            <a:ext cx="647700" cy="1016000"/>
          </a:xfrm>
          <a:prstGeom prst="straightConnector1">
            <a:avLst/>
          </a:prstGeom>
          <a:ln>
            <a:headEnd w="sm" len="sm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5894756"/>
      </p:ext>
    </p:extLst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>
            <a:extLst>
              <a:ext uri="{FF2B5EF4-FFF2-40B4-BE49-F238E27FC236}">
                <a16:creationId xmlns:a16="http://schemas.microsoft.com/office/drawing/2014/main" id="{B1FDEDEB-B643-FD4F-04EC-DD2B68481E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CN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6. Normality test</a:t>
            </a:r>
            <a:endParaRPr lang="en-US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38918" name="Slide Number Placeholder 5">
            <a:extLst>
              <a:ext uri="{FF2B5EF4-FFF2-40B4-BE49-F238E27FC236}">
                <a16:creationId xmlns:a16="http://schemas.microsoft.com/office/drawing/2014/main" id="{87C8748E-80D5-2791-CEFE-67DBD9EBAC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fld id="{062F4240-7CEC-4AEF-9FA4-C7BA03B881C5}" type="slidenum">
              <a:rPr lang="en-US" altLang="zh-TW">
                <a:solidFill>
                  <a:srgbClr val="898989"/>
                </a:solidFill>
                <a:latin typeface="Calibri" panose="020F0502020204030204" pitchFamily="34" charset="0"/>
              </a:rPr>
              <a:pPr eaLnBrk="1" hangingPunct="1"/>
              <a:t>100</a:t>
            </a:fld>
            <a:endParaRPr lang="en-US" altLang="zh-TW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93493D58-290F-C17C-BEAF-8B12455FBE56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D7C3932F-843D-4D9E-38D7-653A3ACE3EE8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4FD69B93-1FDA-B868-F804-A86B1F7BCD67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7E88D330-F289-BF16-B3DE-4FABAA68DB45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F02DAB33-6EF1-4A8B-58ED-5B63E16EC6C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  <p:pic>
        <p:nvPicPr>
          <p:cNvPr id="8" name="Picture 7">
            <a:extLst>
              <a:ext uri="{FF2B5EF4-FFF2-40B4-BE49-F238E27FC236}">
                <a16:creationId xmlns:a16="http://schemas.microsoft.com/office/drawing/2014/main" id="{554461B1-8EFE-C563-5EF5-73534637729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08300" y="1136822"/>
            <a:ext cx="8042430" cy="5219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7631121"/>
      </p:ext>
    </p:extLst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>
            <a:extLst>
              <a:ext uri="{FF2B5EF4-FFF2-40B4-BE49-F238E27FC236}">
                <a16:creationId xmlns:a16="http://schemas.microsoft.com/office/drawing/2014/main" id="{B1FDEDEB-B643-FD4F-04EC-DD2B68481E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zh-CN" dirty="0">
                <a:solidFill>
                  <a:srgbClr val="0033CC"/>
                </a:solidFill>
                <a:latin typeface="Georgia" panose="02040502050405020303" pitchFamily="18" charset="0"/>
                <a:ea typeface="宋体" panose="02010600030101010101" pitchFamily="2" charset="-122"/>
              </a:rPr>
              <a:t>6. Normality test</a:t>
            </a:r>
            <a:endParaRPr lang="en-US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38918" name="Slide Number Placeholder 5">
            <a:extLst>
              <a:ext uri="{FF2B5EF4-FFF2-40B4-BE49-F238E27FC236}">
                <a16:creationId xmlns:a16="http://schemas.microsoft.com/office/drawing/2014/main" id="{87C8748E-80D5-2791-CEFE-67DBD9EBAC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PMingLiU" panose="02020500000000000000" pitchFamily="18" charset="-120"/>
              </a:defRPr>
            </a:lvl9pPr>
          </a:lstStyle>
          <a:p>
            <a:pPr eaLnBrk="1" hangingPunct="1"/>
            <a:fld id="{062F4240-7CEC-4AEF-9FA4-C7BA03B881C5}" type="slidenum">
              <a:rPr lang="en-US" altLang="zh-TW">
                <a:solidFill>
                  <a:srgbClr val="898989"/>
                </a:solidFill>
                <a:latin typeface="Calibri" panose="020F0502020204030204" pitchFamily="34" charset="0"/>
              </a:rPr>
              <a:pPr eaLnBrk="1" hangingPunct="1"/>
              <a:t>101</a:t>
            </a:fld>
            <a:endParaRPr lang="en-US" altLang="zh-TW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93493D58-290F-C17C-BEAF-8B12455FBE56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D7C3932F-843D-4D9E-38D7-653A3ACE3EE8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5" name="Picture 4">
                <a:extLst>
                  <a:ext uri="{FF2B5EF4-FFF2-40B4-BE49-F238E27FC236}">
                    <a16:creationId xmlns:a16="http://schemas.microsoft.com/office/drawing/2014/main" id="{4FD69B93-1FDA-B868-F804-A86B1F7BCD67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2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7E88D330-F289-BF16-B3DE-4FABAA68DB45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F02DAB33-6EF1-4A8B-58ED-5B63E16EC6C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4D3B4A48-136C-887D-3E63-8EC80641A8C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7196" t="21981" r="25555" b="16578"/>
          <a:stretch/>
        </p:blipFill>
        <p:spPr>
          <a:xfrm>
            <a:off x="2980861" y="1495167"/>
            <a:ext cx="6336133" cy="45334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7211897"/>
      </p:ext>
    </p:extLst>
  </p:cSld>
  <p:clrMapOvr>
    <a:masterClrMapping/>
  </p:clrMapOvr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B02EA64-759A-94E2-EF5B-B6F695B747C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4228" t="33187" r="11838" b="21944"/>
          <a:stretch/>
        </p:blipFill>
        <p:spPr>
          <a:xfrm>
            <a:off x="192882" y="813509"/>
            <a:ext cx="11559622" cy="4676860"/>
          </a:xfrm>
        </p:spPr>
      </p:pic>
      <p:grpSp>
        <p:nvGrpSpPr>
          <p:cNvPr id="2" name="Group 1">
            <a:extLst>
              <a:ext uri="{FF2B5EF4-FFF2-40B4-BE49-F238E27FC236}">
                <a16:creationId xmlns:a16="http://schemas.microsoft.com/office/drawing/2014/main" id="{E6703AF5-4669-17E2-AB80-1FCFA5F6BC54}"/>
              </a:ext>
            </a:extLst>
          </p:cNvPr>
          <p:cNvGrpSpPr/>
          <p:nvPr/>
        </p:nvGrpSpPr>
        <p:grpSpPr>
          <a:xfrm>
            <a:off x="0" y="6122874"/>
            <a:ext cx="12192000" cy="735126"/>
            <a:chOff x="0" y="5909266"/>
            <a:chExt cx="12192000" cy="948734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FF6A37E2-3539-F533-3DCE-3AD1A161F3D1}"/>
                </a:ext>
              </a:extLst>
            </p:cNvPr>
            <p:cNvGrpSpPr/>
            <p:nvPr/>
          </p:nvGrpSpPr>
          <p:grpSpPr>
            <a:xfrm>
              <a:off x="5152445" y="5909266"/>
              <a:ext cx="7039555" cy="948733"/>
              <a:chOff x="5152445" y="5578608"/>
              <a:chExt cx="7039555" cy="1279392"/>
            </a:xfrm>
          </p:grpSpPr>
          <p:pic>
            <p:nvPicPr>
              <p:cNvPr id="6" name="Picture 5">
                <a:extLst>
                  <a:ext uri="{FF2B5EF4-FFF2-40B4-BE49-F238E27FC236}">
                    <a16:creationId xmlns:a16="http://schemas.microsoft.com/office/drawing/2014/main" id="{D8B83D9C-5C6A-DF21-B70D-855462E1A2C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/>
              <a:srcRect l="35783" t="36155" r="37774" b="45189"/>
              <a:stretch/>
            </p:blipFill>
            <p:spPr>
              <a:xfrm>
                <a:off x="9471853" y="5578608"/>
                <a:ext cx="2720147" cy="1279392"/>
              </a:xfrm>
              <a:prstGeom prst="rect">
                <a:avLst/>
              </a:prstGeom>
            </p:spPr>
          </p:pic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E00A2E22-66FA-F060-34D5-B530B43CD3F6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/>
              <a:srcRect l="40286" t="48724" r="8390" b="19509"/>
              <a:stretch/>
            </p:blipFill>
            <p:spPr>
              <a:xfrm>
                <a:off x="5152445" y="5578608"/>
                <a:ext cx="4319407" cy="1279392"/>
              </a:xfrm>
              <a:prstGeom prst="rect">
                <a:avLst/>
              </a:prstGeom>
            </p:spPr>
          </p:pic>
        </p:grpSp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7A07AD8E-C2AE-21E0-99F2-04D29FB9D2B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44460" t="53448" r="30342" b="33142"/>
            <a:stretch/>
          </p:blipFill>
          <p:spPr>
            <a:xfrm>
              <a:off x="0" y="5909267"/>
              <a:ext cx="5263763" cy="9487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4499475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2533</Words>
  <Application>Microsoft Office PowerPoint</Application>
  <PresentationFormat>Widescreen</PresentationFormat>
  <Paragraphs>397</Paragraphs>
  <Slides>102</Slides>
  <Notes>7</Notes>
  <HiddenSlides>9</HiddenSlides>
  <MMClips>0</MMClips>
  <ScaleCrop>false</ScaleCrop>
  <HeadingPairs>
    <vt:vector size="8" baseType="variant">
      <vt:variant>
        <vt:lpstr>Fonts Used</vt:lpstr>
      </vt:variant>
      <vt:variant>
        <vt:i4>16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102</vt:i4>
      </vt:variant>
    </vt:vector>
  </HeadingPairs>
  <TitlesOfParts>
    <vt:vector size="121" baseType="lpstr">
      <vt:lpstr>ＭＳ Ｐゴシック</vt:lpstr>
      <vt:lpstr>宋体</vt:lpstr>
      <vt:lpstr>Arial</vt:lpstr>
      <vt:lpstr>Arial Narrow</vt:lpstr>
      <vt:lpstr>Calibri</vt:lpstr>
      <vt:lpstr>Calibri Light</vt:lpstr>
      <vt:lpstr>Courier New</vt:lpstr>
      <vt:lpstr>Franklin Gothic Book</vt:lpstr>
      <vt:lpstr>Georgia</vt:lpstr>
      <vt:lpstr>Open Sans</vt:lpstr>
      <vt:lpstr>Roboto</vt:lpstr>
      <vt:lpstr>Symbol</vt:lpstr>
      <vt:lpstr>Tahoma</vt:lpstr>
      <vt:lpstr>Times New Roman</vt:lpstr>
      <vt:lpstr>Wingdings</vt:lpstr>
      <vt:lpstr>Wingdings 2</vt:lpstr>
      <vt:lpstr>Office Theme</vt:lpstr>
      <vt:lpstr>Equation</vt:lpstr>
      <vt:lpstr>Clip</vt:lpstr>
      <vt:lpstr>LCDB7011 Quantitative Research Methods</vt:lpstr>
      <vt:lpstr> Content of SPSS </vt:lpstr>
      <vt:lpstr>Introduction to SPSS   </vt:lpstr>
      <vt:lpstr>What we will do today</vt:lpstr>
      <vt:lpstr>PowerPoint Presentation</vt:lpstr>
      <vt:lpstr>SPSS interface</vt:lpstr>
      <vt:lpstr>PowerPoint Presentation</vt:lpstr>
      <vt:lpstr>Task 1:  How to input data in SPSS?</vt:lpstr>
      <vt:lpstr>Before the data entry</vt:lpstr>
      <vt:lpstr>Example of a coding Frame</vt:lpstr>
      <vt:lpstr>Views and files in SPSS</vt:lpstr>
      <vt:lpstr>Entering data in SPSS </vt:lpstr>
      <vt:lpstr>Now Enter the Survey Data</vt:lpstr>
      <vt:lpstr>How to read data?</vt:lpstr>
      <vt:lpstr>How to read data?</vt:lpstr>
      <vt:lpstr>Enter cases</vt:lpstr>
      <vt:lpstr>2. Data Input – Cleaning data</vt:lpstr>
      <vt:lpstr>2. Data Input – Cleaning data</vt:lpstr>
      <vt:lpstr>2. Data Input – Cleaning data</vt:lpstr>
      <vt:lpstr>2. Data Input – Cleaning data</vt:lpstr>
      <vt:lpstr>2. Data Input – Cleaning data Check Missing Data </vt:lpstr>
      <vt:lpstr>2. Data Input  Find missing data</vt:lpstr>
      <vt:lpstr>PowerPoint Presentation</vt:lpstr>
      <vt:lpstr>2. Data Input Identify the missing data in SPSS </vt:lpstr>
      <vt:lpstr>How to tell SPSS to omit the missing data during the analysis? </vt:lpstr>
      <vt:lpstr>PowerPoint Presentation</vt:lpstr>
      <vt:lpstr>PowerPoint Presentation</vt:lpstr>
      <vt:lpstr>PowerPoint Presentation</vt:lpstr>
      <vt:lpstr>PowerPoint Presentation</vt:lpstr>
      <vt:lpstr>Missing Data Handling </vt:lpstr>
      <vt:lpstr>2. Data input </vt:lpstr>
      <vt:lpstr>Exercise on secondary data input  </vt:lpstr>
      <vt:lpstr>2. Data input </vt:lpstr>
      <vt:lpstr>2. Data input </vt:lpstr>
      <vt:lpstr>2. Data input </vt:lpstr>
      <vt:lpstr>2. Data input </vt:lpstr>
      <vt:lpstr>3.Basic data transformation and computation</vt:lpstr>
      <vt:lpstr>3.Basic data transformation and computation</vt:lpstr>
      <vt:lpstr>3.Basic data transformation and computation  Select data and save in a new file </vt:lpstr>
      <vt:lpstr>3.Basic data transformation and computation</vt:lpstr>
      <vt:lpstr>3.Basic data transformation and computation</vt:lpstr>
      <vt:lpstr>3.Basic data transformation and computation</vt:lpstr>
      <vt:lpstr>PowerPoint Presentation</vt:lpstr>
      <vt:lpstr>3. Basic data transformation and computation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4. Descriptive Analysis </vt:lpstr>
      <vt:lpstr>4. Descriptive Analysis </vt:lpstr>
      <vt:lpstr>4. Descriptive Analysis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5. Association and Correlation analysis</vt:lpstr>
      <vt:lpstr>Chi Square Test of Independence</vt:lpstr>
      <vt:lpstr>Chi Square</vt:lpstr>
      <vt:lpstr>Chi Square in SPSS </vt:lpstr>
      <vt:lpstr>Chi Square in SPSS </vt:lpstr>
      <vt:lpstr>PowerPoint Presentation</vt:lpstr>
      <vt:lpstr>PowerPoint Presentation</vt:lpstr>
      <vt:lpstr>PowerPoint Presentation</vt:lpstr>
      <vt:lpstr>PowerPoint Presentation</vt:lpstr>
      <vt:lpstr>Exercise on Work mode and gender   Using Chi-square </vt:lpstr>
      <vt:lpstr>Result : </vt:lpstr>
      <vt:lpstr>p-value interpretation</vt:lpstr>
      <vt:lpstr>Other common tests</vt:lpstr>
      <vt:lpstr>SAVING DATA</vt:lpstr>
      <vt:lpstr>Useful Information</vt:lpstr>
      <vt:lpstr>PowerPoint Presentation</vt:lpstr>
      <vt:lpstr>Data measurement levels</vt:lpstr>
      <vt:lpstr>PowerPoint Presentation</vt:lpstr>
      <vt:lpstr>5. Correlation analysis</vt:lpstr>
      <vt:lpstr>5. Correlation analysis</vt:lpstr>
      <vt:lpstr>5. Correlation analysis</vt:lpstr>
      <vt:lpstr>Correlation coefficient</vt:lpstr>
      <vt:lpstr>PowerPoint Presentation</vt:lpstr>
      <vt:lpstr>PowerPoint Presentation</vt:lpstr>
      <vt:lpstr>5. Correlation analysis</vt:lpstr>
      <vt:lpstr>Exercise -  Relationship between Job Satisfaction and Salary </vt:lpstr>
      <vt:lpstr>Exercise -  Relationship between Job Satisfaction and Salary </vt:lpstr>
      <vt:lpstr>5. Correlation analysis</vt:lpstr>
      <vt:lpstr>Pearson’s correlation</vt:lpstr>
      <vt:lpstr>Job Satisfaction and Salary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6. Normality test</vt:lpstr>
      <vt:lpstr>6. Normality test</vt:lpstr>
      <vt:lpstr>6. Normality test</vt:lpstr>
      <vt:lpstr>Tips and Hints </vt:lpstr>
      <vt:lpstr>6. Normality test</vt:lpstr>
      <vt:lpstr>6. Normality test</vt:lpstr>
      <vt:lpstr>6. Normality test</vt:lpstr>
      <vt:lpstr>6. Normality test</vt:lpstr>
      <vt:lpstr>6. Normality test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Helen Lee</dc:creator>
  <cp:lastModifiedBy>Helen Lee</cp:lastModifiedBy>
  <cp:revision>6</cp:revision>
  <dcterms:created xsi:type="dcterms:W3CDTF">2024-05-03T11:57:05Z</dcterms:created>
  <dcterms:modified xsi:type="dcterms:W3CDTF">2024-07-09T16:22:30Z</dcterms:modified>
</cp:coreProperties>
</file>