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F9F008-B148-4AB7-AF1E-960EFFC7C315}" v="249" dt="2022-12-02T16:25:46.4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02/12/2022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02/12/2022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02/12/2022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02/12/2022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hotosforclass.com/search/equity"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stock.weanimalsmedia.org/search/?searchQuery=free+animals&amp;assetType=default"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iece, indoor&#10;&#10;Description automatically generated">
            <a:extLst>
              <a:ext uri="{FF2B5EF4-FFF2-40B4-BE49-F238E27FC236}">
                <a16:creationId xmlns:a16="http://schemas.microsoft.com/office/drawing/2014/main" id="{E06BCFC5-6ACA-DE6B-22D5-A9CD85E912B9}"/>
              </a:ext>
            </a:extLst>
          </p:cNvPr>
          <p:cNvPicPr>
            <a:picLocks noChangeAspect="1"/>
          </p:cNvPicPr>
          <p:nvPr/>
        </p:nvPicPr>
        <p:blipFill rotWithShape="1">
          <a:blip r:embed="rId2"/>
          <a:srcRect l="5741" t="15825" r="3350"/>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04553" y="3091928"/>
            <a:ext cx="9078562" cy="2387600"/>
          </a:xfrm>
        </p:spPr>
        <p:txBody>
          <a:bodyPr>
            <a:normAutofit/>
          </a:bodyPr>
          <a:lstStyle/>
          <a:p>
            <a:pPr algn="l"/>
            <a:r>
              <a:rPr lang="en-GB" sz="6600">
                <a:cs typeface="Calibri Light"/>
              </a:rPr>
              <a:t>The Principle of Equal Consideration</a:t>
            </a:r>
            <a:endParaRPr lang="en-GB" sz="6600"/>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404553" y="5624945"/>
            <a:ext cx="9078562" cy="592975"/>
          </a:xfrm>
        </p:spPr>
        <p:txBody>
          <a:bodyPr vert="horz" lIns="91440" tIns="45720" rIns="91440" bIns="45720" rtlCol="0" anchor="ctr">
            <a:normAutofit/>
          </a:bodyPr>
          <a:lstStyle/>
          <a:p>
            <a:pPr algn="l"/>
            <a:r>
              <a:rPr lang="en-GB" dirty="0">
                <a:cs typeface="Calibri"/>
              </a:rPr>
              <a:t>By Nathan Topham</a:t>
            </a:r>
            <a:endParaRPr lang="en-GB"/>
          </a:p>
        </p:txBody>
      </p:sp>
      <p:sp>
        <p:nvSpPr>
          <p:cNvPr id="5" name="TextBox 4">
            <a:extLst>
              <a:ext uri="{FF2B5EF4-FFF2-40B4-BE49-F238E27FC236}">
                <a16:creationId xmlns:a16="http://schemas.microsoft.com/office/drawing/2014/main" id="{BA599E6B-1B80-685C-8EA4-69DAA8C60C3F}"/>
              </a:ext>
            </a:extLst>
          </p:cNvPr>
          <p:cNvSpPr txBox="1"/>
          <p:nvPr/>
        </p:nvSpPr>
        <p:spPr>
          <a:xfrm>
            <a:off x="4510" y="6375371"/>
            <a:ext cx="96370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Image sourced from </a:t>
            </a:r>
            <a:r>
              <a:rPr lang="en-GB" u="sng" dirty="0">
                <a:ea typeface="+mn-lt"/>
                <a:cs typeface="+mn-lt"/>
                <a:hlinkClick r:id="rId3"/>
              </a:rPr>
              <a:t>https://www.photosforclass.com/search/equity</a:t>
            </a:r>
            <a:r>
              <a:rPr lang="en-GB" dirty="0">
                <a:ea typeface="+mn-lt"/>
                <a:cs typeface="+mn-lt"/>
              </a:rPr>
              <a:t> Accessed 7</a:t>
            </a:r>
            <a:r>
              <a:rPr lang="en-GB" baseline="30000" dirty="0">
                <a:ea typeface="+mn-lt"/>
                <a:cs typeface="+mn-lt"/>
              </a:rPr>
              <a:t>th</a:t>
            </a:r>
            <a:r>
              <a:rPr lang="en-GB" dirty="0">
                <a:ea typeface="+mn-lt"/>
                <a:cs typeface="+mn-lt"/>
              </a:rPr>
              <a:t> November 2022.</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Meeting of people at law firm">
            <a:extLst>
              <a:ext uri="{FF2B5EF4-FFF2-40B4-BE49-F238E27FC236}">
                <a16:creationId xmlns:a16="http://schemas.microsoft.com/office/drawing/2014/main" id="{D411D281-64B8-13CE-4B0E-9B00CB73451E}"/>
              </a:ext>
            </a:extLst>
          </p:cNvPr>
          <p:cNvPicPr>
            <a:picLocks noChangeAspect="1"/>
          </p:cNvPicPr>
          <p:nvPr/>
        </p:nvPicPr>
        <p:blipFill rotWithShape="1">
          <a:blip r:embed="rId2"/>
          <a:srcRect t="23391" r="909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CBE640-7ECF-C64B-2484-A900AA7B3794}"/>
              </a:ext>
            </a:extLst>
          </p:cNvPr>
          <p:cNvSpPr>
            <a:spLocks noGrp="1"/>
          </p:cNvSpPr>
          <p:nvPr>
            <p:ph type="title"/>
          </p:nvPr>
        </p:nvSpPr>
        <p:spPr>
          <a:xfrm>
            <a:off x="594804" y="640263"/>
            <a:ext cx="6619811" cy="1344975"/>
          </a:xfrm>
        </p:spPr>
        <p:txBody>
          <a:bodyPr>
            <a:normAutofit/>
          </a:bodyPr>
          <a:lstStyle/>
          <a:p>
            <a:r>
              <a:rPr lang="en-GB" sz="4000">
                <a:cs typeface="Calibri Light"/>
              </a:rPr>
              <a:t>Bentham's original argument</a:t>
            </a:r>
            <a:endParaRPr lang="en-GB" sz="4000"/>
          </a:p>
        </p:txBody>
      </p:sp>
      <p:sp>
        <p:nvSpPr>
          <p:cNvPr id="3" name="Content Placeholder 2">
            <a:extLst>
              <a:ext uri="{FF2B5EF4-FFF2-40B4-BE49-F238E27FC236}">
                <a16:creationId xmlns:a16="http://schemas.microsoft.com/office/drawing/2014/main" id="{336A47FB-C440-2A8C-35D3-23AFC65F7503}"/>
              </a:ext>
            </a:extLst>
          </p:cNvPr>
          <p:cNvSpPr>
            <a:spLocks noGrp="1"/>
          </p:cNvSpPr>
          <p:nvPr>
            <p:ph idx="1"/>
          </p:nvPr>
        </p:nvSpPr>
        <p:spPr>
          <a:xfrm>
            <a:off x="594109" y="2121763"/>
            <a:ext cx="6620505" cy="3773010"/>
          </a:xfrm>
        </p:spPr>
        <p:txBody>
          <a:bodyPr vert="horz" lIns="91440" tIns="45720" rIns="91440" bIns="45720" rtlCol="0">
            <a:normAutofit/>
          </a:bodyPr>
          <a:lstStyle/>
          <a:p>
            <a:r>
              <a:rPr lang="en-GB" sz="2200">
                <a:cs typeface="Calibri"/>
              </a:rPr>
              <a:t>Philosophers like Jeremy Bentham have asked why the law refuses to  protect any sensitive and cognitive being i.e., any animal that can suffer like humans do (Bentham, 1789, p. 144). </a:t>
            </a:r>
            <a:r>
              <a:rPr lang="en-GB" sz="2200">
                <a:ea typeface="+mn-lt"/>
                <a:cs typeface="+mn-lt"/>
              </a:rPr>
              <a:t>Suffering is universally disliked, as humans a biologically predisposed to notice the signs of suffering in others, this applying to humans as well as animals. Humans have also experienced the physical and mental anguish of suffering before (even if they were too young to remember it) and so feel compelled to intervene and end it, lest they let someone else suffer as they did.</a:t>
            </a:r>
            <a:endParaRPr lang="en-GB" sz="2200"/>
          </a:p>
        </p:txBody>
      </p:sp>
    </p:spTree>
    <p:extLst>
      <p:ext uri="{BB962C8B-B14F-4D97-AF65-F5344CB8AC3E}">
        <p14:creationId xmlns:p14="http://schemas.microsoft.com/office/powerpoint/2010/main" val="16046363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6DC558-E328-3BA8-83DC-DADAE757575E}"/>
              </a:ext>
            </a:extLst>
          </p:cNvPr>
          <p:cNvSpPr>
            <a:spLocks noGrp="1"/>
          </p:cNvSpPr>
          <p:nvPr>
            <p:ph type="title"/>
          </p:nvPr>
        </p:nvSpPr>
        <p:spPr>
          <a:xfrm>
            <a:off x="838201" y="365125"/>
            <a:ext cx="5251316" cy="1807305"/>
          </a:xfrm>
        </p:spPr>
        <p:txBody>
          <a:bodyPr>
            <a:normAutofit/>
          </a:bodyPr>
          <a:lstStyle/>
          <a:p>
            <a:r>
              <a:rPr lang="en-GB" sz="4100">
                <a:cs typeface="Calibri Light"/>
              </a:rPr>
              <a:t>Singer's equal consideration argument</a:t>
            </a:r>
            <a:endParaRPr lang="en-GB" sz="4100"/>
          </a:p>
        </p:txBody>
      </p:sp>
      <p:sp>
        <p:nvSpPr>
          <p:cNvPr id="3" name="Content Placeholder 2">
            <a:extLst>
              <a:ext uri="{FF2B5EF4-FFF2-40B4-BE49-F238E27FC236}">
                <a16:creationId xmlns:a16="http://schemas.microsoft.com/office/drawing/2014/main" id="{A72A55A3-21E0-92A9-0B37-A837F11D8DA6}"/>
              </a:ext>
            </a:extLst>
          </p:cNvPr>
          <p:cNvSpPr>
            <a:spLocks noGrp="1"/>
          </p:cNvSpPr>
          <p:nvPr>
            <p:ph idx="1"/>
          </p:nvPr>
        </p:nvSpPr>
        <p:spPr>
          <a:xfrm>
            <a:off x="838200" y="2333297"/>
            <a:ext cx="4619621" cy="3843666"/>
          </a:xfrm>
        </p:spPr>
        <p:txBody>
          <a:bodyPr vert="horz" lIns="91440" tIns="45720" rIns="91440" bIns="45720" rtlCol="0" anchor="t">
            <a:normAutofit/>
          </a:bodyPr>
          <a:lstStyle/>
          <a:p>
            <a:r>
              <a:rPr lang="en-GB" sz="1400" dirty="0">
                <a:cs typeface="Calibri"/>
              </a:rPr>
              <a:t>Peter Singer states that we should give equal weight to the moral deliberations of all parties concerned so that one side does not stand to lose more than the other gains (Singer, 1993, p. 21). Singer expounds on this further by using the example of pain, that because pain is undesirable to all, not just humans or animals, that equal consideration should be given to the relief of both pains (ibid). For example, if one’s pain is more excruciating than another following a natural disaster, the one in the most pain should be administered the most treatment and pain relief. This is not equal treatment but is still giving each person equal considerations, considering one person’s pain is greater than the other, they are the priority to relieve of that pain, as the other person’s pain is easier to deal with without treatment (Singer, 1993, p. 24).</a:t>
            </a:r>
          </a:p>
        </p:txBody>
      </p:sp>
      <p:pic>
        <p:nvPicPr>
          <p:cNvPr id="4" name="Picture 4" descr="Scales of justice on blue background">
            <a:extLst>
              <a:ext uri="{FF2B5EF4-FFF2-40B4-BE49-F238E27FC236}">
                <a16:creationId xmlns:a16="http://schemas.microsoft.com/office/drawing/2014/main" id="{7ACAEB31-D7AE-FA03-7C06-BCDF586B85F2}"/>
              </a:ext>
            </a:extLst>
          </p:cNvPr>
          <p:cNvPicPr>
            <a:picLocks noChangeAspect="1"/>
          </p:cNvPicPr>
          <p:nvPr/>
        </p:nvPicPr>
        <p:blipFill rotWithShape="1">
          <a:blip r:embed="rId2"/>
          <a:srcRect l="20506" r="21457"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726106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61603-B71A-369A-24B9-61866ACA023C}"/>
              </a:ext>
            </a:extLst>
          </p:cNvPr>
          <p:cNvSpPr>
            <a:spLocks noGrp="1"/>
          </p:cNvSpPr>
          <p:nvPr>
            <p:ph type="title"/>
          </p:nvPr>
        </p:nvSpPr>
        <p:spPr>
          <a:xfrm>
            <a:off x="762001" y="803325"/>
            <a:ext cx="5314536" cy="1325563"/>
          </a:xfrm>
        </p:spPr>
        <p:txBody>
          <a:bodyPr>
            <a:normAutofit/>
          </a:bodyPr>
          <a:lstStyle/>
          <a:p>
            <a:r>
              <a:rPr lang="en-GB" sz="2800">
                <a:cs typeface="Calibri Light"/>
              </a:rPr>
              <a:t>'Solutions' to the unfair considerations in animal-human relationships</a:t>
            </a:r>
          </a:p>
        </p:txBody>
      </p:sp>
      <p:sp>
        <p:nvSpPr>
          <p:cNvPr id="3" name="Content Placeholder 2">
            <a:extLst>
              <a:ext uri="{FF2B5EF4-FFF2-40B4-BE49-F238E27FC236}">
                <a16:creationId xmlns:a16="http://schemas.microsoft.com/office/drawing/2014/main" id="{70EFF9DF-5155-ADBC-DD96-37A85C44FD99}"/>
              </a:ext>
            </a:extLst>
          </p:cNvPr>
          <p:cNvSpPr>
            <a:spLocks noGrp="1"/>
          </p:cNvSpPr>
          <p:nvPr>
            <p:ph idx="1"/>
          </p:nvPr>
        </p:nvSpPr>
        <p:spPr>
          <a:xfrm>
            <a:off x="762000" y="2279018"/>
            <a:ext cx="5314543" cy="3375920"/>
          </a:xfrm>
        </p:spPr>
        <p:txBody>
          <a:bodyPr vert="horz" lIns="91440" tIns="45720" rIns="91440" bIns="45720" rtlCol="0" anchor="t">
            <a:normAutofit/>
          </a:bodyPr>
          <a:lstStyle/>
          <a:p>
            <a:r>
              <a:rPr lang="en-GB" sz="1500">
                <a:cs typeface="Calibri"/>
              </a:rPr>
              <a:t>Extrapolating this principle to the complex relationship between farm animals/animals being experimented on and humans would produce a scenario where humans still eat animals for sustenance and test vaccines on animals but cause less suffering whilst doing so, for example by abolishing factory farming and replacing it with an emphasis on truly free-range farms, such as those in Cambridgeshire for chickens. Although such ‘free range farms have been brought into disrepute in the past by animal rights organisation PETA (People for the ethical treatment of animals) having shown that although they are not in cages anymore, they are instead cramped into dark, filthy sheds. Leading them to leave similar terrified existences as their caged counterparts, not giving them equal consideration to ourselves.</a:t>
            </a:r>
            <a:endParaRPr lang="en-GB" sz="1500"/>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Brood of hens walking in chicken coop enclosed by planks and chicken wire">
            <a:extLst>
              <a:ext uri="{FF2B5EF4-FFF2-40B4-BE49-F238E27FC236}">
                <a16:creationId xmlns:a16="http://schemas.microsoft.com/office/drawing/2014/main" id="{4D7657E3-E010-8F4D-E5F9-A47DFECAEE0D}"/>
              </a:ext>
            </a:extLst>
          </p:cNvPr>
          <p:cNvPicPr>
            <a:picLocks noChangeAspect="1"/>
          </p:cNvPicPr>
          <p:nvPr/>
        </p:nvPicPr>
        <p:blipFill rotWithShape="1">
          <a:blip r:embed="rId2"/>
          <a:srcRect l="16177" r="19590"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61616098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129D8-93C2-08DD-FF13-154AB93A442A}"/>
              </a:ext>
            </a:extLst>
          </p:cNvPr>
          <p:cNvSpPr>
            <a:spLocks noGrp="1"/>
          </p:cNvSpPr>
          <p:nvPr>
            <p:ph type="title"/>
          </p:nvPr>
        </p:nvSpPr>
        <p:spPr>
          <a:xfrm>
            <a:off x="4965430" y="629266"/>
            <a:ext cx="6586491" cy="1676603"/>
          </a:xfrm>
        </p:spPr>
        <p:txBody>
          <a:bodyPr>
            <a:normAutofit/>
          </a:bodyPr>
          <a:lstStyle/>
          <a:p>
            <a:r>
              <a:rPr lang="en-GB" sz="5400">
                <a:cs typeface="Calibri Light"/>
              </a:rPr>
              <a:t>Aims for the future of animal welfare</a:t>
            </a:r>
            <a:endParaRPr lang="en-GB" sz="5400"/>
          </a:p>
        </p:txBody>
      </p:sp>
      <p:sp>
        <p:nvSpPr>
          <p:cNvPr id="3" name="Content Placeholder 2">
            <a:extLst>
              <a:ext uri="{FF2B5EF4-FFF2-40B4-BE49-F238E27FC236}">
                <a16:creationId xmlns:a16="http://schemas.microsoft.com/office/drawing/2014/main" id="{2121E106-55DC-CA71-1B97-B3CDD680B31A}"/>
              </a:ext>
            </a:extLst>
          </p:cNvPr>
          <p:cNvSpPr>
            <a:spLocks noGrp="1"/>
          </p:cNvSpPr>
          <p:nvPr>
            <p:ph idx="1"/>
          </p:nvPr>
        </p:nvSpPr>
        <p:spPr>
          <a:xfrm>
            <a:off x="4965431" y="2438400"/>
            <a:ext cx="6586489" cy="3785419"/>
          </a:xfrm>
        </p:spPr>
        <p:txBody>
          <a:bodyPr vert="horz" lIns="91440" tIns="45720" rIns="91440" bIns="45720" rtlCol="0">
            <a:normAutofit/>
          </a:bodyPr>
          <a:lstStyle/>
          <a:p>
            <a:r>
              <a:rPr lang="en-GB" sz="2400">
                <a:cs typeface="Calibri"/>
              </a:rPr>
              <a:t>Hopefully in the future the number of animals being farmed can be reduced with the smaller demand for meat products that comes with a more conscientious and educated population. A population that is taught about the unfair and cruel treatment of animals, and what our generation can do to negate it.</a:t>
            </a:r>
            <a:endParaRPr lang="en-GB" sz="2400"/>
          </a:p>
        </p:txBody>
      </p:sp>
      <p:pic>
        <p:nvPicPr>
          <p:cNvPr id="4" name="Picture 4">
            <a:extLst>
              <a:ext uri="{FF2B5EF4-FFF2-40B4-BE49-F238E27FC236}">
                <a16:creationId xmlns:a16="http://schemas.microsoft.com/office/drawing/2014/main" id="{2E3B54E2-D2E0-8A6F-8C16-A7C4F6138E6E}"/>
              </a:ext>
            </a:extLst>
          </p:cNvPr>
          <p:cNvPicPr>
            <a:picLocks noChangeAspect="1"/>
          </p:cNvPicPr>
          <p:nvPr/>
        </p:nvPicPr>
        <p:blipFill rotWithShape="1">
          <a:blip r:embed="rId2"/>
          <a:srcRect r="2" b="1250"/>
          <a:stretch/>
        </p:blipFill>
        <p:spPr>
          <a:xfrm>
            <a:off x="20" y="10"/>
            <a:ext cx="4635571" cy="6857990"/>
          </a:xfrm>
          <a:prstGeom prst="rect">
            <a:avLst/>
          </a:prstGeom>
          <a:effectLst/>
        </p:spPr>
      </p:pic>
      <p:sp>
        <p:nvSpPr>
          <p:cNvPr id="5" name="TextBox 4">
            <a:extLst>
              <a:ext uri="{FF2B5EF4-FFF2-40B4-BE49-F238E27FC236}">
                <a16:creationId xmlns:a16="http://schemas.microsoft.com/office/drawing/2014/main" id="{E6415197-2468-CA17-D2B1-BE74B254253A}"/>
              </a:ext>
            </a:extLst>
          </p:cNvPr>
          <p:cNvSpPr txBox="1"/>
          <p:nvPr/>
        </p:nvSpPr>
        <p:spPr>
          <a:xfrm>
            <a:off x="4624717" y="5939822"/>
            <a:ext cx="721658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Image sourced from </a:t>
            </a:r>
            <a:r>
              <a:rPr lang="en-GB" dirty="0">
                <a:cs typeface="Calibri"/>
                <a:hlinkClick r:id="rId3"/>
              </a:rPr>
              <a:t>https://stock.weanimalsmedia.org/search/?searchQuery=free+animals&amp;assetType=default</a:t>
            </a:r>
            <a:r>
              <a:rPr lang="en-GB" dirty="0">
                <a:cs typeface="Calibri"/>
              </a:rPr>
              <a:t> Accessed 7th November 2022.</a:t>
            </a:r>
          </a:p>
        </p:txBody>
      </p:sp>
    </p:spTree>
    <p:extLst>
      <p:ext uri="{BB962C8B-B14F-4D97-AF65-F5344CB8AC3E}">
        <p14:creationId xmlns:p14="http://schemas.microsoft.com/office/powerpoint/2010/main" val="181023415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The Principle of Equal Consideration</vt:lpstr>
      <vt:lpstr>Bentham's original argument</vt:lpstr>
      <vt:lpstr>Singer's equal consideration argument</vt:lpstr>
      <vt:lpstr>'Solutions' to the unfair considerations in animal-human relationships</vt:lpstr>
      <vt:lpstr>Aims for the future of animal welfare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89</cp:revision>
  <dcterms:created xsi:type="dcterms:W3CDTF">2022-12-02T16:05:20Z</dcterms:created>
  <dcterms:modified xsi:type="dcterms:W3CDTF">2022-12-02T16:59:04Z</dcterms:modified>
</cp:coreProperties>
</file>