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media/image1.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media/image2.jpeg" ContentType="image/jpeg"/>
  <Override PartName="/ppt/theme/theme2.xml" ContentType="application/vnd.openxmlformats-officedocument.them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Lst>
  <p:sldSz cx="9144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yriad Pro"/>
        <a:ea typeface="Myriad Pro"/>
        <a:cs typeface="Myriad Pro"/>
        <a:sym typeface="Myriad Pro"/>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yriad Pro"/>
        <a:ea typeface="Myriad Pro"/>
        <a:cs typeface="Myriad Pro"/>
        <a:sym typeface="Myriad Pro"/>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yriad Pro"/>
        <a:ea typeface="Myriad Pro"/>
        <a:cs typeface="Myriad Pro"/>
        <a:sym typeface="Myriad Pro"/>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yriad Pro"/>
        <a:ea typeface="Myriad Pro"/>
        <a:cs typeface="Myriad Pro"/>
        <a:sym typeface="Myriad Pro"/>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yriad Pro"/>
        <a:ea typeface="Myriad Pro"/>
        <a:cs typeface="Myriad Pro"/>
        <a:sym typeface="Myriad Pro"/>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b="def" i="def"/>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b="def" i="def"/>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b="def" i="def"/>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33" name="Shape 33"/>
          <p:cNvSpPr/>
          <p:nvPr>
            <p:ph type="sldImg"/>
          </p:nvPr>
        </p:nvSpPr>
        <p:spPr>
          <a:xfrm>
            <a:off x="1143000" y="685800"/>
            <a:ext cx="4572000" cy="3429000"/>
          </a:xfrm>
          <a:prstGeom prst="rect">
            <a:avLst/>
          </a:prstGeom>
        </p:spPr>
        <p:txBody>
          <a:bodyPr/>
          <a:lstStyle/>
          <a:p>
            <a:pPr/>
          </a:p>
        </p:txBody>
      </p:sp>
      <p:sp>
        <p:nvSpPr>
          <p:cNvPr id="34" name="Shape 34"/>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spcBef>
        <a:spcPts val="400"/>
      </a:spcBef>
      <a:defRPr sz="1200">
        <a:latin typeface="+mn-lt"/>
        <a:ea typeface="+mn-ea"/>
        <a:cs typeface="+mn-cs"/>
        <a:sym typeface="Arial"/>
      </a:defRPr>
    </a:lvl1pPr>
    <a:lvl2pPr indent="228600" latinLnBrk="0">
      <a:spcBef>
        <a:spcPts val="400"/>
      </a:spcBef>
      <a:defRPr sz="1200">
        <a:latin typeface="+mn-lt"/>
        <a:ea typeface="+mn-ea"/>
        <a:cs typeface="+mn-cs"/>
        <a:sym typeface="Arial"/>
      </a:defRPr>
    </a:lvl2pPr>
    <a:lvl3pPr indent="457200" latinLnBrk="0">
      <a:spcBef>
        <a:spcPts val="400"/>
      </a:spcBef>
      <a:defRPr sz="1200">
        <a:latin typeface="+mn-lt"/>
        <a:ea typeface="+mn-ea"/>
        <a:cs typeface="+mn-cs"/>
        <a:sym typeface="Arial"/>
      </a:defRPr>
    </a:lvl3pPr>
    <a:lvl4pPr indent="685800" latinLnBrk="0">
      <a:spcBef>
        <a:spcPts val="400"/>
      </a:spcBef>
      <a:defRPr sz="1200">
        <a:latin typeface="+mn-lt"/>
        <a:ea typeface="+mn-ea"/>
        <a:cs typeface="+mn-cs"/>
        <a:sym typeface="Arial"/>
      </a:defRPr>
    </a:lvl4pPr>
    <a:lvl5pPr indent="914400" latinLnBrk="0">
      <a:spcBef>
        <a:spcPts val="400"/>
      </a:spcBef>
      <a:defRPr sz="1200">
        <a:latin typeface="+mn-lt"/>
        <a:ea typeface="+mn-ea"/>
        <a:cs typeface="+mn-cs"/>
        <a:sym typeface="Arial"/>
      </a:defRPr>
    </a:lvl5pPr>
    <a:lvl6pPr indent="1143000" latinLnBrk="0">
      <a:spcBef>
        <a:spcPts val="400"/>
      </a:spcBef>
      <a:defRPr sz="1200">
        <a:latin typeface="+mn-lt"/>
        <a:ea typeface="+mn-ea"/>
        <a:cs typeface="+mn-cs"/>
        <a:sym typeface="Arial"/>
      </a:defRPr>
    </a:lvl6pPr>
    <a:lvl7pPr indent="1371600" latinLnBrk="0">
      <a:spcBef>
        <a:spcPts val="400"/>
      </a:spcBef>
      <a:defRPr sz="1200">
        <a:latin typeface="+mn-lt"/>
        <a:ea typeface="+mn-ea"/>
        <a:cs typeface="+mn-cs"/>
        <a:sym typeface="Arial"/>
      </a:defRPr>
    </a:lvl7pPr>
    <a:lvl8pPr indent="1600200" latinLnBrk="0">
      <a:spcBef>
        <a:spcPts val="400"/>
      </a:spcBef>
      <a:defRPr sz="1200">
        <a:latin typeface="+mn-lt"/>
        <a:ea typeface="+mn-ea"/>
        <a:cs typeface="+mn-cs"/>
        <a:sym typeface="Arial"/>
      </a:defRPr>
    </a:lvl8pPr>
    <a:lvl9pPr indent="1828800" latinLnBrk="0">
      <a:spcBef>
        <a:spcPts val="400"/>
      </a:spcBef>
      <a:defRPr sz="1200">
        <a:latin typeface="+mn-lt"/>
        <a:ea typeface="+mn-ea"/>
        <a:cs typeface="+mn-cs"/>
        <a:sym typeface="Arial"/>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1" name="Title Text"/>
          <p:cNvSpPr txBox="1"/>
          <p:nvPr>
            <p:ph type="title"/>
          </p:nvPr>
        </p:nvSpPr>
        <p:spPr>
          <a:xfrm>
            <a:off x="457200" y="274637"/>
            <a:ext cx="8229600" cy="1143001"/>
          </a:xfrm>
          <a:prstGeom prst="rect">
            <a:avLst/>
          </a:prstGeom>
        </p:spPr>
        <p:txBody>
          <a:bodyPr>
            <a:normAutofit fontScale="100000" lnSpcReduction="0"/>
          </a:bodyPr>
          <a:lstStyle/>
          <a:p>
            <a:pPr/>
            <a:r>
              <a:t>Title Text</a:t>
            </a:r>
          </a:p>
        </p:txBody>
      </p:sp>
      <p:sp>
        <p:nvSpPr>
          <p:cNvPr id="12" name="Body Level One…"/>
          <p:cNvSpPr txBox="1"/>
          <p:nvPr>
            <p:ph type="body" idx="1"/>
          </p:nvPr>
        </p:nvSpPr>
        <p:spPr>
          <a:xfrm>
            <a:off x="457200" y="1600200"/>
            <a:ext cx="8229600" cy="3916363"/>
          </a:xfrm>
          <a:prstGeom prst="rect">
            <a:avLst/>
          </a:prstGeom>
        </p:spPr>
        <p:txBody>
          <a:bodyPr>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2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Slide Number"/>
          <p:cNvSpPr txBox="1"/>
          <p:nvPr>
            <p:ph type="sldNum" sz="quarter" idx="2"/>
          </p:nvPr>
        </p:nvSpPr>
        <p:spPr>
          <a:xfrm>
            <a:off x="8413144" y="6416992"/>
            <a:ext cx="273657" cy="269241"/>
          </a:xfrm>
          <a:prstGeom prst="rect">
            <a:avLst/>
          </a:prstGeom>
          <a:ln w="12700">
            <a:miter lim="400000"/>
          </a:ln>
        </p:spPr>
        <p:txBody>
          <a:bodyPr wrap="none" lIns="45719" rIns="45719" anchor="ctr">
            <a:spAutoFit/>
          </a:bodyPr>
          <a:lstStyle>
            <a:lvl1pPr algn="r">
              <a:defRPr sz="1200">
                <a:solidFill>
                  <a:srgbClr val="898989"/>
                </a:solidFill>
              </a:defRPr>
            </a:lvl1pPr>
          </a:lstStyle>
          <a:p>
            <a:pPr/>
            <a:fld id="{86CB4B4D-7CA3-9044-876B-883B54F8677D}" type="slidenum"/>
          </a:p>
        </p:txBody>
      </p:sp>
      <p:sp>
        <p:nvSpPr>
          <p:cNvPr id="3" name="Title Text"/>
          <p:cNvSpPr txBox="1"/>
          <p:nvPr>
            <p:ph type="title"/>
          </p:nvPr>
        </p:nvSpPr>
        <p:spPr>
          <a:xfrm>
            <a:off x="457200" y="92074"/>
            <a:ext cx="8229600" cy="1508126"/>
          </a:xfrm>
          <a:prstGeom prst="rect">
            <a:avLst/>
          </a:prstGeom>
          <a:ln w="12700">
            <a:miter lim="400000"/>
          </a:ln>
          <a:extLst>
            <a:ext uri="{C572A759-6A51-4108-AA02-DFA0A04FC94B}">
              <ma14:wrappingTextBoxFlag xmlns:ma14="http://schemas.microsoft.com/office/mac/drawingml/2011/main" val="1"/>
            </a:ext>
          </a:extLst>
        </p:spPr>
        <p:txBody>
          <a:bodyPr lIns="45719" rIns="45719" anchor="ctr"/>
          <a:lstStyle/>
          <a:p>
            <a:pPr/>
            <a:r>
              <a:t>Title Text</a:t>
            </a:r>
          </a:p>
        </p:txBody>
      </p:sp>
      <p:sp>
        <p:nvSpPr>
          <p:cNvPr id="4" name="Body Level One…"/>
          <p:cNvSpPr txBox="1"/>
          <p:nvPr>
            <p:ph type="body" idx="1"/>
          </p:nvPr>
        </p:nvSpPr>
        <p:spPr>
          <a:xfrm>
            <a:off x="457200" y="1600200"/>
            <a:ext cx="8229600" cy="5257800"/>
          </a:xfrm>
          <a:prstGeom prst="rect">
            <a:avLst/>
          </a:prstGeom>
          <a:ln w="12700">
            <a:miter lim="400000"/>
          </a:ln>
          <a:extLst>
            <a:ext uri="{C572A759-6A51-4108-AA02-DFA0A04FC94B}">
              <ma14:wrappingTextBoxFlag xmlns:ma14="http://schemas.microsoft.com/office/mac/drawingml/2011/main" val="1"/>
            </a:ext>
          </a:extLst>
        </p:spPr>
        <p:txBody>
          <a:bodyPr lIns="45719" rIns="45719"/>
          <a:lstStyle/>
          <a:p>
            <a:pPr/>
            <a:r>
              <a:t>Body Level One</a:t>
            </a:r>
          </a:p>
          <a:p>
            <a:pPr lvl="1"/>
            <a:r>
              <a:t>Body Level Two</a:t>
            </a:r>
          </a:p>
          <a:p>
            <a:pPr lvl="2"/>
            <a:r>
              <a:t>Body Level Three</a:t>
            </a:r>
          </a:p>
          <a:p>
            <a:pPr lvl="3"/>
            <a:r>
              <a:t>Body Level Four</a:t>
            </a:r>
          </a:p>
          <a:p>
            <a:pPr lvl="4"/>
            <a:r>
              <a:t>Body Level Five</a:t>
            </a:r>
          </a:p>
        </p:txBody>
      </p:sp>
    </p:spTree>
  </p:cSld>
  <p:clrMap bg1="lt1" tx1="dk1" bg2="lt2" tx2="dk2" accent1="accent1" accent2="accent2" accent3="accent3" accent4="accent4" accent5="accent5" accent6="accent6" hlink="hlink" folHlink="folHlink"/>
  <p:sldLayoutIdLst>
    <p:sldLayoutId id="2147483649" r:id="rId3"/>
    <p:sldLayoutId id="2147483650" r:id="rId4"/>
    <p:sldLayoutId id="2147483651" r:id="rId5"/>
  </p:sldLayoutIdLst>
  <p:transition xmlns:p14="http://schemas.microsoft.com/office/powerpoint/2010/main" spd="med" advClick="1"/>
  <p:txStyles>
    <p:titleStyle>
      <a:lvl1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1pPr>
      <a:lvl2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2pPr>
      <a:lvl3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3pPr>
      <a:lvl4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4pPr>
      <a:lvl5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5pPr>
      <a:lvl6pPr marL="0" marR="0" indent="45720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6pPr>
      <a:lvl7pPr marL="0" marR="0" indent="91440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7pPr>
      <a:lvl8pPr marL="0" marR="0" indent="137160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8pPr>
      <a:lvl9pPr marL="0" marR="0" indent="182880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9pPr>
    </p:titleStyle>
    <p:bodyStyle>
      <a:lvl1pPr marL="342900" marR="0" indent="-3429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1pPr>
      <a:lvl2pPr marL="783771" marR="0" indent="-326571"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2pPr>
      <a:lvl3pPr marL="1219200" marR="0" indent="-3048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3pPr>
      <a:lvl4pPr marL="17373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4pPr>
      <a:lvl5pPr marL="2235200" marR="0" indent="-4064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5pPr>
      <a:lvl6pPr marL="2692400" marR="0" indent="-4064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6pPr>
      <a:lvl7pPr marL="3149600" marR="0" indent="-4064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7pPr>
      <a:lvl8pPr marL="3606800" marR="0" indent="-4064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8pPr>
      <a:lvl9pPr marL="4064000" marR="0" indent="-4064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5pPr>
      <a:lvl6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6pPr>
      <a:lvl7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7pPr>
      <a:lvl8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8pPr>
      <a:lvl9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hyperlink" Target="https://www.gov.uk/government/organisations/uk-health-security-agency/about" TargetMode="External"/></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hyperlink" Target="https://www.gov.uk/government/organisations/department-of-health-and-social-care" TargetMode="External"/><Relationship Id="rId3" Type="http://schemas.openxmlformats.org/officeDocument/2006/relationships/hyperlink" Target="https://www.gov.uk/government/organisations/office-for-health-improvement-and-disparities/about" TargetMode="External"/></Relationships>

</file>

<file path=ppt/slides/_rels/slide6.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hyperlink" Target="https://fingertips.phe.org.uk/" TargetMode="External"/></Relationships>

</file>

<file path=ppt/slides/_rels/slide7.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hyperlink" Target="https://fingertips.phe.org.uk/" TargetMode="External"/></Relationships>

</file>

<file path=ppt/slides/_rels/slide10.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hyperlink" Target="https://fingertips.phe.org.uk/" TargetMode="External"/><Relationship Id="rId3" Type="http://schemas.openxmlformats.org/officeDocument/2006/relationships/hyperlink" Target="http://www.opsi.gov.uk/" TargetMode="External"/><Relationship Id="rId4" Type="http://schemas.openxmlformats.org/officeDocument/2006/relationships/hyperlink" Target="http://www.statistics.gov.uk/" TargetMode="External"/></Relationships>

</file>

<file path=ppt/slides/_rels/slide12.xml.rels><?xml version="1.0" encoding="UTF-8"?>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6" name="BMHP5013 PUBLIC HEALTH POLICY"/>
          <p:cNvSpPr txBox="1"/>
          <p:nvPr>
            <p:ph type="title" idx="4294967295"/>
          </p:nvPr>
        </p:nvSpPr>
        <p:spPr>
          <a:xfrm>
            <a:off x="684212" y="549275"/>
            <a:ext cx="7772401" cy="2016125"/>
          </a:xfrm>
          <a:prstGeom prst="rect">
            <a:avLst/>
          </a:prstGeom>
        </p:spPr>
        <p:txBody>
          <a:bodyPr>
            <a:normAutofit fontScale="100000" lnSpcReduction="0"/>
          </a:bodyPr>
          <a:lstStyle/>
          <a:p>
            <a:pPr>
              <a:defRPr b="1" sz="3600">
                <a:latin typeface="+mn-lt"/>
                <a:ea typeface="+mn-ea"/>
                <a:cs typeface="+mn-cs"/>
                <a:sym typeface="Arial"/>
              </a:defRPr>
            </a:pPr>
            <a:r>
              <a:t>BMHP5013</a:t>
            </a:r>
            <a:br/>
            <a:r>
              <a:t>PUBLIC HEALTH POLICY</a:t>
            </a:r>
            <a:br/>
          </a:p>
        </p:txBody>
      </p:sp>
      <p:sp>
        <p:nvSpPr>
          <p:cNvPr id="37" name="Week 7…"/>
          <p:cNvSpPr txBox="1"/>
          <p:nvPr>
            <p:ph type="body" sz="half" idx="4294967295"/>
          </p:nvPr>
        </p:nvSpPr>
        <p:spPr>
          <a:xfrm>
            <a:off x="544512" y="3213100"/>
            <a:ext cx="7912101" cy="2284413"/>
          </a:xfrm>
          <a:prstGeom prst="rect">
            <a:avLst/>
          </a:prstGeom>
        </p:spPr>
        <p:txBody>
          <a:bodyPr>
            <a:normAutofit fontScale="100000" lnSpcReduction="0"/>
          </a:bodyPr>
          <a:lstStyle/>
          <a:p>
            <a:pPr marL="0" indent="0" algn="ctr" defTabSz="612648">
              <a:spcBef>
                <a:spcPts val="400"/>
              </a:spcBef>
              <a:buSzTx/>
              <a:buNone/>
              <a:defRPr b="1" sz="1876">
                <a:solidFill>
                  <a:srgbClr val="FFFFFF"/>
                </a:solidFill>
              </a:defRPr>
            </a:pPr>
            <a:r>
              <a:t>Week 7</a:t>
            </a:r>
          </a:p>
          <a:p>
            <a:pPr marL="0" indent="0" algn="ctr" defTabSz="612648">
              <a:spcBef>
                <a:spcPts val="400"/>
              </a:spcBef>
              <a:buSzTx/>
              <a:buNone/>
              <a:defRPr b="1" sz="1876">
                <a:latin typeface="+mn-lt"/>
                <a:ea typeface="+mn-ea"/>
                <a:cs typeface="+mn-cs"/>
                <a:sym typeface="Arial"/>
              </a:defRPr>
            </a:pPr>
            <a:r>
              <a:t>Lecturer: Evelyn Callahan</a:t>
            </a:r>
          </a:p>
          <a:p>
            <a:pPr marL="0" indent="0" algn="ctr" defTabSz="612648">
              <a:spcBef>
                <a:spcPts val="400"/>
              </a:spcBef>
              <a:buSzTx/>
              <a:buNone/>
              <a:defRPr b="1" sz="1876">
                <a:latin typeface="+mn-lt"/>
                <a:ea typeface="+mn-ea"/>
                <a:cs typeface="+mn-cs"/>
                <a:sym typeface="Arial"/>
              </a:defRPr>
            </a:pPr>
            <a:r>
              <a:t>Email: e.callahan@uwtsd.ac.uk</a:t>
            </a:r>
          </a:p>
          <a:p>
            <a:pPr marL="0" indent="0" algn="ctr" defTabSz="612648">
              <a:spcBef>
                <a:spcPts val="500"/>
              </a:spcBef>
              <a:buSzTx/>
              <a:buNone/>
              <a:defRPr sz="1876">
                <a:solidFill>
                  <a:srgbClr val="FFFFFF"/>
                </a:solidFill>
              </a:defRPr>
            </a:pPr>
          </a:p>
          <a:p>
            <a:pPr marL="0" indent="0" algn="ctr" defTabSz="612648">
              <a:spcBef>
                <a:spcPts val="500"/>
              </a:spcBef>
              <a:buSzTx/>
              <a:buNone/>
              <a:defRPr sz="1206"/>
            </a:pPr>
          </a:p>
          <a:p>
            <a:pPr marL="0" indent="0" algn="ctr" defTabSz="612648">
              <a:spcBef>
                <a:spcPts val="500"/>
              </a:spcBef>
              <a:buSzTx/>
              <a:buNone/>
              <a:defRPr sz="2144"/>
            </a:pPr>
            <a:endParaRPr sz="1206"/>
          </a:p>
          <a:p>
            <a:pPr marL="0" indent="0" algn="ctr" defTabSz="612648">
              <a:spcBef>
                <a:spcPts val="500"/>
              </a:spcBef>
              <a:buSzTx/>
              <a:buNone/>
              <a:defRPr sz="2144"/>
            </a:pPr>
            <a:r>
              <a:t> </a:t>
            </a:r>
          </a:p>
        </p:txBody>
      </p:sp>
      <p:sp>
        <p:nvSpPr>
          <p:cNvPr id="38" name="11/15/21"/>
          <p:cNvSpPr txBox="1"/>
          <p:nvPr/>
        </p:nvSpPr>
        <p:spPr>
          <a:xfrm>
            <a:off x="441007" y="6512242"/>
            <a:ext cx="880111"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r>
              <a:t>11/15/21</a:t>
            </a:r>
          </a:p>
        </p:txBody>
      </p:sp>
      <p:sp>
        <p:nvSpPr>
          <p:cNvPr id="39" name="Slide Number"/>
          <p:cNvSpPr txBox="1"/>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1" name="AIM OF LECTURE"/>
          <p:cNvSpPr txBox="1"/>
          <p:nvPr>
            <p:ph type="title" idx="4294967295"/>
          </p:nvPr>
        </p:nvSpPr>
        <p:spPr>
          <a:xfrm>
            <a:off x="2339975" y="0"/>
            <a:ext cx="6804025" cy="836613"/>
          </a:xfrm>
          <a:prstGeom prst="rect">
            <a:avLst/>
          </a:prstGeom>
        </p:spPr>
        <p:txBody>
          <a:bodyPr>
            <a:normAutofit fontScale="100000" lnSpcReduction="0"/>
          </a:bodyPr>
          <a:lstStyle>
            <a:lvl1pPr algn="l">
              <a:defRPr b="1" sz="2800">
                <a:latin typeface="+mn-lt"/>
                <a:ea typeface="+mn-ea"/>
                <a:cs typeface="+mn-cs"/>
                <a:sym typeface="Arial"/>
              </a:defRPr>
            </a:lvl1pPr>
          </a:lstStyle>
          <a:p>
            <a:pPr/>
            <a:r>
              <a:t>AIM OF LECTURE</a:t>
            </a:r>
          </a:p>
        </p:txBody>
      </p:sp>
      <p:sp>
        <p:nvSpPr>
          <p:cNvPr id="42" name="• Health Profiles…"/>
          <p:cNvSpPr txBox="1"/>
          <p:nvPr>
            <p:ph type="body" idx="4294967295"/>
          </p:nvPr>
        </p:nvSpPr>
        <p:spPr>
          <a:xfrm>
            <a:off x="-1" y="1341437"/>
            <a:ext cx="9144002" cy="4319588"/>
          </a:xfrm>
          <a:prstGeom prst="rect">
            <a:avLst/>
          </a:prstGeom>
        </p:spPr>
        <p:txBody>
          <a:bodyPr>
            <a:normAutofit fontScale="100000" lnSpcReduction="0"/>
          </a:bodyPr>
          <a:lstStyle/>
          <a:p>
            <a:pPr marL="0" indent="0">
              <a:lnSpc>
                <a:spcPct val="150000"/>
              </a:lnSpc>
              <a:spcBef>
                <a:spcPts val="0"/>
              </a:spcBef>
              <a:buSzTx/>
              <a:buNone/>
              <a:defRPr sz="2400">
                <a:latin typeface="+mn-lt"/>
                <a:ea typeface="+mn-ea"/>
                <a:cs typeface="+mn-cs"/>
                <a:sym typeface="Arial"/>
              </a:defRPr>
            </a:pPr>
            <a:r>
              <a:t>•	</a:t>
            </a:r>
            <a:r>
              <a:rPr sz="2000"/>
              <a:t>Health Profiles</a:t>
            </a:r>
            <a:endParaRPr sz="2000"/>
          </a:p>
          <a:p>
            <a:pPr marL="0" indent="0">
              <a:lnSpc>
                <a:spcPct val="150000"/>
              </a:lnSpc>
              <a:spcBef>
                <a:spcPts val="0"/>
              </a:spcBef>
              <a:buSzTx/>
              <a:buNone/>
              <a:defRPr sz="2000">
                <a:latin typeface="+mn-lt"/>
                <a:ea typeface="+mn-ea"/>
                <a:cs typeface="+mn-cs"/>
                <a:sym typeface="Arial"/>
              </a:defRPr>
            </a:pPr>
            <a:r>
              <a:t>•	Health Promotion: National, regional and local health promoters</a:t>
            </a:r>
          </a:p>
          <a:p>
            <a:pPr marL="0" indent="0">
              <a:lnSpc>
                <a:spcPct val="150000"/>
              </a:lnSpc>
              <a:spcBef>
                <a:spcPts val="0"/>
              </a:spcBef>
              <a:buSzTx/>
              <a:buNone/>
              <a:defRPr sz="2000">
                <a:latin typeface="+mn-lt"/>
                <a:ea typeface="+mn-ea"/>
                <a:cs typeface="+mn-cs"/>
                <a:sym typeface="Arial"/>
              </a:defRPr>
            </a:pPr>
            <a:r>
              <a:t>•	Approaches to promoting public health and wellbeing </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4" name="MODULE AIM  &amp; LEARNING OUTCOMES"/>
          <p:cNvSpPr txBox="1"/>
          <p:nvPr>
            <p:ph type="title" idx="4294967295"/>
          </p:nvPr>
        </p:nvSpPr>
        <p:spPr>
          <a:xfrm>
            <a:off x="-1" y="0"/>
            <a:ext cx="9144002" cy="692150"/>
          </a:xfrm>
          <a:prstGeom prst="rect">
            <a:avLst/>
          </a:prstGeom>
        </p:spPr>
        <p:txBody>
          <a:bodyPr>
            <a:normAutofit fontScale="100000" lnSpcReduction="0"/>
          </a:bodyPr>
          <a:lstStyle/>
          <a:p>
            <a:pPr algn="l" defTabSz="521208">
              <a:defRPr sz="1368">
                <a:latin typeface="+mn-lt"/>
                <a:ea typeface="+mn-ea"/>
                <a:cs typeface="+mn-cs"/>
                <a:sym typeface="Arial"/>
              </a:defRPr>
            </a:pPr>
            <a:br/>
            <a:r>
              <a:rPr b="1"/>
              <a:t>MODULE AIM  &amp; LEARNING OUTCOMES</a:t>
            </a:r>
            <a:br>
              <a:rPr b="1"/>
            </a:br>
          </a:p>
        </p:txBody>
      </p:sp>
      <p:sp>
        <p:nvSpPr>
          <p:cNvPr id="45" name="Aim of the Module…"/>
          <p:cNvSpPr txBox="1"/>
          <p:nvPr>
            <p:ph type="body" idx="4294967295"/>
          </p:nvPr>
        </p:nvSpPr>
        <p:spPr>
          <a:xfrm>
            <a:off x="-1" y="692150"/>
            <a:ext cx="9144002" cy="4968875"/>
          </a:xfrm>
          <a:prstGeom prst="rect">
            <a:avLst/>
          </a:prstGeom>
        </p:spPr>
        <p:txBody>
          <a:bodyPr>
            <a:normAutofit fontScale="100000" lnSpcReduction="0"/>
          </a:bodyPr>
          <a:lstStyle/>
          <a:p>
            <a:pPr marL="0" indent="0">
              <a:spcBef>
                <a:spcPts val="400"/>
              </a:spcBef>
              <a:buSzTx/>
              <a:buNone/>
              <a:defRPr b="1" sz="2000">
                <a:latin typeface="+mn-lt"/>
                <a:ea typeface="+mn-ea"/>
                <a:cs typeface="+mn-cs"/>
                <a:sym typeface="Arial"/>
              </a:defRPr>
            </a:pPr>
            <a:r>
              <a:t>Aim of the Module</a:t>
            </a:r>
          </a:p>
          <a:p>
            <a:pPr marL="0" indent="0">
              <a:spcBef>
                <a:spcPts val="400"/>
              </a:spcBef>
              <a:buFontTx/>
              <a:buChar char="❖"/>
              <a:defRPr sz="2000">
                <a:latin typeface="+mn-lt"/>
                <a:ea typeface="+mn-ea"/>
                <a:cs typeface="+mn-cs"/>
                <a:sym typeface="Arial"/>
              </a:defRPr>
            </a:pPr>
            <a:r>
              <a:t>To develop a critical understanding of factors influencing public health and the impact upon public health of historical context, the legal framework and political influences. </a:t>
            </a:r>
          </a:p>
          <a:p>
            <a:pPr marL="0" indent="0">
              <a:buFontTx/>
              <a:buChar char="❖"/>
              <a:defRPr sz="2000">
                <a:latin typeface="+mn-lt"/>
                <a:ea typeface="+mn-ea"/>
                <a:cs typeface="+mn-cs"/>
                <a:sym typeface="Arial"/>
              </a:defRPr>
            </a:pPr>
          </a:p>
          <a:p>
            <a:pPr marL="0" indent="0">
              <a:spcBef>
                <a:spcPts val="400"/>
              </a:spcBef>
              <a:buSzTx/>
              <a:buNone/>
              <a:defRPr sz="2000">
                <a:latin typeface="+mn-lt"/>
                <a:ea typeface="+mn-ea"/>
                <a:cs typeface="+mn-cs"/>
                <a:sym typeface="Arial"/>
              </a:defRPr>
            </a:pPr>
            <a:r>
              <a:t>Upon the successful completion of this module, the student should be able to:</a:t>
            </a:r>
          </a:p>
          <a:p>
            <a:pPr marL="0" indent="0">
              <a:spcBef>
                <a:spcPts val="400"/>
              </a:spcBef>
              <a:buFontTx/>
              <a:buAutoNum type="arabicPeriod" startAt="1"/>
              <a:defRPr sz="2000">
                <a:latin typeface="+mn-lt"/>
                <a:ea typeface="+mn-ea"/>
                <a:cs typeface="+mn-cs"/>
                <a:sym typeface="Arial"/>
              </a:defRPr>
            </a:pPr>
            <a:r>
              <a:t>Analyse the origins of social policies and the impact of social policies on users of health and social care services; </a:t>
            </a:r>
          </a:p>
          <a:p>
            <a:pPr marL="0" indent="0">
              <a:spcBef>
                <a:spcPts val="400"/>
              </a:spcBef>
              <a:buFontTx/>
              <a:buAutoNum type="arabicPeriod" startAt="1"/>
              <a:defRPr sz="2000">
                <a:latin typeface="+mn-lt"/>
                <a:ea typeface="+mn-ea"/>
                <a:cs typeface="+mn-cs"/>
                <a:sym typeface="Arial"/>
              </a:defRPr>
            </a:pPr>
            <a:r>
              <a:t>Evaluate different approaches and strategies used to measure, monitor and control the incidence of disease in communities; and </a:t>
            </a:r>
          </a:p>
          <a:p>
            <a:pPr marL="0" indent="0">
              <a:spcBef>
                <a:spcPts val="400"/>
              </a:spcBef>
              <a:buFontTx/>
              <a:buAutoNum type="arabicPeriod" startAt="1"/>
              <a:defRPr sz="2000">
                <a:latin typeface="+mn-lt"/>
                <a:ea typeface="+mn-ea"/>
                <a:cs typeface="+mn-cs"/>
                <a:sym typeface="Arial"/>
              </a:defRPr>
            </a:pPr>
            <a:r>
              <a:t>Critically examine recent developments in health and social care policy and their impact on the health and wellbeing of individuals in health or social care settings</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7" name="UK Health Security Agency (UKHSA)"/>
          <p:cNvSpPr txBox="1"/>
          <p:nvPr>
            <p:ph type="title" idx="4294967295"/>
          </p:nvPr>
        </p:nvSpPr>
        <p:spPr>
          <a:xfrm>
            <a:off x="1331912" y="136525"/>
            <a:ext cx="6335713" cy="844550"/>
          </a:xfrm>
          <a:prstGeom prst="rect">
            <a:avLst/>
          </a:prstGeom>
        </p:spPr>
        <p:txBody>
          <a:bodyPr>
            <a:normAutofit fontScale="100000" lnSpcReduction="0"/>
          </a:bodyPr>
          <a:lstStyle>
            <a:lvl1pPr defTabSz="859536">
              <a:defRPr b="1" sz="2820"/>
            </a:lvl1pPr>
          </a:lstStyle>
          <a:p>
            <a:pPr/>
            <a:r>
              <a:t>UK Health Security Agency (UKHSA)</a:t>
            </a:r>
          </a:p>
        </p:txBody>
      </p:sp>
      <p:sp>
        <p:nvSpPr>
          <p:cNvPr id="48" name="The UK Health Security Agency (UKHSA) will be responsible for planning, preventing and responding to external health threats, and providing intellectual, scientific and operational leadership at national and local level, as well as on the global stage.…"/>
          <p:cNvSpPr txBox="1"/>
          <p:nvPr>
            <p:ph type="body" idx="4294967295"/>
          </p:nvPr>
        </p:nvSpPr>
        <p:spPr>
          <a:xfrm>
            <a:off x="107950" y="1125537"/>
            <a:ext cx="8641810" cy="4391026"/>
          </a:xfrm>
          <a:prstGeom prst="rect">
            <a:avLst/>
          </a:prstGeom>
        </p:spPr>
        <p:txBody>
          <a:bodyPr>
            <a:normAutofit fontScale="100000" lnSpcReduction="0"/>
          </a:bodyPr>
          <a:lstStyle/>
          <a:p>
            <a:pPr marL="0" indent="0" defTabSz="429768">
              <a:lnSpc>
                <a:spcPts val="4500"/>
              </a:lnSpc>
              <a:spcBef>
                <a:spcPts val="1800"/>
              </a:spcBef>
              <a:buSzTx/>
              <a:buFontTx/>
              <a:buNone/>
              <a:defRPr sz="2373">
                <a:latin typeface="+mn-lt"/>
                <a:ea typeface="+mn-ea"/>
                <a:cs typeface="+mn-cs"/>
                <a:sym typeface="Arial"/>
              </a:defRPr>
            </a:pPr>
            <a:r>
              <a:t>The UK Health Security Agency (UKHSA) will be responsible for planning, preventing and responding to external health threats, and providing intellectual, scientific and operational leadership at national and local level, as well as on the global stage.</a:t>
            </a:r>
          </a:p>
          <a:p>
            <a:pPr marL="0" indent="0" defTabSz="429768">
              <a:lnSpc>
                <a:spcPts val="4500"/>
              </a:lnSpc>
              <a:spcBef>
                <a:spcPts val="1800"/>
              </a:spcBef>
              <a:buSzTx/>
              <a:buFontTx/>
              <a:buNone/>
              <a:defRPr sz="2373">
                <a:latin typeface="+mn-lt"/>
                <a:ea typeface="+mn-ea"/>
                <a:cs typeface="+mn-cs"/>
                <a:sym typeface="Arial"/>
              </a:defRPr>
            </a:pPr>
            <a:r>
              <a:t>UKHSA will ensure the nation can respond quickly and at greater scale to deal with pandemics and future threats.</a:t>
            </a:r>
          </a:p>
          <a:p>
            <a:pPr marL="0" indent="0" defTabSz="429768">
              <a:lnSpc>
                <a:spcPts val="4500"/>
              </a:lnSpc>
              <a:spcBef>
                <a:spcPts val="1800"/>
              </a:spcBef>
              <a:buSzTx/>
              <a:buFontTx/>
              <a:buNone/>
              <a:defRPr sz="2373">
                <a:latin typeface="+mn-lt"/>
                <a:ea typeface="+mn-ea"/>
                <a:cs typeface="+mn-cs"/>
                <a:sym typeface="Arial"/>
              </a:defRPr>
            </a:pPr>
            <a:r>
              <a:t>UKHSA is an executive agency, sponsored by the Department of Health and Social Care</a:t>
            </a:r>
          </a:p>
          <a:p>
            <a:pPr marL="0" indent="0" defTabSz="429768">
              <a:lnSpc>
                <a:spcPts val="4500"/>
              </a:lnSpc>
              <a:spcBef>
                <a:spcPts val="1800"/>
              </a:spcBef>
              <a:buSzTx/>
              <a:buFontTx/>
              <a:buNone/>
              <a:defRPr sz="2373">
                <a:latin typeface="+mn-lt"/>
                <a:ea typeface="+mn-ea"/>
                <a:cs typeface="+mn-cs"/>
                <a:sym typeface="Arial"/>
              </a:defRPr>
            </a:pPr>
            <a:r>
              <a:rPr u="sng">
                <a:solidFill>
                  <a:srgbClr val="0000FF"/>
                </a:solidFill>
                <a:uFill>
                  <a:solidFill>
                    <a:srgbClr val="0000FF"/>
                  </a:solidFill>
                </a:uFill>
                <a:hlinkClick r:id="rId2" invalidUrl="" action="" tgtFrame="" tooltip="" history="1" highlightClick="0" endSnd="0"/>
              </a:rPr>
              <a:t>https://www.gov.uk/government/organisations/uk-health-security-agency/about</a:t>
            </a:r>
            <a:r>
              <a:t> </a:t>
            </a:r>
          </a:p>
        </p:txBody>
      </p:sp>
      <p:sp>
        <p:nvSpPr>
          <p:cNvPr id="49" name="11/15/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r>
              <a:t>11/15/21</a:t>
            </a:r>
          </a:p>
        </p:txBody>
      </p:sp>
      <p:sp>
        <p:nvSpPr>
          <p:cNvPr id="50" name="Slide Number"/>
          <p:cNvSpPr txBox="1"/>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2" name="Office for Health Improvement &amp; Disparities (OHID)"/>
          <p:cNvSpPr txBox="1"/>
          <p:nvPr>
            <p:ph type="title" idx="4294967295"/>
          </p:nvPr>
        </p:nvSpPr>
        <p:spPr>
          <a:xfrm>
            <a:off x="1331912" y="136525"/>
            <a:ext cx="6335713" cy="1211263"/>
          </a:xfrm>
          <a:prstGeom prst="rect">
            <a:avLst/>
          </a:prstGeom>
        </p:spPr>
        <p:txBody>
          <a:bodyPr>
            <a:normAutofit fontScale="100000" lnSpcReduction="0"/>
          </a:bodyPr>
          <a:lstStyle>
            <a:lvl1pPr>
              <a:defRPr b="1" sz="3000"/>
            </a:lvl1pPr>
          </a:lstStyle>
          <a:p>
            <a:pPr/>
            <a:r>
              <a:t>Office for Health Improvement &amp; Disparities (OHID)</a:t>
            </a:r>
          </a:p>
        </p:txBody>
      </p:sp>
      <p:sp>
        <p:nvSpPr>
          <p:cNvPr id="53" name="We focus on improving the nation’s health so that everyone can expect to live more of life in good health, and on levelling up health disparities to break the link between background and prospects for a healthy life.…"/>
          <p:cNvSpPr txBox="1"/>
          <p:nvPr>
            <p:ph type="body" idx="4294967295"/>
          </p:nvPr>
        </p:nvSpPr>
        <p:spPr>
          <a:xfrm>
            <a:off x="178863" y="1521365"/>
            <a:ext cx="8641811" cy="3986416"/>
          </a:xfrm>
          <a:prstGeom prst="rect">
            <a:avLst/>
          </a:prstGeom>
        </p:spPr>
        <p:txBody>
          <a:bodyPr>
            <a:normAutofit fontScale="100000" lnSpcReduction="0"/>
          </a:bodyPr>
          <a:lstStyle/>
          <a:p>
            <a:pPr marL="0" indent="0" defTabSz="457200">
              <a:lnSpc>
                <a:spcPts val="4800"/>
              </a:lnSpc>
              <a:spcBef>
                <a:spcPts val="2000"/>
              </a:spcBef>
              <a:buSzTx/>
              <a:buFontTx/>
              <a:buNone/>
              <a:defRPr sz="2525">
                <a:latin typeface="+mn-lt"/>
                <a:ea typeface="+mn-ea"/>
                <a:cs typeface="+mn-cs"/>
                <a:sym typeface="Arial"/>
              </a:defRPr>
            </a:pPr>
            <a:r>
              <a:t>We focus on improving the nation’s health so that everyone can expect to live more of life in good health, and on levelling up health disparities to break the link between background and prospects for a healthy life.</a:t>
            </a:r>
          </a:p>
          <a:p>
            <a:pPr marL="0" indent="0" defTabSz="457200">
              <a:lnSpc>
                <a:spcPts val="4800"/>
              </a:lnSpc>
              <a:spcBef>
                <a:spcPts val="2000"/>
              </a:spcBef>
              <a:buSzTx/>
              <a:buFontTx/>
              <a:buNone/>
              <a:defRPr sz="2525">
                <a:latin typeface="+mn-lt"/>
                <a:ea typeface="+mn-ea"/>
                <a:cs typeface="+mn-cs"/>
                <a:sym typeface="Arial"/>
              </a:defRPr>
            </a:pPr>
            <a:r>
              <a:t>OHID is part of the </a:t>
            </a:r>
            <a:r>
              <a:rPr>
                <a:uFill>
                  <a:solidFill>
                    <a:srgbClr val="0000FF"/>
                  </a:solidFill>
                </a:uFill>
                <a:hlinkClick r:id="rId2" invalidUrl="" action="" tgtFrame="" tooltip="" history="1" highlightClick="0" endSnd="0"/>
              </a:rPr>
              <a:t>Department of Health and Social Care</a:t>
            </a:r>
            <a:r>
              <a:t>.</a:t>
            </a:r>
          </a:p>
          <a:p>
            <a:pPr marL="0" indent="0" defTabSz="457200">
              <a:lnSpc>
                <a:spcPts val="4800"/>
              </a:lnSpc>
              <a:spcBef>
                <a:spcPts val="2000"/>
              </a:spcBef>
              <a:buSzTx/>
              <a:buFontTx/>
              <a:buNone/>
              <a:defRPr sz="2525">
                <a:latin typeface="+mn-lt"/>
                <a:ea typeface="+mn-ea"/>
                <a:cs typeface="+mn-cs"/>
                <a:sym typeface="Arial"/>
              </a:defRPr>
            </a:pPr>
            <a:r>
              <a:rPr u="sng">
                <a:solidFill>
                  <a:srgbClr val="0000FF"/>
                </a:solidFill>
                <a:uFill>
                  <a:solidFill>
                    <a:srgbClr val="0000FF"/>
                  </a:solidFill>
                </a:uFill>
                <a:hlinkClick r:id="rId3" invalidUrl="" action="" tgtFrame="" tooltip="" history="1" highlightClick="0" endSnd="0"/>
              </a:rPr>
              <a:t>https://www.gov.uk/government/organisations/office-for-health-improvement-and-disparities/about</a:t>
            </a:r>
            <a:r>
              <a:t> </a:t>
            </a:r>
          </a:p>
        </p:txBody>
      </p:sp>
      <p:sp>
        <p:nvSpPr>
          <p:cNvPr id="54" name="11/15/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r>
              <a:t>11/15/21</a:t>
            </a:r>
          </a:p>
        </p:txBody>
      </p:sp>
      <p:sp>
        <p:nvSpPr>
          <p:cNvPr id="55" name="Slide Number"/>
          <p:cNvSpPr txBox="1"/>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7" name="Health Profiles"/>
          <p:cNvSpPr txBox="1"/>
          <p:nvPr>
            <p:ph type="title" idx="4294967295"/>
          </p:nvPr>
        </p:nvSpPr>
        <p:spPr>
          <a:xfrm>
            <a:off x="1331912" y="136525"/>
            <a:ext cx="6335713" cy="628650"/>
          </a:xfrm>
          <a:prstGeom prst="rect">
            <a:avLst/>
          </a:prstGeom>
        </p:spPr>
        <p:txBody>
          <a:bodyPr>
            <a:normAutofit fontScale="100000" lnSpcReduction="0"/>
          </a:bodyPr>
          <a:lstStyle>
            <a:lvl1pPr>
              <a:defRPr b="1" sz="2400"/>
            </a:lvl1pPr>
          </a:lstStyle>
          <a:p>
            <a:pPr/>
            <a:r>
              <a:t>Health Profiles</a:t>
            </a:r>
          </a:p>
        </p:txBody>
      </p:sp>
      <p:sp>
        <p:nvSpPr>
          <p:cNvPr id="58" name="The Local Authority Health Profiles provide an overview of health for each local authority in England.…"/>
          <p:cNvSpPr txBox="1"/>
          <p:nvPr>
            <p:ph type="body" idx="4294967295"/>
          </p:nvPr>
        </p:nvSpPr>
        <p:spPr>
          <a:xfrm>
            <a:off x="250825" y="1125537"/>
            <a:ext cx="8713788" cy="4391026"/>
          </a:xfrm>
          <a:prstGeom prst="rect">
            <a:avLst/>
          </a:prstGeom>
        </p:spPr>
        <p:txBody>
          <a:bodyPr>
            <a:normAutofit fontScale="100000" lnSpcReduction="0"/>
          </a:bodyPr>
          <a:lstStyle/>
          <a:p>
            <a:pPr>
              <a:spcBef>
                <a:spcPts val="400"/>
              </a:spcBef>
              <a:buChar char="•"/>
              <a:defRPr sz="2000"/>
            </a:pPr>
            <a:r>
              <a:t>The Local Authority Health Profiles provide an overview of health for each local authority in England.</a:t>
            </a:r>
          </a:p>
          <a:p>
            <a:pPr>
              <a:spcBef>
                <a:spcPts val="400"/>
              </a:spcBef>
              <a:buChar char="•"/>
              <a:defRPr sz="2000"/>
            </a:pPr>
            <a:r>
              <a:t>They pull together existing information in one place and contain data on a range of indicators for local populations, highlighting issues that can affect health in each locality.</a:t>
            </a:r>
          </a:p>
          <a:p>
            <a:pPr>
              <a:spcBef>
                <a:spcPts val="400"/>
              </a:spcBef>
              <a:buChar char="•"/>
              <a:defRPr sz="2000"/>
            </a:pPr>
            <a:r>
              <a:t>The profiles are intended as ‘conversation starters’ to highlight local issues and priorities for members, and for discussion at Health and Wellbeing Boards.</a:t>
            </a:r>
          </a:p>
          <a:p>
            <a:pPr>
              <a:buChar char="•"/>
              <a:defRPr sz="2000"/>
            </a:pPr>
          </a:p>
          <a:p>
            <a:pPr>
              <a:spcBef>
                <a:spcPts val="400"/>
              </a:spcBef>
              <a:buChar char="•"/>
              <a:defRPr sz="2000"/>
            </a:pPr>
            <a:r>
              <a:t>Health profiles for each local authority will be available to access from the following link:</a:t>
            </a:r>
          </a:p>
          <a:p>
            <a:pPr>
              <a:spcBef>
                <a:spcPts val="400"/>
              </a:spcBef>
              <a:buSzTx/>
              <a:buNone/>
              <a:defRPr sz="1800"/>
            </a:pPr>
            <a:r>
              <a:rPr u="sng">
                <a:solidFill>
                  <a:srgbClr val="0000FF"/>
                </a:solidFill>
                <a:uFill>
                  <a:solidFill>
                    <a:srgbClr val="0000FF"/>
                  </a:solidFill>
                </a:uFill>
                <a:hlinkClick r:id="rId2" invalidUrl="" action="" tgtFrame="" tooltip="" history="1" highlightClick="0" endSnd="0"/>
              </a:rPr>
              <a:t>https://fingertips.phe.org.uk</a:t>
            </a:r>
            <a:r>
              <a:rPr u="sng">
                <a:solidFill>
                  <a:srgbClr val="0000FF"/>
                </a:solidFill>
                <a:uFill>
                  <a:solidFill>
                    <a:srgbClr val="0000FF"/>
                  </a:solidFill>
                </a:uFill>
                <a:hlinkClick r:id="rId2" invalidUrl="" action="" tgtFrame="" tooltip="" history="1" highlightClick="0" endSnd="0"/>
              </a:rPr>
              <a:t>/</a:t>
            </a:r>
          </a:p>
        </p:txBody>
      </p:sp>
      <p:sp>
        <p:nvSpPr>
          <p:cNvPr id="59" name="11/15/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r>
              <a:t>11/15/21</a:t>
            </a:r>
          </a:p>
        </p:txBody>
      </p:sp>
      <p:sp>
        <p:nvSpPr>
          <p:cNvPr id="60" name="Slide Number"/>
          <p:cNvSpPr txBox="1"/>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2" name="HEALTH PROFILES"/>
          <p:cNvSpPr txBox="1"/>
          <p:nvPr>
            <p:ph type="title" idx="4294967295"/>
          </p:nvPr>
        </p:nvSpPr>
        <p:spPr>
          <a:xfrm>
            <a:off x="1331912" y="136525"/>
            <a:ext cx="6335713" cy="844550"/>
          </a:xfrm>
          <a:prstGeom prst="rect">
            <a:avLst/>
          </a:prstGeom>
        </p:spPr>
        <p:txBody>
          <a:bodyPr>
            <a:normAutofit fontScale="100000" lnSpcReduction="0"/>
          </a:bodyPr>
          <a:lstStyle>
            <a:lvl1pPr>
              <a:defRPr b="1" sz="2400"/>
            </a:lvl1pPr>
          </a:lstStyle>
          <a:p>
            <a:pPr/>
            <a:r>
              <a:t>HEALTH PROFILES</a:t>
            </a:r>
          </a:p>
        </p:txBody>
      </p:sp>
      <p:sp>
        <p:nvSpPr>
          <p:cNvPr id="63" name="These profiles are a rich source of indicators across a range of health and wellbeing themes that has been designed to support JSNA and commissioning to improve health and wellbeing and reduce inequalities.…"/>
          <p:cNvSpPr txBox="1"/>
          <p:nvPr>
            <p:ph type="body" idx="4294967295"/>
          </p:nvPr>
        </p:nvSpPr>
        <p:spPr>
          <a:xfrm>
            <a:off x="107950" y="765174"/>
            <a:ext cx="8856663" cy="4967289"/>
          </a:xfrm>
          <a:prstGeom prst="rect">
            <a:avLst/>
          </a:prstGeom>
        </p:spPr>
        <p:txBody>
          <a:bodyPr>
            <a:normAutofit fontScale="100000" lnSpcReduction="0"/>
          </a:bodyPr>
          <a:lstStyle/>
          <a:p>
            <a:pPr>
              <a:lnSpc>
                <a:spcPct val="150000"/>
              </a:lnSpc>
              <a:spcBef>
                <a:spcPts val="600"/>
              </a:spcBef>
              <a:buChar char="•"/>
              <a:defRPr sz="2000"/>
            </a:pPr>
            <a:r>
              <a:t>These profiles are a rich source of indicators across a range of health and wellbeing themes that has been designed to support JSNA and commissioning to improve health and wellbeing and reduce inequalities.</a:t>
            </a:r>
          </a:p>
          <a:p>
            <a:pPr>
              <a:lnSpc>
                <a:spcPct val="150000"/>
              </a:lnSpc>
              <a:spcBef>
                <a:spcPts val="600"/>
              </a:spcBef>
              <a:buChar char="•"/>
              <a:defRPr sz="2000"/>
            </a:pPr>
            <a:r>
              <a:t>With these profiles you can:</a:t>
            </a:r>
          </a:p>
          <a:p>
            <a:pPr lvl="1" marL="685800" indent="-285750">
              <a:lnSpc>
                <a:spcPct val="150000"/>
              </a:lnSpc>
              <a:spcBef>
                <a:spcPts val="600"/>
              </a:spcBef>
              <a:defRPr sz="2000"/>
            </a:pPr>
            <a:r>
              <a:t>Browse indicators at different geographical levels</a:t>
            </a:r>
          </a:p>
          <a:p>
            <a:pPr lvl="1" marL="685800" indent="-285750">
              <a:lnSpc>
                <a:spcPct val="150000"/>
              </a:lnSpc>
              <a:spcBef>
                <a:spcPts val="600"/>
              </a:spcBef>
              <a:defRPr sz="2000"/>
            </a:pPr>
            <a:r>
              <a:t>Benchmark against the regional or England average</a:t>
            </a:r>
          </a:p>
          <a:p>
            <a:pPr lvl="1" marL="685800" indent="-285750">
              <a:lnSpc>
                <a:spcPct val="150000"/>
              </a:lnSpc>
              <a:spcBef>
                <a:spcPts val="600"/>
              </a:spcBef>
              <a:defRPr sz="2000"/>
            </a:pPr>
            <a:r>
              <a:t>Export data to use locally</a:t>
            </a:r>
          </a:p>
          <a:p>
            <a:pPr lvl="1" marL="685800" indent="-285750">
              <a:lnSpc>
                <a:spcPct val="150000"/>
              </a:lnSpc>
              <a:spcBef>
                <a:spcPts val="600"/>
              </a:spcBef>
              <a:defRPr sz="2000"/>
            </a:pPr>
            <a:r>
              <a:t>These profiles have been developed by Public Health England/OHID. See New features for information about new functionality.</a:t>
            </a:r>
          </a:p>
        </p:txBody>
      </p:sp>
      <p:sp>
        <p:nvSpPr>
          <p:cNvPr id="64" name="11/15/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r>
              <a:t>11/15/21</a:t>
            </a:r>
          </a:p>
        </p:txBody>
      </p:sp>
      <p:sp>
        <p:nvSpPr>
          <p:cNvPr id="65" name="Slide Number"/>
          <p:cNvSpPr txBox="1"/>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7" name="HEALTH PROFILES – HIGHLIGHTED PROFILES"/>
          <p:cNvSpPr txBox="1"/>
          <p:nvPr>
            <p:ph type="title" idx="4294967295"/>
          </p:nvPr>
        </p:nvSpPr>
        <p:spPr>
          <a:xfrm>
            <a:off x="250825" y="136525"/>
            <a:ext cx="8713788" cy="628650"/>
          </a:xfrm>
          <a:prstGeom prst="rect">
            <a:avLst/>
          </a:prstGeom>
        </p:spPr>
        <p:txBody>
          <a:bodyPr>
            <a:normAutofit fontScale="100000" lnSpcReduction="0"/>
          </a:bodyPr>
          <a:lstStyle>
            <a:lvl1pPr>
              <a:defRPr b="1" sz="2400"/>
            </a:lvl1pPr>
          </a:lstStyle>
          <a:p>
            <a:pPr/>
            <a:r>
              <a:t>HEALTH PROFILES – HIGHLIGHTED PROFILES</a:t>
            </a:r>
          </a:p>
        </p:txBody>
      </p:sp>
      <p:sp>
        <p:nvSpPr>
          <p:cNvPr id="68" name="CARDIOVASCULAR DISEASE, DIABETES AND KIDNEY DISEASE…"/>
          <p:cNvSpPr txBox="1"/>
          <p:nvPr>
            <p:ph type="body" idx="4294967295"/>
          </p:nvPr>
        </p:nvSpPr>
        <p:spPr>
          <a:xfrm>
            <a:off x="107950" y="765174"/>
            <a:ext cx="8856663" cy="4967289"/>
          </a:xfrm>
          <a:prstGeom prst="rect">
            <a:avLst/>
          </a:prstGeom>
        </p:spPr>
        <p:txBody>
          <a:bodyPr>
            <a:normAutofit fontScale="100000" lnSpcReduction="0"/>
          </a:bodyPr>
          <a:lstStyle/>
          <a:p>
            <a:pPr marL="0" indent="0">
              <a:lnSpc>
                <a:spcPct val="150000"/>
              </a:lnSpc>
              <a:spcBef>
                <a:spcPts val="600"/>
              </a:spcBef>
              <a:buSzTx/>
              <a:buNone/>
              <a:defRPr b="1" sz="1600"/>
            </a:pPr>
            <a:r>
              <a:t>CARDIOVASCULAR DISEASE, DIABETES AND KIDNEY DISEASE</a:t>
            </a:r>
          </a:p>
          <a:p>
            <a:pPr marL="0" indent="0">
              <a:lnSpc>
                <a:spcPct val="150000"/>
              </a:lnSpc>
              <a:spcBef>
                <a:spcPts val="600"/>
              </a:spcBef>
              <a:buSzTx/>
              <a:buNone/>
              <a:defRPr b="1" sz="1400"/>
            </a:pPr>
            <a:r>
              <a:t>Cardiovascular disease includes:</a:t>
            </a:r>
          </a:p>
          <a:p>
            <a:pPr marL="0" indent="0">
              <a:lnSpc>
                <a:spcPct val="150000"/>
              </a:lnSpc>
              <a:spcBef>
                <a:spcPts val="600"/>
              </a:spcBef>
              <a:buFontTx/>
              <a:buChar char="❖"/>
              <a:defRPr sz="1200"/>
            </a:pPr>
            <a:r>
              <a:t>Atrial fibrillation (an irregular heart rate)</a:t>
            </a:r>
          </a:p>
          <a:p>
            <a:pPr marL="0" indent="0">
              <a:lnSpc>
                <a:spcPct val="150000"/>
              </a:lnSpc>
              <a:spcBef>
                <a:spcPts val="600"/>
              </a:spcBef>
              <a:buFontTx/>
              <a:buChar char="❖"/>
              <a:defRPr sz="1200"/>
            </a:pPr>
            <a:r>
              <a:t>Coronary heart disease</a:t>
            </a:r>
          </a:p>
          <a:p>
            <a:pPr marL="0" indent="0">
              <a:lnSpc>
                <a:spcPct val="150000"/>
              </a:lnSpc>
              <a:spcBef>
                <a:spcPts val="600"/>
              </a:spcBef>
              <a:buFontTx/>
              <a:buChar char="❖"/>
              <a:defRPr sz="1200"/>
            </a:pPr>
            <a:r>
              <a:t>Diabetes</a:t>
            </a:r>
          </a:p>
          <a:p>
            <a:pPr marL="0" indent="0">
              <a:lnSpc>
                <a:spcPct val="150000"/>
              </a:lnSpc>
              <a:spcBef>
                <a:spcPts val="600"/>
              </a:spcBef>
              <a:buFontTx/>
              <a:buChar char="❖"/>
              <a:defRPr sz="1200"/>
            </a:pPr>
            <a:r>
              <a:t>Hypercholesterolemia (excess cholesterol)</a:t>
            </a:r>
          </a:p>
          <a:p>
            <a:pPr marL="0" indent="0">
              <a:lnSpc>
                <a:spcPct val="150000"/>
              </a:lnSpc>
              <a:spcBef>
                <a:spcPts val="600"/>
              </a:spcBef>
              <a:buFontTx/>
              <a:buChar char="❖"/>
              <a:defRPr sz="1200"/>
            </a:pPr>
            <a:r>
              <a:t>Hypertension (high blood pressure)</a:t>
            </a:r>
          </a:p>
          <a:p>
            <a:pPr marL="0" indent="0">
              <a:lnSpc>
                <a:spcPct val="150000"/>
              </a:lnSpc>
              <a:spcBef>
                <a:spcPts val="600"/>
              </a:spcBef>
              <a:buFontTx/>
              <a:buChar char="❖"/>
              <a:defRPr sz="1200"/>
            </a:pPr>
            <a:r>
              <a:t>Kidney disease</a:t>
            </a:r>
          </a:p>
          <a:p>
            <a:pPr marL="0" indent="0">
              <a:lnSpc>
                <a:spcPct val="150000"/>
              </a:lnSpc>
              <a:spcBef>
                <a:spcPts val="600"/>
              </a:spcBef>
              <a:buFontTx/>
              <a:buChar char="❖"/>
              <a:defRPr sz="1200"/>
            </a:pPr>
            <a:r>
              <a:t>Peripheral vascular disease (affecting blood vessels)</a:t>
            </a:r>
          </a:p>
          <a:p>
            <a:pPr marL="0" indent="0">
              <a:lnSpc>
                <a:spcPct val="150000"/>
              </a:lnSpc>
              <a:spcBef>
                <a:spcPts val="600"/>
              </a:spcBef>
              <a:buFontTx/>
              <a:buChar char="❖"/>
              <a:defRPr sz="1200"/>
            </a:pPr>
            <a:r>
              <a:t>Stroke</a:t>
            </a:r>
          </a:p>
          <a:p>
            <a:pPr marL="0" indent="0">
              <a:lnSpc>
                <a:spcPct val="150000"/>
              </a:lnSpc>
              <a:spcBef>
                <a:spcPts val="600"/>
              </a:spcBef>
              <a:buFontTx/>
              <a:buChar char="❖"/>
              <a:defRPr sz="1200"/>
            </a:pPr>
            <a:r>
              <a:t>Vascular dementia (caused by reduced blood flow to the brain)</a:t>
            </a:r>
          </a:p>
        </p:txBody>
      </p:sp>
      <p:sp>
        <p:nvSpPr>
          <p:cNvPr id="69" name="11/15/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r>
              <a:t>11/15/21</a:t>
            </a:r>
          </a:p>
        </p:txBody>
      </p:sp>
      <p:sp>
        <p:nvSpPr>
          <p:cNvPr id="70" name="Slide Number"/>
          <p:cNvSpPr txBox="1"/>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2" name="Health Profiles"/>
          <p:cNvSpPr txBox="1"/>
          <p:nvPr>
            <p:ph type="title" idx="4294967295"/>
          </p:nvPr>
        </p:nvSpPr>
        <p:spPr>
          <a:xfrm>
            <a:off x="457200" y="114300"/>
            <a:ext cx="8229600" cy="866775"/>
          </a:xfrm>
          <a:prstGeom prst="rect">
            <a:avLst/>
          </a:prstGeom>
        </p:spPr>
        <p:txBody>
          <a:bodyPr>
            <a:normAutofit fontScale="100000" lnSpcReduction="0"/>
          </a:bodyPr>
          <a:lstStyle>
            <a:lvl1pPr>
              <a:defRPr b="1" sz="2400"/>
            </a:lvl1pPr>
          </a:lstStyle>
          <a:p>
            <a:pPr/>
            <a:r>
              <a:t>Health Profiles</a:t>
            </a:r>
          </a:p>
        </p:txBody>
      </p:sp>
      <p:sp>
        <p:nvSpPr>
          <p:cNvPr id="73" name="In your groups explore the following Health profiles:…"/>
          <p:cNvSpPr txBox="1"/>
          <p:nvPr>
            <p:ph type="body" idx="4294967295"/>
          </p:nvPr>
        </p:nvSpPr>
        <p:spPr>
          <a:xfrm>
            <a:off x="107950" y="1125537"/>
            <a:ext cx="8928100" cy="4391026"/>
          </a:xfrm>
          <a:prstGeom prst="rect">
            <a:avLst/>
          </a:prstGeom>
        </p:spPr>
        <p:txBody>
          <a:bodyPr>
            <a:normAutofit fontScale="100000" lnSpcReduction="0"/>
          </a:bodyPr>
          <a:lstStyle/>
          <a:p>
            <a:pPr marL="0" indent="0">
              <a:spcBef>
                <a:spcPts val="400"/>
              </a:spcBef>
              <a:buSzTx/>
              <a:buNone/>
              <a:defRPr sz="2000"/>
            </a:pPr>
            <a:r>
              <a:t>In your groups explore the following Health profiles:</a:t>
            </a:r>
          </a:p>
          <a:p>
            <a:pPr marL="0" indent="0">
              <a:buSzTx/>
              <a:buNone/>
              <a:defRPr sz="2000"/>
            </a:pPr>
          </a:p>
          <a:p>
            <a:pPr marL="0" indent="0">
              <a:spcBef>
                <a:spcPts val="400"/>
              </a:spcBef>
              <a:buChar char="•"/>
              <a:defRPr sz="2000"/>
            </a:pPr>
            <a:r>
              <a:t>Mental Health, Dementia and Neurology</a:t>
            </a:r>
          </a:p>
          <a:p>
            <a:pPr marL="0" indent="0">
              <a:spcBef>
                <a:spcPts val="400"/>
              </a:spcBef>
              <a:buChar char="•"/>
              <a:defRPr sz="2000"/>
            </a:pPr>
            <a:r>
              <a:t>Child and Maternal Health</a:t>
            </a:r>
          </a:p>
          <a:p>
            <a:pPr marL="0" indent="0">
              <a:spcBef>
                <a:spcPts val="400"/>
              </a:spcBef>
              <a:buChar char="•"/>
              <a:defRPr sz="2000"/>
            </a:pPr>
            <a:r>
              <a:t>Productive Healthy Ageing Profile</a:t>
            </a:r>
          </a:p>
          <a:p>
            <a:pPr marL="0" indent="0">
              <a:buSzTx/>
              <a:buNone/>
              <a:defRPr sz="1800"/>
            </a:pPr>
          </a:p>
          <a:p>
            <a:pPr marL="0" indent="0">
              <a:spcBef>
                <a:spcPts val="400"/>
              </a:spcBef>
              <a:buSzTx/>
              <a:buNone/>
              <a:defRPr sz="1800"/>
            </a:pPr>
            <a:r>
              <a:t>Health Profiles are available on </a:t>
            </a:r>
          </a:p>
          <a:p>
            <a:pPr marL="0" indent="0">
              <a:spcBef>
                <a:spcPts val="400"/>
              </a:spcBef>
              <a:buSzTx/>
              <a:buNone/>
              <a:defRPr sz="1800"/>
            </a:pPr>
            <a:r>
              <a:t>     </a:t>
            </a:r>
            <a:r>
              <a:rPr u="sng">
                <a:solidFill>
                  <a:srgbClr val="0000FF"/>
                </a:solidFill>
                <a:uFill>
                  <a:solidFill>
                    <a:srgbClr val="0000FF"/>
                  </a:solidFill>
                </a:uFill>
                <a:hlinkClick r:id="rId2" invalidUrl="" action="" tgtFrame="" tooltip="" history="1" highlightClick="0" endSnd="0"/>
              </a:rPr>
              <a:t>https</a:t>
            </a:r>
            <a:r>
              <a:rPr u="sng">
                <a:solidFill>
                  <a:srgbClr val="0000FF"/>
                </a:solidFill>
                <a:uFill>
                  <a:solidFill>
                    <a:srgbClr val="0000FF"/>
                  </a:solidFill>
                </a:uFill>
                <a:hlinkClick r:id="rId2" invalidUrl="" action="" tgtFrame="" tooltip="" history="1" highlightClick="0" endSnd="0"/>
              </a:rPr>
              <a:t>://fingertips.phe.org.uk</a:t>
            </a:r>
            <a:r>
              <a:rPr u="sng">
                <a:solidFill>
                  <a:srgbClr val="0000FF"/>
                </a:solidFill>
                <a:uFill>
                  <a:solidFill>
                    <a:srgbClr val="0000FF"/>
                  </a:solidFill>
                </a:uFill>
                <a:hlinkClick r:id="rId2" invalidUrl="" action="" tgtFrame="" tooltip="" history="1" highlightClick="0" endSnd="0"/>
              </a:rPr>
              <a:t>/</a:t>
            </a:r>
          </a:p>
        </p:txBody>
      </p:sp>
      <p:sp>
        <p:nvSpPr>
          <p:cNvPr id="74" name="11/15/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r>
              <a:t>11/15/21</a:t>
            </a:r>
          </a:p>
        </p:txBody>
      </p:sp>
      <p:sp>
        <p:nvSpPr>
          <p:cNvPr id="75" name="Slide Number"/>
          <p:cNvSpPr txBox="1"/>
          <p:nvPr>
            <p:ph type="sldNum" sz="quarter" idx="2"/>
          </p:nvPr>
        </p:nvSpPr>
        <p:spPr>
          <a:xfrm>
            <a:off x="8497902" y="6416992"/>
            <a:ext cx="188898" cy="26924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7" name="QUESTION TIME"/>
          <p:cNvSpPr txBox="1"/>
          <p:nvPr>
            <p:ph type="title" idx="4294967295"/>
          </p:nvPr>
        </p:nvSpPr>
        <p:spPr>
          <a:xfrm>
            <a:off x="457200" y="274637"/>
            <a:ext cx="8229600" cy="1143001"/>
          </a:xfrm>
          <a:prstGeom prst="rect">
            <a:avLst/>
          </a:prstGeom>
        </p:spPr>
        <p:txBody>
          <a:bodyPr>
            <a:normAutofit fontScale="100000" lnSpcReduction="0"/>
          </a:bodyPr>
          <a:lstStyle>
            <a:lvl1pPr>
              <a:defRPr b="1"/>
            </a:lvl1pPr>
          </a:lstStyle>
          <a:p>
            <a:pPr/>
            <a:r>
              <a:t>QUESTION TIME</a:t>
            </a:r>
          </a:p>
        </p:txBody>
      </p:sp>
      <p:pic>
        <p:nvPicPr>
          <p:cNvPr id="78" name="image.png" descr="image.png"/>
          <p:cNvPicPr>
            <a:picLocks noChangeAspect="1"/>
          </p:cNvPicPr>
          <p:nvPr/>
        </p:nvPicPr>
        <p:blipFill>
          <a:blip r:embed="rId2">
            <a:extLst/>
          </a:blip>
          <a:stretch>
            <a:fillRect/>
          </a:stretch>
        </p:blipFill>
        <p:spPr>
          <a:xfrm>
            <a:off x="3348037" y="2359025"/>
            <a:ext cx="2146301" cy="2139950"/>
          </a:xfrm>
          <a:prstGeom prst="rect">
            <a:avLst/>
          </a:prstGeom>
          <a:ln w="12700">
            <a:miter lim="400000"/>
          </a:ln>
        </p:spPr>
      </p:pic>
      <p:sp>
        <p:nvSpPr>
          <p:cNvPr id="79" name="11/15/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r>
              <a:t>11/15/21</a:t>
            </a:r>
          </a:p>
        </p:txBody>
      </p:sp>
      <p:sp>
        <p:nvSpPr>
          <p:cNvPr id="80" name="Slide Number"/>
          <p:cNvSpPr txBox="1"/>
          <p:nvPr>
            <p:ph type="sldNum" sz="quarter" idx="2"/>
          </p:nvPr>
        </p:nvSpPr>
        <p:spPr>
          <a:xfrm>
            <a:off x="8413144" y="6416992"/>
            <a:ext cx="273656" cy="26924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81" name="image.png" descr="image.png"/>
          <p:cNvPicPr>
            <a:picLocks noChangeAspect="1"/>
          </p:cNvPicPr>
          <p:nvPr/>
        </p:nvPicPr>
        <p:blipFill>
          <a:blip r:embed="rId3">
            <a:extLst/>
          </a:blip>
          <a:stretch>
            <a:fillRect/>
          </a:stretch>
        </p:blipFill>
        <p:spPr>
          <a:xfrm>
            <a:off x="747712" y="1417637"/>
            <a:ext cx="1871663" cy="2444751"/>
          </a:xfrm>
          <a:prstGeom prst="rect">
            <a:avLst/>
          </a:prstGeom>
          <a:ln w="12700">
            <a:miter lim="400000"/>
          </a:ln>
        </p:spPr>
      </p:pic>
      <p:pic>
        <p:nvPicPr>
          <p:cNvPr id="82" name="image.png" descr="image.png"/>
          <p:cNvPicPr>
            <a:picLocks noChangeAspect="1"/>
          </p:cNvPicPr>
          <p:nvPr/>
        </p:nvPicPr>
        <p:blipFill>
          <a:blip r:embed="rId4">
            <a:extLst/>
          </a:blip>
          <a:stretch>
            <a:fillRect/>
          </a:stretch>
        </p:blipFill>
        <p:spPr>
          <a:xfrm>
            <a:off x="6516687" y="3644900"/>
            <a:ext cx="2468563" cy="1847850"/>
          </a:xfrm>
          <a:prstGeom prst="rect">
            <a:avLst/>
          </a:prstGeom>
          <a:ln w="12700">
            <a:miter lim="400000"/>
          </a:ln>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4" name="REFERENCES &amp; ESSENTIAL READINGS"/>
          <p:cNvSpPr txBox="1"/>
          <p:nvPr>
            <p:ph type="title" idx="4294967295"/>
          </p:nvPr>
        </p:nvSpPr>
        <p:spPr>
          <a:xfrm>
            <a:off x="628650" y="0"/>
            <a:ext cx="7886700" cy="908050"/>
          </a:xfrm>
          <a:prstGeom prst="rect">
            <a:avLst/>
          </a:prstGeom>
        </p:spPr>
        <p:txBody>
          <a:bodyPr>
            <a:normAutofit fontScale="100000" lnSpcReduction="0"/>
          </a:bodyPr>
          <a:lstStyle>
            <a:lvl1pPr>
              <a:defRPr b="1" sz="2800">
                <a:latin typeface="+mn-lt"/>
                <a:ea typeface="+mn-ea"/>
                <a:cs typeface="+mn-cs"/>
                <a:sym typeface="Arial"/>
              </a:defRPr>
            </a:lvl1pPr>
          </a:lstStyle>
          <a:p>
            <a:pPr/>
            <a:r>
              <a:t>REFERENCES &amp; ESSENTIAL READINGS</a:t>
            </a:r>
          </a:p>
        </p:txBody>
      </p:sp>
      <p:sp>
        <p:nvSpPr>
          <p:cNvPr id="85" name="Schreider, M.J. (2013) Introduction to Public Health (4th Edition) Burlington MA: Jones and Bartlett Learning…"/>
          <p:cNvSpPr txBox="1"/>
          <p:nvPr>
            <p:ph type="body" idx="4294967295"/>
          </p:nvPr>
        </p:nvSpPr>
        <p:spPr>
          <a:xfrm>
            <a:off x="107950" y="908050"/>
            <a:ext cx="8856663" cy="4752975"/>
          </a:xfrm>
          <a:prstGeom prst="rect">
            <a:avLst/>
          </a:prstGeom>
        </p:spPr>
        <p:txBody>
          <a:bodyPr>
            <a:normAutofit fontScale="100000" lnSpcReduction="0"/>
          </a:bodyPr>
          <a:lstStyle/>
          <a:p>
            <a:pPr>
              <a:spcBef>
                <a:spcPts val="300"/>
              </a:spcBef>
              <a:buChar char="•"/>
              <a:defRPr sz="1400">
                <a:latin typeface="+mn-lt"/>
                <a:ea typeface="+mn-ea"/>
                <a:cs typeface="+mn-cs"/>
                <a:sym typeface="Arial"/>
              </a:defRPr>
            </a:pPr>
            <a:r>
              <a:t>Schreider, M.J. (2013) Introduction to Public Health (4th Edition) Burlington MA: Jones and Bartlett Learning</a:t>
            </a:r>
          </a:p>
          <a:p>
            <a:pPr>
              <a:spcBef>
                <a:spcPts val="300"/>
              </a:spcBef>
              <a:buChar char="•"/>
              <a:defRPr sz="1400">
                <a:latin typeface="+mn-lt"/>
                <a:ea typeface="+mn-ea"/>
                <a:cs typeface="+mn-cs"/>
                <a:sym typeface="Arial"/>
              </a:defRPr>
            </a:pPr>
            <a:r>
              <a:t>Sealey, C (2015) Social Policy Simplified: Connecting Theory and Concepts with People's Lives Palgrave Macmillan London</a:t>
            </a:r>
          </a:p>
          <a:p>
            <a:pPr>
              <a:spcBef>
                <a:spcPts val="300"/>
              </a:spcBef>
              <a:buChar char="•"/>
              <a:defRPr sz="1400">
                <a:latin typeface="+mn-lt"/>
                <a:ea typeface="+mn-ea"/>
                <a:cs typeface="+mn-cs"/>
                <a:sym typeface="Arial"/>
              </a:defRPr>
            </a:pPr>
            <a:r>
              <a:t>Farmer, P., Basilico, M. Klienman, A. &amp; Kim, J.Y. (2013) Reimagining Global Health: An Introduction, California: University of California Press</a:t>
            </a:r>
          </a:p>
          <a:p>
            <a:pPr>
              <a:spcBef>
                <a:spcPts val="300"/>
              </a:spcBef>
              <a:buChar char="•"/>
              <a:defRPr sz="1400">
                <a:latin typeface="+mn-lt"/>
                <a:ea typeface="+mn-ea"/>
                <a:cs typeface="+mn-cs"/>
                <a:sym typeface="Arial"/>
              </a:defRPr>
            </a:pPr>
            <a:r>
              <a:t>Gallagher, A. &amp; Hodge, S. (2012) Ethics, Law and Professional Issues. Basingstoke: Palgrave Macmillan</a:t>
            </a:r>
          </a:p>
          <a:p>
            <a:pPr>
              <a:spcBef>
                <a:spcPts val="300"/>
              </a:spcBef>
              <a:buChar char="•"/>
              <a:defRPr sz="1400">
                <a:latin typeface="+mn-lt"/>
                <a:ea typeface="+mn-ea"/>
                <a:cs typeface="+mn-cs"/>
                <a:sym typeface="Arial"/>
              </a:defRPr>
            </a:pPr>
            <a:r>
              <a:t>Jones, l. &amp; Douglas, J. (Eds) (2012) Public Health: Building Innovative Practice, London: Sage</a:t>
            </a:r>
          </a:p>
          <a:p>
            <a:pPr>
              <a:buChar char="•"/>
              <a:defRPr sz="1400">
                <a:latin typeface="+mn-lt"/>
                <a:ea typeface="+mn-ea"/>
                <a:cs typeface="+mn-cs"/>
                <a:sym typeface="Arial"/>
              </a:defRPr>
            </a:pPr>
          </a:p>
          <a:p>
            <a:pPr>
              <a:spcBef>
                <a:spcPts val="300"/>
              </a:spcBef>
              <a:buChar char="•"/>
              <a:defRPr sz="1400">
                <a:latin typeface="+mn-lt"/>
                <a:ea typeface="+mn-ea"/>
                <a:cs typeface="+mn-cs"/>
                <a:sym typeface="Arial"/>
              </a:defRPr>
            </a:pPr>
            <a:r>
              <a:rPr u="sng">
                <a:solidFill>
                  <a:srgbClr val="0000FF"/>
                </a:solidFill>
                <a:uFill>
                  <a:solidFill>
                    <a:srgbClr val="0000FF"/>
                  </a:solidFill>
                </a:uFill>
                <a:hlinkClick r:id="rId2" invalidUrl="" action="" tgtFrame="" tooltip="" history="1" highlightClick="0" endSnd="0"/>
              </a:rPr>
              <a:t>https://fingertips.phe.org.uk</a:t>
            </a:r>
            <a:r>
              <a:rPr u="sng">
                <a:solidFill>
                  <a:srgbClr val="0000FF"/>
                </a:solidFill>
                <a:uFill>
                  <a:solidFill>
                    <a:srgbClr val="0000FF"/>
                  </a:solidFill>
                </a:uFill>
                <a:hlinkClick r:id="rId2" invalidUrl="" action="" tgtFrame="" tooltip="" history="1" highlightClick="0" endSnd="0"/>
              </a:rPr>
              <a:t>/</a:t>
            </a:r>
            <a:r>
              <a:t>    Health profiles</a:t>
            </a:r>
          </a:p>
          <a:p>
            <a:pPr>
              <a:spcBef>
                <a:spcPts val="300"/>
              </a:spcBef>
              <a:buChar char="•"/>
              <a:defRPr sz="1400">
                <a:latin typeface="+mn-lt"/>
                <a:ea typeface="+mn-ea"/>
                <a:cs typeface="+mn-cs"/>
                <a:sym typeface="Arial"/>
              </a:defRPr>
            </a:pPr>
            <a:r>
              <a:rPr u="sng">
                <a:solidFill>
                  <a:srgbClr val="0000FF"/>
                </a:solidFill>
                <a:uFill>
                  <a:solidFill>
                    <a:srgbClr val="0000FF"/>
                  </a:solidFill>
                </a:uFill>
                <a:hlinkClick r:id="rId3" invalidUrl="" action="" tgtFrame="" tooltip="" history="1" highlightClick="0" endSnd="0"/>
              </a:rPr>
              <a:t>www.opsi.gov.uk</a:t>
            </a:r>
            <a:r>
              <a:t> Office of Public Sector Information</a:t>
            </a:r>
          </a:p>
          <a:p>
            <a:pPr>
              <a:spcBef>
                <a:spcPts val="300"/>
              </a:spcBef>
              <a:buChar char="•"/>
              <a:defRPr sz="1400">
                <a:latin typeface="+mn-lt"/>
                <a:ea typeface="+mn-ea"/>
                <a:cs typeface="+mn-cs"/>
                <a:sym typeface="Arial"/>
              </a:defRPr>
            </a:pPr>
            <a:r>
              <a:rPr u="sng">
                <a:solidFill>
                  <a:srgbClr val="0000FF"/>
                </a:solidFill>
                <a:uFill>
                  <a:solidFill>
                    <a:srgbClr val="0000FF"/>
                  </a:solidFill>
                </a:uFill>
                <a:hlinkClick r:id="rId4" invalidUrl="" action="" tgtFrame="" tooltip="" history="1" highlightClick="0" endSnd="0"/>
              </a:rPr>
              <a:t>www.statistics.gov.uk</a:t>
            </a:r>
            <a:r>
              <a:t> National Statistics Online www.who.int World Health Organisation</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7" name="NEXT WEEK - FURTHER READING"/>
          <p:cNvSpPr txBox="1"/>
          <p:nvPr>
            <p:ph type="title" idx="4294967295"/>
          </p:nvPr>
        </p:nvSpPr>
        <p:spPr>
          <a:xfrm>
            <a:off x="107950" y="136525"/>
            <a:ext cx="8856663" cy="844550"/>
          </a:xfrm>
          <a:prstGeom prst="rect">
            <a:avLst/>
          </a:prstGeom>
        </p:spPr>
        <p:txBody>
          <a:bodyPr>
            <a:normAutofit fontScale="100000" lnSpcReduction="0"/>
          </a:bodyPr>
          <a:lstStyle>
            <a:lvl1pPr>
              <a:defRPr b="1" sz="2400"/>
            </a:lvl1pPr>
          </a:lstStyle>
          <a:p>
            <a:pPr/>
            <a:r>
              <a:t>NEXT WEEK - FURTHER READING</a:t>
            </a:r>
          </a:p>
        </p:txBody>
      </p:sp>
      <p:sp>
        <p:nvSpPr>
          <p:cNvPr id="88" name="Next week we will be looking at the following:…"/>
          <p:cNvSpPr txBox="1"/>
          <p:nvPr>
            <p:ph type="body" idx="4294967295"/>
          </p:nvPr>
        </p:nvSpPr>
        <p:spPr>
          <a:xfrm>
            <a:off x="107950" y="836612"/>
            <a:ext cx="8928100" cy="4824413"/>
          </a:xfrm>
          <a:prstGeom prst="rect">
            <a:avLst/>
          </a:prstGeom>
        </p:spPr>
        <p:txBody>
          <a:bodyPr>
            <a:normAutofit fontScale="100000" lnSpcReduction="0"/>
          </a:bodyPr>
          <a:lstStyle/>
          <a:p>
            <a:pPr marL="0" indent="0">
              <a:buSzTx/>
              <a:buNone/>
              <a:defRPr sz="2000"/>
            </a:pPr>
          </a:p>
          <a:p>
            <a:pPr marL="0" indent="0">
              <a:spcBef>
                <a:spcPts val="400"/>
              </a:spcBef>
              <a:buSzTx/>
              <a:buNone/>
              <a:defRPr b="1" sz="2000"/>
            </a:pPr>
            <a:r>
              <a:t>Next week we will be looking at the following</a:t>
            </a:r>
            <a:r>
              <a:rPr b="0"/>
              <a:t>:</a:t>
            </a:r>
          </a:p>
          <a:p>
            <a:pPr marL="0" indent="0">
              <a:spcBef>
                <a:spcPts val="400"/>
              </a:spcBef>
              <a:buSzTx/>
              <a:buNone/>
              <a:defRPr sz="2000"/>
            </a:pPr>
            <a:r>
              <a:t>•	National and Local Action Plans &amp; Health promotion campaigns</a:t>
            </a:r>
          </a:p>
          <a:p>
            <a:pPr marL="0" indent="0">
              <a:spcBef>
                <a:spcPts val="400"/>
              </a:spcBef>
              <a:buSzTx/>
              <a:buNone/>
              <a:defRPr sz="2000"/>
            </a:pPr>
            <a:r>
              <a:t>•	Media – social media, television, radio, magazines</a:t>
            </a:r>
          </a:p>
          <a:p>
            <a:pPr marL="0" indent="0">
              <a:spcBef>
                <a:spcPts val="400"/>
              </a:spcBef>
              <a:buSzTx/>
              <a:buNone/>
              <a:defRPr sz="2000"/>
            </a:pPr>
            <a:r>
              <a:t>•	Preparedness and response</a:t>
            </a:r>
          </a:p>
          <a:p>
            <a:pPr marL="0" indent="0">
              <a:spcBef>
                <a:spcPts val="400"/>
              </a:spcBef>
              <a:buSzTx/>
              <a:buNone/>
              <a:defRPr sz="2000"/>
            </a:pPr>
            <a:r>
              <a:t>•	Programmes for health protection: Immunisation, Screening, good hygiene</a:t>
            </a:r>
          </a:p>
        </p:txBody>
      </p:sp>
      <p:sp>
        <p:nvSpPr>
          <p:cNvPr id="89" name="11/15/21"/>
          <p:cNvSpPr txBox="1"/>
          <p:nvPr/>
        </p:nvSpPr>
        <p:spPr>
          <a:xfrm>
            <a:off x="296545" y="6512242"/>
            <a:ext cx="880111"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r>
              <a:t>11/15/21</a:t>
            </a:r>
          </a:p>
        </p:txBody>
      </p:sp>
      <p:sp>
        <p:nvSpPr>
          <p:cNvPr id="90" name="Slide Number"/>
          <p:cNvSpPr txBox="1"/>
          <p:nvPr>
            <p:ph type="sldNum" sz="quarter" idx="2"/>
          </p:nvPr>
        </p:nvSpPr>
        <p:spPr>
          <a:xfrm>
            <a:off x="8413144" y="6416992"/>
            <a:ext cx="273656" cy="26924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Arial"/>
        <a:ea typeface="Arial"/>
        <a:cs typeface="Arial"/>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sx="100000" sy="100000" kx="0" ky="0" algn="b" rotWithShape="0" blurRad="38100" dist="20000" dir="540000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0000" dir="5400000">
            <a:srgbClr val="000000">
              <a:alpha val="38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Arial"/>
        <a:ea typeface="Arial"/>
        <a:cs typeface="Arial"/>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sx="100000" sy="100000" kx="0" ky="0" algn="b" rotWithShape="0" blurRad="38100" dist="20000" dir="540000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0000" dir="5400000">
            <a:srgbClr val="000000">
              <a:alpha val="38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