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0" autoAdjust="0"/>
    <p:restoredTop sz="94660"/>
  </p:normalViewPr>
  <p:slideViewPr>
    <p:cSldViewPr snapToGrid="0">
      <p:cViewPr varScale="1">
        <p:scale>
          <a:sx n="75" d="100"/>
          <a:sy n="75" d="100"/>
        </p:scale>
        <p:origin x="136"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36775A-199A-4D24-97F3-5BEC01AFB0F8}" type="datetimeFigureOut">
              <a:rPr lang="en-GB" smtClean="0"/>
              <a:t>14/03/17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B55191-EEE5-460A-9899-9DD3F941682B}" type="slidenum">
              <a:rPr lang="en-GB" smtClean="0"/>
              <a:t>‹#›</a:t>
            </a:fld>
            <a:endParaRPr lang="en-GB"/>
          </a:p>
        </p:txBody>
      </p:sp>
    </p:spTree>
    <p:extLst>
      <p:ext uri="{BB962C8B-B14F-4D97-AF65-F5344CB8AC3E}">
        <p14:creationId xmlns:p14="http://schemas.microsoft.com/office/powerpoint/2010/main" val="3055183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20F03BE-B667-4A16-BDF5-F03A606AE226}" type="slidenum">
              <a:rPr lang="en-US" altLang="en-US"/>
              <a:pPr/>
              <a:t>3</a:t>
            </a:fld>
            <a:endParaRPr lang="en-US" altLang="en-US"/>
          </a:p>
        </p:txBody>
      </p:sp>
      <p:sp>
        <p:nvSpPr>
          <p:cNvPr id="133122" name="Rectangle 2"/>
          <p:cNvSpPr>
            <a:spLocks noGrp="1" noRot="1" noChangeAspect="1" noChangeArrowheads="1" noTextEdit="1"/>
          </p:cNvSpPr>
          <p:nvPr>
            <p:ph type="sldImg"/>
          </p:nvPr>
        </p:nvSpPr>
        <p:spPr>
          <a:ln/>
        </p:spPr>
      </p:sp>
      <p:sp>
        <p:nvSpPr>
          <p:cNvPr id="133123" name="Rectangle 3"/>
          <p:cNvSpPr>
            <a:spLocks noGrp="1" noChangeArrowheads="1"/>
          </p:cNvSpPr>
          <p:nvPr>
            <p:ph type="body" idx="1"/>
          </p:nvPr>
        </p:nvSpPr>
        <p:spPr/>
        <p:txBody>
          <a:bodyPr/>
          <a:lstStyle/>
          <a:p>
            <a:pPr>
              <a:buFont typeface="Times" pitchFamily="-96" charset="0"/>
              <a:buChar char="•"/>
            </a:pPr>
            <a:r>
              <a:rPr lang="en-US" altLang="en-US" dirty="0"/>
              <a:t>The main emphasis on our process is to understand who our users are, what there goals are and what their current pain points are.</a:t>
            </a:r>
          </a:p>
          <a:p>
            <a:pPr>
              <a:buFont typeface="Times" pitchFamily="-96" charset="0"/>
              <a:buChar char="•"/>
            </a:pPr>
            <a:r>
              <a:rPr lang="en-US" altLang="en-US" dirty="0"/>
              <a:t>So, who are we building the system for?  It’s likely not the designers, developers, testers, support folks or anyone else on the development team.  I’ll got into a little more depth in minute about how we learn about our users.</a:t>
            </a:r>
          </a:p>
          <a:p>
            <a:pPr>
              <a:buFont typeface="Times" pitchFamily="-96" charset="0"/>
              <a:buChar char="•"/>
            </a:pPr>
            <a:r>
              <a:rPr lang="en-US" altLang="en-US" dirty="0"/>
              <a:t>We want user goals to drive our system definition…hence goal-directed design.  </a:t>
            </a:r>
          </a:p>
          <a:p>
            <a:pPr>
              <a:buFont typeface="Times" pitchFamily="-96" charset="0"/>
              <a:buChar char="•"/>
            </a:pPr>
            <a:r>
              <a:rPr lang="en-US" altLang="en-US" dirty="0"/>
              <a:t>Goals help us think out of the box and truly figure out how we can make users lives easier with technology.</a:t>
            </a:r>
          </a:p>
          <a:p>
            <a:pPr lvl="1">
              <a:buFontTx/>
              <a:buChar char="-"/>
            </a:pPr>
            <a:r>
              <a:rPr lang="en-US" altLang="en-US" dirty="0"/>
              <a:t>For instance,  </a:t>
            </a:r>
            <a:r>
              <a:rPr lang="en-US" altLang="en-US" dirty="0" smtClean="0"/>
              <a:t> </a:t>
            </a:r>
            <a:r>
              <a:rPr lang="en-US" altLang="en-US" dirty="0"/>
              <a:t>daily goal of getting to the office.</a:t>
            </a:r>
          </a:p>
          <a:p>
            <a:pPr lvl="1">
              <a:buFontTx/>
              <a:buChar char="-"/>
            </a:pPr>
            <a:r>
              <a:rPr lang="en-US" altLang="en-US" dirty="0" smtClean="0"/>
              <a:t>Could meet goal by driving, cycling, walking or teleconferencing</a:t>
            </a:r>
            <a:endParaRPr lang="en-US" altLang="en-US" dirty="0"/>
          </a:p>
          <a:p>
            <a:pPr lvl="1">
              <a:buFontTx/>
              <a:buChar char="-"/>
            </a:pPr>
            <a:r>
              <a:rPr lang="en-US" altLang="en-US" dirty="0"/>
              <a:t>So the goal stays the same but the tasks change with context, with technological capabilities, with innovation…</a:t>
            </a:r>
          </a:p>
          <a:p>
            <a:pPr lvl="1">
              <a:buFontTx/>
              <a:buChar char="-"/>
            </a:pPr>
            <a:r>
              <a:rPr lang="en-US" altLang="en-US" dirty="0"/>
              <a:t>We also want to focus on understanding where users feel the most pain with their current processes?  Can technology take on some of the burden?  Rather than replicate exactly what they do now in the new system, we need to figure out how we can make things better for them.</a:t>
            </a:r>
          </a:p>
          <a:p>
            <a:pPr>
              <a:buFontTx/>
              <a:buChar char="-"/>
            </a:pPr>
            <a:r>
              <a:rPr lang="en-US" altLang="en-US" dirty="0"/>
              <a:t>All this is meant to help us design systems that truly make our users lives easier</a:t>
            </a:r>
          </a:p>
          <a:p>
            <a:endParaRPr lang="en-US" altLang="en-US" dirty="0"/>
          </a:p>
        </p:txBody>
      </p:sp>
    </p:spTree>
    <p:extLst>
      <p:ext uri="{BB962C8B-B14F-4D97-AF65-F5344CB8AC3E}">
        <p14:creationId xmlns:p14="http://schemas.microsoft.com/office/powerpoint/2010/main" val="3982318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AFC478F-7AF2-4814-8C3E-5033B3CD471B}" type="slidenum">
              <a:rPr lang="en-US" altLang="en-US"/>
              <a:pPr/>
              <a:t>4</a:t>
            </a:fld>
            <a:endParaRPr lang="en-US" altLang="en-US"/>
          </a:p>
        </p:txBody>
      </p:sp>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p:txBody>
          <a:bodyPr/>
          <a:lstStyle/>
          <a:p>
            <a:pPr lvl="1"/>
            <a:r>
              <a:rPr lang="en-US" altLang="en-US"/>
              <a:t>Just putting </a:t>
            </a:r>
            <a:r>
              <a:rPr lang="en-US" altLang="en-US" i="1"/>
              <a:t>existing</a:t>
            </a:r>
            <a:r>
              <a:rPr lang="en-US" altLang="en-US"/>
              <a:t> processes on-line often is not enough</a:t>
            </a:r>
          </a:p>
          <a:p>
            <a:pPr lvl="1"/>
            <a:r>
              <a:rPr lang="en-US" altLang="en-US" i="1"/>
              <a:t>Improving </a:t>
            </a:r>
            <a:r>
              <a:rPr lang="en-US" altLang="en-US"/>
              <a:t>processes is often the best way help users achieve their goals</a:t>
            </a:r>
          </a:p>
        </p:txBody>
      </p:sp>
    </p:spTree>
    <p:extLst>
      <p:ext uri="{BB962C8B-B14F-4D97-AF65-F5344CB8AC3E}">
        <p14:creationId xmlns:p14="http://schemas.microsoft.com/office/powerpoint/2010/main" val="276482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DDCDBBD-CE20-4488-B990-3DF6474BD820}" type="slidenum">
              <a:rPr lang="en-US" altLang="en-US"/>
              <a:pPr/>
              <a:t>5</a:t>
            </a:fld>
            <a:endParaRPr lang="en-US" altLang="en-US"/>
          </a:p>
        </p:txBody>
      </p:sp>
      <p:sp>
        <p:nvSpPr>
          <p:cNvPr id="218114" name="Rectangle 2"/>
          <p:cNvSpPr>
            <a:spLocks noGrp="1" noRot="1" noChangeAspect="1" noChangeArrowheads="1" noTextEdit="1"/>
          </p:cNvSpPr>
          <p:nvPr>
            <p:ph type="sldImg"/>
          </p:nvPr>
        </p:nvSpPr>
        <p:spPr>
          <a:ln/>
        </p:spPr>
      </p:sp>
      <p:sp>
        <p:nvSpPr>
          <p:cNvPr id="21811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4284732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0652DD8-6A10-432E-B4C9-D52EE945E655}" type="datetimeFigureOut">
              <a:rPr lang="en-GB" smtClean="0"/>
              <a:t>14/03/17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66CFB7-9ED3-45A1-877A-CECC185A2EA4}" type="slidenum">
              <a:rPr lang="en-GB" smtClean="0"/>
              <a:t>‹#›</a:t>
            </a:fld>
            <a:endParaRPr lang="en-GB"/>
          </a:p>
        </p:txBody>
      </p:sp>
    </p:spTree>
    <p:extLst>
      <p:ext uri="{BB962C8B-B14F-4D97-AF65-F5344CB8AC3E}">
        <p14:creationId xmlns:p14="http://schemas.microsoft.com/office/powerpoint/2010/main" val="1550578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652DD8-6A10-432E-B4C9-D52EE945E655}" type="datetimeFigureOut">
              <a:rPr lang="en-GB" smtClean="0"/>
              <a:t>14/03/17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66CFB7-9ED3-45A1-877A-CECC185A2EA4}" type="slidenum">
              <a:rPr lang="en-GB" smtClean="0"/>
              <a:t>‹#›</a:t>
            </a:fld>
            <a:endParaRPr lang="en-GB"/>
          </a:p>
        </p:txBody>
      </p:sp>
    </p:spTree>
    <p:extLst>
      <p:ext uri="{BB962C8B-B14F-4D97-AF65-F5344CB8AC3E}">
        <p14:creationId xmlns:p14="http://schemas.microsoft.com/office/powerpoint/2010/main" val="3659534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0652DD8-6A10-432E-B4C9-D52EE945E655}" type="datetimeFigureOut">
              <a:rPr lang="en-GB" smtClean="0"/>
              <a:t>14/03/17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66CFB7-9ED3-45A1-877A-CECC185A2EA4}" type="slidenum">
              <a:rPr lang="en-GB" smtClean="0"/>
              <a:t>‹#›</a:t>
            </a:fld>
            <a:endParaRPr lang="en-GB"/>
          </a:p>
        </p:txBody>
      </p:sp>
    </p:spTree>
    <p:extLst>
      <p:ext uri="{BB962C8B-B14F-4D97-AF65-F5344CB8AC3E}">
        <p14:creationId xmlns:p14="http://schemas.microsoft.com/office/powerpoint/2010/main" val="2604353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0652DD8-6A10-432E-B4C9-D52EE945E655}" type="datetimeFigureOut">
              <a:rPr lang="en-GB" smtClean="0"/>
              <a:t>14/03/17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66CFB7-9ED3-45A1-877A-CECC185A2EA4}" type="slidenum">
              <a:rPr lang="en-GB" smtClean="0"/>
              <a:t>‹#›</a:t>
            </a:fld>
            <a:endParaRPr lang="en-GB"/>
          </a:p>
        </p:txBody>
      </p:sp>
    </p:spTree>
    <p:extLst>
      <p:ext uri="{BB962C8B-B14F-4D97-AF65-F5344CB8AC3E}">
        <p14:creationId xmlns:p14="http://schemas.microsoft.com/office/powerpoint/2010/main" val="1708870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0652DD8-6A10-432E-B4C9-D52EE945E655}" type="datetimeFigureOut">
              <a:rPr lang="en-GB" smtClean="0"/>
              <a:t>14/03/17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66CFB7-9ED3-45A1-877A-CECC185A2EA4}" type="slidenum">
              <a:rPr lang="en-GB" smtClean="0"/>
              <a:t>‹#›</a:t>
            </a:fld>
            <a:endParaRPr lang="en-GB"/>
          </a:p>
        </p:txBody>
      </p:sp>
    </p:spTree>
    <p:extLst>
      <p:ext uri="{BB962C8B-B14F-4D97-AF65-F5344CB8AC3E}">
        <p14:creationId xmlns:p14="http://schemas.microsoft.com/office/powerpoint/2010/main" val="3065108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0652DD8-6A10-432E-B4C9-D52EE945E655}" type="datetimeFigureOut">
              <a:rPr lang="en-GB" smtClean="0"/>
              <a:t>14/03/17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66CFB7-9ED3-45A1-877A-CECC185A2EA4}" type="slidenum">
              <a:rPr lang="en-GB" smtClean="0"/>
              <a:t>‹#›</a:t>
            </a:fld>
            <a:endParaRPr lang="en-GB"/>
          </a:p>
        </p:txBody>
      </p:sp>
    </p:spTree>
    <p:extLst>
      <p:ext uri="{BB962C8B-B14F-4D97-AF65-F5344CB8AC3E}">
        <p14:creationId xmlns:p14="http://schemas.microsoft.com/office/powerpoint/2010/main" val="1722800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652DD8-6A10-432E-B4C9-D52EE945E655}" type="datetimeFigureOut">
              <a:rPr lang="en-GB" smtClean="0"/>
              <a:t>14/03/17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66CFB7-9ED3-45A1-877A-CECC185A2EA4}" type="slidenum">
              <a:rPr lang="en-GB" smtClean="0"/>
              <a:t>‹#›</a:t>
            </a:fld>
            <a:endParaRPr lang="en-GB"/>
          </a:p>
        </p:txBody>
      </p:sp>
    </p:spTree>
    <p:extLst>
      <p:ext uri="{BB962C8B-B14F-4D97-AF65-F5344CB8AC3E}">
        <p14:creationId xmlns:p14="http://schemas.microsoft.com/office/powerpoint/2010/main" val="4258028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652DD8-6A10-432E-B4C9-D52EE945E655}" type="datetimeFigureOut">
              <a:rPr lang="en-GB" smtClean="0"/>
              <a:t>14/03/17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66CFB7-9ED3-45A1-877A-CECC185A2EA4}" type="slidenum">
              <a:rPr lang="en-GB" smtClean="0"/>
              <a:t>‹#›</a:t>
            </a:fld>
            <a:endParaRPr lang="en-GB"/>
          </a:p>
        </p:txBody>
      </p:sp>
    </p:spTree>
    <p:extLst>
      <p:ext uri="{BB962C8B-B14F-4D97-AF65-F5344CB8AC3E}">
        <p14:creationId xmlns:p14="http://schemas.microsoft.com/office/powerpoint/2010/main" val="65334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652DD8-6A10-432E-B4C9-D52EE945E655}" type="datetimeFigureOut">
              <a:rPr lang="en-GB" smtClean="0"/>
              <a:t>14/03/17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66CFB7-9ED3-45A1-877A-CECC185A2EA4}" type="slidenum">
              <a:rPr lang="en-GB" smtClean="0"/>
              <a:t>‹#›</a:t>
            </a:fld>
            <a:endParaRPr lang="en-GB"/>
          </a:p>
        </p:txBody>
      </p:sp>
    </p:spTree>
    <p:extLst>
      <p:ext uri="{BB962C8B-B14F-4D97-AF65-F5344CB8AC3E}">
        <p14:creationId xmlns:p14="http://schemas.microsoft.com/office/powerpoint/2010/main" val="3384142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652DD8-6A10-432E-B4C9-D52EE945E655}" type="datetimeFigureOut">
              <a:rPr lang="en-GB" smtClean="0"/>
              <a:t>14/03/17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66CFB7-9ED3-45A1-877A-CECC185A2EA4}" type="slidenum">
              <a:rPr lang="en-GB" smtClean="0"/>
              <a:t>‹#›</a:t>
            </a:fld>
            <a:endParaRPr lang="en-GB"/>
          </a:p>
        </p:txBody>
      </p:sp>
    </p:spTree>
    <p:extLst>
      <p:ext uri="{BB962C8B-B14F-4D97-AF65-F5344CB8AC3E}">
        <p14:creationId xmlns:p14="http://schemas.microsoft.com/office/powerpoint/2010/main" val="226797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652DD8-6A10-432E-B4C9-D52EE945E655}" type="datetimeFigureOut">
              <a:rPr lang="en-GB" smtClean="0"/>
              <a:t>14/03/17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66CFB7-9ED3-45A1-877A-CECC185A2EA4}" type="slidenum">
              <a:rPr lang="en-GB" smtClean="0"/>
              <a:t>‹#›</a:t>
            </a:fld>
            <a:endParaRPr lang="en-GB"/>
          </a:p>
        </p:txBody>
      </p:sp>
    </p:spTree>
    <p:extLst>
      <p:ext uri="{BB962C8B-B14F-4D97-AF65-F5344CB8AC3E}">
        <p14:creationId xmlns:p14="http://schemas.microsoft.com/office/powerpoint/2010/main" val="2152103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652DD8-6A10-432E-B4C9-D52EE945E655}" type="datetimeFigureOut">
              <a:rPr lang="en-GB" smtClean="0"/>
              <a:t>14/03/17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66CFB7-9ED3-45A1-877A-CECC185A2EA4}" type="slidenum">
              <a:rPr lang="en-GB" smtClean="0"/>
              <a:t>‹#›</a:t>
            </a:fld>
            <a:endParaRPr lang="en-GB"/>
          </a:p>
        </p:txBody>
      </p:sp>
    </p:spTree>
    <p:extLst>
      <p:ext uri="{BB962C8B-B14F-4D97-AF65-F5344CB8AC3E}">
        <p14:creationId xmlns:p14="http://schemas.microsoft.com/office/powerpoint/2010/main" val="6442096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slideshare.net/toddwarfel/data-driven-persona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B2B E-Commerce Design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32496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are the customers?</a:t>
            </a:r>
            <a:endParaRPr lang="en-GB" dirty="0"/>
          </a:p>
        </p:txBody>
      </p:sp>
      <p:sp>
        <p:nvSpPr>
          <p:cNvPr id="3" name="Content Placeholder 2"/>
          <p:cNvSpPr>
            <a:spLocks noGrp="1"/>
          </p:cNvSpPr>
          <p:nvPr>
            <p:ph idx="1"/>
          </p:nvPr>
        </p:nvSpPr>
        <p:spPr/>
        <p:txBody>
          <a:bodyPr/>
          <a:lstStyle/>
          <a:p>
            <a:r>
              <a:rPr lang="en-GB" dirty="0" smtClean="0"/>
              <a:t>B2B users are often busy professionals.</a:t>
            </a:r>
          </a:p>
          <a:p>
            <a:r>
              <a:rPr lang="en-GB" dirty="0" smtClean="0"/>
              <a:t>Different focus than a B2C user.</a:t>
            </a:r>
          </a:p>
          <a:p>
            <a:r>
              <a:rPr lang="en-GB" dirty="0" smtClean="0"/>
              <a:t>Developing Personas can help if unsure of  customer characteristics and goals</a:t>
            </a:r>
          </a:p>
          <a:p>
            <a:r>
              <a:rPr lang="en-US" altLang="en-US" dirty="0" smtClean="0"/>
              <a:t>Developers</a:t>
            </a:r>
            <a:r>
              <a:rPr lang="en-US" altLang="en-US" b="1" dirty="0" smtClean="0"/>
              <a:t> </a:t>
            </a:r>
            <a:r>
              <a:rPr lang="en-US" altLang="en-US" dirty="0" smtClean="0"/>
              <a:t>benefit from personas and because the goals, tasks, and needs of the target users are well-defined for them. They don't have to imagine or invent.</a:t>
            </a:r>
          </a:p>
          <a:p>
            <a:endParaRPr lang="en-GB" dirty="0"/>
          </a:p>
        </p:txBody>
      </p:sp>
    </p:spTree>
    <p:extLst>
      <p:ext uri="{BB962C8B-B14F-4D97-AF65-F5344CB8AC3E}">
        <p14:creationId xmlns:p14="http://schemas.microsoft.com/office/powerpoint/2010/main" val="719671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p:txBody>
          <a:bodyPr>
            <a:normAutofit/>
          </a:bodyPr>
          <a:lstStyle/>
          <a:p>
            <a:r>
              <a:rPr lang="en-US" altLang="en-US" dirty="0" smtClean="0"/>
              <a:t>Using Personas in Design and Development</a:t>
            </a:r>
            <a:endParaRPr lang="en-US" altLang="en-US" dirty="0"/>
          </a:p>
        </p:txBody>
      </p:sp>
      <p:sp>
        <p:nvSpPr>
          <p:cNvPr id="129027" name="Rectangle 3"/>
          <p:cNvSpPr>
            <a:spLocks noGrp="1" noChangeArrowheads="1"/>
          </p:cNvSpPr>
          <p:nvPr>
            <p:ph type="body" idx="1"/>
          </p:nvPr>
        </p:nvSpPr>
        <p:spPr/>
        <p:txBody>
          <a:bodyPr>
            <a:normAutofit lnSpcReduction="10000"/>
          </a:bodyPr>
          <a:lstStyle/>
          <a:p>
            <a:r>
              <a:rPr lang="en-US" altLang="en-US" sz="2300" dirty="0"/>
              <a:t>Focuses on understanding:</a:t>
            </a:r>
          </a:p>
          <a:p>
            <a:pPr lvl="1"/>
            <a:r>
              <a:rPr lang="en-US" altLang="en-US" dirty="0">
                <a:solidFill>
                  <a:srgbClr val="4C4C4C"/>
                </a:solidFill>
              </a:rPr>
              <a:t>Who are the users?</a:t>
            </a:r>
          </a:p>
          <a:p>
            <a:pPr lvl="1"/>
            <a:r>
              <a:rPr lang="en-US" altLang="en-US" dirty="0">
                <a:solidFill>
                  <a:srgbClr val="4C4C4C"/>
                </a:solidFill>
              </a:rPr>
              <a:t>What are their goals?</a:t>
            </a:r>
          </a:p>
          <a:p>
            <a:pPr lvl="2"/>
            <a:r>
              <a:rPr lang="en-US" altLang="en-US" sz="2300" dirty="0">
                <a:solidFill>
                  <a:srgbClr val="4C4C4C"/>
                </a:solidFill>
              </a:rPr>
              <a:t>Goals drive a person’s actions</a:t>
            </a:r>
          </a:p>
          <a:p>
            <a:pPr lvl="2"/>
            <a:r>
              <a:rPr lang="en-US" altLang="en-US" sz="2300" dirty="0">
                <a:solidFill>
                  <a:srgbClr val="4C4C4C"/>
                </a:solidFill>
              </a:rPr>
              <a:t>Tasks are things a person does in order to accomplish his goals</a:t>
            </a:r>
          </a:p>
          <a:p>
            <a:pPr lvl="1"/>
            <a:r>
              <a:rPr lang="en-US" altLang="en-US" dirty="0">
                <a:solidFill>
                  <a:srgbClr val="4C4C4C"/>
                </a:solidFill>
              </a:rPr>
              <a:t>What are their pain points?</a:t>
            </a:r>
          </a:p>
          <a:p>
            <a:pPr lvl="1"/>
            <a:r>
              <a:rPr lang="en-US" altLang="en-US" dirty="0">
                <a:solidFill>
                  <a:srgbClr val="4C4C4C"/>
                </a:solidFill>
              </a:rPr>
              <a:t>What are their motivations?</a:t>
            </a:r>
          </a:p>
          <a:p>
            <a:r>
              <a:rPr lang="en-US" altLang="en-US" sz="2300" dirty="0" smtClean="0"/>
              <a:t>“The way people do things today is often merely the product of the obsolete systems and </a:t>
            </a:r>
            <a:r>
              <a:rPr lang="en-US" altLang="en-US" sz="2300" dirty="0" err="1" smtClean="0"/>
              <a:t>and</a:t>
            </a:r>
            <a:r>
              <a:rPr lang="en-US" altLang="en-US" sz="2300" dirty="0" smtClean="0"/>
              <a:t> organizations they are forced to interact with, and typically bear little resemblance to the way they would like to do things, or they way they would be most effective.”</a:t>
            </a:r>
          </a:p>
          <a:p>
            <a:pPr lvl="1"/>
            <a:r>
              <a:rPr lang="en-US" altLang="en-US" sz="2000" dirty="0" smtClean="0"/>
              <a:t>Alan Cooper, “About Face” 2014 </a:t>
            </a:r>
          </a:p>
          <a:p>
            <a:endParaRPr lang="en-US" altLang="en-US" sz="2300" dirty="0"/>
          </a:p>
        </p:txBody>
      </p:sp>
    </p:spTree>
    <p:extLst>
      <p:ext uri="{BB962C8B-B14F-4D97-AF65-F5344CB8AC3E}">
        <p14:creationId xmlns:p14="http://schemas.microsoft.com/office/powerpoint/2010/main" val="17685285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p:txBody>
          <a:bodyPr>
            <a:normAutofit/>
          </a:bodyPr>
          <a:lstStyle/>
          <a:p>
            <a:endParaRPr lang="en-US" altLang="en-US" dirty="0"/>
          </a:p>
        </p:txBody>
      </p:sp>
      <p:sp>
        <p:nvSpPr>
          <p:cNvPr id="154627" name="Rectangle 3"/>
          <p:cNvSpPr>
            <a:spLocks noGrp="1" noChangeArrowheads="1"/>
          </p:cNvSpPr>
          <p:nvPr>
            <p:ph type="body" idx="1"/>
          </p:nvPr>
        </p:nvSpPr>
        <p:spPr/>
        <p:txBody>
          <a:bodyPr/>
          <a:lstStyle/>
          <a:p>
            <a:pPr>
              <a:buFont typeface="Times" pitchFamily="-96" charset="0"/>
              <a:buNone/>
            </a:pPr>
            <a:endParaRPr lang="en-US" altLang="en-US" sz="2300" dirty="0"/>
          </a:p>
          <a:p>
            <a:r>
              <a:rPr lang="en-US" altLang="en-US" sz="2300" dirty="0"/>
              <a:t>“The way people do things today is often merely the product of the obsolete systems and </a:t>
            </a:r>
            <a:r>
              <a:rPr lang="en-US" altLang="en-US" sz="2300" dirty="0" err="1"/>
              <a:t>and</a:t>
            </a:r>
            <a:r>
              <a:rPr lang="en-US" altLang="en-US" sz="2300" dirty="0"/>
              <a:t> organizations they are forced to interact with, and typically bear little resemblance to the way they would like to do things, or they way they would be most effective</a:t>
            </a:r>
            <a:r>
              <a:rPr lang="en-US" altLang="en-US" sz="2300" dirty="0"/>
              <a:t>.”</a:t>
            </a:r>
          </a:p>
          <a:p>
            <a:pPr lvl="1"/>
            <a:r>
              <a:rPr lang="en-US" altLang="en-US" sz="2000" dirty="0"/>
              <a:t>Alan Cooper, “About Face” 2014 </a:t>
            </a:r>
            <a:endParaRPr lang="en-US" altLang="en-US" sz="2000" dirty="0"/>
          </a:p>
          <a:p>
            <a:pPr lvl="1">
              <a:buFontTx/>
              <a:buNone/>
            </a:pPr>
            <a:endParaRPr lang="en-US" altLang="en-US" sz="2000" dirty="0"/>
          </a:p>
          <a:p>
            <a:r>
              <a:rPr lang="en-US" altLang="en-US" sz="2300" dirty="0"/>
              <a:t>Business process analysis is part of a user-centered design process </a:t>
            </a:r>
          </a:p>
        </p:txBody>
      </p:sp>
    </p:spTree>
    <p:extLst>
      <p:ext uri="{BB962C8B-B14F-4D97-AF65-F5344CB8AC3E}">
        <p14:creationId xmlns:p14="http://schemas.microsoft.com/office/powerpoint/2010/main" val="472120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1791924" y="214452"/>
            <a:ext cx="7904477" cy="1142628"/>
          </a:xfrm>
        </p:spPr>
        <p:txBody>
          <a:bodyPr>
            <a:normAutofit fontScale="90000"/>
          </a:bodyPr>
          <a:lstStyle/>
          <a:p>
            <a:r>
              <a:rPr lang="en-US" altLang="en-US" dirty="0" smtClean="0"/>
              <a:t>Example Persona</a:t>
            </a:r>
            <a:r>
              <a:rPr lang="en-US" altLang="en-US" dirty="0"/>
              <a:t>: Michael the </a:t>
            </a:r>
            <a:r>
              <a:rPr lang="en-US" altLang="en-US" dirty="0" smtClean="0"/>
              <a:t>Seasoned </a:t>
            </a:r>
            <a:r>
              <a:rPr lang="en-US" altLang="en-US" dirty="0"/>
              <a:t>Professional</a:t>
            </a:r>
          </a:p>
        </p:txBody>
      </p:sp>
      <p:sp>
        <p:nvSpPr>
          <p:cNvPr id="166916" name="Text Box 4"/>
          <p:cNvSpPr txBox="1">
            <a:spLocks noChangeArrowheads="1"/>
          </p:cNvSpPr>
          <p:nvPr/>
        </p:nvSpPr>
        <p:spPr bwMode="auto">
          <a:xfrm>
            <a:off x="3185126" y="5875095"/>
            <a:ext cx="7180345" cy="2367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a:spcBef>
                <a:spcPct val="50000"/>
              </a:spcBef>
            </a:pPr>
            <a:r>
              <a:rPr lang="en-US" altLang="en-US" sz="1100" b="1">
                <a:solidFill>
                  <a:srgbClr val="666666"/>
                </a:solidFill>
              </a:rPr>
              <a:t>Source: </a:t>
            </a:r>
            <a:r>
              <a:rPr lang="en-US" altLang="en-US" sz="1100">
                <a:solidFill>
                  <a:srgbClr val="666666"/>
                </a:solidFill>
                <a:latin typeface="Verdana" pitchFamily="-96" charset="0"/>
              </a:rPr>
              <a:t>Todd Warfel "Data Driven Personas</a:t>
            </a:r>
            <a:r>
              <a:rPr lang="en-US" altLang="en-US" sz="1100">
                <a:solidFill>
                  <a:srgbClr val="666666"/>
                </a:solidFill>
                <a:latin typeface="Arial"/>
              </a:rPr>
              <a:t>”</a:t>
            </a:r>
            <a:r>
              <a:rPr lang="en-US" altLang="en-US" sz="1100">
                <a:solidFill>
                  <a:srgbClr val="666666"/>
                </a:solidFill>
                <a:latin typeface="Verdana" pitchFamily="-96" charset="0"/>
              </a:rPr>
              <a:t>: </a:t>
            </a:r>
            <a:r>
              <a:rPr lang="en-US" altLang="en-US" sz="1100">
                <a:hlinkClick r:id="rId3"/>
              </a:rPr>
              <a:t>http://www.slideshare.net/toddwarfel/data-driven-personas</a:t>
            </a:r>
            <a:endParaRPr lang="en-US" altLang="en-US"/>
          </a:p>
        </p:txBody>
      </p:sp>
      <p:pic>
        <p:nvPicPr>
          <p:cNvPr id="166917" name="Picture 5" descr="non-Fluid Michae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06264" y="1646368"/>
            <a:ext cx="8017605" cy="3875775"/>
          </a:xfrm>
          <a:prstGeom prst="rect">
            <a:avLst/>
          </a:prstGeom>
          <a:noFill/>
          <a:extLst>
            <a:ext uri="{909E8E84-426E-40DD-AFC4-6F175D3DCCD1}">
              <a14:hiddenFill xmlns:a14="http://schemas.microsoft.com/office/drawing/2010/main">
                <a:solidFill>
                  <a:srgbClr val="FFFFFF"/>
                </a:solidFill>
              </a14:hiddenFill>
            </a:ext>
          </a:extLst>
        </p:spPr>
      </p:pic>
      <p:sp>
        <p:nvSpPr>
          <p:cNvPr id="166918" name="Rectangle 6"/>
          <p:cNvSpPr>
            <a:spLocks noChangeArrowheads="1"/>
          </p:cNvSpPr>
          <p:nvPr/>
        </p:nvSpPr>
        <p:spPr bwMode="auto">
          <a:xfrm>
            <a:off x="1952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5429907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Phases of B2B Purchase </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a:t>• </a:t>
            </a:r>
            <a:r>
              <a:rPr lang="en-GB" b="1" dirty="0"/>
              <a:t>Phase 1: Research</a:t>
            </a:r>
            <a:r>
              <a:rPr lang="en-GB" dirty="0"/>
              <a:t>—investigate alternatives, price ranges, and the feature</a:t>
            </a:r>
          </a:p>
          <a:p>
            <a:pPr marL="0" indent="0">
              <a:buNone/>
            </a:pPr>
            <a:r>
              <a:rPr lang="en-GB" dirty="0"/>
              <a:t>sets/services offered.</a:t>
            </a:r>
          </a:p>
          <a:p>
            <a:pPr marL="0" indent="0">
              <a:buNone/>
            </a:pPr>
            <a:r>
              <a:rPr lang="en-GB" dirty="0"/>
              <a:t>• </a:t>
            </a:r>
            <a:r>
              <a:rPr lang="en-GB" b="1" dirty="0"/>
              <a:t>Phase 2: Relationship</a:t>
            </a:r>
            <a:r>
              <a:rPr lang="en-GB" dirty="0"/>
              <a:t>—learn more about short-listed companies, get a</a:t>
            </a:r>
          </a:p>
          <a:p>
            <a:pPr marL="0" indent="0">
              <a:buNone/>
            </a:pPr>
            <a:r>
              <a:rPr lang="en-GB" dirty="0"/>
              <a:t>feel for them, call if necessary, and refine research by getting answers to</a:t>
            </a:r>
          </a:p>
          <a:p>
            <a:pPr marL="0" indent="0">
              <a:buNone/>
            </a:pPr>
            <a:r>
              <a:rPr lang="en-GB" dirty="0"/>
              <a:t>specific questions.</a:t>
            </a:r>
          </a:p>
          <a:p>
            <a:pPr marL="0" indent="0">
              <a:buNone/>
            </a:pPr>
            <a:r>
              <a:rPr lang="en-GB" dirty="0"/>
              <a:t>• </a:t>
            </a:r>
            <a:r>
              <a:rPr lang="en-GB" b="1" dirty="0"/>
              <a:t>Phase 3: Decide</a:t>
            </a:r>
            <a:r>
              <a:rPr lang="en-GB" dirty="0"/>
              <a:t>—narrow the list of companies and products, and make</a:t>
            </a:r>
          </a:p>
          <a:p>
            <a:pPr marL="0" indent="0">
              <a:buNone/>
            </a:pPr>
            <a:r>
              <a:rPr lang="en-GB" dirty="0"/>
              <a:t>a final decision. Create materials that explain that decision to ensure</a:t>
            </a:r>
          </a:p>
          <a:p>
            <a:pPr marL="0" indent="0">
              <a:buNone/>
            </a:pPr>
            <a:r>
              <a:rPr lang="en-GB" dirty="0"/>
              <a:t>purchase authorization.</a:t>
            </a:r>
          </a:p>
          <a:p>
            <a:pPr marL="0" indent="0">
              <a:buNone/>
            </a:pPr>
            <a:r>
              <a:rPr lang="en-GB" dirty="0"/>
              <a:t>• </a:t>
            </a:r>
            <a:r>
              <a:rPr lang="en-GB" b="1" dirty="0"/>
              <a:t>Phase 4: Buy</a:t>
            </a:r>
            <a:r>
              <a:rPr lang="en-GB" dirty="0"/>
              <a:t>—negotiate price, make purchase.</a:t>
            </a:r>
          </a:p>
          <a:p>
            <a:pPr marL="0" indent="0">
              <a:buNone/>
            </a:pPr>
            <a:r>
              <a:rPr lang="en-GB" dirty="0"/>
              <a:t>• </a:t>
            </a:r>
            <a:r>
              <a:rPr lang="en-GB" b="1" dirty="0"/>
              <a:t>Phase 5: Support/maintain</a:t>
            </a:r>
            <a:r>
              <a:rPr lang="en-GB" dirty="0"/>
              <a:t>—buy parts, accessories, or consumables;</a:t>
            </a:r>
          </a:p>
          <a:p>
            <a:pPr marL="0" indent="0">
              <a:buNone/>
            </a:pPr>
            <a:r>
              <a:rPr lang="en-GB" dirty="0"/>
              <a:t>change service contracts to accommodate company growth.</a:t>
            </a:r>
          </a:p>
          <a:p>
            <a:pPr marL="0" indent="0">
              <a:buNone/>
            </a:pPr>
            <a:r>
              <a:rPr lang="en-GB" dirty="0"/>
              <a:t>• </a:t>
            </a:r>
            <a:r>
              <a:rPr lang="en-GB" b="1" dirty="0"/>
              <a:t>Phase 6: Replace</a:t>
            </a:r>
            <a:r>
              <a:rPr lang="en-GB" dirty="0"/>
              <a:t>—begin the process again when a service contract ends</a:t>
            </a:r>
          </a:p>
          <a:p>
            <a:pPr marL="0" indent="0">
              <a:buNone/>
            </a:pPr>
            <a:r>
              <a:rPr lang="en-GB" dirty="0"/>
              <a:t>or equipment reaches the end of its life.</a:t>
            </a:r>
          </a:p>
        </p:txBody>
      </p:sp>
    </p:spTree>
    <p:extLst>
      <p:ext uri="{BB962C8B-B14F-4D97-AF65-F5344CB8AC3E}">
        <p14:creationId xmlns:p14="http://schemas.microsoft.com/office/powerpoint/2010/main" val="797692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a:t>
            </a:r>
            <a:endParaRPr lang="en-GB" dirty="0"/>
          </a:p>
        </p:txBody>
      </p:sp>
      <p:sp>
        <p:nvSpPr>
          <p:cNvPr id="3" name="Content Placeholder 2"/>
          <p:cNvSpPr>
            <a:spLocks noGrp="1"/>
          </p:cNvSpPr>
          <p:nvPr>
            <p:ph idx="1"/>
          </p:nvPr>
        </p:nvSpPr>
        <p:spPr/>
        <p:txBody>
          <a:bodyPr/>
          <a:lstStyle/>
          <a:p>
            <a:r>
              <a:rPr lang="en-GB" dirty="0" smtClean="0"/>
              <a:t>Good first impression, making it clear what products and services are available. Separate B2B pages if needed.</a:t>
            </a:r>
            <a:endParaRPr lang="en-GB" dirty="0"/>
          </a:p>
        </p:txBody>
      </p:sp>
      <p:pic>
        <p:nvPicPr>
          <p:cNvPr id="4" name="Picture 3"/>
          <p:cNvPicPr>
            <a:picLocks noChangeAspect="1"/>
          </p:cNvPicPr>
          <p:nvPr/>
        </p:nvPicPr>
        <p:blipFill>
          <a:blip r:embed="rId2"/>
          <a:stretch>
            <a:fillRect/>
          </a:stretch>
        </p:blipFill>
        <p:spPr>
          <a:xfrm>
            <a:off x="2201333" y="2764345"/>
            <a:ext cx="6893383" cy="3763455"/>
          </a:xfrm>
          <a:prstGeom prst="rect">
            <a:avLst/>
          </a:prstGeom>
        </p:spPr>
      </p:pic>
    </p:spTree>
    <p:extLst>
      <p:ext uri="{BB962C8B-B14F-4D97-AF65-F5344CB8AC3E}">
        <p14:creationId xmlns:p14="http://schemas.microsoft.com/office/powerpoint/2010/main" val="1056189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Relationship</a:t>
            </a:r>
            <a:endParaRPr lang="en-GB" dirty="0"/>
          </a:p>
        </p:txBody>
      </p:sp>
      <p:sp>
        <p:nvSpPr>
          <p:cNvPr id="3" name="Content Placeholder 2"/>
          <p:cNvSpPr>
            <a:spLocks noGrp="1"/>
          </p:cNvSpPr>
          <p:nvPr>
            <p:ph idx="1"/>
          </p:nvPr>
        </p:nvSpPr>
        <p:spPr/>
        <p:txBody>
          <a:bodyPr/>
          <a:lstStyle/>
          <a:p>
            <a:r>
              <a:rPr lang="en-GB" dirty="0" smtClean="0"/>
              <a:t>Good contact details</a:t>
            </a:r>
            <a:endParaRPr lang="en-GB" dirty="0"/>
          </a:p>
        </p:txBody>
      </p:sp>
      <p:pic>
        <p:nvPicPr>
          <p:cNvPr id="5" name="Picture 4"/>
          <p:cNvPicPr>
            <a:picLocks noChangeAspect="1"/>
          </p:cNvPicPr>
          <p:nvPr/>
        </p:nvPicPr>
        <p:blipFill>
          <a:blip r:embed="rId2"/>
          <a:stretch>
            <a:fillRect/>
          </a:stretch>
        </p:blipFill>
        <p:spPr>
          <a:xfrm>
            <a:off x="4363900" y="465667"/>
            <a:ext cx="6121537" cy="6129866"/>
          </a:xfrm>
          <a:prstGeom prst="rect">
            <a:avLst/>
          </a:prstGeom>
        </p:spPr>
      </p:pic>
    </p:spTree>
    <p:extLst>
      <p:ext uri="{BB962C8B-B14F-4D97-AF65-F5344CB8AC3E}">
        <p14:creationId xmlns:p14="http://schemas.microsoft.com/office/powerpoint/2010/main" val="89963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Decide</a:t>
            </a:r>
            <a:endParaRPr lang="en-GB" dirty="0"/>
          </a:p>
        </p:txBody>
      </p:sp>
      <p:sp>
        <p:nvSpPr>
          <p:cNvPr id="3" name="Content Placeholder 2"/>
          <p:cNvSpPr>
            <a:spLocks noGrp="1"/>
          </p:cNvSpPr>
          <p:nvPr>
            <p:ph idx="1"/>
          </p:nvPr>
        </p:nvSpPr>
        <p:spPr>
          <a:xfrm>
            <a:off x="838200" y="1825625"/>
            <a:ext cx="9508067" cy="4351338"/>
          </a:xfrm>
        </p:spPr>
        <p:txBody>
          <a:bodyPr/>
          <a:lstStyle/>
          <a:p>
            <a:r>
              <a:rPr lang="en-GB" dirty="0" smtClean="0"/>
              <a:t>Case studies, especially if pricing varies</a:t>
            </a:r>
            <a:endParaRPr lang="en-GB" dirty="0"/>
          </a:p>
        </p:txBody>
      </p:sp>
      <p:pic>
        <p:nvPicPr>
          <p:cNvPr id="6" name="Picture 5"/>
          <p:cNvPicPr>
            <a:picLocks noChangeAspect="1"/>
          </p:cNvPicPr>
          <p:nvPr/>
        </p:nvPicPr>
        <p:blipFill>
          <a:blip r:embed="rId2"/>
          <a:stretch>
            <a:fillRect/>
          </a:stretch>
        </p:blipFill>
        <p:spPr>
          <a:xfrm>
            <a:off x="2827867" y="2281968"/>
            <a:ext cx="5145087" cy="4474960"/>
          </a:xfrm>
          <a:prstGeom prst="rect">
            <a:avLst/>
          </a:prstGeom>
        </p:spPr>
      </p:pic>
    </p:spTree>
    <p:extLst>
      <p:ext uri="{BB962C8B-B14F-4D97-AF65-F5344CB8AC3E}">
        <p14:creationId xmlns:p14="http://schemas.microsoft.com/office/powerpoint/2010/main" val="3414963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Buy</a:t>
            </a:r>
            <a:endParaRPr lang="en-GB" dirty="0"/>
          </a:p>
        </p:txBody>
      </p:sp>
      <p:sp>
        <p:nvSpPr>
          <p:cNvPr id="3" name="Content Placeholder 2"/>
          <p:cNvSpPr>
            <a:spLocks noGrp="1"/>
          </p:cNvSpPr>
          <p:nvPr>
            <p:ph idx="1"/>
          </p:nvPr>
        </p:nvSpPr>
        <p:spPr/>
        <p:txBody>
          <a:bodyPr/>
          <a:lstStyle/>
          <a:p>
            <a:r>
              <a:rPr lang="en-GB" dirty="0" smtClean="0"/>
              <a:t>Clear call to action</a:t>
            </a:r>
            <a:endParaRPr lang="en-GB" dirty="0"/>
          </a:p>
        </p:txBody>
      </p:sp>
      <p:pic>
        <p:nvPicPr>
          <p:cNvPr id="4" name="Picture 3"/>
          <p:cNvPicPr>
            <a:picLocks noChangeAspect="1"/>
          </p:cNvPicPr>
          <p:nvPr/>
        </p:nvPicPr>
        <p:blipFill>
          <a:blip r:embed="rId2"/>
          <a:stretch>
            <a:fillRect/>
          </a:stretch>
        </p:blipFill>
        <p:spPr>
          <a:xfrm>
            <a:off x="1833562" y="2492375"/>
            <a:ext cx="6543675" cy="3819525"/>
          </a:xfrm>
          <a:prstGeom prst="rect">
            <a:avLst/>
          </a:prstGeom>
        </p:spPr>
      </p:pic>
    </p:spTree>
    <p:extLst>
      <p:ext uri="{BB962C8B-B14F-4D97-AF65-F5344CB8AC3E}">
        <p14:creationId xmlns:p14="http://schemas.microsoft.com/office/powerpoint/2010/main" val="1124606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Support/Maintain</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331140" y="245534"/>
            <a:ext cx="4284347" cy="5715000"/>
          </a:xfrm>
          <a:prstGeom prst="rect">
            <a:avLst/>
          </a:prstGeom>
        </p:spPr>
      </p:pic>
    </p:spTree>
    <p:extLst>
      <p:ext uri="{BB962C8B-B14F-4D97-AF65-F5344CB8AC3E}">
        <p14:creationId xmlns:p14="http://schemas.microsoft.com/office/powerpoint/2010/main" val="2613691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Replace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727919" y="152400"/>
            <a:ext cx="4878043" cy="6358731"/>
          </a:xfrm>
          <a:prstGeom prst="rect">
            <a:avLst/>
          </a:prstGeom>
        </p:spPr>
      </p:pic>
    </p:spTree>
    <p:extLst>
      <p:ext uri="{BB962C8B-B14F-4D97-AF65-F5344CB8AC3E}">
        <p14:creationId xmlns:p14="http://schemas.microsoft.com/office/powerpoint/2010/main" val="2870903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TotalTime>
  <Words>688</Words>
  <Application>Microsoft Office PowerPoint</Application>
  <PresentationFormat>Widescreen</PresentationFormat>
  <Paragraphs>62</Paragraphs>
  <Slides>12</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Calibri Light</vt:lpstr>
      <vt:lpstr>Times</vt:lpstr>
      <vt:lpstr>Verdana</vt:lpstr>
      <vt:lpstr>Wingdings</vt:lpstr>
      <vt:lpstr>Wingdings 2</vt:lpstr>
      <vt:lpstr>Zapf Dingbats</vt:lpstr>
      <vt:lpstr>Office Theme</vt:lpstr>
      <vt:lpstr>B2B E-Commerce Design</vt:lpstr>
      <vt:lpstr>Who are the customers?</vt:lpstr>
      <vt:lpstr>Using Personas in Design and Development</vt:lpstr>
      <vt:lpstr>PowerPoint Presentation</vt:lpstr>
      <vt:lpstr>Example Persona: Michael the Seasoned Professional</vt:lpstr>
      <vt:lpstr>Phases of B2B Purchase </vt:lpstr>
      <vt:lpstr>Research</vt:lpstr>
      <vt:lpstr>Relationship</vt:lpstr>
      <vt:lpstr>Decide</vt:lpstr>
      <vt:lpstr>Buy</vt:lpstr>
      <vt:lpstr>Support/Maintain</vt:lpstr>
      <vt:lpstr>Replace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B2B E-Commerce Design</dc:title>
  <dc:creator>Sue Maw</dc:creator>
  <cp:lastModifiedBy>Sue Maw</cp:lastModifiedBy>
  <cp:revision>1</cp:revision>
  <dcterms:created xsi:type="dcterms:W3CDTF">2017-03-14T08:43:46Z</dcterms:created>
  <dcterms:modified xsi:type="dcterms:W3CDTF">2017-03-14T09:09:42Z</dcterms:modified>
</cp:coreProperties>
</file>