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62" r:id="rId2"/>
    <p:sldId id="263" r:id="rId3"/>
    <p:sldId id="264" r:id="rId4"/>
    <p:sldId id="265" r:id="rId5"/>
    <p:sldId id="296" r:id="rId6"/>
    <p:sldId id="312" r:id="rId7"/>
    <p:sldId id="297" r:id="rId8"/>
    <p:sldId id="318" r:id="rId9"/>
    <p:sldId id="315" r:id="rId10"/>
    <p:sldId id="301" r:id="rId11"/>
    <p:sldId id="302" r:id="rId12"/>
    <p:sldId id="303" r:id="rId13"/>
    <p:sldId id="311" r:id="rId14"/>
    <p:sldId id="317" r:id="rId15"/>
    <p:sldId id="295" r:id="rId16"/>
    <p:sldId id="320" r:id="rId17"/>
    <p:sldId id="31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Florentina Barbulescu" initials="FB" lastIdx="1" clrIdx="0">
    <p:extLst>
      <p:ext uri="{19B8F6BF-5375-455C-9EA6-DF929625EA0E}">
        <p15:presenceInfo xmlns:p15="http://schemas.microsoft.com/office/powerpoint/2012/main" userId="S-1-5-21-895932213-827637939-1713292627-112749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56" autoAdjust="0"/>
    <p:restoredTop sz="94660"/>
  </p:normalViewPr>
  <p:slideViewPr>
    <p:cSldViewPr snapToGrid="0">
      <p:cViewPr varScale="1">
        <p:scale>
          <a:sx n="69" d="100"/>
          <a:sy n="69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commentAuthors" Target="comment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99B6531-AB03-4265-A394-202D6E0F646F}" type="doc">
      <dgm:prSet loTypeId="urn:microsoft.com/office/officeart/2005/8/layout/process2" loCatId="process" qsTypeId="urn:microsoft.com/office/officeart/2005/8/quickstyle/simple2" qsCatId="simple" csTypeId="urn:microsoft.com/office/officeart/2005/8/colors/accent0_1" csCatId="mainScheme" phldr="1"/>
      <dgm:spPr/>
    </dgm:pt>
    <dgm:pt modelId="{FF6BB8E5-2A4F-4FEA-8F26-2080E111F1A9}">
      <dgm:prSet phldrT="[Text]"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Flo’s Coffee Shop is a unique coffee place for those who enjoy drinking coffee with distinctive coffee service to all customers. </a:t>
          </a:r>
        </a:p>
      </dgm:t>
    </dgm:pt>
    <dgm:pt modelId="{3BC7D0F2-8581-4CB2-B4FE-FCF2C2E03008}" type="parTrans" cxnId="{808B217B-A6CD-4F6B-9BC3-EF41ED97BFE8}">
      <dgm:prSet/>
      <dgm:spPr/>
      <dgm:t>
        <a:bodyPr/>
        <a:lstStyle/>
        <a:p>
          <a:endParaRPr lang="en-US"/>
        </a:p>
      </dgm:t>
    </dgm:pt>
    <dgm:pt modelId="{CDC6A77A-7162-45E5-B02A-B9E6A7773CC3}" type="sibTrans" cxnId="{808B217B-A6CD-4F6B-9BC3-EF41ED97BFE8}">
      <dgm:prSet/>
      <dgm:spPr>
        <a:ln>
          <a:solidFill>
            <a:srgbClr val="0070C0"/>
          </a:solidFill>
        </a:ln>
      </dgm:spPr>
      <dgm:t>
        <a:bodyPr/>
        <a:lstStyle/>
        <a:p>
          <a:endParaRPr lang="en-US"/>
        </a:p>
      </dgm:t>
    </dgm:pt>
    <dgm:pt modelId="{9DDCF29B-547F-4D09-B9B3-3B0671BE9D4A}">
      <dgm:prSet phldrT="[Text]"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The menu that is presented includes various handcrafted drinks and other products that offer the possibility to choose interesting and delightful tastes and hospitality products that meet vegan and gluten-free </a:t>
          </a:r>
          <a:r>
            <a:rPr lang="en-US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diets</a:t>
          </a:r>
          <a:r>
            <a:rPr lang="en-US" sz="1200" dirty="0">
              <a:latin typeface="Times New Roman" panose="02020603050405020304" pitchFamily="18" charset="0"/>
              <a:cs typeface="Times New Roman" panose="02020603050405020304" pitchFamily="18" charset="0"/>
            </a:rPr>
            <a:t>. </a:t>
          </a:r>
        </a:p>
      </dgm:t>
    </dgm:pt>
    <dgm:pt modelId="{A77CA13A-C4A1-4065-9D45-A049E077CA17}" type="parTrans" cxnId="{BF418D64-EA49-447D-9D02-832B87C0F994}">
      <dgm:prSet/>
      <dgm:spPr/>
      <dgm:t>
        <a:bodyPr/>
        <a:lstStyle/>
        <a:p>
          <a:endParaRPr lang="en-US"/>
        </a:p>
      </dgm:t>
    </dgm:pt>
    <dgm:pt modelId="{0955B36F-EBC7-45C0-8C99-51C3160398E3}" type="sibTrans" cxnId="{BF418D64-EA49-447D-9D02-832B87C0F994}">
      <dgm:prSet/>
      <dgm:spPr/>
      <dgm:t>
        <a:bodyPr/>
        <a:lstStyle/>
        <a:p>
          <a:endParaRPr lang="en-US"/>
        </a:p>
      </dgm:t>
    </dgm:pt>
    <dgm:pt modelId="{2C1DFEF0-5DD4-4743-A9F5-E4B1B79A334A}" type="pres">
      <dgm:prSet presAssocID="{899B6531-AB03-4265-A394-202D6E0F646F}" presName="linearFlow" presStyleCnt="0">
        <dgm:presLayoutVars>
          <dgm:resizeHandles val="exact"/>
        </dgm:presLayoutVars>
      </dgm:prSet>
      <dgm:spPr/>
    </dgm:pt>
    <dgm:pt modelId="{01137E58-DF0A-4EF8-8E6D-0DCAF0C0F80C}" type="pres">
      <dgm:prSet presAssocID="{FF6BB8E5-2A4F-4FEA-8F26-2080E111F1A9}" presName="node" presStyleLbl="node1" presStyleIdx="0" presStyleCnt="2" custScaleX="134218" custScaleY="89674" custLinFactNeighborX="-2038" custLinFactNeighborY="4454">
        <dgm:presLayoutVars>
          <dgm:bulletEnabled val="1"/>
        </dgm:presLayoutVars>
      </dgm:prSet>
      <dgm:spPr/>
    </dgm:pt>
    <dgm:pt modelId="{C6AEFC1E-C394-45D7-AD30-76D6BE73FE23}" type="pres">
      <dgm:prSet presAssocID="{CDC6A77A-7162-45E5-B02A-B9E6A7773CC3}" presName="sibTrans" presStyleLbl="sibTrans2D1" presStyleIdx="0" presStyleCnt="1"/>
      <dgm:spPr/>
    </dgm:pt>
    <dgm:pt modelId="{E34452CE-E77C-4661-90EB-C34EF5FFC7C4}" type="pres">
      <dgm:prSet presAssocID="{CDC6A77A-7162-45E5-B02A-B9E6A7773CC3}" presName="connectorText" presStyleLbl="sibTrans2D1" presStyleIdx="0" presStyleCnt="1"/>
      <dgm:spPr/>
    </dgm:pt>
    <dgm:pt modelId="{8985B6CE-2E8B-4B22-AEB7-FBCB2F326B77}" type="pres">
      <dgm:prSet presAssocID="{9DDCF29B-547F-4D09-B9B3-3B0671BE9D4A}" presName="node" presStyleLbl="node1" presStyleIdx="1" presStyleCnt="2" custScaleX="138162" custLinFactNeighborX="-2176" custLinFactNeighborY="-58409">
        <dgm:presLayoutVars>
          <dgm:bulletEnabled val="1"/>
        </dgm:presLayoutVars>
      </dgm:prSet>
      <dgm:spPr/>
    </dgm:pt>
  </dgm:ptLst>
  <dgm:cxnLst>
    <dgm:cxn modelId="{34ACA45F-A61F-4BB8-BFB5-306855E600E3}" type="presOf" srcId="{FF6BB8E5-2A4F-4FEA-8F26-2080E111F1A9}" destId="{01137E58-DF0A-4EF8-8E6D-0DCAF0C0F80C}" srcOrd="0" destOrd="0" presId="urn:microsoft.com/office/officeart/2005/8/layout/process2"/>
    <dgm:cxn modelId="{BF418D64-EA49-447D-9D02-832B87C0F994}" srcId="{899B6531-AB03-4265-A394-202D6E0F646F}" destId="{9DDCF29B-547F-4D09-B9B3-3B0671BE9D4A}" srcOrd="1" destOrd="0" parTransId="{A77CA13A-C4A1-4065-9D45-A049E077CA17}" sibTransId="{0955B36F-EBC7-45C0-8C99-51C3160398E3}"/>
    <dgm:cxn modelId="{808B217B-A6CD-4F6B-9BC3-EF41ED97BFE8}" srcId="{899B6531-AB03-4265-A394-202D6E0F646F}" destId="{FF6BB8E5-2A4F-4FEA-8F26-2080E111F1A9}" srcOrd="0" destOrd="0" parTransId="{3BC7D0F2-8581-4CB2-B4FE-FCF2C2E03008}" sibTransId="{CDC6A77A-7162-45E5-B02A-B9E6A7773CC3}"/>
    <dgm:cxn modelId="{3E0E2FB3-FF2A-470F-BC81-AF34879227A8}" type="presOf" srcId="{CDC6A77A-7162-45E5-B02A-B9E6A7773CC3}" destId="{E34452CE-E77C-4661-90EB-C34EF5FFC7C4}" srcOrd="1" destOrd="0" presId="urn:microsoft.com/office/officeart/2005/8/layout/process2"/>
    <dgm:cxn modelId="{64C4DDBA-24E5-415C-BE22-EA88C5C1B377}" type="presOf" srcId="{899B6531-AB03-4265-A394-202D6E0F646F}" destId="{2C1DFEF0-5DD4-4743-A9F5-E4B1B79A334A}" srcOrd="0" destOrd="0" presId="urn:microsoft.com/office/officeart/2005/8/layout/process2"/>
    <dgm:cxn modelId="{33E793E8-78FA-459D-B657-7983A1316066}" type="presOf" srcId="{CDC6A77A-7162-45E5-B02A-B9E6A7773CC3}" destId="{C6AEFC1E-C394-45D7-AD30-76D6BE73FE23}" srcOrd="0" destOrd="0" presId="urn:microsoft.com/office/officeart/2005/8/layout/process2"/>
    <dgm:cxn modelId="{DB43CAEF-F822-4B2A-972C-F054E8A152D9}" type="presOf" srcId="{9DDCF29B-547F-4D09-B9B3-3B0671BE9D4A}" destId="{8985B6CE-2E8B-4B22-AEB7-FBCB2F326B77}" srcOrd="0" destOrd="0" presId="urn:microsoft.com/office/officeart/2005/8/layout/process2"/>
    <dgm:cxn modelId="{3A6A9F31-503A-483B-8A8E-0CB57B36853F}" type="presParOf" srcId="{2C1DFEF0-5DD4-4743-A9F5-E4B1B79A334A}" destId="{01137E58-DF0A-4EF8-8E6D-0DCAF0C0F80C}" srcOrd="0" destOrd="0" presId="urn:microsoft.com/office/officeart/2005/8/layout/process2"/>
    <dgm:cxn modelId="{7B294D2C-21EA-45A5-B253-BFEE3439979F}" type="presParOf" srcId="{2C1DFEF0-5DD4-4743-A9F5-E4B1B79A334A}" destId="{C6AEFC1E-C394-45D7-AD30-76D6BE73FE23}" srcOrd="1" destOrd="0" presId="urn:microsoft.com/office/officeart/2005/8/layout/process2"/>
    <dgm:cxn modelId="{60DF28F3-1872-4020-9EF5-44888A7A07AB}" type="presParOf" srcId="{C6AEFC1E-C394-45D7-AD30-76D6BE73FE23}" destId="{E34452CE-E77C-4661-90EB-C34EF5FFC7C4}" srcOrd="0" destOrd="0" presId="urn:microsoft.com/office/officeart/2005/8/layout/process2"/>
    <dgm:cxn modelId="{67E839BB-0C62-4792-A84A-DCD128F3F220}" type="presParOf" srcId="{2C1DFEF0-5DD4-4743-A9F5-E4B1B79A334A}" destId="{8985B6CE-2E8B-4B22-AEB7-FBCB2F326B77}" srcOrd="2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B710F66-10E2-41ED-A410-36847D81D6A9}" type="doc">
      <dgm:prSet loTypeId="urn:microsoft.com/office/officeart/2005/8/layout/venn3" loCatId="relationship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27B16FAE-D743-47F5-BCBE-605D1EF6D987}">
      <dgm:prSet phldrT="[Text]" custT="1"/>
      <dgm:spPr/>
      <dgm:t>
        <a:bodyPr/>
        <a:lstStyle/>
        <a:p>
          <a:r>
            <a:rPr lang="en-US" sz="2000" dirty="0">
              <a:solidFill>
                <a:schemeClr val="tx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Sustainable Coffee &amp; Eco-Friendly Practices</a:t>
          </a:r>
        </a:p>
      </dgm:t>
    </dgm:pt>
    <dgm:pt modelId="{7D2DDEF4-2C4D-4F3A-B3FB-B0CAB73CBDD5}" type="parTrans" cxnId="{4F0DB774-3517-498F-92E9-9F590369F81F}">
      <dgm:prSet/>
      <dgm:spPr/>
      <dgm:t>
        <a:bodyPr/>
        <a:lstStyle/>
        <a:p>
          <a:endParaRPr lang="en-US" sz="200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90E1074-A484-4FFE-865D-3B81957458B8}" type="sibTrans" cxnId="{4F0DB774-3517-498F-92E9-9F590369F81F}">
      <dgm:prSet/>
      <dgm:spPr/>
      <dgm:t>
        <a:bodyPr/>
        <a:lstStyle/>
        <a:p>
          <a:endParaRPr lang="en-US" sz="200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759A735-7655-43B7-B04A-B23D4C8E68A4}">
      <dgm:prSet phldrT="[Text]" custT="1"/>
      <dgm:spPr/>
      <dgm:t>
        <a:bodyPr/>
        <a:lstStyle/>
        <a:p>
          <a:r>
            <a:rPr lang="en-US" sz="2000" dirty="0">
              <a:solidFill>
                <a:schemeClr val="tx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Handcrafted Beverages with Special  Flavors </a:t>
          </a:r>
        </a:p>
      </dgm:t>
    </dgm:pt>
    <dgm:pt modelId="{83545294-D0AD-41D1-B29B-7A4644D2792D}" type="parTrans" cxnId="{FBE3608D-0B4C-4F89-90A9-7AE23F174C79}">
      <dgm:prSet/>
      <dgm:spPr/>
      <dgm:t>
        <a:bodyPr/>
        <a:lstStyle/>
        <a:p>
          <a:endParaRPr lang="en-US" sz="200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3217193-8316-418A-909F-0F6B59FBD1D6}" type="sibTrans" cxnId="{FBE3608D-0B4C-4F89-90A9-7AE23F174C79}">
      <dgm:prSet/>
      <dgm:spPr/>
      <dgm:t>
        <a:bodyPr/>
        <a:lstStyle/>
        <a:p>
          <a:endParaRPr lang="en-US" sz="200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38D1184-503C-4E5B-828C-3D4E6D64F7DC}">
      <dgm:prSet phldrT="[Text]" custT="1"/>
      <dgm:spPr/>
      <dgm:t>
        <a:bodyPr/>
        <a:lstStyle/>
        <a:p>
          <a:r>
            <a:rPr lang="en-US" sz="2000" dirty="0">
              <a:solidFill>
                <a:schemeClr val="tx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Comfortable Atmosphere Perfect for Relaxing or Working</a:t>
          </a:r>
        </a:p>
      </dgm:t>
    </dgm:pt>
    <dgm:pt modelId="{570C3E5A-96C3-42A7-BCD6-7501017F787A}" type="parTrans" cxnId="{A68CEBAA-521D-4E96-B777-8F0AB4D0A084}">
      <dgm:prSet/>
      <dgm:spPr/>
      <dgm:t>
        <a:bodyPr/>
        <a:lstStyle/>
        <a:p>
          <a:endParaRPr lang="en-US" sz="200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58D66A6-FD77-40C2-BB0B-A0E3034BB23F}" type="sibTrans" cxnId="{A68CEBAA-521D-4E96-B777-8F0AB4D0A084}">
      <dgm:prSet/>
      <dgm:spPr/>
      <dgm:t>
        <a:bodyPr/>
        <a:lstStyle/>
        <a:p>
          <a:endParaRPr lang="en-US" sz="200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D5F7112-DD01-4ED5-8F33-8F1A1339BE28}">
      <dgm:prSet phldrT="[Text]" custT="1"/>
      <dgm:spPr/>
      <dgm:t>
        <a:bodyPr/>
        <a:lstStyle/>
        <a:p>
          <a:r>
            <a:rPr lang="en-US" sz="2000" dirty="0">
              <a:solidFill>
                <a:schemeClr val="tx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Try Edible Coffee Cups</a:t>
          </a:r>
        </a:p>
      </dgm:t>
    </dgm:pt>
    <dgm:pt modelId="{60A1D038-73F3-4EF6-960A-EF27AE8459EB}" type="parTrans" cxnId="{33BF0D30-1A74-45DA-8A12-CBB9F8B67904}">
      <dgm:prSet/>
      <dgm:spPr/>
      <dgm:t>
        <a:bodyPr/>
        <a:lstStyle/>
        <a:p>
          <a:endParaRPr lang="en-US" sz="200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2480C68-2739-4B81-9653-89F41B502600}" type="sibTrans" cxnId="{33BF0D30-1A74-45DA-8A12-CBB9F8B67904}">
      <dgm:prSet/>
      <dgm:spPr/>
      <dgm:t>
        <a:bodyPr/>
        <a:lstStyle/>
        <a:p>
          <a:endParaRPr lang="en-US" sz="200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B37076A-4FF3-4E2C-B706-04615425179D}" type="pres">
      <dgm:prSet presAssocID="{6B710F66-10E2-41ED-A410-36847D81D6A9}" presName="Name0" presStyleCnt="0">
        <dgm:presLayoutVars>
          <dgm:dir/>
          <dgm:resizeHandles val="exact"/>
        </dgm:presLayoutVars>
      </dgm:prSet>
      <dgm:spPr/>
    </dgm:pt>
    <dgm:pt modelId="{9054383D-3708-4CC6-B547-3F94717E7B0A}" type="pres">
      <dgm:prSet presAssocID="{27B16FAE-D743-47F5-BCBE-605D1EF6D987}" presName="Name5" presStyleLbl="vennNode1" presStyleIdx="0" presStyleCnt="4">
        <dgm:presLayoutVars>
          <dgm:bulletEnabled val="1"/>
        </dgm:presLayoutVars>
      </dgm:prSet>
      <dgm:spPr/>
    </dgm:pt>
    <dgm:pt modelId="{871D0604-9E6C-4486-A285-6842203270F3}" type="pres">
      <dgm:prSet presAssocID="{F90E1074-A484-4FFE-865D-3B81957458B8}" presName="space" presStyleCnt="0"/>
      <dgm:spPr/>
    </dgm:pt>
    <dgm:pt modelId="{8B1BB70B-B8F8-41E1-8EB8-BDE0A789679D}" type="pres">
      <dgm:prSet presAssocID="{B759A735-7655-43B7-B04A-B23D4C8E68A4}" presName="Name5" presStyleLbl="vennNode1" presStyleIdx="1" presStyleCnt="4">
        <dgm:presLayoutVars>
          <dgm:bulletEnabled val="1"/>
        </dgm:presLayoutVars>
      </dgm:prSet>
      <dgm:spPr/>
    </dgm:pt>
    <dgm:pt modelId="{8D0D1723-10A7-4AB8-90CF-0FDB60AFF85B}" type="pres">
      <dgm:prSet presAssocID="{73217193-8316-418A-909F-0F6B59FBD1D6}" presName="space" presStyleCnt="0"/>
      <dgm:spPr/>
    </dgm:pt>
    <dgm:pt modelId="{8680E723-6152-45FD-AF2C-A1550D720D23}" type="pres">
      <dgm:prSet presAssocID="{838D1184-503C-4E5B-828C-3D4E6D64F7DC}" presName="Name5" presStyleLbl="vennNode1" presStyleIdx="2" presStyleCnt="4">
        <dgm:presLayoutVars>
          <dgm:bulletEnabled val="1"/>
        </dgm:presLayoutVars>
      </dgm:prSet>
      <dgm:spPr/>
    </dgm:pt>
    <dgm:pt modelId="{49B9961C-F359-474B-9E83-173F83B849F3}" type="pres">
      <dgm:prSet presAssocID="{158D66A6-FD77-40C2-BB0B-A0E3034BB23F}" presName="space" presStyleCnt="0"/>
      <dgm:spPr/>
    </dgm:pt>
    <dgm:pt modelId="{D714247A-C981-4E62-9D75-873F0A90995E}" type="pres">
      <dgm:prSet presAssocID="{0D5F7112-DD01-4ED5-8F33-8F1A1339BE28}" presName="Name5" presStyleLbl="vennNode1" presStyleIdx="3" presStyleCnt="4" custLinFactNeighborX="1934" custLinFactNeighborY="-774">
        <dgm:presLayoutVars>
          <dgm:bulletEnabled val="1"/>
        </dgm:presLayoutVars>
      </dgm:prSet>
      <dgm:spPr/>
    </dgm:pt>
  </dgm:ptLst>
  <dgm:cxnLst>
    <dgm:cxn modelId="{89537B10-214C-44A3-92CB-0F8559456A0B}" type="presOf" srcId="{6B710F66-10E2-41ED-A410-36847D81D6A9}" destId="{2B37076A-4FF3-4E2C-B706-04615425179D}" srcOrd="0" destOrd="0" presId="urn:microsoft.com/office/officeart/2005/8/layout/venn3"/>
    <dgm:cxn modelId="{DA191F11-C0E2-48D8-B574-E2BEF375C7E9}" type="presOf" srcId="{27B16FAE-D743-47F5-BCBE-605D1EF6D987}" destId="{9054383D-3708-4CC6-B547-3F94717E7B0A}" srcOrd="0" destOrd="0" presId="urn:microsoft.com/office/officeart/2005/8/layout/venn3"/>
    <dgm:cxn modelId="{33BF0D30-1A74-45DA-8A12-CBB9F8B67904}" srcId="{6B710F66-10E2-41ED-A410-36847D81D6A9}" destId="{0D5F7112-DD01-4ED5-8F33-8F1A1339BE28}" srcOrd="3" destOrd="0" parTransId="{60A1D038-73F3-4EF6-960A-EF27AE8459EB}" sibTransId="{B2480C68-2739-4B81-9653-89F41B502600}"/>
    <dgm:cxn modelId="{4F0DB774-3517-498F-92E9-9F590369F81F}" srcId="{6B710F66-10E2-41ED-A410-36847D81D6A9}" destId="{27B16FAE-D743-47F5-BCBE-605D1EF6D987}" srcOrd="0" destOrd="0" parTransId="{7D2DDEF4-2C4D-4F3A-B3FB-B0CAB73CBDD5}" sibTransId="{F90E1074-A484-4FFE-865D-3B81957458B8}"/>
    <dgm:cxn modelId="{D156AA82-AE66-46FD-B2D7-CB3F9ED47C74}" type="presOf" srcId="{0D5F7112-DD01-4ED5-8F33-8F1A1339BE28}" destId="{D714247A-C981-4E62-9D75-873F0A90995E}" srcOrd="0" destOrd="0" presId="urn:microsoft.com/office/officeart/2005/8/layout/venn3"/>
    <dgm:cxn modelId="{173E8484-23B0-4A45-A712-99AA275F1E18}" type="presOf" srcId="{B759A735-7655-43B7-B04A-B23D4C8E68A4}" destId="{8B1BB70B-B8F8-41E1-8EB8-BDE0A789679D}" srcOrd="0" destOrd="0" presId="urn:microsoft.com/office/officeart/2005/8/layout/venn3"/>
    <dgm:cxn modelId="{FBE3608D-0B4C-4F89-90A9-7AE23F174C79}" srcId="{6B710F66-10E2-41ED-A410-36847D81D6A9}" destId="{B759A735-7655-43B7-B04A-B23D4C8E68A4}" srcOrd="1" destOrd="0" parTransId="{83545294-D0AD-41D1-B29B-7A4644D2792D}" sibTransId="{73217193-8316-418A-909F-0F6B59FBD1D6}"/>
    <dgm:cxn modelId="{A68CEBAA-521D-4E96-B777-8F0AB4D0A084}" srcId="{6B710F66-10E2-41ED-A410-36847D81D6A9}" destId="{838D1184-503C-4E5B-828C-3D4E6D64F7DC}" srcOrd="2" destOrd="0" parTransId="{570C3E5A-96C3-42A7-BCD6-7501017F787A}" sibTransId="{158D66A6-FD77-40C2-BB0B-A0E3034BB23F}"/>
    <dgm:cxn modelId="{641732C7-DB98-4E40-AA49-7B91BED8A47C}" type="presOf" srcId="{838D1184-503C-4E5B-828C-3D4E6D64F7DC}" destId="{8680E723-6152-45FD-AF2C-A1550D720D23}" srcOrd="0" destOrd="0" presId="urn:microsoft.com/office/officeart/2005/8/layout/venn3"/>
    <dgm:cxn modelId="{CF32D50A-7BEC-416E-BE43-3DBC1A1CACC3}" type="presParOf" srcId="{2B37076A-4FF3-4E2C-B706-04615425179D}" destId="{9054383D-3708-4CC6-B547-3F94717E7B0A}" srcOrd="0" destOrd="0" presId="urn:microsoft.com/office/officeart/2005/8/layout/venn3"/>
    <dgm:cxn modelId="{6624FBF6-4B06-485A-AD10-5B1913EB3595}" type="presParOf" srcId="{2B37076A-4FF3-4E2C-B706-04615425179D}" destId="{871D0604-9E6C-4486-A285-6842203270F3}" srcOrd="1" destOrd="0" presId="urn:microsoft.com/office/officeart/2005/8/layout/venn3"/>
    <dgm:cxn modelId="{518B59DD-7DC8-4986-ADFF-F75554620F40}" type="presParOf" srcId="{2B37076A-4FF3-4E2C-B706-04615425179D}" destId="{8B1BB70B-B8F8-41E1-8EB8-BDE0A789679D}" srcOrd="2" destOrd="0" presId="urn:microsoft.com/office/officeart/2005/8/layout/venn3"/>
    <dgm:cxn modelId="{2FADF5C3-5EEF-482B-B161-13B73CA48D5F}" type="presParOf" srcId="{2B37076A-4FF3-4E2C-B706-04615425179D}" destId="{8D0D1723-10A7-4AB8-90CF-0FDB60AFF85B}" srcOrd="3" destOrd="0" presId="urn:microsoft.com/office/officeart/2005/8/layout/venn3"/>
    <dgm:cxn modelId="{96DD3149-35AF-4C80-8912-AC22AC00F79D}" type="presParOf" srcId="{2B37076A-4FF3-4E2C-B706-04615425179D}" destId="{8680E723-6152-45FD-AF2C-A1550D720D23}" srcOrd="4" destOrd="0" presId="urn:microsoft.com/office/officeart/2005/8/layout/venn3"/>
    <dgm:cxn modelId="{6204B6BD-5E1B-4A3D-8E9C-9DE3B8A123AE}" type="presParOf" srcId="{2B37076A-4FF3-4E2C-B706-04615425179D}" destId="{49B9961C-F359-474B-9E83-173F83B849F3}" srcOrd="5" destOrd="0" presId="urn:microsoft.com/office/officeart/2005/8/layout/venn3"/>
    <dgm:cxn modelId="{2CA624BF-8D72-4CC3-87DC-2F5F73987681}" type="presParOf" srcId="{2B37076A-4FF3-4E2C-B706-04615425179D}" destId="{D714247A-C981-4E62-9D75-873F0A90995E}" srcOrd="6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44371DB-1284-41DC-B0CB-322611B414EB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58E3FDC-4BEC-4C0B-AE38-AB113054A9D9}">
      <dgm:prSet/>
      <dgm:spPr/>
      <dgm:t>
        <a:bodyPr/>
        <a:lstStyle/>
        <a:p>
          <a:r>
            <a:rPr lang="en-GB" dirty="0"/>
            <a:t>Manager</a:t>
          </a:r>
        </a:p>
      </dgm:t>
    </dgm:pt>
    <dgm:pt modelId="{57D10318-EF4A-4C7B-A93B-BFC4A6736095}" type="parTrans" cxnId="{7877C459-B90F-463C-BE23-B615BFB716E8}">
      <dgm:prSet/>
      <dgm:spPr/>
      <dgm:t>
        <a:bodyPr/>
        <a:lstStyle/>
        <a:p>
          <a:endParaRPr lang="en-GB"/>
        </a:p>
      </dgm:t>
    </dgm:pt>
    <dgm:pt modelId="{77B9E71E-6DB4-46C1-83D2-F2E130FB07E3}" type="sibTrans" cxnId="{7877C459-B90F-463C-BE23-B615BFB716E8}">
      <dgm:prSet/>
      <dgm:spPr/>
      <dgm:t>
        <a:bodyPr/>
        <a:lstStyle/>
        <a:p>
          <a:endParaRPr lang="en-GB"/>
        </a:p>
      </dgm:t>
    </dgm:pt>
    <dgm:pt modelId="{51D5F8BF-EFA8-4114-99A1-3C76514BB547}">
      <dgm:prSet/>
      <dgm:spPr/>
      <dgm:t>
        <a:bodyPr/>
        <a:lstStyle/>
        <a:p>
          <a:r>
            <a:rPr lang="en-GB" dirty="0"/>
            <a:t>Barista 1</a:t>
          </a:r>
        </a:p>
      </dgm:t>
    </dgm:pt>
    <dgm:pt modelId="{4B393753-7707-4FA9-84F3-496333932CE1}" type="parTrans" cxnId="{3E4B5626-9A8A-4B6C-A664-8256702A9427}">
      <dgm:prSet/>
      <dgm:spPr/>
      <dgm:t>
        <a:bodyPr/>
        <a:lstStyle/>
        <a:p>
          <a:endParaRPr lang="en-GB"/>
        </a:p>
      </dgm:t>
    </dgm:pt>
    <dgm:pt modelId="{136FD360-D2D8-4AE6-9A48-9161BD666EC5}" type="sibTrans" cxnId="{3E4B5626-9A8A-4B6C-A664-8256702A9427}">
      <dgm:prSet/>
      <dgm:spPr/>
      <dgm:t>
        <a:bodyPr/>
        <a:lstStyle/>
        <a:p>
          <a:endParaRPr lang="en-GB"/>
        </a:p>
      </dgm:t>
    </dgm:pt>
    <dgm:pt modelId="{B5739DD3-34DB-4FBD-9AD7-50692C4F8917}">
      <dgm:prSet/>
      <dgm:spPr/>
      <dgm:t>
        <a:bodyPr/>
        <a:lstStyle/>
        <a:p>
          <a:r>
            <a:rPr lang="en-GB" dirty="0"/>
            <a:t>Barista 2</a:t>
          </a:r>
        </a:p>
      </dgm:t>
    </dgm:pt>
    <dgm:pt modelId="{A30AE8A4-7F96-4FE5-A023-F27FE91D2108}" type="parTrans" cxnId="{0A4ECE87-25FE-40A2-8E0A-D788B8ACE458}">
      <dgm:prSet/>
      <dgm:spPr/>
      <dgm:t>
        <a:bodyPr/>
        <a:lstStyle/>
        <a:p>
          <a:endParaRPr lang="en-GB"/>
        </a:p>
      </dgm:t>
    </dgm:pt>
    <dgm:pt modelId="{A1205428-72FF-4293-A789-78D460090026}" type="sibTrans" cxnId="{0A4ECE87-25FE-40A2-8E0A-D788B8ACE458}">
      <dgm:prSet/>
      <dgm:spPr/>
      <dgm:t>
        <a:bodyPr/>
        <a:lstStyle/>
        <a:p>
          <a:endParaRPr lang="en-GB"/>
        </a:p>
      </dgm:t>
    </dgm:pt>
    <dgm:pt modelId="{34A38AD5-FABA-49B2-8AA2-B23870D74E4C}">
      <dgm:prSet/>
      <dgm:spPr/>
      <dgm:t>
        <a:bodyPr/>
        <a:lstStyle/>
        <a:p>
          <a:r>
            <a:rPr lang="en-GB" dirty="0"/>
            <a:t>Pastry chef</a:t>
          </a:r>
        </a:p>
      </dgm:t>
    </dgm:pt>
    <dgm:pt modelId="{BFBEDE3F-C296-43E5-9730-CC5A18ECE190}" type="parTrans" cxnId="{73F1CA48-753B-4810-BCD4-1E07FFC08337}">
      <dgm:prSet/>
      <dgm:spPr/>
      <dgm:t>
        <a:bodyPr/>
        <a:lstStyle/>
        <a:p>
          <a:endParaRPr lang="en-GB"/>
        </a:p>
      </dgm:t>
    </dgm:pt>
    <dgm:pt modelId="{C93D019E-9A72-4249-980C-86F606DB23D0}" type="sibTrans" cxnId="{73F1CA48-753B-4810-BCD4-1E07FFC08337}">
      <dgm:prSet/>
      <dgm:spPr/>
      <dgm:t>
        <a:bodyPr/>
        <a:lstStyle/>
        <a:p>
          <a:endParaRPr lang="en-GB"/>
        </a:p>
      </dgm:t>
    </dgm:pt>
    <dgm:pt modelId="{5D33457C-5309-4E6D-8198-ABD20C5D5258}">
      <dgm:prSet/>
      <dgm:spPr/>
      <dgm:t>
        <a:bodyPr/>
        <a:lstStyle/>
        <a:p>
          <a:r>
            <a:rPr lang="en-GB" dirty="0"/>
            <a:t>Cleaner </a:t>
          </a:r>
        </a:p>
      </dgm:t>
    </dgm:pt>
    <dgm:pt modelId="{F2EFF2B7-A019-416D-B2E3-4F5911E21486}" type="parTrans" cxnId="{0F8626E7-8D53-44C4-8022-1AC815E4CC27}">
      <dgm:prSet/>
      <dgm:spPr/>
      <dgm:t>
        <a:bodyPr/>
        <a:lstStyle/>
        <a:p>
          <a:endParaRPr lang="en-GB"/>
        </a:p>
      </dgm:t>
    </dgm:pt>
    <dgm:pt modelId="{CA182E2A-7D56-4C47-8BEB-0512C8F14DF5}" type="sibTrans" cxnId="{0F8626E7-8D53-44C4-8022-1AC815E4CC27}">
      <dgm:prSet/>
      <dgm:spPr/>
      <dgm:t>
        <a:bodyPr/>
        <a:lstStyle/>
        <a:p>
          <a:endParaRPr lang="en-GB"/>
        </a:p>
      </dgm:t>
    </dgm:pt>
    <dgm:pt modelId="{CED48726-E2D9-4C6F-A2F5-B177886F9419}" type="pres">
      <dgm:prSet presAssocID="{144371DB-1284-41DC-B0CB-322611B414EB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C01FCB18-2EFE-41C8-875D-21D7FCB2ACE4}" type="pres">
      <dgm:prSet presAssocID="{458E3FDC-4BEC-4C0B-AE38-AB113054A9D9}" presName="hierRoot1" presStyleCnt="0">
        <dgm:presLayoutVars>
          <dgm:hierBranch val="init"/>
        </dgm:presLayoutVars>
      </dgm:prSet>
      <dgm:spPr/>
    </dgm:pt>
    <dgm:pt modelId="{342DE95C-70D8-4ADC-8E5C-3A3D43528BA2}" type="pres">
      <dgm:prSet presAssocID="{458E3FDC-4BEC-4C0B-AE38-AB113054A9D9}" presName="rootComposite1" presStyleCnt="0"/>
      <dgm:spPr/>
    </dgm:pt>
    <dgm:pt modelId="{CF2F1BBF-EA54-4E8E-962C-37C8BD179B0D}" type="pres">
      <dgm:prSet presAssocID="{458E3FDC-4BEC-4C0B-AE38-AB113054A9D9}" presName="rootText1" presStyleLbl="node0" presStyleIdx="0" presStyleCnt="5" custScaleY="52361" custLinFactX="100000" custLinFactY="-81221" custLinFactNeighborX="157057" custLinFactNeighborY="-100000">
        <dgm:presLayoutVars>
          <dgm:chPref val="3"/>
        </dgm:presLayoutVars>
      </dgm:prSet>
      <dgm:spPr/>
    </dgm:pt>
    <dgm:pt modelId="{8E0C40F9-609B-4F76-BDC6-370DF9C154FA}" type="pres">
      <dgm:prSet presAssocID="{458E3FDC-4BEC-4C0B-AE38-AB113054A9D9}" presName="rootConnector1" presStyleLbl="node1" presStyleIdx="0" presStyleCnt="0"/>
      <dgm:spPr/>
    </dgm:pt>
    <dgm:pt modelId="{98FEFBE8-8385-4208-9B1C-0214372008C9}" type="pres">
      <dgm:prSet presAssocID="{458E3FDC-4BEC-4C0B-AE38-AB113054A9D9}" presName="hierChild2" presStyleCnt="0"/>
      <dgm:spPr/>
    </dgm:pt>
    <dgm:pt modelId="{F42E8DBD-7519-4551-92BF-36BEF2417A41}" type="pres">
      <dgm:prSet presAssocID="{458E3FDC-4BEC-4C0B-AE38-AB113054A9D9}" presName="hierChild3" presStyleCnt="0"/>
      <dgm:spPr/>
    </dgm:pt>
    <dgm:pt modelId="{F7526B60-0091-40EB-82F7-979182CE0B9E}" type="pres">
      <dgm:prSet presAssocID="{51D5F8BF-EFA8-4114-99A1-3C76514BB547}" presName="hierRoot1" presStyleCnt="0">
        <dgm:presLayoutVars>
          <dgm:hierBranch val="init"/>
        </dgm:presLayoutVars>
      </dgm:prSet>
      <dgm:spPr/>
    </dgm:pt>
    <dgm:pt modelId="{280DE808-5988-4354-B778-B6BD67D01932}" type="pres">
      <dgm:prSet presAssocID="{51D5F8BF-EFA8-4114-99A1-3C76514BB547}" presName="rootComposite1" presStyleCnt="0"/>
      <dgm:spPr/>
    </dgm:pt>
    <dgm:pt modelId="{137D4706-F3F9-43B1-99A2-51B35966DB24}" type="pres">
      <dgm:prSet presAssocID="{51D5F8BF-EFA8-4114-99A1-3C76514BB547}" presName="rootText1" presStyleLbl="node0" presStyleIdx="1" presStyleCnt="5" custScaleX="83747" custScaleY="27490" custLinFactNeighborX="92326" custLinFactNeighborY="-15682">
        <dgm:presLayoutVars>
          <dgm:chPref val="3"/>
        </dgm:presLayoutVars>
      </dgm:prSet>
      <dgm:spPr/>
    </dgm:pt>
    <dgm:pt modelId="{E4369B7F-7A1D-47F3-AE2C-41E3347950D2}" type="pres">
      <dgm:prSet presAssocID="{51D5F8BF-EFA8-4114-99A1-3C76514BB547}" presName="rootConnector1" presStyleLbl="node1" presStyleIdx="0" presStyleCnt="0"/>
      <dgm:spPr/>
    </dgm:pt>
    <dgm:pt modelId="{93C53A08-22A7-4A89-8D8B-C66CA76C92C5}" type="pres">
      <dgm:prSet presAssocID="{51D5F8BF-EFA8-4114-99A1-3C76514BB547}" presName="hierChild2" presStyleCnt="0"/>
      <dgm:spPr/>
    </dgm:pt>
    <dgm:pt modelId="{E68BD373-6898-40DC-9735-D4A007668F6F}" type="pres">
      <dgm:prSet presAssocID="{51D5F8BF-EFA8-4114-99A1-3C76514BB547}" presName="hierChild3" presStyleCnt="0"/>
      <dgm:spPr/>
    </dgm:pt>
    <dgm:pt modelId="{A74BB0BF-69E5-49CA-8C31-B50DA555779E}" type="pres">
      <dgm:prSet presAssocID="{B5739DD3-34DB-4FBD-9AD7-50692C4F8917}" presName="hierRoot1" presStyleCnt="0">
        <dgm:presLayoutVars>
          <dgm:hierBranch val="init"/>
        </dgm:presLayoutVars>
      </dgm:prSet>
      <dgm:spPr/>
    </dgm:pt>
    <dgm:pt modelId="{54FA0B86-FBF3-4CBD-B1B6-43CD23B741E4}" type="pres">
      <dgm:prSet presAssocID="{B5739DD3-34DB-4FBD-9AD7-50692C4F8917}" presName="rootComposite1" presStyleCnt="0"/>
      <dgm:spPr/>
    </dgm:pt>
    <dgm:pt modelId="{D022F0F5-66C4-492C-8463-51067E3F91A3}" type="pres">
      <dgm:prSet presAssocID="{B5739DD3-34DB-4FBD-9AD7-50692C4F8917}" presName="rootText1" presStyleLbl="node0" presStyleIdx="2" presStyleCnt="5" custScaleX="84679" custScaleY="25847" custLinFactNeighborX="98732" custLinFactNeighborY="-14039">
        <dgm:presLayoutVars>
          <dgm:chPref val="3"/>
        </dgm:presLayoutVars>
      </dgm:prSet>
      <dgm:spPr/>
    </dgm:pt>
    <dgm:pt modelId="{8AA802F6-F755-403B-8AA4-9828FFA7121E}" type="pres">
      <dgm:prSet presAssocID="{B5739DD3-34DB-4FBD-9AD7-50692C4F8917}" presName="rootConnector1" presStyleLbl="node1" presStyleIdx="0" presStyleCnt="0"/>
      <dgm:spPr/>
    </dgm:pt>
    <dgm:pt modelId="{305C08D7-0306-463B-9DE8-38B123B9D532}" type="pres">
      <dgm:prSet presAssocID="{B5739DD3-34DB-4FBD-9AD7-50692C4F8917}" presName="hierChild2" presStyleCnt="0"/>
      <dgm:spPr/>
    </dgm:pt>
    <dgm:pt modelId="{E710FDAC-FE5A-4ECC-9ED1-50E4EE70B1B2}" type="pres">
      <dgm:prSet presAssocID="{B5739DD3-34DB-4FBD-9AD7-50692C4F8917}" presName="hierChild3" presStyleCnt="0"/>
      <dgm:spPr/>
    </dgm:pt>
    <dgm:pt modelId="{C56DFD8F-C23F-48E6-8120-DDB2C082AE03}" type="pres">
      <dgm:prSet presAssocID="{34A38AD5-FABA-49B2-8AA2-B23870D74E4C}" presName="hierRoot1" presStyleCnt="0">
        <dgm:presLayoutVars>
          <dgm:hierBranch val="init"/>
        </dgm:presLayoutVars>
      </dgm:prSet>
      <dgm:spPr/>
    </dgm:pt>
    <dgm:pt modelId="{B636385C-10C5-46E2-8572-80E5F5F1CF94}" type="pres">
      <dgm:prSet presAssocID="{34A38AD5-FABA-49B2-8AA2-B23870D74E4C}" presName="rootComposite1" presStyleCnt="0"/>
      <dgm:spPr/>
    </dgm:pt>
    <dgm:pt modelId="{6E19E411-26B6-48AA-890D-68DEDA77D599}" type="pres">
      <dgm:prSet presAssocID="{34A38AD5-FABA-49B2-8AA2-B23870D74E4C}" presName="rootText1" presStyleLbl="node0" presStyleIdx="3" presStyleCnt="5" custScaleY="45999" custLinFactNeighborX="-76126" custLinFactNeighborY="-88964">
        <dgm:presLayoutVars>
          <dgm:chPref val="3"/>
        </dgm:presLayoutVars>
      </dgm:prSet>
      <dgm:spPr/>
    </dgm:pt>
    <dgm:pt modelId="{1976B913-C7AA-4275-BF5C-11456FDE8BB4}" type="pres">
      <dgm:prSet presAssocID="{34A38AD5-FABA-49B2-8AA2-B23870D74E4C}" presName="rootConnector1" presStyleLbl="node1" presStyleIdx="0" presStyleCnt="0"/>
      <dgm:spPr/>
    </dgm:pt>
    <dgm:pt modelId="{092B4C3E-9C08-4309-B2AA-3CC046FF0A8E}" type="pres">
      <dgm:prSet presAssocID="{34A38AD5-FABA-49B2-8AA2-B23870D74E4C}" presName="hierChild2" presStyleCnt="0"/>
      <dgm:spPr/>
    </dgm:pt>
    <dgm:pt modelId="{2975A783-DFD4-4997-B41C-44CE758F3A0E}" type="pres">
      <dgm:prSet presAssocID="{34A38AD5-FABA-49B2-8AA2-B23870D74E4C}" presName="hierChild3" presStyleCnt="0"/>
      <dgm:spPr/>
    </dgm:pt>
    <dgm:pt modelId="{214FF2EA-C745-415D-B62C-5E86C25F8E06}" type="pres">
      <dgm:prSet presAssocID="{5D33457C-5309-4E6D-8198-ABD20C5D5258}" presName="hierRoot1" presStyleCnt="0">
        <dgm:presLayoutVars>
          <dgm:hierBranch val="init"/>
        </dgm:presLayoutVars>
      </dgm:prSet>
      <dgm:spPr/>
    </dgm:pt>
    <dgm:pt modelId="{580B359F-573E-4131-8BEF-5715A4866F42}" type="pres">
      <dgm:prSet presAssocID="{5D33457C-5309-4E6D-8198-ABD20C5D5258}" presName="rootComposite1" presStyleCnt="0"/>
      <dgm:spPr/>
    </dgm:pt>
    <dgm:pt modelId="{654480F3-B641-4259-95FC-687F1864DFEA}" type="pres">
      <dgm:prSet presAssocID="{5D33457C-5309-4E6D-8198-ABD20C5D5258}" presName="rootText1" presStyleLbl="node0" presStyleIdx="4" presStyleCnt="5" custScaleX="87259" custScaleY="35456" custLinFactX="-89568" custLinFactNeighborX="-100000" custLinFactNeighborY="44855">
        <dgm:presLayoutVars>
          <dgm:chPref val="3"/>
        </dgm:presLayoutVars>
      </dgm:prSet>
      <dgm:spPr/>
    </dgm:pt>
    <dgm:pt modelId="{45469538-2245-417E-836F-42A1E3294B40}" type="pres">
      <dgm:prSet presAssocID="{5D33457C-5309-4E6D-8198-ABD20C5D5258}" presName="rootConnector1" presStyleLbl="node1" presStyleIdx="0" presStyleCnt="0"/>
      <dgm:spPr/>
    </dgm:pt>
    <dgm:pt modelId="{710C4ED0-7624-458F-A4EB-41DFED5457B5}" type="pres">
      <dgm:prSet presAssocID="{5D33457C-5309-4E6D-8198-ABD20C5D5258}" presName="hierChild2" presStyleCnt="0"/>
      <dgm:spPr/>
    </dgm:pt>
    <dgm:pt modelId="{A554BBEC-F4B0-4D64-9987-ADDB9EC44170}" type="pres">
      <dgm:prSet presAssocID="{5D33457C-5309-4E6D-8198-ABD20C5D5258}" presName="hierChild3" presStyleCnt="0"/>
      <dgm:spPr/>
    </dgm:pt>
  </dgm:ptLst>
  <dgm:cxnLst>
    <dgm:cxn modelId="{DB71D222-C8B1-4647-AEB9-8DCDBA30717F}" type="presOf" srcId="{5D33457C-5309-4E6D-8198-ABD20C5D5258}" destId="{45469538-2245-417E-836F-42A1E3294B40}" srcOrd="1" destOrd="0" presId="urn:microsoft.com/office/officeart/2005/8/layout/orgChart1"/>
    <dgm:cxn modelId="{3E4B5626-9A8A-4B6C-A664-8256702A9427}" srcId="{144371DB-1284-41DC-B0CB-322611B414EB}" destId="{51D5F8BF-EFA8-4114-99A1-3C76514BB547}" srcOrd="1" destOrd="0" parTransId="{4B393753-7707-4FA9-84F3-496333932CE1}" sibTransId="{136FD360-D2D8-4AE6-9A48-9161BD666EC5}"/>
    <dgm:cxn modelId="{C4DE7328-2025-4790-8C3B-F16468696527}" type="presOf" srcId="{458E3FDC-4BEC-4C0B-AE38-AB113054A9D9}" destId="{CF2F1BBF-EA54-4E8E-962C-37C8BD179B0D}" srcOrd="0" destOrd="0" presId="urn:microsoft.com/office/officeart/2005/8/layout/orgChart1"/>
    <dgm:cxn modelId="{73F1CA48-753B-4810-BCD4-1E07FFC08337}" srcId="{144371DB-1284-41DC-B0CB-322611B414EB}" destId="{34A38AD5-FABA-49B2-8AA2-B23870D74E4C}" srcOrd="3" destOrd="0" parTransId="{BFBEDE3F-C296-43E5-9730-CC5A18ECE190}" sibTransId="{C93D019E-9A72-4249-980C-86F606DB23D0}"/>
    <dgm:cxn modelId="{7877C459-B90F-463C-BE23-B615BFB716E8}" srcId="{144371DB-1284-41DC-B0CB-322611B414EB}" destId="{458E3FDC-4BEC-4C0B-AE38-AB113054A9D9}" srcOrd="0" destOrd="0" parTransId="{57D10318-EF4A-4C7B-A93B-BFC4A6736095}" sibTransId="{77B9E71E-6DB4-46C1-83D2-F2E130FB07E3}"/>
    <dgm:cxn modelId="{0A4ECE87-25FE-40A2-8E0A-D788B8ACE458}" srcId="{144371DB-1284-41DC-B0CB-322611B414EB}" destId="{B5739DD3-34DB-4FBD-9AD7-50692C4F8917}" srcOrd="2" destOrd="0" parTransId="{A30AE8A4-7F96-4FE5-A023-F27FE91D2108}" sibTransId="{A1205428-72FF-4293-A789-78D460090026}"/>
    <dgm:cxn modelId="{D30327A4-2FE8-4734-A9BB-96E7FC66A182}" type="presOf" srcId="{51D5F8BF-EFA8-4114-99A1-3C76514BB547}" destId="{137D4706-F3F9-43B1-99A2-51B35966DB24}" srcOrd="0" destOrd="0" presId="urn:microsoft.com/office/officeart/2005/8/layout/orgChart1"/>
    <dgm:cxn modelId="{AB27EFA4-2A62-4F79-86ED-6DF5FFD01DA6}" type="presOf" srcId="{34A38AD5-FABA-49B2-8AA2-B23870D74E4C}" destId="{1976B913-C7AA-4275-BF5C-11456FDE8BB4}" srcOrd="1" destOrd="0" presId="urn:microsoft.com/office/officeart/2005/8/layout/orgChart1"/>
    <dgm:cxn modelId="{B64241B5-7B00-4780-961B-108976049261}" type="presOf" srcId="{5D33457C-5309-4E6D-8198-ABD20C5D5258}" destId="{654480F3-B641-4259-95FC-687F1864DFEA}" srcOrd="0" destOrd="0" presId="urn:microsoft.com/office/officeart/2005/8/layout/orgChart1"/>
    <dgm:cxn modelId="{7729DDCE-85BB-4FB7-9CA3-E89EBB205CD8}" type="presOf" srcId="{34A38AD5-FABA-49B2-8AA2-B23870D74E4C}" destId="{6E19E411-26B6-48AA-890D-68DEDA77D599}" srcOrd="0" destOrd="0" presId="urn:microsoft.com/office/officeart/2005/8/layout/orgChart1"/>
    <dgm:cxn modelId="{CBE79ED3-086C-411D-B5C9-69298F9095D3}" type="presOf" srcId="{B5739DD3-34DB-4FBD-9AD7-50692C4F8917}" destId="{D022F0F5-66C4-492C-8463-51067E3F91A3}" srcOrd="0" destOrd="0" presId="urn:microsoft.com/office/officeart/2005/8/layout/orgChart1"/>
    <dgm:cxn modelId="{454670D7-10D4-4B5D-83A9-241AC51C75DF}" type="presOf" srcId="{B5739DD3-34DB-4FBD-9AD7-50692C4F8917}" destId="{8AA802F6-F755-403B-8AA4-9828FFA7121E}" srcOrd="1" destOrd="0" presId="urn:microsoft.com/office/officeart/2005/8/layout/orgChart1"/>
    <dgm:cxn modelId="{0F8626E7-8D53-44C4-8022-1AC815E4CC27}" srcId="{144371DB-1284-41DC-B0CB-322611B414EB}" destId="{5D33457C-5309-4E6D-8198-ABD20C5D5258}" srcOrd="4" destOrd="0" parTransId="{F2EFF2B7-A019-416D-B2E3-4F5911E21486}" sibTransId="{CA182E2A-7D56-4C47-8BEB-0512C8F14DF5}"/>
    <dgm:cxn modelId="{37C87CF0-D985-4A68-98EB-B8C96046C39C}" type="presOf" srcId="{51D5F8BF-EFA8-4114-99A1-3C76514BB547}" destId="{E4369B7F-7A1D-47F3-AE2C-41E3347950D2}" srcOrd="1" destOrd="0" presId="urn:microsoft.com/office/officeart/2005/8/layout/orgChart1"/>
    <dgm:cxn modelId="{CD0D3EF4-5026-4231-BB67-4EBC3CA0A323}" type="presOf" srcId="{458E3FDC-4BEC-4C0B-AE38-AB113054A9D9}" destId="{8E0C40F9-609B-4F76-BDC6-370DF9C154FA}" srcOrd="1" destOrd="0" presId="urn:microsoft.com/office/officeart/2005/8/layout/orgChart1"/>
    <dgm:cxn modelId="{F82D7AFD-E4CB-4AA3-A98D-62A35184509B}" type="presOf" srcId="{144371DB-1284-41DC-B0CB-322611B414EB}" destId="{CED48726-E2D9-4C6F-A2F5-B177886F9419}" srcOrd="0" destOrd="0" presId="urn:microsoft.com/office/officeart/2005/8/layout/orgChart1"/>
    <dgm:cxn modelId="{95EE9FA2-F829-4939-A66D-292B5A5FBB70}" type="presParOf" srcId="{CED48726-E2D9-4C6F-A2F5-B177886F9419}" destId="{C01FCB18-2EFE-41C8-875D-21D7FCB2ACE4}" srcOrd="0" destOrd="0" presId="urn:microsoft.com/office/officeart/2005/8/layout/orgChart1"/>
    <dgm:cxn modelId="{C55076F8-D9EA-42CD-B7C7-6834D0897295}" type="presParOf" srcId="{C01FCB18-2EFE-41C8-875D-21D7FCB2ACE4}" destId="{342DE95C-70D8-4ADC-8E5C-3A3D43528BA2}" srcOrd="0" destOrd="0" presId="urn:microsoft.com/office/officeart/2005/8/layout/orgChart1"/>
    <dgm:cxn modelId="{3C520DB8-8D01-48F6-8ACE-1076BBA31A6A}" type="presParOf" srcId="{342DE95C-70D8-4ADC-8E5C-3A3D43528BA2}" destId="{CF2F1BBF-EA54-4E8E-962C-37C8BD179B0D}" srcOrd="0" destOrd="0" presId="urn:microsoft.com/office/officeart/2005/8/layout/orgChart1"/>
    <dgm:cxn modelId="{C7712D07-E28F-497B-A04B-9740074CC4CD}" type="presParOf" srcId="{342DE95C-70D8-4ADC-8E5C-3A3D43528BA2}" destId="{8E0C40F9-609B-4F76-BDC6-370DF9C154FA}" srcOrd="1" destOrd="0" presId="urn:microsoft.com/office/officeart/2005/8/layout/orgChart1"/>
    <dgm:cxn modelId="{679C2673-C617-410F-A7E7-6BA085E9E965}" type="presParOf" srcId="{C01FCB18-2EFE-41C8-875D-21D7FCB2ACE4}" destId="{98FEFBE8-8385-4208-9B1C-0214372008C9}" srcOrd="1" destOrd="0" presId="urn:microsoft.com/office/officeart/2005/8/layout/orgChart1"/>
    <dgm:cxn modelId="{36B5A5C8-2D9D-463F-9B30-892BD2E576E0}" type="presParOf" srcId="{C01FCB18-2EFE-41C8-875D-21D7FCB2ACE4}" destId="{F42E8DBD-7519-4551-92BF-36BEF2417A41}" srcOrd="2" destOrd="0" presId="urn:microsoft.com/office/officeart/2005/8/layout/orgChart1"/>
    <dgm:cxn modelId="{15B41EDA-22AB-4567-B3C9-06FEA1CEE575}" type="presParOf" srcId="{CED48726-E2D9-4C6F-A2F5-B177886F9419}" destId="{F7526B60-0091-40EB-82F7-979182CE0B9E}" srcOrd="1" destOrd="0" presId="urn:microsoft.com/office/officeart/2005/8/layout/orgChart1"/>
    <dgm:cxn modelId="{78C70EDF-DF43-4A79-AB55-682635E30097}" type="presParOf" srcId="{F7526B60-0091-40EB-82F7-979182CE0B9E}" destId="{280DE808-5988-4354-B778-B6BD67D01932}" srcOrd="0" destOrd="0" presId="urn:microsoft.com/office/officeart/2005/8/layout/orgChart1"/>
    <dgm:cxn modelId="{9C0EE8AE-2FDD-4F30-9E69-4D1E7D9F96D1}" type="presParOf" srcId="{280DE808-5988-4354-B778-B6BD67D01932}" destId="{137D4706-F3F9-43B1-99A2-51B35966DB24}" srcOrd="0" destOrd="0" presId="urn:microsoft.com/office/officeart/2005/8/layout/orgChart1"/>
    <dgm:cxn modelId="{F457A657-E9EB-470B-86F2-19B63B868F65}" type="presParOf" srcId="{280DE808-5988-4354-B778-B6BD67D01932}" destId="{E4369B7F-7A1D-47F3-AE2C-41E3347950D2}" srcOrd="1" destOrd="0" presId="urn:microsoft.com/office/officeart/2005/8/layout/orgChart1"/>
    <dgm:cxn modelId="{9D3778C8-5CCD-48EE-94DA-F94F81787348}" type="presParOf" srcId="{F7526B60-0091-40EB-82F7-979182CE0B9E}" destId="{93C53A08-22A7-4A89-8D8B-C66CA76C92C5}" srcOrd="1" destOrd="0" presId="urn:microsoft.com/office/officeart/2005/8/layout/orgChart1"/>
    <dgm:cxn modelId="{224C124C-31FC-4E90-B5AB-BDE4A653DFF6}" type="presParOf" srcId="{F7526B60-0091-40EB-82F7-979182CE0B9E}" destId="{E68BD373-6898-40DC-9735-D4A007668F6F}" srcOrd="2" destOrd="0" presId="urn:microsoft.com/office/officeart/2005/8/layout/orgChart1"/>
    <dgm:cxn modelId="{881EA3C4-F9F9-45AC-BDE0-B45189C483ED}" type="presParOf" srcId="{CED48726-E2D9-4C6F-A2F5-B177886F9419}" destId="{A74BB0BF-69E5-49CA-8C31-B50DA555779E}" srcOrd="2" destOrd="0" presId="urn:microsoft.com/office/officeart/2005/8/layout/orgChart1"/>
    <dgm:cxn modelId="{C3BB9265-F386-4A5F-BD16-14AD8D021738}" type="presParOf" srcId="{A74BB0BF-69E5-49CA-8C31-B50DA555779E}" destId="{54FA0B86-FBF3-4CBD-B1B6-43CD23B741E4}" srcOrd="0" destOrd="0" presId="urn:microsoft.com/office/officeart/2005/8/layout/orgChart1"/>
    <dgm:cxn modelId="{CDB79710-E47D-4638-B7E2-D0184794955C}" type="presParOf" srcId="{54FA0B86-FBF3-4CBD-B1B6-43CD23B741E4}" destId="{D022F0F5-66C4-492C-8463-51067E3F91A3}" srcOrd="0" destOrd="0" presId="urn:microsoft.com/office/officeart/2005/8/layout/orgChart1"/>
    <dgm:cxn modelId="{379A3223-47B4-4973-BBF1-B665344EAA0B}" type="presParOf" srcId="{54FA0B86-FBF3-4CBD-B1B6-43CD23B741E4}" destId="{8AA802F6-F755-403B-8AA4-9828FFA7121E}" srcOrd="1" destOrd="0" presId="urn:microsoft.com/office/officeart/2005/8/layout/orgChart1"/>
    <dgm:cxn modelId="{12FB2680-81D8-4B9D-B424-2BD381838FE0}" type="presParOf" srcId="{A74BB0BF-69E5-49CA-8C31-B50DA555779E}" destId="{305C08D7-0306-463B-9DE8-38B123B9D532}" srcOrd="1" destOrd="0" presId="urn:microsoft.com/office/officeart/2005/8/layout/orgChart1"/>
    <dgm:cxn modelId="{13CBA610-39D2-41EB-8420-FB8431B49849}" type="presParOf" srcId="{A74BB0BF-69E5-49CA-8C31-B50DA555779E}" destId="{E710FDAC-FE5A-4ECC-9ED1-50E4EE70B1B2}" srcOrd="2" destOrd="0" presId="urn:microsoft.com/office/officeart/2005/8/layout/orgChart1"/>
    <dgm:cxn modelId="{27748B52-738C-499C-9ECD-E934EB952585}" type="presParOf" srcId="{CED48726-E2D9-4C6F-A2F5-B177886F9419}" destId="{C56DFD8F-C23F-48E6-8120-DDB2C082AE03}" srcOrd="3" destOrd="0" presId="urn:microsoft.com/office/officeart/2005/8/layout/orgChart1"/>
    <dgm:cxn modelId="{83A52683-C765-418A-8042-486A49B0761A}" type="presParOf" srcId="{C56DFD8F-C23F-48E6-8120-DDB2C082AE03}" destId="{B636385C-10C5-46E2-8572-80E5F5F1CF94}" srcOrd="0" destOrd="0" presId="urn:microsoft.com/office/officeart/2005/8/layout/orgChart1"/>
    <dgm:cxn modelId="{421EF1AB-14FA-42E5-935A-CA9A25F50BA0}" type="presParOf" srcId="{B636385C-10C5-46E2-8572-80E5F5F1CF94}" destId="{6E19E411-26B6-48AA-890D-68DEDA77D599}" srcOrd="0" destOrd="0" presId="urn:microsoft.com/office/officeart/2005/8/layout/orgChart1"/>
    <dgm:cxn modelId="{DE75E08C-043E-4314-A8DF-199BF882AC49}" type="presParOf" srcId="{B636385C-10C5-46E2-8572-80E5F5F1CF94}" destId="{1976B913-C7AA-4275-BF5C-11456FDE8BB4}" srcOrd="1" destOrd="0" presId="urn:microsoft.com/office/officeart/2005/8/layout/orgChart1"/>
    <dgm:cxn modelId="{C8484FBD-F9F9-4B17-8248-485D2CD2F835}" type="presParOf" srcId="{C56DFD8F-C23F-48E6-8120-DDB2C082AE03}" destId="{092B4C3E-9C08-4309-B2AA-3CC046FF0A8E}" srcOrd="1" destOrd="0" presId="urn:microsoft.com/office/officeart/2005/8/layout/orgChart1"/>
    <dgm:cxn modelId="{48F9BC82-C84C-4C56-8279-A100FA339CA8}" type="presParOf" srcId="{C56DFD8F-C23F-48E6-8120-DDB2C082AE03}" destId="{2975A783-DFD4-4997-B41C-44CE758F3A0E}" srcOrd="2" destOrd="0" presId="urn:microsoft.com/office/officeart/2005/8/layout/orgChart1"/>
    <dgm:cxn modelId="{22E22E76-F785-4F86-8A90-5D2ABFB1906C}" type="presParOf" srcId="{CED48726-E2D9-4C6F-A2F5-B177886F9419}" destId="{214FF2EA-C745-415D-B62C-5E86C25F8E06}" srcOrd="4" destOrd="0" presId="urn:microsoft.com/office/officeart/2005/8/layout/orgChart1"/>
    <dgm:cxn modelId="{847F148A-7F08-483A-AB37-4590C8FD062D}" type="presParOf" srcId="{214FF2EA-C745-415D-B62C-5E86C25F8E06}" destId="{580B359F-573E-4131-8BEF-5715A4866F42}" srcOrd="0" destOrd="0" presId="urn:microsoft.com/office/officeart/2005/8/layout/orgChart1"/>
    <dgm:cxn modelId="{23AF7D4C-053E-4441-8938-C456E655EE1E}" type="presParOf" srcId="{580B359F-573E-4131-8BEF-5715A4866F42}" destId="{654480F3-B641-4259-95FC-687F1864DFEA}" srcOrd="0" destOrd="0" presId="urn:microsoft.com/office/officeart/2005/8/layout/orgChart1"/>
    <dgm:cxn modelId="{83265A5A-DD8D-4FF7-930B-2F0FFEA1A20C}" type="presParOf" srcId="{580B359F-573E-4131-8BEF-5715A4866F42}" destId="{45469538-2245-417E-836F-42A1E3294B40}" srcOrd="1" destOrd="0" presId="urn:microsoft.com/office/officeart/2005/8/layout/orgChart1"/>
    <dgm:cxn modelId="{5F07F43E-D0DB-4E23-93A9-78DB210B82B0}" type="presParOf" srcId="{214FF2EA-C745-415D-B62C-5E86C25F8E06}" destId="{710C4ED0-7624-458F-A4EB-41DFED5457B5}" srcOrd="1" destOrd="0" presId="urn:microsoft.com/office/officeart/2005/8/layout/orgChart1"/>
    <dgm:cxn modelId="{BE26269D-7E38-4F66-A3D3-E7FB5A83873F}" type="presParOf" srcId="{214FF2EA-C745-415D-B62C-5E86C25F8E06}" destId="{A554BBEC-F4B0-4D64-9987-ADDB9EC44170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137E58-DF0A-4EF8-8E6D-0DCAF0C0F80C}">
      <dsp:nvSpPr>
        <dsp:cNvPr id="0" name=""/>
        <dsp:cNvSpPr/>
      </dsp:nvSpPr>
      <dsp:spPr>
        <a:xfrm>
          <a:off x="0" y="43301"/>
          <a:ext cx="5559960" cy="160885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Flo’s Coffee Shop is a unique coffee place for those who enjoy drinking coffee with distinctive coffee service to all customers. </a:t>
          </a:r>
        </a:p>
      </dsp:txBody>
      <dsp:txXfrm>
        <a:off x="47122" y="90423"/>
        <a:ext cx="5465716" cy="1514608"/>
      </dsp:txXfrm>
    </dsp:sp>
    <dsp:sp modelId="{C6AEFC1E-C394-45D7-AD30-76D6BE73FE23}">
      <dsp:nvSpPr>
        <dsp:cNvPr id="0" name=""/>
        <dsp:cNvSpPr/>
      </dsp:nvSpPr>
      <dsp:spPr>
        <a:xfrm rot="5262049">
          <a:off x="2693937" y="1415048"/>
          <a:ext cx="250056" cy="807350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solidFill>
            <a:srgbClr val="0070C0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 rot="-5400000">
        <a:off x="2575256" y="1693725"/>
        <a:ext cx="484410" cy="175039"/>
      </dsp:txXfrm>
    </dsp:sp>
    <dsp:sp modelId="{8985B6CE-2E8B-4B22-AEB7-FBCB2F326B77}">
      <dsp:nvSpPr>
        <dsp:cNvPr id="0" name=""/>
        <dsp:cNvSpPr/>
      </dsp:nvSpPr>
      <dsp:spPr>
        <a:xfrm>
          <a:off x="0" y="1985293"/>
          <a:ext cx="5723339" cy="179411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menu that is presented includes various handcrafted drinks and other products that offer the possibility to choose interesting and delightful tastes and hospitality products that meet vegan and gluten-free </a:t>
          </a:r>
          <a:r>
            <a:rPr lang="en-US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diets</a:t>
          </a:r>
          <a:r>
            <a:rPr lang="en-US" sz="1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. </a:t>
          </a:r>
        </a:p>
      </dsp:txBody>
      <dsp:txXfrm>
        <a:off x="52548" y="2037841"/>
        <a:ext cx="5618243" cy="168901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54383D-3708-4CC6-B547-3F94717E7B0A}">
      <dsp:nvSpPr>
        <dsp:cNvPr id="0" name=""/>
        <dsp:cNvSpPr/>
      </dsp:nvSpPr>
      <dsp:spPr>
        <a:xfrm>
          <a:off x="2946" y="533582"/>
          <a:ext cx="2956619" cy="2956619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62713" tIns="25400" rIns="162713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tx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Sustainable Coffee &amp; Eco-Friendly Practices</a:t>
          </a:r>
        </a:p>
      </dsp:txBody>
      <dsp:txXfrm>
        <a:off x="435933" y="966569"/>
        <a:ext cx="2090645" cy="2090645"/>
      </dsp:txXfrm>
    </dsp:sp>
    <dsp:sp modelId="{8B1BB70B-B8F8-41E1-8EB8-BDE0A789679D}">
      <dsp:nvSpPr>
        <dsp:cNvPr id="0" name=""/>
        <dsp:cNvSpPr/>
      </dsp:nvSpPr>
      <dsp:spPr>
        <a:xfrm>
          <a:off x="2368242" y="533582"/>
          <a:ext cx="2956619" cy="2956619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62713" tIns="25400" rIns="162713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tx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Handcrafted Beverages with Special  Flavors </a:t>
          </a:r>
        </a:p>
      </dsp:txBody>
      <dsp:txXfrm>
        <a:off x="2801229" y="966569"/>
        <a:ext cx="2090645" cy="2090645"/>
      </dsp:txXfrm>
    </dsp:sp>
    <dsp:sp modelId="{8680E723-6152-45FD-AF2C-A1550D720D23}">
      <dsp:nvSpPr>
        <dsp:cNvPr id="0" name=""/>
        <dsp:cNvSpPr/>
      </dsp:nvSpPr>
      <dsp:spPr>
        <a:xfrm>
          <a:off x="4733538" y="533582"/>
          <a:ext cx="2956619" cy="2956619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62713" tIns="25400" rIns="162713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tx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Comfortable Atmosphere Perfect for Relaxing or Working</a:t>
          </a:r>
        </a:p>
      </dsp:txBody>
      <dsp:txXfrm>
        <a:off x="5166525" y="966569"/>
        <a:ext cx="2090645" cy="2090645"/>
      </dsp:txXfrm>
    </dsp:sp>
    <dsp:sp modelId="{D714247A-C981-4E62-9D75-873F0A90995E}">
      <dsp:nvSpPr>
        <dsp:cNvPr id="0" name=""/>
        <dsp:cNvSpPr/>
      </dsp:nvSpPr>
      <dsp:spPr>
        <a:xfrm>
          <a:off x="7101780" y="510697"/>
          <a:ext cx="2956619" cy="2956619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62713" tIns="25400" rIns="162713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tx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Try Edible Coffee Cups</a:t>
          </a:r>
        </a:p>
      </dsp:txBody>
      <dsp:txXfrm>
        <a:off x="7534767" y="943684"/>
        <a:ext cx="2090645" cy="209064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2F1BBF-EA54-4E8E-962C-37C8BD179B0D}">
      <dsp:nvSpPr>
        <dsp:cNvPr id="0" name=""/>
        <dsp:cNvSpPr/>
      </dsp:nvSpPr>
      <dsp:spPr>
        <a:xfrm>
          <a:off x="5081338" y="475699"/>
          <a:ext cx="1976158" cy="51736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Manager</a:t>
          </a:r>
        </a:p>
      </dsp:txBody>
      <dsp:txXfrm>
        <a:off x="5081338" y="475699"/>
        <a:ext cx="1976158" cy="517368"/>
      </dsp:txXfrm>
    </dsp:sp>
    <dsp:sp modelId="{137D4706-F3F9-43B1-99A2-51B35966DB24}">
      <dsp:nvSpPr>
        <dsp:cNvPr id="0" name=""/>
        <dsp:cNvSpPr/>
      </dsp:nvSpPr>
      <dsp:spPr>
        <a:xfrm>
          <a:off x="4217144" y="2111356"/>
          <a:ext cx="1654973" cy="2716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Barista 1</a:t>
          </a:r>
        </a:p>
      </dsp:txBody>
      <dsp:txXfrm>
        <a:off x="4217144" y="2111356"/>
        <a:ext cx="1654973" cy="271623"/>
      </dsp:txXfrm>
    </dsp:sp>
    <dsp:sp modelId="{D022F0F5-66C4-492C-8463-51067E3F91A3}">
      <dsp:nvSpPr>
        <dsp:cNvPr id="0" name=""/>
        <dsp:cNvSpPr/>
      </dsp:nvSpPr>
      <dsp:spPr>
        <a:xfrm>
          <a:off x="6413704" y="2127590"/>
          <a:ext cx="1673391" cy="2553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Barista 2</a:t>
          </a:r>
        </a:p>
      </dsp:txBody>
      <dsp:txXfrm>
        <a:off x="6413704" y="2127590"/>
        <a:ext cx="1673391" cy="255388"/>
      </dsp:txXfrm>
    </dsp:sp>
    <dsp:sp modelId="{6E19E411-26B6-48AA-890D-68DEDA77D599}">
      <dsp:nvSpPr>
        <dsp:cNvPr id="0" name=""/>
        <dsp:cNvSpPr/>
      </dsp:nvSpPr>
      <dsp:spPr>
        <a:xfrm>
          <a:off x="5046617" y="1387272"/>
          <a:ext cx="1976158" cy="4545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Pastry chef</a:t>
          </a:r>
        </a:p>
      </dsp:txBody>
      <dsp:txXfrm>
        <a:off x="5046617" y="1387272"/>
        <a:ext cx="1976158" cy="454506"/>
      </dsp:txXfrm>
    </dsp:sp>
    <dsp:sp modelId="{654480F3-B641-4259-95FC-687F1864DFEA}">
      <dsp:nvSpPr>
        <dsp:cNvPr id="0" name=""/>
        <dsp:cNvSpPr/>
      </dsp:nvSpPr>
      <dsp:spPr>
        <a:xfrm>
          <a:off x="5195975" y="2709509"/>
          <a:ext cx="1724376" cy="3503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Cleaner </a:t>
          </a:r>
        </a:p>
      </dsp:txBody>
      <dsp:txXfrm>
        <a:off x="5195975" y="2709509"/>
        <a:ext cx="1724376" cy="3503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AFE4C8-423A-4A38-BE2E-8EEAD92336CD}" type="datetimeFigureOut">
              <a:rPr lang="en-GB" smtClean="0"/>
              <a:t>02/12/2024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24F1F7-F2E7-47B2-9B23-B2217F46BF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59046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" name="Google Shape;272;gfeeba1c4fe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3" name="Google Shape;273;gfeeba1c4fe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2451087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5" name="Google Shape;365;g54dda1946d_6_3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6" name="Google Shape;366;g54dda1946d_6_3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437572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3" name="Google Shape;383;gfec831c281_0_4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4" name="Google Shape;384;gfec831c281_0_4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9145634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6" name="Google Shape;406;g54dda1946d_6_3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7" name="Google Shape;407;g54dda1946d_6_33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2938957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38796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8C0727-6B28-4E12-9B34-FE4FED6651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D1003F-F662-48EA-87C2-E8AF9E43CC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5E70DF-1BF1-433A-A464-10EE1FD6E2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51C56-537C-4D68-BD80-C117E1093560}" type="datetimeFigureOut">
              <a:rPr lang="en-GB" smtClean="0"/>
              <a:t>02/12/2024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7001F-6B5F-4B76-895B-B9B41602BC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FE93EF-B33E-4A78-903B-79C0A6D7B1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9F7BE-81CB-4799-A8E9-586A2353F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0267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14453-8161-4B37-8D00-B81DA4A3B7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A1E568-4EA8-4C17-96C5-543B631463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BC5D5F-7A8D-45D8-B492-2CC5D66E7E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51C56-537C-4D68-BD80-C117E1093560}" type="datetimeFigureOut">
              <a:rPr lang="en-GB" smtClean="0"/>
              <a:t>02/12/2024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637396-4E5C-458C-A701-4201BEE624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DB6FE2-2D2B-481A-98D6-54FDC3EC3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9F7BE-81CB-4799-A8E9-586A2353F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18260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CC4EF-983C-4E5A-BD5A-2C72E298EA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5A9657-92A1-40F2-82FA-62A46D42FE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D6CD24-78E0-4648-B090-833399C2B6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51C56-537C-4D68-BD80-C117E1093560}" type="datetimeFigureOut">
              <a:rPr lang="en-GB" smtClean="0"/>
              <a:t>02/12/2024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F8E611-D73D-48C9-AFF6-1D1AFC0F34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7A24DB-8E63-4F4D-946A-25D64E26A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9F7BE-81CB-4799-A8E9-586A2353F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8264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81D38E-080D-4E16-BA18-E864F9FABF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6B4B93-E32D-41B6-A77C-F9490B663CF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C0AE82-9251-4C31-ACE8-9ED84635C5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AE1D34-3610-4724-9FF4-7480BBD9D7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51C56-537C-4D68-BD80-C117E1093560}" type="datetimeFigureOut">
              <a:rPr lang="en-GB" smtClean="0"/>
              <a:t>02/12/2024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6FBE8F-928F-49BB-98B9-97E89414C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B7FBFD-1F51-47CF-B5A6-9A1023ED1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9F7BE-81CB-4799-A8E9-586A2353F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17943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687E0A-ECD2-4804-8104-31C02AC5A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528FA0-F40B-4715-98D9-619E7FC8D4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75AB43-F54A-4EC7-8F39-F6ED366C8B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5FD9A6E-77E2-41DD-97BE-7AE28DABBA5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58A076D-9AEE-4B4C-BA69-5A6F01ABEC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CB94156-5A73-4251-A5B9-E3CED1ED07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51C56-537C-4D68-BD80-C117E1093560}" type="datetimeFigureOut">
              <a:rPr lang="en-GB" smtClean="0"/>
              <a:t>02/12/2024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C6ADBD8-9B85-4540-97F4-CE943304AF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032E057-F6B6-4347-A8A7-72C6C8D047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9F7BE-81CB-4799-A8E9-586A2353F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7088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7EB57-D702-42F0-B19B-5A2264AC71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F47027-9192-4682-9585-0F15B94B44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51C56-537C-4D68-BD80-C117E1093560}" type="datetimeFigureOut">
              <a:rPr lang="en-GB" smtClean="0"/>
              <a:t>02/12/2024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5131D9-D4D3-427B-9B68-8084240B74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346226-FCA3-4DB0-AC71-EDAFF270DB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9F7BE-81CB-4799-A8E9-586A2353F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0247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72180F7-B039-4034-943D-0ED1D274FC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51C56-537C-4D68-BD80-C117E1093560}" type="datetimeFigureOut">
              <a:rPr lang="en-GB" smtClean="0"/>
              <a:t>02/12/2024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333A624-CBBA-4B28-A393-B1534D7DF2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A70BC4-9893-472C-A496-BC0C205015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9F7BE-81CB-4799-A8E9-586A2353F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940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0F884E-5206-4C6F-A455-8871AC62A7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4961F5-C522-47DE-A520-F37F811563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BADCB3-CCDE-4FF5-854E-146FFEA080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C64EF3-30ED-46B8-8955-FBDFE83FE1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51C56-537C-4D68-BD80-C117E1093560}" type="datetimeFigureOut">
              <a:rPr lang="en-GB" smtClean="0"/>
              <a:t>02/12/2024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7BE5E9-E7E2-4D05-B99C-E028814EFA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F266A0-ABE5-4271-ADD9-196DB08FE4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9F7BE-81CB-4799-A8E9-586A2353F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16079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939BFC-A629-48DD-8ECB-F81330F7FF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B50929-0E75-49F8-9A6E-431B5E18ED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B88BF1-853E-438A-852B-C9E009C476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36B781-B8BE-4B09-B4F8-73D2836E0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51C56-537C-4D68-BD80-C117E1093560}" type="datetimeFigureOut">
              <a:rPr lang="en-GB" smtClean="0"/>
              <a:t>02/12/2024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983A4B-86C4-4B65-9FC9-0E1801C695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8C6914-C376-43AA-B9D1-D268E7357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9F7BE-81CB-4799-A8E9-586A2353F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01581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ED693-7E24-4B7F-8341-BBFE88EC74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25D2B4-AB46-49F8-A59F-7E00D2A609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53D068-513F-4AE6-A0BA-35C1C8AD2C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51C56-537C-4D68-BD80-C117E1093560}" type="datetimeFigureOut">
              <a:rPr lang="en-GB" smtClean="0"/>
              <a:t>02/12/2024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A8ABFB-FBBE-4E8C-8722-236045B2D5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E246BD-263D-4746-8857-DD0B186400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9F7BE-81CB-4799-A8E9-586A2353F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47393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235564C-2977-4ED0-9A7B-4C28F77E5FA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3FF869-803A-4FB6-A6C7-B758AA7156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FFC13D-BBC9-4BEE-A7AC-F16B8E797E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51C56-537C-4D68-BD80-C117E1093560}" type="datetimeFigureOut">
              <a:rPr lang="en-GB" smtClean="0"/>
              <a:t>02/12/2024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D45273-BF96-4934-9B95-52B9FBE61A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0F1B37-36DF-4405-9F27-C4496757E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9F7BE-81CB-4799-A8E9-586A2353F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9026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1_Title slid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950967" y="1254051"/>
            <a:ext cx="5774400" cy="3215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12800">
                <a:latin typeface="Montserrat Light"/>
                <a:ea typeface="Montserrat Light"/>
                <a:cs typeface="Montserrat Light"/>
                <a:sym typeface="Montserrat Light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6933">
                <a:solidFill>
                  <a:srgbClr val="191919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6933">
                <a:solidFill>
                  <a:srgbClr val="191919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6933">
                <a:solidFill>
                  <a:srgbClr val="191919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6933">
                <a:solidFill>
                  <a:srgbClr val="191919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6933">
                <a:solidFill>
                  <a:srgbClr val="191919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6933">
                <a:solidFill>
                  <a:srgbClr val="191919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6933">
                <a:solidFill>
                  <a:srgbClr val="191919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6933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950967" y="4961151"/>
            <a:ext cx="6057600" cy="43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133">
                <a:solidFill>
                  <a:srgbClr val="874F22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9pPr>
          </a:lstStyle>
          <a:p>
            <a:endParaRPr/>
          </a:p>
        </p:txBody>
      </p:sp>
      <p:sp>
        <p:nvSpPr>
          <p:cNvPr id="12" name="Google Shape;12;p2"/>
          <p:cNvSpPr>
            <a:spLocks noGrp="1"/>
          </p:cNvSpPr>
          <p:nvPr>
            <p:ph type="pic" idx="2"/>
          </p:nvPr>
        </p:nvSpPr>
        <p:spPr>
          <a:xfrm>
            <a:off x="7647833" y="719400"/>
            <a:ext cx="3340000" cy="5419200"/>
          </a:xfrm>
          <a:prstGeom prst="roundRect">
            <a:avLst>
              <a:gd name="adj" fmla="val 50000"/>
            </a:avLst>
          </a:prstGeom>
          <a:noFill/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25319515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 column text">
    <p:spTree>
      <p:nvGrpSpPr>
        <p:cNvPr id="1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7"/>
          <p:cNvSpPr>
            <a:spLocks noGrp="1"/>
          </p:cNvSpPr>
          <p:nvPr>
            <p:ph type="pic" idx="2"/>
          </p:nvPr>
        </p:nvSpPr>
        <p:spPr>
          <a:xfrm>
            <a:off x="7647833" y="719400"/>
            <a:ext cx="3340000" cy="5419200"/>
          </a:xfrm>
          <a:prstGeom prst="roundRect">
            <a:avLst>
              <a:gd name="adj" fmla="val 50000"/>
            </a:avLst>
          </a:prstGeom>
          <a:noFill/>
          <a:ln>
            <a:noFill/>
          </a:ln>
        </p:spPr>
      </p:sp>
      <p:sp>
        <p:nvSpPr>
          <p:cNvPr id="46" name="Google Shape;46;p7"/>
          <p:cNvSpPr txBox="1">
            <a:spLocks noGrp="1"/>
          </p:cNvSpPr>
          <p:nvPr>
            <p:ph type="title"/>
          </p:nvPr>
        </p:nvSpPr>
        <p:spPr>
          <a:xfrm>
            <a:off x="950967" y="1307484"/>
            <a:ext cx="5720800" cy="151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subTitle" idx="1"/>
          </p:nvPr>
        </p:nvSpPr>
        <p:spPr>
          <a:xfrm>
            <a:off x="954789" y="2898117"/>
            <a:ext cx="5720800" cy="265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600"/>
              <a:buFont typeface="Nunito Light"/>
              <a:buChar char="○"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500"/>
              <a:buFont typeface="Nunito Light"/>
              <a:buChar char="■"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500"/>
              <a:buFont typeface="Nunito Light"/>
              <a:buChar char="●"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400"/>
              <a:buFont typeface="Nunito Light"/>
              <a:buChar char="○"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400"/>
              <a:buFont typeface="Nunito Light"/>
              <a:buChar char="■"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300"/>
              <a:buFont typeface="Nunito Light"/>
              <a:buChar char="●"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300"/>
              <a:buFont typeface="Nunito Light"/>
              <a:buChar char="○"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400"/>
              <a:buFont typeface="Nunito Light"/>
              <a:buChar char="■"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0266976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Title and text 1"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18"/>
          <p:cNvSpPr txBox="1">
            <a:spLocks noGrp="1"/>
          </p:cNvSpPr>
          <p:nvPr>
            <p:ph type="title"/>
          </p:nvPr>
        </p:nvSpPr>
        <p:spPr>
          <a:xfrm>
            <a:off x="2896000" y="2003000"/>
            <a:ext cx="64000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29" name="Google Shape;129;p18"/>
          <p:cNvSpPr txBox="1">
            <a:spLocks noGrp="1"/>
          </p:cNvSpPr>
          <p:nvPr>
            <p:ph type="subTitle" idx="1"/>
          </p:nvPr>
        </p:nvSpPr>
        <p:spPr>
          <a:xfrm>
            <a:off x="2896000" y="3173000"/>
            <a:ext cx="6400000" cy="1682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accent2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1580816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1">
  <p:cSld name="Title and two columns 1"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21"/>
          <p:cNvSpPr txBox="1">
            <a:spLocks noGrp="1"/>
          </p:cNvSpPr>
          <p:nvPr>
            <p:ph type="subTitle" idx="1"/>
          </p:nvPr>
        </p:nvSpPr>
        <p:spPr>
          <a:xfrm>
            <a:off x="1526017" y="4061600"/>
            <a:ext cx="5591200" cy="107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>
                <a:solidFill>
                  <a:schemeClr val="accent2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1333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7" name="Google Shape;147;p21"/>
          <p:cNvSpPr txBox="1">
            <a:spLocks noGrp="1"/>
          </p:cNvSpPr>
          <p:nvPr>
            <p:ph type="subTitle" idx="2"/>
          </p:nvPr>
        </p:nvSpPr>
        <p:spPr>
          <a:xfrm>
            <a:off x="5074784" y="2504917"/>
            <a:ext cx="5591200" cy="107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>
                <a:solidFill>
                  <a:schemeClr val="accent2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1333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8" name="Google Shape;148;p21"/>
          <p:cNvSpPr txBox="1">
            <a:spLocks noGrp="1"/>
          </p:cNvSpPr>
          <p:nvPr>
            <p:ph type="subTitle" idx="3"/>
          </p:nvPr>
        </p:nvSpPr>
        <p:spPr>
          <a:xfrm>
            <a:off x="1526017" y="3502100"/>
            <a:ext cx="5591200" cy="66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667" i="1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3333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3333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3333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3333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3333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3333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3333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3333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49" name="Google Shape;149;p21"/>
          <p:cNvSpPr txBox="1">
            <a:spLocks noGrp="1"/>
          </p:cNvSpPr>
          <p:nvPr>
            <p:ph type="subTitle" idx="4"/>
          </p:nvPr>
        </p:nvSpPr>
        <p:spPr>
          <a:xfrm>
            <a:off x="5074784" y="1945417"/>
            <a:ext cx="5591200" cy="66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667" i="1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3333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3333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3333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3333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3333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3333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3333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3333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50" name="Google Shape;150;p21"/>
          <p:cNvSpPr txBox="1">
            <a:spLocks noGrp="1"/>
          </p:cNvSpPr>
          <p:nvPr>
            <p:ph type="title"/>
          </p:nvPr>
        </p:nvSpPr>
        <p:spPr>
          <a:xfrm>
            <a:off x="960000" y="719333"/>
            <a:ext cx="102720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9605050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323BBE1-5972-48EF-B4C9-9C390CCD35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A131B3-4D1D-4CFF-BC41-1377D7C685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28DC9-C0FD-4EFD-979C-E434224D16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851C56-537C-4D68-BD80-C117E1093560}" type="datetimeFigureOut">
              <a:rPr lang="en-GB" smtClean="0"/>
              <a:t>02/12/2024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06E9A5-4E5F-4599-AFD0-D6F60CC6485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4FFEB1-3516-4727-8EDC-1F626CB2BF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A9F7BE-81CB-4799-A8E9-586A2353F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81256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Google Shape;277;p35"/>
          <p:cNvSpPr txBox="1">
            <a:spLocks noGrp="1"/>
          </p:cNvSpPr>
          <p:nvPr>
            <p:ph type="ctrTitle"/>
          </p:nvPr>
        </p:nvSpPr>
        <p:spPr>
          <a:xfrm>
            <a:off x="885606" y="1880444"/>
            <a:ext cx="5971521" cy="3215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ctr" anchorCtr="0">
            <a:noAutofit/>
          </a:bodyPr>
          <a:lstStyle/>
          <a:p>
            <a:pPr lvl="0" algn="ctr"/>
            <a:br>
              <a:rPr lang="en-GB" sz="1400" b="1" i="1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 NAME : FLORENTINA  BARBULESCU</a:t>
            </a:r>
            <a:br>
              <a:rPr lang="en-GB" sz="2000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000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NUMBER :2324276 </a:t>
            </a:r>
            <a:br>
              <a:rPr lang="en-GB" sz="2000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000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NAME: MANAGING ENTERPRISE </a:t>
            </a:r>
            <a:br>
              <a:rPr lang="en-GB" sz="2000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BMSW4011</a:t>
            </a:r>
            <a:br>
              <a:rPr lang="en-GB" sz="2000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000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LECTURER: MELANIE  SQUIRE</a:t>
            </a:r>
            <a:endParaRPr sz="2000" dirty="0">
              <a:solidFill>
                <a:schemeClr val="accent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279" name="Google Shape;279;p35"/>
          <p:cNvGrpSpPr/>
          <p:nvPr/>
        </p:nvGrpSpPr>
        <p:grpSpPr>
          <a:xfrm rot="10800000">
            <a:off x="9627684" y="3001881"/>
            <a:ext cx="2132672" cy="3856111"/>
            <a:chOff x="3344825" y="1030225"/>
            <a:chExt cx="811025" cy="1466425"/>
          </a:xfrm>
        </p:grpSpPr>
        <p:sp>
          <p:nvSpPr>
            <p:cNvPr id="280" name="Google Shape;280;p35"/>
            <p:cNvSpPr/>
            <p:nvPr/>
          </p:nvSpPr>
          <p:spPr>
            <a:xfrm>
              <a:off x="3344825" y="1030225"/>
              <a:ext cx="811025" cy="1466425"/>
            </a:xfrm>
            <a:custGeom>
              <a:avLst/>
              <a:gdLst/>
              <a:ahLst/>
              <a:cxnLst/>
              <a:rect l="l" t="t" r="r" b="b"/>
              <a:pathLst>
                <a:path w="32441" h="58657" fill="none" extrusionOk="0">
                  <a:moveTo>
                    <a:pt x="32441" y="0"/>
                  </a:moveTo>
                  <a:lnTo>
                    <a:pt x="32441" y="42438"/>
                  </a:lnTo>
                  <a:cubicBezTo>
                    <a:pt x="32441" y="51395"/>
                    <a:pt x="25177" y="58657"/>
                    <a:pt x="16219" y="58657"/>
                  </a:cubicBezTo>
                  <a:lnTo>
                    <a:pt x="16219" y="58657"/>
                  </a:lnTo>
                  <a:cubicBezTo>
                    <a:pt x="7262" y="58657"/>
                    <a:pt x="0" y="51395"/>
                    <a:pt x="0" y="42438"/>
                  </a:cubicBezTo>
                  <a:lnTo>
                    <a:pt x="0" y="0"/>
                  </a:lnTo>
                </a:path>
              </a:pathLst>
            </a:custGeom>
            <a:noFill/>
            <a:ln w="19050" cap="flat" cmpd="sng">
              <a:solidFill>
                <a:schemeClr val="lt1"/>
              </a:solidFill>
              <a:prstDash val="solid"/>
              <a:miter lim="2491"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81" name="Google Shape;281;p35"/>
            <p:cNvSpPr/>
            <p:nvPr/>
          </p:nvSpPr>
          <p:spPr>
            <a:xfrm>
              <a:off x="3440025" y="1030225"/>
              <a:ext cx="620550" cy="1342000"/>
            </a:xfrm>
            <a:custGeom>
              <a:avLst/>
              <a:gdLst/>
              <a:ahLst/>
              <a:cxnLst/>
              <a:rect l="l" t="t" r="r" b="b"/>
              <a:pathLst>
                <a:path w="24822" h="53680" fill="none" extrusionOk="0">
                  <a:moveTo>
                    <a:pt x="24822" y="0"/>
                  </a:moveTo>
                  <a:lnTo>
                    <a:pt x="24822" y="41269"/>
                  </a:lnTo>
                  <a:cubicBezTo>
                    <a:pt x="24822" y="48125"/>
                    <a:pt x="19267" y="53680"/>
                    <a:pt x="12411" y="53680"/>
                  </a:cubicBezTo>
                  <a:lnTo>
                    <a:pt x="12411" y="53680"/>
                  </a:lnTo>
                  <a:cubicBezTo>
                    <a:pt x="5558" y="53680"/>
                    <a:pt x="1" y="48125"/>
                    <a:pt x="1" y="41269"/>
                  </a:cubicBezTo>
                  <a:lnTo>
                    <a:pt x="1" y="0"/>
                  </a:lnTo>
                </a:path>
              </a:pathLst>
            </a:custGeom>
            <a:noFill/>
            <a:ln w="19050" cap="flat" cmpd="sng">
              <a:solidFill>
                <a:schemeClr val="lt1"/>
              </a:solidFill>
              <a:prstDash val="solid"/>
              <a:miter lim="2491"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82" name="Google Shape;282;p35"/>
            <p:cNvSpPr/>
            <p:nvPr/>
          </p:nvSpPr>
          <p:spPr>
            <a:xfrm>
              <a:off x="3519800" y="1030225"/>
              <a:ext cx="461000" cy="1215450"/>
            </a:xfrm>
            <a:custGeom>
              <a:avLst/>
              <a:gdLst/>
              <a:ahLst/>
              <a:cxnLst/>
              <a:rect l="l" t="t" r="r" b="b"/>
              <a:pathLst>
                <a:path w="18440" h="48618" fill="none" extrusionOk="0">
                  <a:moveTo>
                    <a:pt x="18440" y="0"/>
                  </a:moveTo>
                  <a:lnTo>
                    <a:pt x="18440" y="39401"/>
                  </a:lnTo>
                  <a:cubicBezTo>
                    <a:pt x="18440" y="44490"/>
                    <a:pt x="14312" y="48618"/>
                    <a:pt x="9220" y="48618"/>
                  </a:cubicBezTo>
                  <a:lnTo>
                    <a:pt x="9220" y="48618"/>
                  </a:lnTo>
                  <a:cubicBezTo>
                    <a:pt x="4129" y="48618"/>
                    <a:pt x="1" y="44490"/>
                    <a:pt x="1" y="39401"/>
                  </a:cubicBezTo>
                  <a:lnTo>
                    <a:pt x="1" y="0"/>
                  </a:lnTo>
                </a:path>
              </a:pathLst>
            </a:custGeom>
            <a:noFill/>
            <a:ln w="19050" cap="flat" cmpd="sng">
              <a:solidFill>
                <a:schemeClr val="lt1"/>
              </a:solidFill>
              <a:prstDash val="solid"/>
              <a:miter lim="2491"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83" name="Google Shape;283;p35"/>
            <p:cNvSpPr/>
            <p:nvPr/>
          </p:nvSpPr>
          <p:spPr>
            <a:xfrm>
              <a:off x="3611175" y="1030225"/>
              <a:ext cx="278275" cy="1093275"/>
            </a:xfrm>
            <a:custGeom>
              <a:avLst/>
              <a:gdLst/>
              <a:ahLst/>
              <a:cxnLst/>
              <a:rect l="l" t="t" r="r" b="b"/>
              <a:pathLst>
                <a:path w="11131" h="43731" fill="none" extrusionOk="0">
                  <a:moveTo>
                    <a:pt x="11130" y="0"/>
                  </a:moveTo>
                  <a:lnTo>
                    <a:pt x="11130" y="38168"/>
                  </a:lnTo>
                  <a:cubicBezTo>
                    <a:pt x="11130" y="41239"/>
                    <a:pt x="8639" y="43730"/>
                    <a:pt x="5565" y="43730"/>
                  </a:cubicBezTo>
                  <a:lnTo>
                    <a:pt x="5565" y="43730"/>
                  </a:lnTo>
                  <a:cubicBezTo>
                    <a:pt x="2491" y="43730"/>
                    <a:pt x="0" y="41239"/>
                    <a:pt x="0" y="38168"/>
                  </a:cubicBezTo>
                  <a:lnTo>
                    <a:pt x="0" y="0"/>
                  </a:lnTo>
                </a:path>
              </a:pathLst>
            </a:custGeom>
            <a:noFill/>
            <a:ln w="19050" cap="flat" cmpd="sng">
              <a:solidFill>
                <a:schemeClr val="lt1"/>
              </a:solidFill>
              <a:prstDash val="solid"/>
              <a:miter lim="2491"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84" name="Google Shape;284;p35"/>
            <p:cNvSpPr/>
            <p:nvPr/>
          </p:nvSpPr>
          <p:spPr>
            <a:xfrm>
              <a:off x="3690575" y="1030225"/>
              <a:ext cx="119525" cy="977800"/>
            </a:xfrm>
            <a:custGeom>
              <a:avLst/>
              <a:gdLst/>
              <a:ahLst/>
              <a:cxnLst/>
              <a:rect l="l" t="t" r="r" b="b"/>
              <a:pathLst>
                <a:path w="4781" h="39112" fill="none" extrusionOk="0">
                  <a:moveTo>
                    <a:pt x="4781" y="0"/>
                  </a:moveTo>
                  <a:lnTo>
                    <a:pt x="4781" y="36723"/>
                  </a:lnTo>
                  <a:cubicBezTo>
                    <a:pt x="4781" y="38043"/>
                    <a:pt x="3710" y="39112"/>
                    <a:pt x="2389" y="39112"/>
                  </a:cubicBezTo>
                  <a:lnTo>
                    <a:pt x="2389" y="39112"/>
                  </a:lnTo>
                  <a:cubicBezTo>
                    <a:pt x="1069" y="39112"/>
                    <a:pt x="0" y="38043"/>
                    <a:pt x="0" y="36723"/>
                  </a:cubicBezTo>
                  <a:lnTo>
                    <a:pt x="0" y="0"/>
                  </a:lnTo>
                </a:path>
              </a:pathLst>
            </a:custGeom>
            <a:noFill/>
            <a:ln w="19050" cap="flat" cmpd="sng">
              <a:solidFill>
                <a:schemeClr val="lt1"/>
              </a:solidFill>
              <a:prstDash val="solid"/>
              <a:miter lim="2491"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</p:grpSp>
      <p:sp>
        <p:nvSpPr>
          <p:cNvPr id="285" name="Google Shape;285;p35"/>
          <p:cNvSpPr/>
          <p:nvPr/>
        </p:nvSpPr>
        <p:spPr>
          <a:xfrm>
            <a:off x="6161767" y="5873600"/>
            <a:ext cx="439600" cy="439600"/>
          </a:xfrm>
          <a:prstGeom prst="plaque">
            <a:avLst>
              <a:gd name="adj" fmla="val 5000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cxnSp>
        <p:nvCxnSpPr>
          <p:cNvPr id="287" name="Google Shape;287;p35"/>
          <p:cNvCxnSpPr/>
          <p:nvPr/>
        </p:nvCxnSpPr>
        <p:spPr>
          <a:xfrm>
            <a:off x="1114967" y="4754233"/>
            <a:ext cx="5512800" cy="0"/>
          </a:xfrm>
          <a:prstGeom prst="straightConnector1">
            <a:avLst/>
          </a:prstGeom>
          <a:noFill/>
          <a:ln w="19050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99406" y="1917826"/>
            <a:ext cx="3836748" cy="3568501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" name="Google Shape;368;p40"/>
          <p:cNvSpPr txBox="1">
            <a:spLocks noGrp="1"/>
          </p:cNvSpPr>
          <p:nvPr>
            <p:ph type="title"/>
          </p:nvPr>
        </p:nvSpPr>
        <p:spPr>
          <a:xfrm>
            <a:off x="235483" y="303400"/>
            <a:ext cx="8811535" cy="1161767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algn="ctr"/>
            <a:r>
              <a:rPr lang="en" sz="4000" b="1" dirty="0">
                <a:solidFill>
                  <a:schemeClr val="accent1"/>
                </a:solidFill>
                <a:latin typeface="Arial Black" panose="020B0A04020102020204" pitchFamily="34" charset="0"/>
                <a:cs typeface="Times New Roman" panose="02020603050405020304" pitchFamily="18" charset="0"/>
              </a:rPr>
              <a:t>     </a:t>
            </a:r>
            <a:r>
              <a:rPr lang="en" sz="3600" b="1" dirty="0">
                <a:solidFill>
                  <a:schemeClr val="accent1">
                    <a:lumMod val="50000"/>
                  </a:schemeClr>
                </a:solidFill>
                <a:latin typeface="Arial Black" panose="020B0A04020102020204" pitchFamily="34" charset="0"/>
                <a:cs typeface="Times New Roman" panose="02020603050405020304" pitchFamily="18" charset="0"/>
              </a:rPr>
              <a:t>BUSINESS OVERV</a:t>
            </a:r>
            <a:r>
              <a:rPr lang="en-GB" sz="3600" b="1" dirty="0">
                <a:solidFill>
                  <a:schemeClr val="accent1">
                    <a:lumMod val="50000"/>
                  </a:schemeClr>
                </a:solidFill>
                <a:latin typeface="Arial Black" panose="020B0A04020102020204" pitchFamily="34" charset="0"/>
                <a:cs typeface="Times New Roman" panose="02020603050405020304" pitchFamily="18" charset="0"/>
              </a:rPr>
              <a:t>IE</a:t>
            </a:r>
            <a:r>
              <a:rPr lang="en" sz="3600" b="1" dirty="0">
                <a:solidFill>
                  <a:schemeClr val="accent1">
                    <a:lumMod val="50000"/>
                  </a:schemeClr>
                </a:solidFill>
                <a:latin typeface="Arial Black" panose="020B0A04020102020204" pitchFamily="34" charset="0"/>
                <a:cs typeface="Times New Roman" panose="02020603050405020304" pitchFamily="18" charset="0"/>
              </a:rPr>
              <a:t>W   </a:t>
            </a:r>
            <a:endParaRPr sz="3600" b="1" dirty="0">
              <a:solidFill>
                <a:schemeClr val="accent1">
                  <a:lumMod val="50000"/>
                </a:schemeClr>
              </a:solidFill>
              <a:latin typeface="Arial Black" panose="020B0A040201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80" name="Google Shape;380;p40"/>
          <p:cNvSpPr/>
          <p:nvPr/>
        </p:nvSpPr>
        <p:spPr>
          <a:xfrm>
            <a:off x="731167" y="5918867"/>
            <a:ext cx="439600" cy="439600"/>
          </a:xfrm>
          <a:prstGeom prst="plaque">
            <a:avLst>
              <a:gd name="adj" fmla="val 5000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381" name="Google Shape;381;p40"/>
          <p:cNvSpPr/>
          <p:nvPr/>
        </p:nvSpPr>
        <p:spPr>
          <a:xfrm>
            <a:off x="6659517" y="1025567"/>
            <a:ext cx="439600" cy="439600"/>
          </a:xfrm>
          <a:prstGeom prst="plaque">
            <a:avLst>
              <a:gd name="adj" fmla="val 5000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3" name="Rectangle 2"/>
          <p:cNvSpPr/>
          <p:nvPr/>
        </p:nvSpPr>
        <p:spPr>
          <a:xfrm>
            <a:off x="647359" y="1893863"/>
            <a:ext cx="7327204" cy="43282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667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following presentation lays out a business proposition of the specialty coffee selling known as Flo’s Coffee Shop.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667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will include product and service, statement of purpose, aims and objectives and USP among others. 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667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legal structure and recommendation for the organisation, human resources plan, and financial plan will also be presented. 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667" dirty="0">
              <a:solidFill>
                <a:schemeClr val="tx1">
                  <a:lumMod val="75000"/>
                </a:schemeClr>
              </a:solidFill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12249" y="2230781"/>
            <a:ext cx="3429620" cy="3291552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41"/>
          <p:cNvSpPr txBox="1">
            <a:spLocks noGrp="1"/>
          </p:cNvSpPr>
          <p:nvPr>
            <p:ph type="title"/>
          </p:nvPr>
        </p:nvSpPr>
        <p:spPr>
          <a:xfrm>
            <a:off x="1886635" y="229204"/>
            <a:ext cx="6727724" cy="1442231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r>
              <a:rPr lang="en" b="1" dirty="0">
                <a:solidFill>
                  <a:schemeClr val="accent1">
                    <a:lumMod val="50000"/>
                  </a:schemeClr>
                </a:solidFill>
                <a:latin typeface="Arial Black" panose="020B0A04020102020204" pitchFamily="34" charset="0"/>
              </a:rPr>
              <a:t>Business Proposition</a:t>
            </a:r>
            <a:br>
              <a:rPr lang="en-US" dirty="0"/>
            </a:br>
            <a:endParaRPr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02" name="Google Shape;402;p41"/>
          <p:cNvSpPr/>
          <p:nvPr/>
        </p:nvSpPr>
        <p:spPr>
          <a:xfrm>
            <a:off x="7640833" y="5313467"/>
            <a:ext cx="439600" cy="439600"/>
          </a:xfrm>
          <a:prstGeom prst="plaque">
            <a:avLst>
              <a:gd name="adj" fmla="val 5000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cxnSp>
        <p:nvCxnSpPr>
          <p:cNvPr id="403" name="Google Shape;403;p41"/>
          <p:cNvCxnSpPr/>
          <p:nvPr/>
        </p:nvCxnSpPr>
        <p:spPr>
          <a:xfrm>
            <a:off x="1495996" y="950320"/>
            <a:ext cx="5512800" cy="0"/>
          </a:xfrm>
          <a:prstGeom prst="straightConnector1">
            <a:avLst/>
          </a:prstGeom>
          <a:noFill/>
          <a:ln w="19050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" name="Rectangle 2"/>
          <p:cNvSpPr/>
          <p:nvPr/>
        </p:nvSpPr>
        <p:spPr>
          <a:xfrm>
            <a:off x="847938" y="2131761"/>
            <a:ext cx="7188679" cy="5799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189" indent="-457189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endParaRPr lang="en-US" sz="2400" dirty="0">
              <a:solidFill>
                <a:schemeClr val="tx1">
                  <a:lumMod val="75000"/>
                </a:schemeClr>
              </a:solidFill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22" name="Diagram 21"/>
          <p:cNvGraphicFramePr/>
          <p:nvPr>
            <p:extLst>
              <p:ext uri="{D42A27DB-BD31-4B8C-83A1-F6EECF244321}">
                <p14:modId xmlns:p14="http://schemas.microsoft.com/office/powerpoint/2010/main" val="4138454691"/>
              </p:ext>
            </p:extLst>
          </p:nvPr>
        </p:nvGraphicFramePr>
        <p:xfrm>
          <a:off x="1285457" y="2007588"/>
          <a:ext cx="5723340" cy="43067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3" name="Picture 2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540390" y="2048825"/>
            <a:ext cx="4146287" cy="4056328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8" name="Google Shape;428;p42"/>
          <p:cNvSpPr/>
          <p:nvPr/>
        </p:nvSpPr>
        <p:spPr>
          <a:xfrm>
            <a:off x="1541267" y="2127567"/>
            <a:ext cx="439600" cy="439600"/>
          </a:xfrm>
          <a:prstGeom prst="plaque">
            <a:avLst>
              <a:gd name="adj" fmla="val 5000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429" name="Google Shape;429;p42"/>
          <p:cNvSpPr/>
          <p:nvPr/>
        </p:nvSpPr>
        <p:spPr>
          <a:xfrm rot="1799911">
            <a:off x="9068129" y="5236674"/>
            <a:ext cx="1217272" cy="1411553"/>
          </a:xfrm>
          <a:custGeom>
            <a:avLst/>
            <a:gdLst/>
            <a:ahLst/>
            <a:cxnLst/>
            <a:rect l="l" t="t" r="r" b="b"/>
            <a:pathLst>
              <a:path w="16071" h="18636" extrusionOk="0">
                <a:moveTo>
                  <a:pt x="8301" y="0"/>
                </a:moveTo>
                <a:cubicBezTo>
                  <a:pt x="8212" y="0"/>
                  <a:pt x="8124" y="48"/>
                  <a:pt x="8082" y="145"/>
                </a:cubicBezTo>
                <a:cubicBezTo>
                  <a:pt x="6542" y="3762"/>
                  <a:pt x="8448" y="5914"/>
                  <a:pt x="9051" y="6475"/>
                </a:cubicBezTo>
                <a:lnTo>
                  <a:pt x="9098" y="6651"/>
                </a:lnTo>
                <a:cubicBezTo>
                  <a:pt x="9113" y="6714"/>
                  <a:pt x="9128" y="6776"/>
                  <a:pt x="9148" y="6838"/>
                </a:cubicBezTo>
                <a:lnTo>
                  <a:pt x="9203" y="7025"/>
                </a:lnTo>
                <a:cubicBezTo>
                  <a:pt x="9240" y="7150"/>
                  <a:pt x="9275" y="7274"/>
                  <a:pt x="9312" y="7399"/>
                </a:cubicBezTo>
                <a:lnTo>
                  <a:pt x="9432" y="7767"/>
                </a:lnTo>
                <a:lnTo>
                  <a:pt x="9492" y="7954"/>
                </a:lnTo>
                <a:lnTo>
                  <a:pt x="9557" y="8139"/>
                </a:lnTo>
                <a:lnTo>
                  <a:pt x="9686" y="8507"/>
                </a:lnTo>
                <a:cubicBezTo>
                  <a:pt x="9699" y="8547"/>
                  <a:pt x="9714" y="8585"/>
                  <a:pt x="9728" y="8624"/>
                </a:cubicBezTo>
                <a:lnTo>
                  <a:pt x="8480" y="7464"/>
                </a:lnTo>
                <a:cubicBezTo>
                  <a:pt x="8373" y="7364"/>
                  <a:pt x="8281" y="7247"/>
                  <a:pt x="8206" y="7120"/>
                </a:cubicBezTo>
                <a:cubicBezTo>
                  <a:pt x="6065" y="3477"/>
                  <a:pt x="2760" y="2933"/>
                  <a:pt x="978" y="2933"/>
                </a:cubicBezTo>
                <a:cubicBezTo>
                  <a:pt x="650" y="2933"/>
                  <a:pt x="373" y="2951"/>
                  <a:pt x="165" y="2972"/>
                </a:cubicBezTo>
                <a:cubicBezTo>
                  <a:pt x="33" y="2987"/>
                  <a:pt x="1" y="3159"/>
                  <a:pt x="116" y="3221"/>
                </a:cubicBezTo>
                <a:cubicBezTo>
                  <a:pt x="636" y="3498"/>
                  <a:pt x="1745" y="4146"/>
                  <a:pt x="3780" y="5565"/>
                </a:cubicBezTo>
                <a:cubicBezTo>
                  <a:pt x="5932" y="7063"/>
                  <a:pt x="7409" y="7558"/>
                  <a:pt x="8109" y="7720"/>
                </a:cubicBezTo>
                <a:cubicBezTo>
                  <a:pt x="8289" y="7762"/>
                  <a:pt x="8456" y="7852"/>
                  <a:pt x="8590" y="7979"/>
                </a:cubicBezTo>
                <a:lnTo>
                  <a:pt x="10663" y="9965"/>
                </a:lnTo>
                <a:cubicBezTo>
                  <a:pt x="10528" y="9932"/>
                  <a:pt x="10391" y="9910"/>
                  <a:pt x="10254" y="9887"/>
                </a:cubicBezTo>
                <a:cubicBezTo>
                  <a:pt x="9890" y="9833"/>
                  <a:pt x="9524" y="9800"/>
                  <a:pt x="9156" y="9793"/>
                </a:cubicBezTo>
                <a:lnTo>
                  <a:pt x="8882" y="9790"/>
                </a:lnTo>
                <a:lnTo>
                  <a:pt x="8742" y="9790"/>
                </a:lnTo>
                <a:lnTo>
                  <a:pt x="8605" y="9795"/>
                </a:lnTo>
                <a:cubicBezTo>
                  <a:pt x="8553" y="9795"/>
                  <a:pt x="8503" y="9798"/>
                  <a:pt x="8451" y="9800"/>
                </a:cubicBezTo>
                <a:cubicBezTo>
                  <a:pt x="8110" y="9710"/>
                  <a:pt x="7574" y="9604"/>
                  <a:pt x="6928" y="9604"/>
                </a:cubicBezTo>
                <a:cubicBezTo>
                  <a:pt x="5863" y="9604"/>
                  <a:pt x="4500" y="9892"/>
                  <a:pt x="3232" y="11013"/>
                </a:cubicBezTo>
                <a:cubicBezTo>
                  <a:pt x="3149" y="11092"/>
                  <a:pt x="3205" y="11230"/>
                  <a:pt x="3318" y="11230"/>
                </a:cubicBezTo>
                <a:cubicBezTo>
                  <a:pt x="3320" y="11230"/>
                  <a:pt x="3322" y="11230"/>
                  <a:pt x="3324" y="11230"/>
                </a:cubicBezTo>
                <a:cubicBezTo>
                  <a:pt x="3370" y="11227"/>
                  <a:pt x="3419" y="11225"/>
                  <a:pt x="3471" y="11225"/>
                </a:cubicBezTo>
                <a:cubicBezTo>
                  <a:pt x="4046" y="11225"/>
                  <a:pt x="4931" y="11428"/>
                  <a:pt x="5603" y="11554"/>
                </a:cubicBezTo>
                <a:cubicBezTo>
                  <a:pt x="5693" y="11571"/>
                  <a:pt x="5787" y="11579"/>
                  <a:pt x="5884" y="11579"/>
                </a:cubicBezTo>
                <a:cubicBezTo>
                  <a:pt x="6821" y="11579"/>
                  <a:pt x="8049" y="10838"/>
                  <a:pt x="8697" y="10393"/>
                </a:cubicBezTo>
                <a:cubicBezTo>
                  <a:pt x="8969" y="10209"/>
                  <a:pt x="9291" y="10111"/>
                  <a:pt x="9617" y="10111"/>
                </a:cubicBezTo>
                <a:cubicBezTo>
                  <a:pt x="9679" y="10111"/>
                  <a:pt x="9741" y="10114"/>
                  <a:pt x="9803" y="10122"/>
                </a:cubicBezTo>
                <a:cubicBezTo>
                  <a:pt x="9938" y="10136"/>
                  <a:pt x="10072" y="10156"/>
                  <a:pt x="10207" y="10179"/>
                </a:cubicBezTo>
                <a:cubicBezTo>
                  <a:pt x="10381" y="10209"/>
                  <a:pt x="10555" y="10244"/>
                  <a:pt x="10725" y="10288"/>
                </a:cubicBezTo>
                <a:cubicBezTo>
                  <a:pt x="10812" y="10311"/>
                  <a:pt x="10894" y="10336"/>
                  <a:pt x="10979" y="10363"/>
                </a:cubicBezTo>
                <a:cubicBezTo>
                  <a:pt x="11019" y="10376"/>
                  <a:pt x="11061" y="10388"/>
                  <a:pt x="11101" y="10403"/>
                </a:cubicBezTo>
                <a:cubicBezTo>
                  <a:pt x="11126" y="10413"/>
                  <a:pt x="11151" y="10428"/>
                  <a:pt x="11171" y="10448"/>
                </a:cubicBezTo>
                <a:lnTo>
                  <a:pt x="11808" y="11056"/>
                </a:lnTo>
                <a:lnTo>
                  <a:pt x="12000" y="11242"/>
                </a:lnTo>
                <a:cubicBezTo>
                  <a:pt x="12065" y="11305"/>
                  <a:pt x="12130" y="11365"/>
                  <a:pt x="12190" y="11427"/>
                </a:cubicBezTo>
                <a:cubicBezTo>
                  <a:pt x="12314" y="11546"/>
                  <a:pt x="12436" y="11676"/>
                  <a:pt x="12556" y="11803"/>
                </a:cubicBezTo>
                <a:cubicBezTo>
                  <a:pt x="12710" y="11972"/>
                  <a:pt x="12862" y="12149"/>
                  <a:pt x="13004" y="12331"/>
                </a:cubicBezTo>
                <a:cubicBezTo>
                  <a:pt x="12893" y="12306"/>
                  <a:pt x="12755" y="12289"/>
                  <a:pt x="12585" y="12289"/>
                </a:cubicBezTo>
                <a:cubicBezTo>
                  <a:pt x="12488" y="12289"/>
                  <a:pt x="12382" y="12294"/>
                  <a:pt x="12264" y="12306"/>
                </a:cubicBezTo>
                <a:cubicBezTo>
                  <a:pt x="12267" y="12301"/>
                  <a:pt x="11890" y="12213"/>
                  <a:pt x="11306" y="12213"/>
                </a:cubicBezTo>
                <a:cubicBezTo>
                  <a:pt x="10203" y="12213"/>
                  <a:pt x="8361" y="12527"/>
                  <a:pt x="6941" y="14309"/>
                </a:cubicBezTo>
                <a:cubicBezTo>
                  <a:pt x="6877" y="14393"/>
                  <a:pt x="6941" y="14509"/>
                  <a:pt x="7040" y="14509"/>
                </a:cubicBezTo>
                <a:cubicBezTo>
                  <a:pt x="7049" y="14509"/>
                  <a:pt x="7058" y="14508"/>
                  <a:pt x="7068" y="14506"/>
                </a:cubicBezTo>
                <a:cubicBezTo>
                  <a:pt x="7170" y="14480"/>
                  <a:pt x="7292" y="14469"/>
                  <a:pt x="7429" y="14469"/>
                </a:cubicBezTo>
                <a:cubicBezTo>
                  <a:pt x="8029" y="14469"/>
                  <a:pt x="8906" y="14672"/>
                  <a:pt x="9512" y="14680"/>
                </a:cubicBezTo>
                <a:cubicBezTo>
                  <a:pt x="9520" y="14680"/>
                  <a:pt x="9528" y="14680"/>
                  <a:pt x="9535" y="14680"/>
                </a:cubicBezTo>
                <a:cubicBezTo>
                  <a:pt x="10580" y="14680"/>
                  <a:pt x="11409" y="13703"/>
                  <a:pt x="11886" y="12966"/>
                </a:cubicBezTo>
                <a:cubicBezTo>
                  <a:pt x="12008" y="12777"/>
                  <a:pt x="12215" y="12660"/>
                  <a:pt x="12439" y="12647"/>
                </a:cubicBezTo>
                <a:lnTo>
                  <a:pt x="13044" y="12618"/>
                </a:lnTo>
                <a:lnTo>
                  <a:pt x="13316" y="12752"/>
                </a:lnTo>
                <a:cubicBezTo>
                  <a:pt x="13485" y="12991"/>
                  <a:pt x="13639" y="13235"/>
                  <a:pt x="13786" y="13489"/>
                </a:cubicBezTo>
                <a:cubicBezTo>
                  <a:pt x="13958" y="13791"/>
                  <a:pt x="14115" y="14105"/>
                  <a:pt x="14252" y="14424"/>
                </a:cubicBezTo>
                <a:cubicBezTo>
                  <a:pt x="14392" y="14742"/>
                  <a:pt x="14511" y="15071"/>
                  <a:pt x="14616" y="15403"/>
                </a:cubicBezTo>
                <a:lnTo>
                  <a:pt x="14932" y="16424"/>
                </a:lnTo>
                <a:lnTo>
                  <a:pt x="15567" y="18466"/>
                </a:lnTo>
                <a:cubicBezTo>
                  <a:pt x="15567" y="18466"/>
                  <a:pt x="15567" y="18466"/>
                  <a:pt x="15567" y="18469"/>
                </a:cubicBezTo>
                <a:cubicBezTo>
                  <a:pt x="15599" y="18571"/>
                  <a:pt x="15695" y="18636"/>
                  <a:pt x="15798" y="18636"/>
                </a:cubicBezTo>
                <a:cubicBezTo>
                  <a:pt x="15823" y="18636"/>
                  <a:pt x="15849" y="18632"/>
                  <a:pt x="15874" y="18623"/>
                </a:cubicBezTo>
                <a:cubicBezTo>
                  <a:pt x="16001" y="18584"/>
                  <a:pt x="16071" y="18447"/>
                  <a:pt x="16031" y="18317"/>
                </a:cubicBezTo>
                <a:lnTo>
                  <a:pt x="15366" y="16284"/>
                </a:lnTo>
                <a:lnTo>
                  <a:pt x="15034" y="15270"/>
                </a:lnTo>
                <a:cubicBezTo>
                  <a:pt x="14922" y="14924"/>
                  <a:pt x="14790" y="14583"/>
                  <a:pt x="14643" y="14252"/>
                </a:cubicBezTo>
                <a:cubicBezTo>
                  <a:pt x="14494" y="13918"/>
                  <a:pt x="14327" y="13596"/>
                  <a:pt x="14140" y="13283"/>
                </a:cubicBezTo>
                <a:cubicBezTo>
                  <a:pt x="13956" y="12969"/>
                  <a:pt x="13754" y="12667"/>
                  <a:pt x="13535" y="12376"/>
                </a:cubicBezTo>
                <a:cubicBezTo>
                  <a:pt x="13316" y="12084"/>
                  <a:pt x="13081" y="11805"/>
                  <a:pt x="12835" y="11541"/>
                </a:cubicBezTo>
                <a:cubicBezTo>
                  <a:pt x="12750" y="11454"/>
                  <a:pt x="12598" y="11302"/>
                  <a:pt x="12499" y="11205"/>
                </a:cubicBezTo>
                <a:cubicBezTo>
                  <a:pt x="12434" y="11143"/>
                  <a:pt x="12389" y="11063"/>
                  <a:pt x="12364" y="10978"/>
                </a:cubicBezTo>
                <a:cubicBezTo>
                  <a:pt x="12267" y="10612"/>
                  <a:pt x="12182" y="10241"/>
                  <a:pt x="12117" y="9870"/>
                </a:cubicBezTo>
                <a:cubicBezTo>
                  <a:pt x="12107" y="9813"/>
                  <a:pt x="12100" y="9758"/>
                  <a:pt x="12090" y="9701"/>
                </a:cubicBezTo>
                <a:cubicBezTo>
                  <a:pt x="12048" y="9429"/>
                  <a:pt x="12102" y="9152"/>
                  <a:pt x="12244" y="8916"/>
                </a:cubicBezTo>
                <a:cubicBezTo>
                  <a:pt x="12753" y="8069"/>
                  <a:pt x="13697" y="6323"/>
                  <a:pt x="13470" y="5329"/>
                </a:cubicBezTo>
                <a:cubicBezTo>
                  <a:pt x="13281" y="4492"/>
                  <a:pt x="13201" y="3585"/>
                  <a:pt x="13166" y="3017"/>
                </a:cubicBezTo>
                <a:cubicBezTo>
                  <a:pt x="13155" y="2881"/>
                  <a:pt x="13043" y="2798"/>
                  <a:pt x="12928" y="2798"/>
                </a:cubicBezTo>
                <a:cubicBezTo>
                  <a:pt x="12864" y="2798"/>
                  <a:pt x="12798" y="2824"/>
                  <a:pt x="12750" y="2883"/>
                </a:cubicBezTo>
                <a:cubicBezTo>
                  <a:pt x="10446" y="5618"/>
                  <a:pt x="11221" y="8029"/>
                  <a:pt x="11689" y="8978"/>
                </a:cubicBezTo>
                <a:cubicBezTo>
                  <a:pt x="11709" y="9297"/>
                  <a:pt x="11741" y="9613"/>
                  <a:pt x="11789" y="9927"/>
                </a:cubicBezTo>
                <a:cubicBezTo>
                  <a:pt x="11828" y="10176"/>
                  <a:pt x="11873" y="10425"/>
                  <a:pt x="11928" y="10672"/>
                </a:cubicBezTo>
                <a:lnTo>
                  <a:pt x="10291" y="9148"/>
                </a:lnTo>
                <a:cubicBezTo>
                  <a:pt x="10214" y="9078"/>
                  <a:pt x="10154" y="8991"/>
                  <a:pt x="10117" y="8896"/>
                </a:cubicBezTo>
                <a:lnTo>
                  <a:pt x="10072" y="8776"/>
                </a:lnTo>
                <a:lnTo>
                  <a:pt x="10002" y="8597"/>
                </a:lnTo>
                <a:cubicBezTo>
                  <a:pt x="9980" y="8537"/>
                  <a:pt x="9955" y="8477"/>
                  <a:pt x="9935" y="8418"/>
                </a:cubicBezTo>
                <a:lnTo>
                  <a:pt x="9806" y="8054"/>
                </a:lnTo>
                <a:lnTo>
                  <a:pt x="9741" y="7872"/>
                </a:lnTo>
                <a:lnTo>
                  <a:pt x="9681" y="7690"/>
                </a:lnTo>
                <a:lnTo>
                  <a:pt x="9562" y="7324"/>
                </a:lnTo>
                <a:cubicBezTo>
                  <a:pt x="9524" y="7200"/>
                  <a:pt x="9489" y="7077"/>
                  <a:pt x="9452" y="6953"/>
                </a:cubicBezTo>
                <a:lnTo>
                  <a:pt x="9397" y="6769"/>
                </a:lnTo>
                <a:cubicBezTo>
                  <a:pt x="9377" y="6706"/>
                  <a:pt x="9362" y="6644"/>
                  <a:pt x="9347" y="6582"/>
                </a:cubicBezTo>
                <a:cubicBezTo>
                  <a:pt x="9310" y="6450"/>
                  <a:pt x="9310" y="6310"/>
                  <a:pt x="9345" y="6176"/>
                </a:cubicBezTo>
                <a:cubicBezTo>
                  <a:pt x="9579" y="5264"/>
                  <a:pt x="10020" y="3194"/>
                  <a:pt x="9492" y="2272"/>
                </a:cubicBezTo>
                <a:cubicBezTo>
                  <a:pt x="9066" y="1530"/>
                  <a:pt x="8722" y="688"/>
                  <a:pt x="8523" y="152"/>
                </a:cubicBezTo>
                <a:cubicBezTo>
                  <a:pt x="8484" y="51"/>
                  <a:pt x="8392" y="0"/>
                  <a:pt x="8301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6" name="Rectangle 5"/>
          <p:cNvSpPr/>
          <p:nvPr/>
        </p:nvSpPr>
        <p:spPr>
          <a:xfrm>
            <a:off x="801602" y="977558"/>
            <a:ext cx="10962708" cy="57506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2400" b="1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Mission Statement</a:t>
            </a:r>
          </a:p>
          <a:p>
            <a:pPr algn="just"/>
            <a:r>
              <a:rPr lang="en-US" sz="24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To provide a comfortable environment for the community to have a good cup of coffee with the values of a local producer and freshly baked goods to encourage people to interact.</a:t>
            </a:r>
          </a:p>
          <a:p>
            <a:pPr algn="just"/>
            <a:r>
              <a:rPr lang="en-US" sz="2400" b="1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Aims </a:t>
            </a:r>
          </a:p>
          <a:p>
            <a:pPr algn="just"/>
            <a:r>
              <a:rPr lang="en-US" sz="24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vision is to become the preferred coffee shop in the target area and to build customer loyalty and brand appeal.</a:t>
            </a:r>
          </a:p>
          <a:p>
            <a:pPr algn="just"/>
            <a:r>
              <a:rPr lang="en-US" sz="2400" b="1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Objectives</a:t>
            </a:r>
            <a:endParaRPr lang="en-US" sz="2400" dirty="0">
              <a:solidFill>
                <a:schemeClr val="tx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establish a customer base of 50 regular customers within the first quarter of the year.</a:t>
            </a: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achieve a 15% increase in overall sales within the next year.</a:t>
            </a: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source locally to guarantee consistently reliable and high-quality suppliers of food items.</a:t>
            </a: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host a loyalty program in the first 6 months to build customers' repeatability.</a:t>
            </a:r>
          </a:p>
          <a:p>
            <a:pPr algn="just">
              <a:lnSpc>
                <a:spcPct val="150000"/>
              </a:lnSpc>
            </a:pPr>
            <a:endParaRPr lang="en-US" sz="2400" dirty="0">
              <a:solidFill>
                <a:schemeClr val="tx1">
                  <a:lumMod val="75000"/>
                </a:schemeClr>
              </a:solidFill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333" dirty="0">
                <a:solidFill>
                  <a:schemeClr val="accent1">
                    <a:lumMod val="50000"/>
                  </a:schemeClr>
                </a:solidFill>
                <a:latin typeface="Arial Black" panose="020B0A04020102020204" pitchFamily="34" charset="0"/>
              </a:rPr>
              <a:t>Unique Selling Point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</a:t>
            </a:fld>
            <a:endParaRPr lang="en-US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0302506"/>
              </p:ext>
            </p:extLst>
          </p:nvPr>
        </p:nvGraphicFramePr>
        <p:xfrm>
          <a:off x="1096433" y="1845733"/>
          <a:ext cx="10058400" cy="40237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74389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3CF34C-1577-4A3A-843F-1605604A94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418" y="1162843"/>
            <a:ext cx="10515600" cy="1325563"/>
          </a:xfrm>
        </p:spPr>
        <p:txBody>
          <a:bodyPr/>
          <a:lstStyle/>
          <a:p>
            <a:r>
              <a:rPr lang="en" b="1" dirty="0">
                <a:solidFill>
                  <a:schemeClr val="accent1">
                    <a:lumMod val="50000"/>
                  </a:schemeClr>
                </a:solidFill>
                <a:latin typeface="Arial Black" panose="020B0A04020102020204" pitchFamily="34" charset="0"/>
              </a:rPr>
              <a:t>          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Arial Black" panose="020B0A04020102020204" pitchFamily="34" charset="0"/>
              </a:rPr>
              <a:t>Legal structure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6D1D79-2894-470C-A0C3-FDA44A1F45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88405"/>
            <a:ext cx="10515600" cy="3688557"/>
          </a:xfrm>
        </p:spPr>
        <p:txBody>
          <a:bodyPr/>
          <a:lstStyle/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business name is Flo’s Coffee Shop</a:t>
            </a:r>
          </a:p>
          <a:p>
            <a:pPr marL="0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Type of ownership – Sole Trade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A2221FD-7E48-452E-B861-EE06DB2F03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32073" y="2738591"/>
            <a:ext cx="3374301" cy="3438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13129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9573" y="308572"/>
            <a:ext cx="10058400" cy="1450757"/>
          </a:xfrm>
        </p:spPr>
        <p:txBody>
          <a:bodyPr/>
          <a:lstStyle/>
          <a:p>
            <a:pPr algn="ctr"/>
            <a:r>
              <a:rPr lang="en-US" b="1" dirty="0">
                <a:solidFill>
                  <a:schemeClr val="accent1">
                    <a:lumMod val="50000"/>
                  </a:schemeClr>
                </a:solidFill>
                <a:latin typeface="Arial Black" panose="020B0A04020102020204" pitchFamily="34" charset="0"/>
              </a:rPr>
              <a:t>Proposed Location</a:t>
            </a:r>
            <a:br>
              <a:rPr lang="en-US" dirty="0">
                <a:solidFill>
                  <a:schemeClr val="accent1">
                    <a:lumMod val="50000"/>
                  </a:schemeClr>
                </a:solidFill>
                <a:latin typeface="Arial Black" panose="020B0A04020102020204" pitchFamily="34" charset="0"/>
              </a:rPr>
            </a:br>
            <a:endParaRPr lang="en-US" dirty="0">
              <a:solidFill>
                <a:schemeClr val="accent1">
                  <a:lumMod val="50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7929" y="1922621"/>
            <a:ext cx="6876947" cy="4096492"/>
          </a:xfrm>
        </p:spPr>
        <p:txBody>
          <a:bodyPr/>
          <a:lstStyle/>
          <a:p>
            <a:pPr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133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Flo’s Coffee Shop will be located upstream in Cardiff University area, in the business section, to attract as many customers as possible . </a:t>
            </a:r>
          </a:p>
          <a:p>
            <a:pPr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endParaRPr lang="en-US" sz="2133" dirty="0">
              <a:solidFill>
                <a:schemeClr val="tx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133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 location is perfect for the business as it attracts a large number of customers during work days as well holidays (Dharmayanti and Darma, 2020</a:t>
            </a:r>
            <a:r>
              <a:rPr lang="en-US" sz="2133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en-US" sz="2133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471D9E2-A5F6-4E9A-A4FE-0AD75F5B88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8036" y="1576011"/>
            <a:ext cx="3519055" cy="2917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40544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A643E-EC4E-4FFE-927F-765B0C764E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4380"/>
            <a:ext cx="10515600" cy="1039091"/>
          </a:xfrm>
        </p:spPr>
        <p:txBody>
          <a:bodyPr/>
          <a:lstStyle/>
          <a:p>
            <a:r>
              <a:rPr lang="en-US" b="1" dirty="0">
                <a:solidFill>
                  <a:srgbClr val="4472C4">
                    <a:lumMod val="50000"/>
                  </a:srgbClr>
                </a:solidFill>
                <a:latin typeface="Arial Black" panose="020B0A04020102020204" pitchFamily="34" charset="0"/>
              </a:rPr>
              <a:t>Human Resources Strategy</a:t>
            </a:r>
            <a:endParaRPr lang="en-GB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25D1BB3D-C358-43E1-8D8C-A55534D01F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32979075"/>
              </p:ext>
            </p:extLst>
          </p:nvPr>
        </p:nvGraphicFramePr>
        <p:xfrm>
          <a:off x="2611580" y="1032995"/>
          <a:ext cx="10668001" cy="50499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Arrow: Down 5">
            <a:extLst>
              <a:ext uri="{FF2B5EF4-FFF2-40B4-BE49-F238E27FC236}">
                <a16:creationId xmlns:a16="http://schemas.microsoft.com/office/drawing/2014/main" id="{826220B6-1076-4B11-A7D8-B26995FA8E20}"/>
              </a:ext>
            </a:extLst>
          </p:cNvPr>
          <p:cNvSpPr/>
          <p:nvPr/>
        </p:nvSpPr>
        <p:spPr>
          <a:xfrm>
            <a:off x="8548254" y="2105890"/>
            <a:ext cx="290945" cy="2579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Arrow: Down 15">
            <a:extLst>
              <a:ext uri="{FF2B5EF4-FFF2-40B4-BE49-F238E27FC236}">
                <a16:creationId xmlns:a16="http://schemas.microsoft.com/office/drawing/2014/main" id="{CFD4129A-D77B-41EE-8909-13CACE45A824}"/>
              </a:ext>
            </a:extLst>
          </p:cNvPr>
          <p:cNvSpPr/>
          <p:nvPr/>
        </p:nvSpPr>
        <p:spPr>
          <a:xfrm>
            <a:off x="7841672" y="2951019"/>
            <a:ext cx="207819" cy="13854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Arrow: Down 16">
            <a:extLst>
              <a:ext uri="{FF2B5EF4-FFF2-40B4-BE49-F238E27FC236}">
                <a16:creationId xmlns:a16="http://schemas.microsoft.com/office/drawing/2014/main" id="{F652300B-A631-4900-88BA-2CB80FA0EC33}"/>
              </a:ext>
            </a:extLst>
          </p:cNvPr>
          <p:cNvSpPr/>
          <p:nvPr/>
        </p:nvSpPr>
        <p:spPr>
          <a:xfrm>
            <a:off x="9386456" y="2951019"/>
            <a:ext cx="207818" cy="13854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Arrow: Down 17">
            <a:extLst>
              <a:ext uri="{FF2B5EF4-FFF2-40B4-BE49-F238E27FC236}">
                <a16:creationId xmlns:a16="http://schemas.microsoft.com/office/drawing/2014/main" id="{9BE3BFCB-9018-4A38-8EA4-4387B73A2844}"/>
              </a:ext>
            </a:extLst>
          </p:cNvPr>
          <p:cNvSpPr/>
          <p:nvPr/>
        </p:nvSpPr>
        <p:spPr>
          <a:xfrm>
            <a:off x="8728364" y="3429000"/>
            <a:ext cx="180110" cy="25797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AF5CABC-DEB8-44C5-9A31-098E8F060C61}"/>
              </a:ext>
            </a:extLst>
          </p:cNvPr>
          <p:cNvSpPr/>
          <p:nvPr/>
        </p:nvSpPr>
        <p:spPr>
          <a:xfrm>
            <a:off x="207818" y="1445705"/>
            <a:ext cx="6096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recruitment will aim at attracting people with love and appreciation for coffee and good customer relations</a:t>
            </a:r>
            <a:endParaRPr lang="en-GB" sz="240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0C850A0-5C55-45FD-8410-18943FC2C2E4}"/>
              </a:ext>
            </a:extLst>
          </p:cNvPr>
          <p:cNvSpPr/>
          <p:nvPr/>
        </p:nvSpPr>
        <p:spPr>
          <a:xfrm>
            <a:off x="-124691" y="3429000"/>
            <a:ext cx="6096000" cy="2241960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Such training sessions include services trainings which will be administered to ensure that high service standards are achieved (Hutt and Speh, 2021).</a:t>
            </a:r>
          </a:p>
        </p:txBody>
      </p:sp>
    </p:spTree>
    <p:extLst>
      <p:ext uri="{BB962C8B-B14F-4D97-AF65-F5344CB8AC3E}">
        <p14:creationId xmlns:p14="http://schemas.microsoft.com/office/powerpoint/2010/main" val="21540114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F360D4-403C-4ED4-A5A6-3EEF3BCBA6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>
                <a:solidFill>
                  <a:schemeClr val="accent1">
                    <a:lumMod val="50000"/>
                  </a:schemeClr>
                </a:solidFill>
                <a:latin typeface="Arial Black" panose="020B0A04020102020204" pitchFamily="34" charset="0"/>
              </a:rPr>
              <a:t>             Financial Overview  </a:t>
            </a:r>
            <a:endParaRPr lang="en-GB" sz="4000" b="1" dirty="0">
              <a:solidFill>
                <a:schemeClr val="tx2"/>
              </a:solidFill>
              <a:latin typeface="+mn-lt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945FB4E-B925-42A3-97A5-AEEBD9DF7C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2859223"/>
              </p:ext>
            </p:extLst>
          </p:nvPr>
        </p:nvGraphicFramePr>
        <p:xfrm>
          <a:off x="442914" y="1508932"/>
          <a:ext cx="10910888" cy="430997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327821">
                  <a:extLst>
                    <a:ext uri="{9D8B030D-6E8A-4147-A177-3AD203B41FA5}">
                      <a16:colId xmlns:a16="http://schemas.microsoft.com/office/drawing/2014/main" val="563039919"/>
                    </a:ext>
                  </a:extLst>
                </a:gridCol>
                <a:gridCol w="2592427">
                  <a:extLst>
                    <a:ext uri="{9D8B030D-6E8A-4147-A177-3AD203B41FA5}">
                      <a16:colId xmlns:a16="http://schemas.microsoft.com/office/drawing/2014/main" val="3011710304"/>
                    </a:ext>
                  </a:extLst>
                </a:gridCol>
                <a:gridCol w="2592427">
                  <a:extLst>
                    <a:ext uri="{9D8B030D-6E8A-4147-A177-3AD203B41FA5}">
                      <a16:colId xmlns:a16="http://schemas.microsoft.com/office/drawing/2014/main" val="1445852163"/>
                    </a:ext>
                  </a:extLst>
                </a:gridCol>
                <a:gridCol w="2398213">
                  <a:extLst>
                    <a:ext uri="{9D8B030D-6E8A-4147-A177-3AD203B41FA5}">
                      <a16:colId xmlns:a16="http://schemas.microsoft.com/office/drawing/2014/main" val="2582920031"/>
                    </a:ext>
                  </a:extLst>
                </a:gridCol>
              </a:tblGrid>
              <a:tr h="49421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Category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Jan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Feb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March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57613829"/>
                  </a:ext>
                </a:extLst>
              </a:tr>
              <a:tr h="37176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Sales Revenue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 £      10,000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 £      12,000 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 £    15,000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20788951"/>
                  </a:ext>
                </a:extLst>
              </a:tr>
              <a:tr h="37176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Other Income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 £           500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 £           700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 £         600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17645872"/>
                  </a:ext>
                </a:extLst>
              </a:tr>
              <a:tr h="37176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Total Income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 £      10,500 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 £      12,700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 £    15,600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86439696"/>
                  </a:ext>
                </a:extLst>
              </a:tr>
              <a:tr h="37176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Raw Materials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 £        4,000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 £        4,500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 £      5,000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47371230"/>
                  </a:ext>
                </a:extLst>
              </a:tr>
              <a:tr h="37176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Marketing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 £        1,500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 £        1,800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 £      2,000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63183786"/>
                  </a:ext>
                </a:extLst>
              </a:tr>
              <a:tr h="37176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Salaries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 £        2,500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 £        2,700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 £      2,900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07365371"/>
                  </a:ext>
                </a:extLst>
              </a:tr>
              <a:tr h="37176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Utilities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 £           600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 £           650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 £         700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63842298"/>
                  </a:ext>
                </a:extLst>
              </a:tr>
              <a:tr h="37176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Misc. Expenses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 £           400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 £           450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 £         500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69561592"/>
                  </a:ext>
                </a:extLst>
              </a:tr>
              <a:tr h="841611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Total Expenses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 £        9,000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 £      10,100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 £    11,100 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86582560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3DB0C11B-4D91-49AE-90DE-1B124132C17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48643541"/>
              </p:ext>
            </p:extLst>
          </p:nvPr>
        </p:nvGraphicFramePr>
        <p:xfrm>
          <a:off x="442914" y="3429000"/>
          <a:ext cx="10910888" cy="121745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327821">
                  <a:extLst>
                    <a:ext uri="{9D8B030D-6E8A-4147-A177-3AD203B41FA5}">
                      <a16:colId xmlns:a16="http://schemas.microsoft.com/office/drawing/2014/main" val="1728620012"/>
                    </a:ext>
                  </a:extLst>
                </a:gridCol>
                <a:gridCol w="2592427">
                  <a:extLst>
                    <a:ext uri="{9D8B030D-6E8A-4147-A177-3AD203B41FA5}">
                      <a16:colId xmlns:a16="http://schemas.microsoft.com/office/drawing/2014/main" val="3189523871"/>
                    </a:ext>
                  </a:extLst>
                </a:gridCol>
                <a:gridCol w="2592427">
                  <a:extLst>
                    <a:ext uri="{9D8B030D-6E8A-4147-A177-3AD203B41FA5}">
                      <a16:colId xmlns:a16="http://schemas.microsoft.com/office/drawing/2014/main" val="1478665872"/>
                    </a:ext>
                  </a:extLst>
                </a:gridCol>
                <a:gridCol w="2398213">
                  <a:extLst>
                    <a:ext uri="{9D8B030D-6E8A-4147-A177-3AD203B41FA5}">
                      <a16:colId xmlns:a16="http://schemas.microsoft.com/office/drawing/2014/main" val="2083360566"/>
                    </a:ext>
                  </a:extLst>
                </a:gridCol>
              </a:tblGrid>
              <a:tr h="30436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Category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Jan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Feb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March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11490019"/>
                  </a:ext>
                </a:extLst>
              </a:tr>
              <a:tr h="30436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Total Income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 £      10,500 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 £      12,700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 £    15,600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23097575"/>
                  </a:ext>
                </a:extLst>
              </a:tr>
              <a:tr h="30436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Total Expenses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 £        9,000 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 £      10,100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 £    11,100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14467162"/>
                  </a:ext>
                </a:extLst>
              </a:tr>
              <a:tr h="30436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Profit/Loss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 £        1,500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 £        2,600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 £      4,500 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22684450"/>
                  </a:ext>
                </a:extLst>
              </a:tr>
            </a:tbl>
          </a:graphicData>
        </a:graphic>
      </p:graphicFrame>
      <p:sp>
        <p:nvSpPr>
          <p:cNvPr id="6" name="Rectangle 1">
            <a:extLst>
              <a:ext uri="{FF2B5EF4-FFF2-40B4-BE49-F238E27FC236}">
                <a16:creationId xmlns:a16="http://schemas.microsoft.com/office/drawing/2014/main" id="{FB2007DE-031F-4881-80CE-7976B8021E2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18584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286604"/>
            <a:ext cx="10058400" cy="1855233"/>
          </a:xfrm>
        </p:spPr>
        <p:txBody>
          <a:bodyPr>
            <a:noAutofit/>
          </a:bodyPr>
          <a:lstStyle/>
          <a:p>
            <a:pPr algn="ctr"/>
            <a:r>
              <a:rPr lang="en-US" b="1" dirty="0">
                <a:solidFill>
                  <a:schemeClr val="tx2">
                    <a:lumMod val="75000"/>
                  </a:schemeClr>
                </a:solidFill>
                <a:latin typeface="Arial Black" panose="020B0A04020102020204" pitchFamily="34" charset="0"/>
              </a:rPr>
              <a:t>Marketing Strategy and Branding</a:t>
            </a:r>
            <a:br>
              <a:rPr lang="en-US" b="1" dirty="0">
                <a:solidFill>
                  <a:schemeClr val="accent1"/>
                </a:solidFill>
                <a:latin typeface="Arial Black" panose="020B0A04020102020204" pitchFamily="34" charset="0"/>
              </a:rPr>
            </a:br>
            <a:endParaRPr lang="en-US" dirty="0">
              <a:solidFill>
                <a:schemeClr val="accent1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24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Marketing mix includes social media promotion, loyalty programs, and events. The target market will consist of young professionals, students and other groups of the inhabitants of the area.</a:t>
            </a:r>
          </a:p>
          <a:p>
            <a:pPr algn="just"/>
            <a:r>
              <a:rPr lang="en-US" sz="24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major target consumers will also be the green consumers who are concerned more about the environment (Jones and </a:t>
            </a:r>
            <a:r>
              <a:rPr lang="en-US" sz="2400" dirty="0" err="1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Talbott</a:t>
            </a:r>
            <a:r>
              <a:rPr lang="en-US" sz="24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2022). </a:t>
            </a:r>
          </a:p>
          <a:p>
            <a:pPr algn="just"/>
            <a:r>
              <a:rPr lang="en-US" sz="24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Some of the flyers and posters will be distribute  around offices, universities and any other area close to the venue. </a:t>
            </a:r>
          </a:p>
          <a:p>
            <a:pPr algn="just"/>
            <a:r>
              <a:rPr lang="en-US" sz="24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flyers will therefore have offer sections such as the grand opening offer, a section for the store’s loyalty programs, and a section for seasonal offers (</a:t>
            </a:r>
            <a:r>
              <a:rPr lang="en-US" sz="2400" dirty="0" err="1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McCamley</a:t>
            </a:r>
            <a:r>
              <a:rPr lang="en-US" sz="24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US" sz="2400" dirty="0" err="1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Morland</a:t>
            </a:r>
            <a:r>
              <a:rPr lang="en-US" sz="24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2021).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960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solidFill>
                  <a:schemeClr val="accent1">
                    <a:lumMod val="50000"/>
                  </a:schemeClr>
                </a:solidFill>
                <a:latin typeface="Arial Black" panose="020B0A04020102020204" pitchFamily="34" charset="0"/>
              </a:rPr>
              <a:t>Promotions</a:t>
            </a:r>
            <a:endParaRPr lang="en-US" dirty="0">
              <a:solidFill>
                <a:schemeClr val="accent1">
                  <a:lumMod val="50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6" name="Vertical Scroll 5"/>
          <p:cNvSpPr/>
          <p:nvPr/>
        </p:nvSpPr>
        <p:spPr>
          <a:xfrm>
            <a:off x="6166611" y="1787734"/>
            <a:ext cx="5157669" cy="4136703"/>
          </a:xfrm>
          <a:prstGeom prst="verticalScroll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Join us for a complimentary sweet treat from</a:t>
            </a:r>
          </a:p>
          <a:p>
            <a:pPr algn="ctr">
              <a:lnSpc>
                <a:spcPct val="150000"/>
              </a:lnSpc>
            </a:pP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6 AM to 10 AM.</a:t>
            </a:r>
          </a:p>
          <a:p>
            <a:pPr algn="ctr">
              <a:lnSpc>
                <a:spcPct val="150000"/>
              </a:lnSpc>
            </a:pP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Start your day with a delightful surprise !</a:t>
            </a:r>
          </a:p>
          <a:p>
            <a:pPr algn="ctr">
              <a:lnSpc>
                <a:spcPct val="150000"/>
              </a:lnSpc>
            </a:pPr>
            <a:r>
              <a:rPr lang="en-US" sz="2133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“Visit Today and Experience the Difference!” Unique offerings await every coffee lover.</a:t>
            </a:r>
          </a:p>
        </p:txBody>
      </p:sp>
      <p:pic>
        <p:nvPicPr>
          <p:cNvPr id="1026" name="Picture 2" descr="Image result for have a sweet treat">
            <a:extLst>
              <a:ext uri="{FF2B5EF4-FFF2-40B4-BE49-F238E27FC236}">
                <a16:creationId xmlns:a16="http://schemas.microsoft.com/office/drawing/2014/main" id="{8B85D5B8-4D62-406D-9A41-E8F1C16F026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199" y="1787733"/>
            <a:ext cx="3562237" cy="4136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82897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5" name="Content Placeholder 4"/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96360" y="1790815"/>
            <a:ext cx="2868277" cy="402378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0026" y="1790815"/>
            <a:ext cx="3706445" cy="380256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1868314" y="1202801"/>
            <a:ext cx="209063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Flyer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275043" y="1202801"/>
            <a:ext cx="28564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Media Post</a:t>
            </a:r>
          </a:p>
        </p:txBody>
      </p:sp>
    </p:spTree>
    <p:extLst>
      <p:ext uri="{BB962C8B-B14F-4D97-AF65-F5344CB8AC3E}">
        <p14:creationId xmlns:p14="http://schemas.microsoft.com/office/powerpoint/2010/main" val="33619804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5333" b="1" dirty="0">
                <a:solidFill>
                  <a:schemeClr val="accent1">
                    <a:lumMod val="50000"/>
                  </a:schemeClr>
                </a:solidFill>
                <a:latin typeface="Arial Black" panose="020B0A04020102020204" pitchFamily="34" charset="0"/>
              </a:rPr>
              <a:t>SWOT Analysis</a:t>
            </a:r>
            <a:br>
              <a:rPr lang="en-US" b="1" dirty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13</a:t>
            </a:fld>
            <a:endParaRPr lang="en-US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671463" y="1447325"/>
          <a:ext cx="11263084" cy="4887571"/>
        </p:xfrm>
        <a:graphic>
          <a:graphicData uri="http://schemas.openxmlformats.org/drawingml/2006/table">
            <a:tbl>
              <a:tblPr>
                <a:tableStyleId>{5DA37D80-6434-44D0-A028-1B22A696006F}</a:tableStyleId>
              </a:tblPr>
              <a:tblGrid>
                <a:gridCol w="295888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30419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10151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b="1" u="none" strike="noStrike" dirty="0">
                          <a:solidFill>
                            <a:schemeClr val="tx1">
                              <a:lumMod val="1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SWOT Analysis</a:t>
                      </a:r>
                      <a:endParaRPr lang="en-US" sz="1600" b="1" i="0" u="none" strike="noStrike" dirty="0">
                        <a:solidFill>
                          <a:schemeClr val="tx1">
                            <a:lumMod val="10000"/>
                          </a:schemeClr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960" marR="6960" marT="696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b="1" u="none" strike="noStrike" dirty="0">
                          <a:solidFill>
                            <a:schemeClr val="tx1">
                              <a:lumMod val="1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Description</a:t>
                      </a:r>
                      <a:endParaRPr lang="en-US" sz="1600" b="1" i="0" u="none" strike="noStrike" dirty="0">
                        <a:solidFill>
                          <a:schemeClr val="tx1">
                            <a:lumMod val="10000"/>
                          </a:schemeClr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960" marR="6960" marT="6960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94640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b="1" u="none" strike="noStrike" dirty="0">
                          <a:solidFill>
                            <a:schemeClr val="tx1">
                              <a:lumMod val="1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Strengths</a:t>
                      </a:r>
                      <a:endParaRPr lang="en-US" sz="1600" b="1" i="0" u="none" strike="noStrike" dirty="0">
                        <a:solidFill>
                          <a:schemeClr val="tx1">
                            <a:lumMod val="10000"/>
                          </a:schemeClr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960" marR="6960" marT="696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u="none" strike="noStrike" dirty="0">
                          <a:solidFill>
                            <a:schemeClr val="tx1">
                              <a:lumMod val="1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Strong focus on environmental sustainability and local sourcing, aligning with current business trends.</a:t>
                      </a:r>
                      <a:endParaRPr lang="en-US" sz="1600" b="0" i="0" u="none" strike="noStrike" dirty="0">
                        <a:solidFill>
                          <a:schemeClr val="tx1">
                            <a:lumMod val="10000"/>
                          </a:schemeClr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960" marR="6960" marT="696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94640">
                <a:tc>
                  <a:txBody>
                    <a:bodyPr/>
                    <a:lstStyle/>
                    <a:p>
                      <a:pPr algn="ctr" fontAlgn="ctr"/>
                      <a:endParaRPr lang="en-US" sz="1600" b="1" i="0" u="none" strike="noStrike" dirty="0">
                        <a:solidFill>
                          <a:schemeClr val="tx1">
                            <a:lumMod val="10000"/>
                          </a:schemeClr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960" marR="6960" marT="696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u="none" strike="noStrike" dirty="0">
                          <a:solidFill>
                            <a:schemeClr val="tx1">
                              <a:lumMod val="1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Specialty coffee products appealing to customers who prioritize high-quality, premium coffee offerings (</a:t>
                      </a:r>
                      <a:r>
                        <a:rPr lang="en-US" sz="1600" b="0" i="0" u="none" strike="noStrike" cap="none" dirty="0">
                          <a:solidFill>
                            <a:schemeClr val="tx1">
                              <a:lumMod val="1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  <a:sym typeface="Arial"/>
                        </a:rPr>
                        <a:t>Surya et al., 2021</a:t>
                      </a:r>
                      <a:r>
                        <a:rPr lang="en-US" sz="1600" u="none" strike="noStrike" dirty="0">
                          <a:solidFill>
                            <a:schemeClr val="tx1">
                              <a:lumMod val="1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).</a:t>
                      </a:r>
                      <a:endParaRPr lang="en-US" sz="1600" b="0" i="0" u="none" strike="noStrike" dirty="0">
                        <a:solidFill>
                          <a:schemeClr val="tx1">
                            <a:lumMod val="10000"/>
                          </a:schemeClr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960" marR="6960" marT="696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94640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b="1" u="none" strike="noStrike">
                          <a:solidFill>
                            <a:schemeClr val="tx1">
                              <a:lumMod val="1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Weaknesses</a:t>
                      </a:r>
                      <a:endParaRPr lang="en-US" sz="1600" b="1" i="0" u="none" strike="noStrike">
                        <a:solidFill>
                          <a:schemeClr val="tx1">
                            <a:lumMod val="10000"/>
                          </a:schemeClr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960" marR="6960" marT="696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u="none" strike="noStrike" dirty="0">
                          <a:solidFill>
                            <a:schemeClr val="tx1">
                              <a:lumMod val="1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Limited initial investment may restrict marketing efforts and slow business growth (</a:t>
                      </a:r>
                      <a:r>
                        <a:rPr lang="en-US" sz="1600" b="0" i="0" u="none" strike="noStrike" cap="none" dirty="0">
                          <a:solidFill>
                            <a:schemeClr val="tx1">
                              <a:lumMod val="1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  <a:sym typeface="Arial"/>
                        </a:rPr>
                        <a:t>Sinambela et al., 2022).</a:t>
                      </a:r>
                      <a:endParaRPr lang="en-US" sz="1600" b="0" i="0" u="none" strike="noStrike" dirty="0">
                        <a:solidFill>
                          <a:schemeClr val="tx1">
                            <a:lumMod val="10000"/>
                          </a:schemeClr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960" marR="6960" marT="696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94640">
                <a:tc>
                  <a:txBody>
                    <a:bodyPr/>
                    <a:lstStyle/>
                    <a:p>
                      <a:pPr algn="ctr" fontAlgn="ctr"/>
                      <a:endParaRPr lang="en-US" sz="1600" b="1" i="0" u="none" strike="noStrike">
                        <a:solidFill>
                          <a:schemeClr val="tx1">
                            <a:lumMod val="10000"/>
                          </a:schemeClr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960" marR="6960" marT="696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u="none" strike="noStrike" dirty="0">
                          <a:solidFill>
                            <a:schemeClr val="tx1">
                              <a:lumMod val="1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Difficulty in building brand loyalty in a market dominated by established coffee chains with cultural familiarity (</a:t>
                      </a:r>
                      <a:r>
                        <a:rPr lang="en-US" sz="1600" b="0" i="0" u="none" strike="noStrike" cap="none" dirty="0" err="1">
                          <a:solidFill>
                            <a:schemeClr val="tx1">
                              <a:lumMod val="1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  <a:sym typeface="Arial"/>
                        </a:rPr>
                        <a:t>Thalita</a:t>
                      </a:r>
                      <a:r>
                        <a:rPr lang="en-US" sz="1600" b="0" i="0" u="none" strike="noStrike" cap="none" dirty="0">
                          <a:solidFill>
                            <a:schemeClr val="tx1">
                              <a:lumMod val="1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  <a:sym typeface="Arial"/>
                        </a:rPr>
                        <a:t> et al., 2023).</a:t>
                      </a:r>
                      <a:endParaRPr lang="en-US" sz="1600" b="0" i="0" u="none" strike="noStrike" dirty="0">
                        <a:solidFill>
                          <a:schemeClr val="tx1">
                            <a:lumMod val="10000"/>
                          </a:schemeClr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960" marR="6960" marT="696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94640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b="1" u="none" strike="noStrike">
                          <a:solidFill>
                            <a:schemeClr val="tx1">
                              <a:lumMod val="1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Opportunities</a:t>
                      </a:r>
                      <a:endParaRPr lang="en-US" sz="1600" b="1" i="0" u="none" strike="noStrike">
                        <a:solidFill>
                          <a:schemeClr val="tx1">
                            <a:lumMod val="10000"/>
                          </a:schemeClr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960" marR="6960" marT="696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u="none" strike="noStrike" dirty="0">
                          <a:solidFill>
                            <a:schemeClr val="tx1">
                              <a:lumMod val="1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Growing interest in eco-friendly and sustainable businesses, appealing to environmentally conscious customers.</a:t>
                      </a:r>
                      <a:endParaRPr lang="en-US" sz="1600" b="0" i="0" u="none" strike="noStrike" dirty="0">
                        <a:solidFill>
                          <a:schemeClr val="tx1">
                            <a:lumMod val="10000"/>
                          </a:schemeClr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960" marR="6960" marT="696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94640">
                <a:tc>
                  <a:txBody>
                    <a:bodyPr/>
                    <a:lstStyle/>
                    <a:p>
                      <a:pPr algn="ctr" fontAlgn="ctr"/>
                      <a:endParaRPr lang="en-US" sz="1600" b="1" i="0" u="none" strike="noStrike">
                        <a:solidFill>
                          <a:schemeClr val="tx1">
                            <a:lumMod val="10000"/>
                          </a:schemeClr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960" marR="6960" marT="696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600" u="none" strike="noStrike" dirty="0">
                          <a:solidFill>
                            <a:schemeClr val="tx1">
                              <a:lumMod val="1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Potential to expand product line by offering vegan and gluten-free options, attracting health-conscious consumers (</a:t>
                      </a:r>
                      <a:r>
                        <a:rPr lang="en-US" sz="1600" b="0" i="0" u="none" strike="noStrike" cap="none" dirty="0" err="1">
                          <a:solidFill>
                            <a:schemeClr val="tx1">
                              <a:lumMod val="1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  <a:sym typeface="Arial"/>
                        </a:rPr>
                        <a:t>Soegoto</a:t>
                      </a:r>
                      <a:r>
                        <a:rPr lang="en-US" sz="1600" b="0" i="0" u="none" strike="noStrike" cap="none" dirty="0">
                          <a:solidFill>
                            <a:schemeClr val="tx1">
                              <a:lumMod val="1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  <a:sym typeface="Arial"/>
                        </a:rPr>
                        <a:t>, 2021).</a:t>
                      </a:r>
                      <a:endParaRPr lang="en-US" sz="1900" b="0" i="0" u="none" strike="noStrike" cap="none" dirty="0">
                        <a:solidFill>
                          <a:schemeClr val="tx1">
                            <a:lumMod val="10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  <a:sym typeface="Arial"/>
                      </a:endParaRPr>
                    </a:p>
                  </a:txBody>
                  <a:tcPr marL="6960" marR="6960" marT="696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94640">
                <a:tc>
                  <a:txBody>
                    <a:bodyPr/>
                    <a:lstStyle/>
                    <a:p>
                      <a:pPr algn="ctr" fontAlgn="ctr"/>
                      <a:endParaRPr lang="en-US" sz="1600" b="1" i="0" u="none" strike="noStrike">
                        <a:solidFill>
                          <a:schemeClr val="tx1">
                            <a:lumMod val="10000"/>
                          </a:schemeClr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960" marR="6960" marT="696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u="none" strike="noStrike" dirty="0">
                          <a:solidFill>
                            <a:schemeClr val="tx1">
                              <a:lumMod val="1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Collaborations with local influencers and businesses to increase brand visibility and client base (</a:t>
                      </a:r>
                      <a:r>
                        <a:rPr lang="en-US" sz="1600" b="0" i="0" u="none" strike="noStrike" cap="none" dirty="0" err="1">
                          <a:solidFill>
                            <a:schemeClr val="tx1">
                              <a:lumMod val="1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  <a:sym typeface="Arial"/>
                        </a:rPr>
                        <a:t>Niftiyeva</a:t>
                      </a:r>
                      <a:r>
                        <a:rPr lang="en-US" sz="1600" b="0" i="0" u="none" strike="noStrike" cap="none" dirty="0">
                          <a:solidFill>
                            <a:schemeClr val="tx1">
                              <a:lumMod val="1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  <a:sym typeface="Arial"/>
                        </a:rPr>
                        <a:t>, 2020)</a:t>
                      </a:r>
                      <a:r>
                        <a:rPr lang="en-US" sz="1600" u="none" strike="noStrike" dirty="0">
                          <a:solidFill>
                            <a:schemeClr val="tx1">
                              <a:lumMod val="1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.</a:t>
                      </a:r>
                      <a:endParaRPr lang="en-US" sz="1600" b="0" i="0" u="none" strike="noStrike" dirty="0">
                        <a:solidFill>
                          <a:schemeClr val="tx1">
                            <a:lumMod val="10000"/>
                          </a:schemeClr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960" marR="6960" marT="6960" marB="0" anchor="ctr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94640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b="1" u="none" strike="noStrike" dirty="0">
                          <a:solidFill>
                            <a:schemeClr val="tx1">
                              <a:lumMod val="1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Threats</a:t>
                      </a:r>
                      <a:endParaRPr lang="en-US" sz="1600" b="1" i="0" u="none" strike="noStrike" dirty="0">
                        <a:solidFill>
                          <a:schemeClr val="tx1">
                            <a:lumMod val="10000"/>
                          </a:schemeClr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960" marR="6960" marT="696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u="none" strike="noStrike" dirty="0">
                          <a:solidFill>
                            <a:schemeClr val="tx1">
                              <a:lumMod val="1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High operating costs, including rent and raw material expenses, may challenge profitability in the long term.</a:t>
                      </a:r>
                      <a:endParaRPr lang="en-US" sz="1600" b="0" i="0" u="none" strike="noStrike" dirty="0">
                        <a:solidFill>
                          <a:schemeClr val="tx1">
                            <a:lumMod val="10000"/>
                          </a:schemeClr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960" marR="6960" marT="6960" marB="0" anchor="ctr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620300">
                <a:tc>
                  <a:txBody>
                    <a:bodyPr/>
                    <a:lstStyle/>
                    <a:p>
                      <a:pPr algn="l" fontAlgn="ctr"/>
                      <a:endParaRPr lang="en-US" sz="1600" b="0" i="0" u="none" strike="noStrike">
                        <a:solidFill>
                          <a:schemeClr val="tx1">
                            <a:lumMod val="10000"/>
                          </a:schemeClr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960" marR="6960" marT="696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u="none" strike="noStrike" dirty="0">
                          <a:solidFill>
                            <a:schemeClr val="tx1">
                              <a:lumMod val="1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Risk of market saturation, economic downturn, or changing customer preferences toward non-coffee products (</a:t>
                      </a:r>
                      <a:r>
                        <a:rPr lang="en-US" sz="1600" b="0" i="0" u="none" strike="noStrike" cap="none" dirty="0">
                          <a:solidFill>
                            <a:schemeClr val="tx1">
                              <a:lumMod val="1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  <a:sym typeface="Arial"/>
                        </a:rPr>
                        <a:t>Surya et al., 2021)</a:t>
                      </a:r>
                      <a:r>
                        <a:rPr lang="en-US" sz="1600" u="none" strike="noStrike" dirty="0">
                          <a:solidFill>
                            <a:schemeClr val="tx1">
                              <a:lumMod val="1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.</a:t>
                      </a:r>
                      <a:endParaRPr lang="en-US" sz="1600" b="0" i="0" u="none" strike="noStrike" dirty="0">
                        <a:solidFill>
                          <a:schemeClr val="tx1">
                            <a:lumMod val="10000"/>
                          </a:schemeClr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960" marR="6960" marT="6960" marB="0" anchor="ctr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193642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B10347-954B-4B5B-B2E5-B4B92EAD75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dirty="0">
                <a:solidFill>
                  <a:schemeClr val="tx2">
                    <a:lumMod val="50000"/>
                  </a:schemeClr>
                </a:solidFill>
                <a:latin typeface="Arial Black" panose="020B0A04020102020204" pitchFamily="34" charset="0"/>
              </a:rPr>
              <a:t>Viability and Feasibility of Business Idea</a:t>
            </a:r>
            <a:endParaRPr lang="en-GB" sz="40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96D011-5340-4096-99B2-E6E33E49EE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491" y="1496291"/>
            <a:ext cx="10924309" cy="5638799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328DF85D-5557-460D-BAC1-9495575B5558}"/>
              </a:ext>
            </a:extLst>
          </p:cNvPr>
          <p:cNvSpPr/>
          <p:nvPr/>
        </p:nvSpPr>
        <p:spPr>
          <a:xfrm>
            <a:off x="506561" y="1990868"/>
            <a:ext cx="3519054" cy="2635972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 </a:t>
            </a:r>
            <a:r>
              <a:rPr lang="en-GB" sz="2000" b="1" dirty="0"/>
              <a:t>Viability</a:t>
            </a:r>
            <a:endParaRPr lang="en-GB" sz="2000" dirty="0"/>
          </a:p>
          <a:p>
            <a:pPr algn="ctr"/>
            <a:r>
              <a:rPr lang="en-GB" sz="2000" dirty="0"/>
              <a:t>Flo’s coffee shop can be successful if market demand is strong and the location is strategic .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BC268901-0126-4E62-9710-D4E8786CE696}"/>
              </a:ext>
            </a:extLst>
          </p:cNvPr>
          <p:cNvSpPr/>
          <p:nvPr/>
        </p:nvSpPr>
        <p:spPr>
          <a:xfrm>
            <a:off x="4336473" y="1877724"/>
            <a:ext cx="3519054" cy="2795875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Feasibility </a:t>
            </a:r>
            <a:r>
              <a:rPr lang="en-GB" dirty="0"/>
              <a:t>                                          Flo’s coffee shop can be considered feasible if the start-up and operating coasts are reasonable in relation to the expected revenues 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8EDC1E4D-1F0F-4E2D-910E-119B71738005}"/>
              </a:ext>
            </a:extLst>
          </p:cNvPr>
          <p:cNvSpPr/>
          <p:nvPr/>
        </p:nvSpPr>
        <p:spPr>
          <a:xfrm>
            <a:off x="8139547" y="1690688"/>
            <a:ext cx="3214253" cy="2982911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en-US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Both the unique selling points and commitment to quality present a major opportunity to secure a customer base that is closely linked with environmentalism.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BEDD3C6-C885-4FC0-8173-E38EC8C58EAC}"/>
              </a:ext>
            </a:extLst>
          </p:cNvPr>
          <p:cNvSpPr/>
          <p:nvPr/>
        </p:nvSpPr>
        <p:spPr>
          <a:xfrm>
            <a:off x="4537366" y="4860635"/>
            <a:ext cx="3602181" cy="168585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en-US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business is viable if it achieves the intended customer acquisition goals and rein in costs (Dharmayanti and Darma, 2020). </a:t>
            </a:r>
          </a:p>
        </p:txBody>
      </p:sp>
    </p:spTree>
    <p:extLst>
      <p:ext uri="{BB962C8B-B14F-4D97-AF65-F5344CB8AC3E}">
        <p14:creationId xmlns:p14="http://schemas.microsoft.com/office/powerpoint/2010/main" val="2924184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999" y="628630"/>
            <a:ext cx="6480756" cy="889829"/>
          </a:xfrm>
        </p:spPr>
        <p:txBody>
          <a:bodyPr/>
          <a:lstStyle/>
          <a:p>
            <a:r>
              <a:rPr lang="en-US" sz="5333" b="1" dirty="0">
                <a:solidFill>
                  <a:schemeClr val="tx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Summaries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6350" y="2161307"/>
            <a:ext cx="7148945" cy="4225637"/>
          </a:xfrm>
        </p:spPr>
        <p:txBody>
          <a:bodyPr/>
          <a:lstStyle/>
          <a:p>
            <a:pPr marL="0" indent="0" algn="just" defTabSz="121917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Char char="•"/>
            </a:pPr>
            <a:r>
              <a:rPr lang="en-US" sz="2133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Flo’s Coffee Shop's sustainable, community-driven model.</a:t>
            </a:r>
          </a:p>
          <a:p>
            <a:pPr marL="0" indent="0" algn="just" defTabSz="121917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Char char="•"/>
            </a:pPr>
            <a:r>
              <a:rPr lang="en-US" sz="2133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Potential for growth through strong local support.</a:t>
            </a:r>
          </a:p>
          <a:p>
            <a:pPr marL="0" indent="0" algn="just" defTabSz="121917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Char char="•"/>
            </a:pPr>
            <a:r>
              <a:rPr lang="en-US" sz="2133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SWOT analysis indicates good feasibility and success potential.</a:t>
            </a:r>
          </a:p>
          <a:p>
            <a:pPr marL="0" indent="0" algn="l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Char char="•"/>
            </a:pPr>
            <a:r>
              <a:rPr lang="en-US" sz="2133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The presentation has focused on the potential success factors </a:t>
            </a:r>
          </a:p>
          <a:p>
            <a:pPr marL="0" indent="0" algn="l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en-US" sz="2133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and ways to develop and improve the business idea.</a:t>
            </a:r>
          </a:p>
          <a:p>
            <a:pPr marL="380990" indent="-380990" algn="l">
              <a:buFont typeface="Arial" panose="020B0604020202020204" pitchFamily="34" charset="0"/>
              <a:buChar char="•"/>
            </a:pPr>
            <a:r>
              <a:rPr lang="en-US" b="1" dirty="0"/>
              <a:t>        </a:t>
            </a:r>
            <a:endParaRPr lang="en-US" b="1" dirty="0">
              <a:solidFill>
                <a:schemeClr val="tx1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47341" y="2326376"/>
            <a:ext cx="3593903" cy="3318624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9649585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290200-E0CD-411B-8F00-773EAA493F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" b="1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</a:t>
            </a:r>
            <a:r>
              <a:rPr lang="en" b="1" dirty="0">
                <a:solidFill>
                  <a:schemeClr val="tx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GB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55E716-4290-4CE4-8761-85EBDEC94F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05515"/>
            <a:ext cx="10515600" cy="5032375"/>
          </a:xfrm>
        </p:spPr>
        <p:txBody>
          <a:bodyPr>
            <a:normAutofit fontScale="85000" lnSpcReduction="10000"/>
          </a:bodyPr>
          <a:lstStyle/>
          <a:p>
            <a:pPr marL="0" indent="0" algn="just">
              <a:buNone/>
            </a:pPr>
            <a:r>
              <a:rPr lang="en-US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Adeleke, A., 2020. A case study of the marketing tools coffee shop owners use to sustain businesses. </a:t>
            </a:r>
            <a:r>
              <a:rPr lang="en-US" sz="2600" i="1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Open Journal of Business and Management</a:t>
            </a:r>
            <a:r>
              <a:rPr lang="en-US" sz="26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2600" i="1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r>
            <a:r>
              <a:rPr lang="en-US" sz="26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(02), p.726.</a:t>
            </a:r>
          </a:p>
          <a:p>
            <a:pPr marL="0" indent="0" algn="just">
              <a:buNone/>
            </a:pPr>
            <a:r>
              <a:rPr lang="en-US" sz="26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Dharmayanti, P.D. and Darma, G.S., 2020. The use of </a:t>
            </a:r>
            <a:r>
              <a:rPr lang="en-US" sz="2600" dirty="0" err="1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instagram</a:t>
            </a:r>
            <a:r>
              <a:rPr lang="en-US" sz="26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in coffee shop. </a:t>
            </a:r>
            <a:r>
              <a:rPr lang="en-US" sz="2600" i="1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Research Journal of Management, IT and Social Sciences</a:t>
            </a:r>
            <a:r>
              <a:rPr lang="en-US" sz="26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2600" i="1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  <a:r>
              <a:rPr lang="en-US" sz="26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(4), pp.48-56</a:t>
            </a:r>
          </a:p>
          <a:p>
            <a:pPr marL="0" indent="0" algn="just">
              <a:buNone/>
            </a:pPr>
            <a:r>
              <a:rPr lang="en-US" sz="26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Hutt, M.D. and Speh, T.W., 2021. </a:t>
            </a:r>
            <a:r>
              <a:rPr lang="en-US" sz="2600" i="1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Business marketing management: B2B</a:t>
            </a:r>
            <a:r>
              <a:rPr lang="en-US" sz="26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South-Western, Cengage Learning.</a:t>
            </a:r>
          </a:p>
          <a:p>
            <a:pPr marL="0" indent="0" algn="just">
              <a:buNone/>
            </a:pPr>
            <a:r>
              <a:rPr lang="en-US" sz="26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Jones, S.H. and Talbott, S., 2022. Sole Traders? The Role of the Extended Family in Eighteenth-Century Atlantic Business Networks. </a:t>
            </a:r>
            <a:r>
              <a:rPr lang="en-US" sz="2600" i="1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Enterprise &amp; Society</a:t>
            </a:r>
            <a:r>
              <a:rPr lang="en-US" sz="26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2600" i="1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23</a:t>
            </a:r>
            <a:r>
              <a:rPr lang="en-US" sz="26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(4), pp.1092-1121.</a:t>
            </a:r>
          </a:p>
          <a:p>
            <a:pPr marL="0" indent="0" algn="just">
              <a:buNone/>
            </a:pPr>
            <a:r>
              <a:rPr lang="en-US" sz="26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 err="1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McCamley</a:t>
            </a:r>
            <a:r>
              <a:rPr lang="en-US" sz="26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C. and Morland, L., 2021. Lone not lonely: </a:t>
            </a:r>
            <a:r>
              <a:rPr lang="en-US" sz="2600" dirty="0" err="1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Conceptualising</a:t>
            </a:r>
            <a:r>
              <a:rPr lang="en-US" sz="26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the lone consumer </a:t>
            </a:r>
            <a:r>
              <a:rPr lang="en-US" sz="2600" dirty="0" err="1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servicescape</a:t>
            </a:r>
            <a:r>
              <a:rPr lang="en-US" sz="26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through specialty coffee. </a:t>
            </a:r>
            <a:r>
              <a:rPr lang="en-US" sz="2600" i="1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Marketing Theory</a:t>
            </a:r>
            <a:r>
              <a:rPr lang="en-US" sz="26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2600" i="1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21</a:t>
            </a:r>
            <a:r>
              <a:rPr lang="en-US" sz="26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(3), pp.371-389.</a:t>
            </a:r>
          </a:p>
          <a:p>
            <a:pPr marL="0" indent="0">
              <a:buNone/>
            </a:pPr>
            <a:r>
              <a:rPr lang="en-US" sz="26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Vu, O.T.K., Alonso, A.D., Martens, W., Ha, L.D.T., Tran, T.D. and Nguyen, T.T., 2022. Hospitality and tourism development through coffee shop experiences in a leading coffee-producing nation. </a:t>
            </a:r>
            <a:r>
              <a:rPr lang="en-US" sz="2600" i="1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Hospitality Management</a:t>
            </a:r>
            <a:r>
              <a:rPr lang="en-US" sz="26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2600" i="1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106</a:t>
            </a:r>
            <a:r>
              <a:rPr lang="en-US" sz="26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p.103300.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91536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9A93F-62EA-4D42-80B9-E8CA9AB15D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</a:t>
            </a:r>
            <a:r>
              <a:rPr lang="en" b="1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B0514A-F510-44D4-B93D-7922D8DF12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7"/>
            <a:ext cx="10515600" cy="4486275"/>
          </a:xfrm>
        </p:spPr>
        <p:txBody>
          <a:bodyPr>
            <a:normAutofit fontScale="85000" lnSpcReduction="20000"/>
          </a:bodyPr>
          <a:lstStyle/>
          <a:p>
            <a:pPr marL="0" indent="0" algn="just">
              <a:buNone/>
            </a:pPr>
            <a:r>
              <a:rPr lang="en-US" sz="2600" dirty="0" err="1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Niftiyeva</a:t>
            </a:r>
            <a:r>
              <a:rPr lang="en-US" sz="26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L., 2020. </a:t>
            </a:r>
            <a:r>
              <a:rPr lang="en-US" sz="2600" i="1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Development of a business plan for the opening of dietic coffee shop “Fit-Sweet”</a:t>
            </a:r>
            <a:r>
              <a:rPr lang="en-US" sz="26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(Doctoral dissertation).</a:t>
            </a:r>
          </a:p>
          <a:p>
            <a:pPr marL="0" indent="0" algn="just">
              <a:buNone/>
            </a:pPr>
            <a:r>
              <a:rPr lang="en-US" sz="2600" dirty="0" err="1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Sinambela</a:t>
            </a:r>
            <a:r>
              <a:rPr lang="en-US" sz="26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E.A., </a:t>
            </a:r>
            <a:r>
              <a:rPr lang="en-US" sz="2600" dirty="0" err="1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Darmawan</a:t>
            </a:r>
            <a:r>
              <a:rPr lang="en-US" sz="26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D. and </a:t>
            </a:r>
            <a:r>
              <a:rPr lang="en-US" sz="2600" dirty="0" err="1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Mendrika</a:t>
            </a:r>
            <a:r>
              <a:rPr lang="en-US" sz="26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V., 2022. Effectiveness of efforts to establish quality human resources in the organization. </a:t>
            </a:r>
            <a:r>
              <a:rPr lang="en-US" sz="2600" i="1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Journal of Marketing and Business Research (MARK)</a:t>
            </a:r>
            <a:r>
              <a:rPr lang="en-US" sz="26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2600" i="1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sz="26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(1), pp.47-58.</a:t>
            </a:r>
          </a:p>
          <a:p>
            <a:pPr marL="0" indent="0" algn="just">
              <a:buNone/>
            </a:pPr>
            <a:r>
              <a:rPr lang="en-US" sz="2600" dirty="0" err="1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Soegoto</a:t>
            </a:r>
            <a:r>
              <a:rPr lang="en-US" sz="26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F.A., 2021. Product development using SWOT analysis. </a:t>
            </a:r>
            <a:r>
              <a:rPr lang="en-US" sz="2600" i="1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Entrepreneurship &amp; </a:t>
            </a:r>
            <a:r>
              <a:rPr lang="en-US" sz="2600" i="1" dirty="0" err="1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Technopreneur</a:t>
            </a:r>
            <a:r>
              <a:rPr lang="en-US" sz="2600" i="1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(INJETECH)</a:t>
            </a:r>
            <a:r>
              <a:rPr lang="en-US" sz="26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2600" i="1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sz="26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pp.1-10.</a:t>
            </a:r>
          </a:p>
          <a:p>
            <a:pPr marL="0" indent="0" algn="just">
              <a:buNone/>
            </a:pPr>
            <a:r>
              <a:rPr lang="en-US" sz="26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Son, J.H., Kim, J.H. and Kim, G.J., 2021. Does employee satisfaction influence customer satisfaction? Assessing coffee shops through the service profit chain model. </a:t>
            </a:r>
            <a:r>
              <a:rPr lang="en-US" sz="2600" i="1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Hospitality Management</a:t>
            </a:r>
            <a:r>
              <a:rPr lang="en-US" sz="26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2600" i="1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94</a:t>
            </a:r>
            <a:r>
              <a:rPr lang="en-US" sz="26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p.102866.</a:t>
            </a:r>
          </a:p>
          <a:p>
            <a:pPr marL="0" indent="0" algn="just">
              <a:buNone/>
            </a:pPr>
            <a:r>
              <a:rPr lang="en-US" sz="26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Surya, B., </a:t>
            </a:r>
            <a:r>
              <a:rPr lang="en-US" sz="2600" dirty="0" err="1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Menne</a:t>
            </a:r>
            <a:r>
              <a:rPr lang="en-US" sz="26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F., </a:t>
            </a:r>
            <a:r>
              <a:rPr lang="en-US" sz="2600" dirty="0" err="1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Sabhan</a:t>
            </a:r>
            <a:r>
              <a:rPr lang="en-US" sz="26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H., </a:t>
            </a:r>
            <a:r>
              <a:rPr lang="en-US" sz="2600" dirty="0" err="1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Suriani</a:t>
            </a:r>
            <a:r>
              <a:rPr lang="en-US" sz="26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S., Abubakar, H. and Idris, M., 2021. Economic growth, increasing productivity of SMEs, and open innovation. </a:t>
            </a:r>
            <a:r>
              <a:rPr lang="en-US" sz="2600" i="1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Journal of Open Innovation: Technology, Market, and Complexity</a:t>
            </a:r>
            <a:r>
              <a:rPr lang="en-US" sz="26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2600" i="1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  <a:r>
              <a:rPr lang="en-US" sz="26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(1), p.20.</a:t>
            </a:r>
          </a:p>
          <a:p>
            <a:pPr marL="0" indent="0" algn="just">
              <a:buNone/>
            </a:pPr>
            <a:r>
              <a:rPr lang="en-US" sz="2600" dirty="0" err="1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Thalita</a:t>
            </a:r>
            <a:r>
              <a:rPr lang="en-US" sz="26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D., Diva, A.F. and Mohammad, W., 2023. SWOT analysis as a strategic foundation for business growth of De </a:t>
            </a:r>
            <a:r>
              <a:rPr lang="en-US" sz="2600" dirty="0" err="1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Buruan</a:t>
            </a:r>
            <a:r>
              <a:rPr lang="en-US" sz="26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House–Food and Coffee Shop. </a:t>
            </a:r>
            <a:r>
              <a:rPr lang="en-US" sz="2600" i="1" dirty="0" err="1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Himeka</a:t>
            </a:r>
            <a:r>
              <a:rPr lang="en-US" sz="2600" i="1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Journal of Interdisciplinary Social Sciences</a:t>
            </a:r>
            <a:r>
              <a:rPr lang="en-US" sz="26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2600" i="1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sz="2600" dirty="0">
                <a:solidFill>
                  <a:schemeClr val="tx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(1), pp.39-47.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15628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506</TotalTime>
  <Words>1576</Words>
  <Application>Microsoft Office PowerPoint</Application>
  <PresentationFormat>Widescreen</PresentationFormat>
  <Paragraphs>159</Paragraphs>
  <Slides>17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8" baseType="lpstr">
      <vt:lpstr>Arial</vt:lpstr>
      <vt:lpstr>Arial Black</vt:lpstr>
      <vt:lpstr>Bebas Neue</vt:lpstr>
      <vt:lpstr>Calibri</vt:lpstr>
      <vt:lpstr>Calibri Light</vt:lpstr>
      <vt:lpstr>Montserrat</vt:lpstr>
      <vt:lpstr>Montserrat Light</vt:lpstr>
      <vt:lpstr>Nunito Light</vt:lpstr>
      <vt:lpstr>Symbol</vt:lpstr>
      <vt:lpstr>Times New Roman</vt:lpstr>
      <vt:lpstr>Office Theme</vt:lpstr>
      <vt:lpstr> STUDENT  NAME : FLORENTINA  BARBULESCU  STUDENT NUMBER :2324276   MODULE NAME: MANAGING ENTERPRISE  BMSW4011  LECTURER: MELANIE  SQUIRE</vt:lpstr>
      <vt:lpstr>     BUSINESS OVERVIEW   </vt:lpstr>
      <vt:lpstr>Business Proposition </vt:lpstr>
      <vt:lpstr>PowerPoint Presentation</vt:lpstr>
      <vt:lpstr>Unique Selling Point</vt:lpstr>
      <vt:lpstr>          Legal structure </vt:lpstr>
      <vt:lpstr>Proposed Location </vt:lpstr>
      <vt:lpstr>Human Resources Strategy</vt:lpstr>
      <vt:lpstr>             Financial Overview  </vt:lpstr>
      <vt:lpstr>Marketing Strategy and Branding </vt:lpstr>
      <vt:lpstr>Promotions</vt:lpstr>
      <vt:lpstr>PowerPoint Presentation</vt:lpstr>
      <vt:lpstr>SWOT Analysis </vt:lpstr>
      <vt:lpstr>Viability and Feasibility of Business Idea</vt:lpstr>
      <vt:lpstr>Summaries</vt:lpstr>
      <vt:lpstr>                      References</vt:lpstr>
      <vt:lpstr>                    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Flo's Coffee Shop</dc:title>
  <dc:creator>Florentina Barbulescu</dc:creator>
  <cp:lastModifiedBy>Florentina Barbulescu</cp:lastModifiedBy>
  <cp:revision>54</cp:revision>
  <dcterms:created xsi:type="dcterms:W3CDTF">2024-11-13T08:36:11Z</dcterms:created>
  <dcterms:modified xsi:type="dcterms:W3CDTF">2024-12-02T19:15:00Z</dcterms:modified>
</cp:coreProperties>
</file>