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9" r:id="rId2"/>
    <p:sldId id="258" r:id="rId3"/>
  </p:sldIdLst>
  <p:sldSz cx="6858000" cy="12192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8C42AD-706C-015F-22AA-4FD452EC7782}" v="28" dt="2018-11-02T00:40:16.780"/>
    <p1510:client id="{FBB45CE9-CEEA-98E4-469F-7D93978C1904}" v="485" dt="2018-11-01T18:19:51.185"/>
    <p1510:client id="{29C30607-A12B-41AB-84F0-4D38356CE03A}" v="6" dt="2018-10-31T14:56:12.164"/>
    <p1510:client id="{72582E81-12D3-EC0B-45A3-A2DD9FC65B22}" v="588" dt="2018-11-01T22:42:38.3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995312"/>
            <a:ext cx="5829300" cy="4244622"/>
          </a:xfrm>
        </p:spPr>
        <p:txBody>
          <a:bodyPr anchor="b"/>
          <a:lstStyle>
            <a:lvl1pPr algn="ctr">
              <a:defRPr sz="4500"/>
            </a:lvl1pPr>
          </a:lstStyle>
          <a:p>
            <a:r>
              <a:rPr lang="en-US" dirty="0"/>
              <a:t>Click to edit Master title style</a:t>
            </a:r>
          </a:p>
        </p:txBody>
      </p:sp>
      <p:sp>
        <p:nvSpPr>
          <p:cNvPr id="3" name="Subtitle 2"/>
          <p:cNvSpPr>
            <a:spLocks noGrp="1"/>
          </p:cNvSpPr>
          <p:nvPr>
            <p:ph type="subTitle" idx="1"/>
          </p:nvPr>
        </p:nvSpPr>
        <p:spPr>
          <a:xfrm>
            <a:off x="857250" y="6403623"/>
            <a:ext cx="5143500" cy="2943577"/>
          </a:xfrm>
        </p:spPr>
        <p:txBody>
          <a:bodyPr/>
          <a:lstStyle>
            <a:lvl1pPr marL="0" indent="0" algn="ctr">
              <a:buNone/>
              <a:defRPr sz="1800"/>
            </a:lvl1pPr>
            <a:lvl2pPr marL="342900" indent="0" algn="ctr">
              <a:buNone/>
              <a:defRPr sz="1500"/>
            </a:lvl2pPr>
            <a:lvl3pPr marL="685800" indent="0" algn="ctr">
              <a:buNone/>
              <a:defRPr sz="14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248327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535142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7"/>
            <a:ext cx="5915025" cy="5071532"/>
          </a:xfrm>
        </p:spPr>
        <p:txBody>
          <a:bodyPr anchor="b"/>
          <a:lstStyle>
            <a:lvl1pPr>
              <a:defRPr sz="4500"/>
            </a:lvl1pPr>
          </a:lstStyle>
          <a:p>
            <a:r>
              <a:rPr lang="en-US" dirty="0"/>
              <a:t>Click to edit Master title style</a:t>
            </a:r>
          </a:p>
        </p:txBody>
      </p:sp>
      <p:sp>
        <p:nvSpPr>
          <p:cNvPr id="3" name="Text Placeholder 2"/>
          <p:cNvSpPr>
            <a:spLocks noGrp="1"/>
          </p:cNvSpPr>
          <p:nvPr>
            <p:ph type="body" idx="1"/>
          </p:nvPr>
        </p:nvSpPr>
        <p:spPr>
          <a:xfrm>
            <a:off x="467916" y="8159048"/>
            <a:ext cx="5915025" cy="2666999"/>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40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53746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471488" y="3245556"/>
            <a:ext cx="2914650" cy="773571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3471863" y="3245556"/>
            <a:ext cx="2914650" cy="773571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1126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4"/>
            <a:ext cx="5915025" cy="2356556"/>
          </a:xfrm>
        </p:spPr>
        <p:txBody>
          <a:bodyPr/>
          <a:lstStyle/>
          <a:p>
            <a:r>
              <a:rPr lang="en-US" dirty="0"/>
              <a:t>Click to edit Master title style</a:t>
            </a:r>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800" b="1"/>
            </a:lvl1pPr>
            <a:lvl2pPr marL="342900" indent="0">
              <a:buNone/>
              <a:defRPr sz="1500" b="1"/>
            </a:lvl2pPr>
            <a:lvl3pPr marL="685800" indent="0">
              <a:buNone/>
              <a:defRPr sz="140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800" b="1"/>
            </a:lvl1pPr>
            <a:lvl2pPr marL="342900" indent="0">
              <a:buNone/>
              <a:defRPr sz="1500" b="1"/>
            </a:lvl2pPr>
            <a:lvl3pPr marL="685800" indent="0">
              <a:buNone/>
              <a:defRPr sz="140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01/11/2018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486729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01/11/2018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191967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89634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dirty="0"/>
              <a:t>Click to edit Master title style</a:t>
            </a:r>
          </a:p>
        </p:txBody>
      </p:sp>
      <p:sp>
        <p:nvSpPr>
          <p:cNvPr id="3" name="Content Placeholder 2"/>
          <p:cNvSpPr>
            <a:spLocks noGrp="1"/>
          </p:cNvSpPr>
          <p:nvPr>
            <p:ph idx="1"/>
          </p:nvPr>
        </p:nvSpPr>
        <p:spPr>
          <a:xfrm>
            <a:off x="2915543" y="1755425"/>
            <a:ext cx="3471863" cy="8664222"/>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100"/>
            </a:lvl2pPr>
            <a:lvl3pPr marL="685800" indent="0">
              <a:buNone/>
              <a:defRPr sz="900"/>
            </a:lvl3pPr>
            <a:lvl4pPr marL="1028700" indent="0">
              <a:buNone/>
              <a:defRPr sz="800"/>
            </a:lvl4pPr>
            <a:lvl5pPr marL="1371600" indent="0">
              <a:buNone/>
              <a:defRPr sz="800"/>
            </a:lvl5pPr>
            <a:lvl6pPr marL="1714500" indent="0">
              <a:buNone/>
              <a:defRPr sz="800"/>
            </a:lvl6pPr>
            <a:lvl7pPr marL="2057400" indent="0">
              <a:buNone/>
              <a:defRPr sz="800"/>
            </a:lvl7pPr>
            <a:lvl8pPr marL="2400300" indent="0">
              <a:buNone/>
              <a:defRPr sz="800"/>
            </a:lvl8pPr>
            <a:lvl9pPr marL="2743200" indent="0">
              <a:buNone/>
              <a:defRPr sz="8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63730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dirty="0"/>
              <a:t>Click to edit Master title style</a:t>
            </a:r>
          </a:p>
        </p:txBody>
      </p:sp>
      <p:sp>
        <p:nvSpPr>
          <p:cNvPr id="3" name="Picture Placeholder 2"/>
          <p:cNvSpPr>
            <a:spLocks noGrp="1" noChangeAspect="1"/>
          </p:cNvSpPr>
          <p:nvPr>
            <p:ph type="pic" idx="1"/>
          </p:nvPr>
        </p:nvSpPr>
        <p:spPr>
          <a:xfrm>
            <a:off x="2915543" y="1755425"/>
            <a:ext cx="3471863" cy="8664222"/>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100"/>
            </a:lvl2pPr>
            <a:lvl3pPr marL="685800" indent="0">
              <a:buNone/>
              <a:defRPr sz="900"/>
            </a:lvl3pPr>
            <a:lvl4pPr marL="1028700" indent="0">
              <a:buNone/>
              <a:defRPr sz="800"/>
            </a:lvl4pPr>
            <a:lvl5pPr marL="1371600" indent="0">
              <a:buNone/>
              <a:defRPr sz="800"/>
            </a:lvl5pPr>
            <a:lvl6pPr marL="1714500" indent="0">
              <a:buNone/>
              <a:defRPr sz="800"/>
            </a:lvl6pPr>
            <a:lvl7pPr marL="2057400" indent="0">
              <a:buNone/>
              <a:defRPr sz="800"/>
            </a:lvl7pPr>
            <a:lvl8pPr marL="2400300" indent="0">
              <a:buNone/>
              <a:defRPr sz="800"/>
            </a:lvl8pPr>
            <a:lvl9pPr marL="2743200" indent="0">
              <a:buNone/>
              <a:defRPr sz="8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330127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63538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649111"/>
            <a:ext cx="1478756" cy="10332156"/>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471488" y="649111"/>
            <a:ext cx="4350544" cy="103321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128532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4"/>
            <a:ext cx="5915025" cy="23565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471488" y="11300181"/>
            <a:ext cx="1543050" cy="649111"/>
          </a:xfrm>
          <a:prstGeom prst="rect">
            <a:avLst/>
          </a:prstGeom>
        </p:spPr>
        <p:txBody>
          <a:bodyPr vert="horz" lIns="91440" tIns="45720" rIns="91440" bIns="45720" rtlCol="0" anchor="ctr"/>
          <a:lstStyle>
            <a:lvl1pPr algn="l">
              <a:defRPr sz="900">
                <a:solidFill>
                  <a:schemeClr val="tx1">
                    <a:tint val="75000"/>
                  </a:schemeClr>
                </a:solidFill>
              </a:defRPr>
            </a:lvl1pPr>
          </a:lstStyle>
          <a:p>
            <a:fld id="{846CE7D5-CF57-46EF-B807-FDD0502418D4}" type="datetimeFigureOut">
              <a:rPr lang="en-GB" smtClean="0"/>
              <a:t>01/11/2018</a:t>
            </a:fld>
            <a:endParaRPr lang="en-GB"/>
          </a:p>
        </p:txBody>
      </p:sp>
      <p:sp>
        <p:nvSpPr>
          <p:cNvPr id="5" name="Footer Placeholder 4"/>
          <p:cNvSpPr>
            <a:spLocks noGrp="1"/>
          </p:cNvSpPr>
          <p:nvPr>
            <p:ph type="ftr" sz="quarter" idx="3"/>
          </p:nvPr>
        </p:nvSpPr>
        <p:spPr>
          <a:xfrm>
            <a:off x="2271713" y="11300181"/>
            <a:ext cx="2314575" cy="649111"/>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43463" y="11300181"/>
            <a:ext cx="1543050" cy="649111"/>
          </a:xfrm>
          <a:prstGeom prst="rect">
            <a:avLst/>
          </a:prstGeom>
        </p:spPr>
        <p:txBody>
          <a:bodyPr vert="horz" lIns="91440" tIns="45720" rIns="91440" bIns="45720" rtlCol="0" anchor="ctr"/>
          <a:lstStyle>
            <a:lvl1pPr algn="r">
              <a:defRPr sz="9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17099714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hyperlink" Target="https://beta.gov.wales/eligibility-free-school-meal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D41FF27-94D6-4B45-B7CA-869F90206A0C}"/>
              </a:ext>
            </a:extLst>
          </p:cNvPr>
          <p:cNvSpPr txBox="1"/>
          <p:nvPr/>
        </p:nvSpPr>
        <p:spPr>
          <a:xfrm>
            <a:off x="49944" y="33938"/>
            <a:ext cx="6431538" cy="230832"/>
          </a:xfrm>
          <a:prstGeom prst="rect">
            <a:avLst/>
          </a:prstGeom>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00" dirty="0">
                <a:solidFill>
                  <a:schemeClr val="tx1">
                    <a:lumMod val="50000"/>
                    <a:lumOff val="50000"/>
                  </a:schemeClr>
                </a:solidFill>
                <a:latin typeface="Arial"/>
                <a:cs typeface="Arial"/>
              </a:rPr>
              <a:t>EAEE4008/C </a:t>
            </a:r>
            <a:r>
              <a:rPr lang="en-US" sz="900" dirty="0">
                <a:solidFill>
                  <a:schemeClr val="accent1"/>
                </a:solidFill>
                <a:latin typeface="Arial"/>
                <a:cs typeface="Arial"/>
              </a:rPr>
              <a:t>      </a:t>
            </a:r>
            <a:r>
              <a:rPr lang="en-US" sz="900" b="1" dirty="0">
                <a:latin typeface="Arial"/>
                <a:cs typeface="Arial"/>
              </a:rPr>
              <a:t> </a:t>
            </a:r>
            <a:r>
              <a:rPr lang="en-US" sz="900" dirty="0">
                <a:latin typeface="Arial"/>
                <a:cs typeface="Arial"/>
              </a:rPr>
              <a:t>Importance of respecting the voice and rights of the child.</a:t>
            </a:r>
            <a:r>
              <a:rPr lang="en-US" sz="900" b="1" dirty="0">
                <a:latin typeface="Arial"/>
                <a:cs typeface="Arial"/>
              </a:rPr>
              <a:t> </a:t>
            </a:r>
            <a:r>
              <a:rPr lang="en-US" sz="900" dirty="0">
                <a:solidFill>
                  <a:schemeClr val="accent1"/>
                </a:solidFill>
                <a:latin typeface="Arial"/>
                <a:cs typeface="Arial"/>
              </a:rPr>
              <a:t>     </a:t>
            </a:r>
            <a:r>
              <a:rPr lang="en-US" sz="900" dirty="0">
                <a:solidFill>
                  <a:schemeClr val="tx1">
                    <a:lumMod val="50000"/>
                    <a:lumOff val="50000"/>
                  </a:schemeClr>
                </a:solidFill>
                <a:latin typeface="Arial"/>
                <a:cs typeface="Arial"/>
              </a:rPr>
              <a:t>1806929</a:t>
            </a:r>
            <a:endParaRPr lang="en-US" sz="900" dirty="0">
              <a:solidFill>
                <a:schemeClr val="tx1">
                  <a:lumMod val="50000"/>
                  <a:lumOff val="50000"/>
                </a:schemeClr>
              </a:solidFill>
              <a:cs typeface="Calibri"/>
            </a:endParaRPr>
          </a:p>
        </p:txBody>
      </p:sp>
      <p:sp>
        <p:nvSpPr>
          <p:cNvPr id="3" name="TextBox 2">
            <a:extLst>
              <a:ext uri="{FF2B5EF4-FFF2-40B4-BE49-F238E27FC236}">
                <a16:creationId xmlns:a16="http://schemas.microsoft.com/office/drawing/2014/main" id="{D9D1E44A-BCB5-4FC1-97A2-451FBB074ABB}"/>
              </a:ext>
            </a:extLst>
          </p:cNvPr>
          <p:cNvSpPr txBox="1"/>
          <p:nvPr/>
        </p:nvSpPr>
        <p:spPr>
          <a:xfrm>
            <a:off x="62754" y="347702"/>
            <a:ext cx="6386711" cy="1384995"/>
          </a:xfrm>
          <a:prstGeom prst="rect">
            <a:avLst/>
          </a:prstGeom>
          <a:noFill/>
          <a:ln w="57150">
            <a:solidFill>
              <a:srgbClr val="00B0F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spcAft>
                <a:spcPts val="300"/>
              </a:spcAft>
            </a:pPr>
            <a:r>
              <a:rPr lang="en-US" sz="900" dirty="0">
                <a:latin typeface="Arial"/>
                <a:cs typeface="Arial"/>
              </a:rPr>
              <a:t>What is the</a:t>
            </a:r>
            <a:r>
              <a:rPr lang="en-US" sz="900" dirty="0">
                <a:solidFill>
                  <a:schemeClr val="accent1">
                    <a:lumMod val="75000"/>
                  </a:schemeClr>
                </a:solidFill>
                <a:latin typeface="Arial"/>
                <a:cs typeface="Arial"/>
              </a:rPr>
              <a:t> U</a:t>
            </a:r>
            <a:r>
              <a:rPr lang="en-US" sz="900" dirty="0">
                <a:latin typeface="Arial"/>
                <a:cs typeface="Arial"/>
              </a:rPr>
              <a:t>nited</a:t>
            </a:r>
            <a:r>
              <a:rPr lang="en-US" sz="900" dirty="0">
                <a:solidFill>
                  <a:schemeClr val="accent1">
                    <a:lumMod val="75000"/>
                  </a:schemeClr>
                </a:solidFill>
                <a:latin typeface="Arial"/>
                <a:cs typeface="Arial"/>
              </a:rPr>
              <a:t> </a:t>
            </a:r>
            <a:r>
              <a:rPr lang="en-US" sz="900" dirty="0">
                <a:solidFill>
                  <a:srgbClr val="00B050"/>
                </a:solidFill>
                <a:latin typeface="Arial"/>
                <a:cs typeface="Arial"/>
              </a:rPr>
              <a:t>N</a:t>
            </a:r>
            <a:r>
              <a:rPr lang="en-US" sz="900" dirty="0">
                <a:latin typeface="Arial"/>
                <a:cs typeface="Arial"/>
              </a:rPr>
              <a:t>ations</a:t>
            </a:r>
            <a:r>
              <a:rPr lang="en-US" sz="900" dirty="0">
                <a:solidFill>
                  <a:schemeClr val="accent1">
                    <a:lumMod val="75000"/>
                  </a:schemeClr>
                </a:solidFill>
                <a:latin typeface="Arial"/>
                <a:cs typeface="Arial"/>
              </a:rPr>
              <a:t> </a:t>
            </a:r>
            <a:r>
              <a:rPr lang="en-US" sz="900" dirty="0">
                <a:solidFill>
                  <a:srgbClr val="7030A0"/>
                </a:solidFill>
                <a:latin typeface="Arial"/>
                <a:cs typeface="Arial"/>
              </a:rPr>
              <a:t>C</a:t>
            </a:r>
            <a:r>
              <a:rPr lang="en-US" sz="900" dirty="0">
                <a:latin typeface="Arial"/>
                <a:cs typeface="Arial"/>
              </a:rPr>
              <a:t>onvention</a:t>
            </a:r>
            <a:r>
              <a:rPr lang="en-US" sz="900" dirty="0">
                <a:solidFill>
                  <a:srgbClr val="7030A0"/>
                </a:solidFill>
                <a:latin typeface="Arial"/>
                <a:cs typeface="Arial"/>
              </a:rPr>
              <a:t> </a:t>
            </a:r>
            <a:r>
              <a:rPr lang="en-US" sz="900" dirty="0">
                <a:latin typeface="Arial"/>
                <a:cs typeface="Arial"/>
              </a:rPr>
              <a:t>on the</a:t>
            </a:r>
            <a:r>
              <a:rPr lang="en-US" sz="900" dirty="0">
                <a:solidFill>
                  <a:schemeClr val="accent1">
                    <a:lumMod val="75000"/>
                  </a:schemeClr>
                </a:solidFill>
                <a:latin typeface="Arial"/>
                <a:cs typeface="Arial"/>
              </a:rPr>
              <a:t> </a:t>
            </a:r>
            <a:r>
              <a:rPr lang="en-US" sz="900" dirty="0">
                <a:solidFill>
                  <a:srgbClr val="FF0000"/>
                </a:solidFill>
                <a:latin typeface="Arial"/>
                <a:cs typeface="Arial"/>
              </a:rPr>
              <a:t>R</a:t>
            </a:r>
            <a:r>
              <a:rPr lang="en-US" sz="900" dirty="0">
                <a:latin typeface="Arial"/>
                <a:cs typeface="Arial"/>
              </a:rPr>
              <a:t>ights of the</a:t>
            </a:r>
            <a:r>
              <a:rPr lang="en-US" sz="900" dirty="0">
                <a:solidFill>
                  <a:schemeClr val="accent1">
                    <a:lumMod val="75000"/>
                  </a:schemeClr>
                </a:solidFill>
                <a:latin typeface="Arial"/>
                <a:cs typeface="Arial"/>
              </a:rPr>
              <a:t> </a:t>
            </a:r>
            <a:r>
              <a:rPr lang="en-US" sz="900" dirty="0">
                <a:solidFill>
                  <a:schemeClr val="accent2"/>
                </a:solidFill>
                <a:latin typeface="Arial"/>
                <a:cs typeface="Arial"/>
              </a:rPr>
              <a:t>C</a:t>
            </a:r>
            <a:r>
              <a:rPr lang="en-US" sz="900" dirty="0">
                <a:latin typeface="Arial"/>
                <a:cs typeface="Arial"/>
              </a:rPr>
              <a:t>hild</a:t>
            </a:r>
            <a:r>
              <a:rPr lang="en-US" sz="900" dirty="0">
                <a:solidFill>
                  <a:schemeClr val="accent1">
                    <a:lumMod val="75000"/>
                  </a:schemeClr>
                </a:solidFill>
                <a:latin typeface="Arial"/>
                <a:cs typeface="Arial"/>
              </a:rPr>
              <a:t>?</a:t>
            </a:r>
            <a:endParaRPr lang="en-US" sz="900">
              <a:solidFill>
                <a:schemeClr val="accent1">
                  <a:lumMod val="75000"/>
                </a:schemeClr>
              </a:solidFill>
              <a:cs typeface="Calibri"/>
            </a:endParaRPr>
          </a:p>
          <a:p>
            <a:pPr algn="just"/>
            <a:r>
              <a:rPr lang="en-US" sz="850" dirty="0">
                <a:solidFill>
                  <a:srgbClr val="000000"/>
                </a:solidFill>
                <a:latin typeface="Arial"/>
                <a:cs typeface="Arial"/>
              </a:rPr>
              <a:t>The UNCRC consists of 54 articles, which promote the rights of the child in all aspects of their life and are all of equal importance. The aim of the UNCRC is to ensure all governments work together to adopt the terms of the convention, acknowledge that every child has basic fundamental rights and to help every child reach their full potential (UNICEF, 2004). </a:t>
            </a:r>
            <a:endParaRPr lang="en-US" sz="850">
              <a:cs typeface="Calibri"/>
            </a:endParaRPr>
          </a:p>
          <a:p>
            <a:pPr algn="just">
              <a:spcBef>
                <a:spcPts val="300"/>
              </a:spcBef>
            </a:pPr>
            <a:r>
              <a:rPr lang="en-US" sz="850" dirty="0">
                <a:latin typeface="Arial"/>
                <a:cs typeface="Arial"/>
              </a:rPr>
              <a:t>Almost every government in the world has promised to protect, respect and fulfill these rights and agree that every child has a basic right to survival and development, including the rights to education, healthcare, protection, and participation (Save the Children, No Date).</a:t>
            </a:r>
            <a:endParaRPr lang="en-US" sz="850">
              <a:cs typeface="Calibri"/>
            </a:endParaRPr>
          </a:p>
          <a:p>
            <a:pPr algn="just">
              <a:spcBef>
                <a:spcPts val="300"/>
              </a:spcBef>
            </a:pPr>
            <a:r>
              <a:rPr lang="en-GB" sz="850" dirty="0">
                <a:latin typeface="Arial"/>
                <a:cs typeface="Arial"/>
              </a:rPr>
              <a:t>The UNCRC was adopted by the Welsh Government in 2004 as the basis of all its policy making for children and young people and in 2011 Wales made these rights law (Children's commissioner for Wales, 2017). </a:t>
            </a:r>
            <a:endParaRPr lang="en-US" sz="850" dirty="0">
              <a:cs typeface="Calibri"/>
            </a:endParaRPr>
          </a:p>
        </p:txBody>
      </p:sp>
      <p:sp>
        <p:nvSpPr>
          <p:cNvPr id="6" name="Rectangle 5">
            <a:extLst>
              <a:ext uri="{FF2B5EF4-FFF2-40B4-BE49-F238E27FC236}">
                <a16:creationId xmlns:a16="http://schemas.microsoft.com/office/drawing/2014/main" id="{05B928F3-FBDB-4338-BA8A-128D241A6FB3}"/>
              </a:ext>
            </a:extLst>
          </p:cNvPr>
          <p:cNvSpPr/>
          <p:nvPr/>
        </p:nvSpPr>
        <p:spPr>
          <a:xfrm>
            <a:off x="6624917" y="35861"/>
            <a:ext cx="165207" cy="121330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E126E40-9774-4697-A26A-579AC254E8B9}"/>
              </a:ext>
            </a:extLst>
          </p:cNvPr>
          <p:cNvSpPr/>
          <p:nvPr/>
        </p:nvSpPr>
        <p:spPr>
          <a:xfrm>
            <a:off x="6522464" y="35860"/>
            <a:ext cx="69157" cy="12133087"/>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894DE62E-980D-46D6-93DF-65C38D2C5355}"/>
              </a:ext>
            </a:extLst>
          </p:cNvPr>
          <p:cNvSpPr txBox="1"/>
          <p:nvPr/>
        </p:nvSpPr>
        <p:spPr>
          <a:xfrm>
            <a:off x="68835" y="6181163"/>
            <a:ext cx="6393757" cy="4493538"/>
          </a:xfrm>
          <a:prstGeom prst="rect">
            <a:avLst/>
          </a:prstGeom>
          <a:ln w="57150">
            <a:solidFill>
              <a:srgbClr val="7030A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850" u="sng" dirty="0">
                <a:latin typeface="Arial"/>
              </a:rPr>
              <a:t>Article 18</a:t>
            </a:r>
            <a:endParaRPr lang="en-US" sz="850" u="sng" dirty="0">
              <a:latin typeface="Arial"/>
              <a:cs typeface="Arial"/>
            </a:endParaRPr>
          </a:p>
          <a:p>
            <a:pPr marL="171450" indent="-171450" algn="just">
              <a:spcBef>
                <a:spcPts val="300"/>
              </a:spcBef>
              <a:buFont typeface="Arial"/>
              <a:buChar char="•"/>
            </a:pPr>
            <a:r>
              <a:rPr lang="en-US" sz="850" dirty="0">
                <a:latin typeface="Arial"/>
                <a:cs typeface="Arial"/>
              </a:rPr>
              <a:t>The parents' main priority and concern should be the best interests of the child. Governments have a duty to provide support services in order to assist parents with this but without taking the responsibility of providing appropriate guidance to their child, away from them (UNICEF, 1989).</a:t>
            </a:r>
          </a:p>
          <a:p>
            <a:pPr marL="171450" indent="-171450" algn="just">
              <a:spcBef>
                <a:spcPts val="300"/>
              </a:spcBef>
              <a:buFont typeface="Arial"/>
              <a:buChar char="•"/>
            </a:pPr>
            <a:r>
              <a:rPr lang="en-US" sz="850" dirty="0">
                <a:latin typeface="Arial"/>
                <a:cs typeface="Arial"/>
              </a:rPr>
              <a:t>The Children's Workforce Development Council (2008) tells us the importance in understanding that the term 'parent' is defined as Mothers, Fathers, legal guardians and the primary </a:t>
            </a:r>
            <a:r>
              <a:rPr lang="en-US" sz="850" dirty="0" err="1">
                <a:latin typeface="Arial"/>
                <a:cs typeface="Arial"/>
              </a:rPr>
              <a:t>carers</a:t>
            </a:r>
            <a:r>
              <a:rPr lang="en-US" sz="850" dirty="0">
                <a:latin typeface="Arial"/>
                <a:cs typeface="Arial"/>
              </a:rPr>
              <a:t> of looked-after children.</a:t>
            </a:r>
          </a:p>
          <a:p>
            <a:pPr marL="171450" indent="-171450" algn="just">
              <a:spcBef>
                <a:spcPts val="300"/>
              </a:spcBef>
              <a:buFont typeface="Arial"/>
              <a:buChar char="•"/>
            </a:pPr>
            <a:r>
              <a:rPr lang="en-GB" sz="850" dirty="0">
                <a:latin typeface="Arial"/>
                <a:cs typeface="Arial"/>
              </a:rPr>
              <a:t>According to the Department for Education and skills (DFES, 2007), the main determinant in influencing children’s well-being, achievements and prospects are their parents and the home environment they create. </a:t>
            </a:r>
          </a:p>
          <a:p>
            <a:pPr marL="171450" indent="-171450" algn="just">
              <a:spcBef>
                <a:spcPts val="300"/>
              </a:spcBef>
              <a:buFont typeface="Arial"/>
              <a:buChar char="•"/>
            </a:pPr>
            <a:r>
              <a:rPr lang="en-US" sz="850" dirty="0">
                <a:latin typeface="Arial"/>
                <a:cs typeface="Arial"/>
              </a:rPr>
              <a:t>Governments </a:t>
            </a:r>
            <a:r>
              <a:rPr lang="en-US" sz="850" dirty="0" err="1">
                <a:latin typeface="Arial"/>
                <a:cs typeface="Arial"/>
              </a:rPr>
              <a:t>recognised</a:t>
            </a:r>
            <a:r>
              <a:rPr lang="en-US" sz="850" dirty="0">
                <a:latin typeface="Arial"/>
                <a:cs typeface="Arial"/>
              </a:rPr>
              <a:t> the need to further develop policies which pay significant attention to supporting parents and helping families find solutions for themselves. The Department for Education and Skills has developed their policies on parenting and family support, as well as child-based policies and put those policies at the heart of children’s services (Every Child Matters, 2003 p39). </a:t>
            </a:r>
            <a:endParaRPr lang="en-GB" sz="850" dirty="0">
              <a:latin typeface="Arial"/>
              <a:cs typeface="Arial"/>
            </a:endParaRPr>
          </a:p>
          <a:p>
            <a:pPr marL="171450" indent="-171450" algn="just">
              <a:spcBef>
                <a:spcPts val="300"/>
              </a:spcBef>
              <a:buFont typeface="Arial"/>
              <a:buChar char="•"/>
            </a:pPr>
            <a:r>
              <a:rPr lang="en-GB" sz="850" dirty="0">
                <a:latin typeface="Arial"/>
                <a:cs typeface="Arial"/>
              </a:rPr>
              <a:t>Practitioners can include parents in their child's education in ways such as, by creating a one page profile with the child and parents, provide a home-school link book, access to personal IT accounts to view and develop their child's work, various parents evenings, open days and coffee afternoons and also homework activities to involve parents with their child's learning and help them understand any current class theme.</a:t>
            </a:r>
          </a:p>
          <a:p>
            <a:pPr marL="171450" indent="-171450" algn="just">
              <a:spcBef>
                <a:spcPts val="300"/>
              </a:spcBef>
              <a:buFont typeface="Arial"/>
              <a:buChar char="•"/>
            </a:pPr>
            <a:r>
              <a:rPr lang="en-GB" sz="850" dirty="0">
                <a:latin typeface="Arial"/>
                <a:cs typeface="Arial"/>
              </a:rPr>
              <a:t>Partnership with parents policy as guided by the Early Years Foundation Stage (2014) tells us that working together has a direct impact on a child's development and learning, all parties can learn from and share with one another in order to gain an understanding of how best to meet the needs of the child. Valuing and respecting each others roles, skills, knowledge and expertise and maintaining respectful communication with the main focus remaining on the child. </a:t>
            </a:r>
          </a:p>
          <a:p>
            <a:pPr marL="171450" indent="-171450" algn="just">
              <a:spcBef>
                <a:spcPts val="300"/>
              </a:spcBef>
              <a:buFont typeface="Arial"/>
              <a:buChar char="•"/>
            </a:pPr>
            <a:r>
              <a:rPr lang="en-GB" sz="850" dirty="0">
                <a:latin typeface="Arial"/>
                <a:cs typeface="Arial"/>
              </a:rPr>
              <a:t>Consistencies and routine, play an important part in a child's development and need to be set within the home and setting, ensuring that the key factors are included such as, adequate sleep, balanced diet, stimulation and boundaries as recommended by Frankel and Hobart (2004).</a:t>
            </a:r>
          </a:p>
          <a:p>
            <a:pPr marL="171450" indent="-171450" algn="just">
              <a:spcBef>
                <a:spcPts val="300"/>
              </a:spcBef>
              <a:buFont typeface="Arial"/>
              <a:buChar char="•"/>
            </a:pPr>
            <a:r>
              <a:rPr lang="en-GB" sz="850" dirty="0">
                <a:latin typeface="Arial"/>
                <a:cs typeface="Arial"/>
              </a:rPr>
              <a:t>It is important that schools maintain a balance between respecting requests from parents while also continuing with their statutory duties. Having parental responsibility, does not permit a parent to prevent a setting from carrying out their duties under legislation (Department for Education, 2018).</a:t>
            </a:r>
          </a:p>
          <a:p>
            <a:pPr marL="171450" indent="-171450" algn="just">
              <a:spcBef>
                <a:spcPts val="300"/>
              </a:spcBef>
              <a:buFont typeface="Arial"/>
              <a:buChar char="•"/>
            </a:pPr>
            <a:r>
              <a:rPr lang="en-GB" sz="850" dirty="0">
                <a:latin typeface="Arial"/>
                <a:cs typeface="Arial"/>
              </a:rPr>
              <a:t>There are various support programmes and services in place to support families in Wales such as, Families First and Team Around The Family. These programmes are designed to assist with various needs and access is not limited to where you live or how much you earn. The Welsh Government’s five year strategic plan, </a:t>
            </a:r>
            <a:r>
              <a:rPr lang="en-GB" sz="850" i="1" dirty="0">
                <a:latin typeface="Arial"/>
                <a:cs typeface="Arial"/>
              </a:rPr>
              <a:t>Taking Wales Forward,</a:t>
            </a:r>
            <a:r>
              <a:rPr lang="en-GB" sz="850" dirty="0">
                <a:latin typeface="Arial"/>
                <a:cs typeface="Arial"/>
              </a:rPr>
              <a:t> have the aim in providing every child in Wales with the best possible start in life, and also the aim to support families in creating a stable and nurturing environment in which all children can thrive (Families First, 2017). </a:t>
            </a:r>
          </a:p>
        </p:txBody>
      </p:sp>
      <p:sp>
        <p:nvSpPr>
          <p:cNvPr id="12" name="TextBox 11">
            <a:extLst>
              <a:ext uri="{FF2B5EF4-FFF2-40B4-BE49-F238E27FC236}">
                <a16:creationId xmlns:a16="http://schemas.microsoft.com/office/drawing/2014/main" id="{1926EF90-9504-4756-9E14-C461E6D5C295}"/>
              </a:ext>
            </a:extLst>
          </p:cNvPr>
          <p:cNvSpPr txBox="1"/>
          <p:nvPr/>
        </p:nvSpPr>
        <p:spPr>
          <a:xfrm>
            <a:off x="68838" y="1820474"/>
            <a:ext cx="6387353" cy="4278094"/>
          </a:xfrm>
          <a:prstGeom prst="rect">
            <a:avLst/>
          </a:prstGeom>
          <a:no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850" u="sng" dirty="0">
                <a:latin typeface="Arial"/>
              </a:rPr>
              <a:t>Article 3</a:t>
            </a:r>
            <a:endParaRPr lang="en-US" sz="850">
              <a:cs typeface="Calibri"/>
            </a:endParaRPr>
          </a:p>
          <a:p>
            <a:pPr marL="171450" indent="-171450" algn="just">
              <a:spcBef>
                <a:spcPts val="300"/>
              </a:spcBef>
              <a:buFont typeface="Arial"/>
              <a:buChar char="•"/>
            </a:pPr>
            <a:r>
              <a:rPr lang="en-US" sz="850" dirty="0">
                <a:latin typeface="Arial"/>
                <a:cs typeface="Arial"/>
              </a:rPr>
              <a:t>The best interests of the child shall be of primary concern in all actions that relate to them. This includes public or private educational settings, </a:t>
            </a:r>
            <a:r>
              <a:rPr lang="en-GB" sz="850" dirty="0">
                <a:latin typeface="Arial"/>
                <a:cs typeface="Arial"/>
              </a:rPr>
              <a:t>courts of law, administrative authorities and legislative bodies. All parties must ensure that children are protected from harm and cared for in the best way possible for their individual needs and well-being and that all persons responsible for this are competent in doing so (UNICEF, 1990). </a:t>
            </a:r>
          </a:p>
          <a:p>
            <a:pPr marL="171450" indent="-171450" algn="just">
              <a:spcBef>
                <a:spcPts val="300"/>
              </a:spcBef>
              <a:buFont typeface="Arial"/>
              <a:buChar char="•"/>
            </a:pPr>
            <a:r>
              <a:rPr lang="en-GB" sz="850" dirty="0">
                <a:latin typeface="Arial"/>
                <a:cs typeface="Arial"/>
              </a:rPr>
              <a:t>Children that know and experience their rights, feel valued in their educational setting and are more likely to be healthy, confident individuals who can learn and thrive to the best of their ability (Children's commissioner for Wales, 2017).</a:t>
            </a:r>
            <a:endParaRPr lang="en-US" sz="850">
              <a:cs typeface="Calibri"/>
            </a:endParaRPr>
          </a:p>
          <a:p>
            <a:pPr marL="171450" indent="-171450" algn="just">
              <a:spcBef>
                <a:spcPts val="300"/>
              </a:spcBef>
              <a:buFont typeface="Arial"/>
              <a:buChar char="•"/>
            </a:pPr>
            <a:r>
              <a:rPr lang="en-GB" sz="850" dirty="0">
                <a:latin typeface="Arial"/>
                <a:cs typeface="Arial"/>
              </a:rPr>
              <a:t>The Welsh Governments Implementation of children's rights in Wales (2015) aims for all children to know their rights, have a bright future and to contribute positively to their communities. Their programme which implements strategies, services and provisions for children based on the rights of the UNCRC and the 7 core aims, which are, for all children to: </a:t>
            </a:r>
            <a:endParaRPr lang="en-GB" sz="850" b="1" dirty="0">
              <a:latin typeface="Arial"/>
              <a:cs typeface="Arial"/>
            </a:endParaRPr>
          </a:p>
          <a:p>
            <a:pPr lvl="1" indent="-171450" algn="just">
              <a:spcBef>
                <a:spcPts val="300"/>
              </a:spcBef>
              <a:buFont typeface="Arial"/>
              <a:buChar char="•"/>
            </a:pPr>
            <a:r>
              <a:rPr lang="en-GB" sz="850" dirty="0">
                <a:latin typeface="Arial"/>
                <a:cs typeface="Arial"/>
              </a:rPr>
              <a:t>have a flying start in life </a:t>
            </a:r>
          </a:p>
          <a:p>
            <a:pPr lvl="1" indent="-171450" algn="just">
              <a:spcBef>
                <a:spcPts val="300"/>
              </a:spcBef>
              <a:buFont typeface="Arial"/>
              <a:buChar char="•"/>
            </a:pPr>
            <a:r>
              <a:rPr lang="en-GB" sz="850" dirty="0">
                <a:latin typeface="Arial"/>
                <a:cs typeface="Arial"/>
              </a:rPr>
              <a:t>have a comprehensive range of education and learning opportunities</a:t>
            </a:r>
            <a:endParaRPr lang="en-GB" sz="850">
              <a:latin typeface="Calibri"/>
              <a:cs typeface="Calibri"/>
            </a:endParaRPr>
          </a:p>
          <a:p>
            <a:pPr lvl="1" indent="-171450" algn="just">
              <a:spcBef>
                <a:spcPts val="300"/>
              </a:spcBef>
              <a:buFont typeface="Arial"/>
              <a:buChar char="•"/>
            </a:pPr>
            <a:r>
              <a:rPr lang="en-GB" sz="850" dirty="0">
                <a:latin typeface="Arial"/>
                <a:cs typeface="Arial"/>
              </a:rPr>
              <a:t>enjoy the best possible health and are free from abuse, victimisation and exploitation</a:t>
            </a:r>
            <a:endParaRPr lang="en-GB" sz="850">
              <a:latin typeface="Calibri"/>
              <a:cs typeface="Calibri"/>
            </a:endParaRPr>
          </a:p>
          <a:p>
            <a:pPr lvl="1" indent="-171450" algn="just">
              <a:spcBef>
                <a:spcPts val="300"/>
              </a:spcBef>
              <a:buFont typeface="Arial"/>
              <a:buChar char="•"/>
            </a:pPr>
            <a:r>
              <a:rPr lang="en-GB" sz="850" dirty="0">
                <a:latin typeface="Arial"/>
                <a:cs typeface="Arial"/>
              </a:rPr>
              <a:t>have access to play, leisure, sporting and cultural activities</a:t>
            </a:r>
            <a:endParaRPr lang="en-GB" sz="850">
              <a:latin typeface="Calibri"/>
              <a:cs typeface="Calibri"/>
            </a:endParaRPr>
          </a:p>
          <a:p>
            <a:pPr lvl="1" indent="-171450" algn="just">
              <a:spcBef>
                <a:spcPts val="300"/>
              </a:spcBef>
              <a:buFont typeface="Arial"/>
              <a:buChar char="•"/>
            </a:pPr>
            <a:r>
              <a:rPr lang="en-GB" sz="850" dirty="0">
                <a:latin typeface="Arial"/>
                <a:cs typeface="Arial"/>
              </a:rPr>
              <a:t>be listened to, treated with respect, and have their race and cultural identity recognised (participation in decision making)</a:t>
            </a:r>
            <a:endParaRPr lang="en-GB" sz="850">
              <a:latin typeface="Calibri"/>
              <a:cs typeface="Calibri"/>
            </a:endParaRPr>
          </a:p>
          <a:p>
            <a:pPr lvl="1" indent="-171450" algn="just">
              <a:spcBef>
                <a:spcPts val="300"/>
              </a:spcBef>
              <a:buFont typeface="Arial"/>
              <a:buChar char="•"/>
            </a:pPr>
            <a:r>
              <a:rPr lang="en-GB" sz="850" dirty="0">
                <a:latin typeface="Arial"/>
                <a:cs typeface="Arial"/>
              </a:rPr>
              <a:t>have a safe home and a community which supports physical and emotional wellbeing</a:t>
            </a:r>
            <a:endParaRPr lang="en-GB" sz="850">
              <a:latin typeface="Calibri"/>
              <a:cs typeface="Calibri"/>
            </a:endParaRPr>
          </a:p>
          <a:p>
            <a:pPr lvl="1" indent="-171450" algn="just">
              <a:spcBef>
                <a:spcPts val="300"/>
              </a:spcBef>
              <a:buFont typeface="Arial"/>
              <a:buChar char="•"/>
            </a:pPr>
            <a:r>
              <a:rPr lang="en-GB" sz="850" dirty="0">
                <a:latin typeface="Arial"/>
                <a:cs typeface="Arial"/>
              </a:rPr>
              <a:t>not be disadvantaged by poverty.</a:t>
            </a:r>
          </a:p>
          <a:p>
            <a:pPr marL="171450" lvl="1" indent="-171450" algn="just">
              <a:spcBef>
                <a:spcPts val="300"/>
              </a:spcBef>
              <a:buFont typeface="Arial"/>
              <a:buChar char="•"/>
            </a:pPr>
            <a:r>
              <a:rPr lang="en-GB" sz="850" dirty="0">
                <a:latin typeface="Arial"/>
                <a:cs typeface="Arial"/>
              </a:rPr>
              <a:t>In order for children to have the educational opportunities they need to be the best they can be, Practitioners need to understand, inspire and challenge children’s potential for learning. Settings must create a balance of structured learning where activities are both child-initiated and practitioner led. It is important for children to be involved in their own learning, build on their knowledge and develop their individual interests. In the foundation phase, the learning provided should be through play where children can take risks, problem solve, make decisions and experiment, both indoor and in their natural environment. The learning opportunities provided should be fun, stimulating, challenging, exciting and safe and promote the child's desire for learning (Foundation Phase Framework, 2015).</a:t>
            </a:r>
          </a:p>
          <a:p>
            <a:pPr marL="171450" lvl="1" indent="-171450" algn="just">
              <a:spcBef>
                <a:spcPts val="300"/>
              </a:spcBef>
              <a:buFont typeface="Arial"/>
              <a:buChar char="•"/>
            </a:pPr>
            <a:r>
              <a:rPr lang="en-GB" sz="850" dirty="0">
                <a:latin typeface="Arial"/>
                <a:cs typeface="Arial"/>
              </a:rPr>
              <a:t>Froebel, Montessori and Steiner all agree that childhood is important in its own right and when children experience a childhood with loving, supportive, positive relationships, and rich with first-hand experiences, children are encouraged to engage and learn readily, which is the best preparation for adulthood they can receive (Bruce, 2010).</a:t>
            </a:r>
          </a:p>
        </p:txBody>
      </p:sp>
      <p:sp>
        <p:nvSpPr>
          <p:cNvPr id="4" name="TextBox 3">
            <a:extLst>
              <a:ext uri="{FF2B5EF4-FFF2-40B4-BE49-F238E27FC236}">
                <a16:creationId xmlns:a16="http://schemas.microsoft.com/office/drawing/2014/main" id="{DE50C8E0-A986-4C14-8C79-8576D6D94B3B}"/>
              </a:ext>
            </a:extLst>
          </p:cNvPr>
          <p:cNvSpPr txBox="1"/>
          <p:nvPr/>
        </p:nvSpPr>
        <p:spPr>
          <a:xfrm>
            <a:off x="62432" y="10759568"/>
            <a:ext cx="6393755" cy="1346522"/>
          </a:xfrm>
          <a:prstGeom prst="rect">
            <a:avLst/>
          </a:prstGeom>
          <a:ln w="57150">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50" u="sng" dirty="0">
                <a:latin typeface="Arial"/>
                <a:cs typeface="Arial"/>
              </a:rPr>
              <a:t>Article 23</a:t>
            </a:r>
            <a:endParaRPr lang="en-US" sz="850" dirty="0">
              <a:latin typeface="Arial"/>
              <a:cs typeface="Arial"/>
            </a:endParaRPr>
          </a:p>
          <a:p>
            <a:pPr marL="171450" indent="-171450" algn="just">
              <a:spcBef>
                <a:spcPts val="300"/>
              </a:spcBef>
              <a:buFont typeface="Arial"/>
              <a:buChar char="•"/>
            </a:pPr>
            <a:r>
              <a:rPr lang="en-US" sz="850" dirty="0">
                <a:latin typeface="Arial"/>
                <a:cs typeface="Arial"/>
              </a:rPr>
              <a:t>Children who have any form of mental or physical disability have the right to special care and support in order to assist them in leading full and independent lives (Children's Rights Wales, 2015). </a:t>
            </a:r>
          </a:p>
          <a:p>
            <a:pPr marL="171450" indent="-171450" algn="just">
              <a:spcBef>
                <a:spcPts val="300"/>
              </a:spcBef>
              <a:buFont typeface="Arial"/>
              <a:buChar char="•"/>
            </a:pPr>
            <a:r>
              <a:rPr lang="en-US" sz="850" dirty="0">
                <a:latin typeface="Arial"/>
                <a:cs typeface="Arial"/>
              </a:rPr>
              <a:t>Settings must have a special educational needs policy based on the Special Educational Needs Code of Practice for Wales. The Code of Practice (2004) states that children with special educational needs should receive a full, balanced and relevant education based on the National Curriculum. Practitioners and Local Education authorities should work in partnership with parents and consider the wishes of the child and, continually review interventions in place in order to assess their impact and the progress of the child. The settings' SENCO has the responsibility for implementing the SEN policy and for coordinating the provision for pupils with special educational needs.</a:t>
            </a:r>
          </a:p>
        </p:txBody>
      </p:sp>
    </p:spTree>
    <p:extLst>
      <p:ext uri="{BB962C8B-B14F-4D97-AF65-F5344CB8AC3E}">
        <p14:creationId xmlns:p14="http://schemas.microsoft.com/office/powerpoint/2010/main" val="28882188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80962315-8132-4FA7-B7AF-5D77D63026DC}"/>
              </a:ext>
            </a:extLst>
          </p:cNvPr>
          <p:cNvSpPr txBox="1"/>
          <p:nvPr/>
        </p:nvSpPr>
        <p:spPr>
          <a:xfrm>
            <a:off x="376199" y="3216406"/>
            <a:ext cx="6419370" cy="3854901"/>
          </a:xfrm>
          <a:prstGeom prst="rect">
            <a:avLst/>
          </a:prstGeom>
          <a:ln w="57150">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850" u="sng" dirty="0">
                <a:latin typeface="Arial"/>
              </a:rPr>
              <a:t>Article 27</a:t>
            </a:r>
            <a:endParaRPr lang="en-US" sz="850">
              <a:cs typeface="Calibri"/>
            </a:endParaRPr>
          </a:p>
          <a:p>
            <a:pPr marL="171450" indent="-171450" algn="just">
              <a:spcBef>
                <a:spcPts val="300"/>
              </a:spcBef>
              <a:buFont typeface="Arial"/>
              <a:buChar char="•"/>
            </a:pPr>
            <a:r>
              <a:rPr lang="en-US" sz="850" dirty="0">
                <a:latin typeface="Arial"/>
                <a:cs typeface="Arial"/>
              </a:rPr>
              <a:t>Every child has the right to a standard of living that is sufficient to their physical, mental, spiritual, moral and social development. The primary responsibility to secure a basic standard of living necessary to support these developments lies with the parent(s), as much as their abilities and financial capabilities allow. In order to ensure this right is implemented, parties shall take appropriate measures to assist parents when necessary by providing assistance and support with particular regard to nutrition, clothing and housing (UNICEF, 1989). </a:t>
            </a:r>
            <a:endParaRPr lang="en-US" sz="850" u="sng" dirty="0">
              <a:latin typeface="Arial"/>
              <a:cs typeface="Arial"/>
            </a:endParaRPr>
          </a:p>
          <a:p>
            <a:pPr marL="171450" indent="-171450" algn="just">
              <a:spcBef>
                <a:spcPts val="300"/>
              </a:spcBef>
              <a:buFont typeface="Arial"/>
              <a:buChar char="•"/>
            </a:pPr>
            <a:r>
              <a:rPr lang="en-US" sz="850" dirty="0">
                <a:latin typeface="Arial"/>
                <a:cs typeface="Arial"/>
              </a:rPr>
              <a:t>Children of school age from low income families may be entitled to free school meals should they meet the necessary criteria. Although a family may be eligible for financial support, it is necessary for parents to apply for this support. Parents may not be aware of these entitlements and therefore, persons supporting or working on the behalf of the family such as, The Citizens Advice Bureau can assist a family in understanding and accessing their entitlements to various Government benefits (The Welsh Government, 2014). </a:t>
            </a:r>
          </a:p>
          <a:p>
            <a:pPr marL="171450" indent="-171450" algn="just">
              <a:spcBef>
                <a:spcPts val="300"/>
              </a:spcBef>
              <a:buFont typeface="Arial"/>
              <a:buChar char="•"/>
            </a:pPr>
            <a:r>
              <a:rPr lang="en-US" sz="850" dirty="0">
                <a:latin typeface="Arial"/>
                <a:cs typeface="Arial"/>
              </a:rPr>
              <a:t>Following the introduction of Universal Credit, The Welsh Government (2018) states a need to revise the eligibility criteria for free school meals in Wales and therefore consultations of proposals are ongoing. Details of which can be found here: </a:t>
            </a:r>
            <a:r>
              <a:rPr lang="en-US" sz="850" u="sng" dirty="0">
                <a:latin typeface="Arial"/>
                <a:cs typeface="Arial"/>
                <a:hlinkClick r:id="rId2"/>
              </a:rPr>
              <a:t>https://beta.gov.wales/eligibility-free-school-meals</a:t>
            </a:r>
            <a:r>
              <a:rPr lang="en-US" sz="850" u="sng" dirty="0">
                <a:latin typeface="Arial"/>
                <a:cs typeface="Arial"/>
              </a:rPr>
              <a:t>.</a:t>
            </a:r>
          </a:p>
          <a:p>
            <a:pPr marL="171450" indent="-171450" algn="just">
              <a:spcBef>
                <a:spcPts val="300"/>
              </a:spcBef>
              <a:buFont typeface="Arial"/>
              <a:buChar char="•"/>
            </a:pPr>
            <a:r>
              <a:rPr lang="en-GB" sz="850" dirty="0">
                <a:latin typeface="Arial"/>
                <a:cs typeface="Arial"/>
              </a:rPr>
              <a:t>Research shows that children’s concentration can be improved by healthy eating which can in turn have a positive impact on a child’s behaviour at school and academic performance. Having access to nutritious meals from an early age can encourage the development of healthy eating habits while also reducing the risk of future health issues (The Children’s Society, 2012).</a:t>
            </a:r>
          </a:p>
          <a:p>
            <a:pPr marL="171450" indent="-171450" algn="just">
              <a:spcBef>
                <a:spcPts val="300"/>
              </a:spcBef>
              <a:buFont typeface="Arial"/>
              <a:buChar char="•"/>
            </a:pPr>
            <a:r>
              <a:rPr lang="en-US" sz="850" dirty="0">
                <a:latin typeface="Arial"/>
                <a:cs typeface="Arial"/>
              </a:rPr>
              <a:t>There may be times when families need extra help and support with issues surrounding their child's education, school or </a:t>
            </a:r>
            <a:r>
              <a:rPr lang="en-US" sz="850" dirty="0" err="1">
                <a:latin typeface="Arial"/>
                <a:cs typeface="Arial"/>
              </a:rPr>
              <a:t>behaviour</a:t>
            </a:r>
            <a:r>
              <a:rPr lang="en-US" sz="850" dirty="0">
                <a:latin typeface="Arial"/>
                <a:cs typeface="Arial"/>
              </a:rPr>
              <a:t> or housing and health for example. When parents' consent, Team Around The Family (TAF) can provide families with necessary support services, networks and facilities to assist them in coping with the challenges of family life, with the aim of helping everyone involved lead happy, healthy and successful lives. </a:t>
            </a:r>
            <a:endParaRPr lang="en-GB" sz="850" dirty="0">
              <a:latin typeface="Arial"/>
              <a:cs typeface="Arial"/>
            </a:endParaRPr>
          </a:p>
          <a:p>
            <a:pPr marL="171450" indent="-171450" algn="just">
              <a:spcBef>
                <a:spcPts val="300"/>
              </a:spcBef>
              <a:buFont typeface="Arial"/>
              <a:buChar char="•"/>
            </a:pPr>
            <a:r>
              <a:rPr lang="en-US" sz="850" dirty="0">
                <a:latin typeface="Arial"/>
                <a:cs typeface="Arial"/>
              </a:rPr>
              <a:t>Statistics provided by the Welsh Government, Child Poverty Strategy for Wales (2015) shows that percentages of child poverty remain persistently high in Wales. Factors that affect this are often outside the control of The Welsh Government such as, the broader UK economy and changes to Tax and benefits system. In order to regard article 27 of the UNCRC, The Welsh Government have set out a </a:t>
            </a:r>
            <a:r>
              <a:rPr lang="en-US" sz="850" i="1" dirty="0">
                <a:latin typeface="Arial"/>
                <a:cs typeface="Arial"/>
              </a:rPr>
              <a:t>Tackling Poverty Action Plan </a:t>
            </a:r>
            <a:r>
              <a:rPr lang="en-US" sz="850" dirty="0">
                <a:latin typeface="Arial"/>
                <a:cs typeface="Arial"/>
              </a:rPr>
              <a:t>(2012-2016) which </a:t>
            </a:r>
            <a:r>
              <a:rPr lang="en-US" sz="850" dirty="0" err="1">
                <a:latin typeface="Arial"/>
                <a:cs typeface="Arial"/>
              </a:rPr>
              <a:t>recognises</a:t>
            </a:r>
            <a:r>
              <a:rPr lang="en-US" sz="850" dirty="0">
                <a:latin typeface="Arial"/>
                <a:cs typeface="Arial"/>
              </a:rPr>
              <a:t> that the poverty of a parent determines the poverty of the child. Therefore, strategies to increase family incomes and employment opportunities aim to improve the well-being of families which will in turn, improve the well-being of the child.</a:t>
            </a:r>
            <a:endParaRPr lang="en-GB" sz="850" dirty="0">
              <a:latin typeface="Arial"/>
              <a:cs typeface="Arial"/>
            </a:endParaRPr>
          </a:p>
        </p:txBody>
      </p:sp>
      <p:sp>
        <p:nvSpPr>
          <p:cNvPr id="2" name="Rectangle 1">
            <a:extLst>
              <a:ext uri="{FF2B5EF4-FFF2-40B4-BE49-F238E27FC236}">
                <a16:creationId xmlns:a16="http://schemas.microsoft.com/office/drawing/2014/main" id="{9E895590-434C-4FF8-9F0F-16EA0C1D17CE}"/>
              </a:ext>
            </a:extLst>
          </p:cNvPr>
          <p:cNvSpPr/>
          <p:nvPr/>
        </p:nvSpPr>
        <p:spPr>
          <a:xfrm>
            <a:off x="48664" y="29458"/>
            <a:ext cx="152400" cy="12133086"/>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BF478C8-0E35-4764-970E-5C5321EC4BBB}"/>
              </a:ext>
            </a:extLst>
          </p:cNvPr>
          <p:cNvSpPr/>
          <p:nvPr/>
        </p:nvSpPr>
        <p:spPr>
          <a:xfrm flipH="1">
            <a:off x="239487" y="29457"/>
            <a:ext cx="58909" cy="12133087"/>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A90BD3A4-FB15-4FD9-BC2A-164596159488}"/>
              </a:ext>
            </a:extLst>
          </p:cNvPr>
          <p:cNvSpPr txBox="1"/>
          <p:nvPr/>
        </p:nvSpPr>
        <p:spPr>
          <a:xfrm>
            <a:off x="376199" y="7192897"/>
            <a:ext cx="6419370" cy="3854901"/>
          </a:xfrm>
          <a:prstGeom prst="rect">
            <a:avLst/>
          </a:prstGeom>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850" u="sng" dirty="0">
                <a:latin typeface="Arial"/>
              </a:rPr>
              <a:t>Article 29</a:t>
            </a:r>
            <a:endParaRPr lang="en-US" sz="850" u="sng" dirty="0">
              <a:latin typeface="Arial"/>
              <a:cs typeface="Arial"/>
            </a:endParaRPr>
          </a:p>
          <a:p>
            <a:pPr marL="171450" indent="-171450" algn="just">
              <a:spcBef>
                <a:spcPts val="300"/>
              </a:spcBef>
              <a:buFont typeface="Arial"/>
              <a:buChar char="•"/>
            </a:pPr>
            <a:r>
              <a:rPr lang="en-US" sz="850" dirty="0">
                <a:latin typeface="Arial"/>
                <a:cs typeface="Arial"/>
              </a:rPr>
              <a:t>The UNCRC states that all parties agree that every child should be educated to their fullest potential based on the development of their individual personality, talents and mental and physical abilities (Children's Rights Wales, 2015). Education must encourage the child’s respect for human rights, as well as respect for their parents, their own and other cultures. Learning to live in peace, protecting their environment and respecting others should also be encouraged (UNICEF, 1989).</a:t>
            </a:r>
            <a:endParaRPr lang="en-US" sz="850">
              <a:cs typeface="Calibri"/>
            </a:endParaRPr>
          </a:p>
          <a:p>
            <a:pPr marL="171450" indent="-171450" algn="just">
              <a:spcBef>
                <a:spcPts val="300"/>
              </a:spcBef>
              <a:buFont typeface="Arial"/>
              <a:buChar char="•"/>
            </a:pPr>
            <a:r>
              <a:rPr lang="en-US" sz="850" dirty="0">
                <a:latin typeface="Arial"/>
                <a:cs typeface="Arial"/>
              </a:rPr>
              <a:t>Early observations by practitioners are vital in providing key information in order to understand and assess young children's learning. And furthermore, </a:t>
            </a:r>
            <a:r>
              <a:rPr lang="en-US" sz="850" dirty="0" err="1">
                <a:latin typeface="Arial"/>
                <a:cs typeface="Arial"/>
              </a:rPr>
              <a:t>reaslise</a:t>
            </a:r>
            <a:r>
              <a:rPr lang="en-US" sz="850" dirty="0">
                <a:latin typeface="Arial"/>
                <a:cs typeface="Arial"/>
              </a:rPr>
              <a:t> the worth of observational practices when one can understand the meaning behind what has been observed (Nutbrown, 2006). </a:t>
            </a:r>
          </a:p>
          <a:p>
            <a:pPr marL="171450" indent="-171450" algn="just">
              <a:spcBef>
                <a:spcPts val="300"/>
              </a:spcBef>
              <a:buFont typeface="Arial"/>
              <a:buChar char="•"/>
            </a:pPr>
            <a:r>
              <a:rPr lang="en-US" sz="850" dirty="0">
                <a:latin typeface="Arial"/>
                <a:cs typeface="Arial"/>
              </a:rPr>
              <a:t>Practitioners can create individual education plans for the child within the setting where, as suggested by Bruce (2010) the overall aim becomes achievable when setting logical and everyday actions, especially when operating to 'SMART' targets which are: small, measurable, achievable, realistic and time-framed. </a:t>
            </a:r>
          </a:p>
          <a:p>
            <a:pPr marL="171450" indent="-171450" algn="just">
              <a:spcBef>
                <a:spcPts val="300"/>
              </a:spcBef>
              <a:buFont typeface="Arial,Sans-Serif"/>
              <a:buChar char="•"/>
            </a:pPr>
            <a:r>
              <a:rPr lang="en-US" sz="850" dirty="0">
                <a:latin typeface="Arial"/>
                <a:cs typeface="Arial"/>
              </a:rPr>
              <a:t>The Welsh Government </a:t>
            </a:r>
            <a:r>
              <a:rPr lang="en-US" sz="850" dirty="0" err="1">
                <a:latin typeface="Arial"/>
                <a:cs typeface="Arial"/>
              </a:rPr>
              <a:t>behaviour</a:t>
            </a:r>
            <a:r>
              <a:rPr lang="en-US" sz="850" dirty="0">
                <a:latin typeface="Arial"/>
                <a:cs typeface="Arial"/>
              </a:rPr>
              <a:t> management handbook (2012) explains that in order to ensure the sustainability of </a:t>
            </a:r>
            <a:r>
              <a:rPr lang="en-US" sz="850" dirty="0" err="1">
                <a:latin typeface="Arial"/>
                <a:cs typeface="Arial"/>
              </a:rPr>
              <a:t>behaviour</a:t>
            </a:r>
            <a:r>
              <a:rPr lang="en-US" sz="850" dirty="0">
                <a:latin typeface="Arial"/>
                <a:cs typeface="Arial"/>
              </a:rPr>
              <a:t> strategies, it is essential that practitioners understand the root cause of a child's </a:t>
            </a:r>
            <a:r>
              <a:rPr lang="en-US" sz="850" dirty="0" err="1">
                <a:latin typeface="Arial"/>
                <a:cs typeface="Arial"/>
              </a:rPr>
              <a:t>behaviour</a:t>
            </a:r>
            <a:r>
              <a:rPr lang="en-US" sz="850" dirty="0">
                <a:latin typeface="Arial"/>
                <a:cs typeface="Arial"/>
              </a:rPr>
              <a:t>. There are five basic models in understanding child's </a:t>
            </a:r>
            <a:r>
              <a:rPr lang="en-US" sz="850" dirty="0" err="1">
                <a:latin typeface="Arial"/>
                <a:cs typeface="Arial"/>
              </a:rPr>
              <a:t>behaviour</a:t>
            </a:r>
            <a:r>
              <a:rPr lang="en-US" sz="850" dirty="0">
                <a:latin typeface="Arial"/>
                <a:cs typeface="Arial"/>
              </a:rPr>
              <a:t> which are, biological, </a:t>
            </a:r>
            <a:r>
              <a:rPr lang="en-US" sz="850" dirty="0" err="1">
                <a:latin typeface="Arial"/>
                <a:cs typeface="Arial"/>
              </a:rPr>
              <a:t>behavioural</a:t>
            </a:r>
            <a:r>
              <a:rPr lang="en-US" sz="850" dirty="0">
                <a:latin typeface="Arial"/>
                <a:cs typeface="Arial"/>
              </a:rPr>
              <a:t>, cognitive, systemic, psychodynamic. There are </a:t>
            </a:r>
            <a:r>
              <a:rPr lang="en-US" sz="850" dirty="0" err="1">
                <a:latin typeface="Arial"/>
                <a:cs typeface="Arial"/>
              </a:rPr>
              <a:t>programmes</a:t>
            </a:r>
            <a:r>
              <a:rPr lang="en-US" sz="850" dirty="0">
                <a:latin typeface="Arial"/>
                <a:cs typeface="Arial"/>
              </a:rPr>
              <a:t> available such as the Incredible Years </a:t>
            </a:r>
            <a:r>
              <a:rPr lang="en-US" sz="850" dirty="0" err="1">
                <a:latin typeface="Arial"/>
                <a:cs typeface="Arial"/>
              </a:rPr>
              <a:t>Programme</a:t>
            </a:r>
            <a:r>
              <a:rPr lang="en-US" sz="850" dirty="0">
                <a:latin typeface="Arial"/>
                <a:cs typeface="Arial"/>
              </a:rPr>
              <a:t> (2013) which are aimed at children of Foundation Phase age. The </a:t>
            </a:r>
            <a:r>
              <a:rPr lang="en-US" sz="850" dirty="0" err="1">
                <a:latin typeface="Arial"/>
                <a:cs typeface="Arial"/>
              </a:rPr>
              <a:t>programme</a:t>
            </a:r>
            <a:r>
              <a:rPr lang="en-US" sz="850" dirty="0">
                <a:latin typeface="Arial"/>
                <a:cs typeface="Arial"/>
              </a:rPr>
              <a:t> </a:t>
            </a:r>
            <a:r>
              <a:rPr lang="en-US" sz="850" dirty="0" err="1">
                <a:latin typeface="Arial"/>
                <a:cs typeface="Arial"/>
              </a:rPr>
              <a:t>emphasises</a:t>
            </a:r>
            <a:r>
              <a:rPr lang="en-US" sz="850" dirty="0">
                <a:latin typeface="Arial"/>
                <a:cs typeface="Arial"/>
              </a:rPr>
              <a:t> on skills such as the effective use of the attention, praise and encouragement of practitioners. How to manage inappropriate </a:t>
            </a:r>
            <a:r>
              <a:rPr lang="en-US" sz="850" dirty="0" err="1">
                <a:latin typeface="Arial"/>
                <a:cs typeface="Arial"/>
              </a:rPr>
              <a:t>behaviour</a:t>
            </a:r>
            <a:r>
              <a:rPr lang="en-US" sz="850" dirty="0">
                <a:latin typeface="Arial"/>
                <a:cs typeface="Arial"/>
              </a:rPr>
              <a:t>, proactive teaching strategies, use of incentives, importance of positive relationships and teaching empathy and social skills. </a:t>
            </a:r>
          </a:p>
          <a:p>
            <a:pPr marL="171450" indent="-171450" algn="just">
              <a:spcBef>
                <a:spcPts val="300"/>
              </a:spcBef>
              <a:buFont typeface="Arial,Sans-Serif"/>
              <a:buChar char="•"/>
            </a:pPr>
            <a:r>
              <a:rPr lang="en-US" sz="850" dirty="0">
                <a:latin typeface="Arial"/>
                <a:cs typeface="Arial"/>
              </a:rPr>
              <a:t>The Early Years Foundation Stage (2012) states that continuous formative assessment is at the heart of early years practice with the basis being observation and that practitioners should continue to observe, assess and plan, using a reflective approach and following the principles of the observation, assessment and planning cycle. </a:t>
            </a:r>
          </a:p>
          <a:p>
            <a:pPr marL="171450" indent="-171450" algn="just">
              <a:spcBef>
                <a:spcPts val="300"/>
              </a:spcBef>
              <a:buFont typeface="Arial"/>
              <a:buChar char="•"/>
            </a:pPr>
            <a:r>
              <a:rPr lang="en-US" sz="850" dirty="0">
                <a:latin typeface="Arial"/>
                <a:cs typeface="Arial"/>
              </a:rPr>
              <a:t>Practitioners should provide positive strategies and create an environment which meets and develops the individual needs and potential of every child. The settings should be inviting and stimulating and have clearly defined areas. Visual class timetables are useful, so the child is aware of the daily routine, zone boards where rewards for positive </a:t>
            </a:r>
            <a:r>
              <a:rPr lang="en-US" sz="850" dirty="0" err="1">
                <a:latin typeface="Arial"/>
                <a:cs typeface="Arial"/>
              </a:rPr>
              <a:t>behaviour</a:t>
            </a:r>
            <a:r>
              <a:rPr lang="en-US" sz="850" dirty="0">
                <a:latin typeface="Arial"/>
                <a:cs typeface="Arial"/>
              </a:rPr>
              <a:t> can be displayed, areas where a child can have calm down or quiet time if needed and the use of 'feelings' charts where the child can visually express how they are feeling and have their voice heard. </a:t>
            </a:r>
          </a:p>
        </p:txBody>
      </p:sp>
      <p:sp>
        <p:nvSpPr>
          <p:cNvPr id="19" name="TextBox 18">
            <a:extLst>
              <a:ext uri="{FF2B5EF4-FFF2-40B4-BE49-F238E27FC236}">
                <a16:creationId xmlns:a16="http://schemas.microsoft.com/office/drawing/2014/main" id="{F6EB4C8B-CFB5-48FA-B5A3-7FCE9FFE146E}"/>
              </a:ext>
            </a:extLst>
          </p:cNvPr>
          <p:cNvSpPr txBox="1"/>
          <p:nvPr/>
        </p:nvSpPr>
        <p:spPr>
          <a:xfrm>
            <a:off x="369797" y="11188591"/>
            <a:ext cx="6419370" cy="900246"/>
          </a:xfrm>
          <a:prstGeom prst="rect">
            <a:avLst/>
          </a:prstGeom>
          <a:ln w="57150">
            <a:solidFill>
              <a:schemeClr val="accent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spcBef>
                <a:spcPts val="300"/>
              </a:spcBef>
            </a:pPr>
            <a:endParaRPr lang="en-US" sz="850" dirty="0">
              <a:latin typeface="Arial"/>
              <a:cs typeface="Arial"/>
            </a:endParaRPr>
          </a:p>
          <a:p>
            <a:pPr algn="just">
              <a:spcBef>
                <a:spcPts val="300"/>
              </a:spcBef>
            </a:pPr>
            <a:endParaRPr lang="en-US" sz="850" dirty="0">
              <a:latin typeface="Arial"/>
              <a:cs typeface="Arial"/>
            </a:endParaRPr>
          </a:p>
          <a:p>
            <a:pPr algn="just">
              <a:spcBef>
                <a:spcPts val="300"/>
              </a:spcBef>
            </a:pPr>
            <a:endParaRPr lang="en-US" sz="850" dirty="0">
              <a:latin typeface="Arial"/>
              <a:cs typeface="Arial"/>
            </a:endParaRPr>
          </a:p>
          <a:p>
            <a:pPr algn="just">
              <a:spcBef>
                <a:spcPts val="300"/>
              </a:spcBef>
            </a:pPr>
            <a:endParaRPr lang="en-US" sz="850" dirty="0">
              <a:latin typeface="Arial"/>
              <a:cs typeface="Arial"/>
            </a:endParaRPr>
          </a:p>
          <a:p>
            <a:pPr algn="just">
              <a:spcBef>
                <a:spcPts val="300"/>
              </a:spcBef>
            </a:pPr>
            <a:endParaRPr lang="en-US" sz="850" dirty="0">
              <a:latin typeface="Arial"/>
              <a:cs typeface="Arial"/>
            </a:endParaRPr>
          </a:p>
        </p:txBody>
      </p:sp>
      <p:sp>
        <p:nvSpPr>
          <p:cNvPr id="8" name="TextBox 7">
            <a:extLst>
              <a:ext uri="{FF2B5EF4-FFF2-40B4-BE49-F238E27FC236}">
                <a16:creationId xmlns:a16="http://schemas.microsoft.com/office/drawing/2014/main" id="{9C316829-C310-4956-9B97-42C7F9B96566}"/>
              </a:ext>
            </a:extLst>
          </p:cNvPr>
          <p:cNvSpPr txBox="1"/>
          <p:nvPr/>
        </p:nvSpPr>
        <p:spPr>
          <a:xfrm>
            <a:off x="370115" y="97972"/>
            <a:ext cx="6418728" cy="2993127"/>
          </a:xfrm>
          <a:prstGeom prst="rect">
            <a:avLst/>
          </a:prstGeom>
          <a:ln w="57150">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spcBef>
                <a:spcPts val="300"/>
              </a:spcBef>
            </a:pPr>
            <a:r>
              <a:rPr lang="en-US" sz="850" u="sng" dirty="0">
                <a:latin typeface="Arial"/>
                <a:cs typeface="Arial"/>
              </a:rPr>
              <a:t>Article 23 (continued)</a:t>
            </a:r>
          </a:p>
          <a:p>
            <a:pPr marL="171450" indent="-171450" algn="just">
              <a:spcBef>
                <a:spcPts val="300"/>
              </a:spcBef>
              <a:buFont typeface="Arial"/>
              <a:buChar char="•"/>
            </a:pPr>
            <a:r>
              <a:rPr lang="en-US" sz="850" dirty="0">
                <a:latin typeface="Arial"/>
                <a:cs typeface="Arial"/>
              </a:rPr>
              <a:t>The New School Nursing Framework (2017) ensures that children and young people can have access to expert support from a healthcare professional who is familiar with their health and wellbeing needs. School nurses are able to provide and coordinate health interventions and relevant </a:t>
            </a:r>
            <a:r>
              <a:rPr lang="en-US" sz="850" dirty="0" err="1">
                <a:latin typeface="Arial"/>
                <a:cs typeface="Arial"/>
              </a:rPr>
              <a:t>programmes</a:t>
            </a:r>
            <a:r>
              <a:rPr lang="en-US" sz="850" dirty="0">
                <a:latin typeface="Arial"/>
                <a:cs typeface="Arial"/>
              </a:rPr>
              <a:t> on a range of issues, such as the physical, emotional and mental well-being of the child, deliver national health </a:t>
            </a:r>
            <a:r>
              <a:rPr lang="en-US" sz="850" dirty="0" err="1">
                <a:latin typeface="Arial"/>
                <a:cs typeface="Arial"/>
              </a:rPr>
              <a:t>programmes</a:t>
            </a:r>
            <a:r>
              <a:rPr lang="en-US" sz="850" dirty="0">
                <a:latin typeface="Arial"/>
                <a:cs typeface="Arial"/>
              </a:rPr>
              <a:t> and also assess pupils needs and early identify any further needs for support (Welsh Government, 2017).</a:t>
            </a:r>
            <a:endParaRPr lang="en-US" dirty="0">
              <a:cs typeface="Calibri"/>
            </a:endParaRPr>
          </a:p>
          <a:p>
            <a:pPr marL="171450" indent="-171450" algn="just">
              <a:spcBef>
                <a:spcPts val="300"/>
              </a:spcBef>
              <a:buFont typeface="Arial,Sans-Serif"/>
              <a:buChar char="•"/>
            </a:pPr>
            <a:r>
              <a:rPr lang="en-US" sz="850" dirty="0">
                <a:latin typeface="Arial"/>
                <a:cs typeface="Arial"/>
              </a:rPr>
              <a:t>Attention Deficit Hyperactivity Disorder is a lifelong condition which can cause some children to struggle with various aspects of home and school life and consequently have an impact on the child's social and emotional aspects of learning. Lead researcher Professor Anita Thapar, from Cardiff University School of Medicine states that ADHD is a genetic disease and that the brains of children with this condition develop differently to those of other children. The need for early intervention is vital for the child, parents, and practitioners to understand how best to manage the disorder and how it affects the child individually, in order to avoid the potential risk of academic or mental health difficulties. Nurturing and environmental factors such as a positive home environment, good parenting, good quality teaching and access to positive personal development activities, will also determine the severity of the child’s ADHD characteristics (ADHD Foundation, 2018). </a:t>
            </a:r>
          </a:p>
          <a:p>
            <a:pPr marL="171450" indent="-171450" algn="just">
              <a:spcBef>
                <a:spcPts val="300"/>
              </a:spcBef>
              <a:buFont typeface="Arial,Sans-Serif"/>
              <a:buChar char="•"/>
            </a:pPr>
            <a:r>
              <a:rPr lang="en-US" sz="850" dirty="0">
                <a:latin typeface="Arial"/>
                <a:cs typeface="Arial"/>
              </a:rPr>
              <a:t>Early observations are vital in providing key information in understanding the needs of the child. Frankel and Hobart (2009) explain that when practitioners are aware of normal development, they then can understand when development is divergent. Which allows practitioners to plan activities surrounding the needs of the child that will encourage and stimulate positive outcomes.</a:t>
            </a:r>
          </a:p>
          <a:p>
            <a:pPr marL="171450" indent="-171450" algn="just">
              <a:spcBef>
                <a:spcPts val="300"/>
              </a:spcBef>
              <a:buFont typeface="Arial,Sans-Serif"/>
              <a:buChar char="•"/>
            </a:pPr>
            <a:r>
              <a:rPr lang="en-US" sz="850" dirty="0">
                <a:latin typeface="Arial"/>
                <a:cs typeface="Arial"/>
              </a:rPr>
              <a:t>Although confidentiality is of utmost importance, correct and necessary information sharing is vital to ensure that the best possible outcome for the child is achieved. Parents and the child must be informed and involved in the decisions involving them following the guidelines outlined in the Data Protection Act (2018). </a:t>
            </a:r>
          </a:p>
        </p:txBody>
      </p:sp>
      <p:sp>
        <p:nvSpPr>
          <p:cNvPr id="10" name="TextBox 9">
            <a:extLst>
              <a:ext uri="{FF2B5EF4-FFF2-40B4-BE49-F238E27FC236}">
                <a16:creationId xmlns:a16="http://schemas.microsoft.com/office/drawing/2014/main" id="{53423514-9A14-408C-ADEB-DE1564F367B3}"/>
              </a:ext>
            </a:extLst>
          </p:cNvPr>
          <p:cNvSpPr txBox="1"/>
          <p:nvPr/>
        </p:nvSpPr>
        <p:spPr>
          <a:xfrm>
            <a:off x="414938" y="11188593"/>
            <a:ext cx="6373904" cy="91563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spcBef>
                <a:spcPts val="300"/>
              </a:spcBef>
            </a:pPr>
            <a:r>
              <a:rPr lang="en-US" sz="850" dirty="0">
                <a:latin typeface="Arial"/>
                <a:cs typeface="Arial"/>
              </a:rPr>
              <a:t>UNICEF (2004) tells us that every child has rights, whatever their ethnicity, gender, religion, language, abilities or any other status and also explains the importance of seeing the Convention as a whole. Therefore, understanding that all the rights are linked, and no one right is any more important than another. </a:t>
            </a:r>
          </a:p>
          <a:p>
            <a:pPr algn="just">
              <a:spcBef>
                <a:spcPts val="300"/>
              </a:spcBef>
            </a:pPr>
            <a:r>
              <a:rPr lang="en-US" sz="850" dirty="0">
                <a:latin typeface="Arial"/>
                <a:cs typeface="Arial"/>
              </a:rPr>
              <a:t>Every child deserves to be able to receive an education which will help them reach their own individual potential, and all parties involved with the child must work together to ensure these basic rights are met. Throughout all the rights, the importance of the child's voice being heard, respected and valued is paramount.</a:t>
            </a:r>
            <a:endParaRPr lang="en-US" dirty="0">
              <a:cs typeface="Calibri"/>
            </a:endParaRPr>
          </a:p>
        </p:txBody>
      </p:sp>
    </p:spTree>
    <p:extLst>
      <p:ext uri="{BB962C8B-B14F-4D97-AF65-F5344CB8AC3E}">
        <p14:creationId xmlns:p14="http://schemas.microsoft.com/office/powerpoint/2010/main" val="404071381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5146</cp:revision>
  <dcterms:created xsi:type="dcterms:W3CDTF">2013-07-15T20:26:40Z</dcterms:created>
  <dcterms:modified xsi:type="dcterms:W3CDTF">2018-11-02T01:41:46Z</dcterms:modified>
</cp:coreProperties>
</file>