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 id="2147483660" r:id="rId2"/>
  </p:sldMasterIdLst>
  <p:notesMasterIdLst>
    <p:notesMasterId r:id="rId57"/>
  </p:notesMasterIdLst>
  <p:sldIdLst>
    <p:sldId id="256" r:id="rId3"/>
    <p:sldId id="479" r:id="rId4"/>
    <p:sldId id="399" r:id="rId5"/>
    <p:sldId id="386" r:id="rId6"/>
    <p:sldId id="421" r:id="rId7"/>
    <p:sldId id="425" r:id="rId8"/>
    <p:sldId id="459" r:id="rId9"/>
    <p:sldId id="483" r:id="rId10"/>
    <p:sldId id="481" r:id="rId11"/>
    <p:sldId id="482" r:id="rId12"/>
    <p:sldId id="460" r:id="rId13"/>
    <p:sldId id="461" r:id="rId14"/>
    <p:sldId id="294" r:id="rId15"/>
    <p:sldId id="295" r:id="rId16"/>
    <p:sldId id="302" r:id="rId17"/>
    <p:sldId id="303" r:id="rId18"/>
    <p:sldId id="304" r:id="rId19"/>
    <p:sldId id="305" r:id="rId20"/>
    <p:sldId id="472" r:id="rId21"/>
    <p:sldId id="469" r:id="rId22"/>
    <p:sldId id="261" r:id="rId23"/>
    <p:sldId id="262" r:id="rId24"/>
    <p:sldId id="471" r:id="rId25"/>
    <p:sldId id="463" r:id="rId26"/>
    <p:sldId id="467" r:id="rId27"/>
    <p:sldId id="462" r:id="rId28"/>
    <p:sldId id="464" r:id="rId29"/>
    <p:sldId id="466" r:id="rId30"/>
    <p:sldId id="476" r:id="rId31"/>
    <p:sldId id="470" r:id="rId32"/>
    <p:sldId id="311" r:id="rId33"/>
    <p:sldId id="260" r:id="rId34"/>
    <p:sldId id="293" r:id="rId35"/>
    <p:sldId id="312" r:id="rId36"/>
    <p:sldId id="313" r:id="rId37"/>
    <p:sldId id="314" r:id="rId38"/>
    <p:sldId id="485" r:id="rId39"/>
    <p:sldId id="487" r:id="rId40"/>
    <p:sldId id="486" r:id="rId41"/>
    <p:sldId id="488" r:id="rId42"/>
    <p:sldId id="489" r:id="rId43"/>
    <p:sldId id="490" r:id="rId44"/>
    <p:sldId id="491" r:id="rId45"/>
    <p:sldId id="493" r:id="rId46"/>
    <p:sldId id="492" r:id="rId47"/>
    <p:sldId id="496" r:id="rId48"/>
    <p:sldId id="494" r:id="rId49"/>
    <p:sldId id="495" r:id="rId50"/>
    <p:sldId id="497" r:id="rId51"/>
    <p:sldId id="498" r:id="rId52"/>
    <p:sldId id="499" r:id="rId53"/>
    <p:sldId id="500" r:id="rId54"/>
    <p:sldId id="501" r:id="rId55"/>
    <p:sldId id="480" r:id="rId5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5974" autoAdjust="0"/>
  </p:normalViewPr>
  <p:slideViewPr>
    <p:cSldViewPr snapToGrid="0">
      <p:cViewPr varScale="1">
        <p:scale>
          <a:sx n="88" d="100"/>
          <a:sy n="88" d="100"/>
        </p:scale>
        <p:origin x="120" y="45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slide" Target="slides/slide53.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presProps" Target="presProps.xml"/><Relationship Id="rId5" Type="http://schemas.openxmlformats.org/officeDocument/2006/relationships/slide" Target="slides/slide3.xml"/><Relationship Id="rId61" Type="http://schemas.openxmlformats.org/officeDocument/2006/relationships/tableStyles" Target="tableStyles.xml"/><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viewProps" Target="viewProps.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notesMaster" Target="notesMasters/notesMaster1.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nathan Wyatt" userId="c3e1212f-7374-4739-8e9f-f13855138211" providerId="ADAL" clId="{674BCC28-B248-4FFF-8C9A-F543A7743AA0}"/>
    <pc:docChg chg="modSld">
      <pc:chgData name="Jonathan Wyatt" userId="c3e1212f-7374-4739-8e9f-f13855138211" providerId="ADAL" clId="{674BCC28-B248-4FFF-8C9A-F543A7743AA0}" dt="2023-08-21T13:12:51.649" v="1" actId="20577"/>
      <pc:docMkLst>
        <pc:docMk/>
      </pc:docMkLst>
      <pc:sldChg chg="modSp mod">
        <pc:chgData name="Jonathan Wyatt" userId="c3e1212f-7374-4739-8e9f-f13855138211" providerId="ADAL" clId="{674BCC28-B248-4FFF-8C9A-F543A7743AA0}" dt="2023-08-21T13:12:51.649" v="1" actId="20577"/>
        <pc:sldMkLst>
          <pc:docMk/>
          <pc:sldMk cId="1159708617" sldId="302"/>
        </pc:sldMkLst>
        <pc:spChg chg="mod">
          <ac:chgData name="Jonathan Wyatt" userId="c3e1212f-7374-4739-8e9f-f13855138211" providerId="ADAL" clId="{674BCC28-B248-4FFF-8C9A-F543A7743AA0}" dt="2023-08-21T13:12:51.649" v="1" actId="20577"/>
          <ac:spMkLst>
            <pc:docMk/>
            <pc:sldMk cId="1159708617" sldId="302"/>
            <ac:spMk id="3" creationId="{68485C56-1365-4A3B-B591-0B61D3925D1E}"/>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41358BF-CFE8-AA4F-861D-C9EED2B590ED}" type="datetimeFigureOut">
              <a:rPr lang="en-US" smtClean="0"/>
              <a:t>8/21/2023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852ED44-3BC3-5E40-8B91-F5F74FE3DDD2}" type="slidenum">
              <a:rPr lang="en-US" smtClean="0"/>
              <a:t>‹#›</a:t>
            </a:fld>
            <a:endParaRPr lang="en-US"/>
          </a:p>
        </p:txBody>
      </p:sp>
    </p:spTree>
    <p:extLst>
      <p:ext uri="{BB962C8B-B14F-4D97-AF65-F5344CB8AC3E}">
        <p14:creationId xmlns:p14="http://schemas.microsoft.com/office/powerpoint/2010/main" val="17457205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gov.uk/government/history/past-prime-ministers/clement-attlee" TargetMode="External"/><Relationship Id="rId2" Type="http://schemas.openxmlformats.org/officeDocument/2006/relationships/slide" Target="../slides/slide4.xml"/><Relationship Id="rId1" Type="http://schemas.openxmlformats.org/officeDocument/2006/relationships/notesMaster" Target="../notesMasters/notesMaster1.xml"/><Relationship Id="rId4" Type="http://schemas.openxmlformats.org/officeDocument/2006/relationships/hyperlink" Target="https://www.bbc.co.uk/bitesize/guides/zt4hvcw/revision/2" TargetMode="Externa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bbc.co.uk/bitesize/guides/zt4hvcw/revision/2"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cpdonline.co.uk/knowledge-base/care/effective-communication/#why-is-effective-communication-needed-in-health-and-social-care"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852ED44-3BC3-5E40-8B91-F5F74FE3DDD2}" type="slidenum">
              <a:rPr lang="en-US" smtClean="0"/>
              <a:t>1</a:t>
            </a:fld>
            <a:endParaRPr lang="en-US"/>
          </a:p>
        </p:txBody>
      </p:sp>
    </p:spTree>
    <p:extLst>
      <p:ext uri="{BB962C8B-B14F-4D97-AF65-F5344CB8AC3E}">
        <p14:creationId xmlns:p14="http://schemas.microsoft.com/office/powerpoint/2010/main" val="10518215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latin typeface="Arial" panose="020B0604020202020204" pitchFamily="34" charset="0"/>
                <a:cs typeface="Arial" panose="020B0604020202020204" pitchFamily="34" charset="0"/>
              </a:rPr>
              <a:t>The social impact of the 2</a:t>
            </a:r>
            <a:r>
              <a:rPr lang="en-GB" b="1" baseline="30000" dirty="0">
                <a:latin typeface="Arial" panose="020B0604020202020204" pitchFamily="34" charset="0"/>
                <a:cs typeface="Arial" panose="020B0604020202020204" pitchFamily="34" charset="0"/>
              </a:rPr>
              <a:t>nd</a:t>
            </a:r>
            <a:r>
              <a:rPr lang="en-GB" b="1" dirty="0">
                <a:latin typeface="Arial" panose="020B0604020202020204" pitchFamily="34" charset="0"/>
                <a:cs typeface="Arial" panose="020B0604020202020204" pitchFamily="34" charset="0"/>
              </a:rPr>
              <a:t> World War in Britain – You can also draw attention to the way this poster is laid out which the students can gain an idea for designing their poster for element 1 of the portfolio task.  </a:t>
            </a:r>
          </a:p>
          <a:p>
            <a:endParaRPr lang="en-GB" b="1" dirty="0">
              <a:latin typeface="Arial" panose="020B0604020202020204" pitchFamily="34" charset="0"/>
              <a:cs typeface="Arial" panose="020B0604020202020204" pitchFamily="34" charset="0"/>
            </a:endParaRPr>
          </a:p>
          <a:p>
            <a:pPr marL="228600" indent="-228600">
              <a:buFont typeface="+mj-lt"/>
              <a:buAutoNum type="arabicPeriod"/>
            </a:pPr>
            <a:r>
              <a:rPr lang="en-GB" b="1" dirty="0">
                <a:latin typeface="Arial" panose="020B0604020202020204" pitchFamily="34" charset="0"/>
                <a:cs typeface="Arial" panose="020B0604020202020204" pitchFamily="34" charset="0"/>
              </a:rPr>
              <a:t>The impact of the 2</a:t>
            </a:r>
            <a:r>
              <a:rPr lang="en-GB" b="1" baseline="30000" dirty="0">
                <a:latin typeface="Arial" panose="020B0604020202020204" pitchFamily="34" charset="0"/>
                <a:cs typeface="Arial" panose="020B0604020202020204" pitchFamily="34" charset="0"/>
              </a:rPr>
              <a:t>nd</a:t>
            </a:r>
            <a:r>
              <a:rPr lang="en-GB" b="1" dirty="0">
                <a:latin typeface="Arial" panose="020B0604020202020204" pitchFamily="34" charset="0"/>
                <a:cs typeface="Arial" panose="020B0604020202020204" pitchFamily="34" charset="0"/>
              </a:rPr>
              <a:t> World War – Germany invades Poland which led to Britain joining the war.</a:t>
            </a:r>
          </a:p>
          <a:p>
            <a:pPr marL="228600" indent="-228600">
              <a:buFont typeface="+mj-lt"/>
              <a:buAutoNum type="arabicPeriod"/>
            </a:pPr>
            <a:endParaRPr lang="en-GB" b="1" dirty="0">
              <a:latin typeface="Arial" panose="020B0604020202020204" pitchFamily="34" charset="0"/>
              <a:cs typeface="Arial" panose="020B0604020202020204" pitchFamily="34" charset="0"/>
            </a:endParaRPr>
          </a:p>
          <a:p>
            <a:pPr marL="228600" indent="-228600">
              <a:buFont typeface="+mj-lt"/>
              <a:buAutoNum type="arabicPeriod"/>
            </a:pPr>
            <a:r>
              <a:rPr lang="en-GB" b="1" dirty="0">
                <a:latin typeface="Arial" panose="020B0604020202020204" pitchFamily="34" charset="0"/>
                <a:cs typeface="Arial" panose="020B0604020202020204" pitchFamily="34" charset="0"/>
              </a:rPr>
              <a:t>The bombing of Britain – the Blitz begins which lead to the rationing of food and goods. </a:t>
            </a:r>
          </a:p>
          <a:p>
            <a:pPr marL="228600" indent="-228600">
              <a:buFont typeface="+mj-lt"/>
              <a:buAutoNum type="arabicPeriod"/>
            </a:pPr>
            <a:endParaRPr lang="en-GB" b="1" dirty="0">
              <a:latin typeface="Arial" panose="020B0604020202020204" pitchFamily="34" charset="0"/>
              <a:cs typeface="Arial" panose="020B0604020202020204" pitchFamily="34" charset="0"/>
            </a:endParaRPr>
          </a:p>
          <a:p>
            <a:pPr marL="228600" indent="-228600">
              <a:buFont typeface="+mj-lt"/>
              <a:buAutoNum type="arabicPeriod"/>
            </a:pPr>
            <a:r>
              <a:rPr lang="en-GB" b="1" dirty="0">
                <a:latin typeface="Arial" panose="020B0604020202020204" pitchFamily="34" charset="0"/>
                <a:cs typeface="Arial" panose="020B0604020202020204" pitchFamily="34" charset="0"/>
              </a:rPr>
              <a:t>There was the battle of Britain.</a:t>
            </a:r>
          </a:p>
          <a:p>
            <a:pPr marL="228600" indent="-228600">
              <a:buFont typeface="+mj-lt"/>
              <a:buAutoNum type="arabicPeriod"/>
            </a:pPr>
            <a:endParaRPr lang="en-GB" b="1" dirty="0">
              <a:latin typeface="Arial" panose="020B0604020202020204" pitchFamily="34" charset="0"/>
              <a:cs typeface="Arial" panose="020B0604020202020204" pitchFamily="34" charset="0"/>
            </a:endParaRPr>
          </a:p>
          <a:p>
            <a:pPr marL="228600" indent="-228600">
              <a:buFont typeface="+mj-lt"/>
              <a:buAutoNum type="arabicPeriod"/>
            </a:pPr>
            <a:r>
              <a:rPr lang="en-GB" b="1" dirty="0">
                <a:latin typeface="Arial" panose="020B0604020202020204" pitchFamily="34" charset="0"/>
                <a:cs typeface="Arial" panose="020B0604020202020204" pitchFamily="34" charset="0"/>
              </a:rPr>
              <a:t>The Beveridge report was commissioned and published in 1942.</a:t>
            </a:r>
          </a:p>
          <a:p>
            <a:pPr marL="228600" indent="-228600">
              <a:buFont typeface="+mj-lt"/>
              <a:buAutoNum type="arabicPeriod"/>
            </a:pPr>
            <a:endParaRPr lang="en-GB" b="1" dirty="0">
              <a:latin typeface="Arial" panose="020B0604020202020204" pitchFamily="34" charset="0"/>
              <a:cs typeface="Arial" panose="020B0604020202020204" pitchFamily="34" charset="0"/>
            </a:endParaRPr>
          </a:p>
          <a:p>
            <a:pPr marL="228600" indent="-228600">
              <a:buFont typeface="+mj-lt"/>
              <a:buAutoNum type="arabicPeriod"/>
            </a:pPr>
            <a:r>
              <a:rPr lang="en-GB" b="1" dirty="0">
                <a:latin typeface="Arial" panose="020B0604020202020204" pitchFamily="34" charset="0"/>
                <a:cs typeface="Arial" panose="020B0604020202020204" pitchFamily="34" charset="0"/>
              </a:rPr>
              <a:t>1945 the 2</a:t>
            </a:r>
            <a:r>
              <a:rPr lang="en-GB" b="1" baseline="30000" dirty="0">
                <a:latin typeface="Arial" panose="020B0604020202020204" pitchFamily="34" charset="0"/>
                <a:cs typeface="Arial" panose="020B0604020202020204" pitchFamily="34" charset="0"/>
              </a:rPr>
              <a:t>nd</a:t>
            </a:r>
            <a:r>
              <a:rPr lang="en-GB" b="1" dirty="0">
                <a:latin typeface="Arial" panose="020B0604020202020204" pitchFamily="34" charset="0"/>
                <a:cs typeface="Arial" panose="020B0604020202020204" pitchFamily="34" charset="0"/>
              </a:rPr>
              <a:t> world war ends as Germany surrenders. </a:t>
            </a:r>
          </a:p>
        </p:txBody>
      </p:sp>
      <p:sp>
        <p:nvSpPr>
          <p:cNvPr id="4" name="Slide Number Placeholder 3"/>
          <p:cNvSpPr>
            <a:spLocks noGrp="1"/>
          </p:cNvSpPr>
          <p:nvPr>
            <p:ph type="sldNum" sz="quarter" idx="5"/>
          </p:nvPr>
        </p:nvSpPr>
        <p:spPr/>
        <p:txBody>
          <a:bodyPr/>
          <a:lstStyle/>
          <a:p>
            <a:fld id="{6936E1E2-17D2-5E4C-B96D-EEDAC0EF77DB}" type="slidenum">
              <a:rPr lang="en-US" smtClean="0"/>
              <a:t>3</a:t>
            </a:fld>
            <a:endParaRPr lang="en-US"/>
          </a:p>
        </p:txBody>
      </p:sp>
    </p:spTree>
    <p:extLst>
      <p:ext uri="{BB962C8B-B14F-4D97-AF65-F5344CB8AC3E}">
        <p14:creationId xmlns:p14="http://schemas.microsoft.com/office/powerpoint/2010/main" val="8019767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hlinkClick r:id="rId3"/>
              </a:rPr>
              <a:t>History of Clement Attlee - GOV.UK (www.gov.uk)</a:t>
            </a:r>
            <a:endParaRPr lang="en-GB" sz="1200" u="sng" dirty="0">
              <a:latin typeface="Calibri" panose="020F0502020204030204" pitchFamily="34" charset="0"/>
              <a:ea typeface="Calibri" panose="020F0502020204030204" pitchFamily="34" charset="0"/>
              <a:cs typeface="Times New Roman" panose="02020603050405020304" pitchFamily="18" charset="0"/>
              <a:hlinkClick r:id="rId4"/>
            </a:endParaRPr>
          </a:p>
          <a:p>
            <a:r>
              <a:rPr lang="en-GB" sz="1200" u="sng" dirty="0">
                <a:latin typeface="Calibri" panose="020F0502020204030204" pitchFamily="34" charset="0"/>
                <a:ea typeface="Calibri" panose="020F0502020204030204" pitchFamily="34" charset="0"/>
                <a:cs typeface="Times New Roman" panose="02020603050405020304" pitchFamily="18" charset="0"/>
                <a:hlinkClick r:id="rId4"/>
              </a:rPr>
              <a:t>The election - Labour Reforms - The Welfare State 1945-1951 - National 5 History Revision - BBC Bitesize</a:t>
            </a:r>
            <a:endParaRPr lang="en-GB" sz="1200" dirty="0"/>
          </a:p>
          <a:p>
            <a:pPr marL="0" indent="0">
              <a:buFont typeface="+mj-lt"/>
              <a:buNone/>
            </a:pPr>
            <a:endParaRPr lang="en-GB" b="1"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6936E1E2-17D2-5E4C-B96D-EEDAC0EF77DB}" type="slidenum">
              <a:rPr lang="en-US" smtClean="0"/>
              <a:t>4</a:t>
            </a:fld>
            <a:endParaRPr lang="en-US"/>
          </a:p>
        </p:txBody>
      </p:sp>
    </p:spTree>
    <p:extLst>
      <p:ext uri="{BB962C8B-B14F-4D97-AF65-F5344CB8AC3E}">
        <p14:creationId xmlns:p14="http://schemas.microsoft.com/office/powerpoint/2010/main" val="10210177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 typeface="+mj-lt"/>
              <a:buNone/>
              <a:tabLst/>
              <a:defRPr/>
            </a:pPr>
            <a:r>
              <a:rPr lang="en-GB" sz="1200" u="sng"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hlinkClick r:id="rId3"/>
              </a:rPr>
              <a:t>The election - Labour Reforms - The Welfare State 1945-1951 - National 5 History Revision - BBC Bitesize</a:t>
            </a:r>
            <a:endParaRPr lang="en-GB" b="1" i="0" dirty="0">
              <a:solidFill>
                <a:srgbClr val="0B0C0C"/>
              </a:solidFill>
              <a:effectLst/>
              <a:latin typeface="Arial" panose="020B0604020202020204" pitchFamily="34" charset="0"/>
              <a:cs typeface="Arial" panose="020B0604020202020204" pitchFamily="34" charset="0"/>
            </a:endParaRPr>
          </a:p>
          <a:p>
            <a:pPr marL="0" indent="0">
              <a:buFont typeface="+mj-lt"/>
              <a:buNone/>
            </a:pPr>
            <a:endParaRPr lang="en-GB" b="1" i="0" dirty="0">
              <a:solidFill>
                <a:srgbClr val="0B0C0C"/>
              </a:solidFill>
              <a:effectLst/>
              <a:latin typeface="Arial" panose="020B0604020202020204" pitchFamily="34" charset="0"/>
              <a:cs typeface="Arial" panose="020B0604020202020204" pitchFamily="34" charset="0"/>
            </a:endParaRPr>
          </a:p>
          <a:p>
            <a:pPr marL="0" indent="0">
              <a:buFont typeface="+mj-lt"/>
              <a:buNone/>
            </a:pPr>
            <a:endParaRPr lang="en-GB" b="1" i="0" dirty="0">
              <a:solidFill>
                <a:srgbClr val="0B0C0C"/>
              </a:solidFill>
              <a:effectLst/>
              <a:latin typeface="Arial" panose="020B0604020202020204" pitchFamily="34" charset="0"/>
              <a:cs typeface="Arial" panose="020B0604020202020204" pitchFamily="34" charset="0"/>
            </a:endParaRPr>
          </a:p>
          <a:p>
            <a:pPr marL="0" indent="0">
              <a:buFont typeface="+mj-lt"/>
              <a:buNone/>
            </a:pPr>
            <a:r>
              <a:rPr lang="en-GB" b="1" i="0" dirty="0">
                <a:solidFill>
                  <a:srgbClr val="0B0C0C"/>
                </a:solidFill>
                <a:effectLst/>
                <a:latin typeface="Arial" panose="020B0604020202020204" pitchFamily="34" charset="0"/>
                <a:cs typeface="Arial" panose="020B0604020202020204" pitchFamily="34" charset="0"/>
              </a:rPr>
              <a:t>Key Reforms following the second world war.  </a:t>
            </a:r>
          </a:p>
          <a:p>
            <a:pPr marL="228600" indent="-228600">
              <a:buFont typeface="+mj-lt"/>
              <a:buAutoNum type="arabicPeriod"/>
            </a:pPr>
            <a:endParaRPr lang="en-GB" b="1" i="0" dirty="0">
              <a:solidFill>
                <a:srgbClr val="0B0C0C"/>
              </a:solidFill>
              <a:effectLst/>
              <a:latin typeface="Arial" panose="020B0604020202020204" pitchFamily="34" charset="0"/>
              <a:cs typeface="Arial" panose="020B0604020202020204" pitchFamily="34" charset="0"/>
            </a:endParaRPr>
          </a:p>
          <a:p>
            <a:pPr marL="228600" indent="-228600">
              <a:buFont typeface="+mj-lt"/>
              <a:buAutoNum type="arabicPeriod"/>
            </a:pPr>
            <a:r>
              <a:rPr lang="en-GB" b="1" i="0" dirty="0">
                <a:solidFill>
                  <a:srgbClr val="0B0C0C"/>
                </a:solidFill>
                <a:effectLst/>
                <a:latin typeface="Arial" panose="020B0604020202020204" pitchFamily="34" charset="0"/>
                <a:cs typeface="Arial" panose="020B0604020202020204" pitchFamily="34" charset="0"/>
              </a:rPr>
              <a:t>National Health Service Act 1946: made healthcare free on the basis of citizenship and need rather than the payment of fees or insurance premiums. </a:t>
            </a:r>
          </a:p>
          <a:p>
            <a:pPr marL="228600" indent="-228600">
              <a:buFont typeface="+mj-lt"/>
              <a:buAutoNum type="arabicPeriod"/>
            </a:pPr>
            <a:endParaRPr lang="en-GB" b="1" i="0" dirty="0">
              <a:solidFill>
                <a:srgbClr val="0B0C0C"/>
              </a:solidFill>
              <a:effectLst/>
              <a:latin typeface="Arial" panose="020B0604020202020204" pitchFamily="34" charset="0"/>
              <a:cs typeface="Arial" panose="020B0604020202020204" pitchFamily="34" charset="0"/>
            </a:endParaRPr>
          </a:p>
          <a:p>
            <a:pPr marL="228600" indent="-228600">
              <a:buFont typeface="+mj-lt"/>
              <a:buAutoNum type="arabicPeriod"/>
            </a:pPr>
            <a:r>
              <a:rPr lang="en-GB" b="1" i="0" dirty="0">
                <a:solidFill>
                  <a:srgbClr val="0B0C0C"/>
                </a:solidFill>
                <a:effectLst/>
                <a:latin typeface="Arial" panose="020B0604020202020204" pitchFamily="34" charset="0"/>
                <a:cs typeface="Arial" panose="020B0604020202020204" pitchFamily="34" charset="0"/>
              </a:rPr>
              <a:t>National Insurance Act 1946: introduced social security, in which persons of working age had to pay a weekly contribution and in return were entitled to a wide range of benefits when they could no longer work. </a:t>
            </a:r>
          </a:p>
          <a:p>
            <a:pPr marL="228600" indent="-228600">
              <a:buFont typeface="+mj-lt"/>
              <a:buAutoNum type="arabicPeriod"/>
            </a:pPr>
            <a:endParaRPr lang="en-GB" b="1" i="0" dirty="0">
              <a:solidFill>
                <a:srgbClr val="0B0C0C"/>
              </a:solidFill>
              <a:effectLst/>
              <a:latin typeface="Arial" panose="020B0604020202020204" pitchFamily="34" charset="0"/>
              <a:cs typeface="Arial" panose="020B0604020202020204" pitchFamily="34" charset="0"/>
            </a:endParaRPr>
          </a:p>
          <a:p>
            <a:pPr marL="228600" indent="-228600">
              <a:buFont typeface="+mj-lt"/>
              <a:buAutoNum type="arabicPeriod"/>
            </a:pPr>
            <a:r>
              <a:rPr lang="en-GB" b="1" i="0" dirty="0">
                <a:solidFill>
                  <a:srgbClr val="0B0C0C"/>
                </a:solidFill>
                <a:effectLst/>
                <a:latin typeface="Arial" panose="020B0604020202020204" pitchFamily="34" charset="0"/>
                <a:cs typeface="Arial" panose="020B0604020202020204" pitchFamily="34" charset="0"/>
              </a:rPr>
              <a:t>Coal Industry Nationalisation Act 1946, Electricity Act 1947. </a:t>
            </a:r>
          </a:p>
          <a:p>
            <a:pPr marL="228600" indent="-228600">
              <a:buFont typeface="+mj-lt"/>
              <a:buAutoNum type="arabicPeriod"/>
            </a:pPr>
            <a:endParaRPr lang="en-GB" b="1" i="0" dirty="0">
              <a:solidFill>
                <a:srgbClr val="0B0C0C"/>
              </a:solidFill>
              <a:effectLst/>
              <a:latin typeface="Arial" panose="020B0604020202020204" pitchFamily="34" charset="0"/>
              <a:cs typeface="Arial" panose="020B0604020202020204" pitchFamily="34" charset="0"/>
            </a:endParaRPr>
          </a:p>
          <a:p>
            <a:pPr marL="228600" indent="-228600">
              <a:buFont typeface="+mj-lt"/>
              <a:buAutoNum type="arabicPeriod"/>
            </a:pPr>
            <a:r>
              <a:rPr lang="en-GB" b="1" i="0" dirty="0">
                <a:solidFill>
                  <a:srgbClr val="0B0C0C"/>
                </a:solidFill>
                <a:effectLst/>
                <a:latin typeface="Arial" panose="020B0604020202020204" pitchFamily="34" charset="0"/>
                <a:cs typeface="Arial" panose="020B0604020202020204" pitchFamily="34" charset="0"/>
              </a:rPr>
              <a:t>Transport Act 1947: nationalised the coal industry, electricity utilities, railways and long-distance haulage. </a:t>
            </a:r>
          </a:p>
          <a:p>
            <a:pPr marL="228600" indent="-228600">
              <a:buFont typeface="+mj-lt"/>
              <a:buAutoNum type="arabicPeriod"/>
            </a:pPr>
            <a:endParaRPr lang="en-GB" b="1" i="0" dirty="0">
              <a:solidFill>
                <a:srgbClr val="0B0C0C"/>
              </a:solidFill>
              <a:effectLst/>
              <a:latin typeface="Arial" panose="020B0604020202020204" pitchFamily="34" charset="0"/>
              <a:cs typeface="Arial" panose="020B0604020202020204" pitchFamily="34" charset="0"/>
            </a:endParaRPr>
          </a:p>
          <a:p>
            <a:pPr marL="228600" indent="-228600">
              <a:buFont typeface="+mj-lt"/>
              <a:buAutoNum type="arabicPeriod"/>
            </a:pPr>
            <a:r>
              <a:rPr lang="en-GB" b="1" i="0" dirty="0">
                <a:solidFill>
                  <a:srgbClr val="0B0C0C"/>
                </a:solidFill>
                <a:effectLst/>
                <a:latin typeface="Arial" panose="020B0604020202020204" pitchFamily="34" charset="0"/>
                <a:cs typeface="Arial" panose="020B0604020202020204" pitchFamily="34" charset="0"/>
              </a:rPr>
              <a:t>Town and Country Planning Act 1947: planning permission now required for land development; ownership alone no longer sufficient. </a:t>
            </a:r>
          </a:p>
          <a:p>
            <a:pPr marL="228600" indent="-228600">
              <a:buFont typeface="+mj-lt"/>
              <a:buAutoNum type="arabicPeriod"/>
            </a:pPr>
            <a:endParaRPr lang="en-GB" b="1" i="0" dirty="0">
              <a:solidFill>
                <a:srgbClr val="0B0C0C"/>
              </a:solidFill>
              <a:effectLst/>
              <a:latin typeface="Arial" panose="020B0604020202020204" pitchFamily="34" charset="0"/>
              <a:cs typeface="Arial" panose="020B0604020202020204" pitchFamily="34" charset="0"/>
            </a:endParaRPr>
          </a:p>
          <a:p>
            <a:pPr marL="228600" indent="-228600">
              <a:buFont typeface="+mj-lt"/>
              <a:buAutoNum type="arabicPeriod"/>
            </a:pPr>
            <a:r>
              <a:rPr lang="en-GB" b="1" i="0" dirty="0">
                <a:solidFill>
                  <a:srgbClr val="0B0C0C"/>
                </a:solidFill>
                <a:effectLst/>
                <a:latin typeface="Arial" panose="020B0604020202020204" pitchFamily="34" charset="0"/>
                <a:cs typeface="Arial" panose="020B0604020202020204" pitchFamily="34" charset="0"/>
              </a:rPr>
              <a:t>Children Act 1948: established a comprehensive childcare service, reforming services providing care to deprived and orphaned children. </a:t>
            </a:r>
          </a:p>
          <a:p>
            <a:pPr marL="228600" indent="-228600">
              <a:buFont typeface="+mj-lt"/>
              <a:buAutoNum type="arabicPeriod"/>
            </a:pPr>
            <a:endParaRPr lang="en-GB" b="1" i="0" dirty="0">
              <a:solidFill>
                <a:srgbClr val="0B0C0C"/>
              </a:solidFill>
              <a:effectLst/>
              <a:latin typeface="Arial" panose="020B0604020202020204" pitchFamily="34" charset="0"/>
              <a:cs typeface="Arial" panose="020B0604020202020204" pitchFamily="34" charset="0"/>
            </a:endParaRPr>
          </a:p>
          <a:p>
            <a:pPr marL="228600" indent="-228600">
              <a:buFont typeface="+mj-lt"/>
              <a:buAutoNum type="arabicPeriod"/>
            </a:pPr>
            <a:r>
              <a:rPr lang="en-GB" b="1" i="0" dirty="0">
                <a:solidFill>
                  <a:srgbClr val="0B0C0C"/>
                </a:solidFill>
                <a:effectLst/>
                <a:latin typeface="Arial" panose="020B0604020202020204" pitchFamily="34" charset="0"/>
                <a:cs typeface="Arial" panose="020B0604020202020204" pitchFamily="34" charset="0"/>
              </a:rPr>
              <a:t>Nurseries and Child-Minders Regulation Act 1948: paid child-minders now registered and regulated; inspection regime in place to check their methods and facilities meet basic minimum standards. </a:t>
            </a:r>
          </a:p>
          <a:p>
            <a:pPr marL="228600" indent="-228600">
              <a:buFont typeface="+mj-lt"/>
              <a:buAutoNum type="arabicPeriod"/>
            </a:pPr>
            <a:endParaRPr lang="en-GB" b="1" i="0" dirty="0">
              <a:solidFill>
                <a:srgbClr val="0B0C0C"/>
              </a:solidFill>
              <a:effectLst/>
              <a:latin typeface="Arial" panose="020B0604020202020204" pitchFamily="34" charset="0"/>
              <a:cs typeface="Arial" panose="020B0604020202020204" pitchFamily="34" charset="0"/>
            </a:endParaRPr>
          </a:p>
          <a:p>
            <a:pPr marL="228600" indent="-228600">
              <a:buFont typeface="+mj-lt"/>
              <a:buAutoNum type="arabicPeriod"/>
            </a:pPr>
            <a:r>
              <a:rPr lang="en-GB" b="1" i="0" dirty="0">
                <a:solidFill>
                  <a:srgbClr val="0B0C0C"/>
                </a:solidFill>
                <a:effectLst/>
                <a:latin typeface="Arial" panose="020B0604020202020204" pitchFamily="34" charset="0"/>
                <a:cs typeface="Arial" panose="020B0604020202020204" pitchFamily="34" charset="0"/>
              </a:rPr>
              <a:t>National Parks and Access to the Countryside Act 1949: allowed the creation of National Parks and Areas of Outstanding Natural Beauty in England and Wales, gave the public rights of way and access to open land.</a:t>
            </a:r>
            <a:endParaRPr lang="en-GB" b="1"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5</a:t>
            </a:fld>
            <a:endParaRPr lang="en-US"/>
          </a:p>
        </p:txBody>
      </p:sp>
    </p:spTree>
    <p:extLst>
      <p:ext uri="{BB962C8B-B14F-4D97-AF65-F5344CB8AC3E}">
        <p14:creationId xmlns:p14="http://schemas.microsoft.com/office/powerpoint/2010/main" val="24794472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lgn="l">
              <a:buFont typeface="+mj-lt"/>
              <a:buAutoNum type="arabicPeriod"/>
            </a:pPr>
            <a:r>
              <a:rPr lang="en-GB" b="1" i="0" dirty="0">
                <a:solidFill>
                  <a:srgbClr val="231F20"/>
                </a:solidFill>
                <a:effectLst/>
                <a:latin typeface="ReithSans"/>
              </a:rPr>
              <a:t>People had sacrificed so much during World War II, they believed they had fought for a better future and deserved it for their contribution to the war. Many believed in a fairer society with: </a:t>
            </a:r>
          </a:p>
          <a:p>
            <a:pPr marL="228600" indent="-228600" algn="l">
              <a:buFont typeface="+mj-lt"/>
              <a:buAutoNum type="arabicPeriod"/>
            </a:pPr>
            <a:endParaRPr lang="en-GB" b="1" i="0" dirty="0">
              <a:solidFill>
                <a:srgbClr val="231F20"/>
              </a:solidFill>
              <a:effectLst/>
              <a:latin typeface="ReithSans"/>
            </a:endParaRPr>
          </a:p>
          <a:p>
            <a:pPr marL="228600" indent="-228600" algn="l">
              <a:buFont typeface="+mj-lt"/>
              <a:buAutoNum type="arabicPeriod"/>
            </a:pPr>
            <a:r>
              <a:rPr lang="en-GB" b="1" i="0" dirty="0">
                <a:solidFill>
                  <a:srgbClr val="231F20"/>
                </a:solidFill>
                <a:effectLst/>
                <a:latin typeface="ReithSans"/>
              </a:rPr>
              <a:t>free medical care</a:t>
            </a:r>
          </a:p>
          <a:p>
            <a:pPr marL="228600" indent="-228600" algn="l">
              <a:buFont typeface="+mj-lt"/>
              <a:buAutoNum type="arabicPeriod"/>
            </a:pPr>
            <a:endParaRPr lang="en-GB" b="1" i="0" dirty="0">
              <a:solidFill>
                <a:srgbClr val="231F20"/>
              </a:solidFill>
              <a:effectLst/>
              <a:latin typeface="ReithSans"/>
            </a:endParaRPr>
          </a:p>
          <a:p>
            <a:pPr marL="228600" indent="-228600" algn="l">
              <a:buFont typeface="+mj-lt"/>
              <a:buAutoNum type="arabicPeriod"/>
            </a:pPr>
            <a:r>
              <a:rPr lang="en-GB" b="1" i="0" dirty="0">
                <a:solidFill>
                  <a:srgbClr val="231F20"/>
                </a:solidFill>
                <a:effectLst/>
                <a:latin typeface="ReithSans"/>
              </a:rPr>
              <a:t>old age pensions</a:t>
            </a:r>
          </a:p>
          <a:p>
            <a:pPr marL="228600" indent="-228600" algn="l">
              <a:buFont typeface="+mj-lt"/>
              <a:buAutoNum type="arabicPeriod"/>
            </a:pPr>
            <a:endParaRPr lang="en-GB" b="1" i="0" dirty="0">
              <a:solidFill>
                <a:srgbClr val="231F20"/>
              </a:solidFill>
              <a:effectLst/>
              <a:latin typeface="ReithSans"/>
            </a:endParaRPr>
          </a:p>
          <a:p>
            <a:pPr marL="228600" indent="-228600" algn="l">
              <a:buFont typeface="+mj-lt"/>
              <a:buAutoNum type="arabicPeriod"/>
            </a:pPr>
            <a:r>
              <a:rPr lang="en-GB" b="1" i="0" dirty="0">
                <a:solidFill>
                  <a:srgbClr val="231F20"/>
                </a:solidFill>
                <a:effectLst/>
                <a:latin typeface="ReithSans"/>
              </a:rPr>
              <a:t>affordable housing</a:t>
            </a:r>
          </a:p>
          <a:p>
            <a:pPr marL="228600" indent="-228600" algn="l">
              <a:buFont typeface="+mj-lt"/>
              <a:buAutoNum type="arabicPeriod"/>
            </a:pPr>
            <a:endParaRPr lang="en-GB" b="1" i="0" dirty="0">
              <a:solidFill>
                <a:srgbClr val="231F20"/>
              </a:solidFill>
              <a:effectLst/>
              <a:latin typeface="ReithSans"/>
            </a:endParaRPr>
          </a:p>
          <a:p>
            <a:pPr marL="228600" indent="-228600" algn="l">
              <a:buFont typeface="+mj-lt"/>
              <a:buAutoNum type="arabicPeriod"/>
            </a:pPr>
            <a:r>
              <a:rPr lang="en-GB" b="1" i="0" dirty="0">
                <a:solidFill>
                  <a:srgbClr val="231F20"/>
                </a:solidFill>
                <a:effectLst/>
                <a:latin typeface="ReithSans"/>
              </a:rPr>
              <a:t>The idea was to offer people a safety net from the cradle to the grave. It was a key Labour party policy, as promised in the 1945 election campaign.</a:t>
            </a:r>
          </a:p>
          <a:p>
            <a:pPr>
              <a:spcAft>
                <a:spcPts val="1200"/>
              </a:spcAft>
            </a:pPr>
            <a:endParaRPr lang="en-GB" sz="1200" b="1" i="0" dirty="0">
              <a:solidFill>
                <a:srgbClr val="231F20"/>
              </a:solidFill>
              <a:effectLst/>
              <a:latin typeface="ReithSans"/>
              <a:ea typeface="+mn-ea"/>
            </a:endParaRPr>
          </a:p>
          <a:p>
            <a:pPr>
              <a:spcAft>
                <a:spcPts val="1200"/>
              </a:spcAft>
            </a:pPr>
            <a:r>
              <a:rPr lang="en-GB" sz="1800" b="1" dirty="0">
                <a:solidFill>
                  <a:srgbClr val="231F20"/>
                </a:solidFill>
                <a:effectLst/>
                <a:latin typeface="Arial" panose="020B0604020202020204" pitchFamily="34" charset="0"/>
                <a:ea typeface="Times New Roman" panose="02020603050405020304" pitchFamily="18" charset="0"/>
              </a:rPr>
              <a:t>The recommendations were for a system that would be:</a:t>
            </a:r>
          </a:p>
          <a:p>
            <a:pPr>
              <a:spcAft>
                <a:spcPts val="1200"/>
              </a:spcAft>
            </a:pPr>
            <a:endParaRPr lang="en-GB" sz="1800" b="1" dirty="0">
              <a:effectLst/>
              <a:latin typeface="Times New Roman" panose="02020603050405020304" pitchFamily="18" charset="0"/>
              <a:ea typeface="Times New Roman" panose="02020603050405020304" pitchFamily="18" charset="0"/>
            </a:endParaRPr>
          </a:p>
          <a:p>
            <a:pPr marL="342900" lvl="0" indent="-342900">
              <a:lnSpc>
                <a:spcPct val="107000"/>
              </a:lnSpc>
              <a:spcAft>
                <a:spcPts val="600"/>
              </a:spcAft>
              <a:buSzPts val="1000"/>
              <a:buFont typeface="Symbol" panose="05050102010706020507" pitchFamily="18" charset="2"/>
              <a:buChar char=""/>
              <a:tabLst>
                <a:tab pos="457200" algn="l"/>
              </a:tabLst>
            </a:pPr>
            <a:r>
              <a:rPr lang="en-GB" sz="1800" b="1" dirty="0">
                <a:solidFill>
                  <a:srgbClr val="231F20"/>
                </a:solidFill>
                <a:effectLst/>
                <a:latin typeface="Arial" panose="020B0604020202020204" pitchFamily="34" charset="0"/>
                <a:ea typeface="Calibri" panose="020F0502020204030204" pitchFamily="34" charset="0"/>
                <a:cs typeface="Times New Roman" panose="02020603050405020304" pitchFamily="18" charset="0"/>
              </a:rPr>
              <a:t>comprehensive – cover all problems relating to poverty, from birth to death</a:t>
            </a:r>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600"/>
              </a:spcAft>
              <a:buSzPts val="1000"/>
              <a:buFont typeface="Symbol" panose="05050102010706020507" pitchFamily="18" charset="2"/>
              <a:buChar char=""/>
              <a:tabLst>
                <a:tab pos="457200" algn="l"/>
              </a:tabLst>
            </a:pPr>
            <a:r>
              <a:rPr lang="en-GB" sz="1800" b="1" dirty="0">
                <a:solidFill>
                  <a:srgbClr val="231F20"/>
                </a:solidFill>
                <a:effectLst/>
                <a:latin typeface="Arial" panose="020B0604020202020204" pitchFamily="34" charset="0"/>
                <a:ea typeface="Calibri" panose="020F0502020204030204" pitchFamily="34" charset="0"/>
                <a:cs typeface="Times New Roman" panose="02020603050405020304" pitchFamily="18" charset="0"/>
              </a:rPr>
              <a:t>universal – available to all</a:t>
            </a:r>
          </a:p>
          <a:p>
            <a:pPr marL="342900" lvl="0" indent="-342900">
              <a:lnSpc>
                <a:spcPct val="107000"/>
              </a:lnSpc>
              <a:spcAft>
                <a:spcPts val="600"/>
              </a:spcAft>
              <a:buSzPts val="1000"/>
              <a:buFont typeface="Symbol" panose="05050102010706020507" pitchFamily="18" charset="2"/>
              <a:buChar char=""/>
              <a:tabLst>
                <a:tab pos="457200" algn="l"/>
              </a:tabLst>
            </a:pPr>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600"/>
              </a:spcAft>
              <a:buSzPts val="1000"/>
              <a:buFont typeface="Symbol" panose="05050102010706020507" pitchFamily="18" charset="2"/>
              <a:buChar char=""/>
              <a:tabLst>
                <a:tab pos="457200" algn="l"/>
              </a:tabLst>
            </a:pPr>
            <a:r>
              <a:rPr lang="en-GB" sz="1800" b="1" dirty="0">
                <a:solidFill>
                  <a:srgbClr val="231F20"/>
                </a:solidFill>
                <a:effectLst/>
                <a:latin typeface="Arial" panose="020B0604020202020204" pitchFamily="34" charset="0"/>
                <a:ea typeface="Calibri" panose="020F0502020204030204" pitchFamily="34" charset="0"/>
                <a:cs typeface="Times New Roman" panose="02020603050405020304" pitchFamily="18" charset="0"/>
              </a:rPr>
              <a:t>contributory – paid into from wages</a:t>
            </a:r>
          </a:p>
          <a:p>
            <a:pPr marL="342900" lvl="0" indent="-342900">
              <a:lnSpc>
                <a:spcPct val="107000"/>
              </a:lnSpc>
              <a:spcAft>
                <a:spcPts val="600"/>
              </a:spcAft>
              <a:buSzPts val="1000"/>
              <a:buFont typeface="Symbol" panose="05050102010706020507" pitchFamily="18" charset="2"/>
              <a:buChar char=""/>
              <a:tabLst>
                <a:tab pos="457200" algn="l"/>
              </a:tabLst>
            </a:pPr>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600"/>
              </a:spcAft>
              <a:buSzPts val="1000"/>
              <a:buFont typeface="Symbol" panose="05050102010706020507" pitchFamily="18" charset="2"/>
              <a:buChar char=""/>
              <a:tabLst>
                <a:tab pos="457200" algn="l"/>
              </a:tabLst>
            </a:pPr>
            <a:r>
              <a:rPr lang="en-GB" sz="1800" b="1" dirty="0">
                <a:solidFill>
                  <a:srgbClr val="231F20"/>
                </a:solidFill>
                <a:effectLst/>
                <a:latin typeface="Arial" panose="020B0604020202020204" pitchFamily="34" charset="0"/>
                <a:ea typeface="Calibri" panose="020F0502020204030204" pitchFamily="34" charset="0"/>
                <a:cs typeface="Times New Roman" panose="02020603050405020304" pitchFamily="18" charset="0"/>
              </a:rPr>
              <a:t>non-means tested – available to all, even if unable to pay</a:t>
            </a:r>
          </a:p>
          <a:p>
            <a:pPr marL="342900" lvl="0" indent="-342900">
              <a:lnSpc>
                <a:spcPct val="107000"/>
              </a:lnSpc>
              <a:spcAft>
                <a:spcPts val="600"/>
              </a:spcAft>
              <a:buSzPts val="1000"/>
              <a:buFont typeface="Symbol" panose="05050102010706020507" pitchFamily="18" charset="2"/>
              <a:buChar char=""/>
              <a:tabLst>
                <a:tab pos="457200" algn="l"/>
              </a:tabLst>
            </a:pPr>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600"/>
              </a:spcAft>
              <a:buSzPts val="1000"/>
              <a:buFont typeface="Symbol" panose="05050102010706020507" pitchFamily="18" charset="2"/>
              <a:buChar char=""/>
              <a:tabLst>
                <a:tab pos="457200" algn="l"/>
              </a:tabLst>
            </a:pPr>
            <a:r>
              <a:rPr lang="en-GB" sz="1800" b="1" dirty="0">
                <a:solidFill>
                  <a:srgbClr val="231F20"/>
                </a:solidFill>
                <a:effectLst/>
                <a:latin typeface="Arial" panose="020B0604020202020204" pitchFamily="34" charset="0"/>
                <a:ea typeface="Calibri" panose="020F0502020204030204" pitchFamily="34" charset="0"/>
                <a:cs typeface="Times New Roman" panose="02020603050405020304" pitchFamily="18" charset="0"/>
              </a:rPr>
              <a:t>compulsory – all workers were to contribute</a:t>
            </a:r>
          </a:p>
          <a:p>
            <a:pPr marL="342900" lvl="0" indent="-342900">
              <a:lnSpc>
                <a:spcPct val="107000"/>
              </a:lnSpc>
              <a:spcAft>
                <a:spcPts val="600"/>
              </a:spcAft>
              <a:buSzPts val="1000"/>
              <a:buFont typeface="Symbol" panose="05050102010706020507" pitchFamily="18" charset="2"/>
              <a:buChar char=""/>
              <a:tabLst>
                <a:tab pos="457200" algn="l"/>
              </a:tabLst>
            </a:pPr>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1200"/>
              </a:spcAft>
            </a:pPr>
            <a:r>
              <a:rPr lang="en-GB" sz="1800" b="1" dirty="0">
                <a:solidFill>
                  <a:srgbClr val="231F20"/>
                </a:solidFill>
                <a:effectLst/>
                <a:latin typeface="Arial" panose="020B0604020202020204" pitchFamily="34" charset="0"/>
                <a:ea typeface="Times New Roman" panose="02020603050405020304" pitchFamily="18" charset="0"/>
              </a:rPr>
              <a:t>The challenge of addressing the ‘Five Giants’ led to the establishment of the Welfare State under the Labour Government</a:t>
            </a:r>
          </a:p>
          <a:p>
            <a:pPr>
              <a:spcAft>
                <a:spcPts val="1200"/>
              </a:spcAft>
            </a:pPr>
            <a:endParaRPr lang="en-GB" sz="1800" b="1" dirty="0">
              <a:solidFill>
                <a:srgbClr val="231F20"/>
              </a:solidFill>
              <a:effectLst/>
              <a:latin typeface="Arial" panose="020B0604020202020204" pitchFamily="34" charset="0"/>
              <a:ea typeface="Times New Roman" panose="02020603050405020304" pitchFamily="18" charset="0"/>
            </a:endParaRPr>
          </a:p>
          <a:p>
            <a:pPr marL="0" marR="0" lvl="0" indent="0" algn="l" defTabSz="457200" rtl="0" eaLnBrk="1" fontAlgn="auto" latinLnBrk="0" hangingPunct="1">
              <a:lnSpc>
                <a:spcPct val="100000"/>
              </a:lnSpc>
              <a:spcBef>
                <a:spcPts val="0"/>
              </a:spcBef>
              <a:spcAft>
                <a:spcPts val="1200"/>
              </a:spcAft>
              <a:buClrTx/>
              <a:buSzTx/>
              <a:buFontTx/>
              <a:buNone/>
              <a:tabLst/>
              <a:defRPr/>
            </a:pPr>
            <a:r>
              <a:rPr lang="en-GB" sz="1800" b="1" dirty="0">
                <a:effectLst/>
                <a:latin typeface="Arial" panose="020B0604020202020204" pitchFamily="34" charset="0"/>
                <a:ea typeface="Times New Roman" panose="02020603050405020304" pitchFamily="18" charset="0"/>
                <a:cs typeface="Arial" panose="020B0604020202020204" pitchFamily="34" charset="0"/>
              </a:rPr>
              <a:t>From Lee, E. (2021) Effective Communication in Health and Social Care. </a:t>
            </a:r>
            <a:r>
              <a:rPr lang="en-GB" sz="1800" b="1" u="sng" dirty="0">
                <a:solidFill>
                  <a:srgbClr val="0000FF"/>
                </a:solidFill>
                <a:effectLst/>
                <a:latin typeface="Arial" panose="020B0604020202020204" pitchFamily="34" charset="0"/>
                <a:ea typeface="Calibri" panose="020F0502020204030204" pitchFamily="34" charset="0"/>
                <a:cs typeface="Times New Roman" panose="02020603050405020304" pitchFamily="18" charset="0"/>
                <a:hlinkClick r:id="rId3"/>
              </a:rPr>
              <a:t>Effective Communication In Health &amp; Social Care | Techniques, Tips (cpdonline.co.uk)</a:t>
            </a:r>
            <a:r>
              <a:rPr lang="en-GB" sz="1800" b="1" dirty="0">
                <a:effectLst/>
                <a:latin typeface="Arial" panose="020B0604020202020204" pitchFamily="34" charset="0"/>
                <a:ea typeface="Calibri" panose="020F0502020204030204" pitchFamily="34" charset="0"/>
                <a:cs typeface="Times New Roman" panose="02020603050405020304" pitchFamily="18" charset="0"/>
              </a:rPr>
              <a:t>  (September 2022) </a:t>
            </a:r>
            <a:endParaRPr lang="en-GB" sz="1800" b="1" dirty="0">
              <a:solidFill>
                <a:srgbClr val="231F20"/>
              </a:solidFill>
              <a:effectLst/>
              <a:latin typeface="Arial" panose="020B0604020202020204" pitchFamily="34" charset="0"/>
              <a:ea typeface="Times New Roman" panose="02020603050405020304" pitchFamily="18" charset="0"/>
            </a:endParaRPr>
          </a:p>
          <a:p>
            <a:pPr>
              <a:spcAft>
                <a:spcPts val="1200"/>
              </a:spcAft>
            </a:pPr>
            <a:endParaRPr lang="en-GB" sz="1800" b="1" dirty="0">
              <a:solidFill>
                <a:srgbClr val="231F20"/>
              </a:solidFill>
              <a:effectLst/>
              <a:latin typeface="Arial" panose="020B0604020202020204" pitchFamily="34" charset="0"/>
              <a:ea typeface="Times New Roman" panose="02020603050405020304" pitchFamily="18" charset="0"/>
            </a:endParaRPr>
          </a:p>
          <a:p>
            <a:pPr marL="228600" indent="-228600">
              <a:lnSpc>
                <a:spcPct val="107000"/>
              </a:lnSpc>
              <a:spcAft>
                <a:spcPts val="1800"/>
              </a:spcAft>
              <a:buFont typeface="+mj-lt"/>
              <a:buAutoNum type="arabicPeriod"/>
            </a:pPr>
            <a:r>
              <a:rPr lang="en-GB" sz="1800" b="1" dirty="0">
                <a:solidFill>
                  <a:srgbClr val="3A3A3A"/>
                </a:solidFill>
                <a:effectLst/>
                <a:latin typeface="Arial" panose="020B0604020202020204" pitchFamily="34" charset="0"/>
                <a:ea typeface="Times New Roman" panose="02020603050405020304" pitchFamily="18" charset="0"/>
                <a:cs typeface="Times New Roman" panose="02020603050405020304" pitchFamily="18" charset="0"/>
              </a:rPr>
              <a:t>Health care is the treatment of ill health and medical conditions.</a:t>
            </a:r>
          </a:p>
          <a:p>
            <a:pPr marL="228600" indent="-228600">
              <a:lnSpc>
                <a:spcPct val="107000"/>
              </a:lnSpc>
              <a:spcAft>
                <a:spcPts val="1800"/>
              </a:spcAft>
              <a:buFont typeface="+mj-lt"/>
              <a:buAutoNum type="arabicPeriod"/>
            </a:pPr>
            <a:endParaRPr lang="en-GB" sz="1800" b="1" dirty="0">
              <a:solidFill>
                <a:srgbClr val="3A3A3A"/>
              </a:solidFill>
              <a:effectLst/>
              <a:latin typeface="Arial" panose="020B0604020202020204" pitchFamily="34" charset="0"/>
              <a:ea typeface="Times New Roman" panose="02020603050405020304" pitchFamily="18" charset="0"/>
              <a:cs typeface="Times New Roman" panose="02020603050405020304" pitchFamily="18" charset="0"/>
            </a:endParaRPr>
          </a:p>
          <a:p>
            <a:pPr marL="228600" indent="-228600">
              <a:lnSpc>
                <a:spcPct val="107000"/>
              </a:lnSpc>
              <a:spcAft>
                <a:spcPts val="1800"/>
              </a:spcAft>
              <a:buFont typeface="+mj-lt"/>
              <a:buAutoNum type="arabicPeriod"/>
            </a:pPr>
            <a:r>
              <a:rPr lang="en-GB" sz="1800" b="1" dirty="0">
                <a:solidFill>
                  <a:srgbClr val="3A3A3A"/>
                </a:solidFill>
                <a:effectLst/>
                <a:latin typeface="Arial" panose="020B0604020202020204" pitchFamily="34" charset="0"/>
                <a:ea typeface="Times New Roman" panose="02020603050405020304" pitchFamily="18" charset="0"/>
                <a:cs typeface="Times New Roman" panose="02020603050405020304" pitchFamily="18" charset="0"/>
              </a:rPr>
              <a:t>Social care is the care and support of vulnerable people (with or without ill health and medical conditions) such as elderly people or children.</a:t>
            </a:r>
          </a:p>
          <a:p>
            <a:pPr>
              <a:spcAft>
                <a:spcPts val="1200"/>
              </a:spcAft>
            </a:pPr>
            <a:endParaRPr lang="en-GB" sz="1800" b="1" dirty="0">
              <a:effectLst/>
              <a:latin typeface="Times New Roman" panose="02020603050405020304" pitchFamily="18" charset="0"/>
              <a:ea typeface="Times New Roman" panose="02020603050405020304" pitchFamily="18" charset="0"/>
            </a:endParaRPr>
          </a:p>
          <a:p>
            <a:pPr marL="228600" indent="-228600" algn="l">
              <a:buFont typeface="+mj-lt"/>
              <a:buAutoNum type="arabicPeriod"/>
            </a:pPr>
            <a:endParaRPr lang="en-GB" b="1" i="0" dirty="0">
              <a:solidFill>
                <a:srgbClr val="231F20"/>
              </a:solidFill>
              <a:effectLst/>
              <a:latin typeface="ReithSans"/>
            </a:endParaRP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6</a:t>
            </a:fld>
            <a:endParaRPr lang="en-US"/>
          </a:p>
        </p:txBody>
      </p:sp>
    </p:spTree>
    <p:extLst>
      <p:ext uri="{BB962C8B-B14F-4D97-AF65-F5344CB8AC3E}">
        <p14:creationId xmlns:p14="http://schemas.microsoft.com/office/powerpoint/2010/main" val="35825414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936E1E2-17D2-5E4C-B96D-EEDAC0EF77DB}" type="slidenum">
              <a:rPr lang="en-US" smtClean="0"/>
              <a:t>7</a:t>
            </a:fld>
            <a:endParaRPr lang="en-US"/>
          </a:p>
        </p:txBody>
      </p:sp>
    </p:spTree>
    <p:extLst>
      <p:ext uri="{BB962C8B-B14F-4D97-AF65-F5344CB8AC3E}">
        <p14:creationId xmlns:p14="http://schemas.microsoft.com/office/powerpoint/2010/main" val="37593541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Emily Davison: </a:t>
            </a:r>
            <a:r>
              <a:rPr lang="en-GB" dirty="0" err="1"/>
              <a:t>Suffergette</a:t>
            </a:r>
            <a:r>
              <a:rPr lang="en-GB" dirty="0"/>
              <a:t>  (1913) through herself </a:t>
            </a:r>
            <a:r>
              <a:rPr lang="en-GB" dirty="0" err="1"/>
              <a:t>infront</a:t>
            </a:r>
            <a:r>
              <a:rPr lang="en-GB" dirty="0"/>
              <a:t> of a horse in an act to gain the vote for women.</a:t>
            </a:r>
          </a:p>
        </p:txBody>
      </p:sp>
      <p:sp>
        <p:nvSpPr>
          <p:cNvPr id="4" name="Slide Number Placeholder 3"/>
          <p:cNvSpPr>
            <a:spLocks noGrp="1"/>
          </p:cNvSpPr>
          <p:nvPr>
            <p:ph type="sldNum" sz="quarter" idx="5"/>
          </p:nvPr>
        </p:nvSpPr>
        <p:spPr/>
        <p:txBody>
          <a:bodyPr/>
          <a:lstStyle/>
          <a:p>
            <a:fld id="{5852ED44-3BC3-5E40-8B91-F5F74FE3DDD2}" type="slidenum">
              <a:rPr lang="en-US" smtClean="0"/>
              <a:t>8</a:t>
            </a:fld>
            <a:endParaRPr lang="en-US"/>
          </a:p>
        </p:txBody>
      </p:sp>
    </p:spTree>
    <p:extLst>
      <p:ext uri="{BB962C8B-B14F-4D97-AF65-F5344CB8AC3E}">
        <p14:creationId xmlns:p14="http://schemas.microsoft.com/office/powerpoint/2010/main" val="15983406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Human Rights Act summary: https://</a:t>
            </a:r>
            <a:r>
              <a:rPr lang="en-US" dirty="0" err="1"/>
              <a:t>www.equalityhumanrights.com</a:t>
            </a:r>
            <a:r>
              <a:rPr lang="en-US" dirty="0"/>
              <a:t>/</a:t>
            </a:r>
            <a:r>
              <a:rPr lang="en-US" dirty="0" err="1"/>
              <a:t>en</a:t>
            </a:r>
            <a:r>
              <a:rPr lang="en-US" dirty="0"/>
              <a:t>/human-rights/human-rights-act</a:t>
            </a:r>
          </a:p>
          <a:p>
            <a:endParaRPr lang="en-US" dirty="0"/>
          </a:p>
          <a:p>
            <a:r>
              <a:rPr lang="en-US" dirty="0"/>
              <a:t>The United Kingdom passed the act in 1998 and was fully implemented into law in October 2000. </a:t>
            </a:r>
          </a:p>
        </p:txBody>
      </p:sp>
      <p:sp>
        <p:nvSpPr>
          <p:cNvPr id="4" name="Slide Number Placeholder 3"/>
          <p:cNvSpPr>
            <a:spLocks noGrp="1"/>
          </p:cNvSpPr>
          <p:nvPr>
            <p:ph type="sldNum" sz="quarter" idx="5"/>
          </p:nvPr>
        </p:nvSpPr>
        <p:spPr/>
        <p:txBody>
          <a:bodyPr/>
          <a:lstStyle/>
          <a:p>
            <a:fld id="{5852ED44-3BC3-5E40-8B91-F5F74FE3DDD2}" type="slidenum">
              <a:rPr lang="en-US" smtClean="0"/>
              <a:t>11</a:t>
            </a:fld>
            <a:endParaRPr lang="en-US"/>
          </a:p>
        </p:txBody>
      </p:sp>
    </p:spTree>
    <p:extLst>
      <p:ext uri="{BB962C8B-B14F-4D97-AF65-F5344CB8AC3E}">
        <p14:creationId xmlns:p14="http://schemas.microsoft.com/office/powerpoint/2010/main" val="14908969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www.legislation.gov.uk</a:t>
            </a:r>
            <a:r>
              <a:rPr lang="en-US" dirty="0"/>
              <a:t>/</a:t>
            </a:r>
            <a:r>
              <a:rPr lang="en-US" dirty="0" err="1"/>
              <a:t>ukpga</a:t>
            </a:r>
            <a:r>
              <a:rPr lang="en-US" dirty="0"/>
              <a:t>/2010/15/contents </a:t>
            </a:r>
          </a:p>
          <a:p>
            <a:endParaRPr lang="en-US" dirty="0"/>
          </a:p>
          <a:p>
            <a:r>
              <a:rPr lang="en-US" dirty="0"/>
              <a:t>Gay Marriage was Illegal and not recognized prior 2010. </a:t>
            </a:r>
          </a:p>
          <a:p>
            <a:endParaRPr lang="en-GB" b="0" i="0" u="none" strike="noStrike" dirty="0">
              <a:solidFill>
                <a:srgbClr val="232323"/>
              </a:solidFill>
              <a:effectLst/>
              <a:latin typeface="Open Sans" panose="020F0502020204030204" pitchFamily="34" charset="0"/>
            </a:endParaRPr>
          </a:p>
          <a:p>
            <a:r>
              <a:rPr lang="en-GB" b="0" i="0" u="none" strike="noStrike" dirty="0">
                <a:solidFill>
                  <a:srgbClr val="232323"/>
                </a:solidFill>
                <a:effectLst/>
                <a:latin typeface="Open Sans" panose="020F0502020204030204" pitchFamily="34" charset="0"/>
              </a:rPr>
              <a:t>1918 the House of Lords gave approval for women over the age of thirty to have the right to vote. </a:t>
            </a:r>
          </a:p>
          <a:p>
            <a:r>
              <a:rPr lang="en-GB" b="0" i="0" u="none" strike="noStrike" dirty="0">
                <a:solidFill>
                  <a:srgbClr val="232323"/>
                </a:solidFill>
                <a:effectLst/>
                <a:latin typeface="Open Sans" panose="020F0502020204030204" pitchFamily="34" charset="0"/>
              </a:rPr>
              <a:t>1928 women over the age of 21 were allowed to vote: </a:t>
            </a:r>
          </a:p>
          <a:p>
            <a:r>
              <a:rPr lang="en-GB" b="0" i="0" u="none" strike="noStrike" dirty="0">
                <a:solidFill>
                  <a:srgbClr val="232323"/>
                </a:solidFill>
                <a:effectLst/>
                <a:latin typeface="Open Sans" panose="020F0502020204030204" pitchFamily="34" charset="0"/>
              </a:rPr>
              <a:t>In Wales, individuals aged 16 are allowed to vote in Welsh elections</a:t>
            </a:r>
            <a:endParaRPr lang="en-US" dirty="0"/>
          </a:p>
        </p:txBody>
      </p:sp>
      <p:sp>
        <p:nvSpPr>
          <p:cNvPr id="4" name="Slide Number Placeholder 3"/>
          <p:cNvSpPr>
            <a:spLocks noGrp="1"/>
          </p:cNvSpPr>
          <p:nvPr>
            <p:ph type="sldNum" sz="quarter" idx="5"/>
          </p:nvPr>
        </p:nvSpPr>
        <p:spPr/>
        <p:txBody>
          <a:bodyPr/>
          <a:lstStyle/>
          <a:p>
            <a:fld id="{5852ED44-3BC3-5E40-8B91-F5F74FE3DDD2}" type="slidenum">
              <a:rPr lang="en-US" smtClean="0"/>
              <a:t>12</a:t>
            </a:fld>
            <a:endParaRPr lang="en-US"/>
          </a:p>
        </p:txBody>
      </p:sp>
    </p:spTree>
    <p:extLst>
      <p:ext uri="{BB962C8B-B14F-4D97-AF65-F5344CB8AC3E}">
        <p14:creationId xmlns:p14="http://schemas.microsoft.com/office/powerpoint/2010/main" val="42931695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852ED44-3BC3-5E40-8B91-F5F74FE3DDD2}" type="slidenum">
              <a:rPr lang="en-US" smtClean="0"/>
              <a:t>23</a:t>
            </a:fld>
            <a:endParaRPr lang="en-US"/>
          </a:p>
        </p:txBody>
      </p:sp>
    </p:spTree>
    <p:extLst>
      <p:ext uri="{BB962C8B-B14F-4D97-AF65-F5344CB8AC3E}">
        <p14:creationId xmlns:p14="http://schemas.microsoft.com/office/powerpoint/2010/main" val="10324244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10 European and Canada and United States. Now it has 30 members which include 21 European union states. </a:t>
            </a:r>
          </a:p>
          <a:p>
            <a:endParaRPr lang="en-US" dirty="0"/>
          </a:p>
        </p:txBody>
      </p:sp>
      <p:sp>
        <p:nvSpPr>
          <p:cNvPr id="4" name="Slide Number Placeholder 3"/>
          <p:cNvSpPr>
            <a:spLocks noGrp="1"/>
          </p:cNvSpPr>
          <p:nvPr>
            <p:ph type="sldNum" sz="quarter" idx="5"/>
          </p:nvPr>
        </p:nvSpPr>
        <p:spPr/>
        <p:txBody>
          <a:bodyPr/>
          <a:lstStyle/>
          <a:p>
            <a:fld id="{5852ED44-3BC3-5E40-8B91-F5F74FE3DDD2}" type="slidenum">
              <a:rPr lang="en-US" smtClean="0"/>
              <a:t>24</a:t>
            </a:fld>
            <a:endParaRPr lang="en-US"/>
          </a:p>
        </p:txBody>
      </p:sp>
    </p:spTree>
    <p:extLst>
      <p:ext uri="{BB962C8B-B14F-4D97-AF65-F5344CB8AC3E}">
        <p14:creationId xmlns:p14="http://schemas.microsoft.com/office/powerpoint/2010/main" val="47241175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Activity: during r watching the video, students are required to highlight key points concerning why NATO was established, and what is it purpose? </a:t>
            </a:r>
          </a:p>
        </p:txBody>
      </p:sp>
      <p:sp>
        <p:nvSpPr>
          <p:cNvPr id="4" name="Slide Number Placeholder 3"/>
          <p:cNvSpPr>
            <a:spLocks noGrp="1"/>
          </p:cNvSpPr>
          <p:nvPr>
            <p:ph type="sldNum" sz="quarter" idx="5"/>
          </p:nvPr>
        </p:nvSpPr>
        <p:spPr/>
        <p:txBody>
          <a:bodyPr/>
          <a:lstStyle/>
          <a:p>
            <a:fld id="{5852ED44-3BC3-5E40-8B91-F5F74FE3DDD2}" type="slidenum">
              <a:rPr lang="en-US" smtClean="0"/>
              <a:t>25</a:t>
            </a:fld>
            <a:endParaRPr lang="en-US"/>
          </a:p>
        </p:txBody>
      </p:sp>
    </p:spTree>
    <p:extLst>
      <p:ext uri="{BB962C8B-B14F-4D97-AF65-F5344CB8AC3E}">
        <p14:creationId xmlns:p14="http://schemas.microsoft.com/office/powerpoint/2010/main" val="53594063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union as we know it today began by European states signing several treaties, which was initially focused on economic prosperity post WW2. </a:t>
            </a:r>
          </a:p>
          <a:p>
            <a:r>
              <a:rPr lang="en-GB" b="0" i="0" u="none" strike="noStrike" dirty="0">
                <a:solidFill>
                  <a:srgbClr val="000000"/>
                </a:solidFill>
                <a:effectLst/>
                <a:latin typeface="Verdana" panose="020B0604030504040204" pitchFamily="34" charset="0"/>
              </a:rPr>
              <a:t>European Economic Community, created in 1958 with the initial aim of increasing economic cooperation between six countries: Belgium, Germany, France, Italy, Luxembourg and the Netherlands.</a:t>
            </a:r>
            <a:endParaRPr lang="en-US" dirty="0"/>
          </a:p>
        </p:txBody>
      </p:sp>
      <p:sp>
        <p:nvSpPr>
          <p:cNvPr id="4" name="Slide Number Placeholder 3"/>
          <p:cNvSpPr>
            <a:spLocks noGrp="1"/>
          </p:cNvSpPr>
          <p:nvPr>
            <p:ph type="sldNum" sz="quarter" idx="5"/>
          </p:nvPr>
        </p:nvSpPr>
        <p:spPr/>
        <p:txBody>
          <a:bodyPr/>
          <a:lstStyle/>
          <a:p>
            <a:fld id="{5852ED44-3BC3-5E40-8B91-F5F74FE3DDD2}" type="slidenum">
              <a:rPr lang="en-US" smtClean="0"/>
              <a:t>27</a:t>
            </a:fld>
            <a:endParaRPr lang="en-US"/>
          </a:p>
        </p:txBody>
      </p:sp>
    </p:spTree>
    <p:extLst>
      <p:ext uri="{BB962C8B-B14F-4D97-AF65-F5344CB8AC3E}">
        <p14:creationId xmlns:p14="http://schemas.microsoft.com/office/powerpoint/2010/main" val="29622940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Activity: Students are required to highlight the EU role and purpose and share answers to the class. </a:t>
            </a:r>
          </a:p>
        </p:txBody>
      </p:sp>
      <p:sp>
        <p:nvSpPr>
          <p:cNvPr id="4" name="Slide Number Placeholder 3"/>
          <p:cNvSpPr>
            <a:spLocks noGrp="1"/>
          </p:cNvSpPr>
          <p:nvPr>
            <p:ph type="sldNum" sz="quarter" idx="5"/>
          </p:nvPr>
        </p:nvSpPr>
        <p:spPr/>
        <p:txBody>
          <a:bodyPr/>
          <a:lstStyle/>
          <a:p>
            <a:fld id="{5852ED44-3BC3-5E40-8B91-F5F74FE3DDD2}" type="slidenum">
              <a:rPr lang="en-US" smtClean="0"/>
              <a:t>28</a:t>
            </a:fld>
            <a:endParaRPr lang="en-US"/>
          </a:p>
        </p:txBody>
      </p:sp>
    </p:spTree>
    <p:extLst>
      <p:ext uri="{BB962C8B-B14F-4D97-AF65-F5344CB8AC3E}">
        <p14:creationId xmlns:p14="http://schemas.microsoft.com/office/powerpoint/2010/main" val="148475133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commonslibrary.parliament.uk</a:t>
            </a:r>
            <a:r>
              <a:rPr lang="en-US" dirty="0"/>
              <a:t>/research-briefings/cbp-7847/</a:t>
            </a:r>
          </a:p>
          <a:p>
            <a:endParaRPr lang="en-US" dirty="0"/>
          </a:p>
          <a:p>
            <a:r>
              <a:rPr lang="en-US" dirty="0"/>
              <a:t>Wales to experience a shortfall of investment equaling £1.1 billion</a:t>
            </a:r>
          </a:p>
          <a:p>
            <a:r>
              <a:rPr lang="en-US" dirty="0"/>
              <a:t> https://</a:t>
            </a:r>
            <a:r>
              <a:rPr lang="en-US" dirty="0" err="1"/>
              <a:t>wcva.cymru</a:t>
            </a:r>
            <a:r>
              <a:rPr lang="en-US" dirty="0"/>
              <a:t>/</a:t>
            </a:r>
            <a:r>
              <a:rPr lang="en-US" dirty="0" err="1"/>
              <a:t>eu</a:t>
            </a:r>
            <a:r>
              <a:rPr lang="en-US" dirty="0"/>
              <a:t>-funding-in-</a:t>
            </a:r>
            <a:r>
              <a:rPr lang="en-US" dirty="0" err="1"/>
              <a:t>wales</a:t>
            </a:r>
            <a:r>
              <a:rPr lang="en-US" dirty="0"/>
              <a:t>-a-legacy-not-to-be-forgotten/</a:t>
            </a:r>
          </a:p>
          <a:p>
            <a:r>
              <a:rPr lang="en-US" dirty="0"/>
              <a:t>https://</a:t>
            </a:r>
            <a:r>
              <a:rPr lang="en-US" dirty="0" err="1"/>
              <a:t>www.walesonline.co.uk</a:t>
            </a:r>
            <a:r>
              <a:rPr lang="en-US" dirty="0"/>
              <a:t>/news/politics/take-years-match-eu-funding-22944152</a:t>
            </a:r>
          </a:p>
          <a:p>
            <a:endParaRPr lang="en-US" dirty="0"/>
          </a:p>
          <a:p>
            <a:r>
              <a:rPr lang="en-GB" b="0" i="0" u="none" strike="noStrike" dirty="0">
                <a:solidFill>
                  <a:srgbClr val="1A1F3E"/>
                </a:solidFill>
                <a:effectLst/>
                <a:latin typeface="AeonikPro"/>
              </a:rPr>
              <a:t>Wales currently receives around £680 million per year in EU funding. This equates to £83 per person per year, considerably more than any of the devolved nations and English regions. Through the different EU funding programmes there has been millions of pounds given to support health research and innovations throughout Wales. The result of the referendum in 2016 and the possibility of a ‘no deal’ Brexit means that there is uncertainty around the future of European funding to Wales (NHS Confederation).</a:t>
            </a:r>
            <a:endParaRPr lang="en-US" dirty="0"/>
          </a:p>
          <a:p>
            <a:endParaRPr lang="en-US" dirty="0"/>
          </a:p>
        </p:txBody>
      </p:sp>
      <p:sp>
        <p:nvSpPr>
          <p:cNvPr id="4" name="Slide Number Placeholder 3"/>
          <p:cNvSpPr>
            <a:spLocks noGrp="1"/>
          </p:cNvSpPr>
          <p:nvPr>
            <p:ph type="sldNum" sz="quarter" idx="5"/>
          </p:nvPr>
        </p:nvSpPr>
        <p:spPr/>
        <p:txBody>
          <a:bodyPr/>
          <a:lstStyle/>
          <a:p>
            <a:fld id="{5852ED44-3BC3-5E40-8B91-F5F74FE3DDD2}" type="slidenum">
              <a:rPr lang="en-US" smtClean="0"/>
              <a:t>29</a:t>
            </a:fld>
            <a:endParaRPr lang="en-US"/>
          </a:p>
        </p:txBody>
      </p:sp>
    </p:spTree>
    <p:extLst>
      <p:ext uri="{BB962C8B-B14F-4D97-AF65-F5344CB8AC3E}">
        <p14:creationId xmlns:p14="http://schemas.microsoft.com/office/powerpoint/2010/main" val="17862154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852ED44-3BC3-5E40-8B91-F5F74FE3DDD2}" type="slidenum">
              <a:rPr lang="en-US" smtClean="0"/>
              <a:t>30</a:t>
            </a:fld>
            <a:endParaRPr lang="en-US"/>
          </a:p>
        </p:txBody>
      </p:sp>
    </p:spTree>
    <p:extLst>
      <p:ext uri="{BB962C8B-B14F-4D97-AF65-F5344CB8AC3E}">
        <p14:creationId xmlns:p14="http://schemas.microsoft.com/office/powerpoint/2010/main" val="158169964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Centre for Social Justice https://www.centreforsocialjustice.org.uk/wp-content/uploads/2020/01/CSJ-report-v4.pdf </a:t>
            </a:r>
          </a:p>
        </p:txBody>
      </p:sp>
      <p:sp>
        <p:nvSpPr>
          <p:cNvPr id="4" name="Slide Number Placeholder 3"/>
          <p:cNvSpPr>
            <a:spLocks noGrp="1"/>
          </p:cNvSpPr>
          <p:nvPr>
            <p:ph type="sldNum" sz="quarter" idx="5"/>
          </p:nvPr>
        </p:nvSpPr>
        <p:spPr/>
        <p:txBody>
          <a:bodyPr/>
          <a:lstStyle/>
          <a:p>
            <a:fld id="{4D5BD140-D7FE-4EFB-8A63-2A73FEE90974}" type="slidenum">
              <a:rPr lang="en-GB" smtClean="0"/>
              <a:t>36</a:t>
            </a:fld>
            <a:endParaRPr lang="en-GB"/>
          </a:p>
        </p:txBody>
      </p:sp>
    </p:spTree>
    <p:extLst>
      <p:ext uri="{BB962C8B-B14F-4D97-AF65-F5344CB8AC3E}">
        <p14:creationId xmlns:p14="http://schemas.microsoft.com/office/powerpoint/2010/main" val="168653608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https://www.bbc.co.uk/news/explainers-61782866</a:t>
            </a:r>
          </a:p>
        </p:txBody>
      </p:sp>
      <p:sp>
        <p:nvSpPr>
          <p:cNvPr id="4" name="Slide Number Placeholder 3"/>
          <p:cNvSpPr>
            <a:spLocks noGrp="1"/>
          </p:cNvSpPr>
          <p:nvPr>
            <p:ph type="sldNum" sz="quarter" idx="5"/>
          </p:nvPr>
        </p:nvSpPr>
        <p:spPr/>
        <p:txBody>
          <a:bodyPr/>
          <a:lstStyle/>
          <a:p>
            <a:fld id="{5852ED44-3BC3-5E40-8B91-F5F74FE3DDD2}" type="slidenum">
              <a:rPr lang="en-US" smtClean="0"/>
              <a:t>38</a:t>
            </a:fld>
            <a:endParaRPr lang="en-US"/>
          </a:p>
        </p:txBody>
      </p:sp>
    </p:spTree>
    <p:extLst>
      <p:ext uri="{BB962C8B-B14F-4D97-AF65-F5344CB8AC3E}">
        <p14:creationId xmlns:p14="http://schemas.microsoft.com/office/powerpoint/2010/main" val="223565372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852ED44-3BC3-5E40-8B91-F5F74FE3DDD2}" type="slidenum">
              <a:rPr lang="en-US" smtClean="0"/>
              <a:t>50</a:t>
            </a:fld>
            <a:endParaRPr lang="en-US"/>
          </a:p>
        </p:txBody>
      </p:sp>
    </p:spTree>
    <p:extLst>
      <p:ext uri="{BB962C8B-B14F-4D97-AF65-F5344CB8AC3E}">
        <p14:creationId xmlns:p14="http://schemas.microsoft.com/office/powerpoint/2010/main" val="15896780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88AE22-C58C-5089-25B2-9D36AD5E3430}"/>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DC69B06B-522D-6025-0E12-11FB537DACB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86E1770D-30E1-094B-0A4E-9ACB413621BC}"/>
              </a:ext>
            </a:extLst>
          </p:cNvPr>
          <p:cNvSpPr>
            <a:spLocks noGrp="1"/>
          </p:cNvSpPr>
          <p:nvPr>
            <p:ph type="dt" sz="half" idx="10"/>
          </p:nvPr>
        </p:nvSpPr>
        <p:spPr/>
        <p:txBody>
          <a:bodyPr/>
          <a:lstStyle/>
          <a:p>
            <a:fld id="{6D78B463-AF58-C746-9B25-95BC1B1A3F5D}" type="datetimeFigureOut">
              <a:rPr lang="en-US" smtClean="0"/>
              <a:t>8/21/2023</a:t>
            </a:fld>
            <a:endParaRPr lang="en-US"/>
          </a:p>
        </p:txBody>
      </p:sp>
      <p:sp>
        <p:nvSpPr>
          <p:cNvPr id="5" name="Footer Placeholder 4">
            <a:extLst>
              <a:ext uri="{FF2B5EF4-FFF2-40B4-BE49-F238E27FC236}">
                <a16:creationId xmlns:a16="http://schemas.microsoft.com/office/drawing/2014/main" id="{E4FAE0B0-60E9-AEFA-883F-0D9219819B8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028770C-A629-4024-457C-2743A6F19D52}"/>
              </a:ext>
            </a:extLst>
          </p:cNvPr>
          <p:cNvSpPr>
            <a:spLocks noGrp="1"/>
          </p:cNvSpPr>
          <p:nvPr>
            <p:ph type="sldNum" sz="quarter" idx="12"/>
          </p:nvPr>
        </p:nvSpPr>
        <p:spPr/>
        <p:txBody>
          <a:bodyPr/>
          <a:lstStyle/>
          <a:p>
            <a:fld id="{AF3F9AB0-1F8C-0945-AB64-2088AA02C43B}" type="slidenum">
              <a:rPr lang="en-US" smtClean="0"/>
              <a:t>‹#›</a:t>
            </a:fld>
            <a:endParaRPr lang="en-US"/>
          </a:p>
        </p:txBody>
      </p:sp>
    </p:spTree>
    <p:extLst>
      <p:ext uri="{BB962C8B-B14F-4D97-AF65-F5344CB8AC3E}">
        <p14:creationId xmlns:p14="http://schemas.microsoft.com/office/powerpoint/2010/main" val="12341209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11D237-AB5C-55EF-8A0E-C91F27DDDBE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D38A5D0-EFEF-5A7B-1F65-63E8AFAD9685}"/>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9FD8259-D975-C58A-4CF4-995B519B22A1}"/>
              </a:ext>
            </a:extLst>
          </p:cNvPr>
          <p:cNvSpPr>
            <a:spLocks noGrp="1"/>
          </p:cNvSpPr>
          <p:nvPr>
            <p:ph type="dt" sz="half" idx="10"/>
          </p:nvPr>
        </p:nvSpPr>
        <p:spPr/>
        <p:txBody>
          <a:bodyPr/>
          <a:lstStyle/>
          <a:p>
            <a:fld id="{6D78B463-AF58-C746-9B25-95BC1B1A3F5D}" type="datetimeFigureOut">
              <a:rPr lang="en-US" smtClean="0"/>
              <a:t>8/21/2023</a:t>
            </a:fld>
            <a:endParaRPr lang="en-US"/>
          </a:p>
        </p:txBody>
      </p:sp>
      <p:sp>
        <p:nvSpPr>
          <p:cNvPr id="5" name="Footer Placeholder 4">
            <a:extLst>
              <a:ext uri="{FF2B5EF4-FFF2-40B4-BE49-F238E27FC236}">
                <a16:creationId xmlns:a16="http://schemas.microsoft.com/office/drawing/2014/main" id="{A484A948-6017-B749-3728-AB29A5BCE55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CB577B0-DC73-8B8A-41F3-512BC0C02D4D}"/>
              </a:ext>
            </a:extLst>
          </p:cNvPr>
          <p:cNvSpPr>
            <a:spLocks noGrp="1"/>
          </p:cNvSpPr>
          <p:nvPr>
            <p:ph type="sldNum" sz="quarter" idx="12"/>
          </p:nvPr>
        </p:nvSpPr>
        <p:spPr/>
        <p:txBody>
          <a:bodyPr/>
          <a:lstStyle/>
          <a:p>
            <a:fld id="{AF3F9AB0-1F8C-0945-AB64-2088AA02C43B}" type="slidenum">
              <a:rPr lang="en-US" smtClean="0"/>
              <a:t>‹#›</a:t>
            </a:fld>
            <a:endParaRPr lang="en-US"/>
          </a:p>
        </p:txBody>
      </p:sp>
    </p:spTree>
    <p:extLst>
      <p:ext uri="{BB962C8B-B14F-4D97-AF65-F5344CB8AC3E}">
        <p14:creationId xmlns:p14="http://schemas.microsoft.com/office/powerpoint/2010/main" val="15185101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7B55F1-9EE3-F37D-627F-7B94BBE7DEC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9B7F506-F0E6-DCC3-1B15-9F44BE525C2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47E4DD3-A10F-7D25-502C-C4C8479B70F6}"/>
              </a:ext>
            </a:extLst>
          </p:cNvPr>
          <p:cNvSpPr>
            <a:spLocks noGrp="1"/>
          </p:cNvSpPr>
          <p:nvPr>
            <p:ph type="dt" sz="half" idx="10"/>
          </p:nvPr>
        </p:nvSpPr>
        <p:spPr/>
        <p:txBody>
          <a:bodyPr/>
          <a:lstStyle/>
          <a:p>
            <a:fld id="{6D78B463-AF58-C746-9B25-95BC1B1A3F5D}" type="datetimeFigureOut">
              <a:rPr lang="en-US" smtClean="0"/>
              <a:t>8/21/2023</a:t>
            </a:fld>
            <a:endParaRPr lang="en-US"/>
          </a:p>
        </p:txBody>
      </p:sp>
      <p:sp>
        <p:nvSpPr>
          <p:cNvPr id="5" name="Footer Placeholder 4">
            <a:extLst>
              <a:ext uri="{FF2B5EF4-FFF2-40B4-BE49-F238E27FC236}">
                <a16:creationId xmlns:a16="http://schemas.microsoft.com/office/drawing/2014/main" id="{2BA583BE-3067-4570-2074-9D1A439901E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E3C739-3C54-D66D-1F9C-F2BBC0911BA2}"/>
              </a:ext>
            </a:extLst>
          </p:cNvPr>
          <p:cNvSpPr>
            <a:spLocks noGrp="1"/>
          </p:cNvSpPr>
          <p:nvPr>
            <p:ph type="sldNum" sz="quarter" idx="12"/>
          </p:nvPr>
        </p:nvSpPr>
        <p:spPr/>
        <p:txBody>
          <a:bodyPr/>
          <a:lstStyle/>
          <a:p>
            <a:fld id="{AF3F9AB0-1F8C-0945-AB64-2088AA02C43B}" type="slidenum">
              <a:rPr lang="en-US" smtClean="0"/>
              <a:t>‹#›</a:t>
            </a:fld>
            <a:endParaRPr lang="en-US"/>
          </a:p>
        </p:txBody>
      </p:sp>
    </p:spTree>
    <p:extLst>
      <p:ext uri="{BB962C8B-B14F-4D97-AF65-F5344CB8AC3E}">
        <p14:creationId xmlns:p14="http://schemas.microsoft.com/office/powerpoint/2010/main" val="15402539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319934-B8DD-7E81-7E1D-94D1984A68A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5658ED4-5A9C-3AD7-B072-6A449B0631E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5DEE95C-900E-5B16-7897-CFB89B787992}"/>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E570C9C-056C-4C11-CAF5-3E080956F6BE}"/>
              </a:ext>
            </a:extLst>
          </p:cNvPr>
          <p:cNvSpPr>
            <a:spLocks noGrp="1"/>
          </p:cNvSpPr>
          <p:nvPr>
            <p:ph type="dt" sz="half" idx="10"/>
          </p:nvPr>
        </p:nvSpPr>
        <p:spPr/>
        <p:txBody>
          <a:bodyPr/>
          <a:lstStyle/>
          <a:p>
            <a:fld id="{6D78B463-AF58-C746-9B25-95BC1B1A3F5D}" type="datetimeFigureOut">
              <a:rPr lang="en-US" smtClean="0"/>
              <a:t>8/21/2023</a:t>
            </a:fld>
            <a:endParaRPr lang="en-US"/>
          </a:p>
        </p:txBody>
      </p:sp>
      <p:sp>
        <p:nvSpPr>
          <p:cNvPr id="6" name="Footer Placeholder 5">
            <a:extLst>
              <a:ext uri="{FF2B5EF4-FFF2-40B4-BE49-F238E27FC236}">
                <a16:creationId xmlns:a16="http://schemas.microsoft.com/office/drawing/2014/main" id="{E1E92C60-F870-2B16-08C4-948E4ABE1FD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06C43E8-FF2B-A706-0F97-4431AB5104C4}"/>
              </a:ext>
            </a:extLst>
          </p:cNvPr>
          <p:cNvSpPr>
            <a:spLocks noGrp="1"/>
          </p:cNvSpPr>
          <p:nvPr>
            <p:ph type="sldNum" sz="quarter" idx="12"/>
          </p:nvPr>
        </p:nvSpPr>
        <p:spPr/>
        <p:txBody>
          <a:bodyPr/>
          <a:lstStyle/>
          <a:p>
            <a:fld id="{AF3F9AB0-1F8C-0945-AB64-2088AA02C43B}" type="slidenum">
              <a:rPr lang="en-US" smtClean="0"/>
              <a:t>‹#›</a:t>
            </a:fld>
            <a:endParaRPr lang="en-US"/>
          </a:p>
        </p:txBody>
      </p:sp>
    </p:spTree>
    <p:extLst>
      <p:ext uri="{BB962C8B-B14F-4D97-AF65-F5344CB8AC3E}">
        <p14:creationId xmlns:p14="http://schemas.microsoft.com/office/powerpoint/2010/main" val="14151501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352851-769E-D5D8-2E7F-A010F6E087A9}"/>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D727F76-DEBB-679E-E9D2-B2B4380E566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7149C52-063F-EF2A-EC71-AC043F297396}"/>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CC8184E9-B798-1DA3-8D78-2C174C846B0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35CE102-8ADC-37FC-71AC-B90D3727A3C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DAEE035-56A0-C69F-C3C6-D0853BF705B7}"/>
              </a:ext>
            </a:extLst>
          </p:cNvPr>
          <p:cNvSpPr>
            <a:spLocks noGrp="1"/>
          </p:cNvSpPr>
          <p:nvPr>
            <p:ph type="dt" sz="half" idx="10"/>
          </p:nvPr>
        </p:nvSpPr>
        <p:spPr/>
        <p:txBody>
          <a:bodyPr/>
          <a:lstStyle/>
          <a:p>
            <a:fld id="{6D78B463-AF58-C746-9B25-95BC1B1A3F5D}" type="datetimeFigureOut">
              <a:rPr lang="en-US" smtClean="0"/>
              <a:t>8/21/2023</a:t>
            </a:fld>
            <a:endParaRPr lang="en-US"/>
          </a:p>
        </p:txBody>
      </p:sp>
      <p:sp>
        <p:nvSpPr>
          <p:cNvPr id="8" name="Footer Placeholder 7">
            <a:extLst>
              <a:ext uri="{FF2B5EF4-FFF2-40B4-BE49-F238E27FC236}">
                <a16:creationId xmlns:a16="http://schemas.microsoft.com/office/drawing/2014/main" id="{63F4362D-CE2E-57C6-3AE6-AC190608362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94AA007-94E7-1B30-D9D7-B9EF72A2A5DC}"/>
              </a:ext>
            </a:extLst>
          </p:cNvPr>
          <p:cNvSpPr>
            <a:spLocks noGrp="1"/>
          </p:cNvSpPr>
          <p:nvPr>
            <p:ph type="sldNum" sz="quarter" idx="12"/>
          </p:nvPr>
        </p:nvSpPr>
        <p:spPr/>
        <p:txBody>
          <a:bodyPr/>
          <a:lstStyle/>
          <a:p>
            <a:fld id="{AF3F9AB0-1F8C-0945-AB64-2088AA02C43B}" type="slidenum">
              <a:rPr lang="en-US" smtClean="0"/>
              <a:t>‹#›</a:t>
            </a:fld>
            <a:endParaRPr lang="en-US"/>
          </a:p>
        </p:txBody>
      </p:sp>
    </p:spTree>
    <p:extLst>
      <p:ext uri="{BB962C8B-B14F-4D97-AF65-F5344CB8AC3E}">
        <p14:creationId xmlns:p14="http://schemas.microsoft.com/office/powerpoint/2010/main" val="11417277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6ADB2E-03BA-53AF-1135-3EEC2D040A5D}"/>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EB6AF98C-32BC-46F7-EC32-145691495A4A}"/>
              </a:ext>
            </a:extLst>
          </p:cNvPr>
          <p:cNvSpPr>
            <a:spLocks noGrp="1"/>
          </p:cNvSpPr>
          <p:nvPr>
            <p:ph type="dt" sz="half" idx="10"/>
          </p:nvPr>
        </p:nvSpPr>
        <p:spPr/>
        <p:txBody>
          <a:bodyPr/>
          <a:lstStyle/>
          <a:p>
            <a:fld id="{6D78B463-AF58-C746-9B25-95BC1B1A3F5D}" type="datetimeFigureOut">
              <a:rPr lang="en-US" smtClean="0"/>
              <a:t>8/21/2023</a:t>
            </a:fld>
            <a:endParaRPr lang="en-US"/>
          </a:p>
        </p:txBody>
      </p:sp>
      <p:sp>
        <p:nvSpPr>
          <p:cNvPr id="4" name="Footer Placeholder 3">
            <a:extLst>
              <a:ext uri="{FF2B5EF4-FFF2-40B4-BE49-F238E27FC236}">
                <a16:creationId xmlns:a16="http://schemas.microsoft.com/office/drawing/2014/main" id="{58C23F3F-CFE6-482F-B992-05B3429E86A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AAF919D-D296-51AE-A4B5-A41797D1F7F6}"/>
              </a:ext>
            </a:extLst>
          </p:cNvPr>
          <p:cNvSpPr>
            <a:spLocks noGrp="1"/>
          </p:cNvSpPr>
          <p:nvPr>
            <p:ph type="sldNum" sz="quarter" idx="12"/>
          </p:nvPr>
        </p:nvSpPr>
        <p:spPr/>
        <p:txBody>
          <a:bodyPr/>
          <a:lstStyle/>
          <a:p>
            <a:fld id="{AF3F9AB0-1F8C-0945-AB64-2088AA02C43B}" type="slidenum">
              <a:rPr lang="en-US" smtClean="0"/>
              <a:t>‹#›</a:t>
            </a:fld>
            <a:endParaRPr lang="en-US"/>
          </a:p>
        </p:txBody>
      </p:sp>
    </p:spTree>
    <p:extLst>
      <p:ext uri="{BB962C8B-B14F-4D97-AF65-F5344CB8AC3E}">
        <p14:creationId xmlns:p14="http://schemas.microsoft.com/office/powerpoint/2010/main" val="27789085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4E02AF4-8289-B747-94D6-BFCA6E756175}"/>
              </a:ext>
            </a:extLst>
          </p:cNvPr>
          <p:cNvSpPr>
            <a:spLocks noGrp="1"/>
          </p:cNvSpPr>
          <p:nvPr>
            <p:ph type="dt" sz="half" idx="10"/>
          </p:nvPr>
        </p:nvSpPr>
        <p:spPr/>
        <p:txBody>
          <a:bodyPr/>
          <a:lstStyle/>
          <a:p>
            <a:fld id="{6D78B463-AF58-C746-9B25-95BC1B1A3F5D}" type="datetimeFigureOut">
              <a:rPr lang="en-US" smtClean="0"/>
              <a:t>8/21/2023</a:t>
            </a:fld>
            <a:endParaRPr lang="en-US"/>
          </a:p>
        </p:txBody>
      </p:sp>
      <p:sp>
        <p:nvSpPr>
          <p:cNvPr id="3" name="Footer Placeholder 2">
            <a:extLst>
              <a:ext uri="{FF2B5EF4-FFF2-40B4-BE49-F238E27FC236}">
                <a16:creationId xmlns:a16="http://schemas.microsoft.com/office/drawing/2014/main" id="{C2939D69-C484-7120-4CAF-56C04A4A018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FE8E643-8D78-A3BB-5D8D-15CE6922C717}"/>
              </a:ext>
            </a:extLst>
          </p:cNvPr>
          <p:cNvSpPr>
            <a:spLocks noGrp="1"/>
          </p:cNvSpPr>
          <p:nvPr>
            <p:ph type="sldNum" sz="quarter" idx="12"/>
          </p:nvPr>
        </p:nvSpPr>
        <p:spPr/>
        <p:txBody>
          <a:bodyPr/>
          <a:lstStyle/>
          <a:p>
            <a:fld id="{AF3F9AB0-1F8C-0945-AB64-2088AA02C43B}" type="slidenum">
              <a:rPr lang="en-US" smtClean="0"/>
              <a:t>‹#›</a:t>
            </a:fld>
            <a:endParaRPr lang="en-US"/>
          </a:p>
        </p:txBody>
      </p:sp>
    </p:spTree>
    <p:extLst>
      <p:ext uri="{BB962C8B-B14F-4D97-AF65-F5344CB8AC3E}">
        <p14:creationId xmlns:p14="http://schemas.microsoft.com/office/powerpoint/2010/main" val="24709853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A1AE23-D548-F412-1C30-C44A8B4A297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0364C7F-61F9-4804-2C57-DC35B84778A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272C5138-0246-4151-C3C5-37238CFF934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B7BEB20-22F0-F129-8CB6-65BB4608C88F}"/>
              </a:ext>
            </a:extLst>
          </p:cNvPr>
          <p:cNvSpPr>
            <a:spLocks noGrp="1"/>
          </p:cNvSpPr>
          <p:nvPr>
            <p:ph type="dt" sz="half" idx="10"/>
          </p:nvPr>
        </p:nvSpPr>
        <p:spPr/>
        <p:txBody>
          <a:bodyPr/>
          <a:lstStyle/>
          <a:p>
            <a:fld id="{6D78B463-AF58-C746-9B25-95BC1B1A3F5D}" type="datetimeFigureOut">
              <a:rPr lang="en-US" smtClean="0"/>
              <a:t>8/21/2023</a:t>
            </a:fld>
            <a:endParaRPr lang="en-US"/>
          </a:p>
        </p:txBody>
      </p:sp>
      <p:sp>
        <p:nvSpPr>
          <p:cNvPr id="6" name="Footer Placeholder 5">
            <a:extLst>
              <a:ext uri="{FF2B5EF4-FFF2-40B4-BE49-F238E27FC236}">
                <a16:creationId xmlns:a16="http://schemas.microsoft.com/office/drawing/2014/main" id="{DF403C7A-CD85-B541-6581-1EB6C58608A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29BE4C6-98DF-E955-D816-C7C535D2F891}"/>
              </a:ext>
            </a:extLst>
          </p:cNvPr>
          <p:cNvSpPr>
            <a:spLocks noGrp="1"/>
          </p:cNvSpPr>
          <p:nvPr>
            <p:ph type="sldNum" sz="quarter" idx="12"/>
          </p:nvPr>
        </p:nvSpPr>
        <p:spPr/>
        <p:txBody>
          <a:bodyPr/>
          <a:lstStyle/>
          <a:p>
            <a:fld id="{AF3F9AB0-1F8C-0945-AB64-2088AA02C43B}" type="slidenum">
              <a:rPr lang="en-US" smtClean="0"/>
              <a:t>‹#›</a:t>
            </a:fld>
            <a:endParaRPr lang="en-US"/>
          </a:p>
        </p:txBody>
      </p:sp>
    </p:spTree>
    <p:extLst>
      <p:ext uri="{BB962C8B-B14F-4D97-AF65-F5344CB8AC3E}">
        <p14:creationId xmlns:p14="http://schemas.microsoft.com/office/powerpoint/2010/main" val="296719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FDF7FC-0206-AD42-E01B-A431B617A92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660CB0CE-F302-C6E0-9D1F-5D49B0A1632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B2827E72-0F6A-65FE-B1CF-8EABC935E0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6F049F5-2BB0-622D-449A-9FE0E603FBF4}"/>
              </a:ext>
            </a:extLst>
          </p:cNvPr>
          <p:cNvSpPr>
            <a:spLocks noGrp="1"/>
          </p:cNvSpPr>
          <p:nvPr>
            <p:ph type="dt" sz="half" idx="10"/>
          </p:nvPr>
        </p:nvSpPr>
        <p:spPr/>
        <p:txBody>
          <a:bodyPr/>
          <a:lstStyle/>
          <a:p>
            <a:fld id="{6D78B463-AF58-C746-9B25-95BC1B1A3F5D}" type="datetimeFigureOut">
              <a:rPr lang="en-US" smtClean="0"/>
              <a:t>8/21/2023</a:t>
            </a:fld>
            <a:endParaRPr lang="en-US"/>
          </a:p>
        </p:txBody>
      </p:sp>
      <p:sp>
        <p:nvSpPr>
          <p:cNvPr id="6" name="Footer Placeholder 5">
            <a:extLst>
              <a:ext uri="{FF2B5EF4-FFF2-40B4-BE49-F238E27FC236}">
                <a16:creationId xmlns:a16="http://schemas.microsoft.com/office/drawing/2014/main" id="{63708701-9FCA-6E4E-3E7D-DEEBD5A0829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DE3A446-20B0-A93A-763A-DCA84383D670}"/>
              </a:ext>
            </a:extLst>
          </p:cNvPr>
          <p:cNvSpPr>
            <a:spLocks noGrp="1"/>
          </p:cNvSpPr>
          <p:nvPr>
            <p:ph type="sldNum" sz="quarter" idx="12"/>
          </p:nvPr>
        </p:nvSpPr>
        <p:spPr/>
        <p:txBody>
          <a:bodyPr/>
          <a:lstStyle/>
          <a:p>
            <a:fld id="{AF3F9AB0-1F8C-0945-AB64-2088AA02C43B}" type="slidenum">
              <a:rPr lang="en-US" smtClean="0"/>
              <a:t>‹#›</a:t>
            </a:fld>
            <a:endParaRPr lang="en-US"/>
          </a:p>
        </p:txBody>
      </p:sp>
    </p:spTree>
    <p:extLst>
      <p:ext uri="{BB962C8B-B14F-4D97-AF65-F5344CB8AC3E}">
        <p14:creationId xmlns:p14="http://schemas.microsoft.com/office/powerpoint/2010/main" val="18060401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40703F-DAB8-5691-94D5-FDBF4943DABC}"/>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7441D63-7D12-9B45-D745-84B09DC6C93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DC4559B-E67D-A040-A859-B9226D2B4F5E}"/>
              </a:ext>
            </a:extLst>
          </p:cNvPr>
          <p:cNvSpPr>
            <a:spLocks noGrp="1"/>
          </p:cNvSpPr>
          <p:nvPr>
            <p:ph type="dt" sz="half" idx="10"/>
          </p:nvPr>
        </p:nvSpPr>
        <p:spPr/>
        <p:txBody>
          <a:bodyPr/>
          <a:lstStyle/>
          <a:p>
            <a:fld id="{6D78B463-AF58-C746-9B25-95BC1B1A3F5D}" type="datetimeFigureOut">
              <a:rPr lang="en-US" smtClean="0"/>
              <a:t>8/21/2023</a:t>
            </a:fld>
            <a:endParaRPr lang="en-US"/>
          </a:p>
        </p:txBody>
      </p:sp>
      <p:sp>
        <p:nvSpPr>
          <p:cNvPr id="5" name="Footer Placeholder 4">
            <a:extLst>
              <a:ext uri="{FF2B5EF4-FFF2-40B4-BE49-F238E27FC236}">
                <a16:creationId xmlns:a16="http://schemas.microsoft.com/office/drawing/2014/main" id="{BB03EB6C-3C16-FC51-95B8-46CC96C06BF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DC19083-CFED-31A3-3BD5-BB3206D6A4F0}"/>
              </a:ext>
            </a:extLst>
          </p:cNvPr>
          <p:cNvSpPr>
            <a:spLocks noGrp="1"/>
          </p:cNvSpPr>
          <p:nvPr>
            <p:ph type="sldNum" sz="quarter" idx="12"/>
          </p:nvPr>
        </p:nvSpPr>
        <p:spPr/>
        <p:txBody>
          <a:bodyPr/>
          <a:lstStyle/>
          <a:p>
            <a:fld id="{AF3F9AB0-1F8C-0945-AB64-2088AA02C43B}" type="slidenum">
              <a:rPr lang="en-US" smtClean="0"/>
              <a:t>‹#›</a:t>
            </a:fld>
            <a:endParaRPr lang="en-US"/>
          </a:p>
        </p:txBody>
      </p:sp>
    </p:spTree>
    <p:extLst>
      <p:ext uri="{BB962C8B-B14F-4D97-AF65-F5344CB8AC3E}">
        <p14:creationId xmlns:p14="http://schemas.microsoft.com/office/powerpoint/2010/main" val="29952856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ED0B6D7-611E-CD16-CE74-5EC8CABC72C3}"/>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A2204C8-F5CD-0CEF-08B8-5198DC5D8E8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EB9960B-35D4-F92A-DDE9-8CCA8D53D756}"/>
              </a:ext>
            </a:extLst>
          </p:cNvPr>
          <p:cNvSpPr>
            <a:spLocks noGrp="1"/>
          </p:cNvSpPr>
          <p:nvPr>
            <p:ph type="dt" sz="half" idx="10"/>
          </p:nvPr>
        </p:nvSpPr>
        <p:spPr/>
        <p:txBody>
          <a:bodyPr/>
          <a:lstStyle/>
          <a:p>
            <a:fld id="{6D78B463-AF58-C746-9B25-95BC1B1A3F5D}" type="datetimeFigureOut">
              <a:rPr lang="en-US" smtClean="0"/>
              <a:t>8/21/2023</a:t>
            </a:fld>
            <a:endParaRPr lang="en-US"/>
          </a:p>
        </p:txBody>
      </p:sp>
      <p:sp>
        <p:nvSpPr>
          <p:cNvPr id="5" name="Footer Placeholder 4">
            <a:extLst>
              <a:ext uri="{FF2B5EF4-FFF2-40B4-BE49-F238E27FC236}">
                <a16:creationId xmlns:a16="http://schemas.microsoft.com/office/drawing/2014/main" id="{DE3C5F63-3AB9-6207-0526-80CF84DC00E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3EBF145-2CC7-E33E-A2E4-CD4C7D9570F1}"/>
              </a:ext>
            </a:extLst>
          </p:cNvPr>
          <p:cNvSpPr>
            <a:spLocks noGrp="1"/>
          </p:cNvSpPr>
          <p:nvPr>
            <p:ph type="sldNum" sz="quarter" idx="12"/>
          </p:nvPr>
        </p:nvSpPr>
        <p:spPr/>
        <p:txBody>
          <a:bodyPr/>
          <a:lstStyle/>
          <a:p>
            <a:fld id="{AF3F9AB0-1F8C-0945-AB64-2088AA02C43B}" type="slidenum">
              <a:rPr lang="en-US" smtClean="0"/>
              <a:t>‹#›</a:t>
            </a:fld>
            <a:endParaRPr lang="en-US"/>
          </a:p>
        </p:txBody>
      </p:sp>
    </p:spTree>
    <p:extLst>
      <p:ext uri="{BB962C8B-B14F-4D97-AF65-F5344CB8AC3E}">
        <p14:creationId xmlns:p14="http://schemas.microsoft.com/office/powerpoint/2010/main" val="25797564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21/08/2023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461954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21/08/2023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1803949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21/08/2023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3769078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21/08/2023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481294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21/08/2023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5583969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21/08/2023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0160045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21/08/2023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1295570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21/08/2023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3355502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21/08/2023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396472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21/08/2023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212809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21/08/2023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4940577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D3E0E8F-B6BE-F8AA-3246-4A410169797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87E928-A3BA-49D4-0ABC-10D02AB4D7E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2AC0A7C-63F2-1692-FD7A-9A349F01C8A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D78B463-AF58-C746-9B25-95BC1B1A3F5D}" type="datetimeFigureOut">
              <a:rPr lang="en-US" smtClean="0"/>
              <a:t>8/21/2023</a:t>
            </a:fld>
            <a:endParaRPr lang="en-US"/>
          </a:p>
        </p:txBody>
      </p:sp>
      <p:sp>
        <p:nvSpPr>
          <p:cNvPr id="5" name="Footer Placeholder 4">
            <a:extLst>
              <a:ext uri="{FF2B5EF4-FFF2-40B4-BE49-F238E27FC236}">
                <a16:creationId xmlns:a16="http://schemas.microsoft.com/office/drawing/2014/main" id="{E1726868-2B1C-23D6-EB33-884B77F1D82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528484F9-6395-ACC0-975D-2779488CFF8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F3F9AB0-1F8C-0945-AB64-2088AA02C43B}" type="slidenum">
              <a:rPr lang="en-US" smtClean="0"/>
              <a:t>‹#›</a:t>
            </a:fld>
            <a:endParaRPr lang="en-US"/>
          </a:p>
        </p:txBody>
      </p:sp>
    </p:spTree>
    <p:extLst>
      <p:ext uri="{BB962C8B-B14F-4D97-AF65-F5344CB8AC3E}">
        <p14:creationId xmlns:p14="http://schemas.microsoft.com/office/powerpoint/2010/main" val="12848933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21/08/2023</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40931331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bbc.co.uk/bitesize/guides/zt4hvcw/revision/2"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hyperlink" Target="https://www.youtube.com/watch?v=5KQGz-toMnk"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www.youtube.com/watch?v=8MQ59Ij5fkM"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2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hyperlink" Target="https://www.youtube.com/watch?v=8RkwIlr912A" TargetMode="External"/></Relationships>
</file>

<file path=ppt/slides/_rels/slide29.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4.jpeg"/><Relationship Id="rId7" Type="http://schemas.openxmlformats.org/officeDocument/2006/relationships/hyperlink" Target="https://www.youtube.com/watch?v=-VSD2d35ijI"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hyperlink" Target="https://www.youtube.com/watch?v=kE137_iMwqw" TargetMode="External"/><Relationship Id="rId5" Type="http://schemas.openxmlformats.org/officeDocument/2006/relationships/hyperlink" Target="https://www.youtube.com/watch?v=ePV1J48cGYI" TargetMode="External"/><Relationship Id="rId4" Type="http://schemas.openxmlformats.org/officeDocument/2006/relationships/hyperlink" Target="https://www.youtube.com/watch?v=jTzKgI68VLc" TargetMode="Externa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5.xml"/></Relationships>
</file>

<file path=ppt/slides/_rels/slide38.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13.xml"/><Relationship Id="rId1" Type="http://schemas.openxmlformats.org/officeDocument/2006/relationships/video" Target="https://www.youtube.com/embed/qmaR3qBsKzM?feature=oembed" TargetMode="External"/><Relationship Id="rId4" Type="http://schemas.openxmlformats.org/officeDocument/2006/relationships/image" Target="../media/image29.jpeg"/></Relationships>
</file>

<file path=ppt/slides/_rels/slide39.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slideLayout" Target="../slideLayouts/slideLayout13.xml"/><Relationship Id="rId1" Type="http://schemas.openxmlformats.org/officeDocument/2006/relationships/video" Target="https://www.youtube.com/embed/4z2mx1R76UM?feature=oembed" TargetMode="External"/></Relationships>
</file>

<file path=ppt/slides/_rels/slide40.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5.xml"/></Relationships>
</file>

<file path=ppt/slides/_rels/slide41.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slideLayout" Target="../slideLayouts/slideLayout13.xml"/><Relationship Id="rId1" Type="http://schemas.openxmlformats.org/officeDocument/2006/relationships/video" Target="https://www.youtube.com/embed/vJdHSg0u44c?feature=oembed" TargetMode="Externa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5.xml"/></Relationships>
</file>

<file path=ppt/slides/_rels/slide45.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slideLayout" Target="../slideLayouts/slideLayout13.xml"/><Relationship Id="rId1" Type="http://schemas.openxmlformats.org/officeDocument/2006/relationships/video" Target="https://www.youtube.com/embed/lzkrZeN5mGA?feature=oembed" TargetMode="External"/></Relationships>
</file>

<file path=ppt/slides/_rels/slide46.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slideLayout" Target="../slideLayouts/slideLayout13.xml"/><Relationship Id="rId1" Type="http://schemas.openxmlformats.org/officeDocument/2006/relationships/video" Target="https://www.youtube.com/embed/9pI_u2fdKWw?feature=oembed" TargetMode="Externa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8.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13.xml"/></Relationships>
</file>

<file path=ppt/slides/_rels/slide49.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13.xml"/></Relationships>
</file>

<file path=ppt/slides/_rels/slide50.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51.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13.xml"/></Relationships>
</file>

<file path=ppt/slides/_rels/slide52.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13.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4.xml.rels><?xml version="1.0" encoding="UTF-8" standalone="yes"?>
<Relationships xmlns="http://schemas.openxmlformats.org/package/2006/relationships"><Relationship Id="rId2" Type="http://schemas.openxmlformats.org/officeDocument/2006/relationships/hyperlink" Target="https://www.ons.gov.uk/economy/inflationandpriceindices/articles/costoflivinginsights/wor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7191" name="Straight Connector 7178">
            <a:extLst>
              <a:ext uri="{FF2B5EF4-FFF2-40B4-BE49-F238E27FC236}">
                <a16:creationId xmlns:a16="http://schemas.microsoft.com/office/drawing/2014/main" id="{99AE2756-0FC4-4155-83E7-58AAAB63E7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65689"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sp>
        <p:nvSpPr>
          <p:cNvPr id="7192" name="Rectangle 7180">
            <a:extLst>
              <a:ext uri="{FF2B5EF4-FFF2-40B4-BE49-F238E27FC236}">
                <a16:creationId xmlns:a16="http://schemas.microsoft.com/office/drawing/2014/main" id="{247AB924-1B87-43FC-B7C7-B112D5C51A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78068" y="4633546"/>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B771EA-894B-CFEE-AAAE-0EA474845E19}"/>
              </a:ext>
            </a:extLst>
          </p:cNvPr>
          <p:cNvSpPr>
            <a:spLocks noGrp="1"/>
          </p:cNvSpPr>
          <p:nvPr>
            <p:ph type="ctrTitle"/>
          </p:nvPr>
        </p:nvSpPr>
        <p:spPr>
          <a:xfrm>
            <a:off x="527538" y="4756638"/>
            <a:ext cx="11139854" cy="930447"/>
          </a:xfrm>
        </p:spPr>
        <p:txBody>
          <a:bodyPr>
            <a:normAutofit/>
          </a:bodyPr>
          <a:lstStyle/>
          <a:p>
            <a:r>
              <a:rPr lang="en-US" sz="4600">
                <a:solidFill>
                  <a:srgbClr val="FFFFFF"/>
                </a:solidFill>
              </a:rPr>
              <a:t>How history, legislation shaped world live in. </a:t>
            </a:r>
          </a:p>
        </p:txBody>
      </p:sp>
      <p:pic>
        <p:nvPicPr>
          <p:cNvPr id="7174" name="Picture 6" descr="People Images - Free Download on Freepik">
            <a:extLst>
              <a:ext uri="{FF2B5EF4-FFF2-40B4-BE49-F238E27FC236}">
                <a16:creationId xmlns:a16="http://schemas.microsoft.com/office/drawing/2014/main" id="{726C981B-3984-B31B-11E0-07E6F3E5154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20040" y="1166756"/>
            <a:ext cx="3425609" cy="2279587"/>
          </a:xfrm>
          <a:prstGeom prst="rect">
            <a:avLst/>
          </a:prstGeom>
          <a:noFill/>
          <a:extLst>
            <a:ext uri="{909E8E84-426E-40DD-AFC4-6F175D3DCCD1}">
              <a14:hiddenFill xmlns:a14="http://schemas.microsoft.com/office/drawing/2010/main">
                <a:solidFill>
                  <a:srgbClr val="FFFFFF"/>
                </a:solidFill>
              </a14:hiddenFill>
            </a:ext>
          </a:extLst>
        </p:spPr>
      </p:pic>
      <p:pic>
        <p:nvPicPr>
          <p:cNvPr id="7170" name="Picture 2" descr="World Geography Games Online - Let's play and learn Geography!">
            <a:extLst>
              <a:ext uri="{FF2B5EF4-FFF2-40B4-BE49-F238E27FC236}">
                <a16:creationId xmlns:a16="http://schemas.microsoft.com/office/drawing/2014/main" id="{9A326BE5-67B7-258F-99CC-6C445C18EDC5}"/>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4385729" y="1217277"/>
            <a:ext cx="3433324" cy="2178544"/>
          </a:xfrm>
          <a:prstGeom prst="rect">
            <a:avLst/>
          </a:prstGeom>
          <a:noFill/>
          <a:extLst>
            <a:ext uri="{909E8E84-426E-40DD-AFC4-6F175D3DCCD1}">
              <a14:hiddenFill xmlns:a14="http://schemas.microsoft.com/office/drawing/2010/main">
                <a:solidFill>
                  <a:srgbClr val="FFFFFF"/>
                </a:solidFill>
              </a14:hiddenFill>
            </a:ext>
          </a:extLst>
        </p:spPr>
      </p:pic>
      <p:cxnSp>
        <p:nvCxnSpPr>
          <p:cNvPr id="7193" name="Straight Connector 7182">
            <a:extLst>
              <a:ext uri="{FF2B5EF4-FFF2-40B4-BE49-F238E27FC236}">
                <a16:creationId xmlns:a16="http://schemas.microsoft.com/office/drawing/2014/main" id="{818DC98F-4057-4645-B948-F604F39A9C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53400"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7172" name="Picture 4" descr="Law - Wikipedia">
            <a:extLst>
              <a:ext uri="{FF2B5EF4-FFF2-40B4-BE49-F238E27FC236}">
                <a16:creationId xmlns:a16="http://schemas.microsoft.com/office/drawing/2014/main" id="{2AC57A75-F325-F843-91CB-BCD8AEC0877A}"/>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8449725" y="578348"/>
            <a:ext cx="3423916" cy="3501031"/>
          </a:xfrm>
          <a:prstGeom prst="rect">
            <a:avLst/>
          </a:prstGeom>
          <a:noFill/>
          <a:extLst>
            <a:ext uri="{909E8E84-426E-40DD-AFC4-6F175D3DCCD1}">
              <a14:hiddenFill xmlns:a14="http://schemas.microsoft.com/office/drawing/2010/main">
                <a:solidFill>
                  <a:srgbClr val="FFFFFF"/>
                </a:solidFill>
              </a14:hiddenFill>
            </a:ext>
          </a:extLst>
        </p:spPr>
      </p:pic>
      <p:cxnSp>
        <p:nvCxnSpPr>
          <p:cNvPr id="7194" name="Straight Connector 7184">
            <a:extLst>
              <a:ext uri="{FF2B5EF4-FFF2-40B4-BE49-F238E27FC236}">
                <a16:creationId xmlns:a16="http://schemas.microsoft.com/office/drawing/2014/main" id="{DAD2B705-4A9B-408D-AA80-4F41045E09D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09800" y="5738691"/>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323388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5" name="Rectangle 17414">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554741">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47F00C0-D015-64F2-8BDB-98C1CDBC06A7}"/>
              </a:ext>
            </a:extLst>
          </p:cNvPr>
          <p:cNvSpPr>
            <a:spLocks noGrp="1"/>
          </p:cNvSpPr>
          <p:nvPr>
            <p:ph type="title"/>
          </p:nvPr>
        </p:nvSpPr>
        <p:spPr>
          <a:xfrm>
            <a:off x="524256" y="4767072"/>
            <a:ext cx="6594189" cy="1625210"/>
          </a:xfrm>
        </p:spPr>
        <p:txBody>
          <a:bodyPr>
            <a:normAutofit/>
          </a:bodyPr>
          <a:lstStyle/>
          <a:p>
            <a:pPr algn="r"/>
            <a:r>
              <a:rPr lang="en-US">
                <a:solidFill>
                  <a:srgbClr val="FFFFFF"/>
                </a:solidFill>
              </a:rPr>
              <a:t>What changes have you noticed? </a:t>
            </a:r>
          </a:p>
        </p:txBody>
      </p:sp>
      <p:pic>
        <p:nvPicPr>
          <p:cNvPr id="17410" name="Picture 2" descr="Everything You Change Changes Everything | Ashoka | Everyone a Changemaker">
            <a:extLst>
              <a:ext uri="{FF2B5EF4-FFF2-40B4-BE49-F238E27FC236}">
                <a16:creationId xmlns:a16="http://schemas.microsoft.com/office/drawing/2014/main" id="{E9938953-1564-C566-F600-C495E6BB988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3170" r="-1" b="3458"/>
          <a:stretch/>
        </p:blipFill>
        <p:spPr bwMode="auto">
          <a:xfrm>
            <a:off x="327547" y="321733"/>
            <a:ext cx="7058306" cy="4107392"/>
          </a:xfrm>
          <a:prstGeom prst="rect">
            <a:avLst/>
          </a:prstGeom>
          <a:noFill/>
          <a:extLst>
            <a:ext uri="{909E8E84-426E-40DD-AFC4-6F175D3DCCD1}">
              <a14:hiddenFill xmlns:a14="http://schemas.microsoft.com/office/drawing/2010/main">
                <a:solidFill>
                  <a:srgbClr val="FFFFFF"/>
                </a:solidFill>
              </a14:hiddenFill>
            </a:ext>
          </a:extLst>
        </p:spPr>
      </p:pic>
      <p:sp>
        <p:nvSpPr>
          <p:cNvPr id="17417" name="Rectangle 17416">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C4BD6D4-588B-9304-08C5-F0A2BD4D959D}"/>
              </a:ext>
            </a:extLst>
          </p:cNvPr>
          <p:cNvSpPr>
            <a:spLocks noGrp="1"/>
          </p:cNvSpPr>
          <p:nvPr>
            <p:ph idx="1"/>
          </p:nvPr>
        </p:nvSpPr>
        <p:spPr>
          <a:xfrm>
            <a:off x="8029319" y="917725"/>
            <a:ext cx="3424739" cy="4852362"/>
          </a:xfrm>
        </p:spPr>
        <p:txBody>
          <a:bodyPr anchor="ctr">
            <a:normAutofit/>
          </a:bodyPr>
          <a:lstStyle/>
          <a:p>
            <a:pPr marL="0" indent="0">
              <a:buNone/>
            </a:pPr>
            <a:r>
              <a:rPr lang="en-US" sz="3200" dirty="0">
                <a:solidFill>
                  <a:srgbClr val="FFFFFF"/>
                </a:solidFill>
              </a:rPr>
              <a:t>You are encouraged to think about collective and individual changes? </a:t>
            </a:r>
          </a:p>
          <a:p>
            <a:pPr marL="0" indent="0">
              <a:buNone/>
            </a:pPr>
            <a:r>
              <a:rPr lang="en-US" sz="3200" dirty="0">
                <a:solidFill>
                  <a:srgbClr val="FFFFFF"/>
                </a:solidFill>
              </a:rPr>
              <a:t>What has directly impacted you: positive and negative? </a:t>
            </a:r>
          </a:p>
        </p:txBody>
      </p:sp>
    </p:spTree>
    <p:extLst>
      <p:ext uri="{BB962C8B-B14F-4D97-AF65-F5344CB8AC3E}">
        <p14:creationId xmlns:p14="http://schemas.microsoft.com/office/powerpoint/2010/main" val="25137107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825AC39-5F85-4CAA-8A81-A1287086B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95DA4D23-37FC-4B90-8188-F0377C5F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4417162" cy="6858000"/>
          </a:xfrm>
          <a:custGeom>
            <a:avLst/>
            <a:gdLst>
              <a:gd name="connsiteX0" fmla="*/ 0 w 4417162"/>
              <a:gd name="connsiteY0" fmla="*/ 0 h 6858000"/>
              <a:gd name="connsiteX1" fmla="*/ 144378 w 4417162"/>
              <a:gd name="connsiteY1" fmla="*/ 0 h 6858000"/>
              <a:gd name="connsiteX2" fmla="*/ 2310062 w 4417162"/>
              <a:gd name="connsiteY2" fmla="*/ 0 h 6858000"/>
              <a:gd name="connsiteX3" fmla="*/ 4227367 w 4417162"/>
              <a:gd name="connsiteY3" fmla="*/ 0 h 6858000"/>
              <a:gd name="connsiteX4" fmla="*/ 4232407 w 4417162"/>
              <a:gd name="connsiteY4" fmla="*/ 66675 h 6858000"/>
              <a:gd name="connsiteX5" fmla="*/ 4240804 w 4417162"/>
              <a:gd name="connsiteY5" fmla="*/ 122237 h 6858000"/>
              <a:gd name="connsiteX6" fmla="*/ 4250882 w 4417162"/>
              <a:gd name="connsiteY6" fmla="*/ 174625 h 6858000"/>
              <a:gd name="connsiteX7" fmla="*/ 4267678 w 4417162"/>
              <a:gd name="connsiteY7" fmla="*/ 217487 h 6858000"/>
              <a:gd name="connsiteX8" fmla="*/ 4284474 w 4417162"/>
              <a:gd name="connsiteY8" fmla="*/ 260350 h 6858000"/>
              <a:gd name="connsiteX9" fmla="*/ 4304629 w 4417162"/>
              <a:gd name="connsiteY9" fmla="*/ 296862 h 6858000"/>
              <a:gd name="connsiteX10" fmla="*/ 4324784 w 4417162"/>
              <a:gd name="connsiteY10" fmla="*/ 334962 h 6858000"/>
              <a:gd name="connsiteX11" fmla="*/ 4343260 w 4417162"/>
              <a:gd name="connsiteY11" fmla="*/ 369887 h 6858000"/>
              <a:gd name="connsiteX12" fmla="*/ 4361735 w 4417162"/>
              <a:gd name="connsiteY12" fmla="*/ 409575 h 6858000"/>
              <a:gd name="connsiteX13" fmla="*/ 4378531 w 4417162"/>
              <a:gd name="connsiteY13" fmla="*/ 450850 h 6858000"/>
              <a:gd name="connsiteX14" fmla="*/ 4393648 w 4417162"/>
              <a:gd name="connsiteY14" fmla="*/ 496887 h 6858000"/>
              <a:gd name="connsiteX15" fmla="*/ 4405405 w 4417162"/>
              <a:gd name="connsiteY15" fmla="*/ 546100 h 6858000"/>
              <a:gd name="connsiteX16" fmla="*/ 4413803 w 4417162"/>
              <a:gd name="connsiteY16" fmla="*/ 606425 h 6858000"/>
              <a:gd name="connsiteX17" fmla="*/ 4417162 w 4417162"/>
              <a:gd name="connsiteY17" fmla="*/ 673100 h 6858000"/>
              <a:gd name="connsiteX18" fmla="*/ 4413803 w 4417162"/>
              <a:gd name="connsiteY18" fmla="*/ 744537 h 6858000"/>
              <a:gd name="connsiteX19" fmla="*/ 4405405 w 4417162"/>
              <a:gd name="connsiteY19" fmla="*/ 801687 h 6858000"/>
              <a:gd name="connsiteX20" fmla="*/ 4393648 w 4417162"/>
              <a:gd name="connsiteY20" fmla="*/ 854075 h 6858000"/>
              <a:gd name="connsiteX21" fmla="*/ 4378531 w 4417162"/>
              <a:gd name="connsiteY21" fmla="*/ 901700 h 6858000"/>
              <a:gd name="connsiteX22" fmla="*/ 4361735 w 4417162"/>
              <a:gd name="connsiteY22" fmla="*/ 942975 h 6858000"/>
              <a:gd name="connsiteX23" fmla="*/ 4341580 w 4417162"/>
              <a:gd name="connsiteY23" fmla="*/ 981075 h 6858000"/>
              <a:gd name="connsiteX24" fmla="*/ 4321425 w 4417162"/>
              <a:gd name="connsiteY24" fmla="*/ 1017587 h 6858000"/>
              <a:gd name="connsiteX25" fmla="*/ 4301270 w 4417162"/>
              <a:gd name="connsiteY25" fmla="*/ 1055687 h 6858000"/>
              <a:gd name="connsiteX26" fmla="*/ 4282794 w 4417162"/>
              <a:gd name="connsiteY26" fmla="*/ 1095375 h 6858000"/>
              <a:gd name="connsiteX27" fmla="*/ 4264318 w 4417162"/>
              <a:gd name="connsiteY27" fmla="*/ 1136650 h 6858000"/>
              <a:gd name="connsiteX28" fmla="*/ 4249203 w 4417162"/>
              <a:gd name="connsiteY28" fmla="*/ 1182687 h 6858000"/>
              <a:gd name="connsiteX29" fmla="*/ 4239125 w 4417162"/>
              <a:gd name="connsiteY29" fmla="*/ 1235075 h 6858000"/>
              <a:gd name="connsiteX30" fmla="*/ 4229047 w 4417162"/>
              <a:gd name="connsiteY30" fmla="*/ 1295400 h 6858000"/>
              <a:gd name="connsiteX31" fmla="*/ 4227367 w 4417162"/>
              <a:gd name="connsiteY31" fmla="*/ 1363662 h 6858000"/>
              <a:gd name="connsiteX32" fmla="*/ 4229047 w 4417162"/>
              <a:gd name="connsiteY32" fmla="*/ 1431925 h 6858000"/>
              <a:gd name="connsiteX33" fmla="*/ 4239125 w 4417162"/>
              <a:gd name="connsiteY33" fmla="*/ 1492250 h 6858000"/>
              <a:gd name="connsiteX34" fmla="*/ 4249203 w 4417162"/>
              <a:gd name="connsiteY34" fmla="*/ 1544637 h 6858000"/>
              <a:gd name="connsiteX35" fmla="*/ 4264318 w 4417162"/>
              <a:gd name="connsiteY35" fmla="*/ 1589087 h 6858000"/>
              <a:gd name="connsiteX36" fmla="*/ 4282794 w 4417162"/>
              <a:gd name="connsiteY36" fmla="*/ 1631950 h 6858000"/>
              <a:gd name="connsiteX37" fmla="*/ 4301270 w 4417162"/>
              <a:gd name="connsiteY37" fmla="*/ 1671637 h 6858000"/>
              <a:gd name="connsiteX38" fmla="*/ 4321425 w 4417162"/>
              <a:gd name="connsiteY38" fmla="*/ 1708150 h 6858000"/>
              <a:gd name="connsiteX39" fmla="*/ 4341580 w 4417162"/>
              <a:gd name="connsiteY39" fmla="*/ 1743075 h 6858000"/>
              <a:gd name="connsiteX40" fmla="*/ 4361735 w 4417162"/>
              <a:gd name="connsiteY40" fmla="*/ 1782762 h 6858000"/>
              <a:gd name="connsiteX41" fmla="*/ 4378531 w 4417162"/>
              <a:gd name="connsiteY41" fmla="*/ 1824037 h 6858000"/>
              <a:gd name="connsiteX42" fmla="*/ 4393648 w 4417162"/>
              <a:gd name="connsiteY42" fmla="*/ 1870075 h 6858000"/>
              <a:gd name="connsiteX43" fmla="*/ 4405405 w 4417162"/>
              <a:gd name="connsiteY43" fmla="*/ 1922462 h 6858000"/>
              <a:gd name="connsiteX44" fmla="*/ 4413803 w 4417162"/>
              <a:gd name="connsiteY44" fmla="*/ 1982787 h 6858000"/>
              <a:gd name="connsiteX45" fmla="*/ 4417162 w 4417162"/>
              <a:gd name="connsiteY45" fmla="*/ 2051050 h 6858000"/>
              <a:gd name="connsiteX46" fmla="*/ 4413803 w 4417162"/>
              <a:gd name="connsiteY46" fmla="*/ 2119312 h 6858000"/>
              <a:gd name="connsiteX47" fmla="*/ 4405405 w 4417162"/>
              <a:gd name="connsiteY47" fmla="*/ 2179637 h 6858000"/>
              <a:gd name="connsiteX48" fmla="*/ 4393648 w 4417162"/>
              <a:gd name="connsiteY48" fmla="*/ 2232025 h 6858000"/>
              <a:gd name="connsiteX49" fmla="*/ 4378531 w 4417162"/>
              <a:gd name="connsiteY49" fmla="*/ 2278062 h 6858000"/>
              <a:gd name="connsiteX50" fmla="*/ 4361735 w 4417162"/>
              <a:gd name="connsiteY50" fmla="*/ 2319337 h 6858000"/>
              <a:gd name="connsiteX51" fmla="*/ 4341580 w 4417162"/>
              <a:gd name="connsiteY51" fmla="*/ 2359025 h 6858000"/>
              <a:gd name="connsiteX52" fmla="*/ 4321425 w 4417162"/>
              <a:gd name="connsiteY52" fmla="*/ 2395537 h 6858000"/>
              <a:gd name="connsiteX53" fmla="*/ 4301270 w 4417162"/>
              <a:gd name="connsiteY53" fmla="*/ 2433637 h 6858000"/>
              <a:gd name="connsiteX54" fmla="*/ 4282794 w 4417162"/>
              <a:gd name="connsiteY54" fmla="*/ 2471737 h 6858000"/>
              <a:gd name="connsiteX55" fmla="*/ 4264318 w 4417162"/>
              <a:gd name="connsiteY55" fmla="*/ 2513012 h 6858000"/>
              <a:gd name="connsiteX56" fmla="*/ 4249203 w 4417162"/>
              <a:gd name="connsiteY56" fmla="*/ 2560637 h 6858000"/>
              <a:gd name="connsiteX57" fmla="*/ 4239125 w 4417162"/>
              <a:gd name="connsiteY57" fmla="*/ 2613025 h 6858000"/>
              <a:gd name="connsiteX58" fmla="*/ 4229047 w 4417162"/>
              <a:gd name="connsiteY58" fmla="*/ 2671762 h 6858000"/>
              <a:gd name="connsiteX59" fmla="*/ 4227367 w 4417162"/>
              <a:gd name="connsiteY59" fmla="*/ 2741612 h 6858000"/>
              <a:gd name="connsiteX60" fmla="*/ 4229047 w 4417162"/>
              <a:gd name="connsiteY60" fmla="*/ 2809875 h 6858000"/>
              <a:gd name="connsiteX61" fmla="*/ 4239125 w 4417162"/>
              <a:gd name="connsiteY61" fmla="*/ 2868612 h 6858000"/>
              <a:gd name="connsiteX62" fmla="*/ 4249203 w 4417162"/>
              <a:gd name="connsiteY62" fmla="*/ 2922587 h 6858000"/>
              <a:gd name="connsiteX63" fmla="*/ 4264318 w 4417162"/>
              <a:gd name="connsiteY63" fmla="*/ 2967037 h 6858000"/>
              <a:gd name="connsiteX64" fmla="*/ 4282794 w 4417162"/>
              <a:gd name="connsiteY64" fmla="*/ 3009900 h 6858000"/>
              <a:gd name="connsiteX65" fmla="*/ 4301270 w 4417162"/>
              <a:gd name="connsiteY65" fmla="*/ 3046412 h 6858000"/>
              <a:gd name="connsiteX66" fmla="*/ 4321425 w 4417162"/>
              <a:gd name="connsiteY66" fmla="*/ 3084512 h 6858000"/>
              <a:gd name="connsiteX67" fmla="*/ 4341580 w 4417162"/>
              <a:gd name="connsiteY67" fmla="*/ 3121025 h 6858000"/>
              <a:gd name="connsiteX68" fmla="*/ 4361735 w 4417162"/>
              <a:gd name="connsiteY68" fmla="*/ 3160712 h 6858000"/>
              <a:gd name="connsiteX69" fmla="*/ 4378531 w 4417162"/>
              <a:gd name="connsiteY69" fmla="*/ 3201987 h 6858000"/>
              <a:gd name="connsiteX70" fmla="*/ 4393648 w 4417162"/>
              <a:gd name="connsiteY70" fmla="*/ 3248025 h 6858000"/>
              <a:gd name="connsiteX71" fmla="*/ 4405405 w 4417162"/>
              <a:gd name="connsiteY71" fmla="*/ 3300412 h 6858000"/>
              <a:gd name="connsiteX72" fmla="*/ 4413803 w 4417162"/>
              <a:gd name="connsiteY72" fmla="*/ 3360737 h 6858000"/>
              <a:gd name="connsiteX73" fmla="*/ 4417162 w 4417162"/>
              <a:gd name="connsiteY73" fmla="*/ 3427412 h 6858000"/>
              <a:gd name="connsiteX74" fmla="*/ 4413803 w 4417162"/>
              <a:gd name="connsiteY74" fmla="*/ 3497262 h 6858000"/>
              <a:gd name="connsiteX75" fmla="*/ 4405405 w 4417162"/>
              <a:gd name="connsiteY75" fmla="*/ 3557587 h 6858000"/>
              <a:gd name="connsiteX76" fmla="*/ 4393648 w 4417162"/>
              <a:gd name="connsiteY76" fmla="*/ 3609975 h 6858000"/>
              <a:gd name="connsiteX77" fmla="*/ 4378531 w 4417162"/>
              <a:gd name="connsiteY77" fmla="*/ 3656012 h 6858000"/>
              <a:gd name="connsiteX78" fmla="*/ 4361735 w 4417162"/>
              <a:gd name="connsiteY78" fmla="*/ 3697287 h 6858000"/>
              <a:gd name="connsiteX79" fmla="*/ 4341580 w 4417162"/>
              <a:gd name="connsiteY79" fmla="*/ 3736975 h 6858000"/>
              <a:gd name="connsiteX80" fmla="*/ 4301270 w 4417162"/>
              <a:gd name="connsiteY80" fmla="*/ 3811587 h 6858000"/>
              <a:gd name="connsiteX81" fmla="*/ 4282794 w 4417162"/>
              <a:gd name="connsiteY81" fmla="*/ 3848100 h 6858000"/>
              <a:gd name="connsiteX82" fmla="*/ 4264318 w 4417162"/>
              <a:gd name="connsiteY82" fmla="*/ 3890962 h 6858000"/>
              <a:gd name="connsiteX83" fmla="*/ 4249203 w 4417162"/>
              <a:gd name="connsiteY83" fmla="*/ 3935412 h 6858000"/>
              <a:gd name="connsiteX84" fmla="*/ 4239125 w 4417162"/>
              <a:gd name="connsiteY84" fmla="*/ 3987800 h 6858000"/>
              <a:gd name="connsiteX85" fmla="*/ 4229047 w 4417162"/>
              <a:gd name="connsiteY85" fmla="*/ 4048125 h 6858000"/>
              <a:gd name="connsiteX86" fmla="*/ 4227367 w 4417162"/>
              <a:gd name="connsiteY86" fmla="*/ 4116387 h 6858000"/>
              <a:gd name="connsiteX87" fmla="*/ 4229047 w 4417162"/>
              <a:gd name="connsiteY87" fmla="*/ 4186237 h 6858000"/>
              <a:gd name="connsiteX88" fmla="*/ 4239125 w 4417162"/>
              <a:gd name="connsiteY88" fmla="*/ 4244975 h 6858000"/>
              <a:gd name="connsiteX89" fmla="*/ 4249203 w 4417162"/>
              <a:gd name="connsiteY89" fmla="*/ 4297362 h 6858000"/>
              <a:gd name="connsiteX90" fmla="*/ 4264318 w 4417162"/>
              <a:gd name="connsiteY90" fmla="*/ 4343400 h 6858000"/>
              <a:gd name="connsiteX91" fmla="*/ 4282794 w 4417162"/>
              <a:gd name="connsiteY91" fmla="*/ 4386262 h 6858000"/>
              <a:gd name="connsiteX92" fmla="*/ 4301270 w 4417162"/>
              <a:gd name="connsiteY92" fmla="*/ 4424362 h 6858000"/>
              <a:gd name="connsiteX93" fmla="*/ 4341580 w 4417162"/>
              <a:gd name="connsiteY93" fmla="*/ 4498975 h 6858000"/>
              <a:gd name="connsiteX94" fmla="*/ 4361735 w 4417162"/>
              <a:gd name="connsiteY94" fmla="*/ 4537075 h 6858000"/>
              <a:gd name="connsiteX95" fmla="*/ 4378531 w 4417162"/>
              <a:gd name="connsiteY95" fmla="*/ 4579937 h 6858000"/>
              <a:gd name="connsiteX96" fmla="*/ 4393648 w 4417162"/>
              <a:gd name="connsiteY96" fmla="*/ 4625975 h 6858000"/>
              <a:gd name="connsiteX97" fmla="*/ 4405405 w 4417162"/>
              <a:gd name="connsiteY97" fmla="*/ 4678362 h 6858000"/>
              <a:gd name="connsiteX98" fmla="*/ 4413803 w 4417162"/>
              <a:gd name="connsiteY98" fmla="*/ 4738687 h 6858000"/>
              <a:gd name="connsiteX99" fmla="*/ 4417162 w 4417162"/>
              <a:gd name="connsiteY99" fmla="*/ 4806950 h 6858000"/>
              <a:gd name="connsiteX100" fmla="*/ 4413803 w 4417162"/>
              <a:gd name="connsiteY100" fmla="*/ 4875212 h 6858000"/>
              <a:gd name="connsiteX101" fmla="*/ 4405405 w 4417162"/>
              <a:gd name="connsiteY101" fmla="*/ 4935537 h 6858000"/>
              <a:gd name="connsiteX102" fmla="*/ 4393648 w 4417162"/>
              <a:gd name="connsiteY102" fmla="*/ 4987925 h 6858000"/>
              <a:gd name="connsiteX103" fmla="*/ 4378531 w 4417162"/>
              <a:gd name="connsiteY103" fmla="*/ 5033962 h 6858000"/>
              <a:gd name="connsiteX104" fmla="*/ 4361735 w 4417162"/>
              <a:gd name="connsiteY104" fmla="*/ 5075237 h 6858000"/>
              <a:gd name="connsiteX105" fmla="*/ 4341580 w 4417162"/>
              <a:gd name="connsiteY105" fmla="*/ 5114925 h 6858000"/>
              <a:gd name="connsiteX106" fmla="*/ 4321425 w 4417162"/>
              <a:gd name="connsiteY106" fmla="*/ 5149850 h 6858000"/>
              <a:gd name="connsiteX107" fmla="*/ 4301270 w 4417162"/>
              <a:gd name="connsiteY107" fmla="*/ 5186362 h 6858000"/>
              <a:gd name="connsiteX108" fmla="*/ 4282794 w 4417162"/>
              <a:gd name="connsiteY108" fmla="*/ 5226050 h 6858000"/>
              <a:gd name="connsiteX109" fmla="*/ 4264318 w 4417162"/>
              <a:gd name="connsiteY109" fmla="*/ 5268912 h 6858000"/>
              <a:gd name="connsiteX110" fmla="*/ 4249203 w 4417162"/>
              <a:gd name="connsiteY110" fmla="*/ 5313362 h 6858000"/>
              <a:gd name="connsiteX111" fmla="*/ 4239125 w 4417162"/>
              <a:gd name="connsiteY111" fmla="*/ 5365750 h 6858000"/>
              <a:gd name="connsiteX112" fmla="*/ 4229047 w 4417162"/>
              <a:gd name="connsiteY112" fmla="*/ 5426075 h 6858000"/>
              <a:gd name="connsiteX113" fmla="*/ 4227367 w 4417162"/>
              <a:gd name="connsiteY113" fmla="*/ 5494337 h 6858000"/>
              <a:gd name="connsiteX114" fmla="*/ 4229047 w 4417162"/>
              <a:gd name="connsiteY114" fmla="*/ 5562600 h 6858000"/>
              <a:gd name="connsiteX115" fmla="*/ 4239125 w 4417162"/>
              <a:gd name="connsiteY115" fmla="*/ 5622925 h 6858000"/>
              <a:gd name="connsiteX116" fmla="*/ 4249203 w 4417162"/>
              <a:gd name="connsiteY116" fmla="*/ 5675312 h 6858000"/>
              <a:gd name="connsiteX117" fmla="*/ 4264318 w 4417162"/>
              <a:gd name="connsiteY117" fmla="*/ 5721350 h 6858000"/>
              <a:gd name="connsiteX118" fmla="*/ 4282794 w 4417162"/>
              <a:gd name="connsiteY118" fmla="*/ 5762625 h 6858000"/>
              <a:gd name="connsiteX119" fmla="*/ 4301270 w 4417162"/>
              <a:gd name="connsiteY119" fmla="*/ 5802312 h 6858000"/>
              <a:gd name="connsiteX120" fmla="*/ 4321425 w 4417162"/>
              <a:gd name="connsiteY120" fmla="*/ 5840412 h 6858000"/>
              <a:gd name="connsiteX121" fmla="*/ 4341580 w 4417162"/>
              <a:gd name="connsiteY121" fmla="*/ 5876925 h 6858000"/>
              <a:gd name="connsiteX122" fmla="*/ 4361735 w 4417162"/>
              <a:gd name="connsiteY122" fmla="*/ 5915025 h 6858000"/>
              <a:gd name="connsiteX123" fmla="*/ 4378531 w 4417162"/>
              <a:gd name="connsiteY123" fmla="*/ 5956300 h 6858000"/>
              <a:gd name="connsiteX124" fmla="*/ 4393648 w 4417162"/>
              <a:gd name="connsiteY124" fmla="*/ 6003925 h 6858000"/>
              <a:gd name="connsiteX125" fmla="*/ 4405405 w 4417162"/>
              <a:gd name="connsiteY125" fmla="*/ 6056312 h 6858000"/>
              <a:gd name="connsiteX126" fmla="*/ 4413803 w 4417162"/>
              <a:gd name="connsiteY126" fmla="*/ 6113462 h 6858000"/>
              <a:gd name="connsiteX127" fmla="*/ 4417162 w 4417162"/>
              <a:gd name="connsiteY127" fmla="*/ 6183312 h 6858000"/>
              <a:gd name="connsiteX128" fmla="*/ 4413803 w 4417162"/>
              <a:gd name="connsiteY128" fmla="*/ 6251575 h 6858000"/>
              <a:gd name="connsiteX129" fmla="*/ 4405405 w 4417162"/>
              <a:gd name="connsiteY129" fmla="*/ 6311900 h 6858000"/>
              <a:gd name="connsiteX130" fmla="*/ 4393648 w 4417162"/>
              <a:gd name="connsiteY130" fmla="*/ 6361112 h 6858000"/>
              <a:gd name="connsiteX131" fmla="*/ 4378531 w 4417162"/>
              <a:gd name="connsiteY131" fmla="*/ 6407150 h 6858000"/>
              <a:gd name="connsiteX132" fmla="*/ 4361735 w 4417162"/>
              <a:gd name="connsiteY132" fmla="*/ 6448425 h 6858000"/>
              <a:gd name="connsiteX133" fmla="*/ 4343260 w 4417162"/>
              <a:gd name="connsiteY133" fmla="*/ 6488112 h 6858000"/>
              <a:gd name="connsiteX134" fmla="*/ 4324784 w 4417162"/>
              <a:gd name="connsiteY134" fmla="*/ 6523037 h 6858000"/>
              <a:gd name="connsiteX135" fmla="*/ 4304629 w 4417162"/>
              <a:gd name="connsiteY135" fmla="*/ 6561137 h 6858000"/>
              <a:gd name="connsiteX136" fmla="*/ 4284474 w 4417162"/>
              <a:gd name="connsiteY136" fmla="*/ 6597650 h 6858000"/>
              <a:gd name="connsiteX137" fmla="*/ 4267678 w 4417162"/>
              <a:gd name="connsiteY137" fmla="*/ 6640512 h 6858000"/>
              <a:gd name="connsiteX138" fmla="*/ 4250882 w 4417162"/>
              <a:gd name="connsiteY138" fmla="*/ 6683375 h 6858000"/>
              <a:gd name="connsiteX139" fmla="*/ 4240804 w 4417162"/>
              <a:gd name="connsiteY139" fmla="*/ 6735762 h 6858000"/>
              <a:gd name="connsiteX140" fmla="*/ 4232407 w 4417162"/>
              <a:gd name="connsiteY140" fmla="*/ 6791325 h 6858000"/>
              <a:gd name="connsiteX141" fmla="*/ 4227367 w 4417162"/>
              <a:gd name="connsiteY141" fmla="*/ 6858000 h 6858000"/>
              <a:gd name="connsiteX142" fmla="*/ 2310062 w 4417162"/>
              <a:gd name="connsiteY142" fmla="*/ 6858000 h 6858000"/>
              <a:gd name="connsiteX143" fmla="*/ 144378 w 4417162"/>
              <a:gd name="connsiteY143" fmla="*/ 6858000 h 6858000"/>
              <a:gd name="connsiteX144" fmla="*/ 0 w 4417162"/>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417162" h="6858000">
                <a:moveTo>
                  <a:pt x="0" y="0"/>
                </a:moveTo>
                <a:lnTo>
                  <a:pt x="144378" y="0"/>
                </a:lnTo>
                <a:lnTo>
                  <a:pt x="2310062" y="0"/>
                </a:lnTo>
                <a:lnTo>
                  <a:pt x="4227367" y="0"/>
                </a:lnTo>
                <a:lnTo>
                  <a:pt x="4232407" y="66675"/>
                </a:lnTo>
                <a:lnTo>
                  <a:pt x="4240804" y="122237"/>
                </a:lnTo>
                <a:lnTo>
                  <a:pt x="4250882" y="174625"/>
                </a:lnTo>
                <a:lnTo>
                  <a:pt x="4267678" y="217487"/>
                </a:lnTo>
                <a:lnTo>
                  <a:pt x="4284474" y="260350"/>
                </a:lnTo>
                <a:lnTo>
                  <a:pt x="4304629" y="296862"/>
                </a:lnTo>
                <a:lnTo>
                  <a:pt x="4324784" y="334962"/>
                </a:lnTo>
                <a:lnTo>
                  <a:pt x="4343260" y="369887"/>
                </a:lnTo>
                <a:lnTo>
                  <a:pt x="4361735" y="409575"/>
                </a:lnTo>
                <a:lnTo>
                  <a:pt x="4378531" y="450850"/>
                </a:lnTo>
                <a:lnTo>
                  <a:pt x="4393648" y="496887"/>
                </a:lnTo>
                <a:lnTo>
                  <a:pt x="4405405" y="546100"/>
                </a:lnTo>
                <a:lnTo>
                  <a:pt x="4413803" y="606425"/>
                </a:lnTo>
                <a:lnTo>
                  <a:pt x="4417162" y="673100"/>
                </a:lnTo>
                <a:lnTo>
                  <a:pt x="4413803" y="744537"/>
                </a:lnTo>
                <a:lnTo>
                  <a:pt x="4405405" y="801687"/>
                </a:lnTo>
                <a:lnTo>
                  <a:pt x="4393648" y="854075"/>
                </a:lnTo>
                <a:lnTo>
                  <a:pt x="4378531" y="901700"/>
                </a:lnTo>
                <a:lnTo>
                  <a:pt x="4361735" y="942975"/>
                </a:lnTo>
                <a:lnTo>
                  <a:pt x="4341580" y="981075"/>
                </a:lnTo>
                <a:lnTo>
                  <a:pt x="4321425" y="1017587"/>
                </a:lnTo>
                <a:lnTo>
                  <a:pt x="4301270" y="1055687"/>
                </a:lnTo>
                <a:lnTo>
                  <a:pt x="4282794" y="1095375"/>
                </a:lnTo>
                <a:lnTo>
                  <a:pt x="4264318" y="1136650"/>
                </a:lnTo>
                <a:lnTo>
                  <a:pt x="4249203" y="1182687"/>
                </a:lnTo>
                <a:lnTo>
                  <a:pt x="4239125" y="1235075"/>
                </a:lnTo>
                <a:lnTo>
                  <a:pt x="4229047" y="1295400"/>
                </a:lnTo>
                <a:lnTo>
                  <a:pt x="4227367" y="1363662"/>
                </a:lnTo>
                <a:lnTo>
                  <a:pt x="4229047" y="1431925"/>
                </a:lnTo>
                <a:lnTo>
                  <a:pt x="4239125" y="1492250"/>
                </a:lnTo>
                <a:lnTo>
                  <a:pt x="4249203" y="1544637"/>
                </a:lnTo>
                <a:lnTo>
                  <a:pt x="4264318" y="1589087"/>
                </a:lnTo>
                <a:lnTo>
                  <a:pt x="4282794" y="1631950"/>
                </a:lnTo>
                <a:lnTo>
                  <a:pt x="4301270" y="1671637"/>
                </a:lnTo>
                <a:lnTo>
                  <a:pt x="4321425" y="1708150"/>
                </a:lnTo>
                <a:lnTo>
                  <a:pt x="4341580" y="1743075"/>
                </a:lnTo>
                <a:lnTo>
                  <a:pt x="4361735" y="1782762"/>
                </a:lnTo>
                <a:lnTo>
                  <a:pt x="4378531" y="1824037"/>
                </a:lnTo>
                <a:lnTo>
                  <a:pt x="4393648" y="1870075"/>
                </a:lnTo>
                <a:lnTo>
                  <a:pt x="4405405" y="1922462"/>
                </a:lnTo>
                <a:lnTo>
                  <a:pt x="4413803" y="1982787"/>
                </a:lnTo>
                <a:lnTo>
                  <a:pt x="4417162" y="2051050"/>
                </a:lnTo>
                <a:lnTo>
                  <a:pt x="4413803" y="2119312"/>
                </a:lnTo>
                <a:lnTo>
                  <a:pt x="4405405" y="2179637"/>
                </a:lnTo>
                <a:lnTo>
                  <a:pt x="4393648" y="2232025"/>
                </a:lnTo>
                <a:lnTo>
                  <a:pt x="4378531" y="2278062"/>
                </a:lnTo>
                <a:lnTo>
                  <a:pt x="4361735" y="2319337"/>
                </a:lnTo>
                <a:lnTo>
                  <a:pt x="4341580" y="2359025"/>
                </a:lnTo>
                <a:lnTo>
                  <a:pt x="4321425" y="2395537"/>
                </a:lnTo>
                <a:lnTo>
                  <a:pt x="4301270" y="2433637"/>
                </a:lnTo>
                <a:lnTo>
                  <a:pt x="4282794" y="2471737"/>
                </a:lnTo>
                <a:lnTo>
                  <a:pt x="4264318" y="2513012"/>
                </a:lnTo>
                <a:lnTo>
                  <a:pt x="4249203" y="2560637"/>
                </a:lnTo>
                <a:lnTo>
                  <a:pt x="4239125" y="2613025"/>
                </a:lnTo>
                <a:lnTo>
                  <a:pt x="4229047" y="2671762"/>
                </a:lnTo>
                <a:lnTo>
                  <a:pt x="4227367" y="2741612"/>
                </a:lnTo>
                <a:lnTo>
                  <a:pt x="4229047" y="2809875"/>
                </a:lnTo>
                <a:lnTo>
                  <a:pt x="4239125" y="2868612"/>
                </a:lnTo>
                <a:lnTo>
                  <a:pt x="4249203" y="2922587"/>
                </a:lnTo>
                <a:lnTo>
                  <a:pt x="4264318" y="2967037"/>
                </a:lnTo>
                <a:lnTo>
                  <a:pt x="4282794" y="3009900"/>
                </a:lnTo>
                <a:lnTo>
                  <a:pt x="4301270" y="3046412"/>
                </a:lnTo>
                <a:lnTo>
                  <a:pt x="4321425" y="3084512"/>
                </a:lnTo>
                <a:lnTo>
                  <a:pt x="4341580" y="3121025"/>
                </a:lnTo>
                <a:lnTo>
                  <a:pt x="4361735" y="3160712"/>
                </a:lnTo>
                <a:lnTo>
                  <a:pt x="4378531" y="3201987"/>
                </a:lnTo>
                <a:lnTo>
                  <a:pt x="4393648" y="3248025"/>
                </a:lnTo>
                <a:lnTo>
                  <a:pt x="4405405" y="3300412"/>
                </a:lnTo>
                <a:lnTo>
                  <a:pt x="4413803" y="3360737"/>
                </a:lnTo>
                <a:lnTo>
                  <a:pt x="4417162" y="3427412"/>
                </a:lnTo>
                <a:lnTo>
                  <a:pt x="4413803" y="3497262"/>
                </a:lnTo>
                <a:lnTo>
                  <a:pt x="4405405" y="3557587"/>
                </a:lnTo>
                <a:lnTo>
                  <a:pt x="4393648" y="3609975"/>
                </a:lnTo>
                <a:lnTo>
                  <a:pt x="4378531" y="3656012"/>
                </a:lnTo>
                <a:lnTo>
                  <a:pt x="4361735" y="3697287"/>
                </a:lnTo>
                <a:lnTo>
                  <a:pt x="4341580" y="3736975"/>
                </a:lnTo>
                <a:lnTo>
                  <a:pt x="4301270" y="3811587"/>
                </a:lnTo>
                <a:lnTo>
                  <a:pt x="4282794" y="3848100"/>
                </a:lnTo>
                <a:lnTo>
                  <a:pt x="4264318" y="3890962"/>
                </a:lnTo>
                <a:lnTo>
                  <a:pt x="4249203" y="3935412"/>
                </a:lnTo>
                <a:lnTo>
                  <a:pt x="4239125" y="3987800"/>
                </a:lnTo>
                <a:lnTo>
                  <a:pt x="4229047" y="4048125"/>
                </a:lnTo>
                <a:lnTo>
                  <a:pt x="4227367" y="4116387"/>
                </a:lnTo>
                <a:lnTo>
                  <a:pt x="4229047" y="4186237"/>
                </a:lnTo>
                <a:lnTo>
                  <a:pt x="4239125" y="4244975"/>
                </a:lnTo>
                <a:lnTo>
                  <a:pt x="4249203" y="4297362"/>
                </a:lnTo>
                <a:lnTo>
                  <a:pt x="4264318" y="4343400"/>
                </a:lnTo>
                <a:lnTo>
                  <a:pt x="4282794" y="4386262"/>
                </a:lnTo>
                <a:lnTo>
                  <a:pt x="4301270" y="4424362"/>
                </a:lnTo>
                <a:lnTo>
                  <a:pt x="4341580" y="4498975"/>
                </a:lnTo>
                <a:lnTo>
                  <a:pt x="4361735" y="4537075"/>
                </a:lnTo>
                <a:lnTo>
                  <a:pt x="4378531" y="4579937"/>
                </a:lnTo>
                <a:lnTo>
                  <a:pt x="4393648" y="4625975"/>
                </a:lnTo>
                <a:lnTo>
                  <a:pt x="4405405" y="4678362"/>
                </a:lnTo>
                <a:lnTo>
                  <a:pt x="4413803" y="4738687"/>
                </a:lnTo>
                <a:lnTo>
                  <a:pt x="4417162" y="4806950"/>
                </a:lnTo>
                <a:lnTo>
                  <a:pt x="4413803" y="4875212"/>
                </a:lnTo>
                <a:lnTo>
                  <a:pt x="4405405" y="4935537"/>
                </a:lnTo>
                <a:lnTo>
                  <a:pt x="4393648" y="4987925"/>
                </a:lnTo>
                <a:lnTo>
                  <a:pt x="4378531" y="5033962"/>
                </a:lnTo>
                <a:lnTo>
                  <a:pt x="4361735" y="5075237"/>
                </a:lnTo>
                <a:lnTo>
                  <a:pt x="4341580" y="5114925"/>
                </a:lnTo>
                <a:lnTo>
                  <a:pt x="4321425" y="5149850"/>
                </a:lnTo>
                <a:lnTo>
                  <a:pt x="4301270" y="5186362"/>
                </a:lnTo>
                <a:lnTo>
                  <a:pt x="4282794" y="5226050"/>
                </a:lnTo>
                <a:lnTo>
                  <a:pt x="4264318" y="5268912"/>
                </a:lnTo>
                <a:lnTo>
                  <a:pt x="4249203" y="5313362"/>
                </a:lnTo>
                <a:lnTo>
                  <a:pt x="4239125" y="5365750"/>
                </a:lnTo>
                <a:lnTo>
                  <a:pt x="4229047" y="5426075"/>
                </a:lnTo>
                <a:lnTo>
                  <a:pt x="4227367" y="5494337"/>
                </a:lnTo>
                <a:lnTo>
                  <a:pt x="4229047" y="5562600"/>
                </a:lnTo>
                <a:lnTo>
                  <a:pt x="4239125" y="5622925"/>
                </a:lnTo>
                <a:lnTo>
                  <a:pt x="4249203" y="5675312"/>
                </a:lnTo>
                <a:lnTo>
                  <a:pt x="4264318" y="5721350"/>
                </a:lnTo>
                <a:lnTo>
                  <a:pt x="4282794" y="5762625"/>
                </a:lnTo>
                <a:lnTo>
                  <a:pt x="4301270" y="5802312"/>
                </a:lnTo>
                <a:lnTo>
                  <a:pt x="4321425" y="5840412"/>
                </a:lnTo>
                <a:lnTo>
                  <a:pt x="4341580" y="5876925"/>
                </a:lnTo>
                <a:lnTo>
                  <a:pt x="4361735" y="5915025"/>
                </a:lnTo>
                <a:lnTo>
                  <a:pt x="4378531" y="5956300"/>
                </a:lnTo>
                <a:lnTo>
                  <a:pt x="4393648" y="6003925"/>
                </a:lnTo>
                <a:lnTo>
                  <a:pt x="4405405" y="6056312"/>
                </a:lnTo>
                <a:lnTo>
                  <a:pt x="4413803" y="6113462"/>
                </a:lnTo>
                <a:lnTo>
                  <a:pt x="4417162" y="6183312"/>
                </a:lnTo>
                <a:lnTo>
                  <a:pt x="4413803" y="6251575"/>
                </a:lnTo>
                <a:lnTo>
                  <a:pt x="4405405" y="6311900"/>
                </a:lnTo>
                <a:lnTo>
                  <a:pt x="4393648" y="6361112"/>
                </a:lnTo>
                <a:lnTo>
                  <a:pt x="4378531" y="6407150"/>
                </a:lnTo>
                <a:lnTo>
                  <a:pt x="4361735" y="6448425"/>
                </a:lnTo>
                <a:lnTo>
                  <a:pt x="4343260" y="6488112"/>
                </a:lnTo>
                <a:lnTo>
                  <a:pt x="4324784" y="6523037"/>
                </a:lnTo>
                <a:lnTo>
                  <a:pt x="4304629" y="6561137"/>
                </a:lnTo>
                <a:lnTo>
                  <a:pt x="4284474" y="6597650"/>
                </a:lnTo>
                <a:lnTo>
                  <a:pt x="4267678" y="6640512"/>
                </a:lnTo>
                <a:lnTo>
                  <a:pt x="4250882" y="6683375"/>
                </a:lnTo>
                <a:lnTo>
                  <a:pt x="4240804" y="6735762"/>
                </a:lnTo>
                <a:lnTo>
                  <a:pt x="4232407" y="6791325"/>
                </a:lnTo>
                <a:lnTo>
                  <a:pt x="4227367" y="6858000"/>
                </a:lnTo>
                <a:lnTo>
                  <a:pt x="2310062" y="6858000"/>
                </a:lnTo>
                <a:lnTo>
                  <a:pt x="144378" y="6858000"/>
                </a:lnTo>
                <a:lnTo>
                  <a:pt x="0" y="6858000"/>
                </a:lnTo>
                <a:close/>
              </a:path>
            </a:pathLst>
          </a:custGeom>
          <a:solidFill>
            <a:srgbClr val="FFFFFF"/>
          </a:solidFill>
          <a:ln w="0">
            <a:noFill/>
            <a:prstDash val="solid"/>
            <a:round/>
            <a:headEnd/>
            <a:tailEnd/>
          </a:ln>
        </p:spPr>
      </p:sp>
      <p:sp useBgFill="1">
        <p:nvSpPr>
          <p:cNvPr id="13" name="Freeform: Shape 12">
            <a:extLst>
              <a:ext uri="{FF2B5EF4-FFF2-40B4-BE49-F238E27FC236}">
                <a16:creationId xmlns:a16="http://schemas.microsoft.com/office/drawing/2014/main" id="{A7A4B465-FBCC-4CD4-89A1-82992A7B47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4272784" cy="6858000"/>
          </a:xfrm>
          <a:custGeom>
            <a:avLst/>
            <a:gdLst>
              <a:gd name="connsiteX0" fmla="*/ 0 w 4272784"/>
              <a:gd name="connsiteY0" fmla="*/ 0 h 6858000"/>
              <a:gd name="connsiteX1" fmla="*/ 4082989 w 4272784"/>
              <a:gd name="connsiteY1" fmla="*/ 0 h 6858000"/>
              <a:gd name="connsiteX2" fmla="*/ 4088029 w 4272784"/>
              <a:gd name="connsiteY2" fmla="*/ 66675 h 6858000"/>
              <a:gd name="connsiteX3" fmla="*/ 4096426 w 4272784"/>
              <a:gd name="connsiteY3" fmla="*/ 122237 h 6858000"/>
              <a:gd name="connsiteX4" fmla="*/ 4106504 w 4272784"/>
              <a:gd name="connsiteY4" fmla="*/ 174625 h 6858000"/>
              <a:gd name="connsiteX5" fmla="*/ 4123300 w 4272784"/>
              <a:gd name="connsiteY5" fmla="*/ 217487 h 6858000"/>
              <a:gd name="connsiteX6" fmla="*/ 4140096 w 4272784"/>
              <a:gd name="connsiteY6" fmla="*/ 260350 h 6858000"/>
              <a:gd name="connsiteX7" fmla="*/ 4160251 w 4272784"/>
              <a:gd name="connsiteY7" fmla="*/ 296862 h 6858000"/>
              <a:gd name="connsiteX8" fmla="*/ 4180406 w 4272784"/>
              <a:gd name="connsiteY8" fmla="*/ 334962 h 6858000"/>
              <a:gd name="connsiteX9" fmla="*/ 4198882 w 4272784"/>
              <a:gd name="connsiteY9" fmla="*/ 369887 h 6858000"/>
              <a:gd name="connsiteX10" fmla="*/ 4217357 w 4272784"/>
              <a:gd name="connsiteY10" fmla="*/ 409575 h 6858000"/>
              <a:gd name="connsiteX11" fmla="*/ 4234153 w 4272784"/>
              <a:gd name="connsiteY11" fmla="*/ 450850 h 6858000"/>
              <a:gd name="connsiteX12" fmla="*/ 4249270 w 4272784"/>
              <a:gd name="connsiteY12" fmla="*/ 496887 h 6858000"/>
              <a:gd name="connsiteX13" fmla="*/ 4261027 w 4272784"/>
              <a:gd name="connsiteY13" fmla="*/ 546100 h 6858000"/>
              <a:gd name="connsiteX14" fmla="*/ 4269425 w 4272784"/>
              <a:gd name="connsiteY14" fmla="*/ 606425 h 6858000"/>
              <a:gd name="connsiteX15" fmla="*/ 4272784 w 4272784"/>
              <a:gd name="connsiteY15" fmla="*/ 673100 h 6858000"/>
              <a:gd name="connsiteX16" fmla="*/ 4269425 w 4272784"/>
              <a:gd name="connsiteY16" fmla="*/ 744537 h 6858000"/>
              <a:gd name="connsiteX17" fmla="*/ 4261027 w 4272784"/>
              <a:gd name="connsiteY17" fmla="*/ 801687 h 6858000"/>
              <a:gd name="connsiteX18" fmla="*/ 4249270 w 4272784"/>
              <a:gd name="connsiteY18" fmla="*/ 854075 h 6858000"/>
              <a:gd name="connsiteX19" fmla="*/ 4234153 w 4272784"/>
              <a:gd name="connsiteY19" fmla="*/ 901700 h 6858000"/>
              <a:gd name="connsiteX20" fmla="*/ 4217357 w 4272784"/>
              <a:gd name="connsiteY20" fmla="*/ 942975 h 6858000"/>
              <a:gd name="connsiteX21" fmla="*/ 4197202 w 4272784"/>
              <a:gd name="connsiteY21" fmla="*/ 981075 h 6858000"/>
              <a:gd name="connsiteX22" fmla="*/ 4177047 w 4272784"/>
              <a:gd name="connsiteY22" fmla="*/ 1017587 h 6858000"/>
              <a:gd name="connsiteX23" fmla="*/ 4156892 w 4272784"/>
              <a:gd name="connsiteY23" fmla="*/ 1055687 h 6858000"/>
              <a:gd name="connsiteX24" fmla="*/ 4138416 w 4272784"/>
              <a:gd name="connsiteY24" fmla="*/ 1095375 h 6858000"/>
              <a:gd name="connsiteX25" fmla="*/ 4119940 w 4272784"/>
              <a:gd name="connsiteY25" fmla="*/ 1136650 h 6858000"/>
              <a:gd name="connsiteX26" fmla="*/ 4104825 w 4272784"/>
              <a:gd name="connsiteY26" fmla="*/ 1182687 h 6858000"/>
              <a:gd name="connsiteX27" fmla="*/ 4094747 w 4272784"/>
              <a:gd name="connsiteY27" fmla="*/ 1235075 h 6858000"/>
              <a:gd name="connsiteX28" fmla="*/ 4084669 w 4272784"/>
              <a:gd name="connsiteY28" fmla="*/ 1295400 h 6858000"/>
              <a:gd name="connsiteX29" fmla="*/ 4082989 w 4272784"/>
              <a:gd name="connsiteY29" fmla="*/ 1363662 h 6858000"/>
              <a:gd name="connsiteX30" fmla="*/ 4084669 w 4272784"/>
              <a:gd name="connsiteY30" fmla="*/ 1431925 h 6858000"/>
              <a:gd name="connsiteX31" fmla="*/ 4094747 w 4272784"/>
              <a:gd name="connsiteY31" fmla="*/ 1492250 h 6858000"/>
              <a:gd name="connsiteX32" fmla="*/ 4104825 w 4272784"/>
              <a:gd name="connsiteY32" fmla="*/ 1544637 h 6858000"/>
              <a:gd name="connsiteX33" fmla="*/ 4119940 w 4272784"/>
              <a:gd name="connsiteY33" fmla="*/ 1589087 h 6858000"/>
              <a:gd name="connsiteX34" fmla="*/ 4138416 w 4272784"/>
              <a:gd name="connsiteY34" fmla="*/ 1631950 h 6858000"/>
              <a:gd name="connsiteX35" fmla="*/ 4156892 w 4272784"/>
              <a:gd name="connsiteY35" fmla="*/ 1671637 h 6858000"/>
              <a:gd name="connsiteX36" fmla="*/ 4177047 w 4272784"/>
              <a:gd name="connsiteY36" fmla="*/ 1708150 h 6858000"/>
              <a:gd name="connsiteX37" fmla="*/ 4197202 w 4272784"/>
              <a:gd name="connsiteY37" fmla="*/ 1743075 h 6858000"/>
              <a:gd name="connsiteX38" fmla="*/ 4217357 w 4272784"/>
              <a:gd name="connsiteY38" fmla="*/ 1782762 h 6858000"/>
              <a:gd name="connsiteX39" fmla="*/ 4234153 w 4272784"/>
              <a:gd name="connsiteY39" fmla="*/ 1824037 h 6858000"/>
              <a:gd name="connsiteX40" fmla="*/ 4249270 w 4272784"/>
              <a:gd name="connsiteY40" fmla="*/ 1870075 h 6858000"/>
              <a:gd name="connsiteX41" fmla="*/ 4261027 w 4272784"/>
              <a:gd name="connsiteY41" fmla="*/ 1922462 h 6858000"/>
              <a:gd name="connsiteX42" fmla="*/ 4269425 w 4272784"/>
              <a:gd name="connsiteY42" fmla="*/ 1982787 h 6858000"/>
              <a:gd name="connsiteX43" fmla="*/ 4272784 w 4272784"/>
              <a:gd name="connsiteY43" fmla="*/ 2051050 h 6858000"/>
              <a:gd name="connsiteX44" fmla="*/ 4269425 w 4272784"/>
              <a:gd name="connsiteY44" fmla="*/ 2119312 h 6858000"/>
              <a:gd name="connsiteX45" fmla="*/ 4261027 w 4272784"/>
              <a:gd name="connsiteY45" fmla="*/ 2179637 h 6858000"/>
              <a:gd name="connsiteX46" fmla="*/ 4249270 w 4272784"/>
              <a:gd name="connsiteY46" fmla="*/ 2232025 h 6858000"/>
              <a:gd name="connsiteX47" fmla="*/ 4234153 w 4272784"/>
              <a:gd name="connsiteY47" fmla="*/ 2278062 h 6858000"/>
              <a:gd name="connsiteX48" fmla="*/ 4217357 w 4272784"/>
              <a:gd name="connsiteY48" fmla="*/ 2319337 h 6858000"/>
              <a:gd name="connsiteX49" fmla="*/ 4197202 w 4272784"/>
              <a:gd name="connsiteY49" fmla="*/ 2359025 h 6858000"/>
              <a:gd name="connsiteX50" fmla="*/ 4177047 w 4272784"/>
              <a:gd name="connsiteY50" fmla="*/ 2395537 h 6858000"/>
              <a:gd name="connsiteX51" fmla="*/ 4156892 w 4272784"/>
              <a:gd name="connsiteY51" fmla="*/ 2433637 h 6858000"/>
              <a:gd name="connsiteX52" fmla="*/ 4138416 w 4272784"/>
              <a:gd name="connsiteY52" fmla="*/ 2471737 h 6858000"/>
              <a:gd name="connsiteX53" fmla="*/ 4119940 w 4272784"/>
              <a:gd name="connsiteY53" fmla="*/ 2513012 h 6858000"/>
              <a:gd name="connsiteX54" fmla="*/ 4104825 w 4272784"/>
              <a:gd name="connsiteY54" fmla="*/ 2560637 h 6858000"/>
              <a:gd name="connsiteX55" fmla="*/ 4094747 w 4272784"/>
              <a:gd name="connsiteY55" fmla="*/ 2613025 h 6858000"/>
              <a:gd name="connsiteX56" fmla="*/ 4084669 w 4272784"/>
              <a:gd name="connsiteY56" fmla="*/ 2671762 h 6858000"/>
              <a:gd name="connsiteX57" fmla="*/ 4082989 w 4272784"/>
              <a:gd name="connsiteY57" fmla="*/ 2741612 h 6858000"/>
              <a:gd name="connsiteX58" fmla="*/ 4084669 w 4272784"/>
              <a:gd name="connsiteY58" fmla="*/ 2809875 h 6858000"/>
              <a:gd name="connsiteX59" fmla="*/ 4094747 w 4272784"/>
              <a:gd name="connsiteY59" fmla="*/ 2868612 h 6858000"/>
              <a:gd name="connsiteX60" fmla="*/ 4104825 w 4272784"/>
              <a:gd name="connsiteY60" fmla="*/ 2922587 h 6858000"/>
              <a:gd name="connsiteX61" fmla="*/ 4119940 w 4272784"/>
              <a:gd name="connsiteY61" fmla="*/ 2967037 h 6858000"/>
              <a:gd name="connsiteX62" fmla="*/ 4138416 w 4272784"/>
              <a:gd name="connsiteY62" fmla="*/ 3009900 h 6858000"/>
              <a:gd name="connsiteX63" fmla="*/ 4156892 w 4272784"/>
              <a:gd name="connsiteY63" fmla="*/ 3046412 h 6858000"/>
              <a:gd name="connsiteX64" fmla="*/ 4177047 w 4272784"/>
              <a:gd name="connsiteY64" fmla="*/ 3084512 h 6858000"/>
              <a:gd name="connsiteX65" fmla="*/ 4197202 w 4272784"/>
              <a:gd name="connsiteY65" fmla="*/ 3121025 h 6858000"/>
              <a:gd name="connsiteX66" fmla="*/ 4217357 w 4272784"/>
              <a:gd name="connsiteY66" fmla="*/ 3160712 h 6858000"/>
              <a:gd name="connsiteX67" fmla="*/ 4234153 w 4272784"/>
              <a:gd name="connsiteY67" fmla="*/ 3201987 h 6858000"/>
              <a:gd name="connsiteX68" fmla="*/ 4249270 w 4272784"/>
              <a:gd name="connsiteY68" fmla="*/ 3248025 h 6858000"/>
              <a:gd name="connsiteX69" fmla="*/ 4261027 w 4272784"/>
              <a:gd name="connsiteY69" fmla="*/ 3300412 h 6858000"/>
              <a:gd name="connsiteX70" fmla="*/ 4269425 w 4272784"/>
              <a:gd name="connsiteY70" fmla="*/ 3360737 h 6858000"/>
              <a:gd name="connsiteX71" fmla="*/ 4272784 w 4272784"/>
              <a:gd name="connsiteY71" fmla="*/ 3427412 h 6858000"/>
              <a:gd name="connsiteX72" fmla="*/ 4269425 w 4272784"/>
              <a:gd name="connsiteY72" fmla="*/ 3497262 h 6858000"/>
              <a:gd name="connsiteX73" fmla="*/ 4261027 w 4272784"/>
              <a:gd name="connsiteY73" fmla="*/ 3557587 h 6858000"/>
              <a:gd name="connsiteX74" fmla="*/ 4249270 w 4272784"/>
              <a:gd name="connsiteY74" fmla="*/ 3609975 h 6858000"/>
              <a:gd name="connsiteX75" fmla="*/ 4234153 w 4272784"/>
              <a:gd name="connsiteY75" fmla="*/ 3656012 h 6858000"/>
              <a:gd name="connsiteX76" fmla="*/ 4217357 w 4272784"/>
              <a:gd name="connsiteY76" fmla="*/ 3697287 h 6858000"/>
              <a:gd name="connsiteX77" fmla="*/ 4197202 w 4272784"/>
              <a:gd name="connsiteY77" fmla="*/ 3736975 h 6858000"/>
              <a:gd name="connsiteX78" fmla="*/ 4156892 w 4272784"/>
              <a:gd name="connsiteY78" fmla="*/ 3811587 h 6858000"/>
              <a:gd name="connsiteX79" fmla="*/ 4138416 w 4272784"/>
              <a:gd name="connsiteY79" fmla="*/ 3848100 h 6858000"/>
              <a:gd name="connsiteX80" fmla="*/ 4119940 w 4272784"/>
              <a:gd name="connsiteY80" fmla="*/ 3890962 h 6858000"/>
              <a:gd name="connsiteX81" fmla="*/ 4104825 w 4272784"/>
              <a:gd name="connsiteY81" fmla="*/ 3935412 h 6858000"/>
              <a:gd name="connsiteX82" fmla="*/ 4094747 w 4272784"/>
              <a:gd name="connsiteY82" fmla="*/ 3987800 h 6858000"/>
              <a:gd name="connsiteX83" fmla="*/ 4084669 w 4272784"/>
              <a:gd name="connsiteY83" fmla="*/ 4048125 h 6858000"/>
              <a:gd name="connsiteX84" fmla="*/ 4082989 w 4272784"/>
              <a:gd name="connsiteY84" fmla="*/ 4116387 h 6858000"/>
              <a:gd name="connsiteX85" fmla="*/ 4084669 w 4272784"/>
              <a:gd name="connsiteY85" fmla="*/ 4186237 h 6858000"/>
              <a:gd name="connsiteX86" fmla="*/ 4094747 w 4272784"/>
              <a:gd name="connsiteY86" fmla="*/ 4244975 h 6858000"/>
              <a:gd name="connsiteX87" fmla="*/ 4104825 w 4272784"/>
              <a:gd name="connsiteY87" fmla="*/ 4297362 h 6858000"/>
              <a:gd name="connsiteX88" fmla="*/ 4119940 w 4272784"/>
              <a:gd name="connsiteY88" fmla="*/ 4343400 h 6858000"/>
              <a:gd name="connsiteX89" fmla="*/ 4138416 w 4272784"/>
              <a:gd name="connsiteY89" fmla="*/ 4386262 h 6858000"/>
              <a:gd name="connsiteX90" fmla="*/ 4156892 w 4272784"/>
              <a:gd name="connsiteY90" fmla="*/ 4424362 h 6858000"/>
              <a:gd name="connsiteX91" fmla="*/ 4197202 w 4272784"/>
              <a:gd name="connsiteY91" fmla="*/ 4498975 h 6858000"/>
              <a:gd name="connsiteX92" fmla="*/ 4217357 w 4272784"/>
              <a:gd name="connsiteY92" fmla="*/ 4537075 h 6858000"/>
              <a:gd name="connsiteX93" fmla="*/ 4234153 w 4272784"/>
              <a:gd name="connsiteY93" fmla="*/ 4579937 h 6858000"/>
              <a:gd name="connsiteX94" fmla="*/ 4249270 w 4272784"/>
              <a:gd name="connsiteY94" fmla="*/ 4625975 h 6858000"/>
              <a:gd name="connsiteX95" fmla="*/ 4261027 w 4272784"/>
              <a:gd name="connsiteY95" fmla="*/ 4678362 h 6858000"/>
              <a:gd name="connsiteX96" fmla="*/ 4269425 w 4272784"/>
              <a:gd name="connsiteY96" fmla="*/ 4738687 h 6858000"/>
              <a:gd name="connsiteX97" fmla="*/ 4272784 w 4272784"/>
              <a:gd name="connsiteY97" fmla="*/ 4806950 h 6858000"/>
              <a:gd name="connsiteX98" fmla="*/ 4269425 w 4272784"/>
              <a:gd name="connsiteY98" fmla="*/ 4875212 h 6858000"/>
              <a:gd name="connsiteX99" fmla="*/ 4261027 w 4272784"/>
              <a:gd name="connsiteY99" fmla="*/ 4935537 h 6858000"/>
              <a:gd name="connsiteX100" fmla="*/ 4249270 w 4272784"/>
              <a:gd name="connsiteY100" fmla="*/ 4987925 h 6858000"/>
              <a:gd name="connsiteX101" fmla="*/ 4234153 w 4272784"/>
              <a:gd name="connsiteY101" fmla="*/ 5033962 h 6858000"/>
              <a:gd name="connsiteX102" fmla="*/ 4217357 w 4272784"/>
              <a:gd name="connsiteY102" fmla="*/ 5075237 h 6858000"/>
              <a:gd name="connsiteX103" fmla="*/ 4197202 w 4272784"/>
              <a:gd name="connsiteY103" fmla="*/ 5114925 h 6858000"/>
              <a:gd name="connsiteX104" fmla="*/ 4177047 w 4272784"/>
              <a:gd name="connsiteY104" fmla="*/ 5149850 h 6858000"/>
              <a:gd name="connsiteX105" fmla="*/ 4156892 w 4272784"/>
              <a:gd name="connsiteY105" fmla="*/ 5186362 h 6858000"/>
              <a:gd name="connsiteX106" fmla="*/ 4138416 w 4272784"/>
              <a:gd name="connsiteY106" fmla="*/ 5226050 h 6858000"/>
              <a:gd name="connsiteX107" fmla="*/ 4119940 w 4272784"/>
              <a:gd name="connsiteY107" fmla="*/ 5268912 h 6858000"/>
              <a:gd name="connsiteX108" fmla="*/ 4104825 w 4272784"/>
              <a:gd name="connsiteY108" fmla="*/ 5313362 h 6858000"/>
              <a:gd name="connsiteX109" fmla="*/ 4094747 w 4272784"/>
              <a:gd name="connsiteY109" fmla="*/ 5365750 h 6858000"/>
              <a:gd name="connsiteX110" fmla="*/ 4084669 w 4272784"/>
              <a:gd name="connsiteY110" fmla="*/ 5426075 h 6858000"/>
              <a:gd name="connsiteX111" fmla="*/ 4082989 w 4272784"/>
              <a:gd name="connsiteY111" fmla="*/ 5494337 h 6858000"/>
              <a:gd name="connsiteX112" fmla="*/ 4084669 w 4272784"/>
              <a:gd name="connsiteY112" fmla="*/ 5562600 h 6858000"/>
              <a:gd name="connsiteX113" fmla="*/ 4094747 w 4272784"/>
              <a:gd name="connsiteY113" fmla="*/ 5622925 h 6858000"/>
              <a:gd name="connsiteX114" fmla="*/ 4104825 w 4272784"/>
              <a:gd name="connsiteY114" fmla="*/ 5675312 h 6858000"/>
              <a:gd name="connsiteX115" fmla="*/ 4119940 w 4272784"/>
              <a:gd name="connsiteY115" fmla="*/ 5721350 h 6858000"/>
              <a:gd name="connsiteX116" fmla="*/ 4138416 w 4272784"/>
              <a:gd name="connsiteY116" fmla="*/ 5762625 h 6858000"/>
              <a:gd name="connsiteX117" fmla="*/ 4156892 w 4272784"/>
              <a:gd name="connsiteY117" fmla="*/ 5802312 h 6858000"/>
              <a:gd name="connsiteX118" fmla="*/ 4177047 w 4272784"/>
              <a:gd name="connsiteY118" fmla="*/ 5840412 h 6858000"/>
              <a:gd name="connsiteX119" fmla="*/ 4197202 w 4272784"/>
              <a:gd name="connsiteY119" fmla="*/ 5876925 h 6858000"/>
              <a:gd name="connsiteX120" fmla="*/ 4217357 w 4272784"/>
              <a:gd name="connsiteY120" fmla="*/ 5915025 h 6858000"/>
              <a:gd name="connsiteX121" fmla="*/ 4234153 w 4272784"/>
              <a:gd name="connsiteY121" fmla="*/ 5956300 h 6858000"/>
              <a:gd name="connsiteX122" fmla="*/ 4249270 w 4272784"/>
              <a:gd name="connsiteY122" fmla="*/ 6003925 h 6858000"/>
              <a:gd name="connsiteX123" fmla="*/ 4261027 w 4272784"/>
              <a:gd name="connsiteY123" fmla="*/ 6056312 h 6858000"/>
              <a:gd name="connsiteX124" fmla="*/ 4269425 w 4272784"/>
              <a:gd name="connsiteY124" fmla="*/ 6113462 h 6858000"/>
              <a:gd name="connsiteX125" fmla="*/ 4272784 w 4272784"/>
              <a:gd name="connsiteY125" fmla="*/ 6183312 h 6858000"/>
              <a:gd name="connsiteX126" fmla="*/ 4269425 w 4272784"/>
              <a:gd name="connsiteY126" fmla="*/ 6251575 h 6858000"/>
              <a:gd name="connsiteX127" fmla="*/ 4261027 w 4272784"/>
              <a:gd name="connsiteY127" fmla="*/ 6311900 h 6858000"/>
              <a:gd name="connsiteX128" fmla="*/ 4249270 w 4272784"/>
              <a:gd name="connsiteY128" fmla="*/ 6361112 h 6858000"/>
              <a:gd name="connsiteX129" fmla="*/ 4234153 w 4272784"/>
              <a:gd name="connsiteY129" fmla="*/ 6407150 h 6858000"/>
              <a:gd name="connsiteX130" fmla="*/ 4217357 w 4272784"/>
              <a:gd name="connsiteY130" fmla="*/ 6448425 h 6858000"/>
              <a:gd name="connsiteX131" fmla="*/ 4198882 w 4272784"/>
              <a:gd name="connsiteY131" fmla="*/ 6488112 h 6858000"/>
              <a:gd name="connsiteX132" fmla="*/ 4180406 w 4272784"/>
              <a:gd name="connsiteY132" fmla="*/ 6523037 h 6858000"/>
              <a:gd name="connsiteX133" fmla="*/ 4160251 w 4272784"/>
              <a:gd name="connsiteY133" fmla="*/ 6561137 h 6858000"/>
              <a:gd name="connsiteX134" fmla="*/ 4140096 w 4272784"/>
              <a:gd name="connsiteY134" fmla="*/ 6597650 h 6858000"/>
              <a:gd name="connsiteX135" fmla="*/ 4123300 w 4272784"/>
              <a:gd name="connsiteY135" fmla="*/ 6640512 h 6858000"/>
              <a:gd name="connsiteX136" fmla="*/ 4106504 w 4272784"/>
              <a:gd name="connsiteY136" fmla="*/ 6683375 h 6858000"/>
              <a:gd name="connsiteX137" fmla="*/ 4096426 w 4272784"/>
              <a:gd name="connsiteY137" fmla="*/ 6735762 h 6858000"/>
              <a:gd name="connsiteX138" fmla="*/ 4088029 w 4272784"/>
              <a:gd name="connsiteY138" fmla="*/ 6791325 h 6858000"/>
              <a:gd name="connsiteX139" fmla="*/ 4082989 w 4272784"/>
              <a:gd name="connsiteY139" fmla="*/ 6858000 h 6858000"/>
              <a:gd name="connsiteX140" fmla="*/ 0 w 4272784"/>
              <a:gd name="connsiteY14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4272784" h="6858000">
                <a:moveTo>
                  <a:pt x="0" y="0"/>
                </a:moveTo>
                <a:lnTo>
                  <a:pt x="4082989" y="0"/>
                </a:lnTo>
                <a:lnTo>
                  <a:pt x="4088029" y="66675"/>
                </a:lnTo>
                <a:lnTo>
                  <a:pt x="4096426" y="122237"/>
                </a:lnTo>
                <a:lnTo>
                  <a:pt x="4106504" y="174625"/>
                </a:lnTo>
                <a:lnTo>
                  <a:pt x="4123300" y="217487"/>
                </a:lnTo>
                <a:lnTo>
                  <a:pt x="4140096" y="260350"/>
                </a:lnTo>
                <a:lnTo>
                  <a:pt x="4160251" y="296862"/>
                </a:lnTo>
                <a:lnTo>
                  <a:pt x="4180406" y="334962"/>
                </a:lnTo>
                <a:lnTo>
                  <a:pt x="4198882" y="369887"/>
                </a:lnTo>
                <a:lnTo>
                  <a:pt x="4217357" y="409575"/>
                </a:lnTo>
                <a:lnTo>
                  <a:pt x="4234153" y="450850"/>
                </a:lnTo>
                <a:lnTo>
                  <a:pt x="4249270" y="496887"/>
                </a:lnTo>
                <a:lnTo>
                  <a:pt x="4261027" y="546100"/>
                </a:lnTo>
                <a:lnTo>
                  <a:pt x="4269425" y="606425"/>
                </a:lnTo>
                <a:lnTo>
                  <a:pt x="4272784" y="673100"/>
                </a:lnTo>
                <a:lnTo>
                  <a:pt x="4269425" y="744537"/>
                </a:lnTo>
                <a:lnTo>
                  <a:pt x="4261027" y="801687"/>
                </a:lnTo>
                <a:lnTo>
                  <a:pt x="4249270" y="854075"/>
                </a:lnTo>
                <a:lnTo>
                  <a:pt x="4234153" y="901700"/>
                </a:lnTo>
                <a:lnTo>
                  <a:pt x="4217357" y="942975"/>
                </a:lnTo>
                <a:lnTo>
                  <a:pt x="4197202" y="981075"/>
                </a:lnTo>
                <a:lnTo>
                  <a:pt x="4177047" y="1017587"/>
                </a:lnTo>
                <a:lnTo>
                  <a:pt x="4156892" y="1055687"/>
                </a:lnTo>
                <a:lnTo>
                  <a:pt x="4138416" y="1095375"/>
                </a:lnTo>
                <a:lnTo>
                  <a:pt x="4119940" y="1136650"/>
                </a:lnTo>
                <a:lnTo>
                  <a:pt x="4104825" y="1182687"/>
                </a:lnTo>
                <a:lnTo>
                  <a:pt x="4094747" y="1235075"/>
                </a:lnTo>
                <a:lnTo>
                  <a:pt x="4084669" y="1295400"/>
                </a:lnTo>
                <a:lnTo>
                  <a:pt x="4082989" y="1363662"/>
                </a:lnTo>
                <a:lnTo>
                  <a:pt x="4084669" y="1431925"/>
                </a:lnTo>
                <a:lnTo>
                  <a:pt x="4094747" y="1492250"/>
                </a:lnTo>
                <a:lnTo>
                  <a:pt x="4104825" y="1544637"/>
                </a:lnTo>
                <a:lnTo>
                  <a:pt x="4119940" y="1589087"/>
                </a:lnTo>
                <a:lnTo>
                  <a:pt x="4138416" y="1631950"/>
                </a:lnTo>
                <a:lnTo>
                  <a:pt x="4156892" y="1671637"/>
                </a:lnTo>
                <a:lnTo>
                  <a:pt x="4177047" y="1708150"/>
                </a:lnTo>
                <a:lnTo>
                  <a:pt x="4197202" y="1743075"/>
                </a:lnTo>
                <a:lnTo>
                  <a:pt x="4217357" y="1782762"/>
                </a:lnTo>
                <a:lnTo>
                  <a:pt x="4234153" y="1824037"/>
                </a:lnTo>
                <a:lnTo>
                  <a:pt x="4249270" y="1870075"/>
                </a:lnTo>
                <a:lnTo>
                  <a:pt x="4261027" y="1922462"/>
                </a:lnTo>
                <a:lnTo>
                  <a:pt x="4269425" y="1982787"/>
                </a:lnTo>
                <a:lnTo>
                  <a:pt x="4272784" y="2051050"/>
                </a:lnTo>
                <a:lnTo>
                  <a:pt x="4269425" y="2119312"/>
                </a:lnTo>
                <a:lnTo>
                  <a:pt x="4261027" y="2179637"/>
                </a:lnTo>
                <a:lnTo>
                  <a:pt x="4249270" y="2232025"/>
                </a:lnTo>
                <a:lnTo>
                  <a:pt x="4234153" y="2278062"/>
                </a:lnTo>
                <a:lnTo>
                  <a:pt x="4217357" y="2319337"/>
                </a:lnTo>
                <a:lnTo>
                  <a:pt x="4197202" y="2359025"/>
                </a:lnTo>
                <a:lnTo>
                  <a:pt x="4177047" y="2395537"/>
                </a:lnTo>
                <a:lnTo>
                  <a:pt x="4156892" y="2433637"/>
                </a:lnTo>
                <a:lnTo>
                  <a:pt x="4138416" y="2471737"/>
                </a:lnTo>
                <a:lnTo>
                  <a:pt x="4119940" y="2513012"/>
                </a:lnTo>
                <a:lnTo>
                  <a:pt x="4104825" y="2560637"/>
                </a:lnTo>
                <a:lnTo>
                  <a:pt x="4094747" y="2613025"/>
                </a:lnTo>
                <a:lnTo>
                  <a:pt x="4084669" y="2671762"/>
                </a:lnTo>
                <a:lnTo>
                  <a:pt x="4082989" y="2741612"/>
                </a:lnTo>
                <a:lnTo>
                  <a:pt x="4084669" y="2809875"/>
                </a:lnTo>
                <a:lnTo>
                  <a:pt x="4094747" y="2868612"/>
                </a:lnTo>
                <a:lnTo>
                  <a:pt x="4104825" y="2922587"/>
                </a:lnTo>
                <a:lnTo>
                  <a:pt x="4119940" y="2967037"/>
                </a:lnTo>
                <a:lnTo>
                  <a:pt x="4138416" y="3009900"/>
                </a:lnTo>
                <a:lnTo>
                  <a:pt x="4156892" y="3046412"/>
                </a:lnTo>
                <a:lnTo>
                  <a:pt x="4177047" y="3084512"/>
                </a:lnTo>
                <a:lnTo>
                  <a:pt x="4197202" y="3121025"/>
                </a:lnTo>
                <a:lnTo>
                  <a:pt x="4217357" y="3160712"/>
                </a:lnTo>
                <a:lnTo>
                  <a:pt x="4234153" y="3201987"/>
                </a:lnTo>
                <a:lnTo>
                  <a:pt x="4249270" y="3248025"/>
                </a:lnTo>
                <a:lnTo>
                  <a:pt x="4261027" y="3300412"/>
                </a:lnTo>
                <a:lnTo>
                  <a:pt x="4269425" y="3360737"/>
                </a:lnTo>
                <a:lnTo>
                  <a:pt x="4272784" y="3427412"/>
                </a:lnTo>
                <a:lnTo>
                  <a:pt x="4269425" y="3497262"/>
                </a:lnTo>
                <a:lnTo>
                  <a:pt x="4261027" y="3557587"/>
                </a:lnTo>
                <a:lnTo>
                  <a:pt x="4249270" y="3609975"/>
                </a:lnTo>
                <a:lnTo>
                  <a:pt x="4234153" y="3656012"/>
                </a:lnTo>
                <a:lnTo>
                  <a:pt x="4217357" y="3697287"/>
                </a:lnTo>
                <a:lnTo>
                  <a:pt x="4197202" y="3736975"/>
                </a:lnTo>
                <a:lnTo>
                  <a:pt x="4156892" y="3811587"/>
                </a:lnTo>
                <a:lnTo>
                  <a:pt x="4138416" y="3848100"/>
                </a:lnTo>
                <a:lnTo>
                  <a:pt x="4119940" y="3890962"/>
                </a:lnTo>
                <a:lnTo>
                  <a:pt x="4104825" y="3935412"/>
                </a:lnTo>
                <a:lnTo>
                  <a:pt x="4094747" y="3987800"/>
                </a:lnTo>
                <a:lnTo>
                  <a:pt x="4084669" y="4048125"/>
                </a:lnTo>
                <a:lnTo>
                  <a:pt x="4082989" y="4116387"/>
                </a:lnTo>
                <a:lnTo>
                  <a:pt x="4084669" y="4186237"/>
                </a:lnTo>
                <a:lnTo>
                  <a:pt x="4094747" y="4244975"/>
                </a:lnTo>
                <a:lnTo>
                  <a:pt x="4104825" y="4297362"/>
                </a:lnTo>
                <a:lnTo>
                  <a:pt x="4119940" y="4343400"/>
                </a:lnTo>
                <a:lnTo>
                  <a:pt x="4138416" y="4386262"/>
                </a:lnTo>
                <a:lnTo>
                  <a:pt x="4156892" y="4424362"/>
                </a:lnTo>
                <a:lnTo>
                  <a:pt x="4197202" y="4498975"/>
                </a:lnTo>
                <a:lnTo>
                  <a:pt x="4217357" y="4537075"/>
                </a:lnTo>
                <a:lnTo>
                  <a:pt x="4234153" y="4579937"/>
                </a:lnTo>
                <a:lnTo>
                  <a:pt x="4249270" y="4625975"/>
                </a:lnTo>
                <a:lnTo>
                  <a:pt x="4261027" y="4678362"/>
                </a:lnTo>
                <a:lnTo>
                  <a:pt x="4269425" y="4738687"/>
                </a:lnTo>
                <a:lnTo>
                  <a:pt x="4272784" y="4806950"/>
                </a:lnTo>
                <a:lnTo>
                  <a:pt x="4269425" y="4875212"/>
                </a:lnTo>
                <a:lnTo>
                  <a:pt x="4261027" y="4935537"/>
                </a:lnTo>
                <a:lnTo>
                  <a:pt x="4249270" y="4987925"/>
                </a:lnTo>
                <a:lnTo>
                  <a:pt x="4234153" y="5033962"/>
                </a:lnTo>
                <a:lnTo>
                  <a:pt x="4217357" y="5075237"/>
                </a:lnTo>
                <a:lnTo>
                  <a:pt x="4197202" y="5114925"/>
                </a:lnTo>
                <a:lnTo>
                  <a:pt x="4177047" y="5149850"/>
                </a:lnTo>
                <a:lnTo>
                  <a:pt x="4156892" y="5186362"/>
                </a:lnTo>
                <a:lnTo>
                  <a:pt x="4138416" y="5226050"/>
                </a:lnTo>
                <a:lnTo>
                  <a:pt x="4119940" y="5268912"/>
                </a:lnTo>
                <a:lnTo>
                  <a:pt x="4104825" y="5313362"/>
                </a:lnTo>
                <a:lnTo>
                  <a:pt x="4094747" y="5365750"/>
                </a:lnTo>
                <a:lnTo>
                  <a:pt x="4084669" y="5426075"/>
                </a:lnTo>
                <a:lnTo>
                  <a:pt x="4082989" y="5494337"/>
                </a:lnTo>
                <a:lnTo>
                  <a:pt x="4084669" y="5562600"/>
                </a:lnTo>
                <a:lnTo>
                  <a:pt x="4094747" y="5622925"/>
                </a:lnTo>
                <a:lnTo>
                  <a:pt x="4104825" y="5675312"/>
                </a:lnTo>
                <a:lnTo>
                  <a:pt x="4119940" y="5721350"/>
                </a:lnTo>
                <a:lnTo>
                  <a:pt x="4138416" y="5762625"/>
                </a:lnTo>
                <a:lnTo>
                  <a:pt x="4156892" y="5802312"/>
                </a:lnTo>
                <a:lnTo>
                  <a:pt x="4177047" y="5840412"/>
                </a:lnTo>
                <a:lnTo>
                  <a:pt x="4197202" y="5876925"/>
                </a:lnTo>
                <a:lnTo>
                  <a:pt x="4217357" y="5915025"/>
                </a:lnTo>
                <a:lnTo>
                  <a:pt x="4234153" y="5956300"/>
                </a:lnTo>
                <a:lnTo>
                  <a:pt x="4249270" y="6003925"/>
                </a:lnTo>
                <a:lnTo>
                  <a:pt x="4261027" y="6056312"/>
                </a:lnTo>
                <a:lnTo>
                  <a:pt x="4269425" y="6113462"/>
                </a:lnTo>
                <a:lnTo>
                  <a:pt x="4272784" y="6183312"/>
                </a:lnTo>
                <a:lnTo>
                  <a:pt x="4269425" y="6251575"/>
                </a:lnTo>
                <a:lnTo>
                  <a:pt x="4261027" y="6311900"/>
                </a:lnTo>
                <a:lnTo>
                  <a:pt x="4249270" y="6361112"/>
                </a:lnTo>
                <a:lnTo>
                  <a:pt x="4234153" y="6407150"/>
                </a:lnTo>
                <a:lnTo>
                  <a:pt x="4217357" y="6448425"/>
                </a:lnTo>
                <a:lnTo>
                  <a:pt x="4198882" y="6488112"/>
                </a:lnTo>
                <a:lnTo>
                  <a:pt x="4180406" y="6523037"/>
                </a:lnTo>
                <a:lnTo>
                  <a:pt x="4160251" y="6561137"/>
                </a:lnTo>
                <a:lnTo>
                  <a:pt x="4140096" y="6597650"/>
                </a:lnTo>
                <a:lnTo>
                  <a:pt x="4123300" y="6640512"/>
                </a:lnTo>
                <a:lnTo>
                  <a:pt x="4106504" y="6683375"/>
                </a:lnTo>
                <a:lnTo>
                  <a:pt x="4096426" y="6735762"/>
                </a:lnTo>
                <a:lnTo>
                  <a:pt x="4088029" y="6791325"/>
                </a:lnTo>
                <a:lnTo>
                  <a:pt x="4082989" y="6858000"/>
                </a:lnTo>
                <a:lnTo>
                  <a:pt x="0" y="6858000"/>
                </a:lnTo>
                <a:close/>
              </a:path>
            </a:pathLst>
          </a:custGeom>
          <a:ln w="0">
            <a:noFill/>
            <a:prstDash val="solid"/>
            <a:round/>
            <a:headEnd/>
            <a:tailEnd/>
          </a:ln>
        </p:spPr>
        <p:txBody>
          <a:bodyPr/>
          <a:lstStyle/>
          <a:p>
            <a:endParaRPr lang="en-US" dirty="0"/>
          </a:p>
        </p:txBody>
      </p:sp>
      <p:sp>
        <p:nvSpPr>
          <p:cNvPr id="15" name="Freeform: Shape 14">
            <a:extLst>
              <a:ext uri="{FF2B5EF4-FFF2-40B4-BE49-F238E27FC236}">
                <a16:creationId xmlns:a16="http://schemas.microsoft.com/office/drawing/2014/main" id="{909E572F-9CDC-4214-9D42-FF00176495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17162" cy="6858000"/>
          </a:xfrm>
          <a:custGeom>
            <a:avLst/>
            <a:gdLst>
              <a:gd name="connsiteX0" fmla="*/ 4417162 w 4417162"/>
              <a:gd name="connsiteY0" fmla="*/ 0 h 6858000"/>
              <a:gd name="connsiteX1" fmla="*/ 334174 w 4417162"/>
              <a:gd name="connsiteY1" fmla="*/ 0 h 6858000"/>
              <a:gd name="connsiteX2" fmla="*/ 334173 w 4417162"/>
              <a:gd name="connsiteY2" fmla="*/ 0 h 6858000"/>
              <a:gd name="connsiteX3" fmla="*/ 189795 w 4417162"/>
              <a:gd name="connsiteY3" fmla="*/ 0 h 6858000"/>
              <a:gd name="connsiteX4" fmla="*/ 184756 w 4417162"/>
              <a:gd name="connsiteY4" fmla="*/ 66675 h 6858000"/>
              <a:gd name="connsiteX5" fmla="*/ 176358 w 4417162"/>
              <a:gd name="connsiteY5" fmla="*/ 122237 h 6858000"/>
              <a:gd name="connsiteX6" fmla="*/ 166281 w 4417162"/>
              <a:gd name="connsiteY6" fmla="*/ 174625 h 6858000"/>
              <a:gd name="connsiteX7" fmla="*/ 149485 w 4417162"/>
              <a:gd name="connsiteY7" fmla="*/ 217487 h 6858000"/>
              <a:gd name="connsiteX8" fmla="*/ 132689 w 4417162"/>
              <a:gd name="connsiteY8" fmla="*/ 260350 h 6858000"/>
              <a:gd name="connsiteX9" fmla="*/ 112534 w 4417162"/>
              <a:gd name="connsiteY9" fmla="*/ 296862 h 6858000"/>
              <a:gd name="connsiteX10" fmla="*/ 92379 w 4417162"/>
              <a:gd name="connsiteY10" fmla="*/ 334962 h 6858000"/>
              <a:gd name="connsiteX11" fmla="*/ 73903 w 4417162"/>
              <a:gd name="connsiteY11" fmla="*/ 369887 h 6858000"/>
              <a:gd name="connsiteX12" fmla="*/ 55427 w 4417162"/>
              <a:gd name="connsiteY12" fmla="*/ 409575 h 6858000"/>
              <a:gd name="connsiteX13" fmla="*/ 38632 w 4417162"/>
              <a:gd name="connsiteY13" fmla="*/ 450850 h 6858000"/>
              <a:gd name="connsiteX14" fmla="*/ 23515 w 4417162"/>
              <a:gd name="connsiteY14" fmla="*/ 496887 h 6858000"/>
              <a:gd name="connsiteX15" fmla="*/ 11758 w 4417162"/>
              <a:gd name="connsiteY15" fmla="*/ 546100 h 6858000"/>
              <a:gd name="connsiteX16" fmla="*/ 3359 w 4417162"/>
              <a:gd name="connsiteY16" fmla="*/ 606425 h 6858000"/>
              <a:gd name="connsiteX17" fmla="*/ 0 w 4417162"/>
              <a:gd name="connsiteY17" fmla="*/ 673100 h 6858000"/>
              <a:gd name="connsiteX18" fmla="*/ 3359 w 4417162"/>
              <a:gd name="connsiteY18" fmla="*/ 744537 h 6858000"/>
              <a:gd name="connsiteX19" fmla="*/ 11758 w 4417162"/>
              <a:gd name="connsiteY19" fmla="*/ 801687 h 6858000"/>
              <a:gd name="connsiteX20" fmla="*/ 23515 w 4417162"/>
              <a:gd name="connsiteY20" fmla="*/ 854075 h 6858000"/>
              <a:gd name="connsiteX21" fmla="*/ 38632 w 4417162"/>
              <a:gd name="connsiteY21" fmla="*/ 901700 h 6858000"/>
              <a:gd name="connsiteX22" fmla="*/ 55427 w 4417162"/>
              <a:gd name="connsiteY22" fmla="*/ 942975 h 6858000"/>
              <a:gd name="connsiteX23" fmla="*/ 75583 w 4417162"/>
              <a:gd name="connsiteY23" fmla="*/ 981075 h 6858000"/>
              <a:gd name="connsiteX24" fmla="*/ 95738 w 4417162"/>
              <a:gd name="connsiteY24" fmla="*/ 1017587 h 6858000"/>
              <a:gd name="connsiteX25" fmla="*/ 115893 w 4417162"/>
              <a:gd name="connsiteY25" fmla="*/ 1055687 h 6858000"/>
              <a:gd name="connsiteX26" fmla="*/ 134368 w 4417162"/>
              <a:gd name="connsiteY26" fmla="*/ 1095375 h 6858000"/>
              <a:gd name="connsiteX27" fmla="*/ 152844 w 4417162"/>
              <a:gd name="connsiteY27" fmla="*/ 1136650 h 6858000"/>
              <a:gd name="connsiteX28" fmla="*/ 167960 w 4417162"/>
              <a:gd name="connsiteY28" fmla="*/ 1182687 h 6858000"/>
              <a:gd name="connsiteX29" fmla="*/ 178038 w 4417162"/>
              <a:gd name="connsiteY29" fmla="*/ 1235075 h 6858000"/>
              <a:gd name="connsiteX30" fmla="*/ 188115 w 4417162"/>
              <a:gd name="connsiteY30" fmla="*/ 1295400 h 6858000"/>
              <a:gd name="connsiteX31" fmla="*/ 189795 w 4417162"/>
              <a:gd name="connsiteY31" fmla="*/ 1363662 h 6858000"/>
              <a:gd name="connsiteX32" fmla="*/ 188115 w 4417162"/>
              <a:gd name="connsiteY32" fmla="*/ 1431925 h 6858000"/>
              <a:gd name="connsiteX33" fmla="*/ 178038 w 4417162"/>
              <a:gd name="connsiteY33" fmla="*/ 1492250 h 6858000"/>
              <a:gd name="connsiteX34" fmla="*/ 167960 w 4417162"/>
              <a:gd name="connsiteY34" fmla="*/ 1544637 h 6858000"/>
              <a:gd name="connsiteX35" fmla="*/ 152844 w 4417162"/>
              <a:gd name="connsiteY35" fmla="*/ 1589087 h 6858000"/>
              <a:gd name="connsiteX36" fmla="*/ 134368 w 4417162"/>
              <a:gd name="connsiteY36" fmla="*/ 1631950 h 6858000"/>
              <a:gd name="connsiteX37" fmla="*/ 115893 w 4417162"/>
              <a:gd name="connsiteY37" fmla="*/ 1671637 h 6858000"/>
              <a:gd name="connsiteX38" fmla="*/ 95738 w 4417162"/>
              <a:gd name="connsiteY38" fmla="*/ 1708150 h 6858000"/>
              <a:gd name="connsiteX39" fmla="*/ 75583 w 4417162"/>
              <a:gd name="connsiteY39" fmla="*/ 1743075 h 6858000"/>
              <a:gd name="connsiteX40" fmla="*/ 55427 w 4417162"/>
              <a:gd name="connsiteY40" fmla="*/ 1782762 h 6858000"/>
              <a:gd name="connsiteX41" fmla="*/ 38632 w 4417162"/>
              <a:gd name="connsiteY41" fmla="*/ 1824037 h 6858000"/>
              <a:gd name="connsiteX42" fmla="*/ 23515 w 4417162"/>
              <a:gd name="connsiteY42" fmla="*/ 1870075 h 6858000"/>
              <a:gd name="connsiteX43" fmla="*/ 11758 w 4417162"/>
              <a:gd name="connsiteY43" fmla="*/ 1922462 h 6858000"/>
              <a:gd name="connsiteX44" fmla="*/ 3359 w 4417162"/>
              <a:gd name="connsiteY44" fmla="*/ 1982787 h 6858000"/>
              <a:gd name="connsiteX45" fmla="*/ 0 w 4417162"/>
              <a:gd name="connsiteY45" fmla="*/ 2051050 h 6858000"/>
              <a:gd name="connsiteX46" fmla="*/ 3359 w 4417162"/>
              <a:gd name="connsiteY46" fmla="*/ 2119312 h 6858000"/>
              <a:gd name="connsiteX47" fmla="*/ 11758 w 4417162"/>
              <a:gd name="connsiteY47" fmla="*/ 2179637 h 6858000"/>
              <a:gd name="connsiteX48" fmla="*/ 23515 w 4417162"/>
              <a:gd name="connsiteY48" fmla="*/ 2232025 h 6858000"/>
              <a:gd name="connsiteX49" fmla="*/ 38632 w 4417162"/>
              <a:gd name="connsiteY49" fmla="*/ 2278062 h 6858000"/>
              <a:gd name="connsiteX50" fmla="*/ 55427 w 4417162"/>
              <a:gd name="connsiteY50" fmla="*/ 2319337 h 6858000"/>
              <a:gd name="connsiteX51" fmla="*/ 75583 w 4417162"/>
              <a:gd name="connsiteY51" fmla="*/ 2359025 h 6858000"/>
              <a:gd name="connsiteX52" fmla="*/ 95738 w 4417162"/>
              <a:gd name="connsiteY52" fmla="*/ 2395537 h 6858000"/>
              <a:gd name="connsiteX53" fmla="*/ 115893 w 4417162"/>
              <a:gd name="connsiteY53" fmla="*/ 2433637 h 6858000"/>
              <a:gd name="connsiteX54" fmla="*/ 134368 w 4417162"/>
              <a:gd name="connsiteY54" fmla="*/ 2471737 h 6858000"/>
              <a:gd name="connsiteX55" fmla="*/ 152844 w 4417162"/>
              <a:gd name="connsiteY55" fmla="*/ 2513012 h 6858000"/>
              <a:gd name="connsiteX56" fmla="*/ 167960 w 4417162"/>
              <a:gd name="connsiteY56" fmla="*/ 2560637 h 6858000"/>
              <a:gd name="connsiteX57" fmla="*/ 178038 w 4417162"/>
              <a:gd name="connsiteY57" fmla="*/ 2613025 h 6858000"/>
              <a:gd name="connsiteX58" fmla="*/ 188115 w 4417162"/>
              <a:gd name="connsiteY58" fmla="*/ 2671762 h 6858000"/>
              <a:gd name="connsiteX59" fmla="*/ 189795 w 4417162"/>
              <a:gd name="connsiteY59" fmla="*/ 2741612 h 6858000"/>
              <a:gd name="connsiteX60" fmla="*/ 188115 w 4417162"/>
              <a:gd name="connsiteY60" fmla="*/ 2809875 h 6858000"/>
              <a:gd name="connsiteX61" fmla="*/ 178038 w 4417162"/>
              <a:gd name="connsiteY61" fmla="*/ 2868612 h 6858000"/>
              <a:gd name="connsiteX62" fmla="*/ 167960 w 4417162"/>
              <a:gd name="connsiteY62" fmla="*/ 2922587 h 6858000"/>
              <a:gd name="connsiteX63" fmla="*/ 152844 w 4417162"/>
              <a:gd name="connsiteY63" fmla="*/ 2967037 h 6858000"/>
              <a:gd name="connsiteX64" fmla="*/ 134368 w 4417162"/>
              <a:gd name="connsiteY64" fmla="*/ 3009900 h 6858000"/>
              <a:gd name="connsiteX65" fmla="*/ 115893 w 4417162"/>
              <a:gd name="connsiteY65" fmla="*/ 3046412 h 6858000"/>
              <a:gd name="connsiteX66" fmla="*/ 95738 w 4417162"/>
              <a:gd name="connsiteY66" fmla="*/ 3084512 h 6858000"/>
              <a:gd name="connsiteX67" fmla="*/ 75583 w 4417162"/>
              <a:gd name="connsiteY67" fmla="*/ 3121025 h 6858000"/>
              <a:gd name="connsiteX68" fmla="*/ 55427 w 4417162"/>
              <a:gd name="connsiteY68" fmla="*/ 3160712 h 6858000"/>
              <a:gd name="connsiteX69" fmla="*/ 38632 w 4417162"/>
              <a:gd name="connsiteY69" fmla="*/ 3201987 h 6858000"/>
              <a:gd name="connsiteX70" fmla="*/ 23515 w 4417162"/>
              <a:gd name="connsiteY70" fmla="*/ 3248025 h 6858000"/>
              <a:gd name="connsiteX71" fmla="*/ 11758 w 4417162"/>
              <a:gd name="connsiteY71" fmla="*/ 3300412 h 6858000"/>
              <a:gd name="connsiteX72" fmla="*/ 3359 w 4417162"/>
              <a:gd name="connsiteY72" fmla="*/ 3360737 h 6858000"/>
              <a:gd name="connsiteX73" fmla="*/ 0 w 4417162"/>
              <a:gd name="connsiteY73" fmla="*/ 3427412 h 6858000"/>
              <a:gd name="connsiteX74" fmla="*/ 3359 w 4417162"/>
              <a:gd name="connsiteY74" fmla="*/ 3497262 h 6858000"/>
              <a:gd name="connsiteX75" fmla="*/ 11758 w 4417162"/>
              <a:gd name="connsiteY75" fmla="*/ 3557587 h 6858000"/>
              <a:gd name="connsiteX76" fmla="*/ 23515 w 4417162"/>
              <a:gd name="connsiteY76" fmla="*/ 3609975 h 6858000"/>
              <a:gd name="connsiteX77" fmla="*/ 38632 w 4417162"/>
              <a:gd name="connsiteY77" fmla="*/ 3656012 h 6858000"/>
              <a:gd name="connsiteX78" fmla="*/ 55427 w 4417162"/>
              <a:gd name="connsiteY78" fmla="*/ 3697287 h 6858000"/>
              <a:gd name="connsiteX79" fmla="*/ 75583 w 4417162"/>
              <a:gd name="connsiteY79" fmla="*/ 3736975 h 6858000"/>
              <a:gd name="connsiteX80" fmla="*/ 115893 w 4417162"/>
              <a:gd name="connsiteY80" fmla="*/ 3811587 h 6858000"/>
              <a:gd name="connsiteX81" fmla="*/ 134368 w 4417162"/>
              <a:gd name="connsiteY81" fmla="*/ 3848100 h 6858000"/>
              <a:gd name="connsiteX82" fmla="*/ 152844 w 4417162"/>
              <a:gd name="connsiteY82" fmla="*/ 3890962 h 6858000"/>
              <a:gd name="connsiteX83" fmla="*/ 167960 w 4417162"/>
              <a:gd name="connsiteY83" fmla="*/ 3935412 h 6858000"/>
              <a:gd name="connsiteX84" fmla="*/ 178038 w 4417162"/>
              <a:gd name="connsiteY84" fmla="*/ 3987800 h 6858000"/>
              <a:gd name="connsiteX85" fmla="*/ 188115 w 4417162"/>
              <a:gd name="connsiteY85" fmla="*/ 4048125 h 6858000"/>
              <a:gd name="connsiteX86" fmla="*/ 189795 w 4417162"/>
              <a:gd name="connsiteY86" fmla="*/ 4116387 h 6858000"/>
              <a:gd name="connsiteX87" fmla="*/ 188115 w 4417162"/>
              <a:gd name="connsiteY87" fmla="*/ 4186237 h 6858000"/>
              <a:gd name="connsiteX88" fmla="*/ 178038 w 4417162"/>
              <a:gd name="connsiteY88" fmla="*/ 4244975 h 6858000"/>
              <a:gd name="connsiteX89" fmla="*/ 167960 w 4417162"/>
              <a:gd name="connsiteY89" fmla="*/ 4297362 h 6858000"/>
              <a:gd name="connsiteX90" fmla="*/ 152844 w 4417162"/>
              <a:gd name="connsiteY90" fmla="*/ 4343400 h 6858000"/>
              <a:gd name="connsiteX91" fmla="*/ 134368 w 4417162"/>
              <a:gd name="connsiteY91" fmla="*/ 4386262 h 6858000"/>
              <a:gd name="connsiteX92" fmla="*/ 115893 w 4417162"/>
              <a:gd name="connsiteY92" fmla="*/ 4424362 h 6858000"/>
              <a:gd name="connsiteX93" fmla="*/ 75583 w 4417162"/>
              <a:gd name="connsiteY93" fmla="*/ 4498975 h 6858000"/>
              <a:gd name="connsiteX94" fmla="*/ 55427 w 4417162"/>
              <a:gd name="connsiteY94" fmla="*/ 4537075 h 6858000"/>
              <a:gd name="connsiteX95" fmla="*/ 38632 w 4417162"/>
              <a:gd name="connsiteY95" fmla="*/ 4579937 h 6858000"/>
              <a:gd name="connsiteX96" fmla="*/ 23515 w 4417162"/>
              <a:gd name="connsiteY96" fmla="*/ 4625975 h 6858000"/>
              <a:gd name="connsiteX97" fmla="*/ 11758 w 4417162"/>
              <a:gd name="connsiteY97" fmla="*/ 4678362 h 6858000"/>
              <a:gd name="connsiteX98" fmla="*/ 3359 w 4417162"/>
              <a:gd name="connsiteY98" fmla="*/ 4738687 h 6858000"/>
              <a:gd name="connsiteX99" fmla="*/ 0 w 4417162"/>
              <a:gd name="connsiteY99" fmla="*/ 4806950 h 6858000"/>
              <a:gd name="connsiteX100" fmla="*/ 3359 w 4417162"/>
              <a:gd name="connsiteY100" fmla="*/ 4875212 h 6858000"/>
              <a:gd name="connsiteX101" fmla="*/ 11758 w 4417162"/>
              <a:gd name="connsiteY101" fmla="*/ 4935537 h 6858000"/>
              <a:gd name="connsiteX102" fmla="*/ 23515 w 4417162"/>
              <a:gd name="connsiteY102" fmla="*/ 4987925 h 6858000"/>
              <a:gd name="connsiteX103" fmla="*/ 38632 w 4417162"/>
              <a:gd name="connsiteY103" fmla="*/ 5033962 h 6858000"/>
              <a:gd name="connsiteX104" fmla="*/ 55427 w 4417162"/>
              <a:gd name="connsiteY104" fmla="*/ 5075237 h 6858000"/>
              <a:gd name="connsiteX105" fmla="*/ 75583 w 4417162"/>
              <a:gd name="connsiteY105" fmla="*/ 5114925 h 6858000"/>
              <a:gd name="connsiteX106" fmla="*/ 95738 w 4417162"/>
              <a:gd name="connsiteY106" fmla="*/ 5149850 h 6858000"/>
              <a:gd name="connsiteX107" fmla="*/ 115893 w 4417162"/>
              <a:gd name="connsiteY107" fmla="*/ 5186362 h 6858000"/>
              <a:gd name="connsiteX108" fmla="*/ 134368 w 4417162"/>
              <a:gd name="connsiteY108" fmla="*/ 5226050 h 6858000"/>
              <a:gd name="connsiteX109" fmla="*/ 152844 w 4417162"/>
              <a:gd name="connsiteY109" fmla="*/ 5268912 h 6858000"/>
              <a:gd name="connsiteX110" fmla="*/ 167960 w 4417162"/>
              <a:gd name="connsiteY110" fmla="*/ 5313362 h 6858000"/>
              <a:gd name="connsiteX111" fmla="*/ 178038 w 4417162"/>
              <a:gd name="connsiteY111" fmla="*/ 5365750 h 6858000"/>
              <a:gd name="connsiteX112" fmla="*/ 188115 w 4417162"/>
              <a:gd name="connsiteY112" fmla="*/ 5426075 h 6858000"/>
              <a:gd name="connsiteX113" fmla="*/ 189795 w 4417162"/>
              <a:gd name="connsiteY113" fmla="*/ 5494337 h 6858000"/>
              <a:gd name="connsiteX114" fmla="*/ 188115 w 4417162"/>
              <a:gd name="connsiteY114" fmla="*/ 5562600 h 6858000"/>
              <a:gd name="connsiteX115" fmla="*/ 178038 w 4417162"/>
              <a:gd name="connsiteY115" fmla="*/ 5622925 h 6858000"/>
              <a:gd name="connsiteX116" fmla="*/ 167960 w 4417162"/>
              <a:gd name="connsiteY116" fmla="*/ 5675312 h 6858000"/>
              <a:gd name="connsiteX117" fmla="*/ 152844 w 4417162"/>
              <a:gd name="connsiteY117" fmla="*/ 5721350 h 6858000"/>
              <a:gd name="connsiteX118" fmla="*/ 134368 w 4417162"/>
              <a:gd name="connsiteY118" fmla="*/ 5762625 h 6858000"/>
              <a:gd name="connsiteX119" fmla="*/ 115893 w 4417162"/>
              <a:gd name="connsiteY119" fmla="*/ 5802312 h 6858000"/>
              <a:gd name="connsiteX120" fmla="*/ 95738 w 4417162"/>
              <a:gd name="connsiteY120" fmla="*/ 5840412 h 6858000"/>
              <a:gd name="connsiteX121" fmla="*/ 75583 w 4417162"/>
              <a:gd name="connsiteY121" fmla="*/ 5876925 h 6858000"/>
              <a:gd name="connsiteX122" fmla="*/ 55427 w 4417162"/>
              <a:gd name="connsiteY122" fmla="*/ 5915025 h 6858000"/>
              <a:gd name="connsiteX123" fmla="*/ 38632 w 4417162"/>
              <a:gd name="connsiteY123" fmla="*/ 5956300 h 6858000"/>
              <a:gd name="connsiteX124" fmla="*/ 23515 w 4417162"/>
              <a:gd name="connsiteY124" fmla="*/ 6003925 h 6858000"/>
              <a:gd name="connsiteX125" fmla="*/ 11758 w 4417162"/>
              <a:gd name="connsiteY125" fmla="*/ 6056312 h 6858000"/>
              <a:gd name="connsiteX126" fmla="*/ 3359 w 4417162"/>
              <a:gd name="connsiteY126" fmla="*/ 6113462 h 6858000"/>
              <a:gd name="connsiteX127" fmla="*/ 0 w 4417162"/>
              <a:gd name="connsiteY127" fmla="*/ 6183312 h 6858000"/>
              <a:gd name="connsiteX128" fmla="*/ 3359 w 4417162"/>
              <a:gd name="connsiteY128" fmla="*/ 6251575 h 6858000"/>
              <a:gd name="connsiteX129" fmla="*/ 11758 w 4417162"/>
              <a:gd name="connsiteY129" fmla="*/ 6311900 h 6858000"/>
              <a:gd name="connsiteX130" fmla="*/ 23515 w 4417162"/>
              <a:gd name="connsiteY130" fmla="*/ 6361112 h 6858000"/>
              <a:gd name="connsiteX131" fmla="*/ 38632 w 4417162"/>
              <a:gd name="connsiteY131" fmla="*/ 6407150 h 6858000"/>
              <a:gd name="connsiteX132" fmla="*/ 55427 w 4417162"/>
              <a:gd name="connsiteY132" fmla="*/ 6448425 h 6858000"/>
              <a:gd name="connsiteX133" fmla="*/ 73903 w 4417162"/>
              <a:gd name="connsiteY133" fmla="*/ 6488112 h 6858000"/>
              <a:gd name="connsiteX134" fmla="*/ 92379 w 4417162"/>
              <a:gd name="connsiteY134" fmla="*/ 6523037 h 6858000"/>
              <a:gd name="connsiteX135" fmla="*/ 112534 w 4417162"/>
              <a:gd name="connsiteY135" fmla="*/ 6561137 h 6858000"/>
              <a:gd name="connsiteX136" fmla="*/ 132689 w 4417162"/>
              <a:gd name="connsiteY136" fmla="*/ 6597650 h 6858000"/>
              <a:gd name="connsiteX137" fmla="*/ 149485 w 4417162"/>
              <a:gd name="connsiteY137" fmla="*/ 6640512 h 6858000"/>
              <a:gd name="connsiteX138" fmla="*/ 166281 w 4417162"/>
              <a:gd name="connsiteY138" fmla="*/ 6683375 h 6858000"/>
              <a:gd name="connsiteX139" fmla="*/ 176358 w 4417162"/>
              <a:gd name="connsiteY139" fmla="*/ 6735762 h 6858000"/>
              <a:gd name="connsiteX140" fmla="*/ 184756 w 4417162"/>
              <a:gd name="connsiteY140" fmla="*/ 6791325 h 6858000"/>
              <a:gd name="connsiteX141" fmla="*/ 189795 w 4417162"/>
              <a:gd name="connsiteY141" fmla="*/ 6858000 h 6858000"/>
              <a:gd name="connsiteX142" fmla="*/ 334173 w 4417162"/>
              <a:gd name="connsiteY142" fmla="*/ 6858000 h 6858000"/>
              <a:gd name="connsiteX143" fmla="*/ 334174 w 4417162"/>
              <a:gd name="connsiteY143" fmla="*/ 6858000 h 6858000"/>
              <a:gd name="connsiteX144" fmla="*/ 4417162 w 4417162"/>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417162" h="6858000">
                <a:moveTo>
                  <a:pt x="4417162" y="0"/>
                </a:moveTo>
                <a:lnTo>
                  <a:pt x="334174" y="0"/>
                </a:lnTo>
                <a:lnTo>
                  <a:pt x="334173" y="0"/>
                </a:lnTo>
                <a:lnTo>
                  <a:pt x="189795" y="0"/>
                </a:lnTo>
                <a:lnTo>
                  <a:pt x="184756" y="66675"/>
                </a:lnTo>
                <a:lnTo>
                  <a:pt x="176358" y="122237"/>
                </a:lnTo>
                <a:lnTo>
                  <a:pt x="166281" y="174625"/>
                </a:lnTo>
                <a:lnTo>
                  <a:pt x="149485" y="217487"/>
                </a:lnTo>
                <a:lnTo>
                  <a:pt x="132689" y="260350"/>
                </a:lnTo>
                <a:lnTo>
                  <a:pt x="112534" y="296862"/>
                </a:lnTo>
                <a:lnTo>
                  <a:pt x="92379" y="334962"/>
                </a:lnTo>
                <a:lnTo>
                  <a:pt x="73903" y="369887"/>
                </a:lnTo>
                <a:lnTo>
                  <a:pt x="55427" y="409575"/>
                </a:lnTo>
                <a:lnTo>
                  <a:pt x="38632" y="450850"/>
                </a:lnTo>
                <a:lnTo>
                  <a:pt x="23515" y="496887"/>
                </a:lnTo>
                <a:lnTo>
                  <a:pt x="11758" y="546100"/>
                </a:lnTo>
                <a:lnTo>
                  <a:pt x="3359" y="606425"/>
                </a:lnTo>
                <a:lnTo>
                  <a:pt x="0" y="673100"/>
                </a:lnTo>
                <a:lnTo>
                  <a:pt x="3359" y="744537"/>
                </a:lnTo>
                <a:lnTo>
                  <a:pt x="11758" y="801687"/>
                </a:lnTo>
                <a:lnTo>
                  <a:pt x="23515" y="854075"/>
                </a:lnTo>
                <a:lnTo>
                  <a:pt x="38632" y="901700"/>
                </a:lnTo>
                <a:lnTo>
                  <a:pt x="55427" y="942975"/>
                </a:lnTo>
                <a:lnTo>
                  <a:pt x="75583" y="981075"/>
                </a:lnTo>
                <a:lnTo>
                  <a:pt x="95738" y="1017587"/>
                </a:lnTo>
                <a:lnTo>
                  <a:pt x="115893" y="1055687"/>
                </a:lnTo>
                <a:lnTo>
                  <a:pt x="134368" y="1095375"/>
                </a:lnTo>
                <a:lnTo>
                  <a:pt x="152844" y="1136650"/>
                </a:lnTo>
                <a:lnTo>
                  <a:pt x="167960" y="1182687"/>
                </a:lnTo>
                <a:lnTo>
                  <a:pt x="178038" y="1235075"/>
                </a:lnTo>
                <a:lnTo>
                  <a:pt x="188115" y="1295400"/>
                </a:lnTo>
                <a:lnTo>
                  <a:pt x="189795" y="1363662"/>
                </a:lnTo>
                <a:lnTo>
                  <a:pt x="188115" y="1431925"/>
                </a:lnTo>
                <a:lnTo>
                  <a:pt x="178038" y="1492250"/>
                </a:lnTo>
                <a:lnTo>
                  <a:pt x="167960" y="1544637"/>
                </a:lnTo>
                <a:lnTo>
                  <a:pt x="152844" y="1589087"/>
                </a:lnTo>
                <a:lnTo>
                  <a:pt x="134368" y="1631950"/>
                </a:lnTo>
                <a:lnTo>
                  <a:pt x="115893" y="1671637"/>
                </a:lnTo>
                <a:lnTo>
                  <a:pt x="95738" y="1708150"/>
                </a:lnTo>
                <a:lnTo>
                  <a:pt x="75583" y="1743075"/>
                </a:lnTo>
                <a:lnTo>
                  <a:pt x="55427" y="1782762"/>
                </a:lnTo>
                <a:lnTo>
                  <a:pt x="38632" y="1824037"/>
                </a:lnTo>
                <a:lnTo>
                  <a:pt x="23515" y="1870075"/>
                </a:lnTo>
                <a:lnTo>
                  <a:pt x="11758" y="1922462"/>
                </a:lnTo>
                <a:lnTo>
                  <a:pt x="3359" y="1982787"/>
                </a:lnTo>
                <a:lnTo>
                  <a:pt x="0" y="2051050"/>
                </a:lnTo>
                <a:lnTo>
                  <a:pt x="3359" y="2119312"/>
                </a:lnTo>
                <a:lnTo>
                  <a:pt x="11758" y="2179637"/>
                </a:lnTo>
                <a:lnTo>
                  <a:pt x="23515" y="2232025"/>
                </a:lnTo>
                <a:lnTo>
                  <a:pt x="38632" y="2278062"/>
                </a:lnTo>
                <a:lnTo>
                  <a:pt x="55427" y="2319337"/>
                </a:lnTo>
                <a:lnTo>
                  <a:pt x="75583" y="2359025"/>
                </a:lnTo>
                <a:lnTo>
                  <a:pt x="95738" y="2395537"/>
                </a:lnTo>
                <a:lnTo>
                  <a:pt x="115893" y="2433637"/>
                </a:lnTo>
                <a:lnTo>
                  <a:pt x="134368" y="2471737"/>
                </a:lnTo>
                <a:lnTo>
                  <a:pt x="152844" y="2513012"/>
                </a:lnTo>
                <a:lnTo>
                  <a:pt x="167960" y="2560637"/>
                </a:lnTo>
                <a:lnTo>
                  <a:pt x="178038" y="2613025"/>
                </a:lnTo>
                <a:lnTo>
                  <a:pt x="188115" y="2671762"/>
                </a:lnTo>
                <a:lnTo>
                  <a:pt x="189795" y="2741612"/>
                </a:lnTo>
                <a:lnTo>
                  <a:pt x="188115" y="2809875"/>
                </a:lnTo>
                <a:lnTo>
                  <a:pt x="178038" y="2868612"/>
                </a:lnTo>
                <a:lnTo>
                  <a:pt x="167960" y="2922587"/>
                </a:lnTo>
                <a:lnTo>
                  <a:pt x="152844" y="2967037"/>
                </a:lnTo>
                <a:lnTo>
                  <a:pt x="134368" y="3009900"/>
                </a:lnTo>
                <a:lnTo>
                  <a:pt x="115893" y="3046412"/>
                </a:lnTo>
                <a:lnTo>
                  <a:pt x="95738" y="3084512"/>
                </a:lnTo>
                <a:lnTo>
                  <a:pt x="75583" y="3121025"/>
                </a:lnTo>
                <a:lnTo>
                  <a:pt x="55427" y="3160712"/>
                </a:lnTo>
                <a:lnTo>
                  <a:pt x="38632" y="3201987"/>
                </a:lnTo>
                <a:lnTo>
                  <a:pt x="23515" y="3248025"/>
                </a:lnTo>
                <a:lnTo>
                  <a:pt x="11758" y="3300412"/>
                </a:lnTo>
                <a:lnTo>
                  <a:pt x="3359" y="3360737"/>
                </a:lnTo>
                <a:lnTo>
                  <a:pt x="0" y="3427412"/>
                </a:lnTo>
                <a:lnTo>
                  <a:pt x="3359" y="3497262"/>
                </a:lnTo>
                <a:lnTo>
                  <a:pt x="11758" y="3557587"/>
                </a:lnTo>
                <a:lnTo>
                  <a:pt x="23515" y="3609975"/>
                </a:lnTo>
                <a:lnTo>
                  <a:pt x="38632" y="3656012"/>
                </a:lnTo>
                <a:lnTo>
                  <a:pt x="55427" y="3697287"/>
                </a:lnTo>
                <a:lnTo>
                  <a:pt x="75583" y="3736975"/>
                </a:lnTo>
                <a:lnTo>
                  <a:pt x="115893" y="3811587"/>
                </a:lnTo>
                <a:lnTo>
                  <a:pt x="134368" y="3848100"/>
                </a:lnTo>
                <a:lnTo>
                  <a:pt x="152844" y="3890962"/>
                </a:lnTo>
                <a:lnTo>
                  <a:pt x="167960" y="3935412"/>
                </a:lnTo>
                <a:lnTo>
                  <a:pt x="178038" y="3987800"/>
                </a:lnTo>
                <a:lnTo>
                  <a:pt x="188115" y="4048125"/>
                </a:lnTo>
                <a:lnTo>
                  <a:pt x="189795" y="4116387"/>
                </a:lnTo>
                <a:lnTo>
                  <a:pt x="188115" y="4186237"/>
                </a:lnTo>
                <a:lnTo>
                  <a:pt x="178038" y="4244975"/>
                </a:lnTo>
                <a:lnTo>
                  <a:pt x="167960" y="4297362"/>
                </a:lnTo>
                <a:lnTo>
                  <a:pt x="152844" y="4343400"/>
                </a:lnTo>
                <a:lnTo>
                  <a:pt x="134368" y="4386262"/>
                </a:lnTo>
                <a:lnTo>
                  <a:pt x="115893" y="4424362"/>
                </a:lnTo>
                <a:lnTo>
                  <a:pt x="75583" y="4498975"/>
                </a:lnTo>
                <a:lnTo>
                  <a:pt x="55427" y="4537075"/>
                </a:lnTo>
                <a:lnTo>
                  <a:pt x="38632" y="4579937"/>
                </a:lnTo>
                <a:lnTo>
                  <a:pt x="23515" y="4625975"/>
                </a:lnTo>
                <a:lnTo>
                  <a:pt x="11758" y="4678362"/>
                </a:lnTo>
                <a:lnTo>
                  <a:pt x="3359" y="4738687"/>
                </a:lnTo>
                <a:lnTo>
                  <a:pt x="0" y="4806950"/>
                </a:lnTo>
                <a:lnTo>
                  <a:pt x="3359" y="4875212"/>
                </a:lnTo>
                <a:lnTo>
                  <a:pt x="11758" y="4935537"/>
                </a:lnTo>
                <a:lnTo>
                  <a:pt x="23515" y="4987925"/>
                </a:lnTo>
                <a:lnTo>
                  <a:pt x="38632" y="5033962"/>
                </a:lnTo>
                <a:lnTo>
                  <a:pt x="55427" y="5075237"/>
                </a:lnTo>
                <a:lnTo>
                  <a:pt x="75583" y="5114925"/>
                </a:lnTo>
                <a:lnTo>
                  <a:pt x="95738" y="5149850"/>
                </a:lnTo>
                <a:lnTo>
                  <a:pt x="115893" y="5186362"/>
                </a:lnTo>
                <a:lnTo>
                  <a:pt x="134368" y="5226050"/>
                </a:lnTo>
                <a:lnTo>
                  <a:pt x="152844" y="5268912"/>
                </a:lnTo>
                <a:lnTo>
                  <a:pt x="167960" y="5313362"/>
                </a:lnTo>
                <a:lnTo>
                  <a:pt x="178038" y="5365750"/>
                </a:lnTo>
                <a:lnTo>
                  <a:pt x="188115" y="5426075"/>
                </a:lnTo>
                <a:lnTo>
                  <a:pt x="189795" y="5494337"/>
                </a:lnTo>
                <a:lnTo>
                  <a:pt x="188115" y="5562600"/>
                </a:lnTo>
                <a:lnTo>
                  <a:pt x="178038" y="5622925"/>
                </a:lnTo>
                <a:lnTo>
                  <a:pt x="167960" y="5675312"/>
                </a:lnTo>
                <a:lnTo>
                  <a:pt x="152844" y="5721350"/>
                </a:lnTo>
                <a:lnTo>
                  <a:pt x="134368" y="5762625"/>
                </a:lnTo>
                <a:lnTo>
                  <a:pt x="115893" y="5802312"/>
                </a:lnTo>
                <a:lnTo>
                  <a:pt x="95738" y="5840412"/>
                </a:lnTo>
                <a:lnTo>
                  <a:pt x="75583" y="5876925"/>
                </a:lnTo>
                <a:lnTo>
                  <a:pt x="55427" y="5915025"/>
                </a:lnTo>
                <a:lnTo>
                  <a:pt x="38632" y="5956300"/>
                </a:lnTo>
                <a:lnTo>
                  <a:pt x="23515" y="6003925"/>
                </a:lnTo>
                <a:lnTo>
                  <a:pt x="11758" y="6056312"/>
                </a:lnTo>
                <a:lnTo>
                  <a:pt x="3359" y="6113462"/>
                </a:lnTo>
                <a:lnTo>
                  <a:pt x="0" y="6183312"/>
                </a:lnTo>
                <a:lnTo>
                  <a:pt x="3359" y="6251575"/>
                </a:lnTo>
                <a:lnTo>
                  <a:pt x="11758" y="6311900"/>
                </a:lnTo>
                <a:lnTo>
                  <a:pt x="23515" y="6361112"/>
                </a:lnTo>
                <a:lnTo>
                  <a:pt x="38632" y="6407150"/>
                </a:lnTo>
                <a:lnTo>
                  <a:pt x="55427" y="6448425"/>
                </a:lnTo>
                <a:lnTo>
                  <a:pt x="73903" y="6488112"/>
                </a:lnTo>
                <a:lnTo>
                  <a:pt x="92379" y="6523037"/>
                </a:lnTo>
                <a:lnTo>
                  <a:pt x="112534" y="6561137"/>
                </a:lnTo>
                <a:lnTo>
                  <a:pt x="132689" y="6597650"/>
                </a:lnTo>
                <a:lnTo>
                  <a:pt x="149485" y="6640512"/>
                </a:lnTo>
                <a:lnTo>
                  <a:pt x="166281" y="6683375"/>
                </a:lnTo>
                <a:lnTo>
                  <a:pt x="176358" y="6735762"/>
                </a:lnTo>
                <a:lnTo>
                  <a:pt x="184756" y="6791325"/>
                </a:lnTo>
                <a:lnTo>
                  <a:pt x="189795" y="6858000"/>
                </a:lnTo>
                <a:lnTo>
                  <a:pt x="334173" y="6858000"/>
                </a:lnTo>
                <a:lnTo>
                  <a:pt x="334174" y="6858000"/>
                </a:lnTo>
                <a:lnTo>
                  <a:pt x="4417162" y="6858000"/>
                </a:lnTo>
                <a:close/>
              </a:path>
            </a:pathLst>
          </a:custGeom>
          <a:solidFill>
            <a:schemeClr val="accent1">
              <a:lumMod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3836EA62-8754-D9FA-D155-5FFF91AB0CC5}"/>
              </a:ext>
            </a:extLst>
          </p:cNvPr>
          <p:cNvSpPr>
            <a:spLocks noGrp="1"/>
          </p:cNvSpPr>
          <p:nvPr>
            <p:ph type="title"/>
          </p:nvPr>
        </p:nvSpPr>
        <p:spPr>
          <a:xfrm>
            <a:off x="457201" y="723406"/>
            <a:ext cx="3234018" cy="3826728"/>
          </a:xfrm>
        </p:spPr>
        <p:txBody>
          <a:bodyPr vert="horz" lIns="91440" tIns="45720" rIns="91440" bIns="45720" rtlCol="0" anchor="b">
            <a:normAutofit/>
          </a:bodyPr>
          <a:lstStyle/>
          <a:p>
            <a:pPr algn="ctr"/>
            <a:r>
              <a:rPr lang="en-US" sz="5400" b="1" kern="1200">
                <a:solidFill>
                  <a:schemeClr val="tx1"/>
                </a:solidFill>
                <a:latin typeface="+mj-lt"/>
                <a:ea typeface="+mj-ea"/>
                <a:cs typeface="+mj-cs"/>
              </a:rPr>
              <a:t>The social impact of World War II in Britain </a:t>
            </a:r>
          </a:p>
        </p:txBody>
      </p:sp>
      <p:pic>
        <p:nvPicPr>
          <p:cNvPr id="4" name="Content Placeholder 3" descr="Timeline&#10;&#10;Description automatically generated">
            <a:extLst>
              <a:ext uri="{FF2B5EF4-FFF2-40B4-BE49-F238E27FC236}">
                <a16:creationId xmlns:a16="http://schemas.microsoft.com/office/drawing/2014/main" id="{F50C9E0F-A4C9-00EF-580C-CB32646664A0}"/>
              </a:ext>
            </a:extLst>
          </p:cNvPr>
          <p:cNvPicPr>
            <a:picLocks noGrp="1" noChangeAspect="1"/>
          </p:cNvPicPr>
          <p:nvPr>
            <p:ph idx="1"/>
          </p:nvPr>
        </p:nvPicPr>
        <p:blipFill rotWithShape="1">
          <a:blip r:embed="rId3"/>
          <a:srcRect l="15959" t="8928" r="41194" b="6494"/>
          <a:stretch/>
        </p:blipFill>
        <p:spPr bwMode="auto">
          <a:xfrm>
            <a:off x="4586288" y="20204"/>
            <a:ext cx="7605712" cy="6817592"/>
          </a:xfrm>
          <a:prstGeom prst="rect">
            <a:avLst/>
          </a:prstGeom>
          <a:extLst>
            <a:ext uri="{53640926-AAD7-44D8-BBD7-CCE9431645EC}">
              <a14:shadowObscured xmlns:a14="http://schemas.microsoft.com/office/drawing/2010/main"/>
            </a:ext>
          </a:extLst>
        </p:spPr>
      </p:pic>
    </p:spTree>
    <p:extLst>
      <p:ext uri="{BB962C8B-B14F-4D97-AF65-F5344CB8AC3E}">
        <p14:creationId xmlns:p14="http://schemas.microsoft.com/office/powerpoint/2010/main" val="18388795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10" name="Rectangle 4102">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1" y="453981"/>
            <a:ext cx="6697525" cy="1877811"/>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15AB589C-560F-44D5-8577-B0BEAFD30214}"/>
              </a:ext>
            </a:extLst>
          </p:cNvPr>
          <p:cNvSpPr>
            <a:spLocks noGrp="1"/>
          </p:cNvSpPr>
          <p:nvPr>
            <p:ph type="title"/>
          </p:nvPr>
        </p:nvSpPr>
        <p:spPr>
          <a:xfrm>
            <a:off x="731520" y="731520"/>
            <a:ext cx="6089904" cy="1426464"/>
          </a:xfrm>
        </p:spPr>
        <p:txBody>
          <a:bodyPr>
            <a:normAutofit/>
          </a:bodyPr>
          <a:lstStyle/>
          <a:p>
            <a:r>
              <a:rPr lang="en-GB" sz="3100" b="1">
                <a:solidFill>
                  <a:srgbClr val="FFFFFF"/>
                </a:solidFill>
                <a:latin typeface="ReithSans"/>
              </a:rPr>
              <a:t>Labour Reforms - The Welfare State </a:t>
            </a:r>
            <a:br>
              <a:rPr lang="en-GB" sz="3100" b="1">
                <a:solidFill>
                  <a:srgbClr val="FFFFFF"/>
                </a:solidFill>
                <a:latin typeface="ReithSans"/>
              </a:rPr>
            </a:br>
            <a:r>
              <a:rPr lang="en-GB" sz="3100" b="1">
                <a:solidFill>
                  <a:srgbClr val="FFFFFF"/>
                </a:solidFill>
                <a:latin typeface="ReithSans"/>
              </a:rPr>
              <a:t>1945-1951</a:t>
            </a:r>
            <a:br>
              <a:rPr lang="en-GB" sz="3100" b="1" i="0">
                <a:solidFill>
                  <a:srgbClr val="FFFFFF"/>
                </a:solidFill>
                <a:effectLst/>
                <a:latin typeface="ReithSans"/>
              </a:rPr>
            </a:br>
            <a:endParaRPr lang="en-GB" sz="3100">
              <a:solidFill>
                <a:srgbClr val="FFFFFF"/>
              </a:solidFill>
            </a:endParaRPr>
          </a:p>
        </p:txBody>
      </p:sp>
      <p:sp>
        <p:nvSpPr>
          <p:cNvPr id="4111" name="Rectangle 4104">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1" y="2480956"/>
            <a:ext cx="4405512" cy="3918122"/>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D9D74F1-6C62-4445-A886-7A8355277C58}"/>
              </a:ext>
            </a:extLst>
          </p:cNvPr>
          <p:cNvSpPr>
            <a:spLocks noGrp="1"/>
          </p:cNvSpPr>
          <p:nvPr>
            <p:ph idx="1"/>
          </p:nvPr>
        </p:nvSpPr>
        <p:spPr>
          <a:xfrm>
            <a:off x="458921" y="2480956"/>
            <a:ext cx="4446218" cy="3918122"/>
          </a:xfrm>
        </p:spPr>
        <p:txBody>
          <a:bodyPr anchor="ctr">
            <a:noAutofit/>
          </a:bodyPr>
          <a:lstStyle/>
          <a:p>
            <a:r>
              <a:rPr lang="en-GB" sz="1800" dirty="0">
                <a:latin typeface="Arial" panose="020B0604020202020204" pitchFamily="34" charset="0"/>
                <a:cs typeface="Arial" panose="020B0604020202020204" pitchFamily="34" charset="0"/>
              </a:rPr>
              <a:t>After World War II the Labour Government introduced reforms to establish the Welfare State.</a:t>
            </a:r>
          </a:p>
          <a:p>
            <a:r>
              <a:rPr lang="en-GB" sz="1800" dirty="0">
                <a:latin typeface="Arial" panose="020B0604020202020204" pitchFamily="34" charset="0"/>
                <a:cs typeface="Arial" panose="020B0604020202020204" pitchFamily="34" charset="0"/>
              </a:rPr>
              <a:t>The term “from cradle to grave” or “from birth to death” became the core driving force for which the new government took responsibility for in the lives of British citizens. </a:t>
            </a:r>
          </a:p>
          <a:p>
            <a:r>
              <a:rPr lang="en-GB" sz="1800" dirty="0">
                <a:latin typeface="Arial" panose="020B0604020202020204" pitchFamily="34" charset="0"/>
                <a:cs typeface="Arial" panose="020B0604020202020204" pitchFamily="34" charset="0"/>
              </a:rPr>
              <a:t>These tackled ‘Five Giants’ described in the Beveridge Report. These included disease, want, squalor, ignorance and idleness. </a:t>
            </a:r>
            <a:endParaRPr lang="en-GB" sz="1800" u="sng" dirty="0">
              <a:latin typeface="Arial" panose="020B0604020202020204" pitchFamily="34" charset="0"/>
              <a:ea typeface="Calibri" panose="020F0502020204030204" pitchFamily="34" charset="0"/>
              <a:cs typeface="Arial" panose="020B0604020202020204" pitchFamily="34" charset="0"/>
              <a:hlinkClick r:id="rId3"/>
            </a:endParaRPr>
          </a:p>
        </p:txBody>
      </p:sp>
      <p:sp>
        <p:nvSpPr>
          <p:cNvPr id="4112" name="Rectangle 4106">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48949" y="2480956"/>
            <a:ext cx="2115455" cy="1898903"/>
          </a:xfrm>
          <a:prstGeom prst="rect">
            <a:avLst/>
          </a:prstGeom>
          <a:solidFill>
            <a:srgbClr val="E11C1B"/>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4109" name="Rectangle 4108">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48949" y="4529023"/>
            <a:ext cx="2107363" cy="1870055"/>
          </a:xfrm>
          <a:prstGeom prst="rect">
            <a:avLst/>
          </a:prstGeom>
          <a:solidFill>
            <a:schemeClr val="accent5">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pic>
        <p:nvPicPr>
          <p:cNvPr id="4098" name="Picture 2" descr="A Profile of The Labour Party in the UK - Politics.co.uk">
            <a:extLst>
              <a:ext uri="{FF2B5EF4-FFF2-40B4-BE49-F238E27FC236}">
                <a16:creationId xmlns:a16="http://schemas.microsoft.com/office/drawing/2014/main" id="{18C09ADA-4992-0088-F9B3-B46145BDC7D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5313" r="10453" b="1"/>
          <a:stretch/>
        </p:blipFill>
        <p:spPr bwMode="auto">
          <a:xfrm>
            <a:off x="7308214" y="438460"/>
            <a:ext cx="4424865" cy="59606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499563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0">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picture containing timeline&#10;&#10;Description automatically generated">
            <a:extLst>
              <a:ext uri="{FF2B5EF4-FFF2-40B4-BE49-F238E27FC236}">
                <a16:creationId xmlns:a16="http://schemas.microsoft.com/office/drawing/2014/main" id="{CC8BF35C-E11A-FD4A-386B-113F80D4C508}"/>
              </a:ext>
            </a:extLst>
          </p:cNvPr>
          <p:cNvPicPr>
            <a:picLocks noGrp="1" noChangeAspect="1"/>
          </p:cNvPicPr>
          <p:nvPr>
            <p:ph idx="1"/>
          </p:nvPr>
        </p:nvPicPr>
        <p:blipFill rotWithShape="1">
          <a:blip r:embed="rId3"/>
          <a:srcRect l="16980" t="14546" r="40063" b="12898"/>
          <a:stretch/>
        </p:blipFill>
        <p:spPr bwMode="auto">
          <a:xfrm>
            <a:off x="1157288" y="456986"/>
            <a:ext cx="10329863" cy="5943600"/>
          </a:xfrm>
          <a:prstGeom prst="rect">
            <a:avLst/>
          </a:prstGeom>
          <a:extLst>
            <a:ext uri="{53640926-AAD7-44D8-BBD7-CCE9431645EC}">
              <a14:shadowObscured xmlns:a14="http://schemas.microsoft.com/office/drawing/2010/main"/>
            </a:ext>
          </a:extLst>
        </p:spPr>
      </p:pic>
    </p:spTree>
    <p:extLst>
      <p:ext uri="{BB962C8B-B14F-4D97-AF65-F5344CB8AC3E}">
        <p14:creationId xmlns:p14="http://schemas.microsoft.com/office/powerpoint/2010/main" val="15565126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84CE91-27EF-50B8-E46E-840B576BA3D5}"/>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b="1" kern="1200">
                <a:solidFill>
                  <a:schemeClr val="bg1"/>
                </a:solidFill>
                <a:latin typeface="+mj-lt"/>
                <a:ea typeface="+mj-ea"/>
                <a:cs typeface="+mj-cs"/>
              </a:rPr>
              <a:t>The Welfare State</a:t>
            </a:r>
          </a:p>
        </p:txBody>
      </p:sp>
      <p:pic>
        <p:nvPicPr>
          <p:cNvPr id="4" name="Content Placeholder 3" descr="Graphical user interface&#10;&#10;Description automatically generated">
            <a:extLst>
              <a:ext uri="{FF2B5EF4-FFF2-40B4-BE49-F238E27FC236}">
                <a16:creationId xmlns:a16="http://schemas.microsoft.com/office/drawing/2014/main" id="{9E5FF6E6-C00A-E107-FE1C-0D913401B5B2}"/>
              </a:ext>
            </a:extLst>
          </p:cNvPr>
          <p:cNvPicPr>
            <a:picLocks noGrp="1" noChangeAspect="1"/>
          </p:cNvPicPr>
          <p:nvPr>
            <p:ph idx="1"/>
          </p:nvPr>
        </p:nvPicPr>
        <p:blipFill rotWithShape="1">
          <a:blip r:embed="rId3"/>
          <a:srcRect l="16397" t="22060" r="41281" b="23183"/>
          <a:stretch/>
        </p:blipFill>
        <p:spPr bwMode="auto">
          <a:xfrm>
            <a:off x="3077062" y="1675227"/>
            <a:ext cx="6037875" cy="4394199"/>
          </a:xfrm>
          <a:prstGeom prst="rect">
            <a:avLst/>
          </a:prstGeom>
          <a:extLst>
            <a:ext uri="{53640926-AAD7-44D8-BBD7-CCE9431645EC}">
              <a14:shadowObscured xmlns:a14="http://schemas.microsoft.com/office/drawing/2010/main"/>
            </a:ext>
          </a:extLst>
        </p:spPr>
      </p:pic>
    </p:spTree>
    <p:extLst>
      <p:ext uri="{BB962C8B-B14F-4D97-AF65-F5344CB8AC3E}">
        <p14:creationId xmlns:p14="http://schemas.microsoft.com/office/powerpoint/2010/main" val="30567608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42" name="Rectangle 5141">
            <a:extLst>
              <a:ext uri="{FF2B5EF4-FFF2-40B4-BE49-F238E27FC236}">
                <a16:creationId xmlns:a16="http://schemas.microsoft.com/office/drawing/2014/main" id="{25FCE169-4276-4005-8C82-CCC9C80C4F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0" y="461736"/>
            <a:ext cx="6675119" cy="1866293"/>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807D176-B86E-73E9-BC62-AFAF0CF24A5E}"/>
              </a:ext>
            </a:extLst>
          </p:cNvPr>
          <p:cNvSpPr>
            <a:spLocks noGrp="1"/>
          </p:cNvSpPr>
          <p:nvPr>
            <p:ph type="title"/>
          </p:nvPr>
        </p:nvSpPr>
        <p:spPr>
          <a:xfrm>
            <a:off x="730155" y="730155"/>
            <a:ext cx="6090743" cy="1422871"/>
          </a:xfrm>
        </p:spPr>
        <p:txBody>
          <a:bodyPr>
            <a:normAutofit/>
          </a:bodyPr>
          <a:lstStyle/>
          <a:p>
            <a:pPr algn="ctr"/>
            <a:r>
              <a:rPr lang="en-GB" b="1" dirty="0">
                <a:solidFill>
                  <a:srgbClr val="FFFFFF"/>
                </a:solidFill>
              </a:rPr>
              <a:t>The NHS</a:t>
            </a:r>
          </a:p>
        </p:txBody>
      </p:sp>
      <p:sp>
        <p:nvSpPr>
          <p:cNvPr id="5144" name="Rectangle 5143">
            <a:extLst>
              <a:ext uri="{FF2B5EF4-FFF2-40B4-BE49-F238E27FC236}">
                <a16:creationId xmlns:a16="http://schemas.microsoft.com/office/drawing/2014/main" id="{01955DCA-E99D-4678-99DB-8075105C1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19" y="2480956"/>
            <a:ext cx="4412443" cy="3913334"/>
          </a:xfrm>
          <a:prstGeom prst="rect">
            <a:avLst/>
          </a:prstGeom>
          <a:solidFill>
            <a:srgbClr val="1F6FC5">
              <a:alpha val="20000"/>
            </a:srgb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5122" name="Picture 2" descr="Branding – People's History of the NHS">
            <a:extLst>
              <a:ext uri="{FF2B5EF4-FFF2-40B4-BE49-F238E27FC236}">
                <a16:creationId xmlns:a16="http://schemas.microsoft.com/office/drawing/2014/main" id="{8A550B57-0206-E867-61C0-7F075B78F47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74986" y="3313026"/>
            <a:ext cx="3980307" cy="2238922"/>
          </a:xfrm>
          <a:prstGeom prst="rect">
            <a:avLst/>
          </a:prstGeom>
          <a:noFill/>
          <a:extLst>
            <a:ext uri="{909E8E84-426E-40DD-AFC4-6F175D3DCCD1}">
              <a14:hiddenFill xmlns:a14="http://schemas.microsoft.com/office/drawing/2010/main">
                <a:solidFill>
                  <a:srgbClr val="FFFFFF"/>
                </a:solidFill>
              </a14:hiddenFill>
            </a:ext>
          </a:extLst>
        </p:spPr>
      </p:pic>
      <p:sp>
        <p:nvSpPr>
          <p:cNvPr id="5146" name="Rectangle 5145">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8377" y="2480956"/>
            <a:ext cx="2146028" cy="1898903"/>
          </a:xfrm>
          <a:prstGeom prst="rect">
            <a:avLst/>
          </a:prstGeom>
          <a:solidFill>
            <a:srgbClr val="1F6FC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5148" name="Rectangle 514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8376" y="4516479"/>
            <a:ext cx="2138070" cy="1877811"/>
          </a:xfrm>
          <a:prstGeom prst="rect">
            <a:avLst/>
          </a:prstGeom>
          <a:solidFill>
            <a:srgbClr val="496686"/>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5150" name="Rectangle 5149">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11418" y="450221"/>
            <a:ext cx="4421661" cy="5948858"/>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lumMod val="85000"/>
                </a:prstClr>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9B7012C5-6DEB-D5BC-E382-259B86A611AA}"/>
              </a:ext>
            </a:extLst>
          </p:cNvPr>
          <p:cNvSpPr>
            <a:spLocks noGrp="1"/>
          </p:cNvSpPr>
          <p:nvPr>
            <p:ph idx="1"/>
          </p:nvPr>
        </p:nvSpPr>
        <p:spPr>
          <a:xfrm>
            <a:off x="7281052" y="458921"/>
            <a:ext cx="4452027" cy="5935369"/>
          </a:xfrm>
        </p:spPr>
        <p:txBody>
          <a:bodyPr anchor="ctr">
            <a:normAutofit/>
          </a:bodyPr>
          <a:lstStyle/>
          <a:p>
            <a:r>
              <a:rPr lang="en-GB" sz="1500" dirty="0">
                <a:latin typeface="Arial" panose="020B0604020202020204" pitchFamily="34" charset="0"/>
                <a:cs typeface="Arial" panose="020B0604020202020204" pitchFamily="34" charset="0"/>
              </a:rPr>
              <a:t>The NHS came into existence in 1948 following the aftermath of World War II.</a:t>
            </a:r>
          </a:p>
          <a:p>
            <a:r>
              <a:rPr lang="en-GB" sz="1500" dirty="0">
                <a:latin typeface="Arial" panose="020B0604020202020204" pitchFamily="34" charset="0"/>
                <a:cs typeface="Arial" panose="020B0604020202020204" pitchFamily="34" charset="0"/>
              </a:rPr>
              <a:t>It promised free health care at the point of need for everyone. </a:t>
            </a:r>
          </a:p>
          <a:p>
            <a:r>
              <a:rPr lang="en-GB" sz="1500" dirty="0">
                <a:latin typeface="Arial" panose="020B0604020202020204" pitchFamily="34" charset="0"/>
                <a:cs typeface="Arial" panose="020B0604020202020204" pitchFamily="34" charset="0"/>
              </a:rPr>
              <a:t>The NHS has changed a lot over the years since its inception.  </a:t>
            </a:r>
          </a:p>
          <a:p>
            <a:r>
              <a:rPr lang="en-GB" sz="1500" dirty="0">
                <a:latin typeface="Arial" panose="020B0604020202020204" pitchFamily="34" charset="0"/>
                <a:cs typeface="Arial" panose="020B0604020202020204" pitchFamily="34" charset="0"/>
              </a:rPr>
              <a:t>Citizens expect a lot from it today since it came into operation.. </a:t>
            </a:r>
          </a:p>
          <a:p>
            <a:r>
              <a:rPr lang="en-GB" sz="1500" dirty="0">
                <a:latin typeface="Arial" panose="020B0604020202020204" pitchFamily="34" charset="0"/>
                <a:cs typeface="Arial" panose="020B0604020202020204" pitchFamily="34" charset="0"/>
              </a:rPr>
              <a:t>Changes in medical advances has made a huge difference in how individual’s are treated and supported in the health care section and afterwards in the social care sector. </a:t>
            </a:r>
          </a:p>
          <a:p>
            <a:r>
              <a:rPr lang="en-GB" sz="1500" dirty="0">
                <a:latin typeface="Arial" panose="020B0604020202020204" pitchFamily="34" charset="0"/>
                <a:cs typeface="Arial" panose="020B0604020202020204" pitchFamily="34" charset="0"/>
              </a:rPr>
              <a:t>Changes in expectations has made the NHS become more accountable. </a:t>
            </a:r>
          </a:p>
          <a:p>
            <a:r>
              <a:rPr lang="en-GB" sz="1500" dirty="0">
                <a:latin typeface="Arial" panose="020B0604020202020204" pitchFamily="34" charset="0"/>
                <a:cs typeface="Arial" panose="020B0604020202020204" pitchFamily="34" charset="0"/>
              </a:rPr>
              <a:t>The overall value base of ‘care, free for all’ is the most distinctive component of the NHS. </a:t>
            </a:r>
          </a:p>
          <a:p>
            <a:endParaRPr lang="en-GB" sz="1500" dirty="0"/>
          </a:p>
        </p:txBody>
      </p:sp>
    </p:spTree>
    <p:extLst>
      <p:ext uri="{BB962C8B-B14F-4D97-AF65-F5344CB8AC3E}">
        <p14:creationId xmlns:p14="http://schemas.microsoft.com/office/powerpoint/2010/main" val="29353256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39F2B0-202B-C256-97EB-A756E68FF9AF}"/>
              </a:ext>
            </a:extLst>
          </p:cNvPr>
          <p:cNvSpPr>
            <a:spLocks noGrp="1"/>
          </p:cNvSpPr>
          <p:nvPr>
            <p:ph type="title"/>
          </p:nvPr>
        </p:nvSpPr>
        <p:spPr>
          <a:xfrm>
            <a:off x="890338" y="640080"/>
            <a:ext cx="3734014" cy="3566160"/>
          </a:xfrm>
        </p:spPr>
        <p:txBody>
          <a:bodyPr vert="horz" lIns="91440" tIns="45720" rIns="91440" bIns="45720" rtlCol="0" anchor="b">
            <a:normAutofit/>
          </a:bodyPr>
          <a:lstStyle/>
          <a:p>
            <a:r>
              <a:rPr lang="en-US" sz="5400"/>
              <a:t>Guess Who? </a:t>
            </a:r>
          </a:p>
        </p:txBody>
      </p:sp>
      <p:sp>
        <p:nvSpPr>
          <p:cNvPr id="14"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6D9F6106-7917-B727-99D1-72ADF7FDE620}"/>
              </a:ext>
            </a:extLst>
          </p:cNvPr>
          <p:cNvPicPr>
            <a:picLocks noGrp="1" noChangeAspect="1"/>
          </p:cNvPicPr>
          <p:nvPr>
            <p:ph idx="1"/>
          </p:nvPr>
        </p:nvPicPr>
        <p:blipFill rotWithShape="1">
          <a:blip r:embed="rId3"/>
          <a:srcRect b="21987"/>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353353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3B05D9-001F-DB5D-7EAE-DA49945875C0}"/>
              </a:ext>
            </a:extLst>
          </p:cNvPr>
          <p:cNvSpPr>
            <a:spLocks noGrp="1"/>
          </p:cNvSpPr>
          <p:nvPr>
            <p:ph type="title"/>
          </p:nvPr>
        </p:nvSpPr>
        <p:spPr>
          <a:xfrm>
            <a:off x="572493" y="238539"/>
            <a:ext cx="11018520" cy="1434415"/>
          </a:xfrm>
        </p:spPr>
        <p:txBody>
          <a:bodyPr anchor="b">
            <a:normAutofit/>
          </a:bodyPr>
          <a:lstStyle/>
          <a:p>
            <a:r>
              <a:rPr lang="en-GB" sz="5400"/>
              <a:t>The right to vote</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0C91A39-C5C2-F91F-BB50-9248B4083645}"/>
              </a:ext>
            </a:extLst>
          </p:cNvPr>
          <p:cNvSpPr>
            <a:spLocks noGrp="1"/>
          </p:cNvSpPr>
          <p:nvPr>
            <p:ph idx="1"/>
          </p:nvPr>
        </p:nvSpPr>
        <p:spPr>
          <a:xfrm>
            <a:off x="572493" y="2071316"/>
            <a:ext cx="6713552" cy="4119172"/>
          </a:xfrm>
        </p:spPr>
        <p:txBody>
          <a:bodyPr anchor="t">
            <a:normAutofit/>
          </a:bodyPr>
          <a:lstStyle/>
          <a:p>
            <a:pPr marL="0" indent="0">
              <a:lnSpc>
                <a:spcPct val="150000"/>
              </a:lnSpc>
              <a:buNone/>
            </a:pPr>
            <a:r>
              <a:rPr lang="en-GB" sz="2200" dirty="0"/>
              <a:t>Historically, obtaining the right to vote has been a challenging endeavour. </a:t>
            </a:r>
          </a:p>
          <a:p>
            <a:pPr marL="0" indent="0">
              <a:lnSpc>
                <a:spcPct val="150000"/>
              </a:lnSpc>
              <a:buNone/>
            </a:pPr>
            <a:r>
              <a:rPr lang="en-GB" sz="2200" dirty="0"/>
              <a:t>Prior 1918, only 58% of the male population were allowed to vote: </a:t>
            </a:r>
          </a:p>
          <a:p>
            <a:pPr>
              <a:lnSpc>
                <a:spcPct val="150000"/>
              </a:lnSpc>
            </a:pPr>
            <a:r>
              <a:rPr lang="en-GB" sz="2200" dirty="0"/>
              <a:t>Men had to be within the country 12 months prior.</a:t>
            </a:r>
          </a:p>
          <a:p>
            <a:pPr>
              <a:lnSpc>
                <a:spcPct val="150000"/>
              </a:lnSpc>
            </a:pPr>
            <a:r>
              <a:rPr lang="en-GB" sz="2200" dirty="0"/>
              <a:t>This affected soldiers who fought in WWI</a:t>
            </a:r>
          </a:p>
          <a:p>
            <a:pPr>
              <a:lnSpc>
                <a:spcPct val="150000"/>
              </a:lnSpc>
            </a:pPr>
            <a:r>
              <a:rPr lang="en-GB" sz="2200" dirty="0"/>
              <a:t>Women were not entitled to vote</a:t>
            </a:r>
          </a:p>
        </p:txBody>
      </p:sp>
      <p:pic>
        <p:nvPicPr>
          <p:cNvPr id="4" name="Picture 3" descr="A hand holding a sign&#10;&#10;Description automatically generated with medium confidence">
            <a:extLst>
              <a:ext uri="{FF2B5EF4-FFF2-40B4-BE49-F238E27FC236}">
                <a16:creationId xmlns:a16="http://schemas.microsoft.com/office/drawing/2014/main" id="{3A225624-B361-E42D-EB97-75FF21A97CDA}"/>
              </a:ext>
            </a:extLst>
          </p:cNvPr>
          <p:cNvPicPr>
            <a:picLocks noChangeAspect="1"/>
          </p:cNvPicPr>
          <p:nvPr/>
        </p:nvPicPr>
        <p:blipFill rotWithShape="1">
          <a:blip r:embed="rId2"/>
          <a:srcRect l="21543" r="24582"/>
          <a:stretch/>
        </p:blipFill>
        <p:spPr>
          <a:xfrm>
            <a:off x="7675658" y="2093976"/>
            <a:ext cx="3941064" cy="4096512"/>
          </a:xfrm>
          <a:prstGeom prst="rect">
            <a:avLst/>
          </a:prstGeom>
        </p:spPr>
      </p:pic>
    </p:spTree>
    <p:extLst>
      <p:ext uri="{BB962C8B-B14F-4D97-AF65-F5344CB8AC3E}">
        <p14:creationId xmlns:p14="http://schemas.microsoft.com/office/powerpoint/2010/main" val="41328319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3B05D9-001F-DB5D-7EAE-DA49945875C0}"/>
              </a:ext>
            </a:extLst>
          </p:cNvPr>
          <p:cNvSpPr>
            <a:spLocks noGrp="1"/>
          </p:cNvSpPr>
          <p:nvPr>
            <p:ph type="title"/>
          </p:nvPr>
        </p:nvSpPr>
        <p:spPr>
          <a:xfrm>
            <a:off x="572493" y="238539"/>
            <a:ext cx="11018520" cy="630141"/>
          </a:xfrm>
        </p:spPr>
        <p:txBody>
          <a:bodyPr anchor="b">
            <a:normAutofit fontScale="90000"/>
          </a:bodyPr>
          <a:lstStyle/>
          <a:p>
            <a:pPr algn="ctr"/>
            <a:r>
              <a:rPr lang="en-GB" sz="5400" dirty="0"/>
              <a:t>The right to vote</a:t>
            </a:r>
          </a:p>
        </p:txBody>
      </p:sp>
      <p:sp>
        <p:nvSpPr>
          <p:cNvPr id="3" name="Content Placeholder 2">
            <a:extLst>
              <a:ext uri="{FF2B5EF4-FFF2-40B4-BE49-F238E27FC236}">
                <a16:creationId xmlns:a16="http://schemas.microsoft.com/office/drawing/2014/main" id="{D0C91A39-C5C2-F91F-BB50-9248B4083645}"/>
              </a:ext>
            </a:extLst>
          </p:cNvPr>
          <p:cNvSpPr>
            <a:spLocks noGrp="1"/>
          </p:cNvSpPr>
          <p:nvPr>
            <p:ph idx="1"/>
          </p:nvPr>
        </p:nvSpPr>
        <p:spPr>
          <a:xfrm>
            <a:off x="308610" y="1017270"/>
            <a:ext cx="6977435" cy="5760720"/>
          </a:xfrm>
        </p:spPr>
        <p:txBody>
          <a:bodyPr anchor="t">
            <a:normAutofit fontScale="92500" lnSpcReduction="10000"/>
          </a:bodyPr>
          <a:lstStyle/>
          <a:p>
            <a:pPr marL="0" indent="0">
              <a:lnSpc>
                <a:spcPct val="150000"/>
              </a:lnSpc>
              <a:buNone/>
            </a:pPr>
            <a:r>
              <a:rPr lang="en-GB" sz="2200" b="1" dirty="0"/>
              <a:t>Representation of the People Act 1918: </a:t>
            </a:r>
          </a:p>
          <a:p>
            <a:pPr>
              <a:lnSpc>
                <a:spcPct val="150000"/>
              </a:lnSpc>
            </a:pPr>
            <a:r>
              <a:rPr lang="en-GB" sz="2200" dirty="0"/>
              <a:t>Women over the age of 30 were entitled to vote. </a:t>
            </a:r>
          </a:p>
          <a:p>
            <a:pPr>
              <a:lnSpc>
                <a:spcPct val="150000"/>
              </a:lnSpc>
            </a:pPr>
            <a:r>
              <a:rPr lang="en-GB" sz="2200" dirty="0"/>
              <a:t>8.5 million women met this criteria (two-thirds of the women population) </a:t>
            </a:r>
          </a:p>
          <a:p>
            <a:pPr>
              <a:lnSpc>
                <a:spcPct val="150000"/>
              </a:lnSpc>
            </a:pPr>
            <a:r>
              <a:rPr lang="en-GB" sz="2200" dirty="0"/>
              <a:t>All men over 21 were now entitled to vote. </a:t>
            </a:r>
          </a:p>
          <a:p>
            <a:pPr marL="0" indent="0">
              <a:lnSpc>
                <a:spcPct val="150000"/>
              </a:lnSpc>
              <a:buNone/>
            </a:pPr>
            <a:r>
              <a:rPr lang="en-GB" sz="2200" b="1" dirty="0"/>
              <a:t>Equal Franchise Act 1928:</a:t>
            </a:r>
          </a:p>
          <a:p>
            <a:pPr>
              <a:lnSpc>
                <a:spcPct val="150000"/>
              </a:lnSpc>
            </a:pPr>
            <a:r>
              <a:rPr lang="en-GB" sz="2200" dirty="0"/>
              <a:t>Women over 21 were able to vote and women finally achieved the same voting rights as men. This act increased the number of women eligible to vote to 15 million.</a:t>
            </a:r>
          </a:p>
          <a:p>
            <a:pPr marL="0" indent="0">
              <a:lnSpc>
                <a:spcPct val="150000"/>
              </a:lnSpc>
              <a:buNone/>
            </a:pPr>
            <a:r>
              <a:rPr lang="en-GB" sz="2200" dirty="0"/>
              <a:t> </a:t>
            </a:r>
            <a:r>
              <a:rPr lang="en-GB" sz="2200" b="1" dirty="0"/>
              <a:t>Representation of the People Act 1969: </a:t>
            </a:r>
          </a:p>
          <a:p>
            <a:pPr>
              <a:lnSpc>
                <a:spcPct val="150000"/>
              </a:lnSpc>
            </a:pPr>
            <a:r>
              <a:rPr lang="en-GB" sz="2200" dirty="0"/>
              <a:t>All population over the age of 18 were allowed to vote</a:t>
            </a:r>
          </a:p>
          <a:p>
            <a:pPr>
              <a:lnSpc>
                <a:spcPct val="150000"/>
              </a:lnSpc>
            </a:pPr>
            <a:endParaRPr lang="en-GB" sz="2200" dirty="0"/>
          </a:p>
        </p:txBody>
      </p:sp>
      <p:pic>
        <p:nvPicPr>
          <p:cNvPr id="4" name="Picture 3" descr="A hand holding a sign&#10;&#10;Description automatically generated with medium confidence">
            <a:extLst>
              <a:ext uri="{FF2B5EF4-FFF2-40B4-BE49-F238E27FC236}">
                <a16:creationId xmlns:a16="http://schemas.microsoft.com/office/drawing/2014/main" id="{3A225624-B361-E42D-EB97-75FF21A97CDA}"/>
              </a:ext>
            </a:extLst>
          </p:cNvPr>
          <p:cNvPicPr>
            <a:picLocks noChangeAspect="1"/>
          </p:cNvPicPr>
          <p:nvPr/>
        </p:nvPicPr>
        <p:blipFill rotWithShape="1">
          <a:blip r:embed="rId2"/>
          <a:srcRect l="21543" r="24582"/>
          <a:stretch/>
        </p:blipFill>
        <p:spPr>
          <a:xfrm>
            <a:off x="7675658" y="2093976"/>
            <a:ext cx="3941064" cy="4096512"/>
          </a:xfrm>
          <a:prstGeom prst="rect">
            <a:avLst/>
          </a:prstGeom>
        </p:spPr>
      </p:pic>
    </p:spTree>
    <p:extLst>
      <p:ext uri="{BB962C8B-B14F-4D97-AF65-F5344CB8AC3E}">
        <p14:creationId xmlns:p14="http://schemas.microsoft.com/office/powerpoint/2010/main" val="27803063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51" name="Rectangle 6150">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DEB31B7-0F28-F6AB-D1C9-5B5202A7FDCE}"/>
              </a:ext>
            </a:extLst>
          </p:cNvPr>
          <p:cNvSpPr>
            <a:spLocks noGrp="1"/>
          </p:cNvSpPr>
          <p:nvPr>
            <p:ph type="title"/>
          </p:nvPr>
        </p:nvSpPr>
        <p:spPr>
          <a:xfrm>
            <a:off x="524256" y="516804"/>
            <a:ext cx="6594189" cy="1625210"/>
          </a:xfrm>
        </p:spPr>
        <p:txBody>
          <a:bodyPr>
            <a:normAutofit/>
          </a:bodyPr>
          <a:lstStyle/>
          <a:p>
            <a:r>
              <a:rPr lang="en-US">
                <a:solidFill>
                  <a:srgbClr val="FFFFFF"/>
                </a:solidFill>
              </a:rPr>
              <a:t>Human Rights Act 1998 </a:t>
            </a:r>
          </a:p>
        </p:txBody>
      </p:sp>
      <p:sp>
        <p:nvSpPr>
          <p:cNvPr id="6153" name="Rectangle 6152">
            <a:extLst>
              <a:ext uri="{FF2B5EF4-FFF2-40B4-BE49-F238E27FC236}">
                <a16:creationId xmlns:a16="http://schemas.microsoft.com/office/drawing/2014/main" id="{36D30126-6314-4A93-B27E-5C66CF781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4" y="2432305"/>
            <a:ext cx="7056669" cy="4102852"/>
          </a:xfrm>
          <a:prstGeom prst="rect">
            <a:avLst/>
          </a:prstGeom>
          <a:solidFill>
            <a:srgbClr val="7F7F7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descr="The Human Rights Act: still on high alert - Save the Human Rights Act">
            <a:extLst>
              <a:ext uri="{FF2B5EF4-FFF2-40B4-BE49-F238E27FC236}">
                <a16:creationId xmlns:a16="http://schemas.microsoft.com/office/drawing/2014/main" id="{DFA5F609-6145-51EF-0BA4-2EA1DBAD4D6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28106" y="2660287"/>
            <a:ext cx="6057185" cy="3646887"/>
          </a:xfrm>
          <a:prstGeom prst="rect">
            <a:avLst/>
          </a:prstGeom>
          <a:noFill/>
          <a:extLst>
            <a:ext uri="{909E8E84-426E-40DD-AFC4-6F175D3DCCD1}">
              <a14:hiddenFill xmlns:a14="http://schemas.microsoft.com/office/drawing/2010/main">
                <a:solidFill>
                  <a:srgbClr val="FFFFFF"/>
                </a:solidFill>
              </a14:hiddenFill>
            </a:ext>
          </a:extLst>
        </p:spPr>
      </p:pic>
      <p:sp>
        <p:nvSpPr>
          <p:cNvPr id="6155" name="Rectangle 6154">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2B39364-EE8D-F6B1-587A-05E1372D26AC}"/>
              </a:ext>
            </a:extLst>
          </p:cNvPr>
          <p:cNvSpPr>
            <a:spLocks noGrp="1"/>
          </p:cNvSpPr>
          <p:nvPr>
            <p:ph idx="1"/>
          </p:nvPr>
        </p:nvSpPr>
        <p:spPr>
          <a:xfrm>
            <a:off x="7534655" y="320623"/>
            <a:ext cx="4328161" cy="6214534"/>
          </a:xfrm>
        </p:spPr>
        <p:txBody>
          <a:bodyPr anchor="ctr">
            <a:normAutofit/>
          </a:bodyPr>
          <a:lstStyle/>
          <a:p>
            <a:pPr marL="0" indent="0">
              <a:buNone/>
            </a:pPr>
            <a:r>
              <a:rPr lang="en-GB" sz="2000" b="0" i="0" u="none" strike="noStrike" dirty="0">
                <a:solidFill>
                  <a:srgbClr val="FFFFFF"/>
                </a:solidFill>
                <a:effectLst/>
                <a:latin typeface="Roboto" panose="02000000000000000000" pitchFamily="2" charset="0"/>
              </a:rPr>
              <a:t>The Act sets human rights act in a series of articles, with each article concentrating specifically on different rights. </a:t>
            </a:r>
          </a:p>
          <a:p>
            <a:r>
              <a:rPr lang="en-GB" sz="2000" dirty="0">
                <a:solidFill>
                  <a:srgbClr val="FFFFFF"/>
                </a:solidFill>
                <a:latin typeface="Roboto" panose="02000000000000000000" pitchFamily="2" charset="0"/>
              </a:rPr>
              <a:t>Article 2: Right to Life </a:t>
            </a:r>
          </a:p>
          <a:p>
            <a:r>
              <a:rPr lang="en-GB" sz="2000" b="0" i="0" u="none" strike="noStrike" dirty="0">
                <a:solidFill>
                  <a:srgbClr val="FFFFFF"/>
                </a:solidFill>
                <a:effectLst/>
                <a:latin typeface="Roboto" panose="02000000000000000000" pitchFamily="2" charset="0"/>
              </a:rPr>
              <a:t>Article 3: Free from </a:t>
            </a:r>
            <a:r>
              <a:rPr lang="en-GB" sz="2000" dirty="0">
                <a:solidFill>
                  <a:srgbClr val="FFFFFF"/>
                </a:solidFill>
                <a:latin typeface="Roboto" panose="02000000000000000000" pitchFamily="2" charset="0"/>
              </a:rPr>
              <a:t>Torture and Inhuman Treatment </a:t>
            </a:r>
          </a:p>
          <a:p>
            <a:r>
              <a:rPr lang="en-GB" sz="2000" b="0" i="0" u="none" strike="noStrike" dirty="0">
                <a:solidFill>
                  <a:srgbClr val="FFFFFF"/>
                </a:solidFill>
                <a:effectLst/>
                <a:latin typeface="Roboto" panose="02000000000000000000" pitchFamily="2" charset="0"/>
              </a:rPr>
              <a:t>Art</a:t>
            </a:r>
            <a:r>
              <a:rPr lang="en-GB" sz="2000" dirty="0">
                <a:solidFill>
                  <a:srgbClr val="FFFFFF"/>
                </a:solidFill>
                <a:latin typeface="Roboto" panose="02000000000000000000" pitchFamily="2" charset="0"/>
              </a:rPr>
              <a:t>icle 4: Freedom from Slavery and Forced Labour </a:t>
            </a:r>
          </a:p>
          <a:p>
            <a:r>
              <a:rPr lang="en-GB" sz="2000" b="0" i="0" u="none" strike="noStrike" dirty="0">
                <a:solidFill>
                  <a:srgbClr val="FFFFFF"/>
                </a:solidFill>
                <a:effectLst/>
                <a:latin typeface="Roboto" panose="02000000000000000000" pitchFamily="2" charset="0"/>
              </a:rPr>
              <a:t>Article 6: Right to a Fair Trial </a:t>
            </a:r>
          </a:p>
          <a:p>
            <a:r>
              <a:rPr lang="en-GB" sz="2000" dirty="0">
                <a:solidFill>
                  <a:srgbClr val="FFFFFF"/>
                </a:solidFill>
                <a:latin typeface="Roboto" panose="02000000000000000000" pitchFamily="2" charset="0"/>
              </a:rPr>
              <a:t>Article 7: No Punishment without Law</a:t>
            </a:r>
          </a:p>
          <a:p>
            <a:r>
              <a:rPr lang="en-GB" sz="2000" b="0" i="0" u="none" strike="noStrike" dirty="0">
                <a:solidFill>
                  <a:srgbClr val="FFFFFF"/>
                </a:solidFill>
                <a:effectLst/>
                <a:latin typeface="Roboto" panose="02000000000000000000" pitchFamily="2" charset="0"/>
              </a:rPr>
              <a:t>Article 10: Freedom of Expression </a:t>
            </a:r>
          </a:p>
          <a:p>
            <a:r>
              <a:rPr lang="en-GB" sz="2000" dirty="0">
                <a:solidFill>
                  <a:srgbClr val="FFFFFF"/>
                </a:solidFill>
                <a:latin typeface="Roboto" panose="02000000000000000000" pitchFamily="2" charset="0"/>
              </a:rPr>
              <a:t>Article 12: Right to Marry and Start a Family </a:t>
            </a:r>
            <a:endParaRPr lang="en-GB" sz="2000" b="0" i="0" u="none" strike="noStrike" dirty="0">
              <a:solidFill>
                <a:srgbClr val="FFFFFF"/>
              </a:solidFill>
              <a:effectLst/>
              <a:latin typeface="Roboto" panose="02000000000000000000" pitchFamily="2" charset="0"/>
            </a:endParaRPr>
          </a:p>
        </p:txBody>
      </p:sp>
    </p:spTree>
    <p:extLst>
      <p:ext uri="{BB962C8B-B14F-4D97-AF65-F5344CB8AC3E}">
        <p14:creationId xmlns:p14="http://schemas.microsoft.com/office/powerpoint/2010/main" val="20417957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319" name="Rectangle 1331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4B78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4780D2D-F462-FFA0-931F-0127B958AC40}"/>
              </a:ext>
            </a:extLst>
          </p:cNvPr>
          <p:cNvSpPr>
            <a:spLocks noGrp="1"/>
          </p:cNvSpPr>
          <p:nvPr>
            <p:ph type="title"/>
          </p:nvPr>
        </p:nvSpPr>
        <p:spPr>
          <a:xfrm>
            <a:off x="524256" y="516804"/>
            <a:ext cx="6594189" cy="1625210"/>
          </a:xfrm>
        </p:spPr>
        <p:txBody>
          <a:bodyPr>
            <a:normAutofit/>
          </a:bodyPr>
          <a:lstStyle/>
          <a:p>
            <a:r>
              <a:rPr lang="en-US">
                <a:solidFill>
                  <a:srgbClr val="FFFFFF"/>
                </a:solidFill>
              </a:rPr>
              <a:t>The Equality Act 2010</a:t>
            </a:r>
          </a:p>
        </p:txBody>
      </p:sp>
      <p:sp>
        <p:nvSpPr>
          <p:cNvPr id="13321" name="Rectangle 13320">
            <a:extLst>
              <a:ext uri="{FF2B5EF4-FFF2-40B4-BE49-F238E27FC236}">
                <a16:creationId xmlns:a16="http://schemas.microsoft.com/office/drawing/2014/main" id="{36D30126-6314-4A93-B27E-5C66CF781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4" y="2432305"/>
            <a:ext cx="7056669" cy="4102852"/>
          </a:xfrm>
          <a:prstGeom prst="rect">
            <a:avLst/>
          </a:prstGeom>
          <a:solidFill>
            <a:srgbClr val="7F7F7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314" name="Picture 2" descr="What's important – equality or equity? | WEA">
            <a:extLst>
              <a:ext uri="{FF2B5EF4-FFF2-40B4-BE49-F238E27FC236}">
                <a16:creationId xmlns:a16="http://schemas.microsoft.com/office/drawing/2014/main" id="{0679A080-0878-4D56-FBC3-B1D9DD03F76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422308" y="2660287"/>
            <a:ext cx="4868782" cy="3646887"/>
          </a:xfrm>
          <a:prstGeom prst="rect">
            <a:avLst/>
          </a:prstGeom>
          <a:noFill/>
          <a:extLst>
            <a:ext uri="{909E8E84-426E-40DD-AFC4-6F175D3DCCD1}">
              <a14:hiddenFill xmlns:a14="http://schemas.microsoft.com/office/drawing/2010/main">
                <a:solidFill>
                  <a:srgbClr val="FFFFFF"/>
                </a:solidFill>
              </a14:hiddenFill>
            </a:ext>
          </a:extLst>
        </p:spPr>
      </p:pic>
      <p:sp>
        <p:nvSpPr>
          <p:cNvPr id="13323" name="Rectangle 13322">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623E958-0EFF-EA31-D61B-E4B3607A72C9}"/>
              </a:ext>
            </a:extLst>
          </p:cNvPr>
          <p:cNvSpPr>
            <a:spLocks noGrp="1"/>
          </p:cNvSpPr>
          <p:nvPr>
            <p:ph idx="1"/>
          </p:nvPr>
        </p:nvSpPr>
        <p:spPr>
          <a:xfrm>
            <a:off x="7534655" y="320623"/>
            <a:ext cx="4328161" cy="6214534"/>
          </a:xfrm>
        </p:spPr>
        <p:txBody>
          <a:bodyPr anchor="ctr">
            <a:normAutofit/>
          </a:bodyPr>
          <a:lstStyle/>
          <a:p>
            <a:pPr marL="0" indent="0">
              <a:buNone/>
            </a:pPr>
            <a:r>
              <a:rPr lang="en-GB" sz="2000" i="0" u="none" strike="noStrike" dirty="0">
                <a:solidFill>
                  <a:srgbClr val="FFFFFF"/>
                </a:solidFill>
                <a:effectLst/>
                <a:latin typeface="arial" panose="020B0604020202020204" pitchFamily="34" charset="0"/>
              </a:rPr>
              <a:t>The Equality Act 2010 legally protects people from discrimination in the workplace and in wider society. </a:t>
            </a:r>
          </a:p>
          <a:p>
            <a:pPr marL="0" indent="0">
              <a:buNone/>
            </a:pPr>
            <a:r>
              <a:rPr lang="en-GB" sz="2000" dirty="0">
                <a:solidFill>
                  <a:srgbClr val="FFFFFF"/>
                </a:solidFill>
                <a:latin typeface="arial" panose="020B0604020202020204" pitchFamily="34" charset="0"/>
              </a:rPr>
              <a:t>Amalgamated 116 pieces of legislation to improve understanding. </a:t>
            </a:r>
          </a:p>
          <a:p>
            <a:pPr marL="0" indent="0">
              <a:buNone/>
            </a:pPr>
            <a:endParaRPr lang="en-GB" sz="2000" dirty="0">
              <a:solidFill>
                <a:srgbClr val="FFFFFF"/>
              </a:solidFill>
              <a:latin typeface="arial" panose="020B0604020202020204" pitchFamily="34" charset="0"/>
            </a:endParaRPr>
          </a:p>
          <a:p>
            <a:pPr marL="0" indent="0">
              <a:buNone/>
            </a:pPr>
            <a:r>
              <a:rPr lang="en-GB" sz="2000" i="0" u="none" strike="noStrike" dirty="0">
                <a:solidFill>
                  <a:srgbClr val="FFFFFF"/>
                </a:solidFill>
                <a:effectLst/>
                <a:latin typeface="arial" panose="020B0604020202020204" pitchFamily="34" charset="0"/>
              </a:rPr>
              <a:t>Individuals Characterises are protected: </a:t>
            </a:r>
          </a:p>
          <a:p>
            <a:r>
              <a:rPr lang="en-GB" sz="2000" dirty="0">
                <a:solidFill>
                  <a:srgbClr val="FFFFFF"/>
                </a:solidFill>
                <a:latin typeface="arial" panose="020B0604020202020204" pitchFamily="34" charset="0"/>
              </a:rPr>
              <a:t>Age </a:t>
            </a:r>
          </a:p>
          <a:p>
            <a:r>
              <a:rPr lang="en-GB" sz="2000" i="0" u="none" strike="noStrike" dirty="0">
                <a:solidFill>
                  <a:srgbClr val="FFFFFF"/>
                </a:solidFill>
                <a:effectLst/>
                <a:latin typeface="arial" panose="020B0604020202020204" pitchFamily="34" charset="0"/>
              </a:rPr>
              <a:t>Sex/Gender </a:t>
            </a:r>
          </a:p>
          <a:p>
            <a:r>
              <a:rPr lang="en-GB" sz="2000" dirty="0">
                <a:solidFill>
                  <a:srgbClr val="FFFFFF"/>
                </a:solidFill>
                <a:latin typeface="arial" panose="020B0604020202020204" pitchFamily="34" charset="0"/>
              </a:rPr>
              <a:t>Married and Civil Partnerships </a:t>
            </a:r>
          </a:p>
          <a:p>
            <a:r>
              <a:rPr lang="en-GB" sz="2000" i="0" u="none" strike="noStrike" dirty="0">
                <a:solidFill>
                  <a:srgbClr val="FFFFFF"/>
                </a:solidFill>
                <a:effectLst/>
                <a:latin typeface="arial" panose="020B0604020202020204" pitchFamily="34" charset="0"/>
              </a:rPr>
              <a:t>Disability </a:t>
            </a:r>
          </a:p>
          <a:p>
            <a:r>
              <a:rPr lang="en-GB" sz="2000" dirty="0">
                <a:solidFill>
                  <a:srgbClr val="FFFFFF"/>
                </a:solidFill>
                <a:latin typeface="arial" panose="020B0604020202020204" pitchFamily="34" charset="0"/>
              </a:rPr>
              <a:t>Religion </a:t>
            </a:r>
          </a:p>
          <a:p>
            <a:r>
              <a:rPr lang="en-GB" sz="2000" i="0" u="none" strike="noStrike" dirty="0">
                <a:solidFill>
                  <a:srgbClr val="FFFFFF"/>
                </a:solidFill>
                <a:effectLst/>
                <a:latin typeface="arial" panose="020B0604020202020204" pitchFamily="34" charset="0"/>
              </a:rPr>
              <a:t>Sexual Orientation </a:t>
            </a:r>
            <a:endParaRPr lang="en-US" sz="2000" i="0" u="none" strike="noStrike" dirty="0">
              <a:solidFill>
                <a:srgbClr val="FFFFFF"/>
              </a:solidFill>
              <a:effectLst/>
              <a:latin typeface="arial" panose="020B0604020202020204" pitchFamily="34" charset="0"/>
            </a:endParaRPr>
          </a:p>
          <a:p>
            <a:r>
              <a:rPr lang="en-US" sz="2000" dirty="0">
                <a:solidFill>
                  <a:srgbClr val="FFFFFF"/>
                </a:solidFill>
                <a:latin typeface="arial" panose="020B0604020202020204" pitchFamily="34" charset="0"/>
              </a:rPr>
              <a:t>Being pregnant/ having children</a:t>
            </a:r>
            <a:endParaRPr lang="en-GB" sz="2000" i="0" u="none" strike="noStrike" dirty="0">
              <a:solidFill>
                <a:srgbClr val="FFFFFF"/>
              </a:solidFill>
              <a:effectLst/>
              <a:latin typeface="arial" panose="020B0604020202020204" pitchFamily="34" charset="0"/>
            </a:endParaRPr>
          </a:p>
        </p:txBody>
      </p:sp>
    </p:spTree>
    <p:extLst>
      <p:ext uri="{BB962C8B-B14F-4D97-AF65-F5344CB8AC3E}">
        <p14:creationId xmlns:p14="http://schemas.microsoft.com/office/powerpoint/2010/main" val="30061206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15" name="Rectangle 20514">
            <a:extLst>
              <a:ext uri="{FF2B5EF4-FFF2-40B4-BE49-F238E27FC236}">
                <a16:creationId xmlns:a16="http://schemas.microsoft.com/office/drawing/2014/main" id="{36D30126-6314-4A93-B27E-5C66CF781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4" y="321732"/>
            <a:ext cx="7056669" cy="4102852"/>
          </a:xfrm>
          <a:prstGeom prst="rect">
            <a:avLst/>
          </a:prstGeom>
          <a:solidFill>
            <a:srgbClr val="7F7F7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484" name="Picture 3">
            <a:extLst>
              <a:ext uri="{FF2B5EF4-FFF2-40B4-BE49-F238E27FC236}">
                <a16:creationId xmlns:a16="http://schemas.microsoft.com/office/drawing/2014/main" id="{F889AF6B-3041-949D-16A1-24B064E3814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566744" y="643278"/>
            <a:ext cx="6579910" cy="345975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517" name="Rectangle 20516">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0891"/>
            <a:ext cx="7058307" cy="1964266"/>
          </a:xfrm>
          <a:prstGeom prst="rect">
            <a:avLst/>
          </a:prstGeom>
          <a:solidFill>
            <a:srgbClr val="54779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482" name="Title 1">
            <a:extLst>
              <a:ext uri="{FF2B5EF4-FFF2-40B4-BE49-F238E27FC236}">
                <a16:creationId xmlns:a16="http://schemas.microsoft.com/office/drawing/2014/main" id="{16EAD554-078A-99E0-0A8F-F3C63B072A65}"/>
              </a:ext>
            </a:extLst>
          </p:cNvPr>
          <p:cNvSpPr>
            <a:spLocks noGrp="1"/>
          </p:cNvSpPr>
          <p:nvPr>
            <p:ph type="title"/>
          </p:nvPr>
        </p:nvSpPr>
        <p:spPr>
          <a:xfrm>
            <a:off x="524256" y="4765963"/>
            <a:ext cx="6594189" cy="1625210"/>
          </a:xfrm>
        </p:spPr>
        <p:txBody>
          <a:bodyPr>
            <a:normAutofit/>
          </a:bodyPr>
          <a:lstStyle/>
          <a:p>
            <a:r>
              <a:rPr lang="en-GB" altLang="en-US">
                <a:solidFill>
                  <a:srgbClr val="FFFFFF"/>
                </a:solidFill>
              </a:rPr>
              <a:t>The United Nations (UN) </a:t>
            </a:r>
          </a:p>
        </p:txBody>
      </p:sp>
      <p:sp>
        <p:nvSpPr>
          <p:cNvPr id="20519" name="Rectangle 20518">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D74595C7-904E-B669-F4B0-C01245C89981}"/>
              </a:ext>
            </a:extLst>
          </p:cNvPr>
          <p:cNvSpPr>
            <a:spLocks noGrp="1"/>
          </p:cNvSpPr>
          <p:nvPr>
            <p:ph idx="1"/>
          </p:nvPr>
        </p:nvSpPr>
        <p:spPr>
          <a:xfrm>
            <a:off x="7582563" y="320623"/>
            <a:ext cx="4287705" cy="6214534"/>
          </a:xfrm>
        </p:spPr>
        <p:txBody>
          <a:bodyPr rtlCol="0" anchor="ctr">
            <a:normAutofit/>
          </a:bodyPr>
          <a:lstStyle/>
          <a:p>
            <a:pPr fontAlgn="auto">
              <a:spcAft>
                <a:spcPts val="0"/>
              </a:spcAft>
              <a:buFont typeface="Wingdings 3" charset="2"/>
              <a:buChar char=""/>
              <a:defRPr/>
            </a:pPr>
            <a:r>
              <a:rPr lang="en-GB" sz="2400" dirty="0">
                <a:solidFill>
                  <a:srgbClr val="FFFFFF"/>
                </a:solidFill>
              </a:rPr>
              <a:t>The United Nations (UN) is an intergovernmental organization that aims to maintain international peace and security, develop friendly relations among nations, achieve international cooperation, and be a centre for harmonizing the actions of nations (UN, 2015)</a:t>
            </a:r>
          </a:p>
          <a:p>
            <a:pPr fontAlgn="auto">
              <a:spcAft>
                <a:spcPts val="0"/>
              </a:spcAft>
              <a:buFont typeface="Wingdings 3" charset="2"/>
              <a:buChar char=""/>
              <a:defRPr/>
            </a:pPr>
            <a:r>
              <a:rPr lang="en-GB" sz="2400" dirty="0">
                <a:solidFill>
                  <a:srgbClr val="FFFFFF"/>
                </a:solidFill>
              </a:rPr>
              <a:t>The UN is headquartered on international territory in New York City; other main offices are in Geneva, Nairobi, Vienna and The Hague.</a:t>
            </a:r>
          </a:p>
          <a:p>
            <a:pPr marL="0" indent="0" fontAlgn="auto">
              <a:spcAft>
                <a:spcPts val="0"/>
              </a:spcAft>
              <a:buFont typeface="Wingdings 3" charset="2"/>
              <a:buNone/>
              <a:defRPr/>
            </a:pPr>
            <a:r>
              <a:rPr lang="en-GB" sz="1900" dirty="0">
                <a:solidFill>
                  <a:srgbClr val="FFFFFF"/>
                </a:solidFill>
              </a:rPr>
              <a:t>                                                                                                           </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512" name="Rectangle 21511">
            <a:extLst>
              <a:ext uri="{FF2B5EF4-FFF2-40B4-BE49-F238E27FC236}">
                <a16:creationId xmlns:a16="http://schemas.microsoft.com/office/drawing/2014/main" id="{36D30126-6314-4A93-B27E-5C66CF781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4" y="321732"/>
            <a:ext cx="7056669" cy="4102852"/>
          </a:xfrm>
          <a:prstGeom prst="rect">
            <a:avLst/>
          </a:prstGeom>
          <a:solidFill>
            <a:srgbClr val="7F7F7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3">
            <a:extLst>
              <a:ext uri="{FF2B5EF4-FFF2-40B4-BE49-F238E27FC236}">
                <a16:creationId xmlns:a16="http://schemas.microsoft.com/office/drawing/2014/main" id="{50840FA0-CD4F-A247-35B5-428C14DD893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566744" y="643278"/>
            <a:ext cx="6579910" cy="345975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514" name="Rectangle 21513">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0891"/>
            <a:ext cx="7058307" cy="1964266"/>
          </a:xfrm>
          <a:prstGeom prst="rect">
            <a:avLst/>
          </a:prstGeom>
          <a:solidFill>
            <a:srgbClr val="54779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506" name="Title 1">
            <a:extLst>
              <a:ext uri="{FF2B5EF4-FFF2-40B4-BE49-F238E27FC236}">
                <a16:creationId xmlns:a16="http://schemas.microsoft.com/office/drawing/2014/main" id="{0282E1E1-FCEC-E611-204F-BC9C97A627C0}"/>
              </a:ext>
            </a:extLst>
          </p:cNvPr>
          <p:cNvSpPr>
            <a:spLocks noGrp="1"/>
          </p:cNvSpPr>
          <p:nvPr>
            <p:ph type="title"/>
          </p:nvPr>
        </p:nvSpPr>
        <p:spPr>
          <a:xfrm>
            <a:off x="524256" y="4765963"/>
            <a:ext cx="6594189" cy="1625210"/>
          </a:xfrm>
        </p:spPr>
        <p:txBody>
          <a:bodyPr>
            <a:normAutofit/>
          </a:bodyPr>
          <a:lstStyle/>
          <a:p>
            <a:r>
              <a:rPr lang="en-GB" altLang="en-US">
                <a:solidFill>
                  <a:srgbClr val="FFFFFF"/>
                </a:solidFill>
              </a:rPr>
              <a:t>The United Nations (UN)</a:t>
            </a:r>
          </a:p>
        </p:txBody>
      </p:sp>
      <p:sp>
        <p:nvSpPr>
          <p:cNvPr id="21516" name="Rectangle 21515">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507" name="Content Placeholder 2">
            <a:extLst>
              <a:ext uri="{FF2B5EF4-FFF2-40B4-BE49-F238E27FC236}">
                <a16:creationId xmlns:a16="http://schemas.microsoft.com/office/drawing/2014/main" id="{B1D1E770-8D73-8986-DE3E-DE420F93034A}"/>
              </a:ext>
            </a:extLst>
          </p:cNvPr>
          <p:cNvSpPr>
            <a:spLocks noGrp="1"/>
          </p:cNvSpPr>
          <p:nvPr>
            <p:ph idx="1"/>
          </p:nvPr>
        </p:nvSpPr>
        <p:spPr>
          <a:xfrm>
            <a:off x="7534655" y="320623"/>
            <a:ext cx="4328161" cy="6214534"/>
          </a:xfrm>
        </p:spPr>
        <p:txBody>
          <a:bodyPr anchor="ctr">
            <a:normAutofit/>
          </a:bodyPr>
          <a:lstStyle/>
          <a:p>
            <a:r>
              <a:rPr lang="en-GB" altLang="en-US" sz="2000" dirty="0">
                <a:solidFill>
                  <a:srgbClr val="FFFFFF"/>
                </a:solidFill>
              </a:rPr>
              <a:t>The UN was established post World War II with the aim of preventing future wars, succeeding the ineffective League of Nations. </a:t>
            </a:r>
          </a:p>
          <a:p>
            <a:r>
              <a:rPr lang="en-GB" altLang="en-US" sz="2000" dirty="0">
                <a:solidFill>
                  <a:srgbClr val="FFFFFF"/>
                </a:solidFill>
              </a:rPr>
              <a:t>The UN Charter was adopted in June 1945 and was fully functional and implemented in October 1945</a:t>
            </a:r>
          </a:p>
          <a:p>
            <a:r>
              <a:rPr lang="en-GB" altLang="en-US" sz="2000" dirty="0">
                <a:solidFill>
                  <a:srgbClr val="FFFFFF"/>
                </a:solidFill>
              </a:rPr>
              <a:t>Originally, the UN had 51 member states; United Kingdom (UK), United States (USA), Brazil and Argentina </a:t>
            </a:r>
          </a:p>
          <a:p>
            <a:r>
              <a:rPr lang="en-GB" altLang="en-US" sz="2000" dirty="0">
                <a:solidFill>
                  <a:srgbClr val="FFFFFF"/>
                </a:solidFill>
              </a:rPr>
              <a:t>This number grew to 196</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D42C03-4E39-4EB5-A554-E2893506FB18}"/>
              </a:ext>
            </a:extLst>
          </p:cNvPr>
          <p:cNvSpPr>
            <a:spLocks noGrp="1"/>
          </p:cNvSpPr>
          <p:nvPr>
            <p:ph type="title"/>
          </p:nvPr>
        </p:nvSpPr>
        <p:spPr/>
        <p:txBody>
          <a:bodyPr/>
          <a:lstStyle/>
          <a:p>
            <a:r>
              <a:rPr lang="en-GB" dirty="0"/>
              <a:t>The Role of the United Nations </a:t>
            </a:r>
          </a:p>
        </p:txBody>
      </p:sp>
      <p:sp>
        <p:nvSpPr>
          <p:cNvPr id="3" name="Content Placeholder 2">
            <a:extLst>
              <a:ext uri="{FF2B5EF4-FFF2-40B4-BE49-F238E27FC236}">
                <a16:creationId xmlns:a16="http://schemas.microsoft.com/office/drawing/2014/main" id="{68485C56-1365-4A3B-B591-0B61D3925D1E}"/>
              </a:ext>
            </a:extLst>
          </p:cNvPr>
          <p:cNvSpPr>
            <a:spLocks noGrp="1"/>
          </p:cNvSpPr>
          <p:nvPr>
            <p:ph idx="1"/>
          </p:nvPr>
        </p:nvSpPr>
        <p:spPr>
          <a:xfrm>
            <a:off x="609600" y="1838325"/>
            <a:ext cx="10972800" cy="3678908"/>
          </a:xfrm>
        </p:spPr>
        <p:txBody>
          <a:bodyPr>
            <a:normAutofit/>
          </a:bodyPr>
          <a:lstStyle/>
          <a:p>
            <a:r>
              <a:rPr lang="en-GB" sz="2400" dirty="0"/>
              <a:t>The Charter of the United Nations and the Universal Declaration of Human Rights, the forum offered the following conclusions and observations with regard to the pursuit of justice in the world today, identifying </a:t>
            </a:r>
            <a:r>
              <a:rPr lang="en-GB" sz="2400" b="1" i="1" dirty="0"/>
              <a:t>six critical areas of priority </a:t>
            </a:r>
            <a:r>
              <a:rPr lang="en-GB" sz="2400" dirty="0"/>
              <a:t>for “</a:t>
            </a:r>
            <a:r>
              <a:rPr lang="en-GB" sz="2400" b="1" i="1" dirty="0"/>
              <a:t>positive development</a:t>
            </a:r>
            <a:r>
              <a:rPr lang="en-GB" sz="2400" dirty="0"/>
              <a:t>” from among the current doctrinal orientations of the United Nations:</a:t>
            </a:r>
          </a:p>
          <a:p>
            <a:pPr marL="0" indent="0">
              <a:buNone/>
            </a:pPr>
            <a:r>
              <a:rPr lang="en-GB" sz="2400" dirty="0"/>
              <a:t>1)</a:t>
            </a:r>
            <a:r>
              <a:rPr lang="en-GB" sz="2400" i="1" dirty="0"/>
              <a:t>The increased emphasis on the close link between civil and political rights and economic and social development is welcome and important</a:t>
            </a:r>
            <a:r>
              <a:rPr lang="en-GB" sz="2400" dirty="0"/>
              <a:t>. Peace, development and human rights are indeed indivisible, and it is essential for the future of humankind</a:t>
            </a:r>
          </a:p>
        </p:txBody>
      </p:sp>
    </p:spTree>
    <p:extLst>
      <p:ext uri="{BB962C8B-B14F-4D97-AF65-F5344CB8AC3E}">
        <p14:creationId xmlns:p14="http://schemas.microsoft.com/office/powerpoint/2010/main" val="115970861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37C26B-2C9F-4070-BB58-56A13830A0C0}"/>
              </a:ext>
            </a:extLst>
          </p:cNvPr>
          <p:cNvSpPr>
            <a:spLocks noGrp="1"/>
          </p:cNvSpPr>
          <p:nvPr>
            <p:ph type="title"/>
          </p:nvPr>
        </p:nvSpPr>
        <p:spPr>
          <a:xfrm>
            <a:off x="609600" y="274638"/>
            <a:ext cx="10972800" cy="1143000"/>
          </a:xfrm>
        </p:spPr>
        <p:txBody>
          <a:bodyPr anchor="ctr">
            <a:normAutofit/>
          </a:bodyPr>
          <a:lstStyle/>
          <a:p>
            <a:r>
              <a:rPr lang="en-GB" dirty="0"/>
              <a:t>The Role of the United Nations </a:t>
            </a:r>
          </a:p>
        </p:txBody>
      </p:sp>
      <p:sp>
        <p:nvSpPr>
          <p:cNvPr id="3" name="Content Placeholder 2">
            <a:extLst>
              <a:ext uri="{FF2B5EF4-FFF2-40B4-BE49-F238E27FC236}">
                <a16:creationId xmlns:a16="http://schemas.microsoft.com/office/drawing/2014/main" id="{A7717002-32F0-471A-B9BC-3DA16A3C3AA9}"/>
              </a:ext>
            </a:extLst>
          </p:cNvPr>
          <p:cNvSpPr>
            <a:spLocks noGrp="1"/>
          </p:cNvSpPr>
          <p:nvPr>
            <p:ph sz="half" idx="1"/>
          </p:nvPr>
        </p:nvSpPr>
        <p:spPr>
          <a:xfrm>
            <a:off x="323850" y="1522760"/>
            <a:ext cx="7905750" cy="4171603"/>
          </a:xfrm>
        </p:spPr>
        <p:txBody>
          <a:bodyPr>
            <a:noAutofit/>
          </a:bodyPr>
          <a:lstStyle/>
          <a:p>
            <a:pPr marL="0" indent="0">
              <a:lnSpc>
                <a:spcPct val="90000"/>
              </a:lnSpc>
              <a:buNone/>
            </a:pPr>
            <a:r>
              <a:rPr lang="en-GB" sz="2000" b="1" i="1" dirty="0"/>
              <a:t>2-The principles of national sovereignty and non-interference by outside parties in a country’s domestic affairs can no longer be invoked by Governments to escape the consequences of abuses perpetrated against citizens-</a:t>
            </a:r>
            <a:r>
              <a:rPr lang="en-GB" sz="2000" dirty="0"/>
              <a:t>Some form of what is referred to as the “right of intervention”, applicable to all, must be established within the framework of international law under the aegis of the United Nations</a:t>
            </a:r>
          </a:p>
          <a:p>
            <a:pPr marL="0" indent="0">
              <a:lnSpc>
                <a:spcPct val="90000"/>
              </a:lnSpc>
              <a:buNone/>
            </a:pPr>
            <a:endParaRPr lang="en-GB" sz="2000" dirty="0"/>
          </a:p>
          <a:p>
            <a:pPr marL="0" indent="0">
              <a:lnSpc>
                <a:spcPct val="90000"/>
              </a:lnSpc>
              <a:buNone/>
            </a:pPr>
            <a:r>
              <a:rPr lang="en-GB" sz="2000" b="1" i="1" dirty="0"/>
              <a:t>3-The notion of equal rights, a foundation of social justice</a:t>
            </a:r>
            <a:r>
              <a:rPr lang="en-GB" sz="2000" dirty="0"/>
              <a:t>, is an important part of the international discourse and is probably gaining ground overall, at least in the global consciousness. Many groups that have traditionally suffered discrimination now have some hope of enjoying equal rights. The considerable progress made towards achieving gender equality has been mentioned repeatedly.</a:t>
            </a:r>
          </a:p>
        </p:txBody>
      </p:sp>
      <p:pic>
        <p:nvPicPr>
          <p:cNvPr id="5" name="Picture 4" descr="A picture containing graphical user interface&#10;&#10;Description automatically generated">
            <a:extLst>
              <a:ext uri="{FF2B5EF4-FFF2-40B4-BE49-F238E27FC236}">
                <a16:creationId xmlns:a16="http://schemas.microsoft.com/office/drawing/2014/main" id="{A77240EB-9C9E-46F3-950B-AD953E86A1F0}"/>
              </a:ext>
            </a:extLst>
          </p:cNvPr>
          <p:cNvPicPr>
            <a:picLocks noChangeAspect="1"/>
          </p:cNvPicPr>
          <p:nvPr/>
        </p:nvPicPr>
        <p:blipFill>
          <a:blip r:embed="rId2"/>
          <a:stretch>
            <a:fillRect/>
          </a:stretch>
        </p:blipFill>
        <p:spPr>
          <a:xfrm>
            <a:off x="8515350" y="1600202"/>
            <a:ext cx="3676649" cy="4114798"/>
          </a:xfrm>
          <a:prstGeom prst="rect">
            <a:avLst/>
          </a:prstGeom>
          <a:noFill/>
        </p:spPr>
      </p:pic>
    </p:spTree>
    <p:extLst>
      <p:ext uri="{BB962C8B-B14F-4D97-AF65-F5344CB8AC3E}">
        <p14:creationId xmlns:p14="http://schemas.microsoft.com/office/powerpoint/2010/main" val="1521734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F376D-A28E-4996-9C8D-5456E0B6A37C}"/>
              </a:ext>
            </a:extLst>
          </p:cNvPr>
          <p:cNvSpPr>
            <a:spLocks noGrp="1"/>
          </p:cNvSpPr>
          <p:nvPr>
            <p:ph type="title"/>
          </p:nvPr>
        </p:nvSpPr>
        <p:spPr>
          <a:xfrm>
            <a:off x="520824" y="180975"/>
            <a:ext cx="10972800" cy="826193"/>
          </a:xfrm>
        </p:spPr>
        <p:txBody>
          <a:bodyPr/>
          <a:lstStyle/>
          <a:p>
            <a:r>
              <a:rPr lang="en-GB" dirty="0"/>
              <a:t>The Role of the United Nations </a:t>
            </a:r>
          </a:p>
        </p:txBody>
      </p:sp>
      <p:sp>
        <p:nvSpPr>
          <p:cNvPr id="3" name="Content Placeholder 2">
            <a:extLst>
              <a:ext uri="{FF2B5EF4-FFF2-40B4-BE49-F238E27FC236}">
                <a16:creationId xmlns:a16="http://schemas.microsoft.com/office/drawing/2014/main" id="{C3287C29-705F-47E0-975E-08C1FB33F651}"/>
              </a:ext>
            </a:extLst>
          </p:cNvPr>
          <p:cNvSpPr>
            <a:spLocks noGrp="1"/>
          </p:cNvSpPr>
          <p:nvPr>
            <p:ph idx="1"/>
          </p:nvPr>
        </p:nvSpPr>
        <p:spPr>
          <a:xfrm>
            <a:off x="914401" y="1351856"/>
            <a:ext cx="10258424" cy="4154287"/>
          </a:xfrm>
        </p:spPr>
        <p:txBody>
          <a:bodyPr>
            <a:noAutofit/>
          </a:bodyPr>
          <a:lstStyle/>
          <a:p>
            <a:pPr marL="0" indent="0">
              <a:buNone/>
            </a:pPr>
            <a:r>
              <a:rPr lang="en-GB" sz="2200"/>
              <a:t>4-United </a:t>
            </a:r>
            <a:r>
              <a:rPr lang="en-GB" sz="2200" dirty="0"/>
              <a:t>Nations texts, including the Millennium Declaration, emphasize </a:t>
            </a:r>
            <a:r>
              <a:rPr lang="en-GB" sz="2200" b="1" i="1" dirty="0"/>
              <a:t>the importance of ensuring equality of opportunities</a:t>
            </a:r>
            <a:r>
              <a:rPr lang="en-GB" sz="2200" dirty="0"/>
              <a:t>. For countries, this requires the provision of a level playing field for trade, financial dealings, intellectual property transactions and other aspects of international relations so that all those participating in the world economy may enjoy a reasonable chance of success. </a:t>
            </a:r>
          </a:p>
          <a:p>
            <a:pPr marL="0" indent="0">
              <a:buNone/>
            </a:pPr>
            <a:endParaRPr lang="en-GB" sz="2200" dirty="0"/>
          </a:p>
          <a:p>
            <a:pPr marL="0" indent="0">
              <a:buNone/>
            </a:pPr>
            <a:r>
              <a:rPr lang="en-GB" sz="2200" dirty="0"/>
              <a:t>5-For individuals and groups, </a:t>
            </a:r>
            <a:r>
              <a:rPr lang="en-GB" sz="2200" b="1" i="1" dirty="0"/>
              <a:t>equality of opportunities essentially means the absence of discrimination and the existence of a climate of social freedom</a:t>
            </a:r>
            <a:r>
              <a:rPr lang="en-GB" sz="2200" dirty="0"/>
              <a:t> in which each person can follow his or her calling, engaging in productive work and being fairly compensated for such activity on the basis talent, effort and other personal attributes.</a:t>
            </a:r>
          </a:p>
        </p:txBody>
      </p:sp>
    </p:spTree>
    <p:extLst>
      <p:ext uri="{BB962C8B-B14F-4D97-AF65-F5344CB8AC3E}">
        <p14:creationId xmlns:p14="http://schemas.microsoft.com/office/powerpoint/2010/main" val="15508334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F31DDF-5687-4DCB-B49D-20510CA0A6DF}"/>
              </a:ext>
            </a:extLst>
          </p:cNvPr>
          <p:cNvSpPr>
            <a:spLocks noGrp="1"/>
          </p:cNvSpPr>
          <p:nvPr>
            <p:ph type="title"/>
          </p:nvPr>
        </p:nvSpPr>
        <p:spPr>
          <a:xfrm>
            <a:off x="609600" y="274638"/>
            <a:ext cx="10972800" cy="1066129"/>
          </a:xfrm>
        </p:spPr>
        <p:txBody>
          <a:bodyPr/>
          <a:lstStyle/>
          <a:p>
            <a:r>
              <a:rPr lang="en-GB" dirty="0"/>
              <a:t>The Role of the United Nations </a:t>
            </a:r>
          </a:p>
        </p:txBody>
      </p:sp>
      <p:sp>
        <p:nvSpPr>
          <p:cNvPr id="3" name="Content Placeholder 2">
            <a:extLst>
              <a:ext uri="{FF2B5EF4-FFF2-40B4-BE49-F238E27FC236}">
                <a16:creationId xmlns:a16="http://schemas.microsoft.com/office/drawing/2014/main" id="{191A1279-02BD-4A4B-880F-353897179854}"/>
              </a:ext>
            </a:extLst>
          </p:cNvPr>
          <p:cNvSpPr>
            <a:spLocks noGrp="1"/>
          </p:cNvSpPr>
          <p:nvPr>
            <p:ph idx="1"/>
          </p:nvPr>
        </p:nvSpPr>
        <p:spPr>
          <a:xfrm>
            <a:off x="1127462" y="1771651"/>
            <a:ext cx="10235863" cy="3790950"/>
          </a:xfrm>
        </p:spPr>
        <p:txBody>
          <a:bodyPr>
            <a:normAutofit fontScale="70000" lnSpcReduction="20000"/>
          </a:bodyPr>
          <a:lstStyle/>
          <a:p>
            <a:pPr marL="0" indent="0">
              <a:buNone/>
            </a:pPr>
            <a:r>
              <a:rPr lang="en-GB" dirty="0"/>
              <a:t>6-Finally, in the </a:t>
            </a:r>
            <a:r>
              <a:rPr lang="en-GB" b="1" i="1" dirty="0"/>
              <a:t>new doctrinal orientation of the United Nations about development and social justice</a:t>
            </a:r>
            <a:r>
              <a:rPr lang="en-GB" dirty="0"/>
              <a:t>, recognition is given to the vital role of non-State and non-public actors in the economic and social evolution of societies and of the world. </a:t>
            </a:r>
          </a:p>
          <a:p>
            <a:r>
              <a:rPr lang="en-GB" dirty="0"/>
              <a:t>Initiated during the United Nations Conference on Environment and Development in Rio de Janeiro and further reinforced within the framework of the World Summit for Social Development in Copenhagen and the World Conference on Women and Development in Beijing, the participation of civil society organizations in the normative and operational work of the United Nations is now firmly established. </a:t>
            </a:r>
          </a:p>
          <a:p>
            <a:r>
              <a:rPr lang="en-GB" dirty="0"/>
              <a:t>If there is any hope of one day achieving an international and global democracy, its seeds are certainly to be found in the United Nations. </a:t>
            </a:r>
          </a:p>
        </p:txBody>
      </p:sp>
    </p:spTree>
    <p:extLst>
      <p:ext uri="{BB962C8B-B14F-4D97-AF65-F5344CB8AC3E}">
        <p14:creationId xmlns:p14="http://schemas.microsoft.com/office/powerpoint/2010/main" val="302606571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DA1A2E9-63FE-408D-A803-8E306ECAB4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3970" y="450221"/>
            <a:ext cx="6715972" cy="3918123"/>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5BFC8180-AC4D-1BF3-191C-8C5D7B2C1A08}"/>
              </a:ext>
            </a:extLst>
          </p:cNvPr>
          <p:cNvSpPr>
            <a:spLocks noGrp="1"/>
          </p:cNvSpPr>
          <p:nvPr>
            <p:ph type="title"/>
          </p:nvPr>
        </p:nvSpPr>
        <p:spPr>
          <a:xfrm>
            <a:off x="5541264" y="1111086"/>
            <a:ext cx="5626099" cy="2623885"/>
          </a:xfrm>
        </p:spPr>
        <p:txBody>
          <a:bodyPr vert="horz" lIns="91440" tIns="45720" rIns="91440" bIns="45720" rtlCol="0" anchor="ctr">
            <a:normAutofit/>
          </a:bodyPr>
          <a:lstStyle/>
          <a:p>
            <a:pPr algn="ctr"/>
            <a:r>
              <a:rPr lang="en-US" sz="5400" dirty="0">
                <a:solidFill>
                  <a:srgbClr val="FFFFFF"/>
                </a:solidFill>
              </a:rPr>
              <a:t>UNCRC: Summary Video</a:t>
            </a:r>
          </a:p>
        </p:txBody>
      </p:sp>
      <p:sp>
        <p:nvSpPr>
          <p:cNvPr id="11" name="Rectangle 10">
            <a:extLst>
              <a:ext uri="{FF2B5EF4-FFF2-40B4-BE49-F238E27FC236}">
                <a16:creationId xmlns:a16="http://schemas.microsoft.com/office/drawing/2014/main" id="{FBE9F90C-C163-435B-9A68-D15C92D1CF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09112" y="4521269"/>
            <a:ext cx="4442445" cy="1886509"/>
          </a:xfrm>
          <a:prstGeom prst="rect">
            <a:avLst/>
          </a:prstGeom>
          <a:solidFill>
            <a:srgbClr val="7F7F7F">
              <a:alpha val="20000"/>
            </a:srgb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3" name="Content Placeholder 2">
            <a:extLst>
              <a:ext uri="{FF2B5EF4-FFF2-40B4-BE49-F238E27FC236}">
                <a16:creationId xmlns:a16="http://schemas.microsoft.com/office/drawing/2014/main" id="{1F4A0254-A9F2-768C-5549-49BA659CAD29}"/>
              </a:ext>
            </a:extLst>
          </p:cNvPr>
          <p:cNvSpPr>
            <a:spLocks noGrp="1"/>
          </p:cNvSpPr>
          <p:nvPr>
            <p:ph idx="1"/>
          </p:nvPr>
        </p:nvSpPr>
        <p:spPr>
          <a:xfrm>
            <a:off x="5541263" y="4843002"/>
            <a:ext cx="3365669" cy="1234345"/>
          </a:xfrm>
        </p:spPr>
        <p:txBody>
          <a:bodyPr vert="horz" lIns="91440" tIns="45720" rIns="91440" bIns="45720" rtlCol="0" anchor="ctr">
            <a:normAutofit/>
          </a:bodyPr>
          <a:lstStyle/>
          <a:p>
            <a:pPr marL="0" indent="0">
              <a:buNone/>
            </a:pPr>
            <a:r>
              <a:rPr lang="en-US" sz="2200">
                <a:solidFill>
                  <a:srgbClr val="1B1B1B"/>
                </a:solidFill>
                <a:hlinkClick r:id="rId2"/>
              </a:rPr>
              <a:t>https://www.youtube.com/watch?v=5KQGz-toMnk</a:t>
            </a:r>
            <a:r>
              <a:rPr lang="en-US" sz="2200">
                <a:solidFill>
                  <a:srgbClr val="1B1B1B"/>
                </a:solidFill>
              </a:rPr>
              <a:t> </a:t>
            </a:r>
          </a:p>
        </p:txBody>
      </p:sp>
      <p:pic>
        <p:nvPicPr>
          <p:cNvPr id="4" name="Picture 2" descr="Child-friendly UNCRC Poster leaflet - Play Scotland">
            <a:extLst>
              <a:ext uri="{FF2B5EF4-FFF2-40B4-BE49-F238E27FC236}">
                <a16:creationId xmlns:a16="http://schemas.microsoft.com/office/drawing/2014/main" id="{C9CDD386-E259-90B2-A68E-E09FC208A81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897" r="741" b="1"/>
          <a:stretch/>
        </p:blipFill>
        <p:spPr bwMode="auto">
          <a:xfrm>
            <a:off x="466344" y="450221"/>
            <a:ext cx="4393840" cy="5957557"/>
          </a:xfrm>
          <a:prstGeom prst="rect">
            <a:avLst/>
          </a:prstGeom>
          <a:noFill/>
          <a:extLst>
            <a:ext uri="{909E8E84-426E-40DD-AFC4-6F175D3DCCD1}">
              <a14:hiddenFill xmlns:a14="http://schemas.microsoft.com/office/drawing/2010/main">
                <a:solidFill>
                  <a:srgbClr val="FFFFFF"/>
                </a:solidFill>
              </a14:hiddenFill>
            </a:ext>
          </a:extLst>
        </p:spPr>
      </p:pic>
      <p:sp>
        <p:nvSpPr>
          <p:cNvPr id="13" name="Rectangle 12">
            <a:extLst>
              <a:ext uri="{FF2B5EF4-FFF2-40B4-BE49-F238E27FC236}">
                <a16:creationId xmlns:a16="http://schemas.microsoft.com/office/drawing/2014/main" id="{1A882A9F-F4E9-4E23-8F0B-20B5DF42E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14487" y="4521270"/>
            <a:ext cx="2115455" cy="1890204"/>
          </a:xfrm>
          <a:prstGeom prst="rect">
            <a:avLst/>
          </a:prstGeom>
          <a:solidFill>
            <a:srgbClr val="2D306C">
              <a:alpha val="95000"/>
            </a:srgbClr>
          </a:solidFill>
          <a:ln w="25400">
            <a:solidFill>
              <a:srgbClr val="2D306C">
                <a:alpha val="95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Tree>
    <p:extLst>
      <p:ext uri="{BB962C8B-B14F-4D97-AF65-F5344CB8AC3E}">
        <p14:creationId xmlns:p14="http://schemas.microsoft.com/office/powerpoint/2010/main" val="31337250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199" name="Rectangle 819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DEA938D-9344-D30D-1AD5-ED1FAA4B7309}"/>
              </a:ext>
            </a:extLst>
          </p:cNvPr>
          <p:cNvSpPr>
            <a:spLocks noGrp="1"/>
          </p:cNvSpPr>
          <p:nvPr>
            <p:ph type="title"/>
          </p:nvPr>
        </p:nvSpPr>
        <p:spPr>
          <a:xfrm>
            <a:off x="524256" y="516804"/>
            <a:ext cx="6594189" cy="1625210"/>
          </a:xfrm>
        </p:spPr>
        <p:txBody>
          <a:bodyPr>
            <a:normAutofit/>
          </a:bodyPr>
          <a:lstStyle/>
          <a:p>
            <a:r>
              <a:rPr lang="en-US" sz="3700">
                <a:solidFill>
                  <a:srgbClr val="FFFFFF"/>
                </a:solidFill>
              </a:rPr>
              <a:t>United Nations Convention on the Rights of the Child (UNCRC) </a:t>
            </a:r>
          </a:p>
        </p:txBody>
      </p:sp>
      <p:sp>
        <p:nvSpPr>
          <p:cNvPr id="8201" name="Rectangle 8200">
            <a:extLst>
              <a:ext uri="{FF2B5EF4-FFF2-40B4-BE49-F238E27FC236}">
                <a16:creationId xmlns:a16="http://schemas.microsoft.com/office/drawing/2014/main" id="{36D30126-6314-4A93-B27E-5C66CF781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4" y="2432305"/>
            <a:ext cx="7056669" cy="4102852"/>
          </a:xfrm>
          <a:prstGeom prst="rect">
            <a:avLst/>
          </a:prstGeom>
          <a:solidFill>
            <a:srgbClr val="7F7F7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194" name="Picture 2" descr="UNCRC, Ruardean Acorns, Care and education for children two to five,">
            <a:extLst>
              <a:ext uri="{FF2B5EF4-FFF2-40B4-BE49-F238E27FC236}">
                <a16:creationId xmlns:a16="http://schemas.microsoft.com/office/drawing/2014/main" id="{D2C38CDA-64A4-BF14-2E85-7F34CCB06EB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66744" y="3364291"/>
            <a:ext cx="6579910" cy="2238878"/>
          </a:xfrm>
          <a:prstGeom prst="rect">
            <a:avLst/>
          </a:prstGeom>
          <a:noFill/>
          <a:extLst>
            <a:ext uri="{909E8E84-426E-40DD-AFC4-6F175D3DCCD1}">
              <a14:hiddenFill xmlns:a14="http://schemas.microsoft.com/office/drawing/2010/main">
                <a:solidFill>
                  <a:srgbClr val="FFFFFF"/>
                </a:solidFill>
              </a14:hiddenFill>
            </a:ext>
          </a:extLst>
        </p:spPr>
      </p:pic>
      <p:sp>
        <p:nvSpPr>
          <p:cNvPr id="8203" name="Rectangle 8202">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C81E2D2-B470-B514-F4E4-51868F08E4E3}"/>
              </a:ext>
            </a:extLst>
          </p:cNvPr>
          <p:cNvSpPr>
            <a:spLocks noGrp="1"/>
          </p:cNvSpPr>
          <p:nvPr>
            <p:ph idx="1"/>
          </p:nvPr>
        </p:nvSpPr>
        <p:spPr>
          <a:xfrm>
            <a:off x="7534655" y="321732"/>
            <a:ext cx="4335613" cy="6213425"/>
          </a:xfrm>
        </p:spPr>
        <p:txBody>
          <a:bodyPr anchor="ctr">
            <a:normAutofit/>
          </a:bodyPr>
          <a:lstStyle/>
          <a:p>
            <a:r>
              <a:rPr lang="en-GB" sz="2000" dirty="0">
                <a:solidFill>
                  <a:srgbClr val="FFFFFF"/>
                </a:solidFill>
              </a:rPr>
              <a:t>The United Nations Convention on the Rights of the Child (UNCRC) is a legally-binding international agreement setting out the civil, political, economic, social and cultural rights of every child, regardless of their race, religion or abilities. </a:t>
            </a:r>
          </a:p>
          <a:p>
            <a:pPr marL="0" indent="0">
              <a:buNone/>
            </a:pPr>
            <a:endParaRPr lang="en-GB" sz="2000" dirty="0">
              <a:solidFill>
                <a:srgbClr val="FFFFFF"/>
              </a:solidFill>
            </a:endParaRPr>
          </a:p>
          <a:p>
            <a:r>
              <a:rPr lang="en-GB" sz="2000" dirty="0">
                <a:solidFill>
                  <a:srgbClr val="FFFFFF"/>
                </a:solidFill>
              </a:rPr>
              <a:t>In 1989, governments worldwide promised all children the same rights by adopting the UNCRC. </a:t>
            </a:r>
          </a:p>
          <a:p>
            <a:pPr marL="0" indent="0">
              <a:buNone/>
            </a:pPr>
            <a:endParaRPr lang="en-GB" sz="2000" dirty="0">
              <a:solidFill>
                <a:srgbClr val="FFFFFF"/>
              </a:solidFill>
            </a:endParaRPr>
          </a:p>
          <a:p>
            <a:r>
              <a:rPr lang="en-GB" sz="2000" dirty="0">
                <a:solidFill>
                  <a:srgbClr val="FFFFFF"/>
                </a:solidFill>
              </a:rPr>
              <a:t>The Convention changed the way children are viewed and treated – in other words, as human beings with a distinct set of rights instead of as passive objects of care and charity.</a:t>
            </a:r>
          </a:p>
          <a:p>
            <a:pPr marL="0" indent="0">
              <a:buNone/>
            </a:pPr>
            <a:endParaRPr lang="en-US" sz="1600" dirty="0">
              <a:solidFill>
                <a:srgbClr val="FFFFFF"/>
              </a:solidFill>
            </a:endParaRPr>
          </a:p>
        </p:txBody>
      </p:sp>
    </p:spTree>
    <p:extLst>
      <p:ext uri="{BB962C8B-B14F-4D97-AF65-F5344CB8AC3E}">
        <p14:creationId xmlns:p14="http://schemas.microsoft.com/office/powerpoint/2010/main" val="230218973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5FCE169-4276-4005-8C82-CCC9C80C4F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0" y="461736"/>
            <a:ext cx="6675119" cy="1866293"/>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9951" y="467575"/>
            <a:ext cx="2148840" cy="1877811"/>
          </a:xfrm>
          <a:prstGeom prst="rect">
            <a:avLst/>
          </a:prstGeom>
          <a:solidFill>
            <a:srgbClr val="2D306C"/>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73990" y="471340"/>
            <a:ext cx="2148840" cy="1856689"/>
          </a:xfrm>
          <a:prstGeom prst="rect">
            <a:avLst/>
          </a:prstGeom>
          <a:solidFill>
            <a:srgbClr val="F2FA17"/>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0" y="2476301"/>
            <a:ext cx="6675119" cy="3922777"/>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lumMod val="85000"/>
                </a:prstClr>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458920" y="2473486"/>
            <a:ext cx="6821030" cy="3922777"/>
          </a:xfrm>
        </p:spPr>
        <p:txBody>
          <a:bodyPr anchor="ctr">
            <a:normAutofit/>
          </a:bodyPr>
          <a:lstStyle/>
          <a:p>
            <a:pPr marL="0" indent="0">
              <a:buNone/>
            </a:pPr>
            <a:r>
              <a:rPr lang="en-GB" sz="1400" b="1" dirty="0"/>
              <a:t>What is the UNCRC?</a:t>
            </a:r>
          </a:p>
          <a:p>
            <a:pPr marL="0" indent="0">
              <a:buNone/>
            </a:pPr>
            <a:endParaRPr lang="en-GB" sz="1400" b="1" dirty="0"/>
          </a:p>
          <a:p>
            <a:pPr marL="0" indent="0">
              <a:buNone/>
            </a:pPr>
            <a:endParaRPr lang="en-GB" sz="1400" dirty="0"/>
          </a:p>
          <a:p>
            <a:pPr>
              <a:defRPr/>
            </a:pPr>
            <a:r>
              <a:rPr lang="en-US" sz="1400" dirty="0"/>
              <a:t>The UNCRC is a treaty that lays out the rights of children and the standards to which all governments must aspire in order to promote these rights.</a:t>
            </a:r>
          </a:p>
          <a:p>
            <a:pPr>
              <a:defRPr/>
            </a:pPr>
            <a:endParaRPr lang="en-US" sz="1400" dirty="0"/>
          </a:p>
          <a:p>
            <a:pPr>
              <a:defRPr/>
            </a:pPr>
            <a:r>
              <a:rPr lang="en-GB" sz="1400" dirty="0"/>
              <a:t>Children and Young People need special rights because they are relatively more vulnerable to abuse, and exploitation compared to adults.</a:t>
            </a:r>
          </a:p>
          <a:p>
            <a:pPr marL="109537" indent="0">
              <a:buFont typeface="Wingdings 3" pitchFamily="18" charset="2"/>
              <a:buNone/>
              <a:defRPr/>
            </a:pPr>
            <a:endParaRPr lang="en-GB" sz="1400" dirty="0"/>
          </a:p>
          <a:p>
            <a:pPr>
              <a:defRPr/>
            </a:pPr>
            <a:r>
              <a:rPr lang="en-GB" sz="1400" dirty="0"/>
              <a:t>The UNCRC brings together children’s human rights into one international convention. </a:t>
            </a:r>
          </a:p>
          <a:p>
            <a:pPr>
              <a:defRPr/>
            </a:pPr>
            <a:endParaRPr lang="en-GB" sz="1400" dirty="0"/>
          </a:p>
          <a:p>
            <a:pPr marL="0" indent="0">
              <a:buNone/>
              <a:defRPr/>
            </a:pPr>
            <a:r>
              <a:rPr lang="en-GB" sz="1400" dirty="0"/>
              <a:t>(UNICEF, 2019)</a:t>
            </a:r>
          </a:p>
          <a:p>
            <a:endParaRPr lang="en-GB" sz="1100" dirty="0"/>
          </a:p>
        </p:txBody>
      </p:sp>
      <p:sp>
        <p:nvSpPr>
          <p:cNvPr id="16" name="Rectangle 15">
            <a:extLst>
              <a:ext uri="{FF2B5EF4-FFF2-40B4-BE49-F238E27FC236}">
                <a16:creationId xmlns:a16="http://schemas.microsoft.com/office/drawing/2014/main" id="{01955DCA-E99D-4678-99DB-8075105C1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9951" y="2480956"/>
            <a:ext cx="4453128" cy="3922776"/>
          </a:xfrm>
          <a:prstGeom prst="rect">
            <a:avLst/>
          </a:prstGeom>
          <a:solidFill>
            <a:srgbClr val="F2FA17">
              <a:alpha val="20000"/>
            </a:srgb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2" name="Picture 2" descr="Child-friendly UNCRC Poster leaflet - Play Scotland">
            <a:extLst>
              <a:ext uri="{FF2B5EF4-FFF2-40B4-BE49-F238E27FC236}">
                <a16:creationId xmlns:a16="http://schemas.microsoft.com/office/drawing/2014/main" id="{4D82B19D-ABFA-21A4-111E-B98924F8CF2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183538" y="2697448"/>
            <a:ext cx="2645953" cy="34930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2805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Effect transition="in" filter="fade">
                                      <p:cBhvr>
                                        <p:cTn id="7" dur="1000"/>
                                        <p:tgtEl>
                                          <p:spTgt spid="3">
                                            <p:txEl>
                                              <p:pRg st="3" end="3"/>
                                            </p:txEl>
                                          </p:spTgt>
                                        </p:tgtEl>
                                      </p:cBhvr>
                                    </p:animEffect>
                                    <p:anim calcmode="lin" valueType="num">
                                      <p:cBhvr>
                                        <p:cTn id="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5" end="5"/>
                                            </p:txEl>
                                          </p:spTgt>
                                        </p:tgtEl>
                                        <p:attrNameLst>
                                          <p:attrName>style.visibility</p:attrName>
                                        </p:attrNameLst>
                                      </p:cBhvr>
                                      <p:to>
                                        <p:strVal val="visible"/>
                                      </p:to>
                                    </p:set>
                                    <p:animEffect transition="in" filter="fade">
                                      <p:cBhvr>
                                        <p:cTn id="14" dur="1000"/>
                                        <p:tgtEl>
                                          <p:spTgt spid="3">
                                            <p:txEl>
                                              <p:pRg st="5" end="5"/>
                                            </p:txEl>
                                          </p:spTgt>
                                        </p:tgtEl>
                                      </p:cBhvr>
                                    </p:animEffect>
                                    <p:anim calcmode="lin" valueType="num">
                                      <p:cBhvr>
                                        <p:cTn id="15"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animEffect transition="in" filter="fade">
                                      <p:cBhvr>
                                        <p:cTn id="21" dur="1000"/>
                                        <p:tgtEl>
                                          <p:spTgt spid="3">
                                            <p:txEl>
                                              <p:pRg st="7" end="7"/>
                                            </p:txEl>
                                          </p:spTgt>
                                        </p:tgtEl>
                                      </p:cBhvr>
                                    </p:animEffect>
                                    <p:anim calcmode="lin" valueType="num">
                                      <p:cBhvr>
                                        <p:cTn id="22"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47" name="Rectangle 10246">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1" y="453981"/>
            <a:ext cx="6697525" cy="1877811"/>
          </a:xfrm>
          <a:prstGeom prst="rect">
            <a:avLst/>
          </a:prstGeom>
          <a:solidFill>
            <a:srgbClr val="5F513F"/>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pic>
        <p:nvPicPr>
          <p:cNvPr id="10242" name="Picture 2" descr="United Nations Convention on the Rights of the Child | Engage Aberdeenshire">
            <a:extLst>
              <a:ext uri="{FF2B5EF4-FFF2-40B4-BE49-F238E27FC236}">
                <a16:creationId xmlns:a16="http://schemas.microsoft.com/office/drawing/2014/main" id="{0F160192-2C7F-B783-210A-D0FF04F21A4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248" r="17611"/>
          <a:stretch/>
        </p:blipFill>
        <p:spPr bwMode="auto">
          <a:xfrm>
            <a:off x="458921" y="2480956"/>
            <a:ext cx="4402377" cy="3918122"/>
          </a:xfrm>
          <a:prstGeom prst="rect">
            <a:avLst/>
          </a:prstGeom>
          <a:noFill/>
          <a:extLst>
            <a:ext uri="{909E8E84-426E-40DD-AFC4-6F175D3DCCD1}">
              <a14:hiddenFill xmlns:a14="http://schemas.microsoft.com/office/drawing/2010/main">
                <a:solidFill>
                  <a:srgbClr val="FFFFFF"/>
                </a:solidFill>
              </a14:hiddenFill>
            </a:ext>
          </a:extLst>
        </p:spPr>
      </p:pic>
      <p:sp>
        <p:nvSpPr>
          <p:cNvPr id="10249" name="Rectangle 10248">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48949" y="2480956"/>
            <a:ext cx="2115455" cy="1898903"/>
          </a:xfrm>
          <a:prstGeom prst="rect">
            <a:avLst/>
          </a:prstGeom>
          <a:solidFill>
            <a:srgbClr val="3C80CE"/>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0251" name="Rectangle 10250">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48949" y="4529023"/>
            <a:ext cx="2107363" cy="1870055"/>
          </a:xfrm>
          <a:prstGeom prst="rect">
            <a:avLst/>
          </a:prstGeom>
          <a:solidFill>
            <a:schemeClr val="accent5">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0253" name="Rectangle 10252">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27567" y="450221"/>
            <a:ext cx="4405512" cy="5948858"/>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7352055" y="678820"/>
            <a:ext cx="4389116" cy="5948858"/>
          </a:xfrm>
        </p:spPr>
        <p:txBody>
          <a:bodyPr anchor="ctr">
            <a:normAutofit lnSpcReduction="10000"/>
          </a:bodyPr>
          <a:lstStyle/>
          <a:p>
            <a:pPr marL="0" indent="0">
              <a:buNone/>
            </a:pPr>
            <a:r>
              <a:rPr lang="en-GB" sz="1600" b="1" dirty="0"/>
              <a:t>What makes the UNCRC so special?</a:t>
            </a:r>
          </a:p>
          <a:p>
            <a:endParaRPr lang="en-GB" sz="1600" b="1" dirty="0"/>
          </a:p>
          <a:p>
            <a:r>
              <a:rPr lang="en-GB" sz="1600" dirty="0"/>
              <a:t>Every child has rights, whatever their ethnicity, gender, religion, language, abilities or any other status.</a:t>
            </a:r>
          </a:p>
          <a:p>
            <a:endParaRPr lang="en-GB" sz="1600" dirty="0"/>
          </a:p>
          <a:p>
            <a:r>
              <a:rPr lang="en-GB" sz="1600" dirty="0" err="1"/>
              <a:t>Unicef</a:t>
            </a:r>
            <a:r>
              <a:rPr lang="en-GB" sz="1600" dirty="0"/>
              <a:t> are the only organisation working for children recognised by the Convention.</a:t>
            </a:r>
          </a:p>
          <a:p>
            <a:endParaRPr lang="en-GB" sz="1600" dirty="0"/>
          </a:p>
          <a:p>
            <a:r>
              <a:rPr lang="en-GB" sz="1600" dirty="0"/>
              <a:t>There are four articles in the convention that are seen as special. They are known as the “General Principles” and they help to interpret all the other articles and play a fundamental role in realising all the rights in the Convention for all children. They are:</a:t>
            </a:r>
          </a:p>
          <a:p>
            <a:endParaRPr lang="en-GB" sz="1600" dirty="0"/>
          </a:p>
          <a:p>
            <a:r>
              <a:rPr lang="en-GB" sz="1600" dirty="0"/>
              <a:t>Non-discrimination (article 2)</a:t>
            </a:r>
          </a:p>
          <a:p>
            <a:r>
              <a:rPr lang="en-GB" sz="1600" dirty="0"/>
              <a:t>Best interest of the child (article 3)</a:t>
            </a:r>
          </a:p>
          <a:p>
            <a:r>
              <a:rPr lang="en-GB" sz="1600" dirty="0"/>
              <a:t>Right to life survival and development (article 6)</a:t>
            </a:r>
          </a:p>
          <a:p>
            <a:r>
              <a:rPr lang="en-GB" sz="1600" dirty="0"/>
              <a:t>Right to be heard (article 12)</a:t>
            </a:r>
          </a:p>
          <a:p>
            <a:pPr marL="0" indent="0">
              <a:buNone/>
            </a:pPr>
            <a:r>
              <a:rPr lang="en-GB" sz="1600" dirty="0"/>
              <a:t>(</a:t>
            </a:r>
            <a:r>
              <a:rPr lang="en-GB" sz="1600" dirty="0" err="1"/>
              <a:t>Unicef</a:t>
            </a:r>
            <a:r>
              <a:rPr lang="en-GB" sz="1600" dirty="0"/>
              <a:t>, 2019)</a:t>
            </a:r>
          </a:p>
          <a:p>
            <a:endParaRPr lang="en-GB" sz="1100" b="1" dirty="0"/>
          </a:p>
          <a:p>
            <a:endParaRPr lang="en-GB" sz="1100" dirty="0"/>
          </a:p>
        </p:txBody>
      </p:sp>
    </p:spTree>
    <p:extLst>
      <p:ext uri="{BB962C8B-B14F-4D97-AF65-F5344CB8AC3E}">
        <p14:creationId xmlns:p14="http://schemas.microsoft.com/office/powerpoint/2010/main" val="32412015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anim calcmode="lin" valueType="num">
                                      <p:cBhvr>
                                        <p:cTn id="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4" end="4"/>
                                            </p:txEl>
                                          </p:spTgt>
                                        </p:tgtEl>
                                        <p:attrNameLst>
                                          <p:attrName>style.visibility</p:attrName>
                                        </p:attrNameLst>
                                      </p:cBhvr>
                                      <p:to>
                                        <p:strVal val="visible"/>
                                      </p:to>
                                    </p:set>
                                    <p:animEffect transition="in" filter="fade">
                                      <p:cBhvr>
                                        <p:cTn id="14" dur="1000"/>
                                        <p:tgtEl>
                                          <p:spTgt spid="3">
                                            <p:txEl>
                                              <p:pRg st="4" end="4"/>
                                            </p:txEl>
                                          </p:spTgt>
                                        </p:tgtEl>
                                      </p:cBhvr>
                                    </p:animEffect>
                                    <p:anim calcmode="lin" valueType="num">
                                      <p:cBhvr>
                                        <p:cTn id="15"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animEffect transition="in" filter="fade">
                                      <p:cBhvr>
                                        <p:cTn id="21" dur="1000"/>
                                        <p:tgtEl>
                                          <p:spTgt spid="3">
                                            <p:txEl>
                                              <p:pRg st="6" end="6"/>
                                            </p:txEl>
                                          </p:spTgt>
                                        </p:tgtEl>
                                      </p:cBhvr>
                                    </p:animEffect>
                                    <p:anim calcmode="lin" valueType="num">
                                      <p:cBhvr>
                                        <p:cTn id="22"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8" end="8"/>
                                            </p:txEl>
                                          </p:spTgt>
                                        </p:tgtEl>
                                        <p:attrNameLst>
                                          <p:attrName>style.visibility</p:attrName>
                                        </p:attrNameLst>
                                      </p:cBhvr>
                                      <p:to>
                                        <p:strVal val="visible"/>
                                      </p:to>
                                    </p:set>
                                    <p:animEffect transition="in" filter="fade">
                                      <p:cBhvr>
                                        <p:cTn id="28" dur="1000"/>
                                        <p:tgtEl>
                                          <p:spTgt spid="3">
                                            <p:txEl>
                                              <p:pRg st="8" end="8"/>
                                            </p:txEl>
                                          </p:spTgt>
                                        </p:tgtEl>
                                      </p:cBhvr>
                                    </p:animEffect>
                                    <p:anim calcmode="lin" valueType="num">
                                      <p:cBhvr>
                                        <p:cTn id="29"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9" end="9"/>
                                            </p:txEl>
                                          </p:spTgt>
                                        </p:tgtEl>
                                        <p:attrNameLst>
                                          <p:attrName>style.visibility</p:attrName>
                                        </p:attrNameLst>
                                      </p:cBhvr>
                                      <p:to>
                                        <p:strVal val="visible"/>
                                      </p:to>
                                    </p:set>
                                    <p:animEffect transition="in" filter="fade">
                                      <p:cBhvr>
                                        <p:cTn id="35" dur="1000"/>
                                        <p:tgtEl>
                                          <p:spTgt spid="3">
                                            <p:txEl>
                                              <p:pRg st="9" end="9"/>
                                            </p:txEl>
                                          </p:spTgt>
                                        </p:tgtEl>
                                      </p:cBhvr>
                                    </p:animEffect>
                                    <p:anim calcmode="lin" valueType="num">
                                      <p:cBhvr>
                                        <p:cTn id="36"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10" end="10"/>
                                            </p:txEl>
                                          </p:spTgt>
                                        </p:tgtEl>
                                        <p:attrNameLst>
                                          <p:attrName>style.visibility</p:attrName>
                                        </p:attrNameLst>
                                      </p:cBhvr>
                                      <p:to>
                                        <p:strVal val="visible"/>
                                      </p:to>
                                    </p:set>
                                    <p:animEffect transition="in" filter="fade">
                                      <p:cBhvr>
                                        <p:cTn id="42" dur="1000"/>
                                        <p:tgtEl>
                                          <p:spTgt spid="3">
                                            <p:txEl>
                                              <p:pRg st="10" end="10"/>
                                            </p:txEl>
                                          </p:spTgt>
                                        </p:tgtEl>
                                      </p:cBhvr>
                                    </p:animEffect>
                                    <p:anim calcmode="lin" valueType="num">
                                      <p:cBhvr>
                                        <p:cTn id="43"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10" end="10"/>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3">
                                            <p:txEl>
                                              <p:pRg st="11" end="11"/>
                                            </p:txEl>
                                          </p:spTgt>
                                        </p:tgtEl>
                                        <p:attrNameLst>
                                          <p:attrName>style.visibility</p:attrName>
                                        </p:attrNameLst>
                                      </p:cBhvr>
                                      <p:to>
                                        <p:strVal val="visible"/>
                                      </p:to>
                                    </p:set>
                                    <p:animEffect transition="in" filter="fade">
                                      <p:cBhvr>
                                        <p:cTn id="49" dur="1000"/>
                                        <p:tgtEl>
                                          <p:spTgt spid="3">
                                            <p:txEl>
                                              <p:pRg st="11" end="11"/>
                                            </p:txEl>
                                          </p:spTgt>
                                        </p:tgtEl>
                                      </p:cBhvr>
                                    </p:animEffect>
                                    <p:anim calcmode="lin" valueType="num">
                                      <p:cBhvr>
                                        <p:cTn id="50" dur="1000" fill="hold"/>
                                        <p:tgtEl>
                                          <p:spTgt spid="3">
                                            <p:txEl>
                                              <p:pRg st="11" end="11"/>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11" end="1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8" name="Rectangle 9222">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30" name="Rectangle 9224">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227" name="Rectangle 9226">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29" name="Rectangle 9228">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231" name="Freeform: Shape 9230">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CDC6E5D1-212F-C71D-DD2C-9C1AAB02200B}"/>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UNCRC</a:t>
            </a:r>
          </a:p>
        </p:txBody>
      </p:sp>
      <p:pic>
        <p:nvPicPr>
          <p:cNvPr id="9218" name="Picture 2" descr="Child-friendly UNCRC Poster leaflet - Play Scotland">
            <a:extLst>
              <a:ext uri="{FF2B5EF4-FFF2-40B4-BE49-F238E27FC236}">
                <a16:creationId xmlns:a16="http://schemas.microsoft.com/office/drawing/2014/main" id="{F851C3F2-B6EB-86AA-B843-0579C27C55DC}"/>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4038604" y="-1"/>
            <a:ext cx="8153395" cy="68758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9359919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5" name="Rectangle 7174">
            <a:extLst>
              <a:ext uri="{FF2B5EF4-FFF2-40B4-BE49-F238E27FC236}">
                <a16:creationId xmlns:a16="http://schemas.microsoft.com/office/drawing/2014/main" id="{CEB41C5C-0F34-4DDA-9D7C-5E717F35F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384" y="303591"/>
            <a:ext cx="4334256" cy="5896743"/>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EC1BA8-CB52-A61D-75DF-DD0DDEDFEFF8}"/>
              </a:ext>
            </a:extLst>
          </p:cNvPr>
          <p:cNvSpPr>
            <a:spLocks noGrp="1"/>
          </p:cNvSpPr>
          <p:nvPr>
            <p:ph type="title"/>
          </p:nvPr>
        </p:nvSpPr>
        <p:spPr>
          <a:xfrm>
            <a:off x="594360" y="640263"/>
            <a:ext cx="3822192" cy="1344975"/>
          </a:xfrm>
        </p:spPr>
        <p:txBody>
          <a:bodyPr>
            <a:normAutofit/>
          </a:bodyPr>
          <a:lstStyle/>
          <a:p>
            <a:pPr algn="ctr"/>
            <a:r>
              <a:rPr lang="en-US" sz="2800" dirty="0">
                <a:solidFill>
                  <a:schemeClr val="bg1"/>
                </a:solidFill>
              </a:rPr>
              <a:t>The Northern Atlantic Treaty Organization </a:t>
            </a:r>
            <a:br>
              <a:rPr lang="en-US" sz="2800" dirty="0">
                <a:solidFill>
                  <a:schemeClr val="bg1"/>
                </a:solidFill>
              </a:rPr>
            </a:br>
            <a:r>
              <a:rPr lang="en-US" sz="2800" dirty="0">
                <a:solidFill>
                  <a:schemeClr val="bg1"/>
                </a:solidFill>
              </a:rPr>
              <a:t>(NATO) </a:t>
            </a:r>
          </a:p>
        </p:txBody>
      </p:sp>
      <p:cxnSp>
        <p:nvCxnSpPr>
          <p:cNvPr id="7177" name="Straight Connector 7176">
            <a:extLst>
              <a:ext uri="{FF2B5EF4-FFF2-40B4-BE49-F238E27FC236}">
                <a16:creationId xmlns:a16="http://schemas.microsoft.com/office/drawing/2014/main" id="{57E1E5E6-F385-4E9C-B201-BA5BDE5CAD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04088" y="2050687"/>
            <a:ext cx="3685032" cy="0"/>
          </a:xfrm>
          <a:prstGeom prst="line">
            <a:avLst/>
          </a:prstGeom>
          <a:ln w="22225">
            <a:solidFill>
              <a:srgbClr val="E7E6E6"/>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D07A9CA-CD0B-C5DA-A4CE-05FFCD61E7CB}"/>
              </a:ext>
            </a:extLst>
          </p:cNvPr>
          <p:cNvSpPr>
            <a:spLocks noGrp="1"/>
          </p:cNvSpPr>
          <p:nvPr>
            <p:ph idx="1"/>
          </p:nvPr>
        </p:nvSpPr>
        <p:spPr>
          <a:xfrm>
            <a:off x="336383" y="2121762"/>
            <a:ext cx="4334255" cy="4078565"/>
          </a:xfrm>
        </p:spPr>
        <p:txBody>
          <a:bodyPr>
            <a:normAutofit/>
          </a:bodyPr>
          <a:lstStyle/>
          <a:p>
            <a:pPr marL="0" indent="0">
              <a:buNone/>
            </a:pPr>
            <a:r>
              <a:rPr lang="en-US" dirty="0">
                <a:solidFill>
                  <a:schemeClr val="bg1"/>
                </a:solidFill>
              </a:rPr>
              <a:t>April 1949, NATO, an intergovernmental security alliance, was established by 12 countries to ensure: </a:t>
            </a:r>
          </a:p>
          <a:p>
            <a:r>
              <a:rPr lang="en-US" dirty="0">
                <a:solidFill>
                  <a:schemeClr val="bg1"/>
                </a:solidFill>
              </a:rPr>
              <a:t>Peace within Europe </a:t>
            </a:r>
          </a:p>
          <a:p>
            <a:r>
              <a:rPr lang="en-US" dirty="0">
                <a:solidFill>
                  <a:schemeClr val="bg1"/>
                </a:solidFill>
              </a:rPr>
              <a:t>To promote cooperation </a:t>
            </a:r>
          </a:p>
          <a:p>
            <a:r>
              <a:rPr lang="en-US" dirty="0">
                <a:solidFill>
                  <a:schemeClr val="bg1"/>
                </a:solidFill>
              </a:rPr>
              <a:t>Safeguard their freedom</a:t>
            </a:r>
          </a:p>
        </p:txBody>
      </p:sp>
      <p:pic>
        <p:nvPicPr>
          <p:cNvPr id="7170" name="Picture 2" descr="NATO | Founders, History, Purpose, Countries, Map, &amp; Facts | Britannica">
            <a:extLst>
              <a:ext uri="{FF2B5EF4-FFF2-40B4-BE49-F238E27FC236}">
                <a16:creationId xmlns:a16="http://schemas.microsoft.com/office/drawing/2014/main" id="{D0817109-9D14-EB68-5CCE-DCEC8ED2C3E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110716" y="877531"/>
            <a:ext cx="6596652" cy="49474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4025624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B45A142-4255-493C-8284-5D566C121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7"/>
            <a:ext cx="4332307" cy="6179552"/>
          </a:xfrm>
          <a:prstGeom prst="rect">
            <a:avLst/>
          </a:prstGeom>
          <a:solidFill>
            <a:srgbClr val="404040">
              <a:alpha val="89804"/>
            </a:srgbClr>
          </a:solidFill>
          <a:ln w="127000" cap="sq" cmpd="thinThick">
            <a:solidFill>
              <a:srgbClr val="595959">
                <a:alpha val="8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485DCE-55D2-8170-C619-DE29709FC6B7}"/>
              </a:ext>
            </a:extLst>
          </p:cNvPr>
          <p:cNvSpPr>
            <a:spLocks noGrp="1"/>
          </p:cNvSpPr>
          <p:nvPr>
            <p:ph type="title"/>
          </p:nvPr>
        </p:nvSpPr>
        <p:spPr>
          <a:xfrm>
            <a:off x="674237" y="914400"/>
            <a:ext cx="3657600" cy="2887579"/>
          </a:xfrm>
        </p:spPr>
        <p:txBody>
          <a:bodyPr vert="horz" lIns="91440" tIns="45720" rIns="91440" bIns="45720" rtlCol="0" anchor="b">
            <a:normAutofit/>
          </a:bodyPr>
          <a:lstStyle/>
          <a:p>
            <a:pPr algn="ctr"/>
            <a:r>
              <a:rPr lang="en-US" sz="4800" kern="1200">
                <a:solidFill>
                  <a:srgbClr val="FFFFFF"/>
                </a:solidFill>
                <a:latin typeface="+mj-lt"/>
                <a:ea typeface="+mj-ea"/>
                <a:cs typeface="+mj-cs"/>
              </a:rPr>
              <a:t>NATO Summary</a:t>
            </a:r>
          </a:p>
        </p:txBody>
      </p:sp>
      <p:sp>
        <p:nvSpPr>
          <p:cNvPr id="3" name="Content Placeholder 2">
            <a:extLst>
              <a:ext uri="{FF2B5EF4-FFF2-40B4-BE49-F238E27FC236}">
                <a16:creationId xmlns:a16="http://schemas.microsoft.com/office/drawing/2014/main" id="{8A630B57-0BA6-2525-E25C-1AF27A69A44F}"/>
              </a:ext>
            </a:extLst>
          </p:cNvPr>
          <p:cNvSpPr>
            <a:spLocks noGrp="1"/>
          </p:cNvSpPr>
          <p:nvPr>
            <p:ph idx="1"/>
          </p:nvPr>
        </p:nvSpPr>
        <p:spPr>
          <a:xfrm>
            <a:off x="674237" y="4170501"/>
            <a:ext cx="3657600" cy="1525597"/>
          </a:xfrm>
        </p:spPr>
        <p:txBody>
          <a:bodyPr vert="horz" lIns="91440" tIns="45720" rIns="91440" bIns="45720" rtlCol="0">
            <a:normAutofit/>
          </a:bodyPr>
          <a:lstStyle/>
          <a:p>
            <a:pPr marL="0" indent="0" algn="ctr">
              <a:buNone/>
            </a:pPr>
            <a:r>
              <a:rPr lang="en-US" sz="2000" kern="1200" dirty="0">
                <a:solidFill>
                  <a:srgbClr val="FFFFFF"/>
                </a:solidFill>
                <a:latin typeface="+mn-lt"/>
                <a:ea typeface="+mn-ea"/>
                <a:cs typeface="+mn-cs"/>
                <a:hlinkClick r:id="rId3"/>
              </a:rPr>
              <a:t>https://www.youtube.com/watch?v=8MQ59Ij5fkM</a:t>
            </a:r>
            <a:r>
              <a:rPr lang="en-US" sz="2000" kern="1200" dirty="0">
                <a:solidFill>
                  <a:srgbClr val="FFFFFF"/>
                </a:solidFill>
                <a:latin typeface="+mn-lt"/>
                <a:ea typeface="+mn-ea"/>
                <a:cs typeface="+mn-cs"/>
              </a:rPr>
              <a:t> </a:t>
            </a:r>
          </a:p>
        </p:txBody>
      </p:sp>
      <p:cxnSp>
        <p:nvCxnSpPr>
          <p:cNvPr id="11" name="Straight Connector 10">
            <a:extLst>
              <a:ext uri="{FF2B5EF4-FFF2-40B4-BE49-F238E27FC236}">
                <a16:creationId xmlns:a16="http://schemas.microsoft.com/office/drawing/2014/main" id="{38FB9660-F42F-4313-BBC4-47C007FE48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1126" y="3910267"/>
            <a:ext cx="258679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4" name="Picture 2" descr="NATO | Founders, History, Purpose, Countries, Map, &amp; Facts | Britannica">
            <a:extLst>
              <a:ext uri="{FF2B5EF4-FFF2-40B4-BE49-F238E27FC236}">
                <a16:creationId xmlns:a16="http://schemas.microsoft.com/office/drawing/2014/main" id="{48E716DE-7CBB-A5F4-AE76-4EB38E32F9C3}"/>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5153822" y="975392"/>
            <a:ext cx="6553545" cy="49151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6178880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646342">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EF0A6B4-C26A-7157-45B7-4EF0FFB628CE}"/>
              </a:ext>
            </a:extLst>
          </p:cNvPr>
          <p:cNvSpPr>
            <a:spLocks noGrp="1"/>
          </p:cNvSpPr>
          <p:nvPr>
            <p:ph type="title"/>
          </p:nvPr>
        </p:nvSpPr>
        <p:spPr>
          <a:xfrm>
            <a:off x="524256" y="4767072"/>
            <a:ext cx="6594189" cy="1625210"/>
          </a:xfrm>
        </p:spPr>
        <p:txBody>
          <a:bodyPr>
            <a:normAutofit/>
          </a:bodyPr>
          <a:lstStyle/>
          <a:p>
            <a:pPr algn="ctr"/>
            <a:r>
              <a:rPr lang="en-US" dirty="0">
                <a:solidFill>
                  <a:srgbClr val="FFFFFF"/>
                </a:solidFill>
              </a:rPr>
              <a:t>European Union </a:t>
            </a:r>
          </a:p>
        </p:txBody>
      </p:sp>
      <p:pic>
        <p:nvPicPr>
          <p:cNvPr id="1026" name="Picture 2" descr="European Union - Wikipedia">
            <a:extLst>
              <a:ext uri="{FF2B5EF4-FFF2-40B4-BE49-F238E27FC236}">
                <a16:creationId xmlns:a16="http://schemas.microsoft.com/office/drawing/2014/main" id="{F0479A8C-320F-CFB3-01CA-1D5735DBA1F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4735" r="1" b="8086"/>
          <a:stretch/>
        </p:blipFill>
        <p:spPr bwMode="auto">
          <a:xfrm>
            <a:off x="327547" y="321733"/>
            <a:ext cx="7058306" cy="4107392"/>
          </a:xfrm>
          <a:prstGeom prst="rect">
            <a:avLst/>
          </a:prstGeom>
          <a:noFill/>
          <a:extLst>
            <a:ext uri="{909E8E84-426E-40DD-AFC4-6F175D3DCCD1}">
              <a14:hiddenFill xmlns:a14="http://schemas.microsoft.com/office/drawing/2010/main">
                <a:solidFill>
                  <a:srgbClr val="FFFFFF"/>
                </a:solidFill>
              </a14:hiddenFill>
            </a:ext>
          </a:extLst>
        </p:spPr>
      </p:pic>
      <p:sp>
        <p:nvSpPr>
          <p:cNvPr id="1033" name="Rectangle 1032">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F1B8389-94FE-47DE-14A2-26D46F2EE45F}"/>
              </a:ext>
            </a:extLst>
          </p:cNvPr>
          <p:cNvSpPr>
            <a:spLocks noGrp="1"/>
          </p:cNvSpPr>
          <p:nvPr>
            <p:ph idx="1"/>
          </p:nvPr>
        </p:nvSpPr>
        <p:spPr>
          <a:xfrm>
            <a:off x="7534655" y="321732"/>
            <a:ext cx="4329798" cy="6214533"/>
          </a:xfrm>
        </p:spPr>
        <p:txBody>
          <a:bodyPr anchor="ctr">
            <a:normAutofit/>
          </a:bodyPr>
          <a:lstStyle/>
          <a:p>
            <a:pPr marL="0" indent="0">
              <a:buNone/>
            </a:pPr>
            <a:r>
              <a:rPr lang="en-GB" sz="2000" b="0" i="0" u="none" strike="noStrike" dirty="0">
                <a:solidFill>
                  <a:srgbClr val="FFFFFF"/>
                </a:solidFill>
                <a:effectLst/>
                <a:latin typeface="Verdana" panose="020B0604030504040204" pitchFamily="34" charset="0"/>
              </a:rPr>
              <a:t>The European Union (EU) is a unique economic and political union between 27 countries (Excluding the U.K.)</a:t>
            </a:r>
            <a:endParaRPr lang="en-US" sz="2000" b="0" i="0" u="none" strike="noStrike" dirty="0">
              <a:solidFill>
                <a:srgbClr val="FFFFFF"/>
              </a:solidFill>
              <a:effectLst/>
              <a:latin typeface="Verdana" panose="020B0604030504040204" pitchFamily="34" charset="0"/>
            </a:endParaRPr>
          </a:p>
          <a:p>
            <a:r>
              <a:rPr lang="en-US" sz="2000" dirty="0">
                <a:solidFill>
                  <a:srgbClr val="FFFFFF"/>
                </a:solidFill>
                <a:latin typeface="Verdana" panose="020B0604030504040204" pitchFamily="34" charset="0"/>
              </a:rPr>
              <a:t>Economic union (single trade market)</a:t>
            </a:r>
          </a:p>
          <a:p>
            <a:r>
              <a:rPr lang="en-US" sz="2000" b="0" i="0" u="none" strike="noStrike" dirty="0">
                <a:solidFill>
                  <a:srgbClr val="FFFFFF"/>
                </a:solidFill>
                <a:effectLst/>
                <a:latin typeface="Verdana" panose="020B0604030504040204" pitchFamily="34" charset="0"/>
              </a:rPr>
              <a:t>Climate </a:t>
            </a:r>
          </a:p>
          <a:p>
            <a:r>
              <a:rPr lang="en-US" sz="2000" dirty="0">
                <a:solidFill>
                  <a:srgbClr val="FFFFFF"/>
                </a:solidFill>
                <a:latin typeface="Verdana" panose="020B0604030504040204" pitchFamily="34" charset="0"/>
              </a:rPr>
              <a:t>Justice (European Court)</a:t>
            </a:r>
          </a:p>
          <a:p>
            <a:r>
              <a:rPr lang="en-US" sz="2000" b="0" i="0" u="none" strike="noStrike" dirty="0">
                <a:solidFill>
                  <a:srgbClr val="FFFFFF"/>
                </a:solidFill>
                <a:effectLst/>
                <a:latin typeface="Verdana" panose="020B0604030504040204" pitchFamily="34" charset="0"/>
              </a:rPr>
              <a:t>Health </a:t>
            </a:r>
          </a:p>
          <a:p>
            <a:r>
              <a:rPr lang="en-US" sz="2000" dirty="0">
                <a:solidFill>
                  <a:srgbClr val="FFFFFF"/>
                </a:solidFill>
                <a:latin typeface="Verdana" panose="020B0604030504040204" pitchFamily="34" charset="0"/>
              </a:rPr>
              <a:t>Security </a:t>
            </a:r>
          </a:p>
          <a:p>
            <a:r>
              <a:rPr lang="en-US" sz="2000" b="0" i="0" u="none" strike="noStrike" dirty="0">
                <a:solidFill>
                  <a:srgbClr val="FFFFFF"/>
                </a:solidFill>
                <a:effectLst/>
                <a:latin typeface="Verdana" panose="020B0604030504040204" pitchFamily="34" charset="0"/>
              </a:rPr>
              <a:t>Migration </a:t>
            </a:r>
            <a:endParaRPr lang="en-GB" sz="2000" b="0" i="0" u="none" strike="noStrike" dirty="0">
              <a:solidFill>
                <a:srgbClr val="FFFFFF"/>
              </a:solidFill>
              <a:effectLst/>
              <a:latin typeface="Verdana" panose="020B0604030504040204" pitchFamily="34" charset="0"/>
            </a:endParaRPr>
          </a:p>
        </p:txBody>
      </p:sp>
    </p:spTree>
    <p:extLst>
      <p:ext uri="{BB962C8B-B14F-4D97-AF65-F5344CB8AC3E}">
        <p14:creationId xmlns:p14="http://schemas.microsoft.com/office/powerpoint/2010/main" val="24997252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646342">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9815779-360B-5D32-F1DD-E8C9C3C29C02}"/>
              </a:ext>
            </a:extLst>
          </p:cNvPr>
          <p:cNvSpPr>
            <a:spLocks noGrp="1"/>
          </p:cNvSpPr>
          <p:nvPr>
            <p:ph type="title"/>
          </p:nvPr>
        </p:nvSpPr>
        <p:spPr>
          <a:xfrm>
            <a:off x="524256" y="4767072"/>
            <a:ext cx="6594189" cy="1625210"/>
          </a:xfrm>
        </p:spPr>
        <p:txBody>
          <a:bodyPr>
            <a:normAutofit/>
          </a:bodyPr>
          <a:lstStyle/>
          <a:p>
            <a:pPr algn="r"/>
            <a:r>
              <a:rPr lang="en-US">
                <a:solidFill>
                  <a:srgbClr val="FFFFFF"/>
                </a:solidFill>
              </a:rPr>
              <a:t>European Union </a:t>
            </a:r>
          </a:p>
        </p:txBody>
      </p:sp>
      <p:pic>
        <p:nvPicPr>
          <p:cNvPr id="4" name="Picture 2" descr="European Union - Wikipedia">
            <a:extLst>
              <a:ext uri="{FF2B5EF4-FFF2-40B4-BE49-F238E27FC236}">
                <a16:creationId xmlns:a16="http://schemas.microsoft.com/office/drawing/2014/main" id="{F119326F-42F6-5C60-0AB5-6E15C673855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4735" r="1" b="8087"/>
          <a:stretch/>
        </p:blipFill>
        <p:spPr bwMode="auto">
          <a:xfrm>
            <a:off x="327547" y="321733"/>
            <a:ext cx="7058306" cy="4107392"/>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AEA5365-875B-8054-4322-74DA090FCB09}"/>
              </a:ext>
            </a:extLst>
          </p:cNvPr>
          <p:cNvSpPr>
            <a:spLocks noGrp="1"/>
          </p:cNvSpPr>
          <p:nvPr>
            <p:ph idx="1"/>
          </p:nvPr>
        </p:nvSpPr>
        <p:spPr>
          <a:xfrm>
            <a:off x="7534655" y="321732"/>
            <a:ext cx="4329798" cy="6214534"/>
          </a:xfrm>
        </p:spPr>
        <p:txBody>
          <a:bodyPr anchor="ctr">
            <a:normAutofit/>
          </a:bodyPr>
          <a:lstStyle/>
          <a:p>
            <a:pPr marL="0" indent="0">
              <a:buNone/>
            </a:pPr>
            <a:r>
              <a:rPr lang="en-GB" sz="2000" b="0" i="0" u="none" strike="noStrike" dirty="0">
                <a:solidFill>
                  <a:srgbClr val="FFFFFF"/>
                </a:solidFill>
                <a:effectLst/>
                <a:latin typeface="Verdana" panose="020B0604030504040204" pitchFamily="34" charset="0"/>
              </a:rPr>
              <a:t>Treaty on European Union describes the union was founded based on several values: </a:t>
            </a:r>
          </a:p>
          <a:p>
            <a:r>
              <a:rPr lang="en-US" sz="2000" dirty="0">
                <a:solidFill>
                  <a:srgbClr val="FFFFFF"/>
                </a:solidFill>
              </a:rPr>
              <a:t>Human rights </a:t>
            </a:r>
          </a:p>
          <a:p>
            <a:r>
              <a:rPr lang="en-US" sz="2000" dirty="0">
                <a:solidFill>
                  <a:srgbClr val="FFFFFF"/>
                </a:solidFill>
              </a:rPr>
              <a:t>Non-discrimination </a:t>
            </a:r>
          </a:p>
          <a:p>
            <a:r>
              <a:rPr lang="en-US" sz="2000" dirty="0">
                <a:solidFill>
                  <a:srgbClr val="FFFFFF"/>
                </a:solidFill>
              </a:rPr>
              <a:t>Tolerance </a:t>
            </a:r>
          </a:p>
          <a:p>
            <a:r>
              <a:rPr lang="en-US" sz="2000" dirty="0">
                <a:solidFill>
                  <a:srgbClr val="FFFFFF"/>
                </a:solidFill>
              </a:rPr>
              <a:t>Justice </a:t>
            </a:r>
          </a:p>
          <a:p>
            <a:r>
              <a:rPr lang="en-US" sz="2000" dirty="0">
                <a:solidFill>
                  <a:srgbClr val="FFFFFF"/>
                </a:solidFill>
              </a:rPr>
              <a:t>Solidarity </a:t>
            </a:r>
          </a:p>
          <a:p>
            <a:r>
              <a:rPr lang="en-US" sz="2000" dirty="0">
                <a:solidFill>
                  <a:srgbClr val="FFFFFF"/>
                </a:solidFill>
              </a:rPr>
              <a:t>Equality </a:t>
            </a:r>
          </a:p>
        </p:txBody>
      </p:sp>
    </p:spTree>
    <p:extLst>
      <p:ext uri="{BB962C8B-B14F-4D97-AF65-F5344CB8AC3E}">
        <p14:creationId xmlns:p14="http://schemas.microsoft.com/office/powerpoint/2010/main" val="337715375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European Union - Wikipedia">
            <a:extLst>
              <a:ext uri="{FF2B5EF4-FFF2-40B4-BE49-F238E27FC236}">
                <a16:creationId xmlns:a16="http://schemas.microsoft.com/office/drawing/2014/main" id="{378D6365-8CC8-75BF-411D-C4AB6A138D6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5917" r="22995" b="2825"/>
          <a:stretch/>
        </p:blipFill>
        <p:spPr bwMode="auto">
          <a:xfrm>
            <a:off x="3522468" y="10"/>
            <a:ext cx="8669532" cy="6857990"/>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D156D04A-7927-6BE2-778E-152F0FECFE7A}"/>
              </a:ext>
            </a:extLst>
          </p:cNvPr>
          <p:cNvSpPr>
            <a:spLocks noGrp="1"/>
          </p:cNvSpPr>
          <p:nvPr>
            <p:ph idx="1"/>
          </p:nvPr>
        </p:nvSpPr>
        <p:spPr>
          <a:xfrm>
            <a:off x="371094" y="2718054"/>
            <a:ext cx="3438906" cy="3207258"/>
          </a:xfrm>
        </p:spPr>
        <p:txBody>
          <a:bodyPr anchor="t">
            <a:normAutofit/>
          </a:bodyPr>
          <a:lstStyle/>
          <a:p>
            <a:r>
              <a:rPr lang="en-US" sz="1700">
                <a:hlinkClick r:id="rId4"/>
              </a:rPr>
              <a:t>https://www.youtube.com/watch?v=8RkwIlr912A</a:t>
            </a:r>
            <a:r>
              <a:rPr lang="en-US" sz="1700"/>
              <a:t> </a:t>
            </a:r>
          </a:p>
        </p:txBody>
      </p:sp>
    </p:spTree>
    <p:extLst>
      <p:ext uri="{BB962C8B-B14F-4D97-AF65-F5344CB8AC3E}">
        <p14:creationId xmlns:p14="http://schemas.microsoft.com/office/powerpoint/2010/main" val="3802758708"/>
      </p:ext>
    </p:extLst>
  </p:cSld>
  <p:clrMapOvr>
    <a:overrideClrMapping bg1="dk1" tx1="lt1" bg2="dk2" tx2="lt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343" name="Rectangle 14342">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432C6A">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0941AC2-5C0B-4316-2666-60AE0162F5D5}"/>
              </a:ext>
            </a:extLst>
          </p:cNvPr>
          <p:cNvSpPr>
            <a:spLocks noGrp="1"/>
          </p:cNvSpPr>
          <p:nvPr>
            <p:ph type="title"/>
          </p:nvPr>
        </p:nvSpPr>
        <p:spPr>
          <a:xfrm>
            <a:off x="524256" y="491260"/>
            <a:ext cx="6594189" cy="1625210"/>
          </a:xfrm>
        </p:spPr>
        <p:txBody>
          <a:bodyPr>
            <a:normAutofit/>
          </a:bodyPr>
          <a:lstStyle/>
          <a:p>
            <a:r>
              <a:rPr lang="en-US">
                <a:solidFill>
                  <a:srgbClr val="FFFFFF"/>
                </a:solidFill>
              </a:rPr>
              <a:t>Brexit </a:t>
            </a:r>
          </a:p>
        </p:txBody>
      </p:sp>
      <p:pic>
        <p:nvPicPr>
          <p:cNvPr id="14338" name="Picture 2" descr="Brexit: Fraying union | Financial Times">
            <a:extLst>
              <a:ext uri="{FF2B5EF4-FFF2-40B4-BE49-F238E27FC236}">
                <a16:creationId xmlns:a16="http://schemas.microsoft.com/office/drawing/2014/main" id="{A809DAEF-B587-782D-D7CC-4C805804D83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3126" b="-1"/>
          <a:stretch/>
        </p:blipFill>
        <p:spPr bwMode="auto">
          <a:xfrm>
            <a:off x="327547" y="2454903"/>
            <a:ext cx="7058306" cy="4080254"/>
          </a:xfrm>
          <a:prstGeom prst="rect">
            <a:avLst/>
          </a:prstGeom>
          <a:noFill/>
          <a:extLst>
            <a:ext uri="{909E8E84-426E-40DD-AFC4-6F175D3DCCD1}">
              <a14:hiddenFill xmlns:a14="http://schemas.microsoft.com/office/drawing/2010/main">
                <a:solidFill>
                  <a:srgbClr val="FFFFFF"/>
                </a:solidFill>
              </a14:hiddenFill>
            </a:ext>
          </a:extLst>
        </p:spPr>
      </p:pic>
      <p:sp>
        <p:nvSpPr>
          <p:cNvPr id="14345" name="Rectangle 14344">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75" y="321732"/>
            <a:ext cx="431329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C26BE09-9A41-C16B-47D6-CAA6BCB3919D}"/>
              </a:ext>
            </a:extLst>
          </p:cNvPr>
          <p:cNvSpPr>
            <a:spLocks noGrp="1"/>
          </p:cNvSpPr>
          <p:nvPr>
            <p:ph idx="1"/>
          </p:nvPr>
        </p:nvSpPr>
        <p:spPr>
          <a:xfrm>
            <a:off x="8029319" y="917724"/>
            <a:ext cx="3424739" cy="5368775"/>
          </a:xfrm>
        </p:spPr>
        <p:txBody>
          <a:bodyPr anchor="ctr">
            <a:normAutofit/>
          </a:bodyPr>
          <a:lstStyle/>
          <a:p>
            <a:r>
              <a:rPr lang="en-US" sz="2000" dirty="0">
                <a:solidFill>
                  <a:srgbClr val="FFFFFF"/>
                </a:solidFill>
              </a:rPr>
              <a:t>Limited Free movement (cannot reside in Europe without a Visa)</a:t>
            </a:r>
          </a:p>
          <a:p>
            <a:r>
              <a:rPr lang="en-US" sz="2000" dirty="0">
                <a:solidFill>
                  <a:srgbClr val="FFFFFF"/>
                </a:solidFill>
              </a:rPr>
              <a:t>Left the Single Market </a:t>
            </a:r>
          </a:p>
          <a:p>
            <a:r>
              <a:rPr lang="en-US" sz="2000" dirty="0">
                <a:solidFill>
                  <a:srgbClr val="FFFFFF"/>
                </a:solidFill>
              </a:rPr>
              <a:t>Immigration (Boarder Control) </a:t>
            </a:r>
          </a:p>
          <a:p>
            <a:r>
              <a:rPr lang="en-US" sz="2000" dirty="0">
                <a:solidFill>
                  <a:srgbClr val="FFFFFF"/>
                </a:solidFill>
              </a:rPr>
              <a:t>Extra NHS Investment (Approx. £350m). </a:t>
            </a:r>
          </a:p>
          <a:p>
            <a:r>
              <a:rPr lang="en-US" sz="2000" dirty="0">
                <a:solidFill>
                  <a:srgbClr val="FFFFFF"/>
                </a:solidFill>
              </a:rPr>
              <a:t>Economy shrinkage (Medium to Long-term) </a:t>
            </a:r>
          </a:p>
          <a:p>
            <a:r>
              <a:rPr lang="en-US" sz="2000" dirty="0">
                <a:solidFill>
                  <a:srgbClr val="FFFFFF"/>
                </a:solidFill>
              </a:rPr>
              <a:t>Separation from the EU laws</a:t>
            </a:r>
          </a:p>
          <a:p>
            <a:r>
              <a:rPr lang="en-US" sz="2000" dirty="0">
                <a:solidFill>
                  <a:srgbClr val="FFFFFF"/>
                </a:solidFill>
              </a:rPr>
              <a:t>EU funding (</a:t>
            </a:r>
            <a:r>
              <a:rPr lang="en-US" sz="2000" dirty="0" err="1">
                <a:solidFill>
                  <a:srgbClr val="FFFFFF"/>
                </a:solidFill>
              </a:rPr>
              <a:t>Approx</a:t>
            </a:r>
            <a:r>
              <a:rPr lang="en-US" sz="2000" dirty="0">
                <a:solidFill>
                  <a:srgbClr val="FFFFFF"/>
                </a:solidFill>
              </a:rPr>
              <a:t> £5-6 bn) </a:t>
            </a:r>
          </a:p>
        </p:txBody>
      </p:sp>
    </p:spTree>
    <p:extLst>
      <p:ext uri="{BB962C8B-B14F-4D97-AF65-F5344CB8AC3E}">
        <p14:creationId xmlns:p14="http://schemas.microsoft.com/office/powerpoint/2010/main" val="382327669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51" name="Rectangle 6150">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8055"/>
            <a:ext cx="7201941" cy="1508760"/>
          </a:xfrm>
          <a:prstGeom prst="rect">
            <a:avLst/>
          </a:prstGeom>
          <a:solidFill>
            <a:srgbClr val="46747B"/>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B04136B4-141B-CB93-13FE-8DAE2E4A536A}"/>
              </a:ext>
            </a:extLst>
          </p:cNvPr>
          <p:cNvSpPr>
            <a:spLocks noGrp="1"/>
          </p:cNvSpPr>
          <p:nvPr>
            <p:ph type="title"/>
          </p:nvPr>
        </p:nvSpPr>
        <p:spPr>
          <a:xfrm>
            <a:off x="777240" y="694944"/>
            <a:ext cx="6610388" cy="1042416"/>
          </a:xfrm>
        </p:spPr>
        <p:txBody>
          <a:bodyPr>
            <a:normAutofit/>
          </a:bodyPr>
          <a:lstStyle/>
          <a:p>
            <a:r>
              <a:rPr lang="en-US" sz="4200" dirty="0">
                <a:solidFill>
                  <a:srgbClr val="FFFFFF"/>
                </a:solidFill>
              </a:rPr>
              <a:t>International Law: Activity</a:t>
            </a:r>
          </a:p>
        </p:txBody>
      </p:sp>
      <p:sp>
        <p:nvSpPr>
          <p:cNvPr id="6153" name="Rectangle 6152">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45755" y="450222"/>
            <a:ext cx="1861718" cy="1506594"/>
          </a:xfrm>
          <a:prstGeom prst="rect">
            <a:avLst/>
          </a:prstGeom>
          <a:solidFill>
            <a:srgbClr val="DFE26F">
              <a:alpha val="95000"/>
            </a:srgb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155" name="Rectangle 6154">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70314" y="453269"/>
            <a:ext cx="1862765" cy="1505231"/>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157" name="Rectangle 6156">
            <a:extLst>
              <a:ext uri="{FF2B5EF4-FFF2-40B4-BE49-F238E27FC236}">
                <a16:creationId xmlns:a16="http://schemas.microsoft.com/office/drawing/2014/main" id="{33A87B69-D1B1-4DA7-B224-F220FC5235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2130552"/>
            <a:ext cx="7205472" cy="4270248"/>
          </a:xfrm>
          <a:prstGeom prst="rect">
            <a:avLst/>
          </a:prstGeom>
          <a:solidFill>
            <a:srgbClr val="DFE26F">
              <a:alpha val="20000"/>
            </a:srgb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6146" name="Picture 2" descr="Definition, Evolution and Scope of International Law">
            <a:extLst>
              <a:ext uri="{FF2B5EF4-FFF2-40B4-BE49-F238E27FC236}">
                <a16:creationId xmlns:a16="http://schemas.microsoft.com/office/drawing/2014/main" id="{F2A1EBFD-D7B4-0264-297C-B754D03BF11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70142" y="2505936"/>
            <a:ext cx="6795370" cy="3516603"/>
          </a:xfrm>
          <a:prstGeom prst="rect">
            <a:avLst/>
          </a:prstGeom>
          <a:noFill/>
          <a:extLst>
            <a:ext uri="{909E8E84-426E-40DD-AFC4-6F175D3DCCD1}">
              <a14:hiddenFill xmlns:a14="http://schemas.microsoft.com/office/drawing/2010/main">
                <a:solidFill>
                  <a:srgbClr val="FFFFFF"/>
                </a:solidFill>
              </a14:hiddenFill>
            </a:ext>
          </a:extLst>
        </p:spPr>
      </p:pic>
      <p:sp>
        <p:nvSpPr>
          <p:cNvPr id="6159" name="Rectangle 6158">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45755" y="2127680"/>
            <a:ext cx="3887324" cy="4273119"/>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F65C261-3A97-E49B-7D9D-F3BA98D4CDE9}"/>
              </a:ext>
            </a:extLst>
          </p:cNvPr>
          <p:cNvSpPr>
            <a:spLocks noGrp="1"/>
          </p:cNvSpPr>
          <p:nvPr>
            <p:ph idx="1"/>
          </p:nvPr>
        </p:nvSpPr>
        <p:spPr>
          <a:xfrm>
            <a:off x="8109311" y="2393792"/>
            <a:ext cx="3360212" cy="3740893"/>
          </a:xfrm>
        </p:spPr>
        <p:txBody>
          <a:bodyPr anchor="ctr">
            <a:normAutofit/>
          </a:bodyPr>
          <a:lstStyle/>
          <a:p>
            <a:pPr marL="0" indent="0">
              <a:buNone/>
            </a:pPr>
            <a:r>
              <a:rPr lang="en-US" sz="1800" dirty="0">
                <a:hlinkClick r:id="rId4"/>
              </a:rPr>
              <a:t>https://www.youtube.com/watch?v=jTzKgI68VLc</a:t>
            </a:r>
            <a:r>
              <a:rPr lang="en-US" sz="1800" dirty="0"/>
              <a:t> </a:t>
            </a:r>
          </a:p>
          <a:p>
            <a:pPr marL="0" indent="0">
              <a:buNone/>
            </a:pPr>
            <a:r>
              <a:rPr lang="en-US" sz="1800" dirty="0">
                <a:hlinkClick r:id="rId5"/>
              </a:rPr>
              <a:t>https://www.youtube.com/watch?v=ePV1J48cGYI</a:t>
            </a:r>
            <a:r>
              <a:rPr lang="en-US" sz="1800" dirty="0"/>
              <a:t> </a:t>
            </a:r>
          </a:p>
          <a:p>
            <a:pPr marL="0" indent="0">
              <a:buNone/>
            </a:pPr>
            <a:r>
              <a:rPr lang="en-US" sz="1800" dirty="0">
                <a:hlinkClick r:id="rId6"/>
              </a:rPr>
              <a:t>https://www.youtube.com/watch?v=kE137_iMwqw</a:t>
            </a:r>
            <a:r>
              <a:rPr lang="en-US" sz="1800" dirty="0"/>
              <a:t> </a:t>
            </a:r>
          </a:p>
          <a:p>
            <a:pPr marL="0" indent="0">
              <a:buNone/>
            </a:pPr>
            <a:r>
              <a:rPr lang="en-US" sz="1800" dirty="0">
                <a:hlinkClick r:id="rId7"/>
              </a:rPr>
              <a:t>https://www.youtube.com/watch?v=-VSD2d35ijI</a:t>
            </a:r>
            <a:r>
              <a:rPr lang="en-US" sz="1800" dirty="0"/>
              <a:t> </a:t>
            </a:r>
          </a:p>
        </p:txBody>
      </p:sp>
    </p:spTree>
    <p:extLst>
      <p:ext uri="{BB962C8B-B14F-4D97-AF65-F5344CB8AC3E}">
        <p14:creationId xmlns:p14="http://schemas.microsoft.com/office/powerpoint/2010/main" val="114324411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7E6773-7CAA-97B6-F073-80D2622E51CB}"/>
              </a:ext>
            </a:extLst>
          </p:cNvPr>
          <p:cNvSpPr>
            <a:spLocks noGrp="1"/>
          </p:cNvSpPr>
          <p:nvPr>
            <p:ph type="title"/>
          </p:nvPr>
        </p:nvSpPr>
        <p:spPr/>
        <p:txBody>
          <a:bodyPr/>
          <a:lstStyle/>
          <a:p>
            <a:r>
              <a:rPr lang="en-GB" dirty="0"/>
              <a:t>Social Justice </a:t>
            </a:r>
          </a:p>
        </p:txBody>
      </p:sp>
      <p:sp>
        <p:nvSpPr>
          <p:cNvPr id="3" name="Content Placeholder 2">
            <a:extLst>
              <a:ext uri="{FF2B5EF4-FFF2-40B4-BE49-F238E27FC236}">
                <a16:creationId xmlns:a16="http://schemas.microsoft.com/office/drawing/2014/main" id="{70CC7CED-FD48-903E-C0A5-6D2F58720637}"/>
              </a:ext>
            </a:extLst>
          </p:cNvPr>
          <p:cNvSpPr>
            <a:spLocks noGrp="1"/>
          </p:cNvSpPr>
          <p:nvPr>
            <p:ph idx="1"/>
          </p:nvPr>
        </p:nvSpPr>
        <p:spPr/>
        <p:txBody>
          <a:bodyPr>
            <a:normAutofit/>
          </a:bodyPr>
          <a:lstStyle/>
          <a:p>
            <a:r>
              <a:rPr lang="en-GB" dirty="0"/>
              <a:t>Social Justice can be described as promoting privileges for groups with less privilege</a:t>
            </a:r>
          </a:p>
          <a:p>
            <a:pPr marL="0" indent="0">
              <a:buNone/>
            </a:pPr>
            <a:endParaRPr lang="en-GB" dirty="0"/>
          </a:p>
          <a:p>
            <a:r>
              <a:rPr lang="en-GB" dirty="0"/>
              <a:t>This is built through multiculturalism, commonality and understanding (Toporek,  Lewis, and </a:t>
            </a:r>
            <a:r>
              <a:rPr lang="en-GB" dirty="0" err="1"/>
              <a:t>Crethar</a:t>
            </a:r>
            <a:r>
              <a:rPr lang="en-GB" dirty="0"/>
              <a:t>, 2009).  </a:t>
            </a:r>
          </a:p>
        </p:txBody>
      </p:sp>
    </p:spTree>
    <p:extLst>
      <p:ext uri="{BB962C8B-B14F-4D97-AF65-F5344CB8AC3E}">
        <p14:creationId xmlns:p14="http://schemas.microsoft.com/office/powerpoint/2010/main" val="218093626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77961B-32E2-409A-AFC4-9173C55902EB}"/>
              </a:ext>
            </a:extLst>
          </p:cNvPr>
          <p:cNvSpPr>
            <a:spLocks noGrp="1"/>
          </p:cNvSpPr>
          <p:nvPr>
            <p:ph type="title"/>
          </p:nvPr>
        </p:nvSpPr>
        <p:spPr>
          <a:xfrm>
            <a:off x="609600" y="114840"/>
            <a:ext cx="10972800" cy="959358"/>
          </a:xfrm>
        </p:spPr>
        <p:txBody>
          <a:bodyPr/>
          <a:lstStyle/>
          <a:p>
            <a:r>
              <a:rPr lang="en-GB" dirty="0"/>
              <a:t>Social Inequality</a:t>
            </a:r>
          </a:p>
        </p:txBody>
      </p:sp>
      <p:sp>
        <p:nvSpPr>
          <p:cNvPr id="3" name="Content Placeholder 2">
            <a:extLst>
              <a:ext uri="{FF2B5EF4-FFF2-40B4-BE49-F238E27FC236}">
                <a16:creationId xmlns:a16="http://schemas.microsoft.com/office/drawing/2014/main" id="{3788DD86-8F97-49D3-B5D6-9768C3134C84}"/>
              </a:ext>
            </a:extLst>
          </p:cNvPr>
          <p:cNvSpPr>
            <a:spLocks noGrp="1"/>
          </p:cNvSpPr>
          <p:nvPr>
            <p:ph idx="1"/>
          </p:nvPr>
        </p:nvSpPr>
        <p:spPr>
          <a:xfrm>
            <a:off x="257451" y="1171852"/>
            <a:ext cx="12020365" cy="4345381"/>
          </a:xfrm>
        </p:spPr>
        <p:txBody>
          <a:bodyPr>
            <a:normAutofit fontScale="85000" lnSpcReduction="10000"/>
          </a:bodyPr>
          <a:lstStyle/>
          <a:p>
            <a:pPr marL="0" indent="0">
              <a:buNone/>
            </a:pPr>
            <a:r>
              <a:rPr lang="en-GB" dirty="0"/>
              <a:t> </a:t>
            </a:r>
          </a:p>
          <a:p>
            <a:r>
              <a:rPr lang="en-GB" dirty="0"/>
              <a:t>Social inequality refers to relational processes in society that have the effect of limiting or harming a group's social status, social class, and social circle.</a:t>
            </a:r>
          </a:p>
          <a:p>
            <a:pPr algn="l"/>
            <a:r>
              <a:rPr lang="en-GB" dirty="0"/>
              <a:t>Social inequality can emerge through a society's understanding of appropriate gender roles, or through the prevalence of social stereotyping.</a:t>
            </a:r>
          </a:p>
          <a:p>
            <a:pPr algn="l"/>
            <a:r>
              <a:rPr lang="en-GB" dirty="0"/>
              <a:t>Social inequality can also be established through discriminatory legislation.</a:t>
            </a:r>
          </a:p>
          <a:p>
            <a:pPr algn="l"/>
            <a:r>
              <a:rPr lang="en-GB" dirty="0"/>
              <a:t>Social inequalities exist between ethnic or religious groups, classes and countries making the concept of social inequality a global phenomenon.</a:t>
            </a:r>
          </a:p>
          <a:p>
            <a:endParaRPr lang="en-GB" dirty="0"/>
          </a:p>
        </p:txBody>
      </p:sp>
    </p:spTree>
    <p:extLst>
      <p:ext uri="{BB962C8B-B14F-4D97-AF65-F5344CB8AC3E}">
        <p14:creationId xmlns:p14="http://schemas.microsoft.com/office/powerpoint/2010/main" val="170516301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FC4055-22B6-4F01-B6B0-39D43C62BF5F}"/>
              </a:ext>
            </a:extLst>
          </p:cNvPr>
          <p:cNvSpPr>
            <a:spLocks noGrp="1"/>
          </p:cNvSpPr>
          <p:nvPr>
            <p:ph type="title"/>
          </p:nvPr>
        </p:nvSpPr>
        <p:spPr/>
        <p:txBody>
          <a:bodyPr/>
          <a:lstStyle/>
          <a:p>
            <a:r>
              <a:rPr lang="en-GB" dirty="0"/>
              <a:t>Social Justice</a:t>
            </a:r>
          </a:p>
        </p:txBody>
      </p:sp>
      <p:sp>
        <p:nvSpPr>
          <p:cNvPr id="3" name="Content Placeholder 2">
            <a:extLst>
              <a:ext uri="{FF2B5EF4-FFF2-40B4-BE49-F238E27FC236}">
                <a16:creationId xmlns:a16="http://schemas.microsoft.com/office/drawing/2014/main" id="{3A357BEC-F924-4059-B790-F46868BAF262}"/>
              </a:ext>
            </a:extLst>
          </p:cNvPr>
          <p:cNvSpPr>
            <a:spLocks noGrp="1"/>
          </p:cNvSpPr>
          <p:nvPr>
            <p:ph idx="1"/>
          </p:nvPr>
        </p:nvSpPr>
        <p:spPr>
          <a:xfrm>
            <a:off x="609600" y="1733549"/>
            <a:ext cx="10972800" cy="3783683"/>
          </a:xfrm>
        </p:spPr>
        <p:txBody>
          <a:bodyPr>
            <a:normAutofit/>
          </a:bodyPr>
          <a:lstStyle/>
          <a:p>
            <a:r>
              <a:rPr lang="en-GB" sz="2800" dirty="0"/>
              <a:t>Social justice is the view that everyone deserves equal economic, political and social rights and opportunities. Social workers aim to open the doors of access and opportunity for everyone, particularly those in greatest need (NASW)</a:t>
            </a:r>
          </a:p>
          <a:p>
            <a:r>
              <a:rPr lang="en-GB" sz="2800" dirty="0"/>
              <a:t>Social justice may be broadly understood as the fair and compassionate distribution of the fruits of economic growth.(UN)</a:t>
            </a:r>
          </a:p>
          <a:p>
            <a:r>
              <a:rPr lang="en-GB" sz="2800" dirty="0"/>
              <a:t>To summarise Social justice means equal rights and equitable opportunities for all.</a:t>
            </a:r>
          </a:p>
          <a:p>
            <a:endParaRPr lang="en-GB" sz="2800" dirty="0"/>
          </a:p>
          <a:p>
            <a:endParaRPr lang="en-GB" sz="2800" dirty="0"/>
          </a:p>
        </p:txBody>
      </p:sp>
    </p:spTree>
    <p:extLst>
      <p:ext uri="{BB962C8B-B14F-4D97-AF65-F5344CB8AC3E}">
        <p14:creationId xmlns:p14="http://schemas.microsoft.com/office/powerpoint/2010/main" val="355936522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655B8F-C280-FC0F-5938-164931B391CB}"/>
              </a:ext>
            </a:extLst>
          </p:cNvPr>
          <p:cNvSpPr>
            <a:spLocks noGrp="1"/>
          </p:cNvSpPr>
          <p:nvPr>
            <p:ph type="title"/>
          </p:nvPr>
        </p:nvSpPr>
        <p:spPr>
          <a:xfrm>
            <a:off x="609600" y="274638"/>
            <a:ext cx="10972800" cy="459140"/>
          </a:xfrm>
        </p:spPr>
        <p:txBody>
          <a:bodyPr>
            <a:normAutofit fontScale="90000"/>
          </a:bodyPr>
          <a:lstStyle/>
          <a:p>
            <a:r>
              <a:rPr lang="en-GB" dirty="0"/>
              <a:t>Examples of Social Injustice </a:t>
            </a:r>
          </a:p>
        </p:txBody>
      </p:sp>
      <p:pic>
        <p:nvPicPr>
          <p:cNvPr id="5" name="Content Placeholder 4">
            <a:extLst>
              <a:ext uri="{FF2B5EF4-FFF2-40B4-BE49-F238E27FC236}">
                <a16:creationId xmlns:a16="http://schemas.microsoft.com/office/drawing/2014/main" id="{0D8BB8D7-1581-CD0E-103B-9B5A55B5D3DA}"/>
              </a:ext>
            </a:extLst>
          </p:cNvPr>
          <p:cNvPicPr>
            <a:picLocks noGrp="1" noChangeAspect="1"/>
          </p:cNvPicPr>
          <p:nvPr>
            <p:ph idx="1"/>
          </p:nvPr>
        </p:nvPicPr>
        <p:blipFill>
          <a:blip r:embed="rId2"/>
          <a:stretch>
            <a:fillRect/>
          </a:stretch>
        </p:blipFill>
        <p:spPr>
          <a:xfrm>
            <a:off x="0" y="1128890"/>
            <a:ext cx="11966222" cy="4387674"/>
          </a:xfrm>
        </p:spPr>
      </p:pic>
    </p:spTree>
    <p:extLst>
      <p:ext uri="{BB962C8B-B14F-4D97-AF65-F5344CB8AC3E}">
        <p14:creationId xmlns:p14="http://schemas.microsoft.com/office/powerpoint/2010/main" val="105273148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2E3A16A4-FF2C-5BAB-8EB8-FF33130EE713}"/>
              </a:ext>
            </a:extLst>
          </p:cNvPr>
          <p:cNvPicPr>
            <a:picLocks noGrp="1" noChangeAspect="1"/>
          </p:cNvPicPr>
          <p:nvPr>
            <p:ph idx="1"/>
          </p:nvPr>
        </p:nvPicPr>
        <p:blipFill>
          <a:blip r:embed="rId2"/>
          <a:stretch>
            <a:fillRect/>
          </a:stretch>
        </p:blipFill>
        <p:spPr>
          <a:xfrm>
            <a:off x="270934" y="47046"/>
            <a:ext cx="11672710" cy="5469517"/>
          </a:xfrm>
        </p:spPr>
      </p:pic>
    </p:spTree>
    <p:extLst>
      <p:ext uri="{BB962C8B-B14F-4D97-AF65-F5344CB8AC3E}">
        <p14:creationId xmlns:p14="http://schemas.microsoft.com/office/powerpoint/2010/main" val="286721878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FFF52E3E-3EF8-3727-C67A-F95BDBDF2B1D}"/>
              </a:ext>
            </a:extLst>
          </p:cNvPr>
          <p:cNvPicPr>
            <a:picLocks noGrp="1" noChangeAspect="1"/>
          </p:cNvPicPr>
          <p:nvPr>
            <p:ph idx="1"/>
          </p:nvPr>
        </p:nvPicPr>
        <p:blipFill>
          <a:blip r:embed="rId3"/>
          <a:stretch>
            <a:fillRect/>
          </a:stretch>
        </p:blipFill>
        <p:spPr>
          <a:xfrm>
            <a:off x="0" y="146756"/>
            <a:ext cx="11864622" cy="5369808"/>
          </a:xfrm>
        </p:spPr>
      </p:pic>
    </p:spTree>
    <p:extLst>
      <p:ext uri="{BB962C8B-B14F-4D97-AF65-F5344CB8AC3E}">
        <p14:creationId xmlns:p14="http://schemas.microsoft.com/office/powerpoint/2010/main" val="420167791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3E72F6-6F63-56EB-2303-39AEC19E4553}"/>
              </a:ext>
            </a:extLst>
          </p:cNvPr>
          <p:cNvSpPr>
            <a:spLocks noGrp="1"/>
          </p:cNvSpPr>
          <p:nvPr>
            <p:ph type="title"/>
          </p:nvPr>
        </p:nvSpPr>
        <p:spPr>
          <a:xfrm>
            <a:off x="609600" y="274638"/>
            <a:ext cx="10972800" cy="1143000"/>
          </a:xfrm>
        </p:spPr>
        <p:txBody>
          <a:bodyPr anchor="ctr">
            <a:normAutofit/>
          </a:bodyPr>
          <a:lstStyle/>
          <a:p>
            <a:r>
              <a:rPr lang="en-GB" dirty="0"/>
              <a:t>Contemporary Challenges? </a:t>
            </a:r>
          </a:p>
        </p:txBody>
      </p:sp>
      <p:sp>
        <p:nvSpPr>
          <p:cNvPr id="3" name="Content Placeholder 2">
            <a:extLst>
              <a:ext uri="{FF2B5EF4-FFF2-40B4-BE49-F238E27FC236}">
                <a16:creationId xmlns:a16="http://schemas.microsoft.com/office/drawing/2014/main" id="{9A48F5BD-DBCB-6889-D473-744C8247E60A}"/>
              </a:ext>
            </a:extLst>
          </p:cNvPr>
          <p:cNvSpPr>
            <a:spLocks noGrp="1"/>
          </p:cNvSpPr>
          <p:nvPr>
            <p:ph sz="half" idx="1"/>
          </p:nvPr>
        </p:nvSpPr>
        <p:spPr>
          <a:xfrm>
            <a:off x="609600" y="1600201"/>
            <a:ext cx="5384800" cy="3989040"/>
          </a:xfrm>
        </p:spPr>
        <p:txBody>
          <a:bodyPr>
            <a:normAutofit/>
          </a:bodyPr>
          <a:lstStyle/>
          <a:p>
            <a:pPr marL="0" indent="0" algn="ctr">
              <a:buNone/>
            </a:pPr>
            <a:r>
              <a:rPr lang="en-GB" dirty="0"/>
              <a:t>What currently challenges are existing, concerning the world, and indeed the UK which raises concerns regarding social justice? </a:t>
            </a:r>
          </a:p>
        </p:txBody>
      </p:sp>
      <p:pic>
        <p:nvPicPr>
          <p:cNvPr id="4" name="Picture 3" descr="Cartoon a cartoon of a person&#10;&#10;Description automatically generated with low confidence">
            <a:extLst>
              <a:ext uri="{FF2B5EF4-FFF2-40B4-BE49-F238E27FC236}">
                <a16:creationId xmlns:a16="http://schemas.microsoft.com/office/drawing/2014/main" id="{875F6E16-3065-63B9-40DF-987DFE7917A6}"/>
              </a:ext>
            </a:extLst>
          </p:cNvPr>
          <p:cNvPicPr>
            <a:picLocks noChangeAspect="1"/>
          </p:cNvPicPr>
          <p:nvPr/>
        </p:nvPicPr>
        <p:blipFill>
          <a:blip r:embed="rId2"/>
          <a:stretch>
            <a:fillRect/>
          </a:stretch>
        </p:blipFill>
        <p:spPr>
          <a:xfrm>
            <a:off x="6197600" y="1804275"/>
            <a:ext cx="5384800" cy="3580892"/>
          </a:xfrm>
          <a:prstGeom prst="rect">
            <a:avLst/>
          </a:prstGeom>
          <a:noFill/>
        </p:spPr>
      </p:pic>
    </p:spTree>
    <p:extLst>
      <p:ext uri="{BB962C8B-B14F-4D97-AF65-F5344CB8AC3E}">
        <p14:creationId xmlns:p14="http://schemas.microsoft.com/office/powerpoint/2010/main" val="4308218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28BFA0-C241-6972-D16D-4F24D7872347}"/>
              </a:ext>
            </a:extLst>
          </p:cNvPr>
          <p:cNvSpPr>
            <a:spLocks noGrp="1"/>
          </p:cNvSpPr>
          <p:nvPr>
            <p:ph type="title"/>
          </p:nvPr>
        </p:nvSpPr>
        <p:spPr/>
        <p:txBody>
          <a:bodyPr/>
          <a:lstStyle/>
          <a:p>
            <a:r>
              <a:rPr lang="en-GB" dirty="0"/>
              <a:t>Small Boats</a:t>
            </a:r>
          </a:p>
        </p:txBody>
      </p:sp>
      <p:pic>
        <p:nvPicPr>
          <p:cNvPr id="4" name="Online Media 3" title="Sunak’s plan to end asylum seeker claims from small boat arrivals">
            <a:hlinkClick r:id="" action="ppaction://media"/>
            <a:extLst>
              <a:ext uri="{FF2B5EF4-FFF2-40B4-BE49-F238E27FC236}">
                <a16:creationId xmlns:a16="http://schemas.microsoft.com/office/drawing/2014/main" id="{821A1BF8-CE10-FAD7-B9B4-9F24ECE9CE15}"/>
              </a:ext>
            </a:extLst>
          </p:cNvPr>
          <p:cNvPicPr>
            <a:picLocks noGrp="1" noRot="1" noChangeAspect="1"/>
          </p:cNvPicPr>
          <p:nvPr>
            <p:ph idx="1"/>
            <a:videoFile r:link="rId1"/>
          </p:nvPr>
        </p:nvPicPr>
        <p:blipFill>
          <a:blip r:embed="rId4"/>
          <a:stretch>
            <a:fillRect/>
          </a:stretch>
        </p:blipFill>
        <p:spPr>
          <a:xfrm>
            <a:off x="2630488" y="1600200"/>
            <a:ext cx="6931025" cy="3916363"/>
          </a:xfrm>
          <a:prstGeom prst="rect">
            <a:avLst/>
          </a:prstGeom>
        </p:spPr>
      </p:pic>
    </p:spTree>
    <p:extLst>
      <p:ext uri="{BB962C8B-B14F-4D97-AF65-F5344CB8AC3E}">
        <p14:creationId xmlns:p14="http://schemas.microsoft.com/office/powerpoint/2010/main" val="35358851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0A6B97-C655-4A3A-BA73-631318B432CD}"/>
              </a:ext>
            </a:extLst>
          </p:cNvPr>
          <p:cNvSpPr>
            <a:spLocks noGrp="1"/>
          </p:cNvSpPr>
          <p:nvPr>
            <p:ph type="title"/>
          </p:nvPr>
        </p:nvSpPr>
        <p:spPr/>
        <p:txBody>
          <a:bodyPr/>
          <a:lstStyle/>
          <a:p>
            <a:r>
              <a:rPr lang="en-GB" dirty="0"/>
              <a:t>Small Boats </a:t>
            </a:r>
          </a:p>
        </p:txBody>
      </p:sp>
      <p:pic>
        <p:nvPicPr>
          <p:cNvPr id="4" name="Online Media 3" title="Has the Government’s small boats plan put people in Calais off crossing the Channel?">
            <a:hlinkClick r:id="" action="ppaction://media"/>
            <a:extLst>
              <a:ext uri="{FF2B5EF4-FFF2-40B4-BE49-F238E27FC236}">
                <a16:creationId xmlns:a16="http://schemas.microsoft.com/office/drawing/2014/main" id="{54DD0348-AAFD-5355-2FD0-C1F64E98495D}"/>
              </a:ext>
            </a:extLst>
          </p:cNvPr>
          <p:cNvPicPr>
            <a:picLocks noGrp="1" noRot="1" noChangeAspect="1"/>
          </p:cNvPicPr>
          <p:nvPr>
            <p:ph idx="1"/>
            <a:videoFile r:link="rId1"/>
          </p:nvPr>
        </p:nvPicPr>
        <p:blipFill>
          <a:blip r:embed="rId3"/>
          <a:stretch>
            <a:fillRect/>
          </a:stretch>
        </p:blipFill>
        <p:spPr>
          <a:xfrm>
            <a:off x="2630488" y="1600200"/>
            <a:ext cx="6931025" cy="3916363"/>
          </a:xfrm>
          <a:prstGeom prst="rect">
            <a:avLst/>
          </a:prstGeom>
        </p:spPr>
      </p:pic>
    </p:spTree>
    <p:extLst>
      <p:ext uri="{BB962C8B-B14F-4D97-AF65-F5344CB8AC3E}">
        <p14:creationId xmlns:p14="http://schemas.microsoft.com/office/powerpoint/2010/main" val="37271466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3778BF-12E7-D6E8-89C4-D68ACA1CB20D}"/>
              </a:ext>
            </a:extLst>
          </p:cNvPr>
          <p:cNvSpPr>
            <a:spLocks noGrp="1"/>
          </p:cNvSpPr>
          <p:nvPr>
            <p:ph type="title"/>
          </p:nvPr>
        </p:nvSpPr>
        <p:spPr>
          <a:xfrm>
            <a:off x="609600" y="274638"/>
            <a:ext cx="10972800" cy="1143000"/>
          </a:xfrm>
        </p:spPr>
        <p:txBody>
          <a:bodyPr anchor="ctr">
            <a:normAutofit/>
          </a:bodyPr>
          <a:lstStyle/>
          <a:p>
            <a:r>
              <a:rPr lang="en-GB" dirty="0"/>
              <a:t>Small Boats</a:t>
            </a:r>
          </a:p>
        </p:txBody>
      </p:sp>
      <p:sp>
        <p:nvSpPr>
          <p:cNvPr id="3" name="Content Placeholder 2">
            <a:extLst>
              <a:ext uri="{FF2B5EF4-FFF2-40B4-BE49-F238E27FC236}">
                <a16:creationId xmlns:a16="http://schemas.microsoft.com/office/drawing/2014/main" id="{5BFF9619-5189-54B4-0C00-E67CB818193C}"/>
              </a:ext>
            </a:extLst>
          </p:cNvPr>
          <p:cNvSpPr>
            <a:spLocks noGrp="1"/>
          </p:cNvSpPr>
          <p:nvPr>
            <p:ph sz="half" idx="1"/>
          </p:nvPr>
        </p:nvSpPr>
        <p:spPr>
          <a:xfrm>
            <a:off x="609600" y="1600201"/>
            <a:ext cx="5384800" cy="3989040"/>
          </a:xfrm>
        </p:spPr>
        <p:txBody>
          <a:bodyPr>
            <a:normAutofit/>
          </a:bodyPr>
          <a:lstStyle/>
          <a:p>
            <a:pPr marL="0" indent="0">
              <a:buNone/>
            </a:pPr>
            <a:r>
              <a:rPr lang="en-GB" dirty="0"/>
              <a:t>From watching the following videos, do you think that UK are abiding by social justice? </a:t>
            </a:r>
          </a:p>
          <a:p>
            <a:pPr marL="0" indent="0">
              <a:buNone/>
            </a:pPr>
            <a:endParaRPr lang="en-GB" dirty="0"/>
          </a:p>
          <a:p>
            <a:pPr marL="0" indent="0">
              <a:buNone/>
            </a:pPr>
            <a:r>
              <a:rPr lang="en-GB" dirty="0"/>
              <a:t>Please discuss within your groups and report back to the class. </a:t>
            </a:r>
          </a:p>
        </p:txBody>
      </p:sp>
      <p:pic>
        <p:nvPicPr>
          <p:cNvPr id="4" name="Picture 3">
            <a:extLst>
              <a:ext uri="{FF2B5EF4-FFF2-40B4-BE49-F238E27FC236}">
                <a16:creationId xmlns:a16="http://schemas.microsoft.com/office/drawing/2014/main" id="{CA046196-DA6E-1BA6-3857-B7DF906BABAD}"/>
              </a:ext>
            </a:extLst>
          </p:cNvPr>
          <p:cNvPicPr>
            <a:picLocks noChangeAspect="1"/>
          </p:cNvPicPr>
          <p:nvPr/>
        </p:nvPicPr>
        <p:blipFill>
          <a:blip r:embed="rId2"/>
          <a:stretch>
            <a:fillRect/>
          </a:stretch>
        </p:blipFill>
        <p:spPr>
          <a:xfrm>
            <a:off x="6197600" y="1804274"/>
            <a:ext cx="5384800" cy="3580893"/>
          </a:xfrm>
          <a:prstGeom prst="rect">
            <a:avLst/>
          </a:prstGeom>
          <a:noFill/>
        </p:spPr>
      </p:pic>
    </p:spTree>
    <p:extLst>
      <p:ext uri="{BB962C8B-B14F-4D97-AF65-F5344CB8AC3E}">
        <p14:creationId xmlns:p14="http://schemas.microsoft.com/office/powerpoint/2010/main" val="351321323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B7FDAB-1EF8-9232-941A-1603829A5631}"/>
              </a:ext>
            </a:extLst>
          </p:cNvPr>
          <p:cNvSpPr>
            <a:spLocks noGrp="1"/>
          </p:cNvSpPr>
          <p:nvPr>
            <p:ph type="title"/>
          </p:nvPr>
        </p:nvSpPr>
        <p:spPr/>
        <p:txBody>
          <a:bodyPr/>
          <a:lstStyle/>
          <a:p>
            <a:r>
              <a:rPr lang="en-GB" dirty="0"/>
              <a:t>Ukrainian War </a:t>
            </a:r>
          </a:p>
        </p:txBody>
      </p:sp>
      <p:pic>
        <p:nvPicPr>
          <p:cNvPr id="4" name="Online Media 3" title="The Ukrainian refugees facing homelessness at Christmas">
            <a:hlinkClick r:id="" action="ppaction://media"/>
            <a:extLst>
              <a:ext uri="{FF2B5EF4-FFF2-40B4-BE49-F238E27FC236}">
                <a16:creationId xmlns:a16="http://schemas.microsoft.com/office/drawing/2014/main" id="{A5C81E9D-7F5B-5603-4A7D-30E9744D0571}"/>
              </a:ext>
            </a:extLst>
          </p:cNvPr>
          <p:cNvPicPr>
            <a:picLocks noGrp="1" noRot="1" noChangeAspect="1"/>
          </p:cNvPicPr>
          <p:nvPr>
            <p:ph idx="1"/>
            <a:videoFile r:link="rId1"/>
          </p:nvPr>
        </p:nvPicPr>
        <p:blipFill>
          <a:blip r:embed="rId3"/>
          <a:stretch>
            <a:fillRect/>
          </a:stretch>
        </p:blipFill>
        <p:spPr>
          <a:xfrm>
            <a:off x="2630488" y="1600200"/>
            <a:ext cx="6931025" cy="3916363"/>
          </a:xfrm>
          <a:prstGeom prst="rect">
            <a:avLst/>
          </a:prstGeom>
        </p:spPr>
      </p:pic>
    </p:spTree>
    <p:extLst>
      <p:ext uri="{BB962C8B-B14F-4D97-AF65-F5344CB8AC3E}">
        <p14:creationId xmlns:p14="http://schemas.microsoft.com/office/powerpoint/2010/main" val="20435044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C0853D-589C-11BF-F827-149759779111}"/>
              </a:ext>
            </a:extLst>
          </p:cNvPr>
          <p:cNvSpPr>
            <a:spLocks noGrp="1"/>
          </p:cNvSpPr>
          <p:nvPr>
            <p:ph type="title"/>
          </p:nvPr>
        </p:nvSpPr>
        <p:spPr/>
        <p:txBody>
          <a:bodyPr/>
          <a:lstStyle/>
          <a:p>
            <a:r>
              <a:rPr lang="en-GB" dirty="0"/>
              <a:t>Ukrainian War </a:t>
            </a:r>
          </a:p>
        </p:txBody>
      </p:sp>
      <p:sp>
        <p:nvSpPr>
          <p:cNvPr id="3" name="Content Placeholder 2">
            <a:extLst>
              <a:ext uri="{FF2B5EF4-FFF2-40B4-BE49-F238E27FC236}">
                <a16:creationId xmlns:a16="http://schemas.microsoft.com/office/drawing/2014/main" id="{116BA9F9-FA7D-A4D9-0620-FA08534E2FBB}"/>
              </a:ext>
            </a:extLst>
          </p:cNvPr>
          <p:cNvSpPr>
            <a:spLocks noGrp="1"/>
          </p:cNvSpPr>
          <p:nvPr>
            <p:ph idx="1"/>
          </p:nvPr>
        </p:nvSpPr>
        <p:spPr/>
        <p:txBody>
          <a:bodyPr/>
          <a:lstStyle/>
          <a:p>
            <a:r>
              <a:rPr lang="en-GB" dirty="0"/>
              <a:t>As of 20 February 2023, Councils have helped 163,500 Ukrainians settle in the UK. This has included 47,800 arrivals via Ukraine Family Scheme and 115,800 arrivals via Ukraine Sponsorship Scheme. 4295 Ukrainian households are owed a homelessness prevention or relief duty.</a:t>
            </a:r>
          </a:p>
        </p:txBody>
      </p:sp>
    </p:spTree>
    <p:extLst>
      <p:ext uri="{BB962C8B-B14F-4D97-AF65-F5344CB8AC3E}">
        <p14:creationId xmlns:p14="http://schemas.microsoft.com/office/powerpoint/2010/main" val="225153090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6A5125-8F3F-B7E1-DFB9-D8EA570930DC}"/>
              </a:ext>
            </a:extLst>
          </p:cNvPr>
          <p:cNvSpPr>
            <a:spLocks noGrp="1"/>
          </p:cNvSpPr>
          <p:nvPr>
            <p:ph type="title"/>
          </p:nvPr>
        </p:nvSpPr>
        <p:spPr/>
        <p:txBody>
          <a:bodyPr/>
          <a:lstStyle/>
          <a:p>
            <a:r>
              <a:rPr lang="en-GB" dirty="0"/>
              <a:t>What do you think? </a:t>
            </a:r>
          </a:p>
        </p:txBody>
      </p:sp>
      <p:sp>
        <p:nvSpPr>
          <p:cNvPr id="3" name="Content Placeholder 2">
            <a:extLst>
              <a:ext uri="{FF2B5EF4-FFF2-40B4-BE49-F238E27FC236}">
                <a16:creationId xmlns:a16="http://schemas.microsoft.com/office/drawing/2014/main" id="{61215638-ACC9-25A9-4651-A5855A7B3D00}"/>
              </a:ext>
            </a:extLst>
          </p:cNvPr>
          <p:cNvSpPr>
            <a:spLocks noGrp="1"/>
          </p:cNvSpPr>
          <p:nvPr>
            <p:ph idx="1"/>
          </p:nvPr>
        </p:nvSpPr>
        <p:spPr/>
        <p:txBody>
          <a:bodyPr/>
          <a:lstStyle/>
          <a:p>
            <a:r>
              <a:rPr lang="en-GB" dirty="0"/>
              <a:t>Do you think the UK are providing social justice? </a:t>
            </a:r>
          </a:p>
          <a:p>
            <a:r>
              <a:rPr lang="en-GB" dirty="0"/>
              <a:t>How does this issue differ from the small boats challenge? </a:t>
            </a:r>
          </a:p>
        </p:txBody>
      </p:sp>
      <p:pic>
        <p:nvPicPr>
          <p:cNvPr id="4" name="Picture 3">
            <a:extLst>
              <a:ext uri="{FF2B5EF4-FFF2-40B4-BE49-F238E27FC236}">
                <a16:creationId xmlns:a16="http://schemas.microsoft.com/office/drawing/2014/main" id="{03B2FE89-52A3-786E-5B4E-FCF68E94A528}"/>
              </a:ext>
            </a:extLst>
          </p:cNvPr>
          <p:cNvPicPr>
            <a:picLocks noChangeAspect="1"/>
          </p:cNvPicPr>
          <p:nvPr/>
        </p:nvPicPr>
        <p:blipFill>
          <a:blip r:embed="rId2"/>
          <a:stretch>
            <a:fillRect/>
          </a:stretch>
        </p:blipFill>
        <p:spPr>
          <a:xfrm>
            <a:off x="3398587" y="2976788"/>
            <a:ext cx="3821488" cy="2540445"/>
          </a:xfrm>
          <a:prstGeom prst="rect">
            <a:avLst/>
          </a:prstGeom>
        </p:spPr>
      </p:pic>
    </p:spTree>
    <p:extLst>
      <p:ext uri="{BB962C8B-B14F-4D97-AF65-F5344CB8AC3E}">
        <p14:creationId xmlns:p14="http://schemas.microsoft.com/office/powerpoint/2010/main" val="373192210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83E14F-AEFF-06D1-DDB7-F1BB654BE021}"/>
              </a:ext>
            </a:extLst>
          </p:cNvPr>
          <p:cNvSpPr>
            <a:spLocks noGrp="1"/>
          </p:cNvSpPr>
          <p:nvPr>
            <p:ph type="title"/>
          </p:nvPr>
        </p:nvSpPr>
        <p:spPr>
          <a:xfrm>
            <a:off x="609600" y="274638"/>
            <a:ext cx="10972800" cy="1143000"/>
          </a:xfrm>
        </p:spPr>
        <p:txBody>
          <a:bodyPr anchor="ctr">
            <a:normAutofit/>
          </a:bodyPr>
          <a:lstStyle/>
          <a:p>
            <a:r>
              <a:rPr lang="en-GB" dirty="0"/>
              <a:t>Cancel Culture </a:t>
            </a:r>
          </a:p>
        </p:txBody>
      </p:sp>
      <p:sp>
        <p:nvSpPr>
          <p:cNvPr id="3" name="Content Placeholder 2">
            <a:extLst>
              <a:ext uri="{FF2B5EF4-FFF2-40B4-BE49-F238E27FC236}">
                <a16:creationId xmlns:a16="http://schemas.microsoft.com/office/drawing/2014/main" id="{C2E4DE3A-F03D-AA19-C33D-9078C46D4952}"/>
              </a:ext>
            </a:extLst>
          </p:cNvPr>
          <p:cNvSpPr>
            <a:spLocks noGrp="1"/>
          </p:cNvSpPr>
          <p:nvPr>
            <p:ph sz="half" idx="1"/>
          </p:nvPr>
        </p:nvSpPr>
        <p:spPr>
          <a:xfrm>
            <a:off x="609600" y="1600201"/>
            <a:ext cx="8145780" cy="3989040"/>
          </a:xfrm>
        </p:spPr>
        <p:txBody>
          <a:bodyPr>
            <a:normAutofit lnSpcReduction="10000"/>
          </a:bodyPr>
          <a:lstStyle/>
          <a:p>
            <a:pPr>
              <a:lnSpc>
                <a:spcPct val="90000"/>
              </a:lnSpc>
            </a:pPr>
            <a:r>
              <a:rPr lang="en-GB" sz="2600" dirty="0"/>
              <a:t>A culture in which those who are deemed to have acted or spoken in an unacceptable manner are ostracized, boycotted or shunned. </a:t>
            </a:r>
          </a:p>
          <a:p>
            <a:pPr>
              <a:lnSpc>
                <a:spcPct val="90000"/>
              </a:lnSpc>
            </a:pPr>
            <a:r>
              <a:rPr lang="en-GB" sz="2600" dirty="0"/>
              <a:t>Issues regard: </a:t>
            </a:r>
          </a:p>
          <a:p>
            <a:pPr>
              <a:lnSpc>
                <a:spcPct val="90000"/>
              </a:lnSpc>
            </a:pPr>
            <a:r>
              <a:rPr lang="en-GB" sz="2600" dirty="0"/>
              <a:t>Gender (Transgender) </a:t>
            </a:r>
          </a:p>
          <a:p>
            <a:pPr>
              <a:lnSpc>
                <a:spcPct val="90000"/>
              </a:lnSpc>
            </a:pPr>
            <a:r>
              <a:rPr lang="en-GB" sz="2600" dirty="0"/>
              <a:t>Sex </a:t>
            </a:r>
          </a:p>
          <a:p>
            <a:pPr marL="0" indent="0">
              <a:lnSpc>
                <a:spcPct val="90000"/>
              </a:lnSpc>
              <a:buNone/>
            </a:pPr>
            <a:r>
              <a:rPr lang="en-GB" sz="2600" dirty="0"/>
              <a:t>If we have the equality Act (2010) why are issues like these occurring? </a:t>
            </a:r>
          </a:p>
          <a:p>
            <a:pPr marL="0" indent="0">
              <a:lnSpc>
                <a:spcPct val="90000"/>
              </a:lnSpc>
              <a:buNone/>
            </a:pPr>
            <a:r>
              <a:rPr lang="en-GB" sz="2600" dirty="0"/>
              <a:t>Does your right to free speech and expression out tumps others? </a:t>
            </a:r>
          </a:p>
          <a:p>
            <a:pPr marL="0" indent="0">
              <a:lnSpc>
                <a:spcPct val="90000"/>
              </a:lnSpc>
              <a:buNone/>
            </a:pPr>
            <a:endParaRPr lang="en-GB" sz="2600" dirty="0"/>
          </a:p>
        </p:txBody>
      </p:sp>
      <p:pic>
        <p:nvPicPr>
          <p:cNvPr id="4" name="Picture 3">
            <a:extLst>
              <a:ext uri="{FF2B5EF4-FFF2-40B4-BE49-F238E27FC236}">
                <a16:creationId xmlns:a16="http://schemas.microsoft.com/office/drawing/2014/main" id="{B1A1719E-EB00-AA00-76DE-B4E949F57E4E}"/>
              </a:ext>
            </a:extLst>
          </p:cNvPr>
          <p:cNvPicPr>
            <a:picLocks noChangeAspect="1"/>
          </p:cNvPicPr>
          <p:nvPr/>
        </p:nvPicPr>
        <p:blipFill>
          <a:blip r:embed="rId2"/>
          <a:stretch>
            <a:fillRect/>
          </a:stretch>
        </p:blipFill>
        <p:spPr>
          <a:xfrm>
            <a:off x="7197344" y="1133714"/>
            <a:ext cx="5384800" cy="3580893"/>
          </a:xfrm>
          <a:prstGeom prst="rect">
            <a:avLst/>
          </a:prstGeom>
          <a:noFill/>
        </p:spPr>
      </p:pic>
    </p:spTree>
    <p:extLst>
      <p:ext uri="{BB962C8B-B14F-4D97-AF65-F5344CB8AC3E}">
        <p14:creationId xmlns:p14="http://schemas.microsoft.com/office/powerpoint/2010/main" val="270575246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88AAAE-5C86-4993-7517-74C08446688B}"/>
              </a:ext>
            </a:extLst>
          </p:cNvPr>
          <p:cNvSpPr>
            <a:spLocks noGrp="1"/>
          </p:cNvSpPr>
          <p:nvPr>
            <p:ph type="title"/>
          </p:nvPr>
        </p:nvSpPr>
        <p:spPr/>
        <p:txBody>
          <a:bodyPr/>
          <a:lstStyle/>
          <a:p>
            <a:r>
              <a:rPr lang="en-GB" dirty="0"/>
              <a:t>Cancel Culture </a:t>
            </a:r>
          </a:p>
        </p:txBody>
      </p:sp>
      <p:pic>
        <p:nvPicPr>
          <p:cNvPr id="4" name="Online Media 3" title="Debate: Is ‘Cancel Culture’ real or a ‘red herring’ in the UK?">
            <a:hlinkClick r:id="" action="ppaction://media"/>
            <a:extLst>
              <a:ext uri="{FF2B5EF4-FFF2-40B4-BE49-F238E27FC236}">
                <a16:creationId xmlns:a16="http://schemas.microsoft.com/office/drawing/2014/main" id="{AD4F8B64-02B2-3FFB-3CCE-4095724EC542}"/>
              </a:ext>
            </a:extLst>
          </p:cNvPr>
          <p:cNvPicPr>
            <a:picLocks noGrp="1" noRot="1" noChangeAspect="1"/>
          </p:cNvPicPr>
          <p:nvPr>
            <p:ph idx="1"/>
            <a:videoFile r:link="rId1"/>
          </p:nvPr>
        </p:nvPicPr>
        <p:blipFill>
          <a:blip r:embed="rId3"/>
          <a:stretch>
            <a:fillRect/>
          </a:stretch>
        </p:blipFill>
        <p:spPr>
          <a:xfrm>
            <a:off x="2630488" y="1600200"/>
            <a:ext cx="6931025" cy="3916363"/>
          </a:xfrm>
          <a:prstGeom prst="rect">
            <a:avLst/>
          </a:prstGeom>
        </p:spPr>
      </p:pic>
    </p:spTree>
    <p:extLst>
      <p:ext uri="{BB962C8B-B14F-4D97-AF65-F5344CB8AC3E}">
        <p14:creationId xmlns:p14="http://schemas.microsoft.com/office/powerpoint/2010/main" val="36232720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BBE7E7-2178-65A4-D8DE-EDCBDA991FD3}"/>
              </a:ext>
            </a:extLst>
          </p:cNvPr>
          <p:cNvSpPr>
            <a:spLocks noGrp="1"/>
          </p:cNvSpPr>
          <p:nvPr>
            <p:ph type="title"/>
          </p:nvPr>
        </p:nvSpPr>
        <p:spPr/>
        <p:txBody>
          <a:bodyPr/>
          <a:lstStyle/>
          <a:p>
            <a:r>
              <a:rPr lang="en-GB" dirty="0"/>
              <a:t>Cost of Living Crisis</a:t>
            </a:r>
          </a:p>
        </p:txBody>
      </p:sp>
      <p:pic>
        <p:nvPicPr>
          <p:cNvPr id="4" name="Online Media 3" title="Inside England’s second most deprived area - BBC Newsnight">
            <a:hlinkClick r:id="" action="ppaction://media"/>
            <a:extLst>
              <a:ext uri="{FF2B5EF4-FFF2-40B4-BE49-F238E27FC236}">
                <a16:creationId xmlns:a16="http://schemas.microsoft.com/office/drawing/2014/main" id="{1DDD9898-A454-1B23-AFEC-A48C9FA2579C}"/>
              </a:ext>
            </a:extLst>
          </p:cNvPr>
          <p:cNvPicPr>
            <a:picLocks noGrp="1" noRot="1" noChangeAspect="1"/>
          </p:cNvPicPr>
          <p:nvPr>
            <p:ph idx="1"/>
            <a:videoFile r:link="rId1"/>
          </p:nvPr>
        </p:nvPicPr>
        <p:blipFill>
          <a:blip r:embed="rId3"/>
          <a:stretch>
            <a:fillRect/>
          </a:stretch>
        </p:blipFill>
        <p:spPr>
          <a:xfrm>
            <a:off x="2630488" y="1600200"/>
            <a:ext cx="6931025" cy="3916363"/>
          </a:xfrm>
          <a:prstGeom prst="rect">
            <a:avLst/>
          </a:prstGeom>
        </p:spPr>
      </p:pic>
    </p:spTree>
    <p:extLst>
      <p:ext uri="{BB962C8B-B14F-4D97-AF65-F5344CB8AC3E}">
        <p14:creationId xmlns:p14="http://schemas.microsoft.com/office/powerpoint/2010/main" val="26805116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BBE7E7-2178-65A4-D8DE-EDCBDA991FD3}"/>
              </a:ext>
            </a:extLst>
          </p:cNvPr>
          <p:cNvSpPr>
            <a:spLocks noGrp="1"/>
          </p:cNvSpPr>
          <p:nvPr>
            <p:ph type="title"/>
          </p:nvPr>
        </p:nvSpPr>
        <p:spPr/>
        <p:txBody>
          <a:bodyPr/>
          <a:lstStyle/>
          <a:p>
            <a:r>
              <a:rPr lang="en-GB" dirty="0"/>
              <a:t>Cost of Living Crisis</a:t>
            </a:r>
          </a:p>
        </p:txBody>
      </p:sp>
      <p:sp>
        <p:nvSpPr>
          <p:cNvPr id="3" name="Content Placeholder 2">
            <a:extLst>
              <a:ext uri="{FF2B5EF4-FFF2-40B4-BE49-F238E27FC236}">
                <a16:creationId xmlns:a16="http://schemas.microsoft.com/office/drawing/2014/main" id="{64658448-1AC0-D3BA-52B3-778E05CBA899}"/>
              </a:ext>
            </a:extLst>
          </p:cNvPr>
          <p:cNvSpPr>
            <a:spLocks noGrp="1"/>
          </p:cNvSpPr>
          <p:nvPr>
            <p:ph idx="1"/>
          </p:nvPr>
        </p:nvSpPr>
        <p:spPr/>
        <p:txBody>
          <a:bodyPr/>
          <a:lstStyle/>
          <a:p>
            <a:r>
              <a:rPr lang="en-GB" dirty="0"/>
              <a:t>The UK is currently experiencing a cost-of-living crisis which has left my people and families in positions of difficulty. </a:t>
            </a:r>
          </a:p>
        </p:txBody>
      </p:sp>
    </p:spTree>
    <p:extLst>
      <p:ext uri="{BB962C8B-B14F-4D97-AF65-F5344CB8AC3E}">
        <p14:creationId xmlns:p14="http://schemas.microsoft.com/office/powerpoint/2010/main" val="356842409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a:extLst>
              <a:ext uri="{FF2B5EF4-FFF2-40B4-BE49-F238E27FC236}">
                <a16:creationId xmlns:a16="http://schemas.microsoft.com/office/drawing/2014/main" id="{4D694FE0-F2DF-74E5-8ADC-313DAE8E57CF}"/>
              </a:ext>
            </a:extLst>
          </p:cNvPr>
          <p:cNvPicPr>
            <a:picLocks noGrp="1" noChangeAspect="1"/>
          </p:cNvPicPr>
          <p:nvPr>
            <p:ph idx="1"/>
          </p:nvPr>
        </p:nvPicPr>
        <p:blipFill>
          <a:blip r:embed="rId2"/>
          <a:stretch>
            <a:fillRect/>
          </a:stretch>
        </p:blipFill>
        <p:spPr>
          <a:xfrm>
            <a:off x="158496" y="170688"/>
            <a:ext cx="11948160" cy="5345876"/>
          </a:xfrm>
        </p:spPr>
      </p:pic>
    </p:spTree>
    <p:extLst>
      <p:ext uri="{BB962C8B-B14F-4D97-AF65-F5344CB8AC3E}">
        <p14:creationId xmlns:p14="http://schemas.microsoft.com/office/powerpoint/2010/main" val="218429438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C125EB79-1A7F-B7BF-8F4C-D0B51FB3273F}"/>
              </a:ext>
            </a:extLst>
          </p:cNvPr>
          <p:cNvPicPr>
            <a:picLocks noGrp="1" noChangeAspect="1"/>
          </p:cNvPicPr>
          <p:nvPr>
            <p:ph idx="1"/>
          </p:nvPr>
        </p:nvPicPr>
        <p:blipFill>
          <a:blip r:embed="rId2"/>
          <a:stretch>
            <a:fillRect/>
          </a:stretch>
        </p:blipFill>
        <p:spPr>
          <a:xfrm>
            <a:off x="304800" y="134112"/>
            <a:ext cx="11618975" cy="5382451"/>
          </a:xfrm>
        </p:spPr>
      </p:pic>
    </p:spTree>
    <p:extLst>
      <p:ext uri="{BB962C8B-B14F-4D97-AF65-F5344CB8AC3E}">
        <p14:creationId xmlns:p14="http://schemas.microsoft.com/office/powerpoint/2010/main" val="405628704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DB1A673D-8D53-7510-C35B-084F453F76FD}"/>
              </a:ext>
            </a:extLst>
          </p:cNvPr>
          <p:cNvPicPr>
            <a:picLocks noGrp="1" noChangeAspect="1"/>
          </p:cNvPicPr>
          <p:nvPr>
            <p:ph idx="1"/>
          </p:nvPr>
        </p:nvPicPr>
        <p:blipFill>
          <a:blip r:embed="rId3"/>
          <a:stretch>
            <a:fillRect/>
          </a:stretch>
        </p:blipFill>
        <p:spPr>
          <a:xfrm>
            <a:off x="121920" y="97536"/>
            <a:ext cx="11899391" cy="5419027"/>
          </a:xfrm>
        </p:spPr>
      </p:pic>
    </p:spTree>
    <p:extLst>
      <p:ext uri="{BB962C8B-B14F-4D97-AF65-F5344CB8AC3E}">
        <p14:creationId xmlns:p14="http://schemas.microsoft.com/office/powerpoint/2010/main" val="302671044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0D9258BF-6B7C-5AEB-2AE0-D9FFCAC6E2DA}"/>
              </a:ext>
            </a:extLst>
          </p:cNvPr>
          <p:cNvPicPr>
            <a:picLocks noGrp="1" noChangeAspect="1"/>
          </p:cNvPicPr>
          <p:nvPr>
            <p:ph idx="1"/>
          </p:nvPr>
        </p:nvPicPr>
        <p:blipFill>
          <a:blip r:embed="rId2"/>
          <a:stretch>
            <a:fillRect/>
          </a:stretch>
        </p:blipFill>
        <p:spPr>
          <a:xfrm>
            <a:off x="109728" y="0"/>
            <a:ext cx="11935968" cy="5516563"/>
          </a:xfrm>
        </p:spPr>
      </p:pic>
    </p:spTree>
    <p:extLst>
      <p:ext uri="{BB962C8B-B14F-4D97-AF65-F5344CB8AC3E}">
        <p14:creationId xmlns:p14="http://schemas.microsoft.com/office/powerpoint/2010/main" val="389557297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E4EA468D-F33D-0E6B-7780-55B97CE5CA84}"/>
              </a:ext>
            </a:extLst>
          </p:cNvPr>
          <p:cNvPicPr>
            <a:picLocks noGrp="1" noChangeAspect="1"/>
          </p:cNvPicPr>
          <p:nvPr>
            <p:ph idx="1"/>
          </p:nvPr>
        </p:nvPicPr>
        <p:blipFill>
          <a:blip r:embed="rId2"/>
          <a:stretch>
            <a:fillRect/>
          </a:stretch>
        </p:blipFill>
        <p:spPr>
          <a:xfrm>
            <a:off x="85344" y="182880"/>
            <a:ext cx="11935968" cy="5333683"/>
          </a:xfrm>
        </p:spPr>
      </p:pic>
    </p:spTree>
    <p:extLst>
      <p:ext uri="{BB962C8B-B14F-4D97-AF65-F5344CB8AC3E}">
        <p14:creationId xmlns:p14="http://schemas.microsoft.com/office/powerpoint/2010/main" val="34244705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03B7F3-E8E1-199E-1566-3A807E2E9883}"/>
              </a:ext>
            </a:extLst>
          </p:cNvPr>
          <p:cNvSpPr>
            <a:spLocks noGrp="1"/>
          </p:cNvSpPr>
          <p:nvPr>
            <p:ph type="title"/>
          </p:nvPr>
        </p:nvSpPr>
        <p:spPr/>
        <p:txBody>
          <a:bodyPr/>
          <a:lstStyle/>
          <a:p>
            <a:r>
              <a:rPr lang="en-GB" dirty="0"/>
              <a:t>Summary </a:t>
            </a:r>
          </a:p>
        </p:txBody>
      </p:sp>
      <p:sp>
        <p:nvSpPr>
          <p:cNvPr id="3" name="Content Placeholder 2">
            <a:extLst>
              <a:ext uri="{FF2B5EF4-FFF2-40B4-BE49-F238E27FC236}">
                <a16:creationId xmlns:a16="http://schemas.microsoft.com/office/drawing/2014/main" id="{86E43C77-D987-0062-677C-A36EFEFB3BD1}"/>
              </a:ext>
            </a:extLst>
          </p:cNvPr>
          <p:cNvSpPr>
            <a:spLocks noGrp="1"/>
          </p:cNvSpPr>
          <p:nvPr>
            <p:ph idx="1"/>
          </p:nvPr>
        </p:nvSpPr>
        <p:spPr/>
        <p:txBody>
          <a:bodyPr/>
          <a:lstStyle/>
          <a:p>
            <a:r>
              <a:rPr lang="en-GB" dirty="0"/>
              <a:t>The UK has experience changed which has contributed to the quality of life we experience today. </a:t>
            </a:r>
          </a:p>
          <a:p>
            <a:r>
              <a:rPr lang="en-GB" dirty="0"/>
              <a:t>The world has become more interconnected</a:t>
            </a:r>
          </a:p>
          <a:p>
            <a:r>
              <a:rPr lang="en-GB" dirty="0"/>
              <a:t>Contemporary challenges exists regardless of legislation developments. </a:t>
            </a:r>
          </a:p>
        </p:txBody>
      </p:sp>
    </p:spTree>
    <p:extLst>
      <p:ext uri="{BB962C8B-B14F-4D97-AF65-F5344CB8AC3E}">
        <p14:creationId xmlns:p14="http://schemas.microsoft.com/office/powerpoint/2010/main" val="100720341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9CCEAE-FBBA-3807-D4E1-9EE739F0EC49}"/>
              </a:ext>
            </a:extLst>
          </p:cNvPr>
          <p:cNvSpPr>
            <a:spLocks noGrp="1"/>
          </p:cNvSpPr>
          <p:nvPr>
            <p:ph type="title"/>
          </p:nvPr>
        </p:nvSpPr>
        <p:spPr/>
        <p:txBody>
          <a:bodyPr/>
          <a:lstStyle/>
          <a:p>
            <a:pPr algn="ctr"/>
            <a:r>
              <a:rPr lang="en-GB" dirty="0"/>
              <a:t>References </a:t>
            </a:r>
          </a:p>
        </p:txBody>
      </p:sp>
      <p:sp>
        <p:nvSpPr>
          <p:cNvPr id="3" name="Content Placeholder 2">
            <a:extLst>
              <a:ext uri="{FF2B5EF4-FFF2-40B4-BE49-F238E27FC236}">
                <a16:creationId xmlns:a16="http://schemas.microsoft.com/office/drawing/2014/main" id="{84426E31-BD23-15D2-8484-5AEBF0C63BB2}"/>
              </a:ext>
            </a:extLst>
          </p:cNvPr>
          <p:cNvSpPr>
            <a:spLocks noGrp="1"/>
          </p:cNvSpPr>
          <p:nvPr>
            <p:ph idx="1"/>
          </p:nvPr>
        </p:nvSpPr>
        <p:spPr/>
        <p:txBody>
          <a:bodyPr/>
          <a:lstStyle/>
          <a:p>
            <a:pPr marL="0" indent="0">
              <a:buNone/>
            </a:pPr>
            <a:r>
              <a:rPr lang="en-GB" dirty="0" err="1"/>
              <a:t>Reysen</a:t>
            </a:r>
            <a:r>
              <a:rPr lang="en-GB" dirty="0"/>
              <a:t>, S., &amp; </a:t>
            </a:r>
            <a:r>
              <a:rPr lang="en-GB" dirty="0" err="1"/>
              <a:t>Katzarska</a:t>
            </a:r>
            <a:r>
              <a:rPr lang="en-GB" dirty="0"/>
              <a:t>-Miller, I. (2013). A model of global citizenship: Antecedents </a:t>
            </a:r>
            <a:r>
              <a:rPr lang="en-GB" dirty="0" err="1"/>
              <a:t>andoutcomes</a:t>
            </a:r>
            <a:r>
              <a:rPr lang="en-GB" dirty="0"/>
              <a:t>. International Journal of Psychology,48(5), 858-870. </a:t>
            </a:r>
          </a:p>
          <a:p>
            <a:pPr marL="0" indent="0">
              <a:buNone/>
            </a:pPr>
            <a:r>
              <a:rPr lang="en-GB" dirty="0"/>
              <a:t>Office of National Statistics (2021)Census 2022. [Online] Available at:  </a:t>
            </a:r>
            <a:r>
              <a:rPr lang="en-GB" dirty="0">
                <a:hlinkClick r:id="rId2"/>
              </a:rPr>
              <a:t>https://www.ons.gov.uk/economy/inflationandpriceindices/articles/costoflivinginsights/work</a:t>
            </a:r>
            <a:r>
              <a:rPr lang="en-GB" dirty="0"/>
              <a:t> </a:t>
            </a:r>
          </a:p>
        </p:txBody>
      </p:sp>
    </p:spTree>
    <p:extLst>
      <p:ext uri="{BB962C8B-B14F-4D97-AF65-F5344CB8AC3E}">
        <p14:creationId xmlns:p14="http://schemas.microsoft.com/office/powerpoint/2010/main" val="262418265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3314</Words>
  <Application>Microsoft Office PowerPoint</Application>
  <PresentationFormat>Widescreen</PresentationFormat>
  <Paragraphs>301</Paragraphs>
  <Slides>54</Slides>
  <Notes>19</Notes>
  <HiddenSlides>0</HiddenSlides>
  <MMClips>5</MMClips>
  <ScaleCrop>false</ScaleCrop>
  <HeadingPairs>
    <vt:vector size="6" baseType="variant">
      <vt:variant>
        <vt:lpstr>Fonts Used</vt:lpstr>
      </vt:variant>
      <vt:variant>
        <vt:i4>13</vt:i4>
      </vt:variant>
      <vt:variant>
        <vt:lpstr>Theme</vt:lpstr>
      </vt:variant>
      <vt:variant>
        <vt:i4>2</vt:i4>
      </vt:variant>
      <vt:variant>
        <vt:lpstr>Slide Titles</vt:lpstr>
      </vt:variant>
      <vt:variant>
        <vt:i4>54</vt:i4>
      </vt:variant>
    </vt:vector>
  </HeadingPairs>
  <TitlesOfParts>
    <vt:vector size="69" baseType="lpstr">
      <vt:lpstr>AeonikPro</vt:lpstr>
      <vt:lpstr>Myriad Pro</vt:lpstr>
      <vt:lpstr>ReithSans</vt:lpstr>
      <vt:lpstr>Arial</vt:lpstr>
      <vt:lpstr>Arial</vt:lpstr>
      <vt:lpstr>Calibri</vt:lpstr>
      <vt:lpstr>Calibri Light</vt:lpstr>
      <vt:lpstr>Open Sans</vt:lpstr>
      <vt:lpstr>Roboto</vt:lpstr>
      <vt:lpstr>Symbol</vt:lpstr>
      <vt:lpstr>Times New Roman</vt:lpstr>
      <vt:lpstr>Verdana</vt:lpstr>
      <vt:lpstr>Wingdings 3</vt:lpstr>
      <vt:lpstr>Office Theme</vt:lpstr>
      <vt:lpstr>20140311PresentationUWTSDTemplate</vt:lpstr>
      <vt:lpstr>How history, legislation shaped world live in. </vt:lpstr>
      <vt:lpstr>What changes have you noticed? </vt:lpstr>
      <vt:lpstr>The social impact of World War II in Britain </vt:lpstr>
      <vt:lpstr>Labour Reforms - The Welfare State  1945-1951 </vt:lpstr>
      <vt:lpstr>PowerPoint Presentation</vt:lpstr>
      <vt:lpstr>The Welfare State</vt:lpstr>
      <vt:lpstr>The NHS</vt:lpstr>
      <vt:lpstr>Guess Who? </vt:lpstr>
      <vt:lpstr>The right to vote</vt:lpstr>
      <vt:lpstr>The right to vote</vt:lpstr>
      <vt:lpstr>Human Rights Act 1998 </vt:lpstr>
      <vt:lpstr>The Equality Act 2010</vt:lpstr>
      <vt:lpstr>The United Nations (UN) </vt:lpstr>
      <vt:lpstr>The United Nations (UN)</vt:lpstr>
      <vt:lpstr>The Role of the United Nations </vt:lpstr>
      <vt:lpstr>The Role of the United Nations </vt:lpstr>
      <vt:lpstr>The Role of the United Nations </vt:lpstr>
      <vt:lpstr>The Role of the United Nations </vt:lpstr>
      <vt:lpstr>UNCRC: Summary Video</vt:lpstr>
      <vt:lpstr>United Nations Convention on the Rights of the Child (UNCRC) </vt:lpstr>
      <vt:lpstr>PowerPoint Presentation</vt:lpstr>
      <vt:lpstr>PowerPoint Presentation</vt:lpstr>
      <vt:lpstr>UNCRC</vt:lpstr>
      <vt:lpstr>The Northern Atlantic Treaty Organization  (NATO) </vt:lpstr>
      <vt:lpstr>NATO Summary</vt:lpstr>
      <vt:lpstr>European Union </vt:lpstr>
      <vt:lpstr>European Union </vt:lpstr>
      <vt:lpstr>PowerPoint Presentation</vt:lpstr>
      <vt:lpstr>Brexit </vt:lpstr>
      <vt:lpstr>International Law: Activity</vt:lpstr>
      <vt:lpstr>Social Justice </vt:lpstr>
      <vt:lpstr>Social Inequality</vt:lpstr>
      <vt:lpstr>Social Justice</vt:lpstr>
      <vt:lpstr>Examples of Social Injustice </vt:lpstr>
      <vt:lpstr>PowerPoint Presentation</vt:lpstr>
      <vt:lpstr>PowerPoint Presentation</vt:lpstr>
      <vt:lpstr>Contemporary Challenges? </vt:lpstr>
      <vt:lpstr>Small Boats</vt:lpstr>
      <vt:lpstr>Small Boats </vt:lpstr>
      <vt:lpstr>Small Boats</vt:lpstr>
      <vt:lpstr>Ukrainian War </vt:lpstr>
      <vt:lpstr>Ukrainian War </vt:lpstr>
      <vt:lpstr>What do you think? </vt:lpstr>
      <vt:lpstr>Cancel Culture </vt:lpstr>
      <vt:lpstr>Cancel Culture </vt:lpstr>
      <vt:lpstr>Cost of Living Crisis</vt:lpstr>
      <vt:lpstr>Cost of Living Crisis</vt:lpstr>
      <vt:lpstr>PowerPoint Presentation</vt:lpstr>
      <vt:lpstr>PowerPoint Presentation</vt:lpstr>
      <vt:lpstr>PowerPoint Presentation</vt:lpstr>
      <vt:lpstr>PowerPoint Presentation</vt:lpstr>
      <vt:lpstr>PowerPoint Presentation</vt:lpstr>
      <vt:lpstr>Summary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history, legislation shaped world live in.</dc:title>
  <dc:creator>Jonathan Wyatt (P144511)</dc:creator>
  <cp:lastModifiedBy>Jonathan Wyatt</cp:lastModifiedBy>
  <cp:revision>8</cp:revision>
  <dcterms:created xsi:type="dcterms:W3CDTF">2023-01-19T20:16:43Z</dcterms:created>
  <dcterms:modified xsi:type="dcterms:W3CDTF">2023-08-21T13:13:00Z</dcterms:modified>
</cp:coreProperties>
</file>