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73" r:id="rId6"/>
    <p:sldId id="274" r:id="rId7"/>
    <p:sldId id="275" r:id="rId8"/>
    <p:sldId id="260" r:id="rId9"/>
    <p:sldId id="263" r:id="rId10"/>
    <p:sldId id="264" r:id="rId11"/>
    <p:sldId id="265" r:id="rId12"/>
    <p:sldId id="266" r:id="rId13"/>
    <p:sldId id="267" r:id="rId14"/>
    <p:sldId id="268" r:id="rId15"/>
    <p:sldId id="269" r:id="rId16"/>
    <p:sldId id="270" r:id="rId17"/>
    <p:sldId id="271" r:id="rId18"/>
    <p:sldId id="272" r:id="rId19"/>
  </p:sldIdLst>
  <p:sldSz cx="18288000" cy="10972800"/>
  <p:notesSz cx="6858000" cy="9144000"/>
  <p:defaultTextStyle>
    <a:defPPr>
      <a:defRPr lang="en-US"/>
    </a:defPPr>
    <a:lvl1pPr marL="0" algn="l" defTabSz="1671980" rtl="0" eaLnBrk="1" latinLnBrk="0" hangingPunct="1">
      <a:defRPr sz="3300" kern="1200">
        <a:solidFill>
          <a:schemeClr val="tx1"/>
        </a:solidFill>
        <a:latin typeface="+mn-lt"/>
        <a:ea typeface="+mn-ea"/>
        <a:cs typeface="+mn-cs"/>
      </a:defRPr>
    </a:lvl1pPr>
    <a:lvl2pPr marL="835990" algn="l" defTabSz="1671980" rtl="0" eaLnBrk="1" latinLnBrk="0" hangingPunct="1">
      <a:defRPr sz="3300" kern="1200">
        <a:solidFill>
          <a:schemeClr val="tx1"/>
        </a:solidFill>
        <a:latin typeface="+mn-lt"/>
        <a:ea typeface="+mn-ea"/>
        <a:cs typeface="+mn-cs"/>
      </a:defRPr>
    </a:lvl2pPr>
    <a:lvl3pPr marL="1671980" algn="l" defTabSz="1671980" rtl="0" eaLnBrk="1" latinLnBrk="0" hangingPunct="1">
      <a:defRPr sz="3300" kern="1200">
        <a:solidFill>
          <a:schemeClr val="tx1"/>
        </a:solidFill>
        <a:latin typeface="+mn-lt"/>
        <a:ea typeface="+mn-ea"/>
        <a:cs typeface="+mn-cs"/>
      </a:defRPr>
    </a:lvl3pPr>
    <a:lvl4pPr marL="2507971" algn="l" defTabSz="1671980" rtl="0" eaLnBrk="1" latinLnBrk="0" hangingPunct="1">
      <a:defRPr sz="3300" kern="1200">
        <a:solidFill>
          <a:schemeClr val="tx1"/>
        </a:solidFill>
        <a:latin typeface="+mn-lt"/>
        <a:ea typeface="+mn-ea"/>
        <a:cs typeface="+mn-cs"/>
      </a:defRPr>
    </a:lvl4pPr>
    <a:lvl5pPr marL="3343961" algn="l" defTabSz="1671980" rtl="0" eaLnBrk="1" latinLnBrk="0" hangingPunct="1">
      <a:defRPr sz="3300" kern="1200">
        <a:solidFill>
          <a:schemeClr val="tx1"/>
        </a:solidFill>
        <a:latin typeface="+mn-lt"/>
        <a:ea typeface="+mn-ea"/>
        <a:cs typeface="+mn-cs"/>
      </a:defRPr>
    </a:lvl5pPr>
    <a:lvl6pPr marL="4179951" algn="l" defTabSz="1671980" rtl="0" eaLnBrk="1" latinLnBrk="0" hangingPunct="1">
      <a:defRPr sz="3300" kern="1200">
        <a:solidFill>
          <a:schemeClr val="tx1"/>
        </a:solidFill>
        <a:latin typeface="+mn-lt"/>
        <a:ea typeface="+mn-ea"/>
        <a:cs typeface="+mn-cs"/>
      </a:defRPr>
    </a:lvl6pPr>
    <a:lvl7pPr marL="5015941" algn="l" defTabSz="1671980" rtl="0" eaLnBrk="1" latinLnBrk="0" hangingPunct="1">
      <a:defRPr sz="3300" kern="1200">
        <a:solidFill>
          <a:schemeClr val="tx1"/>
        </a:solidFill>
        <a:latin typeface="+mn-lt"/>
        <a:ea typeface="+mn-ea"/>
        <a:cs typeface="+mn-cs"/>
      </a:defRPr>
    </a:lvl7pPr>
    <a:lvl8pPr marL="5851931" algn="l" defTabSz="1671980" rtl="0" eaLnBrk="1" latinLnBrk="0" hangingPunct="1">
      <a:defRPr sz="3300" kern="1200">
        <a:solidFill>
          <a:schemeClr val="tx1"/>
        </a:solidFill>
        <a:latin typeface="+mn-lt"/>
        <a:ea typeface="+mn-ea"/>
        <a:cs typeface="+mn-cs"/>
      </a:defRPr>
    </a:lvl8pPr>
    <a:lvl9pPr marL="6687922" algn="l" defTabSz="1671980" rtl="0" eaLnBrk="1" latinLnBrk="0" hangingPunct="1">
      <a:defRPr sz="33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56">
          <p15:clr>
            <a:srgbClr val="A4A3A4"/>
          </p15:clr>
        </p15:guide>
        <p15:guide id="2" pos="57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AD63"/>
    <a:srgbClr val="F2800E"/>
    <a:srgbClr val="FFAD5B"/>
    <a:srgbClr val="E1D81F"/>
    <a:srgbClr val="F6A22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3" d="100"/>
          <a:sy n="43" d="100"/>
        </p:scale>
        <p:origin x="936" y="78"/>
      </p:cViewPr>
      <p:guideLst>
        <p:guide orient="horz" pos="3456"/>
        <p:guide pos="57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5715E6-C57C-4A7B-BCDE-C526B26CB2D6}" type="doc">
      <dgm:prSet loTypeId="urn:microsoft.com/office/officeart/2005/8/layout/orgChart1" loCatId="hierarchy" qsTypeId="urn:microsoft.com/office/officeart/2005/8/quickstyle/simple1" qsCatId="simple" csTypeId="urn:microsoft.com/office/officeart/2005/8/colors/colorful5" csCatId="colorful" phldr="1"/>
      <dgm:spPr/>
      <dgm:t>
        <a:bodyPr/>
        <a:lstStyle/>
        <a:p>
          <a:endParaRPr lang="en-US"/>
        </a:p>
      </dgm:t>
    </dgm:pt>
    <dgm:pt modelId="{04D4137E-467E-49F2-99DC-1123DE6C5E1E}">
      <dgm:prSet phldrT="[Text]" custT="1"/>
      <dgm:spPr>
        <a:xfrm>
          <a:off x="2691951" y="774950"/>
          <a:ext cx="1112147" cy="556073"/>
        </a:xfrm>
        <a:prstGeom prst="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000" dirty="0">
              <a:solidFill>
                <a:sysClr val="windowText" lastClr="000000"/>
              </a:solidFill>
              <a:latin typeface="Times New Roman" panose="02020603050405020304" pitchFamily="18" charset="0"/>
              <a:ea typeface="+mn-ea"/>
              <a:cs typeface="Times New Roman" panose="02020603050405020304" pitchFamily="18" charset="0"/>
            </a:rPr>
            <a:t>Giles Hurley</a:t>
          </a:r>
        </a:p>
        <a:p>
          <a:pPr>
            <a:buNone/>
          </a:pPr>
          <a:r>
            <a:rPr lang="en-US" sz="1000" dirty="0">
              <a:solidFill>
                <a:sysClr val="windowText" lastClr="000000"/>
              </a:solidFill>
              <a:latin typeface="Times New Roman" panose="02020603050405020304" pitchFamily="18" charset="0"/>
              <a:ea typeface="+mn-ea"/>
              <a:cs typeface="Times New Roman" panose="02020603050405020304" pitchFamily="18" charset="0"/>
            </a:rPr>
            <a:t>CEO,UK and Harvard</a:t>
          </a:r>
        </a:p>
      </dgm:t>
    </dgm:pt>
    <dgm:pt modelId="{1FF80FBB-20B7-4ADD-B841-EC3CF78C2D22}" type="parTrans" cxnId="{690D69F3-F4B0-414E-AAE3-A0A27029022F}">
      <dgm:prSet/>
      <dgm:spPr/>
      <dgm:t>
        <a:bodyPr/>
        <a:lstStyle/>
        <a:p>
          <a:endParaRPr lang="en-US"/>
        </a:p>
      </dgm:t>
    </dgm:pt>
    <dgm:pt modelId="{CCADB829-B297-4B9F-8671-7614B3B12F26}" type="sibTrans" cxnId="{690D69F3-F4B0-414E-AAE3-A0A27029022F}">
      <dgm:prSet/>
      <dgm:spPr/>
      <dgm:t>
        <a:bodyPr/>
        <a:lstStyle/>
        <a:p>
          <a:endParaRPr lang="en-US"/>
        </a:p>
      </dgm:t>
    </dgm:pt>
    <dgm:pt modelId="{7D24DCD2-C7B5-4A7C-BA5C-DFDA599453E8}">
      <dgm:prSet phldrT="[Text]" custT="1"/>
      <dgm:spPr>
        <a:xfrm>
          <a:off x="555" y="1564575"/>
          <a:ext cx="1112147" cy="556073"/>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000">
              <a:solidFill>
                <a:sysClr val="windowText" lastClr="000000"/>
              </a:solidFill>
              <a:latin typeface="Times New Roman" panose="02020603050405020304" pitchFamily="18" charset="0"/>
              <a:ea typeface="+mn-ea"/>
              <a:cs typeface="Times New Roman" panose="02020603050405020304" pitchFamily="18" charset="0"/>
            </a:rPr>
            <a:t>Dan Ronald (Group Managing Director)</a:t>
          </a:r>
        </a:p>
      </dgm:t>
    </dgm:pt>
    <dgm:pt modelId="{0C9D7B33-3FEB-4078-814D-1FB02B64E088}" type="parTrans" cxnId="{C76E22E9-1441-4347-A6E1-765DE16FA1C4}">
      <dgm:prSet/>
      <dgm:spPr>
        <a:xfrm>
          <a:off x="556628" y="1331024"/>
          <a:ext cx="2691396" cy="233550"/>
        </a:xfrm>
        <a:custGeom>
          <a:avLst/>
          <a:gdLst/>
          <a:ahLst/>
          <a:cxnLst/>
          <a:rect l="0" t="0" r="0" b="0"/>
          <a:pathLst>
            <a:path>
              <a:moveTo>
                <a:pt x="2691396" y="0"/>
              </a:moveTo>
              <a:lnTo>
                <a:pt x="2691396" y="116775"/>
              </a:lnTo>
              <a:lnTo>
                <a:pt x="0" y="116775"/>
              </a:lnTo>
              <a:lnTo>
                <a:pt x="0" y="233550"/>
              </a:lnTo>
            </a:path>
          </a:pathLst>
        </a:custGeom>
        <a:noFill/>
        <a:ln w="12700" cap="flat" cmpd="sng" algn="ctr">
          <a:solidFill>
            <a:srgbClr val="70AD47">
              <a:hueOff val="0"/>
              <a:satOff val="0"/>
              <a:lumOff val="0"/>
              <a:alphaOff val="0"/>
            </a:srgbClr>
          </a:solidFill>
          <a:prstDash val="solid"/>
          <a:miter lim="800000"/>
        </a:ln>
        <a:effectLst/>
      </dgm:spPr>
      <dgm:t>
        <a:bodyPr/>
        <a:lstStyle/>
        <a:p>
          <a:endParaRPr lang="en-US" sz="1000">
            <a:solidFill>
              <a:sysClr val="windowText" lastClr="000000"/>
            </a:solidFill>
            <a:latin typeface="Times New Roman" panose="02020603050405020304" pitchFamily="18" charset="0"/>
            <a:cs typeface="Times New Roman" panose="02020603050405020304" pitchFamily="18" charset="0"/>
          </a:endParaRPr>
        </a:p>
      </dgm:t>
    </dgm:pt>
    <dgm:pt modelId="{0075F2E7-D9A0-40BC-A23D-6FE1F57CC9AE}" type="sibTrans" cxnId="{C76E22E9-1441-4347-A6E1-765DE16FA1C4}">
      <dgm:prSet/>
      <dgm:spPr/>
      <dgm:t>
        <a:bodyPr/>
        <a:lstStyle/>
        <a:p>
          <a:endParaRPr lang="en-US"/>
        </a:p>
      </dgm:t>
    </dgm:pt>
    <dgm:pt modelId="{09E5952C-93F8-4204-8580-5541D31B21FE}">
      <dgm:prSet phldrT="[Text]" custT="1"/>
      <dgm:spPr>
        <a:xfrm>
          <a:off x="2691951" y="1564575"/>
          <a:ext cx="1112147" cy="556073"/>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000">
              <a:solidFill>
                <a:sysClr val="windowText" lastClr="000000"/>
              </a:solidFill>
              <a:latin typeface="Times New Roman" panose="02020603050405020304" pitchFamily="18" charset="0"/>
              <a:ea typeface="+mn-ea"/>
              <a:cs typeface="Times New Roman" panose="02020603050405020304" pitchFamily="18" charset="0"/>
            </a:rPr>
            <a:t>Julie Ashfield (Managing Director of Corporate Buying)</a:t>
          </a:r>
        </a:p>
      </dgm:t>
    </dgm:pt>
    <dgm:pt modelId="{894FA2C1-D4C0-4B51-AF0D-EDAC90FF7121}" type="parTrans" cxnId="{51F8F715-BFA6-4402-8993-FEEC35A18A93}">
      <dgm:prSet/>
      <dgm:spPr>
        <a:xfrm>
          <a:off x="3202305" y="1331024"/>
          <a:ext cx="91440" cy="233550"/>
        </a:xfrm>
        <a:custGeom>
          <a:avLst/>
          <a:gdLst/>
          <a:ahLst/>
          <a:cxnLst/>
          <a:rect l="0" t="0" r="0" b="0"/>
          <a:pathLst>
            <a:path>
              <a:moveTo>
                <a:pt x="45720" y="0"/>
              </a:moveTo>
              <a:lnTo>
                <a:pt x="45720" y="233550"/>
              </a:lnTo>
            </a:path>
          </a:pathLst>
        </a:custGeom>
        <a:noFill/>
        <a:ln w="12700" cap="flat" cmpd="sng" algn="ctr">
          <a:solidFill>
            <a:srgbClr val="70AD47">
              <a:hueOff val="0"/>
              <a:satOff val="0"/>
              <a:lumOff val="0"/>
              <a:alphaOff val="0"/>
            </a:srgbClr>
          </a:solidFill>
          <a:prstDash val="solid"/>
          <a:miter lim="800000"/>
        </a:ln>
        <a:effectLst/>
      </dgm:spPr>
      <dgm:t>
        <a:bodyPr/>
        <a:lstStyle/>
        <a:p>
          <a:endParaRPr lang="en-US" sz="1000">
            <a:solidFill>
              <a:sysClr val="windowText" lastClr="000000"/>
            </a:solidFill>
            <a:latin typeface="Times New Roman" panose="02020603050405020304" pitchFamily="18" charset="0"/>
            <a:cs typeface="Times New Roman" panose="02020603050405020304" pitchFamily="18" charset="0"/>
          </a:endParaRPr>
        </a:p>
      </dgm:t>
    </dgm:pt>
    <dgm:pt modelId="{D26A15A0-1C27-4FF2-89DE-0F191F0CAEE6}" type="sibTrans" cxnId="{51F8F715-BFA6-4402-8993-FEEC35A18A93}">
      <dgm:prSet/>
      <dgm:spPr/>
      <dgm:t>
        <a:bodyPr/>
        <a:lstStyle/>
        <a:p>
          <a:endParaRPr lang="en-US"/>
        </a:p>
      </dgm:t>
    </dgm:pt>
    <dgm:pt modelId="{C1891CDA-A3DB-4426-86D7-8C811DECA54B}">
      <dgm:prSet phldrT="[Text]" custT="1"/>
      <dgm:spPr>
        <a:xfrm>
          <a:off x="4037649" y="1564575"/>
          <a:ext cx="1112147" cy="556073"/>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lgn="ctr">
            <a:buNone/>
          </a:pPr>
          <a:r>
            <a:rPr lang="en-US" sz="1000">
              <a:solidFill>
                <a:sysClr val="windowText" lastClr="000000"/>
              </a:solidFill>
              <a:latin typeface="Times New Roman" panose="02020603050405020304" pitchFamily="18" charset="0"/>
              <a:ea typeface="+mn-ea"/>
              <a:cs typeface="Times New Roman" panose="02020603050405020304" pitchFamily="18" charset="0"/>
            </a:rPr>
            <a:t>Mary Dunn (Group Managing Director)</a:t>
          </a:r>
        </a:p>
      </dgm:t>
    </dgm:pt>
    <dgm:pt modelId="{58195868-EE6A-4BF9-9FA1-E5E2B30CDAA9}" type="parTrans" cxnId="{7AF14BC2-EB62-4829-AC9D-8394F4391A24}">
      <dgm:prSet/>
      <dgm:spPr>
        <a:xfrm>
          <a:off x="3248025" y="1331024"/>
          <a:ext cx="1345698" cy="233550"/>
        </a:xfrm>
        <a:custGeom>
          <a:avLst/>
          <a:gdLst/>
          <a:ahLst/>
          <a:cxnLst/>
          <a:rect l="0" t="0" r="0" b="0"/>
          <a:pathLst>
            <a:path>
              <a:moveTo>
                <a:pt x="0" y="0"/>
              </a:moveTo>
              <a:lnTo>
                <a:pt x="0" y="116775"/>
              </a:lnTo>
              <a:lnTo>
                <a:pt x="1345698" y="116775"/>
              </a:lnTo>
              <a:lnTo>
                <a:pt x="1345698" y="233550"/>
              </a:lnTo>
            </a:path>
          </a:pathLst>
        </a:custGeom>
        <a:noFill/>
        <a:ln w="12700" cap="flat" cmpd="sng" algn="ctr">
          <a:solidFill>
            <a:srgbClr val="70AD47">
              <a:hueOff val="0"/>
              <a:satOff val="0"/>
              <a:lumOff val="0"/>
              <a:alphaOff val="0"/>
            </a:srgbClr>
          </a:solidFill>
          <a:prstDash val="solid"/>
          <a:miter lim="800000"/>
        </a:ln>
        <a:effectLst/>
      </dgm:spPr>
      <dgm:t>
        <a:bodyPr/>
        <a:lstStyle/>
        <a:p>
          <a:endParaRPr lang="en-US" sz="1000">
            <a:solidFill>
              <a:sysClr val="windowText" lastClr="000000"/>
            </a:solidFill>
            <a:latin typeface="Times New Roman" panose="02020603050405020304" pitchFamily="18" charset="0"/>
            <a:cs typeface="Times New Roman" panose="02020603050405020304" pitchFamily="18" charset="0"/>
          </a:endParaRPr>
        </a:p>
      </dgm:t>
    </dgm:pt>
    <dgm:pt modelId="{B38861C8-02A0-45E3-A546-0360E92DBC9A}" type="sibTrans" cxnId="{7AF14BC2-EB62-4829-AC9D-8394F4391A24}">
      <dgm:prSet/>
      <dgm:spPr/>
      <dgm:t>
        <a:bodyPr/>
        <a:lstStyle/>
        <a:p>
          <a:endParaRPr lang="en-US"/>
        </a:p>
      </dgm:t>
    </dgm:pt>
    <dgm:pt modelId="{DF063F57-5BA2-4E5F-8FAA-524D4E990D7C}">
      <dgm:prSet phldrT="[Text]" custT="1"/>
      <dgm:spPr>
        <a:xfrm>
          <a:off x="2659198" y="2328815"/>
          <a:ext cx="1112147" cy="556073"/>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000">
              <a:solidFill>
                <a:sysClr val="windowText" lastClr="000000"/>
              </a:solidFill>
              <a:latin typeface="Times New Roman" panose="02020603050405020304" pitchFamily="18" charset="0"/>
              <a:ea typeface="+mn-ea"/>
              <a:cs typeface="Times New Roman" panose="02020603050405020304" pitchFamily="18" charset="0"/>
            </a:rPr>
            <a:t>Oliver King (Group Managing Director)</a:t>
          </a:r>
        </a:p>
      </dgm:t>
    </dgm:pt>
    <dgm:pt modelId="{F333FCEF-6413-43F6-ACB5-B37296E7BAAE}" type="parTrans" cxnId="{FF807BB3-92A8-4AAC-898F-9C78FF414F4C}">
      <dgm:prSet/>
      <dgm:spPr>
        <a:xfrm>
          <a:off x="3169552" y="1331024"/>
          <a:ext cx="91440" cy="997790"/>
        </a:xfrm>
        <a:custGeom>
          <a:avLst/>
          <a:gdLst/>
          <a:ahLst/>
          <a:cxnLst/>
          <a:rect l="0" t="0" r="0" b="0"/>
          <a:pathLst>
            <a:path>
              <a:moveTo>
                <a:pt x="78472" y="0"/>
              </a:moveTo>
              <a:lnTo>
                <a:pt x="78472" y="881015"/>
              </a:lnTo>
              <a:lnTo>
                <a:pt x="45720" y="881015"/>
              </a:lnTo>
              <a:lnTo>
                <a:pt x="45720" y="997790"/>
              </a:lnTo>
            </a:path>
          </a:pathLst>
        </a:custGeom>
        <a:noFill/>
        <a:ln w="12700" cap="flat" cmpd="sng" algn="ctr">
          <a:solidFill>
            <a:srgbClr val="70AD47">
              <a:hueOff val="0"/>
              <a:satOff val="0"/>
              <a:lumOff val="0"/>
              <a:alphaOff val="0"/>
            </a:srgbClr>
          </a:solidFill>
          <a:prstDash val="solid"/>
          <a:miter lim="800000"/>
        </a:ln>
        <a:effectLst/>
      </dgm:spPr>
      <dgm:t>
        <a:bodyPr/>
        <a:lstStyle/>
        <a:p>
          <a:endParaRPr lang="en-US" sz="1000">
            <a:solidFill>
              <a:sysClr val="windowText" lastClr="000000"/>
            </a:solidFill>
            <a:latin typeface="Times New Roman" panose="02020603050405020304" pitchFamily="18" charset="0"/>
            <a:cs typeface="Times New Roman" panose="02020603050405020304" pitchFamily="18" charset="0"/>
          </a:endParaRPr>
        </a:p>
      </dgm:t>
    </dgm:pt>
    <dgm:pt modelId="{989324A5-5C48-4265-8459-BDD07017502B}" type="sibTrans" cxnId="{FF807BB3-92A8-4AAC-898F-9C78FF414F4C}">
      <dgm:prSet/>
      <dgm:spPr/>
      <dgm:t>
        <a:bodyPr/>
        <a:lstStyle/>
        <a:p>
          <a:endParaRPr lang="en-US"/>
        </a:p>
      </dgm:t>
    </dgm:pt>
    <dgm:pt modelId="{9E1250E2-BAEE-4C21-A63B-B45B17EFC783}">
      <dgm:prSet phldrT="[Text]" custT="1"/>
      <dgm:spPr>
        <a:xfrm>
          <a:off x="1346253" y="1564575"/>
          <a:ext cx="1112147" cy="556073"/>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000" dirty="0">
              <a:solidFill>
                <a:sysClr val="windowText" lastClr="000000"/>
              </a:solidFill>
              <a:latin typeface="Times New Roman" panose="02020603050405020304" pitchFamily="18" charset="0"/>
              <a:ea typeface="+mn-ea"/>
              <a:cs typeface="Times New Roman" panose="02020603050405020304" pitchFamily="18" charset="0"/>
            </a:rPr>
            <a:t>Jonathan Neale (Managing Director of Corporate Buying)</a:t>
          </a:r>
        </a:p>
      </dgm:t>
    </dgm:pt>
    <dgm:pt modelId="{A7403BB8-33B6-4EB2-9BC6-FFC9AFE443DB}" type="parTrans" cxnId="{8B25C194-A2F1-4ABB-874D-A4F8F77A08B3}">
      <dgm:prSet/>
      <dgm:spPr>
        <a:xfrm>
          <a:off x="1902326" y="1331024"/>
          <a:ext cx="1345698" cy="233550"/>
        </a:xfrm>
        <a:custGeom>
          <a:avLst/>
          <a:gdLst/>
          <a:ahLst/>
          <a:cxnLst/>
          <a:rect l="0" t="0" r="0" b="0"/>
          <a:pathLst>
            <a:path>
              <a:moveTo>
                <a:pt x="1345698" y="0"/>
              </a:moveTo>
              <a:lnTo>
                <a:pt x="1345698" y="116775"/>
              </a:lnTo>
              <a:lnTo>
                <a:pt x="0" y="116775"/>
              </a:lnTo>
              <a:lnTo>
                <a:pt x="0" y="233550"/>
              </a:lnTo>
            </a:path>
          </a:pathLst>
        </a:custGeom>
        <a:noFill/>
        <a:ln w="12700" cap="flat" cmpd="sng" algn="ctr">
          <a:solidFill>
            <a:srgbClr val="70AD47">
              <a:hueOff val="0"/>
              <a:satOff val="0"/>
              <a:lumOff val="0"/>
              <a:alphaOff val="0"/>
            </a:srgbClr>
          </a:solidFill>
          <a:prstDash val="solid"/>
          <a:miter lim="800000"/>
        </a:ln>
        <a:effectLst/>
      </dgm:spPr>
      <dgm:t>
        <a:bodyPr/>
        <a:lstStyle/>
        <a:p>
          <a:endParaRPr lang="en-US" sz="1000">
            <a:solidFill>
              <a:sysClr val="windowText" lastClr="000000"/>
            </a:solidFill>
            <a:latin typeface="Times New Roman" panose="02020603050405020304" pitchFamily="18" charset="0"/>
            <a:cs typeface="Times New Roman" panose="02020603050405020304" pitchFamily="18" charset="0"/>
          </a:endParaRPr>
        </a:p>
      </dgm:t>
    </dgm:pt>
    <dgm:pt modelId="{DDDE9C1C-9234-4570-8E0B-3350B70A2A2C}" type="sibTrans" cxnId="{8B25C194-A2F1-4ABB-874D-A4F8F77A08B3}">
      <dgm:prSet/>
      <dgm:spPr/>
      <dgm:t>
        <a:bodyPr/>
        <a:lstStyle/>
        <a:p>
          <a:endParaRPr lang="en-US"/>
        </a:p>
      </dgm:t>
    </dgm:pt>
    <dgm:pt modelId="{C10D22F9-4325-4E5C-B81A-DBBE4F397135}" type="pres">
      <dgm:prSet presAssocID="{275715E6-C57C-4A7B-BCDE-C526B26CB2D6}" presName="hierChild1" presStyleCnt="0">
        <dgm:presLayoutVars>
          <dgm:orgChart val="1"/>
          <dgm:chPref val="1"/>
          <dgm:dir/>
          <dgm:animOne val="branch"/>
          <dgm:animLvl val="lvl"/>
          <dgm:resizeHandles/>
        </dgm:presLayoutVars>
      </dgm:prSet>
      <dgm:spPr/>
      <dgm:t>
        <a:bodyPr/>
        <a:lstStyle/>
        <a:p>
          <a:endParaRPr lang="en-US"/>
        </a:p>
      </dgm:t>
    </dgm:pt>
    <dgm:pt modelId="{63D0590E-C870-411E-ACAE-B0455A9229BC}" type="pres">
      <dgm:prSet presAssocID="{04D4137E-467E-49F2-99DC-1123DE6C5E1E}" presName="hierRoot1" presStyleCnt="0">
        <dgm:presLayoutVars>
          <dgm:hierBranch val="init"/>
        </dgm:presLayoutVars>
      </dgm:prSet>
      <dgm:spPr/>
    </dgm:pt>
    <dgm:pt modelId="{5B207587-1743-4F96-92DD-CE5741672DE3}" type="pres">
      <dgm:prSet presAssocID="{04D4137E-467E-49F2-99DC-1123DE6C5E1E}" presName="rootComposite1" presStyleCnt="0"/>
      <dgm:spPr/>
    </dgm:pt>
    <dgm:pt modelId="{536E04AC-F55E-48F6-8021-647001DC0DC8}" type="pres">
      <dgm:prSet presAssocID="{04D4137E-467E-49F2-99DC-1123DE6C5E1E}" presName="rootText1" presStyleLbl="node0" presStyleIdx="0" presStyleCnt="1">
        <dgm:presLayoutVars>
          <dgm:chPref val="3"/>
        </dgm:presLayoutVars>
      </dgm:prSet>
      <dgm:spPr/>
      <dgm:t>
        <a:bodyPr/>
        <a:lstStyle/>
        <a:p>
          <a:endParaRPr lang="en-US"/>
        </a:p>
      </dgm:t>
    </dgm:pt>
    <dgm:pt modelId="{8ED036EA-9633-4724-8822-19BBFEB20EAB}" type="pres">
      <dgm:prSet presAssocID="{04D4137E-467E-49F2-99DC-1123DE6C5E1E}" presName="rootConnector1" presStyleLbl="node1" presStyleIdx="0" presStyleCnt="0"/>
      <dgm:spPr/>
      <dgm:t>
        <a:bodyPr/>
        <a:lstStyle/>
        <a:p>
          <a:endParaRPr lang="en-US"/>
        </a:p>
      </dgm:t>
    </dgm:pt>
    <dgm:pt modelId="{28C1CEB6-CB0F-40B5-877D-C8DA8739C94C}" type="pres">
      <dgm:prSet presAssocID="{04D4137E-467E-49F2-99DC-1123DE6C5E1E}" presName="hierChild2" presStyleCnt="0"/>
      <dgm:spPr/>
    </dgm:pt>
    <dgm:pt modelId="{6056AE25-CA7B-4DF0-8419-C4898AED5057}" type="pres">
      <dgm:prSet presAssocID="{0C9D7B33-3FEB-4078-814D-1FB02B64E088}" presName="Name37" presStyleLbl="parChTrans1D2" presStyleIdx="0" presStyleCnt="5"/>
      <dgm:spPr/>
      <dgm:t>
        <a:bodyPr/>
        <a:lstStyle/>
        <a:p>
          <a:endParaRPr lang="en-US"/>
        </a:p>
      </dgm:t>
    </dgm:pt>
    <dgm:pt modelId="{FE5874E1-2A31-418B-8AA6-CA95C0E99D41}" type="pres">
      <dgm:prSet presAssocID="{7D24DCD2-C7B5-4A7C-BA5C-DFDA599453E8}" presName="hierRoot2" presStyleCnt="0">
        <dgm:presLayoutVars>
          <dgm:hierBranch val="init"/>
        </dgm:presLayoutVars>
      </dgm:prSet>
      <dgm:spPr/>
    </dgm:pt>
    <dgm:pt modelId="{8C1F78FD-CB9D-4910-89E3-CBC30268DAFB}" type="pres">
      <dgm:prSet presAssocID="{7D24DCD2-C7B5-4A7C-BA5C-DFDA599453E8}" presName="rootComposite" presStyleCnt="0"/>
      <dgm:spPr/>
    </dgm:pt>
    <dgm:pt modelId="{2D940278-6B51-4B71-9DBC-DB8008D7CEDB}" type="pres">
      <dgm:prSet presAssocID="{7D24DCD2-C7B5-4A7C-BA5C-DFDA599453E8}" presName="rootText" presStyleLbl="node2" presStyleIdx="0" presStyleCnt="5">
        <dgm:presLayoutVars>
          <dgm:chPref val="3"/>
        </dgm:presLayoutVars>
      </dgm:prSet>
      <dgm:spPr/>
      <dgm:t>
        <a:bodyPr/>
        <a:lstStyle/>
        <a:p>
          <a:endParaRPr lang="en-US"/>
        </a:p>
      </dgm:t>
    </dgm:pt>
    <dgm:pt modelId="{5D542E01-7322-4F18-AAA6-08DA57FEB593}" type="pres">
      <dgm:prSet presAssocID="{7D24DCD2-C7B5-4A7C-BA5C-DFDA599453E8}" presName="rootConnector" presStyleLbl="node2" presStyleIdx="0" presStyleCnt="5"/>
      <dgm:spPr/>
      <dgm:t>
        <a:bodyPr/>
        <a:lstStyle/>
        <a:p>
          <a:endParaRPr lang="en-US"/>
        </a:p>
      </dgm:t>
    </dgm:pt>
    <dgm:pt modelId="{6D097F15-86DB-4E2B-A48F-EECE26C7FEEB}" type="pres">
      <dgm:prSet presAssocID="{7D24DCD2-C7B5-4A7C-BA5C-DFDA599453E8}" presName="hierChild4" presStyleCnt="0"/>
      <dgm:spPr/>
    </dgm:pt>
    <dgm:pt modelId="{375DB432-EE43-41D8-A970-A10EA022166A}" type="pres">
      <dgm:prSet presAssocID="{7D24DCD2-C7B5-4A7C-BA5C-DFDA599453E8}" presName="hierChild5" presStyleCnt="0"/>
      <dgm:spPr/>
    </dgm:pt>
    <dgm:pt modelId="{0638C287-B669-4F33-A1F1-7A60F4D13203}" type="pres">
      <dgm:prSet presAssocID="{A7403BB8-33B6-4EB2-9BC6-FFC9AFE443DB}" presName="Name37" presStyleLbl="parChTrans1D2" presStyleIdx="1" presStyleCnt="5"/>
      <dgm:spPr/>
      <dgm:t>
        <a:bodyPr/>
        <a:lstStyle/>
        <a:p>
          <a:endParaRPr lang="en-US"/>
        </a:p>
      </dgm:t>
    </dgm:pt>
    <dgm:pt modelId="{91F1ED08-F626-446C-85B9-D8DE81645A81}" type="pres">
      <dgm:prSet presAssocID="{9E1250E2-BAEE-4C21-A63B-B45B17EFC783}" presName="hierRoot2" presStyleCnt="0">
        <dgm:presLayoutVars>
          <dgm:hierBranch val="init"/>
        </dgm:presLayoutVars>
      </dgm:prSet>
      <dgm:spPr/>
    </dgm:pt>
    <dgm:pt modelId="{81214309-0CC1-4B6D-BB4E-99CF60F8B773}" type="pres">
      <dgm:prSet presAssocID="{9E1250E2-BAEE-4C21-A63B-B45B17EFC783}" presName="rootComposite" presStyleCnt="0"/>
      <dgm:spPr/>
    </dgm:pt>
    <dgm:pt modelId="{027BA120-B51C-4049-87B7-EEFFB101F42E}" type="pres">
      <dgm:prSet presAssocID="{9E1250E2-BAEE-4C21-A63B-B45B17EFC783}" presName="rootText" presStyleLbl="node2" presStyleIdx="1" presStyleCnt="5">
        <dgm:presLayoutVars>
          <dgm:chPref val="3"/>
        </dgm:presLayoutVars>
      </dgm:prSet>
      <dgm:spPr/>
      <dgm:t>
        <a:bodyPr/>
        <a:lstStyle/>
        <a:p>
          <a:endParaRPr lang="en-US"/>
        </a:p>
      </dgm:t>
    </dgm:pt>
    <dgm:pt modelId="{48904AB4-D2EE-4C94-9279-0F630846FF53}" type="pres">
      <dgm:prSet presAssocID="{9E1250E2-BAEE-4C21-A63B-B45B17EFC783}" presName="rootConnector" presStyleLbl="node2" presStyleIdx="1" presStyleCnt="5"/>
      <dgm:spPr/>
      <dgm:t>
        <a:bodyPr/>
        <a:lstStyle/>
        <a:p>
          <a:endParaRPr lang="en-US"/>
        </a:p>
      </dgm:t>
    </dgm:pt>
    <dgm:pt modelId="{D06A48E2-857F-4C53-A833-985F6C01BFE2}" type="pres">
      <dgm:prSet presAssocID="{9E1250E2-BAEE-4C21-A63B-B45B17EFC783}" presName="hierChild4" presStyleCnt="0"/>
      <dgm:spPr/>
    </dgm:pt>
    <dgm:pt modelId="{E8A542BE-2903-4B07-8B58-7B53E7507936}" type="pres">
      <dgm:prSet presAssocID="{9E1250E2-BAEE-4C21-A63B-B45B17EFC783}" presName="hierChild5" presStyleCnt="0"/>
      <dgm:spPr/>
    </dgm:pt>
    <dgm:pt modelId="{EA36A587-3AEE-4820-BFCC-B53B02D0C095}" type="pres">
      <dgm:prSet presAssocID="{894FA2C1-D4C0-4B51-AF0D-EDAC90FF7121}" presName="Name37" presStyleLbl="parChTrans1D2" presStyleIdx="2" presStyleCnt="5"/>
      <dgm:spPr/>
      <dgm:t>
        <a:bodyPr/>
        <a:lstStyle/>
        <a:p>
          <a:endParaRPr lang="en-US"/>
        </a:p>
      </dgm:t>
    </dgm:pt>
    <dgm:pt modelId="{51EC5BBE-3FCF-4F1E-8C50-687C5E7A2283}" type="pres">
      <dgm:prSet presAssocID="{09E5952C-93F8-4204-8580-5541D31B21FE}" presName="hierRoot2" presStyleCnt="0">
        <dgm:presLayoutVars>
          <dgm:hierBranch val="init"/>
        </dgm:presLayoutVars>
      </dgm:prSet>
      <dgm:spPr/>
    </dgm:pt>
    <dgm:pt modelId="{329C3BC8-8F49-40C4-A302-07E8453E48B7}" type="pres">
      <dgm:prSet presAssocID="{09E5952C-93F8-4204-8580-5541D31B21FE}" presName="rootComposite" presStyleCnt="0"/>
      <dgm:spPr/>
    </dgm:pt>
    <dgm:pt modelId="{0FBC4EF2-2347-4865-B461-FFF5C028B2D1}" type="pres">
      <dgm:prSet presAssocID="{09E5952C-93F8-4204-8580-5541D31B21FE}" presName="rootText" presStyleLbl="node2" presStyleIdx="2" presStyleCnt="5">
        <dgm:presLayoutVars>
          <dgm:chPref val="3"/>
        </dgm:presLayoutVars>
      </dgm:prSet>
      <dgm:spPr/>
      <dgm:t>
        <a:bodyPr/>
        <a:lstStyle/>
        <a:p>
          <a:endParaRPr lang="en-US"/>
        </a:p>
      </dgm:t>
    </dgm:pt>
    <dgm:pt modelId="{BE182C67-C819-4D27-9879-8D5614849D34}" type="pres">
      <dgm:prSet presAssocID="{09E5952C-93F8-4204-8580-5541D31B21FE}" presName="rootConnector" presStyleLbl="node2" presStyleIdx="2" presStyleCnt="5"/>
      <dgm:spPr/>
      <dgm:t>
        <a:bodyPr/>
        <a:lstStyle/>
        <a:p>
          <a:endParaRPr lang="en-US"/>
        </a:p>
      </dgm:t>
    </dgm:pt>
    <dgm:pt modelId="{3026E4D7-4F0F-48AE-8D37-47ECE59043D8}" type="pres">
      <dgm:prSet presAssocID="{09E5952C-93F8-4204-8580-5541D31B21FE}" presName="hierChild4" presStyleCnt="0"/>
      <dgm:spPr/>
    </dgm:pt>
    <dgm:pt modelId="{A12F538C-4D96-48D8-BEDA-CE5DF9F904F1}" type="pres">
      <dgm:prSet presAssocID="{09E5952C-93F8-4204-8580-5541D31B21FE}" presName="hierChild5" presStyleCnt="0"/>
      <dgm:spPr/>
    </dgm:pt>
    <dgm:pt modelId="{5F1DBE49-FAF6-4066-AD0F-C78074A20A04}" type="pres">
      <dgm:prSet presAssocID="{58195868-EE6A-4BF9-9FA1-E5E2B30CDAA9}" presName="Name37" presStyleLbl="parChTrans1D2" presStyleIdx="3" presStyleCnt="5"/>
      <dgm:spPr/>
      <dgm:t>
        <a:bodyPr/>
        <a:lstStyle/>
        <a:p>
          <a:endParaRPr lang="en-US"/>
        </a:p>
      </dgm:t>
    </dgm:pt>
    <dgm:pt modelId="{557EC80B-CCAE-4DDF-A0D0-0477AD22B592}" type="pres">
      <dgm:prSet presAssocID="{C1891CDA-A3DB-4426-86D7-8C811DECA54B}" presName="hierRoot2" presStyleCnt="0">
        <dgm:presLayoutVars>
          <dgm:hierBranch val="init"/>
        </dgm:presLayoutVars>
      </dgm:prSet>
      <dgm:spPr/>
    </dgm:pt>
    <dgm:pt modelId="{EF81441F-DD1F-4B30-A0AC-7892235715E5}" type="pres">
      <dgm:prSet presAssocID="{C1891CDA-A3DB-4426-86D7-8C811DECA54B}" presName="rootComposite" presStyleCnt="0"/>
      <dgm:spPr/>
    </dgm:pt>
    <dgm:pt modelId="{581F51D0-7A03-4334-8945-53D733AF3BFC}" type="pres">
      <dgm:prSet presAssocID="{C1891CDA-A3DB-4426-86D7-8C811DECA54B}" presName="rootText" presStyleLbl="node2" presStyleIdx="3" presStyleCnt="5">
        <dgm:presLayoutVars>
          <dgm:chPref val="3"/>
        </dgm:presLayoutVars>
      </dgm:prSet>
      <dgm:spPr/>
      <dgm:t>
        <a:bodyPr/>
        <a:lstStyle/>
        <a:p>
          <a:endParaRPr lang="en-US"/>
        </a:p>
      </dgm:t>
    </dgm:pt>
    <dgm:pt modelId="{C6E2DC3B-9E54-4ABF-8279-558A11D4A8A8}" type="pres">
      <dgm:prSet presAssocID="{C1891CDA-A3DB-4426-86D7-8C811DECA54B}" presName="rootConnector" presStyleLbl="node2" presStyleIdx="3" presStyleCnt="5"/>
      <dgm:spPr/>
      <dgm:t>
        <a:bodyPr/>
        <a:lstStyle/>
        <a:p>
          <a:endParaRPr lang="en-US"/>
        </a:p>
      </dgm:t>
    </dgm:pt>
    <dgm:pt modelId="{3AB63FDB-2FEB-42FB-A3A0-96CFC43EE4FC}" type="pres">
      <dgm:prSet presAssocID="{C1891CDA-A3DB-4426-86D7-8C811DECA54B}" presName="hierChild4" presStyleCnt="0"/>
      <dgm:spPr/>
    </dgm:pt>
    <dgm:pt modelId="{B45F248F-BAD5-4434-90C0-DE5E79B51656}" type="pres">
      <dgm:prSet presAssocID="{C1891CDA-A3DB-4426-86D7-8C811DECA54B}" presName="hierChild5" presStyleCnt="0"/>
      <dgm:spPr/>
    </dgm:pt>
    <dgm:pt modelId="{16A9280D-8A48-4D64-B2D9-0DBF3CD7A543}" type="pres">
      <dgm:prSet presAssocID="{F333FCEF-6413-43F6-ACB5-B37296E7BAAE}" presName="Name37" presStyleLbl="parChTrans1D2" presStyleIdx="4" presStyleCnt="5"/>
      <dgm:spPr/>
      <dgm:t>
        <a:bodyPr/>
        <a:lstStyle/>
        <a:p>
          <a:endParaRPr lang="en-US"/>
        </a:p>
      </dgm:t>
    </dgm:pt>
    <dgm:pt modelId="{67FBEC6C-A96E-4241-8EE6-DDA38C956BF1}" type="pres">
      <dgm:prSet presAssocID="{DF063F57-5BA2-4E5F-8FAA-524D4E990D7C}" presName="hierRoot2" presStyleCnt="0">
        <dgm:presLayoutVars>
          <dgm:hierBranch val="init"/>
        </dgm:presLayoutVars>
      </dgm:prSet>
      <dgm:spPr/>
    </dgm:pt>
    <dgm:pt modelId="{68044122-C468-4585-A8E6-499F11C49A46}" type="pres">
      <dgm:prSet presAssocID="{DF063F57-5BA2-4E5F-8FAA-524D4E990D7C}" presName="rootComposite" presStyleCnt="0"/>
      <dgm:spPr/>
    </dgm:pt>
    <dgm:pt modelId="{F10156E7-CA4F-4EE6-9842-052FEEE33B7A}" type="pres">
      <dgm:prSet presAssocID="{DF063F57-5BA2-4E5F-8FAA-524D4E990D7C}" presName="rootText" presStyleLbl="node2" presStyleIdx="4" presStyleCnt="5" custLinFactX="-100000" custLinFactY="37435" custLinFactNeighborX="-144945" custLinFactNeighborY="100000">
        <dgm:presLayoutVars>
          <dgm:chPref val="3"/>
        </dgm:presLayoutVars>
      </dgm:prSet>
      <dgm:spPr/>
      <dgm:t>
        <a:bodyPr/>
        <a:lstStyle/>
        <a:p>
          <a:endParaRPr lang="en-US"/>
        </a:p>
      </dgm:t>
    </dgm:pt>
    <dgm:pt modelId="{6D574E9A-2BF8-4B70-B44B-888162B2AD07}" type="pres">
      <dgm:prSet presAssocID="{DF063F57-5BA2-4E5F-8FAA-524D4E990D7C}" presName="rootConnector" presStyleLbl="node2" presStyleIdx="4" presStyleCnt="5"/>
      <dgm:spPr/>
      <dgm:t>
        <a:bodyPr/>
        <a:lstStyle/>
        <a:p>
          <a:endParaRPr lang="en-US"/>
        </a:p>
      </dgm:t>
    </dgm:pt>
    <dgm:pt modelId="{9ED6C954-0587-4431-9B82-8CD2EA031E4A}" type="pres">
      <dgm:prSet presAssocID="{DF063F57-5BA2-4E5F-8FAA-524D4E990D7C}" presName="hierChild4" presStyleCnt="0"/>
      <dgm:spPr/>
    </dgm:pt>
    <dgm:pt modelId="{9B0E8C8D-2CFE-420C-86A3-A2D1A0FAE77C}" type="pres">
      <dgm:prSet presAssocID="{DF063F57-5BA2-4E5F-8FAA-524D4E990D7C}" presName="hierChild5" presStyleCnt="0"/>
      <dgm:spPr/>
    </dgm:pt>
    <dgm:pt modelId="{083014F2-39AC-49DA-8447-3E0C828C343C}" type="pres">
      <dgm:prSet presAssocID="{04D4137E-467E-49F2-99DC-1123DE6C5E1E}" presName="hierChild3" presStyleCnt="0"/>
      <dgm:spPr/>
    </dgm:pt>
  </dgm:ptLst>
  <dgm:cxnLst>
    <dgm:cxn modelId="{ECC47412-93AD-4144-91AA-5A7D7F56E1BD}" type="presOf" srcId="{9E1250E2-BAEE-4C21-A63B-B45B17EFC783}" destId="{48904AB4-D2EE-4C94-9279-0F630846FF53}" srcOrd="1" destOrd="0" presId="urn:microsoft.com/office/officeart/2005/8/layout/orgChart1"/>
    <dgm:cxn modelId="{FF807BB3-92A8-4AAC-898F-9C78FF414F4C}" srcId="{04D4137E-467E-49F2-99DC-1123DE6C5E1E}" destId="{DF063F57-5BA2-4E5F-8FAA-524D4E990D7C}" srcOrd="4" destOrd="0" parTransId="{F333FCEF-6413-43F6-ACB5-B37296E7BAAE}" sibTransId="{989324A5-5C48-4265-8459-BDD07017502B}"/>
    <dgm:cxn modelId="{A579E249-5430-4A9C-A587-B2EB6BA54F4C}" type="presOf" srcId="{7D24DCD2-C7B5-4A7C-BA5C-DFDA599453E8}" destId="{5D542E01-7322-4F18-AAA6-08DA57FEB593}" srcOrd="1" destOrd="0" presId="urn:microsoft.com/office/officeart/2005/8/layout/orgChart1"/>
    <dgm:cxn modelId="{7E6F0A98-2BC7-4A28-A7F8-ECC21A33B43C}" type="presOf" srcId="{0C9D7B33-3FEB-4078-814D-1FB02B64E088}" destId="{6056AE25-CA7B-4DF0-8419-C4898AED5057}" srcOrd="0" destOrd="0" presId="urn:microsoft.com/office/officeart/2005/8/layout/orgChart1"/>
    <dgm:cxn modelId="{EF0D5B58-A88B-4576-BE5C-B7C3FF41A860}" type="presOf" srcId="{DF063F57-5BA2-4E5F-8FAA-524D4E990D7C}" destId="{6D574E9A-2BF8-4B70-B44B-888162B2AD07}" srcOrd="1" destOrd="0" presId="urn:microsoft.com/office/officeart/2005/8/layout/orgChart1"/>
    <dgm:cxn modelId="{5FE5CCC4-13EE-47D8-A5F3-D488CD2B6476}" type="presOf" srcId="{275715E6-C57C-4A7B-BCDE-C526B26CB2D6}" destId="{C10D22F9-4325-4E5C-B81A-DBBE4F397135}" srcOrd="0" destOrd="0" presId="urn:microsoft.com/office/officeart/2005/8/layout/orgChart1"/>
    <dgm:cxn modelId="{8B25C194-A2F1-4ABB-874D-A4F8F77A08B3}" srcId="{04D4137E-467E-49F2-99DC-1123DE6C5E1E}" destId="{9E1250E2-BAEE-4C21-A63B-B45B17EFC783}" srcOrd="1" destOrd="0" parTransId="{A7403BB8-33B6-4EB2-9BC6-FFC9AFE443DB}" sibTransId="{DDDE9C1C-9234-4570-8E0B-3350B70A2A2C}"/>
    <dgm:cxn modelId="{C8F5A9AF-03EC-454C-B2AE-8089C4DEF3FB}" type="presOf" srcId="{09E5952C-93F8-4204-8580-5541D31B21FE}" destId="{BE182C67-C819-4D27-9879-8D5614849D34}" srcOrd="1" destOrd="0" presId="urn:microsoft.com/office/officeart/2005/8/layout/orgChart1"/>
    <dgm:cxn modelId="{7973DB4B-8E51-4DE8-ACB9-8031D9F39B96}" type="presOf" srcId="{A7403BB8-33B6-4EB2-9BC6-FFC9AFE443DB}" destId="{0638C287-B669-4F33-A1F1-7A60F4D13203}" srcOrd="0" destOrd="0" presId="urn:microsoft.com/office/officeart/2005/8/layout/orgChart1"/>
    <dgm:cxn modelId="{66A283EF-C4FB-40B5-B2C2-A9DAED1550AD}" type="presOf" srcId="{C1891CDA-A3DB-4426-86D7-8C811DECA54B}" destId="{C6E2DC3B-9E54-4ABF-8279-558A11D4A8A8}" srcOrd="1" destOrd="0" presId="urn:microsoft.com/office/officeart/2005/8/layout/orgChart1"/>
    <dgm:cxn modelId="{C1C89234-8B05-4C1F-A6BA-DE0308BE4ACF}" type="presOf" srcId="{894FA2C1-D4C0-4B51-AF0D-EDAC90FF7121}" destId="{EA36A587-3AEE-4820-BFCC-B53B02D0C095}" srcOrd="0" destOrd="0" presId="urn:microsoft.com/office/officeart/2005/8/layout/orgChart1"/>
    <dgm:cxn modelId="{DAA6B219-281D-42D5-8731-F5E745ACE277}" type="presOf" srcId="{C1891CDA-A3DB-4426-86D7-8C811DECA54B}" destId="{581F51D0-7A03-4334-8945-53D733AF3BFC}" srcOrd="0" destOrd="0" presId="urn:microsoft.com/office/officeart/2005/8/layout/orgChart1"/>
    <dgm:cxn modelId="{EB5B949E-FCDE-4A0F-A10F-9CAA858E03FC}" type="presOf" srcId="{09E5952C-93F8-4204-8580-5541D31B21FE}" destId="{0FBC4EF2-2347-4865-B461-FFF5C028B2D1}" srcOrd="0" destOrd="0" presId="urn:microsoft.com/office/officeart/2005/8/layout/orgChart1"/>
    <dgm:cxn modelId="{9FEB005B-C28B-4611-A7CC-8001F9116293}" type="presOf" srcId="{DF063F57-5BA2-4E5F-8FAA-524D4E990D7C}" destId="{F10156E7-CA4F-4EE6-9842-052FEEE33B7A}" srcOrd="0" destOrd="0" presId="urn:microsoft.com/office/officeart/2005/8/layout/orgChart1"/>
    <dgm:cxn modelId="{9D2DC25C-5C45-413F-A471-36CADB7030ED}" type="presOf" srcId="{7D24DCD2-C7B5-4A7C-BA5C-DFDA599453E8}" destId="{2D940278-6B51-4B71-9DBC-DB8008D7CEDB}" srcOrd="0" destOrd="0" presId="urn:microsoft.com/office/officeart/2005/8/layout/orgChart1"/>
    <dgm:cxn modelId="{534EB1D0-82B4-48FC-A7CF-DE7CF82EBB1D}" type="presOf" srcId="{58195868-EE6A-4BF9-9FA1-E5E2B30CDAA9}" destId="{5F1DBE49-FAF6-4066-AD0F-C78074A20A04}" srcOrd="0" destOrd="0" presId="urn:microsoft.com/office/officeart/2005/8/layout/orgChart1"/>
    <dgm:cxn modelId="{F8A8AA0D-6FD3-401A-9397-38BF0F4E8447}" type="presOf" srcId="{04D4137E-467E-49F2-99DC-1123DE6C5E1E}" destId="{8ED036EA-9633-4724-8822-19BBFEB20EAB}" srcOrd="1" destOrd="0" presId="urn:microsoft.com/office/officeart/2005/8/layout/orgChart1"/>
    <dgm:cxn modelId="{42BB3C63-7DCE-45ED-ABA5-33FBBF92989B}" type="presOf" srcId="{9E1250E2-BAEE-4C21-A63B-B45B17EFC783}" destId="{027BA120-B51C-4049-87B7-EEFFB101F42E}" srcOrd="0" destOrd="0" presId="urn:microsoft.com/office/officeart/2005/8/layout/orgChart1"/>
    <dgm:cxn modelId="{7AF14BC2-EB62-4829-AC9D-8394F4391A24}" srcId="{04D4137E-467E-49F2-99DC-1123DE6C5E1E}" destId="{C1891CDA-A3DB-4426-86D7-8C811DECA54B}" srcOrd="3" destOrd="0" parTransId="{58195868-EE6A-4BF9-9FA1-E5E2B30CDAA9}" sibTransId="{B38861C8-02A0-45E3-A546-0360E92DBC9A}"/>
    <dgm:cxn modelId="{B40AE77D-DD65-48C6-83B1-D151940227A3}" type="presOf" srcId="{04D4137E-467E-49F2-99DC-1123DE6C5E1E}" destId="{536E04AC-F55E-48F6-8021-647001DC0DC8}" srcOrd="0" destOrd="0" presId="urn:microsoft.com/office/officeart/2005/8/layout/orgChart1"/>
    <dgm:cxn modelId="{49933172-71EE-4FF0-9903-B675947326F6}" type="presOf" srcId="{F333FCEF-6413-43F6-ACB5-B37296E7BAAE}" destId="{16A9280D-8A48-4D64-B2D9-0DBF3CD7A543}" srcOrd="0" destOrd="0" presId="urn:microsoft.com/office/officeart/2005/8/layout/orgChart1"/>
    <dgm:cxn modelId="{C76E22E9-1441-4347-A6E1-765DE16FA1C4}" srcId="{04D4137E-467E-49F2-99DC-1123DE6C5E1E}" destId="{7D24DCD2-C7B5-4A7C-BA5C-DFDA599453E8}" srcOrd="0" destOrd="0" parTransId="{0C9D7B33-3FEB-4078-814D-1FB02B64E088}" sibTransId="{0075F2E7-D9A0-40BC-A23D-6FE1F57CC9AE}"/>
    <dgm:cxn modelId="{690D69F3-F4B0-414E-AAE3-A0A27029022F}" srcId="{275715E6-C57C-4A7B-BCDE-C526B26CB2D6}" destId="{04D4137E-467E-49F2-99DC-1123DE6C5E1E}" srcOrd="0" destOrd="0" parTransId="{1FF80FBB-20B7-4ADD-B841-EC3CF78C2D22}" sibTransId="{CCADB829-B297-4B9F-8671-7614B3B12F26}"/>
    <dgm:cxn modelId="{51F8F715-BFA6-4402-8993-FEEC35A18A93}" srcId="{04D4137E-467E-49F2-99DC-1123DE6C5E1E}" destId="{09E5952C-93F8-4204-8580-5541D31B21FE}" srcOrd="2" destOrd="0" parTransId="{894FA2C1-D4C0-4B51-AF0D-EDAC90FF7121}" sibTransId="{D26A15A0-1C27-4FF2-89DE-0F191F0CAEE6}"/>
    <dgm:cxn modelId="{D52A3521-51FA-4C57-A98A-7320C5565361}" type="presParOf" srcId="{C10D22F9-4325-4E5C-B81A-DBBE4F397135}" destId="{63D0590E-C870-411E-ACAE-B0455A9229BC}" srcOrd="0" destOrd="0" presId="urn:microsoft.com/office/officeart/2005/8/layout/orgChart1"/>
    <dgm:cxn modelId="{7CFEFA83-8423-4B50-BEF3-DC4D3130A6A6}" type="presParOf" srcId="{63D0590E-C870-411E-ACAE-B0455A9229BC}" destId="{5B207587-1743-4F96-92DD-CE5741672DE3}" srcOrd="0" destOrd="0" presId="urn:microsoft.com/office/officeart/2005/8/layout/orgChart1"/>
    <dgm:cxn modelId="{0364E8CB-5245-4E50-B6EC-BFC7D99FDECF}" type="presParOf" srcId="{5B207587-1743-4F96-92DD-CE5741672DE3}" destId="{536E04AC-F55E-48F6-8021-647001DC0DC8}" srcOrd="0" destOrd="0" presId="urn:microsoft.com/office/officeart/2005/8/layout/orgChart1"/>
    <dgm:cxn modelId="{33EB165F-35A7-45F6-9F28-88E531549B1C}" type="presParOf" srcId="{5B207587-1743-4F96-92DD-CE5741672DE3}" destId="{8ED036EA-9633-4724-8822-19BBFEB20EAB}" srcOrd="1" destOrd="0" presId="urn:microsoft.com/office/officeart/2005/8/layout/orgChart1"/>
    <dgm:cxn modelId="{89C19A8E-6234-468D-9E5A-C7A369BFE38F}" type="presParOf" srcId="{63D0590E-C870-411E-ACAE-B0455A9229BC}" destId="{28C1CEB6-CB0F-40B5-877D-C8DA8739C94C}" srcOrd="1" destOrd="0" presId="urn:microsoft.com/office/officeart/2005/8/layout/orgChart1"/>
    <dgm:cxn modelId="{DBC83AC1-4DE6-4A3F-9050-DD658BCF9A8D}" type="presParOf" srcId="{28C1CEB6-CB0F-40B5-877D-C8DA8739C94C}" destId="{6056AE25-CA7B-4DF0-8419-C4898AED5057}" srcOrd="0" destOrd="0" presId="urn:microsoft.com/office/officeart/2005/8/layout/orgChart1"/>
    <dgm:cxn modelId="{18F75479-469F-4844-9ED7-0154B4FAB714}" type="presParOf" srcId="{28C1CEB6-CB0F-40B5-877D-C8DA8739C94C}" destId="{FE5874E1-2A31-418B-8AA6-CA95C0E99D41}" srcOrd="1" destOrd="0" presId="urn:microsoft.com/office/officeart/2005/8/layout/orgChart1"/>
    <dgm:cxn modelId="{F10225EA-37C5-46A6-95E9-5C12954D52B0}" type="presParOf" srcId="{FE5874E1-2A31-418B-8AA6-CA95C0E99D41}" destId="{8C1F78FD-CB9D-4910-89E3-CBC30268DAFB}" srcOrd="0" destOrd="0" presId="urn:microsoft.com/office/officeart/2005/8/layout/orgChart1"/>
    <dgm:cxn modelId="{5951466C-2497-43A8-BB2D-ECEB1A2B4293}" type="presParOf" srcId="{8C1F78FD-CB9D-4910-89E3-CBC30268DAFB}" destId="{2D940278-6B51-4B71-9DBC-DB8008D7CEDB}" srcOrd="0" destOrd="0" presId="urn:microsoft.com/office/officeart/2005/8/layout/orgChart1"/>
    <dgm:cxn modelId="{13FD6FA4-4AA4-49B5-BB96-E31703AFF2CB}" type="presParOf" srcId="{8C1F78FD-CB9D-4910-89E3-CBC30268DAFB}" destId="{5D542E01-7322-4F18-AAA6-08DA57FEB593}" srcOrd="1" destOrd="0" presId="urn:microsoft.com/office/officeart/2005/8/layout/orgChart1"/>
    <dgm:cxn modelId="{74B0F98B-7C4E-4934-B1F5-7C066E92AB81}" type="presParOf" srcId="{FE5874E1-2A31-418B-8AA6-CA95C0E99D41}" destId="{6D097F15-86DB-4E2B-A48F-EECE26C7FEEB}" srcOrd="1" destOrd="0" presId="urn:microsoft.com/office/officeart/2005/8/layout/orgChart1"/>
    <dgm:cxn modelId="{7A2AF678-BF2F-428E-9E83-4D5FA93502BD}" type="presParOf" srcId="{FE5874E1-2A31-418B-8AA6-CA95C0E99D41}" destId="{375DB432-EE43-41D8-A970-A10EA022166A}" srcOrd="2" destOrd="0" presId="urn:microsoft.com/office/officeart/2005/8/layout/orgChart1"/>
    <dgm:cxn modelId="{F53A3D05-F7DD-49AC-9E2B-26D66D0F5052}" type="presParOf" srcId="{28C1CEB6-CB0F-40B5-877D-C8DA8739C94C}" destId="{0638C287-B669-4F33-A1F1-7A60F4D13203}" srcOrd="2" destOrd="0" presId="urn:microsoft.com/office/officeart/2005/8/layout/orgChart1"/>
    <dgm:cxn modelId="{4462A957-287C-4104-9363-741DEC01363C}" type="presParOf" srcId="{28C1CEB6-CB0F-40B5-877D-C8DA8739C94C}" destId="{91F1ED08-F626-446C-85B9-D8DE81645A81}" srcOrd="3" destOrd="0" presId="urn:microsoft.com/office/officeart/2005/8/layout/orgChart1"/>
    <dgm:cxn modelId="{DC70DA49-55B1-4104-8543-EF287E8CE8B0}" type="presParOf" srcId="{91F1ED08-F626-446C-85B9-D8DE81645A81}" destId="{81214309-0CC1-4B6D-BB4E-99CF60F8B773}" srcOrd="0" destOrd="0" presId="urn:microsoft.com/office/officeart/2005/8/layout/orgChart1"/>
    <dgm:cxn modelId="{B9FF6469-D0BF-49E9-B528-B9C329865E27}" type="presParOf" srcId="{81214309-0CC1-4B6D-BB4E-99CF60F8B773}" destId="{027BA120-B51C-4049-87B7-EEFFB101F42E}" srcOrd="0" destOrd="0" presId="urn:microsoft.com/office/officeart/2005/8/layout/orgChart1"/>
    <dgm:cxn modelId="{DAF672ED-7234-4E75-975B-EF93277F0E03}" type="presParOf" srcId="{81214309-0CC1-4B6D-BB4E-99CF60F8B773}" destId="{48904AB4-D2EE-4C94-9279-0F630846FF53}" srcOrd="1" destOrd="0" presId="urn:microsoft.com/office/officeart/2005/8/layout/orgChart1"/>
    <dgm:cxn modelId="{56ECCF60-9AB9-4AFA-A950-C766B0BC9B47}" type="presParOf" srcId="{91F1ED08-F626-446C-85B9-D8DE81645A81}" destId="{D06A48E2-857F-4C53-A833-985F6C01BFE2}" srcOrd="1" destOrd="0" presId="urn:microsoft.com/office/officeart/2005/8/layout/orgChart1"/>
    <dgm:cxn modelId="{5934DCB6-44F4-4385-8C79-4BFE44920274}" type="presParOf" srcId="{91F1ED08-F626-446C-85B9-D8DE81645A81}" destId="{E8A542BE-2903-4B07-8B58-7B53E7507936}" srcOrd="2" destOrd="0" presId="urn:microsoft.com/office/officeart/2005/8/layout/orgChart1"/>
    <dgm:cxn modelId="{BC5DBD8B-8708-476B-8D5A-13B15BD216B1}" type="presParOf" srcId="{28C1CEB6-CB0F-40B5-877D-C8DA8739C94C}" destId="{EA36A587-3AEE-4820-BFCC-B53B02D0C095}" srcOrd="4" destOrd="0" presId="urn:microsoft.com/office/officeart/2005/8/layout/orgChart1"/>
    <dgm:cxn modelId="{A2F6C7BD-8379-4AA8-BBE4-1DB6F303CB6F}" type="presParOf" srcId="{28C1CEB6-CB0F-40B5-877D-C8DA8739C94C}" destId="{51EC5BBE-3FCF-4F1E-8C50-687C5E7A2283}" srcOrd="5" destOrd="0" presId="urn:microsoft.com/office/officeart/2005/8/layout/orgChart1"/>
    <dgm:cxn modelId="{D9956359-F36D-4FDF-9C7E-2C7F2E6CE53B}" type="presParOf" srcId="{51EC5BBE-3FCF-4F1E-8C50-687C5E7A2283}" destId="{329C3BC8-8F49-40C4-A302-07E8453E48B7}" srcOrd="0" destOrd="0" presId="urn:microsoft.com/office/officeart/2005/8/layout/orgChart1"/>
    <dgm:cxn modelId="{D1569DF9-A02D-4128-91B3-916955957A95}" type="presParOf" srcId="{329C3BC8-8F49-40C4-A302-07E8453E48B7}" destId="{0FBC4EF2-2347-4865-B461-FFF5C028B2D1}" srcOrd="0" destOrd="0" presId="urn:microsoft.com/office/officeart/2005/8/layout/orgChart1"/>
    <dgm:cxn modelId="{0726E5DE-7595-4233-88AA-192F89A381D6}" type="presParOf" srcId="{329C3BC8-8F49-40C4-A302-07E8453E48B7}" destId="{BE182C67-C819-4D27-9879-8D5614849D34}" srcOrd="1" destOrd="0" presId="urn:microsoft.com/office/officeart/2005/8/layout/orgChart1"/>
    <dgm:cxn modelId="{7501602E-EBB7-4EBA-AF49-F92CFE82E674}" type="presParOf" srcId="{51EC5BBE-3FCF-4F1E-8C50-687C5E7A2283}" destId="{3026E4D7-4F0F-48AE-8D37-47ECE59043D8}" srcOrd="1" destOrd="0" presId="urn:microsoft.com/office/officeart/2005/8/layout/orgChart1"/>
    <dgm:cxn modelId="{867F067C-7367-4880-8B12-405663940AA5}" type="presParOf" srcId="{51EC5BBE-3FCF-4F1E-8C50-687C5E7A2283}" destId="{A12F538C-4D96-48D8-BEDA-CE5DF9F904F1}" srcOrd="2" destOrd="0" presId="urn:microsoft.com/office/officeart/2005/8/layout/orgChart1"/>
    <dgm:cxn modelId="{4A95BA19-4E9B-4C87-B633-C20932AB36F6}" type="presParOf" srcId="{28C1CEB6-CB0F-40B5-877D-C8DA8739C94C}" destId="{5F1DBE49-FAF6-4066-AD0F-C78074A20A04}" srcOrd="6" destOrd="0" presId="urn:microsoft.com/office/officeart/2005/8/layout/orgChart1"/>
    <dgm:cxn modelId="{A2D3F9E4-30C2-4FED-AF7A-BC10F4B51B43}" type="presParOf" srcId="{28C1CEB6-CB0F-40B5-877D-C8DA8739C94C}" destId="{557EC80B-CCAE-4DDF-A0D0-0477AD22B592}" srcOrd="7" destOrd="0" presId="urn:microsoft.com/office/officeart/2005/8/layout/orgChart1"/>
    <dgm:cxn modelId="{D27CAA65-A93F-4733-A857-2DE175790134}" type="presParOf" srcId="{557EC80B-CCAE-4DDF-A0D0-0477AD22B592}" destId="{EF81441F-DD1F-4B30-A0AC-7892235715E5}" srcOrd="0" destOrd="0" presId="urn:microsoft.com/office/officeart/2005/8/layout/orgChart1"/>
    <dgm:cxn modelId="{C2F6E51B-5D11-45FB-AF98-C0BC058EE690}" type="presParOf" srcId="{EF81441F-DD1F-4B30-A0AC-7892235715E5}" destId="{581F51D0-7A03-4334-8945-53D733AF3BFC}" srcOrd="0" destOrd="0" presId="urn:microsoft.com/office/officeart/2005/8/layout/orgChart1"/>
    <dgm:cxn modelId="{FA5644AA-4EE2-4D03-971C-265397897DA1}" type="presParOf" srcId="{EF81441F-DD1F-4B30-A0AC-7892235715E5}" destId="{C6E2DC3B-9E54-4ABF-8279-558A11D4A8A8}" srcOrd="1" destOrd="0" presId="urn:microsoft.com/office/officeart/2005/8/layout/orgChart1"/>
    <dgm:cxn modelId="{3489AB8E-2CA8-47F5-97FB-56EC2FBDA384}" type="presParOf" srcId="{557EC80B-CCAE-4DDF-A0D0-0477AD22B592}" destId="{3AB63FDB-2FEB-42FB-A3A0-96CFC43EE4FC}" srcOrd="1" destOrd="0" presId="urn:microsoft.com/office/officeart/2005/8/layout/orgChart1"/>
    <dgm:cxn modelId="{3DAF65D5-DFDB-4E36-BFAE-9C6E339E1BC2}" type="presParOf" srcId="{557EC80B-CCAE-4DDF-A0D0-0477AD22B592}" destId="{B45F248F-BAD5-4434-90C0-DE5E79B51656}" srcOrd="2" destOrd="0" presId="urn:microsoft.com/office/officeart/2005/8/layout/orgChart1"/>
    <dgm:cxn modelId="{DAFA218A-EB46-4F21-B816-1F199DC8E9D9}" type="presParOf" srcId="{28C1CEB6-CB0F-40B5-877D-C8DA8739C94C}" destId="{16A9280D-8A48-4D64-B2D9-0DBF3CD7A543}" srcOrd="8" destOrd="0" presId="urn:microsoft.com/office/officeart/2005/8/layout/orgChart1"/>
    <dgm:cxn modelId="{EA8306F3-559A-44D9-868A-A5FA67DAEE55}" type="presParOf" srcId="{28C1CEB6-CB0F-40B5-877D-C8DA8739C94C}" destId="{67FBEC6C-A96E-4241-8EE6-DDA38C956BF1}" srcOrd="9" destOrd="0" presId="urn:microsoft.com/office/officeart/2005/8/layout/orgChart1"/>
    <dgm:cxn modelId="{1F5BEB9A-5B6C-4381-BFDF-B476C9BD1AA1}" type="presParOf" srcId="{67FBEC6C-A96E-4241-8EE6-DDA38C956BF1}" destId="{68044122-C468-4585-A8E6-499F11C49A46}" srcOrd="0" destOrd="0" presId="urn:microsoft.com/office/officeart/2005/8/layout/orgChart1"/>
    <dgm:cxn modelId="{2764C0D8-F12E-43CF-8CC8-91296D37A622}" type="presParOf" srcId="{68044122-C468-4585-A8E6-499F11C49A46}" destId="{F10156E7-CA4F-4EE6-9842-052FEEE33B7A}" srcOrd="0" destOrd="0" presId="urn:microsoft.com/office/officeart/2005/8/layout/orgChart1"/>
    <dgm:cxn modelId="{9C00FF63-7329-48EA-9B99-1935E0931DC8}" type="presParOf" srcId="{68044122-C468-4585-A8E6-499F11C49A46}" destId="{6D574E9A-2BF8-4B70-B44B-888162B2AD07}" srcOrd="1" destOrd="0" presId="urn:microsoft.com/office/officeart/2005/8/layout/orgChart1"/>
    <dgm:cxn modelId="{549D4920-95EE-46A3-8D4E-350F410D534C}" type="presParOf" srcId="{67FBEC6C-A96E-4241-8EE6-DDA38C956BF1}" destId="{9ED6C954-0587-4431-9B82-8CD2EA031E4A}" srcOrd="1" destOrd="0" presId="urn:microsoft.com/office/officeart/2005/8/layout/orgChart1"/>
    <dgm:cxn modelId="{5A527C6E-9EA5-4639-83C9-1947BB261094}" type="presParOf" srcId="{67FBEC6C-A96E-4241-8EE6-DDA38C956BF1}" destId="{9B0E8C8D-2CFE-420C-86A3-A2D1A0FAE77C}" srcOrd="2" destOrd="0" presId="urn:microsoft.com/office/officeart/2005/8/layout/orgChart1"/>
    <dgm:cxn modelId="{320230B9-9350-490D-94AF-912ADF60F8EE}" type="presParOf" srcId="{63D0590E-C870-411E-ACAE-B0455A9229BC}" destId="{083014F2-39AC-49DA-8447-3E0C828C343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9280D-8A48-4D64-B2D9-0DBF3CD7A543}">
      <dsp:nvSpPr>
        <dsp:cNvPr id="0" name=""/>
        <dsp:cNvSpPr/>
      </dsp:nvSpPr>
      <dsp:spPr>
        <a:xfrm>
          <a:off x="5830186" y="1895612"/>
          <a:ext cx="91440" cy="1306202"/>
        </a:xfrm>
        <a:custGeom>
          <a:avLst/>
          <a:gdLst/>
          <a:ahLst/>
          <a:cxnLst/>
          <a:rect l="0" t="0" r="0" b="0"/>
          <a:pathLst>
            <a:path>
              <a:moveTo>
                <a:pt x="78472" y="0"/>
              </a:moveTo>
              <a:lnTo>
                <a:pt x="78472" y="881015"/>
              </a:lnTo>
              <a:lnTo>
                <a:pt x="45720" y="881015"/>
              </a:lnTo>
              <a:lnTo>
                <a:pt x="45720" y="997790"/>
              </a:lnTo>
            </a:path>
          </a:pathLst>
        </a:custGeom>
        <a:noFill/>
        <a:ln w="12700" cap="flat" cmpd="sng" algn="ctr">
          <a:solidFill>
            <a:srgbClr val="70AD47">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5F1DBE49-FAF6-4066-AD0F-C78074A20A04}">
      <dsp:nvSpPr>
        <dsp:cNvPr id="0" name=""/>
        <dsp:cNvSpPr/>
      </dsp:nvSpPr>
      <dsp:spPr>
        <a:xfrm>
          <a:off x="5935762" y="1895612"/>
          <a:ext cx="2459262" cy="426814"/>
        </a:xfrm>
        <a:custGeom>
          <a:avLst/>
          <a:gdLst/>
          <a:ahLst/>
          <a:cxnLst/>
          <a:rect l="0" t="0" r="0" b="0"/>
          <a:pathLst>
            <a:path>
              <a:moveTo>
                <a:pt x="0" y="0"/>
              </a:moveTo>
              <a:lnTo>
                <a:pt x="0" y="116775"/>
              </a:lnTo>
              <a:lnTo>
                <a:pt x="1345698" y="116775"/>
              </a:lnTo>
              <a:lnTo>
                <a:pt x="1345698" y="233550"/>
              </a:lnTo>
            </a:path>
          </a:pathLst>
        </a:custGeom>
        <a:noFill/>
        <a:ln w="12700" cap="flat" cmpd="sng" algn="ctr">
          <a:solidFill>
            <a:srgbClr val="70AD47">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EA36A587-3AEE-4820-BFCC-B53B02D0C095}">
      <dsp:nvSpPr>
        <dsp:cNvPr id="0" name=""/>
        <dsp:cNvSpPr/>
      </dsp:nvSpPr>
      <dsp:spPr>
        <a:xfrm>
          <a:off x="5890042" y="1895612"/>
          <a:ext cx="91440" cy="426814"/>
        </a:xfrm>
        <a:custGeom>
          <a:avLst/>
          <a:gdLst/>
          <a:ahLst/>
          <a:cxnLst/>
          <a:rect l="0" t="0" r="0" b="0"/>
          <a:pathLst>
            <a:path>
              <a:moveTo>
                <a:pt x="45720" y="0"/>
              </a:moveTo>
              <a:lnTo>
                <a:pt x="45720" y="233550"/>
              </a:lnTo>
            </a:path>
          </a:pathLst>
        </a:custGeom>
        <a:noFill/>
        <a:ln w="12700" cap="flat" cmpd="sng" algn="ctr">
          <a:solidFill>
            <a:srgbClr val="70AD47">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0638C287-B669-4F33-A1F1-7A60F4D13203}">
      <dsp:nvSpPr>
        <dsp:cNvPr id="0" name=""/>
        <dsp:cNvSpPr/>
      </dsp:nvSpPr>
      <dsp:spPr>
        <a:xfrm>
          <a:off x="3476500" y="1895612"/>
          <a:ext cx="2459262" cy="426814"/>
        </a:xfrm>
        <a:custGeom>
          <a:avLst/>
          <a:gdLst/>
          <a:ahLst/>
          <a:cxnLst/>
          <a:rect l="0" t="0" r="0" b="0"/>
          <a:pathLst>
            <a:path>
              <a:moveTo>
                <a:pt x="1345698" y="0"/>
              </a:moveTo>
              <a:lnTo>
                <a:pt x="1345698" y="116775"/>
              </a:lnTo>
              <a:lnTo>
                <a:pt x="0" y="116775"/>
              </a:lnTo>
              <a:lnTo>
                <a:pt x="0" y="233550"/>
              </a:lnTo>
            </a:path>
          </a:pathLst>
        </a:custGeom>
        <a:noFill/>
        <a:ln w="12700" cap="flat" cmpd="sng" algn="ctr">
          <a:solidFill>
            <a:srgbClr val="70AD47">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6056AE25-CA7B-4DF0-8419-C4898AED5057}">
      <dsp:nvSpPr>
        <dsp:cNvPr id="0" name=""/>
        <dsp:cNvSpPr/>
      </dsp:nvSpPr>
      <dsp:spPr>
        <a:xfrm>
          <a:off x="1017238" y="1895612"/>
          <a:ext cx="4918524" cy="426814"/>
        </a:xfrm>
        <a:custGeom>
          <a:avLst/>
          <a:gdLst/>
          <a:ahLst/>
          <a:cxnLst/>
          <a:rect l="0" t="0" r="0" b="0"/>
          <a:pathLst>
            <a:path>
              <a:moveTo>
                <a:pt x="2691396" y="0"/>
              </a:moveTo>
              <a:lnTo>
                <a:pt x="2691396" y="116775"/>
              </a:lnTo>
              <a:lnTo>
                <a:pt x="0" y="116775"/>
              </a:lnTo>
              <a:lnTo>
                <a:pt x="0" y="233550"/>
              </a:lnTo>
            </a:path>
          </a:pathLst>
        </a:custGeom>
        <a:noFill/>
        <a:ln w="12700" cap="flat" cmpd="sng" algn="ctr">
          <a:solidFill>
            <a:srgbClr val="70AD47">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536E04AC-F55E-48F6-8021-647001DC0DC8}">
      <dsp:nvSpPr>
        <dsp:cNvPr id="0" name=""/>
        <dsp:cNvSpPr/>
      </dsp:nvSpPr>
      <dsp:spPr>
        <a:xfrm>
          <a:off x="4919538" y="879388"/>
          <a:ext cx="2032447" cy="1016223"/>
        </a:xfrm>
        <a:prstGeom prst="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buNone/>
          </a:pPr>
          <a:r>
            <a:rPr lang="en-US" sz="1000" kern="1200" dirty="0">
              <a:solidFill>
                <a:sysClr val="windowText" lastClr="000000"/>
              </a:solidFill>
              <a:latin typeface="Times New Roman" panose="02020603050405020304" pitchFamily="18" charset="0"/>
              <a:ea typeface="+mn-ea"/>
              <a:cs typeface="Times New Roman" panose="02020603050405020304" pitchFamily="18" charset="0"/>
            </a:rPr>
            <a:t>Giles Hurley</a:t>
          </a:r>
        </a:p>
        <a:p>
          <a:pPr lvl="0" algn="ctr" defTabSz="444500">
            <a:lnSpc>
              <a:spcPct val="90000"/>
            </a:lnSpc>
            <a:spcBef>
              <a:spcPct val="0"/>
            </a:spcBef>
            <a:spcAft>
              <a:spcPct val="35000"/>
            </a:spcAft>
            <a:buNone/>
          </a:pPr>
          <a:r>
            <a:rPr lang="en-US" sz="1000" kern="1200" dirty="0">
              <a:solidFill>
                <a:sysClr val="windowText" lastClr="000000"/>
              </a:solidFill>
              <a:latin typeface="Times New Roman" panose="02020603050405020304" pitchFamily="18" charset="0"/>
              <a:ea typeface="+mn-ea"/>
              <a:cs typeface="Times New Roman" panose="02020603050405020304" pitchFamily="18" charset="0"/>
            </a:rPr>
            <a:t>CEO,UK and Harvard</a:t>
          </a:r>
        </a:p>
      </dsp:txBody>
      <dsp:txXfrm>
        <a:off x="4919538" y="879388"/>
        <a:ext cx="2032447" cy="1016223"/>
      </dsp:txXfrm>
    </dsp:sp>
    <dsp:sp modelId="{2D940278-6B51-4B71-9DBC-DB8008D7CEDB}">
      <dsp:nvSpPr>
        <dsp:cNvPr id="0" name=""/>
        <dsp:cNvSpPr/>
      </dsp:nvSpPr>
      <dsp:spPr>
        <a:xfrm>
          <a:off x="1014" y="2322426"/>
          <a:ext cx="2032447" cy="1016223"/>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buNone/>
          </a:pPr>
          <a:r>
            <a:rPr lang="en-US" sz="1000" kern="1200">
              <a:solidFill>
                <a:sysClr val="windowText" lastClr="000000"/>
              </a:solidFill>
              <a:latin typeface="Times New Roman" panose="02020603050405020304" pitchFamily="18" charset="0"/>
              <a:ea typeface="+mn-ea"/>
              <a:cs typeface="Times New Roman" panose="02020603050405020304" pitchFamily="18" charset="0"/>
            </a:rPr>
            <a:t>Dan Ronald (Group Managing Director)</a:t>
          </a:r>
        </a:p>
      </dsp:txBody>
      <dsp:txXfrm>
        <a:off x="1014" y="2322426"/>
        <a:ext cx="2032447" cy="1016223"/>
      </dsp:txXfrm>
    </dsp:sp>
    <dsp:sp modelId="{027BA120-B51C-4049-87B7-EEFFB101F42E}">
      <dsp:nvSpPr>
        <dsp:cNvPr id="0" name=""/>
        <dsp:cNvSpPr/>
      </dsp:nvSpPr>
      <dsp:spPr>
        <a:xfrm>
          <a:off x="2460276" y="2322426"/>
          <a:ext cx="2032447" cy="1016223"/>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buNone/>
          </a:pPr>
          <a:r>
            <a:rPr lang="en-US" sz="1000" kern="1200" dirty="0">
              <a:solidFill>
                <a:sysClr val="windowText" lastClr="000000"/>
              </a:solidFill>
              <a:latin typeface="Times New Roman" panose="02020603050405020304" pitchFamily="18" charset="0"/>
              <a:ea typeface="+mn-ea"/>
              <a:cs typeface="Times New Roman" panose="02020603050405020304" pitchFamily="18" charset="0"/>
            </a:rPr>
            <a:t>Jonathan Neale (Managing Director of Corporate Buying)</a:t>
          </a:r>
        </a:p>
      </dsp:txBody>
      <dsp:txXfrm>
        <a:off x="2460276" y="2322426"/>
        <a:ext cx="2032447" cy="1016223"/>
      </dsp:txXfrm>
    </dsp:sp>
    <dsp:sp modelId="{0FBC4EF2-2347-4865-B461-FFF5C028B2D1}">
      <dsp:nvSpPr>
        <dsp:cNvPr id="0" name=""/>
        <dsp:cNvSpPr/>
      </dsp:nvSpPr>
      <dsp:spPr>
        <a:xfrm>
          <a:off x="4919538" y="2322426"/>
          <a:ext cx="2032447" cy="1016223"/>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buNone/>
          </a:pPr>
          <a:r>
            <a:rPr lang="en-US" sz="1000" kern="1200">
              <a:solidFill>
                <a:sysClr val="windowText" lastClr="000000"/>
              </a:solidFill>
              <a:latin typeface="Times New Roman" panose="02020603050405020304" pitchFamily="18" charset="0"/>
              <a:ea typeface="+mn-ea"/>
              <a:cs typeface="Times New Roman" panose="02020603050405020304" pitchFamily="18" charset="0"/>
            </a:rPr>
            <a:t>Julie Ashfield (Managing Director of Corporate Buying)</a:t>
          </a:r>
        </a:p>
      </dsp:txBody>
      <dsp:txXfrm>
        <a:off x="4919538" y="2322426"/>
        <a:ext cx="2032447" cy="1016223"/>
      </dsp:txXfrm>
    </dsp:sp>
    <dsp:sp modelId="{581F51D0-7A03-4334-8945-53D733AF3BFC}">
      <dsp:nvSpPr>
        <dsp:cNvPr id="0" name=""/>
        <dsp:cNvSpPr/>
      </dsp:nvSpPr>
      <dsp:spPr>
        <a:xfrm>
          <a:off x="7378800" y="2322426"/>
          <a:ext cx="2032447" cy="1016223"/>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buNone/>
          </a:pPr>
          <a:r>
            <a:rPr lang="en-US" sz="1000" kern="1200">
              <a:solidFill>
                <a:sysClr val="windowText" lastClr="000000"/>
              </a:solidFill>
              <a:latin typeface="Times New Roman" panose="02020603050405020304" pitchFamily="18" charset="0"/>
              <a:ea typeface="+mn-ea"/>
              <a:cs typeface="Times New Roman" panose="02020603050405020304" pitchFamily="18" charset="0"/>
            </a:rPr>
            <a:t>Mary Dunn (Group Managing Director)</a:t>
          </a:r>
        </a:p>
      </dsp:txBody>
      <dsp:txXfrm>
        <a:off x="7378800" y="2322426"/>
        <a:ext cx="2032447" cy="1016223"/>
      </dsp:txXfrm>
    </dsp:sp>
    <dsp:sp modelId="{F10156E7-CA4F-4EE6-9842-052FEEE33B7A}">
      <dsp:nvSpPr>
        <dsp:cNvPr id="0" name=""/>
        <dsp:cNvSpPr/>
      </dsp:nvSpPr>
      <dsp:spPr>
        <a:xfrm>
          <a:off x="4859682" y="3201815"/>
          <a:ext cx="2032447" cy="1016223"/>
        </a:xfrm>
        <a:prstGeom prst="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buNone/>
          </a:pPr>
          <a:r>
            <a:rPr lang="en-US" sz="1000" kern="1200">
              <a:solidFill>
                <a:sysClr val="windowText" lastClr="000000"/>
              </a:solidFill>
              <a:latin typeface="Times New Roman" panose="02020603050405020304" pitchFamily="18" charset="0"/>
              <a:ea typeface="+mn-ea"/>
              <a:cs typeface="Times New Roman" panose="02020603050405020304" pitchFamily="18" charset="0"/>
            </a:rPr>
            <a:t>Oliver King (Group Managing Director)</a:t>
          </a:r>
        </a:p>
      </dsp:txBody>
      <dsp:txXfrm>
        <a:off x="4859682" y="3201815"/>
        <a:ext cx="2032447" cy="101622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B139EC-3A19-4D21-83B2-DC2EB60CEE48}" type="datetimeFigureOut">
              <a:rPr lang="en-US" smtClean="0"/>
              <a:t>3/15/2024</a:t>
            </a:fld>
            <a:endParaRPr lang="en-US"/>
          </a:p>
        </p:txBody>
      </p:sp>
      <p:sp>
        <p:nvSpPr>
          <p:cNvPr id="4" name="Slide Image Placeholder 3"/>
          <p:cNvSpPr>
            <a:spLocks noGrp="1" noRot="1" noChangeAspect="1"/>
          </p:cNvSpPr>
          <p:nvPr>
            <p:ph type="sldImg" idx="2"/>
          </p:nvPr>
        </p:nvSpPr>
        <p:spPr>
          <a:xfrm>
            <a:off x="857250" y="1143000"/>
            <a:ext cx="51435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78057A-8DB7-46D1-95F2-82ABE5938B92}" type="slidenum">
              <a:rPr lang="en-US" smtClean="0"/>
              <a:t>‹#›</a:t>
            </a:fld>
            <a:endParaRPr lang="en-US"/>
          </a:p>
        </p:txBody>
      </p:sp>
    </p:spTree>
    <p:extLst>
      <p:ext uri="{BB962C8B-B14F-4D97-AF65-F5344CB8AC3E}">
        <p14:creationId xmlns:p14="http://schemas.microsoft.com/office/powerpoint/2010/main" val="385115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b="1" i="1" kern="0" dirty="0">
                <a:effectLst/>
                <a:latin typeface="Times New Roman" panose="02020603050405020304" pitchFamily="18" charset="0"/>
                <a:cs typeface="Times New Roman" panose="02020603050405020304" pitchFamily="18" charset="0"/>
              </a:rPr>
              <a:t>ALDI Organisation Overview</a:t>
            </a:r>
          </a:p>
          <a:p>
            <a:pPr marL="0" marR="0" indent="45720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ALDI, a globally recognized discount supermarket chain of high repute, has become famous due to its uncommon business model. ALDI, the globally renowned discount store that was founded in Essen, Germany, by Karl and Theo Albrecht, the brothers, in 1946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O'Mahony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Today, the company has 11 thousand outlets in 20 countries worldwide. ALDI is on a mission to deliver the best quality products at fantastic prices. Some of the ways it does this include a small choice of mostly private-label products, effective store designs, efficient operations, and a smooth shopping experience. ALDI could bring about considerable cost reductions to customers by focusing on needs and cutting unneeded costs like luxurious store design and expensive promotion campaigns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(Schultz et al.,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Among the standard products found in an ALDI are groceries, fresh vegetables, household needs and, on occasion, some non-food items.</a:t>
            </a:r>
          </a:p>
          <a:p>
            <a:pPr marL="0" marR="0" indent="45720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Although ALDI provides fewer items than traditional supermarkets, it guarantees that the ones that it does provide are of high quality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Dugoni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Consumers are, therefore, loyal to ALDI because of its dedication to quality, which provides excellent value for money. ALDI's private labelling strategy is one of the distinguishing features of their approach. The number of private-label products from ALDI is more than considerable, and they are often much cheaper than the brands actually sold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Ajibola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Through an extremely thorough brand selection process that helps national brands meet or even exceed quality standards, ALDI provides customers with top-class products at the most affordable prices. ALDI places cost-effectiveness and efficiency at the core of its lean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system. A clear and practical design style is chosen for stores’ layouts so that space 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maximised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operational costs are kept low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(Xu, 2023)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indent="45720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ALDI also operates under a low-cost operating model, similar to that of its competitors, but it attaches great importance to employee training and development to ensure that employees are empowered to deliver superior customer service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Krazynski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ALDI has been actively entering new markets within the last few years, particularly in the United States and the UK, where it competes with existing supermarkets. The company enjoys recurring growth and success, and so it has demonstrated that its unique business model does work and that it is capable of meeting and handling the changing requirements of cost-conscious shoppers all over the globe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(Wortmann,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78E515F2-9DFE-4A2F-B0EF-50B48760BA84}" type="slidenum">
              <a:rPr lang="en-US" smtClean="0"/>
              <a:t>5</a:t>
            </a:fld>
            <a:endParaRPr lang="en-US"/>
          </a:p>
        </p:txBody>
      </p:sp>
    </p:spTree>
    <p:extLst>
      <p:ext uri="{BB962C8B-B14F-4D97-AF65-F5344CB8AC3E}">
        <p14:creationId xmlns:p14="http://schemas.microsoft.com/office/powerpoint/2010/main" val="3567609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Organisation Structure, Size, And Functions</a:t>
            </a:r>
          </a:p>
          <a:p>
            <a:r>
              <a:rPr lang="en-US" dirty="0"/>
              <a:t>Structure</a:t>
            </a:r>
          </a:p>
          <a:p>
            <a:r>
              <a:rPr lang="en-US" dirty="0"/>
              <a:t>Within its strong and widespread network of shops, ALDI's streamlined organizational structure helps quick decision-making and functional management of operations (Banerjee, 2022). At the top of the corporate management ladder come the Aldi Nord and Aldi Süd </a:t>
            </a:r>
            <a:r>
              <a:rPr lang="en-US" dirty="0" err="1"/>
              <a:t>organisations</a:t>
            </a:r>
            <a:r>
              <a:rPr lang="en-US" dirty="0"/>
              <a:t>, which are in charge of operations in different regions. This led to the creation of such </a:t>
            </a:r>
            <a:r>
              <a:rPr lang="en-US" dirty="0" err="1"/>
              <a:t>organisations</a:t>
            </a:r>
            <a:r>
              <a:rPr lang="en-US" dirty="0"/>
              <a:t> in the year 1960 (</a:t>
            </a:r>
            <a:r>
              <a:rPr lang="en-US" dirty="0" err="1"/>
              <a:t>O'Mahony</a:t>
            </a:r>
            <a:r>
              <a:rPr lang="en-US" dirty="0"/>
              <a:t> et al., 2022). Aldi Süd supplies customers in Southern Germany and abroad, and Nord Aldi offers customers in Northern Germany. Corporate entities choose a number of important leadership roles in business from different disciplines. At the executive level, essential figures include:</a:t>
            </a:r>
          </a:p>
          <a:p>
            <a:r>
              <a:rPr lang="en-US" dirty="0"/>
              <a:t>•	CEO: The Chief Executive Officer oversees the company's overall strategic direction and performance. While the names of CEOs may vary depending on the region, historically, individuals such as Marc </a:t>
            </a:r>
            <a:r>
              <a:rPr lang="en-US" dirty="0" err="1"/>
              <a:t>Heußinger</a:t>
            </a:r>
            <a:r>
              <a:rPr lang="en-US" dirty="0"/>
              <a:t> and Jason Hart have held this position.</a:t>
            </a:r>
          </a:p>
          <a:p>
            <a:r>
              <a:rPr lang="en-US" dirty="0"/>
              <a:t>•	COO: The Chief Operating Officer is responsible for the day-to-day operations of the company, including supply chain management, store operations, and logistics.</a:t>
            </a:r>
          </a:p>
          <a:p>
            <a:r>
              <a:rPr lang="en-US" dirty="0"/>
              <a:t>•	CFO: The Chief Financial Officer oversees the company's financial operations, including budgeting, financial reporting, and investment decisions.</a:t>
            </a:r>
          </a:p>
          <a:p>
            <a:r>
              <a:rPr lang="en-US" dirty="0"/>
              <a:t>•	CMO: The Chief Marketing Officer is responsible for developing and implementing marketing strategies to promote the company's brand and products.</a:t>
            </a:r>
          </a:p>
          <a:p>
            <a:r>
              <a:rPr lang="en-US" dirty="0"/>
              <a:t> </a:t>
            </a:r>
          </a:p>
          <a:p>
            <a:r>
              <a:rPr lang="en-US" dirty="0"/>
              <a:t>Organisational Chart</a:t>
            </a:r>
          </a:p>
          <a:p>
            <a:r>
              <a:rPr lang="en-US" dirty="0"/>
              <a:t>In addition, ALDI usually assigns a regional management team to monitor stores, distribution </a:t>
            </a:r>
            <a:r>
              <a:rPr lang="en-US" dirty="0" err="1"/>
              <a:t>centres</a:t>
            </a:r>
            <a:r>
              <a:rPr lang="en-US" dirty="0"/>
              <a:t>, and business operations in every region or country in which it is active. These teams are the ones that make sure, for instance, that ALDI stores run smoothly and that corporate standards and rules are implemented (</a:t>
            </a:r>
            <a:r>
              <a:rPr lang="en-US" dirty="0" err="1"/>
              <a:t>Sarisa</a:t>
            </a:r>
            <a:r>
              <a:rPr lang="en-US" dirty="0"/>
              <a:t>, 2021). This may involve Regional Directors, District Managers, and Store Managers. </a:t>
            </a:r>
          </a:p>
        </p:txBody>
      </p:sp>
      <p:sp>
        <p:nvSpPr>
          <p:cNvPr id="4" name="Slide Number Placeholder 3"/>
          <p:cNvSpPr>
            <a:spLocks noGrp="1"/>
          </p:cNvSpPr>
          <p:nvPr>
            <p:ph type="sldNum" sz="quarter" idx="5"/>
          </p:nvPr>
        </p:nvSpPr>
        <p:spPr/>
        <p:txBody>
          <a:bodyPr/>
          <a:lstStyle/>
          <a:p>
            <a:fld id="{78E515F2-9DFE-4A2F-B0EF-50B48760BA84}" type="slidenum">
              <a:rPr lang="en-US" smtClean="0"/>
              <a:t>6</a:t>
            </a:fld>
            <a:endParaRPr lang="en-US"/>
          </a:p>
        </p:txBody>
      </p:sp>
    </p:spTree>
    <p:extLst>
      <p:ext uri="{BB962C8B-B14F-4D97-AF65-F5344CB8AC3E}">
        <p14:creationId xmlns:p14="http://schemas.microsoft.com/office/powerpoint/2010/main" val="667009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b="1" i="1" dirty="0">
                <a:effectLst/>
                <a:latin typeface="Times New Roman" panose="02020603050405020304" pitchFamily="18" charset="0"/>
                <a:cs typeface="Times New Roman" panose="02020603050405020304" pitchFamily="18" charset="0"/>
              </a:rPr>
              <a:t>Size</a:t>
            </a:r>
          </a:p>
          <a:p>
            <a:pPr marL="0" marR="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terms of organizational size, ALDI is a big international giant with a massive global network of more than 11,000 stores operating in more than 20 countries. One of the most significant discount supermarket brands worldwide, ALDI covers a substantial market share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Spanjaard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Freeman, 2023)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Thousands of people serve the organization in all sorts of ways in the scope of its activities, namely administration, distribution, logistics and store management. It is a significant figure in the retail industry, as shown by its massive coverage in both domestic and international markets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(Banerjee,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As opposed to its enormous size, ALDI accomplishes this by using a lean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structure that combines efficiency and cost-effectiveness. This allows it to offer its customers from millions of countries not only good quality products but also at low cost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Krazynski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78E515F2-9DFE-4A2F-B0EF-50B48760BA84}" type="slidenum">
              <a:rPr lang="en-US" smtClean="0"/>
              <a:t>7</a:t>
            </a:fld>
            <a:endParaRPr lang="en-US"/>
          </a:p>
        </p:txBody>
      </p:sp>
    </p:spTree>
    <p:extLst>
      <p:ext uri="{BB962C8B-B14F-4D97-AF65-F5344CB8AC3E}">
        <p14:creationId xmlns:p14="http://schemas.microsoft.com/office/powerpoint/2010/main" val="3355400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b="1" i="1" dirty="0">
                <a:effectLst/>
                <a:latin typeface="Times New Roman" panose="02020603050405020304" pitchFamily="18" charset="0"/>
                <a:cs typeface="Times New Roman" panose="02020603050405020304" pitchFamily="18" charset="0"/>
              </a:rPr>
              <a:t>Functions</a:t>
            </a:r>
          </a:p>
          <a:p>
            <a:pPr marL="0" marR="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ALDI's primary business model incorporates top-end items at affordable prices and is based on perfectly optimized operations. These functions are the foundation of the business and include marketing, finance, HR, procurement, logistics and store operations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(Wortmann,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marR="0" lvl="0" indent="-342900">
              <a:spcBef>
                <a:spcPts val="0"/>
              </a:spcBef>
              <a:spcAft>
                <a:spcPts val="0"/>
              </a:spcAft>
              <a:tabLst>
                <a:tab pos="457200" algn="l"/>
              </a:tabLst>
            </a:pPr>
            <a:r>
              <a:rPr lang="en-GB" sz="1800" dirty="0">
                <a:effectLst/>
                <a:latin typeface="Times New Roman" panose="02020603050405020304" pitchFamily="18" charset="0"/>
                <a:ea typeface="Times New Roman" panose="02020603050405020304" pitchFamily="18" charset="0"/>
              </a:rPr>
              <a:t>Procurement: The main task of the ALDI procurement function is to purchase products from different countries of the world. Contract talks, quality standards meetings and competitive pricing are among the required ones to keep the company's value </a:t>
            </a:r>
            <a:r>
              <a:rPr lang="en-GB" sz="1800" dirty="0">
                <a:solidFill>
                  <a:srgbClr val="000000"/>
                </a:solidFill>
                <a:effectLst/>
                <a:latin typeface="Times New Roman" panose="02020603050405020304" pitchFamily="18" charset="0"/>
                <a:ea typeface="Times New Roman" panose="02020603050405020304" pitchFamily="18" charset="0"/>
              </a:rPr>
              <a:t>(Xu, 2023)</a:t>
            </a:r>
            <a:endParaRPr lang="en-US" sz="1800" dirty="0">
              <a:effectLst/>
              <a:latin typeface="Times New Roman" panose="02020603050405020304" pitchFamily="18" charset="0"/>
              <a:ea typeface="Times New Roman" panose="02020603050405020304" pitchFamily="18" charset="0"/>
            </a:endParaRPr>
          </a:p>
          <a:p>
            <a:pPr marL="342900" marR="0" lvl="0" indent="-342900">
              <a:lnSpc>
                <a:spcPct val="115000"/>
              </a:lnSpc>
              <a:spcBef>
                <a:spcPts val="0"/>
              </a:spcBef>
              <a:spcAft>
                <a:spcPts val="1200"/>
              </a:spcAft>
              <a:tabLst>
                <a:tab pos="457200" algn="l"/>
              </a:tabLst>
            </a:pPr>
            <a:r>
              <a:rPr lang="en-GB" sz="1800" dirty="0">
                <a:effectLst/>
                <a:latin typeface="Times New Roman" panose="02020603050405020304" pitchFamily="18" charset="0"/>
                <a:ea typeface="Times New Roman" panose="02020603050405020304" pitchFamily="18" charset="0"/>
              </a:rPr>
              <a:t>Logistics: The </a:t>
            </a:r>
            <a:r>
              <a:rPr lang="en-GB" sz="1800" dirty="0" err="1">
                <a:effectLst/>
                <a:latin typeface="Times New Roman" panose="02020603050405020304" pitchFamily="18" charset="0"/>
                <a:ea typeface="Times New Roman" panose="02020603050405020304" pitchFamily="18" charset="0"/>
              </a:rPr>
              <a:t>distributiontion</a:t>
            </a:r>
            <a:r>
              <a:rPr lang="en-GB" sz="1800" dirty="0">
                <a:effectLst/>
                <a:latin typeface="Times New Roman" panose="02020603050405020304" pitchFamily="18" charset="0"/>
                <a:ea typeface="Times New Roman" panose="02020603050405020304" pitchFamily="18" charset="0"/>
              </a:rPr>
              <a:t> and transportation </a:t>
            </a:r>
            <a:r>
              <a:rPr lang="en-GB" sz="1800" dirty="0" err="1">
                <a:effectLst/>
                <a:latin typeface="Times New Roman" panose="02020603050405020304" pitchFamily="18" charset="0"/>
                <a:ea typeface="Times New Roman" panose="02020603050405020304" pitchFamily="18" charset="0"/>
              </a:rPr>
              <a:t>functionthe</a:t>
            </a:r>
            <a:r>
              <a:rPr lang="en-GB" sz="1800" dirty="0">
                <a:effectLst/>
                <a:latin typeface="Times New Roman" panose="02020603050405020304" pitchFamily="18" charset="0"/>
                <a:ea typeface="Times New Roman" panose="02020603050405020304" pitchFamily="18" charset="0"/>
              </a:rPr>
              <a:t> supply chain is critical to key to the movement of goods from suppliers to ALDI's retail </a:t>
            </a:r>
            <a:r>
              <a:rPr lang="en-GB" sz="1800" dirty="0" err="1">
                <a:effectLst/>
                <a:latin typeface="Times New Roman" panose="02020603050405020304" pitchFamily="18" charset="0"/>
                <a:ea typeface="Times New Roman" panose="02020603050405020304" pitchFamily="18" charset="0"/>
              </a:rPr>
              <a:t>Inventoryventory</a:t>
            </a:r>
            <a:r>
              <a:rPr lang="en-GB" sz="1800" dirty="0">
                <a:effectLst/>
                <a:latin typeface="Times New Roman" panose="02020603050405020304" pitchFamily="18" charset="0"/>
                <a:ea typeface="Times New Roman" panose="02020603050405020304" pitchFamily="18" charset="0"/>
              </a:rPr>
              <a:t> levels have to be monitored; supply </a:t>
            </a:r>
            <a:r>
              <a:rPr lang="en-GB" sz="1800" dirty="0" err="1">
                <a:effectLst/>
                <a:latin typeface="Times New Roman" panose="02020603050405020304" pitchFamily="18" charset="0"/>
                <a:ea typeface="Times New Roman" panose="02020603050405020304" pitchFamily="18" charset="0"/>
              </a:rPr>
              <a:t>chainoptimization,isation</a:t>
            </a:r>
            <a:r>
              <a:rPr lang="en-GB" sz="1800" dirty="0">
                <a:effectLst/>
                <a:latin typeface="Times New Roman" panose="02020603050405020304" pitchFamily="18" charset="0"/>
                <a:ea typeface="Times New Roman" panose="02020603050405020304" pitchFamily="18" charset="0"/>
              </a:rPr>
              <a:t> and cooperation with distribution centres </a:t>
            </a:r>
            <a:r>
              <a:rPr lang="en-GB" sz="1800" dirty="0" err="1">
                <a:effectLst/>
                <a:latin typeface="Times New Roman" panose="02020603050405020304" pitchFamily="18" charset="0"/>
                <a:ea typeface="Times New Roman" panose="02020603050405020304" pitchFamily="18" charset="0"/>
              </a:rPr>
              <a:t>i</a:t>
            </a:r>
            <a:r>
              <a:rPr lang="en-GB" sz="1800" dirty="0">
                <a:effectLst/>
                <a:latin typeface="Times New Roman" panose="02020603050405020304" pitchFamily="18" charset="0"/>
                <a:ea typeface="Times New Roman" panose="02020603050405020304" pitchFamily="18" charset="0"/>
              </a:rPr>
              <a:t> to providing clients with their products on times vital.</a:t>
            </a:r>
            <a:endParaRPr lang="en-US" sz="18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tabLst>
                <a:tab pos="457200" algn="l"/>
              </a:tabLst>
            </a:pPr>
            <a:r>
              <a:rPr lang="en-GB" sz="1800" dirty="0">
                <a:effectLst/>
                <a:latin typeface="Times New Roman" panose="02020603050405020304" pitchFamily="18" charset="0"/>
                <a:ea typeface="Times New Roman" panose="02020603050405020304" pitchFamily="18" charset="0"/>
              </a:rPr>
              <a:t>Store Operations: Stores work with customer service, inventory control, and maintaining order within the shop. Store managers and staff play a pivotal role in rolling out ALDI's customer-driven strategy and in helping to ensure customers are happy when they shop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Ajibola</a:t>
            </a:r>
            <a:r>
              <a:rPr lang="en-GB" sz="1800" dirty="0">
                <a:solidFill>
                  <a:srgbClr val="000000"/>
                </a:solidFill>
                <a:effectLst/>
                <a:latin typeface="Times New Roman" panose="02020603050405020304" pitchFamily="18" charset="0"/>
                <a:ea typeface="Times New Roman" panose="02020603050405020304" pitchFamily="18" charset="0"/>
              </a:rPr>
              <a:t>, 2022)</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342900" marR="0" lvl="0" indent="-342900">
              <a:lnSpc>
                <a:spcPct val="115000"/>
              </a:lnSpc>
              <a:spcBef>
                <a:spcPts val="0"/>
              </a:spcBef>
              <a:spcAft>
                <a:spcPts val="1200"/>
              </a:spcAft>
              <a:tabLst>
                <a:tab pos="457200" algn="l"/>
              </a:tabLst>
            </a:pPr>
            <a:r>
              <a:rPr lang="en-GB" sz="1800" dirty="0">
                <a:effectLst/>
                <a:latin typeface="Times New Roman" panose="02020603050405020304" pitchFamily="18" charset="0"/>
                <a:ea typeface="Times New Roman" panose="02020603050405020304" pitchFamily="18" charset="0"/>
              </a:rPr>
              <a:t>Marketing: The ALDI marketing function encompasses brand promotion and improved consumer interactions. To capture and retain customers, conduct marketing campaigns, have a social media presence and implement promotional offers.</a:t>
            </a:r>
            <a:endParaRPr lang="en-US" sz="1800" dirty="0">
              <a:effectLst/>
              <a:latin typeface="Times New Roman" panose="02020603050405020304" pitchFamily="18" charset="0"/>
              <a:ea typeface="Times New Roman" panose="02020603050405020304" pitchFamily="18" charset="0"/>
            </a:endParaRPr>
          </a:p>
          <a:p>
            <a:pPr marL="342900" marR="0" lvl="0" indent="-342900">
              <a:lnSpc>
                <a:spcPct val="115000"/>
              </a:lnSpc>
              <a:spcBef>
                <a:spcPts val="0"/>
              </a:spcBef>
              <a:spcAft>
                <a:spcPts val="1200"/>
              </a:spcAft>
              <a:tabLst>
                <a:tab pos="457200" algn="l"/>
              </a:tabLst>
            </a:pPr>
            <a:r>
              <a:rPr lang="en-GB" sz="1800" dirty="0">
                <a:effectLst/>
                <a:latin typeface="Times New Roman" panose="02020603050405020304" pitchFamily="18" charset="0"/>
                <a:ea typeface="Times New Roman" panose="02020603050405020304" pitchFamily="18" charset="0"/>
              </a:rPr>
              <a:t>Finance: The finance function is responsible for creating financial plans, statements, and budgets. This entails managing expenditures, evaluating financial results, and choosing investments that would help Aldi achieve its current strategy.</a:t>
            </a:r>
            <a:endParaRPr lang="en-US" sz="18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tabLst>
                <a:tab pos="457200" algn="l"/>
              </a:tabLst>
            </a:pPr>
            <a:r>
              <a:rPr lang="en-GB" sz="1800" dirty="0">
                <a:effectLst/>
                <a:latin typeface="Times New Roman" panose="02020603050405020304" pitchFamily="18" charset="0"/>
                <a:ea typeface="Times New Roman" panose="02020603050405020304" pitchFamily="18" charset="0"/>
              </a:rPr>
              <a:t>Human Resources: The human resource department deals with recruiting, training, and retention of talented personnel. Increasing employee satisfaction and productivity will depend primarily on developing human resource policies, implementing staff training programmes, and creating a good working environment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O'Mahony</a:t>
            </a:r>
            <a:r>
              <a:rPr lang="en-GB" sz="1800" dirty="0">
                <a:solidFill>
                  <a:srgbClr val="000000"/>
                </a:solidFill>
                <a:effectLst/>
                <a:latin typeface="Times New Roman" panose="02020603050405020304" pitchFamily="18" charset="0"/>
                <a:ea typeface="Times New Roman" panose="02020603050405020304" pitchFamily="18" charset="0"/>
              </a:rPr>
              <a:t> et al., 2022).</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8E515F2-9DFE-4A2F-B0EF-50B48760BA84}" type="slidenum">
              <a:rPr lang="en-US" smtClean="0"/>
              <a:t>8</a:t>
            </a:fld>
            <a:endParaRPr lang="en-US"/>
          </a:p>
        </p:txBody>
      </p:sp>
    </p:spTree>
    <p:extLst>
      <p:ext uri="{BB962C8B-B14F-4D97-AF65-F5344CB8AC3E}">
        <p14:creationId xmlns:p14="http://schemas.microsoft.com/office/powerpoint/2010/main" val="1271520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408681"/>
            <a:ext cx="15544800" cy="2352040"/>
          </a:xfrm>
        </p:spPr>
        <p:txBody>
          <a:bodyPr/>
          <a:lstStyle/>
          <a:p>
            <a:r>
              <a:rPr lang="en-US"/>
              <a:t>Click to edit Master title style</a:t>
            </a:r>
          </a:p>
        </p:txBody>
      </p:sp>
      <p:sp>
        <p:nvSpPr>
          <p:cNvPr id="3" name="Subtitle 2"/>
          <p:cNvSpPr>
            <a:spLocks noGrp="1"/>
          </p:cNvSpPr>
          <p:nvPr>
            <p:ph type="subTitle" idx="1"/>
          </p:nvPr>
        </p:nvSpPr>
        <p:spPr>
          <a:xfrm>
            <a:off x="2743200" y="6217920"/>
            <a:ext cx="12801600" cy="2804160"/>
          </a:xfrm>
        </p:spPr>
        <p:txBody>
          <a:bodyPr/>
          <a:lstStyle>
            <a:lvl1pPr marL="0" indent="0" algn="ctr">
              <a:buNone/>
              <a:defRPr>
                <a:solidFill>
                  <a:schemeClr val="tx1">
                    <a:tint val="75000"/>
                  </a:schemeClr>
                </a:solidFill>
              </a:defRPr>
            </a:lvl1pPr>
            <a:lvl2pPr marL="835990" indent="0" algn="ctr">
              <a:buNone/>
              <a:defRPr>
                <a:solidFill>
                  <a:schemeClr val="tx1">
                    <a:tint val="75000"/>
                  </a:schemeClr>
                </a:solidFill>
              </a:defRPr>
            </a:lvl2pPr>
            <a:lvl3pPr marL="1671980" indent="0" algn="ctr">
              <a:buNone/>
              <a:defRPr>
                <a:solidFill>
                  <a:schemeClr val="tx1">
                    <a:tint val="75000"/>
                  </a:schemeClr>
                </a:solidFill>
              </a:defRPr>
            </a:lvl3pPr>
            <a:lvl4pPr marL="2507971" indent="0" algn="ctr">
              <a:buNone/>
              <a:defRPr>
                <a:solidFill>
                  <a:schemeClr val="tx1">
                    <a:tint val="75000"/>
                  </a:schemeClr>
                </a:solidFill>
              </a:defRPr>
            </a:lvl4pPr>
            <a:lvl5pPr marL="3343961" indent="0" algn="ctr">
              <a:buNone/>
              <a:defRPr>
                <a:solidFill>
                  <a:schemeClr val="tx1">
                    <a:tint val="75000"/>
                  </a:schemeClr>
                </a:solidFill>
              </a:defRPr>
            </a:lvl5pPr>
            <a:lvl6pPr marL="4179951" indent="0" algn="ctr">
              <a:buNone/>
              <a:defRPr>
                <a:solidFill>
                  <a:schemeClr val="tx1">
                    <a:tint val="75000"/>
                  </a:schemeClr>
                </a:solidFill>
              </a:defRPr>
            </a:lvl6pPr>
            <a:lvl7pPr marL="5015941" indent="0" algn="ctr">
              <a:buNone/>
              <a:defRPr>
                <a:solidFill>
                  <a:schemeClr val="tx1">
                    <a:tint val="75000"/>
                  </a:schemeClr>
                </a:solidFill>
              </a:defRPr>
            </a:lvl7pPr>
            <a:lvl8pPr marL="5851931" indent="0" algn="ctr">
              <a:buNone/>
              <a:defRPr>
                <a:solidFill>
                  <a:schemeClr val="tx1">
                    <a:tint val="75000"/>
                  </a:schemeClr>
                </a:solidFill>
              </a:defRPr>
            </a:lvl8pPr>
            <a:lvl9pPr marL="66879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4BB0E5A-003E-478D-9A0A-852FD80F6AF3}"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4BB0E5A-003E-478D-9A0A-852FD80F6AF3}"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626" y="7051041"/>
            <a:ext cx="15544800" cy="2179320"/>
          </a:xfrm>
        </p:spPr>
        <p:txBody>
          <a:bodyPr anchor="t"/>
          <a:lstStyle>
            <a:lvl1pPr algn="l">
              <a:defRPr sz="7300" b="1" cap="all"/>
            </a:lvl1pPr>
          </a:lstStyle>
          <a:p>
            <a:r>
              <a:rPr lang="en-US"/>
              <a:t>Click to edit Master title style</a:t>
            </a:r>
          </a:p>
        </p:txBody>
      </p:sp>
      <p:sp>
        <p:nvSpPr>
          <p:cNvPr id="3" name="Text Placeholder 2"/>
          <p:cNvSpPr>
            <a:spLocks noGrp="1"/>
          </p:cNvSpPr>
          <p:nvPr>
            <p:ph type="body" idx="1"/>
          </p:nvPr>
        </p:nvSpPr>
        <p:spPr>
          <a:xfrm>
            <a:off x="1444626" y="4650742"/>
            <a:ext cx="15544800" cy="2400299"/>
          </a:xfrm>
        </p:spPr>
        <p:txBody>
          <a:bodyPr anchor="b"/>
          <a:lstStyle>
            <a:lvl1pPr marL="0" indent="0">
              <a:buNone/>
              <a:defRPr sz="3700">
                <a:solidFill>
                  <a:schemeClr val="tx1">
                    <a:tint val="75000"/>
                  </a:schemeClr>
                </a:solidFill>
              </a:defRPr>
            </a:lvl1pPr>
            <a:lvl2pPr marL="835990" indent="0">
              <a:buNone/>
              <a:defRPr sz="3300">
                <a:solidFill>
                  <a:schemeClr val="tx1">
                    <a:tint val="75000"/>
                  </a:schemeClr>
                </a:solidFill>
              </a:defRPr>
            </a:lvl2pPr>
            <a:lvl3pPr marL="1671980" indent="0">
              <a:buNone/>
              <a:defRPr sz="2900">
                <a:solidFill>
                  <a:schemeClr val="tx1">
                    <a:tint val="75000"/>
                  </a:schemeClr>
                </a:solidFill>
              </a:defRPr>
            </a:lvl3pPr>
            <a:lvl4pPr marL="2507971" indent="0">
              <a:buNone/>
              <a:defRPr sz="2600">
                <a:solidFill>
                  <a:schemeClr val="tx1">
                    <a:tint val="75000"/>
                  </a:schemeClr>
                </a:solidFill>
              </a:defRPr>
            </a:lvl4pPr>
            <a:lvl5pPr marL="3343961" indent="0">
              <a:buNone/>
              <a:defRPr sz="2600">
                <a:solidFill>
                  <a:schemeClr val="tx1">
                    <a:tint val="75000"/>
                  </a:schemeClr>
                </a:solidFill>
              </a:defRPr>
            </a:lvl5pPr>
            <a:lvl6pPr marL="4179951" indent="0">
              <a:buNone/>
              <a:defRPr sz="2600">
                <a:solidFill>
                  <a:schemeClr val="tx1">
                    <a:tint val="75000"/>
                  </a:schemeClr>
                </a:solidFill>
              </a:defRPr>
            </a:lvl6pPr>
            <a:lvl7pPr marL="5015941" indent="0">
              <a:buNone/>
              <a:defRPr sz="2600">
                <a:solidFill>
                  <a:schemeClr val="tx1">
                    <a:tint val="75000"/>
                  </a:schemeClr>
                </a:solidFill>
              </a:defRPr>
            </a:lvl7pPr>
            <a:lvl8pPr marL="5851931" indent="0">
              <a:buNone/>
              <a:defRPr sz="2600">
                <a:solidFill>
                  <a:schemeClr val="tx1">
                    <a:tint val="75000"/>
                  </a:schemeClr>
                </a:solidFill>
              </a:defRPr>
            </a:lvl8pPr>
            <a:lvl9pPr marL="6687922" indent="0">
              <a:buNone/>
              <a:defRPr sz="2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BB0E5A-003E-478D-9A0A-852FD80F6AF3}"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828800" y="4097022"/>
            <a:ext cx="16306800" cy="11584939"/>
          </a:xfrm>
        </p:spPr>
        <p:txBody>
          <a:bodyPr/>
          <a:lstStyle>
            <a:lvl1pPr>
              <a:defRPr sz="5100"/>
            </a:lvl1pPr>
            <a:lvl2pPr>
              <a:defRPr sz="4400"/>
            </a:lvl2pPr>
            <a:lvl3pPr>
              <a:defRPr sz="3700"/>
            </a:lvl3pPr>
            <a:lvl4pPr>
              <a:defRPr sz="3300"/>
            </a:lvl4pPr>
            <a:lvl5pPr>
              <a:defRPr sz="3300"/>
            </a:lvl5pPr>
            <a:lvl6pPr>
              <a:defRPr sz="3300"/>
            </a:lvl6pPr>
            <a:lvl7pPr>
              <a:defRPr sz="3300"/>
            </a:lvl7pPr>
            <a:lvl8pPr>
              <a:defRPr sz="3300"/>
            </a:lvl8pPr>
            <a:lvl9pPr>
              <a:defRPr sz="3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8440400" y="4097022"/>
            <a:ext cx="16306800" cy="11584939"/>
          </a:xfrm>
        </p:spPr>
        <p:txBody>
          <a:bodyPr/>
          <a:lstStyle>
            <a:lvl1pPr>
              <a:defRPr sz="5100"/>
            </a:lvl1pPr>
            <a:lvl2pPr>
              <a:defRPr sz="4400"/>
            </a:lvl2pPr>
            <a:lvl3pPr>
              <a:defRPr sz="3700"/>
            </a:lvl3pPr>
            <a:lvl4pPr>
              <a:defRPr sz="3300"/>
            </a:lvl4pPr>
            <a:lvl5pPr>
              <a:defRPr sz="3300"/>
            </a:lvl5pPr>
            <a:lvl6pPr>
              <a:defRPr sz="3300"/>
            </a:lvl6pPr>
            <a:lvl7pPr>
              <a:defRPr sz="3300"/>
            </a:lvl7pPr>
            <a:lvl8pPr>
              <a:defRPr sz="3300"/>
            </a:lvl8pPr>
            <a:lvl9pPr>
              <a:defRPr sz="3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4BB0E5A-003E-478D-9A0A-852FD80F6AF3}" type="datetimeFigureOut">
              <a:rPr lang="en-US" smtClean="0"/>
              <a:t>3/15/2024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439421"/>
            <a:ext cx="16459200" cy="18288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14400" y="2456181"/>
            <a:ext cx="8080376" cy="1023619"/>
          </a:xfrm>
        </p:spPr>
        <p:txBody>
          <a:bodyPr anchor="b"/>
          <a:lstStyle>
            <a:lvl1pPr marL="0" indent="0">
              <a:buNone/>
              <a:defRPr sz="4400" b="1"/>
            </a:lvl1pPr>
            <a:lvl2pPr marL="835990" indent="0">
              <a:buNone/>
              <a:defRPr sz="3700" b="1"/>
            </a:lvl2pPr>
            <a:lvl3pPr marL="1671980" indent="0">
              <a:buNone/>
              <a:defRPr sz="3300" b="1"/>
            </a:lvl3pPr>
            <a:lvl4pPr marL="2507971" indent="0">
              <a:buNone/>
              <a:defRPr sz="2900" b="1"/>
            </a:lvl4pPr>
            <a:lvl5pPr marL="3343961" indent="0">
              <a:buNone/>
              <a:defRPr sz="2900" b="1"/>
            </a:lvl5pPr>
            <a:lvl6pPr marL="4179951" indent="0">
              <a:buNone/>
              <a:defRPr sz="2900" b="1"/>
            </a:lvl6pPr>
            <a:lvl7pPr marL="5015941" indent="0">
              <a:buNone/>
              <a:defRPr sz="2900" b="1"/>
            </a:lvl7pPr>
            <a:lvl8pPr marL="5851931" indent="0">
              <a:buNone/>
              <a:defRPr sz="2900" b="1"/>
            </a:lvl8pPr>
            <a:lvl9pPr marL="6687922" indent="0">
              <a:buNone/>
              <a:defRPr sz="2900" b="1"/>
            </a:lvl9pPr>
          </a:lstStyle>
          <a:p>
            <a:pPr lvl="0"/>
            <a:r>
              <a:rPr lang="en-US"/>
              <a:t>Click to edit Master text styles</a:t>
            </a:r>
          </a:p>
        </p:txBody>
      </p:sp>
      <p:sp>
        <p:nvSpPr>
          <p:cNvPr id="4" name="Content Placeholder 3"/>
          <p:cNvSpPr>
            <a:spLocks noGrp="1"/>
          </p:cNvSpPr>
          <p:nvPr>
            <p:ph sz="half" idx="2"/>
          </p:nvPr>
        </p:nvSpPr>
        <p:spPr>
          <a:xfrm>
            <a:off x="914400" y="3479800"/>
            <a:ext cx="8080376" cy="6322061"/>
          </a:xfrm>
        </p:spPr>
        <p:txBody>
          <a:bodyPr/>
          <a:lstStyle>
            <a:lvl1pPr>
              <a:defRPr sz="4400"/>
            </a:lvl1pPr>
            <a:lvl2pPr>
              <a:defRPr sz="3700"/>
            </a:lvl2pPr>
            <a:lvl3pPr>
              <a:defRPr sz="33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290051" y="2456181"/>
            <a:ext cx="8083550" cy="1023619"/>
          </a:xfrm>
        </p:spPr>
        <p:txBody>
          <a:bodyPr anchor="b"/>
          <a:lstStyle>
            <a:lvl1pPr marL="0" indent="0">
              <a:buNone/>
              <a:defRPr sz="4400" b="1"/>
            </a:lvl1pPr>
            <a:lvl2pPr marL="835990" indent="0">
              <a:buNone/>
              <a:defRPr sz="3700" b="1"/>
            </a:lvl2pPr>
            <a:lvl3pPr marL="1671980" indent="0">
              <a:buNone/>
              <a:defRPr sz="3300" b="1"/>
            </a:lvl3pPr>
            <a:lvl4pPr marL="2507971" indent="0">
              <a:buNone/>
              <a:defRPr sz="2900" b="1"/>
            </a:lvl4pPr>
            <a:lvl5pPr marL="3343961" indent="0">
              <a:buNone/>
              <a:defRPr sz="2900" b="1"/>
            </a:lvl5pPr>
            <a:lvl6pPr marL="4179951" indent="0">
              <a:buNone/>
              <a:defRPr sz="2900" b="1"/>
            </a:lvl6pPr>
            <a:lvl7pPr marL="5015941" indent="0">
              <a:buNone/>
              <a:defRPr sz="2900" b="1"/>
            </a:lvl7pPr>
            <a:lvl8pPr marL="5851931" indent="0">
              <a:buNone/>
              <a:defRPr sz="2900" b="1"/>
            </a:lvl8pPr>
            <a:lvl9pPr marL="6687922" indent="0">
              <a:buNone/>
              <a:defRPr sz="2900" b="1"/>
            </a:lvl9pPr>
          </a:lstStyle>
          <a:p>
            <a:pPr lvl="0"/>
            <a:r>
              <a:rPr lang="en-US"/>
              <a:t>Click to edit Master text styles</a:t>
            </a:r>
          </a:p>
        </p:txBody>
      </p:sp>
      <p:sp>
        <p:nvSpPr>
          <p:cNvPr id="6" name="Content Placeholder 5"/>
          <p:cNvSpPr>
            <a:spLocks noGrp="1"/>
          </p:cNvSpPr>
          <p:nvPr>
            <p:ph sz="quarter" idx="4"/>
          </p:nvPr>
        </p:nvSpPr>
        <p:spPr>
          <a:xfrm>
            <a:off x="9290051" y="3479800"/>
            <a:ext cx="8083550" cy="6322061"/>
          </a:xfrm>
        </p:spPr>
        <p:txBody>
          <a:bodyPr/>
          <a:lstStyle>
            <a:lvl1pPr>
              <a:defRPr sz="4400"/>
            </a:lvl1pPr>
            <a:lvl2pPr>
              <a:defRPr sz="3700"/>
            </a:lvl2pPr>
            <a:lvl3pPr>
              <a:defRPr sz="33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4BB0E5A-003E-478D-9A0A-852FD80F6AF3}" type="datetimeFigureOut">
              <a:rPr lang="en-US" smtClean="0"/>
              <a:t>3/15/2024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4BB0E5A-003E-478D-9A0A-852FD80F6AF3}" type="datetimeFigureOut">
              <a:rPr lang="en-US" smtClean="0"/>
              <a:t>3/15/2024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BB0E5A-003E-478D-9A0A-852FD80F6AF3}" type="datetimeFigureOut">
              <a:rPr lang="en-US" smtClean="0"/>
              <a:t>3/15/2024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1" y="436880"/>
            <a:ext cx="6016626" cy="1859280"/>
          </a:xfrm>
        </p:spPr>
        <p:txBody>
          <a:bodyPr anchor="b"/>
          <a:lstStyle>
            <a:lvl1pPr algn="l">
              <a:defRPr sz="3700" b="1"/>
            </a:lvl1pPr>
          </a:lstStyle>
          <a:p>
            <a:r>
              <a:rPr lang="en-US"/>
              <a:t>Click to edit Master title style</a:t>
            </a:r>
          </a:p>
        </p:txBody>
      </p:sp>
      <p:sp>
        <p:nvSpPr>
          <p:cNvPr id="3" name="Content Placeholder 2"/>
          <p:cNvSpPr>
            <a:spLocks noGrp="1"/>
          </p:cNvSpPr>
          <p:nvPr>
            <p:ph idx="1"/>
          </p:nvPr>
        </p:nvSpPr>
        <p:spPr>
          <a:xfrm>
            <a:off x="7150100" y="436881"/>
            <a:ext cx="10223500" cy="9364981"/>
          </a:xfrm>
        </p:spPr>
        <p:txBody>
          <a:bodyPr/>
          <a:lstStyle>
            <a:lvl1pPr>
              <a:defRPr sz="5900"/>
            </a:lvl1pPr>
            <a:lvl2pPr>
              <a:defRPr sz="5100"/>
            </a:lvl2pPr>
            <a:lvl3pPr>
              <a:defRPr sz="4400"/>
            </a:lvl3pPr>
            <a:lvl4pPr>
              <a:defRPr sz="3700"/>
            </a:lvl4pPr>
            <a:lvl5pPr>
              <a:defRPr sz="3700"/>
            </a:lvl5pPr>
            <a:lvl6pPr>
              <a:defRPr sz="3700"/>
            </a:lvl6pPr>
            <a:lvl7pPr>
              <a:defRPr sz="3700"/>
            </a:lvl7pPr>
            <a:lvl8pPr>
              <a:defRPr sz="3700"/>
            </a:lvl8pPr>
            <a:lvl9pPr>
              <a:defRPr sz="3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4401" y="2296161"/>
            <a:ext cx="6016626" cy="7505701"/>
          </a:xfrm>
        </p:spPr>
        <p:txBody>
          <a:bodyPr/>
          <a:lstStyle>
            <a:lvl1pPr marL="0" indent="0">
              <a:buNone/>
              <a:defRPr sz="2600"/>
            </a:lvl1pPr>
            <a:lvl2pPr marL="835990" indent="0">
              <a:buNone/>
              <a:defRPr sz="2200"/>
            </a:lvl2pPr>
            <a:lvl3pPr marL="1671980" indent="0">
              <a:buNone/>
              <a:defRPr sz="1800"/>
            </a:lvl3pPr>
            <a:lvl4pPr marL="2507971" indent="0">
              <a:buNone/>
              <a:defRPr sz="1600"/>
            </a:lvl4pPr>
            <a:lvl5pPr marL="3343961" indent="0">
              <a:buNone/>
              <a:defRPr sz="1600"/>
            </a:lvl5pPr>
            <a:lvl6pPr marL="4179951" indent="0">
              <a:buNone/>
              <a:defRPr sz="1600"/>
            </a:lvl6pPr>
            <a:lvl7pPr marL="5015941" indent="0">
              <a:buNone/>
              <a:defRPr sz="1600"/>
            </a:lvl7pPr>
            <a:lvl8pPr marL="5851931" indent="0">
              <a:buNone/>
              <a:defRPr sz="1600"/>
            </a:lvl8pPr>
            <a:lvl9pPr marL="6687922"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A4BB0E5A-003E-478D-9A0A-852FD80F6AF3}" type="datetimeFigureOut">
              <a:rPr lang="en-US" smtClean="0"/>
              <a:t>3/15/2024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84576" y="7680960"/>
            <a:ext cx="10972800" cy="906781"/>
          </a:xfrm>
        </p:spPr>
        <p:txBody>
          <a:bodyPr anchor="b"/>
          <a:lstStyle>
            <a:lvl1pPr algn="l">
              <a:defRPr sz="3700" b="1"/>
            </a:lvl1pPr>
          </a:lstStyle>
          <a:p>
            <a:r>
              <a:rPr lang="en-US"/>
              <a:t>Click to edit Master title style</a:t>
            </a:r>
          </a:p>
        </p:txBody>
      </p:sp>
      <p:sp>
        <p:nvSpPr>
          <p:cNvPr id="3" name="Picture Placeholder 2"/>
          <p:cNvSpPr>
            <a:spLocks noGrp="1"/>
          </p:cNvSpPr>
          <p:nvPr>
            <p:ph type="pic" idx="1"/>
          </p:nvPr>
        </p:nvSpPr>
        <p:spPr>
          <a:xfrm>
            <a:off x="3584576" y="980440"/>
            <a:ext cx="10972800" cy="6583680"/>
          </a:xfrm>
        </p:spPr>
        <p:txBody>
          <a:bodyPr/>
          <a:lstStyle>
            <a:lvl1pPr marL="0" indent="0">
              <a:buNone/>
              <a:defRPr sz="5900"/>
            </a:lvl1pPr>
            <a:lvl2pPr marL="835990" indent="0">
              <a:buNone/>
              <a:defRPr sz="5100"/>
            </a:lvl2pPr>
            <a:lvl3pPr marL="1671980" indent="0">
              <a:buNone/>
              <a:defRPr sz="4400"/>
            </a:lvl3pPr>
            <a:lvl4pPr marL="2507971" indent="0">
              <a:buNone/>
              <a:defRPr sz="3700"/>
            </a:lvl4pPr>
            <a:lvl5pPr marL="3343961" indent="0">
              <a:buNone/>
              <a:defRPr sz="3700"/>
            </a:lvl5pPr>
            <a:lvl6pPr marL="4179951" indent="0">
              <a:buNone/>
              <a:defRPr sz="3700"/>
            </a:lvl6pPr>
            <a:lvl7pPr marL="5015941" indent="0">
              <a:buNone/>
              <a:defRPr sz="3700"/>
            </a:lvl7pPr>
            <a:lvl8pPr marL="5851931" indent="0">
              <a:buNone/>
              <a:defRPr sz="3700"/>
            </a:lvl8pPr>
            <a:lvl9pPr marL="6687922" indent="0">
              <a:buNone/>
              <a:defRPr sz="3700"/>
            </a:lvl9pPr>
          </a:lstStyle>
          <a:p>
            <a:endParaRPr lang="en-US"/>
          </a:p>
        </p:txBody>
      </p:sp>
      <p:sp>
        <p:nvSpPr>
          <p:cNvPr id="4" name="Text Placeholder 3"/>
          <p:cNvSpPr>
            <a:spLocks noGrp="1"/>
          </p:cNvSpPr>
          <p:nvPr>
            <p:ph type="body" sz="half" idx="2"/>
          </p:nvPr>
        </p:nvSpPr>
        <p:spPr>
          <a:xfrm>
            <a:off x="3584576" y="8587741"/>
            <a:ext cx="10972800" cy="1287779"/>
          </a:xfrm>
        </p:spPr>
        <p:txBody>
          <a:bodyPr/>
          <a:lstStyle>
            <a:lvl1pPr marL="0" indent="0">
              <a:buNone/>
              <a:defRPr sz="2600"/>
            </a:lvl1pPr>
            <a:lvl2pPr marL="835990" indent="0">
              <a:buNone/>
              <a:defRPr sz="2200"/>
            </a:lvl2pPr>
            <a:lvl3pPr marL="1671980" indent="0">
              <a:buNone/>
              <a:defRPr sz="1800"/>
            </a:lvl3pPr>
            <a:lvl4pPr marL="2507971" indent="0">
              <a:buNone/>
              <a:defRPr sz="1600"/>
            </a:lvl4pPr>
            <a:lvl5pPr marL="3343961" indent="0">
              <a:buNone/>
              <a:defRPr sz="1600"/>
            </a:lvl5pPr>
            <a:lvl6pPr marL="4179951" indent="0">
              <a:buNone/>
              <a:defRPr sz="1600"/>
            </a:lvl6pPr>
            <a:lvl7pPr marL="5015941" indent="0">
              <a:buNone/>
              <a:defRPr sz="1600"/>
            </a:lvl7pPr>
            <a:lvl8pPr marL="5851931" indent="0">
              <a:buNone/>
              <a:defRPr sz="1600"/>
            </a:lvl8pPr>
            <a:lvl9pPr marL="6687922"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A4BB0E5A-003E-478D-9A0A-852FD80F6AF3}" type="datetimeFigureOut">
              <a:rPr lang="en-US" smtClean="0"/>
              <a:t>3/15/2024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4BB0E5A-003E-478D-9A0A-852FD80F6AF3}"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6517600" y="703582"/>
            <a:ext cx="8229600" cy="1497837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828800" y="703582"/>
            <a:ext cx="24384000" cy="149783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4BB0E5A-003E-478D-9A0A-852FD80F6AF3}"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EB84B7-B469-4990-9025-56C5AA1E109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400" y="439421"/>
            <a:ext cx="16459200" cy="1828800"/>
          </a:xfrm>
          <a:prstGeom prst="rect">
            <a:avLst/>
          </a:prstGeom>
        </p:spPr>
        <p:txBody>
          <a:bodyPr vert="horz" lIns="167198" tIns="83599" rIns="167198" bIns="83599" rtlCol="0" anchor="ctr">
            <a:normAutofit/>
          </a:bodyPr>
          <a:lstStyle/>
          <a:p>
            <a:r>
              <a:rPr lang="en-US"/>
              <a:t>Click to edit Master title style</a:t>
            </a:r>
          </a:p>
        </p:txBody>
      </p:sp>
      <p:sp>
        <p:nvSpPr>
          <p:cNvPr id="3" name="Text Placeholder 2"/>
          <p:cNvSpPr>
            <a:spLocks noGrp="1"/>
          </p:cNvSpPr>
          <p:nvPr>
            <p:ph type="body" idx="1"/>
          </p:nvPr>
        </p:nvSpPr>
        <p:spPr>
          <a:xfrm>
            <a:off x="914400" y="2560321"/>
            <a:ext cx="16459200" cy="7241541"/>
          </a:xfrm>
          <a:prstGeom prst="rect">
            <a:avLst/>
          </a:prstGeom>
        </p:spPr>
        <p:txBody>
          <a:bodyPr vert="horz" lIns="167198" tIns="83599" rIns="167198" bIns="8359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14400" y="10170161"/>
            <a:ext cx="4267200" cy="584200"/>
          </a:xfrm>
          <a:prstGeom prst="rect">
            <a:avLst/>
          </a:prstGeom>
        </p:spPr>
        <p:txBody>
          <a:bodyPr vert="horz" lIns="167198" tIns="83599" rIns="167198" bIns="83599" rtlCol="0" anchor="ctr"/>
          <a:lstStyle>
            <a:lvl1pPr algn="l">
              <a:defRPr sz="2200">
                <a:solidFill>
                  <a:schemeClr val="tx1">
                    <a:tint val="75000"/>
                  </a:schemeClr>
                </a:solidFill>
              </a:defRPr>
            </a:lvl1pPr>
          </a:lstStyle>
          <a:p>
            <a:fld id="{A4BB0E5A-003E-478D-9A0A-852FD80F6AF3}" type="datetimeFigureOut">
              <a:rPr lang="en-US" smtClean="0"/>
              <a:t>3/15/2024</a:t>
            </a:fld>
            <a:endParaRPr lang="en-US"/>
          </a:p>
        </p:txBody>
      </p:sp>
      <p:sp>
        <p:nvSpPr>
          <p:cNvPr id="5" name="Footer Placeholder 4"/>
          <p:cNvSpPr>
            <a:spLocks noGrp="1"/>
          </p:cNvSpPr>
          <p:nvPr>
            <p:ph type="ftr" sz="quarter" idx="3"/>
          </p:nvPr>
        </p:nvSpPr>
        <p:spPr>
          <a:xfrm>
            <a:off x="6248400" y="10170161"/>
            <a:ext cx="5791200" cy="584200"/>
          </a:xfrm>
          <a:prstGeom prst="rect">
            <a:avLst/>
          </a:prstGeom>
        </p:spPr>
        <p:txBody>
          <a:bodyPr vert="horz" lIns="167198" tIns="83599" rIns="167198" bIns="83599" rtlCol="0" anchor="ctr"/>
          <a:lstStyle>
            <a:lvl1pPr algn="ctr">
              <a:defRPr sz="2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106400" y="10170161"/>
            <a:ext cx="4267200" cy="584200"/>
          </a:xfrm>
          <a:prstGeom prst="rect">
            <a:avLst/>
          </a:prstGeom>
        </p:spPr>
        <p:txBody>
          <a:bodyPr vert="horz" lIns="167198" tIns="83599" rIns="167198" bIns="83599" rtlCol="0" anchor="ctr"/>
          <a:lstStyle>
            <a:lvl1pPr algn="r">
              <a:defRPr sz="2200">
                <a:solidFill>
                  <a:schemeClr val="tx1">
                    <a:tint val="75000"/>
                  </a:schemeClr>
                </a:solidFill>
              </a:defRPr>
            </a:lvl1pPr>
          </a:lstStyle>
          <a:p>
            <a:fld id="{EBEB84B7-B469-4990-9025-56C5AA1E109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671980" rtl="0" eaLnBrk="1" latinLnBrk="0" hangingPunct="1">
        <a:spcBef>
          <a:spcPct val="0"/>
        </a:spcBef>
        <a:buNone/>
        <a:defRPr sz="8000" kern="1200">
          <a:solidFill>
            <a:schemeClr val="tx1"/>
          </a:solidFill>
          <a:latin typeface="+mj-lt"/>
          <a:ea typeface="+mj-ea"/>
          <a:cs typeface="+mj-cs"/>
        </a:defRPr>
      </a:lvl1pPr>
    </p:titleStyle>
    <p:bodyStyle>
      <a:lvl1pPr marL="626993" indent="-626993" algn="l" defTabSz="1671980" rtl="0" eaLnBrk="1" latinLnBrk="0" hangingPunct="1">
        <a:spcBef>
          <a:spcPct val="20000"/>
        </a:spcBef>
        <a:buFont typeface="Arial" pitchFamily="34" charset="0"/>
        <a:buChar char="•"/>
        <a:defRPr sz="5900" kern="1200">
          <a:solidFill>
            <a:schemeClr val="tx1"/>
          </a:solidFill>
          <a:latin typeface="+mn-lt"/>
          <a:ea typeface="+mn-ea"/>
          <a:cs typeface="+mn-cs"/>
        </a:defRPr>
      </a:lvl1pPr>
      <a:lvl2pPr marL="1358484" indent="-522494" algn="l" defTabSz="1671980" rtl="0" eaLnBrk="1" latinLnBrk="0" hangingPunct="1">
        <a:spcBef>
          <a:spcPct val="20000"/>
        </a:spcBef>
        <a:buFont typeface="Arial" pitchFamily="34" charset="0"/>
        <a:buChar char="–"/>
        <a:defRPr sz="5100" kern="1200">
          <a:solidFill>
            <a:schemeClr val="tx1"/>
          </a:solidFill>
          <a:latin typeface="+mn-lt"/>
          <a:ea typeface="+mn-ea"/>
          <a:cs typeface="+mn-cs"/>
        </a:defRPr>
      </a:lvl2pPr>
      <a:lvl3pPr marL="2089976" indent="-417995" algn="l" defTabSz="1671980" rtl="0" eaLnBrk="1" latinLnBrk="0" hangingPunct="1">
        <a:spcBef>
          <a:spcPct val="20000"/>
        </a:spcBef>
        <a:buFont typeface="Arial" pitchFamily="34" charset="0"/>
        <a:buChar char="•"/>
        <a:defRPr sz="4400" kern="1200">
          <a:solidFill>
            <a:schemeClr val="tx1"/>
          </a:solidFill>
          <a:latin typeface="+mn-lt"/>
          <a:ea typeface="+mn-ea"/>
          <a:cs typeface="+mn-cs"/>
        </a:defRPr>
      </a:lvl3pPr>
      <a:lvl4pPr marL="2925966" indent="-417995" algn="l" defTabSz="1671980" rtl="0" eaLnBrk="1" latinLnBrk="0" hangingPunct="1">
        <a:spcBef>
          <a:spcPct val="20000"/>
        </a:spcBef>
        <a:buFont typeface="Arial" pitchFamily="34" charset="0"/>
        <a:buChar char="–"/>
        <a:defRPr sz="3700" kern="1200">
          <a:solidFill>
            <a:schemeClr val="tx1"/>
          </a:solidFill>
          <a:latin typeface="+mn-lt"/>
          <a:ea typeface="+mn-ea"/>
          <a:cs typeface="+mn-cs"/>
        </a:defRPr>
      </a:lvl4pPr>
      <a:lvl5pPr marL="3761956" indent="-417995" algn="l" defTabSz="1671980" rtl="0" eaLnBrk="1" latinLnBrk="0" hangingPunct="1">
        <a:spcBef>
          <a:spcPct val="20000"/>
        </a:spcBef>
        <a:buFont typeface="Arial" pitchFamily="34" charset="0"/>
        <a:buChar char="»"/>
        <a:defRPr sz="3700" kern="1200">
          <a:solidFill>
            <a:schemeClr val="tx1"/>
          </a:solidFill>
          <a:latin typeface="+mn-lt"/>
          <a:ea typeface="+mn-ea"/>
          <a:cs typeface="+mn-cs"/>
        </a:defRPr>
      </a:lvl5pPr>
      <a:lvl6pPr marL="4597946" indent="-417995" algn="l" defTabSz="1671980" rtl="0" eaLnBrk="1" latinLnBrk="0" hangingPunct="1">
        <a:spcBef>
          <a:spcPct val="20000"/>
        </a:spcBef>
        <a:buFont typeface="Arial" pitchFamily="34" charset="0"/>
        <a:buChar char="•"/>
        <a:defRPr sz="3700" kern="1200">
          <a:solidFill>
            <a:schemeClr val="tx1"/>
          </a:solidFill>
          <a:latin typeface="+mn-lt"/>
          <a:ea typeface="+mn-ea"/>
          <a:cs typeface="+mn-cs"/>
        </a:defRPr>
      </a:lvl6pPr>
      <a:lvl7pPr marL="5433936" indent="-417995" algn="l" defTabSz="1671980" rtl="0" eaLnBrk="1" latinLnBrk="0" hangingPunct="1">
        <a:spcBef>
          <a:spcPct val="20000"/>
        </a:spcBef>
        <a:buFont typeface="Arial" pitchFamily="34" charset="0"/>
        <a:buChar char="•"/>
        <a:defRPr sz="3700" kern="1200">
          <a:solidFill>
            <a:schemeClr val="tx1"/>
          </a:solidFill>
          <a:latin typeface="+mn-lt"/>
          <a:ea typeface="+mn-ea"/>
          <a:cs typeface="+mn-cs"/>
        </a:defRPr>
      </a:lvl7pPr>
      <a:lvl8pPr marL="6269927" indent="-417995" algn="l" defTabSz="1671980" rtl="0" eaLnBrk="1" latinLnBrk="0" hangingPunct="1">
        <a:spcBef>
          <a:spcPct val="20000"/>
        </a:spcBef>
        <a:buFont typeface="Arial" pitchFamily="34" charset="0"/>
        <a:buChar char="•"/>
        <a:defRPr sz="3700" kern="1200">
          <a:solidFill>
            <a:schemeClr val="tx1"/>
          </a:solidFill>
          <a:latin typeface="+mn-lt"/>
          <a:ea typeface="+mn-ea"/>
          <a:cs typeface="+mn-cs"/>
        </a:defRPr>
      </a:lvl8pPr>
      <a:lvl9pPr marL="7105917" indent="-417995" algn="l" defTabSz="1671980" rtl="0" eaLnBrk="1" latinLnBrk="0" hangingPunct="1">
        <a:spcBef>
          <a:spcPct val="20000"/>
        </a:spcBef>
        <a:buFont typeface="Arial" pitchFamily="34" charset="0"/>
        <a:buChar char="•"/>
        <a:defRPr sz="3700" kern="1200">
          <a:solidFill>
            <a:schemeClr val="tx1"/>
          </a:solidFill>
          <a:latin typeface="+mn-lt"/>
          <a:ea typeface="+mn-ea"/>
          <a:cs typeface="+mn-cs"/>
        </a:defRPr>
      </a:lvl9pPr>
    </p:bodyStyle>
    <p:otherStyle>
      <a:defPPr>
        <a:defRPr lang="en-US"/>
      </a:defPPr>
      <a:lvl1pPr marL="0" algn="l" defTabSz="1671980" rtl="0" eaLnBrk="1" latinLnBrk="0" hangingPunct="1">
        <a:defRPr sz="3300" kern="1200">
          <a:solidFill>
            <a:schemeClr val="tx1"/>
          </a:solidFill>
          <a:latin typeface="+mn-lt"/>
          <a:ea typeface="+mn-ea"/>
          <a:cs typeface="+mn-cs"/>
        </a:defRPr>
      </a:lvl1pPr>
      <a:lvl2pPr marL="835990" algn="l" defTabSz="1671980" rtl="0" eaLnBrk="1" latinLnBrk="0" hangingPunct="1">
        <a:defRPr sz="3300" kern="1200">
          <a:solidFill>
            <a:schemeClr val="tx1"/>
          </a:solidFill>
          <a:latin typeface="+mn-lt"/>
          <a:ea typeface="+mn-ea"/>
          <a:cs typeface="+mn-cs"/>
        </a:defRPr>
      </a:lvl2pPr>
      <a:lvl3pPr marL="1671980" algn="l" defTabSz="1671980" rtl="0" eaLnBrk="1" latinLnBrk="0" hangingPunct="1">
        <a:defRPr sz="3300" kern="1200">
          <a:solidFill>
            <a:schemeClr val="tx1"/>
          </a:solidFill>
          <a:latin typeface="+mn-lt"/>
          <a:ea typeface="+mn-ea"/>
          <a:cs typeface="+mn-cs"/>
        </a:defRPr>
      </a:lvl3pPr>
      <a:lvl4pPr marL="2507971" algn="l" defTabSz="1671980" rtl="0" eaLnBrk="1" latinLnBrk="0" hangingPunct="1">
        <a:defRPr sz="3300" kern="1200">
          <a:solidFill>
            <a:schemeClr val="tx1"/>
          </a:solidFill>
          <a:latin typeface="+mn-lt"/>
          <a:ea typeface="+mn-ea"/>
          <a:cs typeface="+mn-cs"/>
        </a:defRPr>
      </a:lvl4pPr>
      <a:lvl5pPr marL="3343961" algn="l" defTabSz="1671980" rtl="0" eaLnBrk="1" latinLnBrk="0" hangingPunct="1">
        <a:defRPr sz="3300" kern="1200">
          <a:solidFill>
            <a:schemeClr val="tx1"/>
          </a:solidFill>
          <a:latin typeface="+mn-lt"/>
          <a:ea typeface="+mn-ea"/>
          <a:cs typeface="+mn-cs"/>
        </a:defRPr>
      </a:lvl5pPr>
      <a:lvl6pPr marL="4179951" algn="l" defTabSz="1671980" rtl="0" eaLnBrk="1" latinLnBrk="0" hangingPunct="1">
        <a:defRPr sz="3300" kern="1200">
          <a:solidFill>
            <a:schemeClr val="tx1"/>
          </a:solidFill>
          <a:latin typeface="+mn-lt"/>
          <a:ea typeface="+mn-ea"/>
          <a:cs typeface="+mn-cs"/>
        </a:defRPr>
      </a:lvl6pPr>
      <a:lvl7pPr marL="5015941" algn="l" defTabSz="1671980" rtl="0" eaLnBrk="1" latinLnBrk="0" hangingPunct="1">
        <a:defRPr sz="3300" kern="1200">
          <a:solidFill>
            <a:schemeClr val="tx1"/>
          </a:solidFill>
          <a:latin typeface="+mn-lt"/>
          <a:ea typeface="+mn-ea"/>
          <a:cs typeface="+mn-cs"/>
        </a:defRPr>
      </a:lvl7pPr>
      <a:lvl8pPr marL="5851931" algn="l" defTabSz="1671980" rtl="0" eaLnBrk="1" latinLnBrk="0" hangingPunct="1">
        <a:defRPr sz="3300" kern="1200">
          <a:solidFill>
            <a:schemeClr val="tx1"/>
          </a:solidFill>
          <a:latin typeface="+mn-lt"/>
          <a:ea typeface="+mn-ea"/>
          <a:cs typeface="+mn-cs"/>
        </a:defRPr>
      </a:lvl8pPr>
      <a:lvl9pPr marL="6687922" algn="l" defTabSz="1671980" rtl="0" eaLnBrk="1" latinLnBrk="0" hangingPunct="1">
        <a:defRPr sz="33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9" name="Picture 5" descr="Why Aldi Acquisition Of Winn-Dixie And Harveys Supermarket Is A Big Win"/>
          <p:cNvPicPr>
            <a:picLocks noChangeAspect="1" noChangeArrowheads="1"/>
          </p:cNvPicPr>
          <p:nvPr/>
        </p:nvPicPr>
        <p:blipFill>
          <a:blip r:embed="rId2" cstate="print"/>
          <a:srcRect t="9178"/>
          <a:stretch>
            <a:fillRect/>
          </a:stretch>
        </p:blipFill>
        <p:spPr bwMode="auto">
          <a:xfrm>
            <a:off x="731837" y="0"/>
            <a:ext cx="17556163" cy="3770313"/>
          </a:xfrm>
          <a:prstGeom prst="rect">
            <a:avLst/>
          </a:prstGeom>
          <a:noFill/>
        </p:spPr>
      </p:pic>
      <p:sp>
        <p:nvSpPr>
          <p:cNvPr id="4" name="Rectangle 3"/>
          <p:cNvSpPr/>
          <p:nvPr/>
        </p:nvSpPr>
        <p:spPr>
          <a:xfrm>
            <a:off x="0" y="0"/>
            <a:ext cx="3048000" cy="10972800"/>
          </a:xfrm>
          <a:prstGeom prst="rect">
            <a:avLst/>
          </a:prstGeom>
          <a:solidFill>
            <a:srgbClr val="F7AD6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2286000" y="0"/>
            <a:ext cx="1447800" cy="10972800"/>
          </a:xfrm>
          <a:prstGeom prst="rect">
            <a:avLst/>
          </a:prstGeom>
          <a:solidFill>
            <a:srgbClr val="F6A22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3581400" y="0"/>
            <a:ext cx="533400" cy="109728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4572000" y="4419600"/>
            <a:ext cx="7010400" cy="6248400"/>
          </a:xfrm>
          <a:prstGeom prst="rect">
            <a:avLst/>
          </a:prstGeom>
          <a:ln w="7620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9" name="Rectangle 8"/>
          <p:cNvSpPr/>
          <p:nvPr/>
        </p:nvSpPr>
        <p:spPr>
          <a:xfrm>
            <a:off x="16535400" y="0"/>
            <a:ext cx="1752600" cy="109728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722874" y="5105400"/>
            <a:ext cx="6031726" cy="4495800"/>
          </a:xfrm>
          <a:prstGeom prst="rect">
            <a:avLst/>
          </a:prstGeom>
          <a:solidFill>
            <a:schemeClr val="accent6">
              <a:lumMod val="75000"/>
            </a:schemeClr>
          </a:solidFill>
          <a:ln w="762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err="1">
                <a:solidFill>
                  <a:schemeClr val="bg1"/>
                </a:solidFill>
              </a:rPr>
              <a:t>Misba</a:t>
            </a:r>
            <a:r>
              <a:rPr lang="en-US" sz="3600" dirty="0">
                <a:solidFill>
                  <a:schemeClr val="bg1"/>
                </a:solidFill>
              </a:rPr>
              <a:t> Khan </a:t>
            </a:r>
            <a:r>
              <a:rPr lang="en-US" sz="3600" dirty="0" smtClean="0">
                <a:solidFill>
                  <a:schemeClr val="bg1"/>
                </a:solidFill>
              </a:rPr>
              <a:t>2212997</a:t>
            </a:r>
          </a:p>
          <a:p>
            <a:pPr algn="ctr"/>
            <a:r>
              <a:rPr lang="en-US" sz="3600" dirty="0" err="1" smtClean="0">
                <a:solidFill>
                  <a:schemeClr val="bg1"/>
                </a:solidFill>
              </a:rPr>
              <a:t>Fahmida</a:t>
            </a:r>
            <a:r>
              <a:rPr lang="en-US" sz="3600" dirty="0" smtClean="0">
                <a:solidFill>
                  <a:schemeClr val="bg1"/>
                </a:solidFill>
              </a:rPr>
              <a:t> </a:t>
            </a:r>
            <a:r>
              <a:rPr lang="en-US" sz="3600" dirty="0" err="1">
                <a:solidFill>
                  <a:schemeClr val="bg1"/>
                </a:solidFill>
              </a:rPr>
              <a:t>chowdhury</a:t>
            </a:r>
            <a:r>
              <a:rPr lang="en-US" sz="3600" dirty="0">
                <a:solidFill>
                  <a:schemeClr val="bg1"/>
                </a:solidFill>
              </a:rPr>
              <a:t> </a:t>
            </a:r>
            <a:r>
              <a:rPr lang="en-US" sz="3600" dirty="0" smtClean="0">
                <a:solidFill>
                  <a:schemeClr val="bg1"/>
                </a:solidFill>
              </a:rPr>
              <a:t>2325519</a:t>
            </a:r>
          </a:p>
          <a:p>
            <a:pPr algn="ctr"/>
            <a:r>
              <a:rPr lang="en-US" sz="3600" dirty="0" err="1" smtClean="0">
                <a:solidFill>
                  <a:schemeClr val="bg1"/>
                </a:solidFill>
              </a:rPr>
              <a:t>Johura</a:t>
            </a:r>
            <a:r>
              <a:rPr lang="en-US" sz="3600" dirty="0" smtClean="0">
                <a:solidFill>
                  <a:schemeClr val="bg1"/>
                </a:solidFill>
              </a:rPr>
              <a:t> </a:t>
            </a:r>
            <a:r>
              <a:rPr lang="en-US" sz="3600" dirty="0" err="1">
                <a:solidFill>
                  <a:schemeClr val="bg1"/>
                </a:solidFill>
              </a:rPr>
              <a:t>munmun</a:t>
            </a:r>
            <a:r>
              <a:rPr lang="en-US" sz="3600" dirty="0">
                <a:solidFill>
                  <a:schemeClr val="bg1"/>
                </a:solidFill>
              </a:rPr>
              <a:t> </a:t>
            </a:r>
            <a:r>
              <a:rPr lang="en-US" sz="3600" dirty="0" smtClean="0">
                <a:solidFill>
                  <a:schemeClr val="bg1"/>
                </a:solidFill>
              </a:rPr>
              <a:t>2325478</a:t>
            </a:r>
          </a:p>
          <a:p>
            <a:pPr algn="ctr"/>
            <a:r>
              <a:rPr lang="en-US" sz="3600" dirty="0" err="1" smtClean="0">
                <a:solidFill>
                  <a:schemeClr val="bg1"/>
                </a:solidFill>
              </a:rPr>
              <a:t>Lokman</a:t>
            </a:r>
            <a:r>
              <a:rPr lang="en-US" sz="3600" dirty="0" smtClean="0">
                <a:solidFill>
                  <a:schemeClr val="bg1"/>
                </a:solidFill>
              </a:rPr>
              <a:t> </a:t>
            </a:r>
            <a:r>
              <a:rPr lang="en-US" sz="3600" dirty="0">
                <a:solidFill>
                  <a:schemeClr val="bg1"/>
                </a:solidFill>
              </a:rPr>
              <a:t>Hakim 2325517</a:t>
            </a:r>
            <a:endParaRPr lang="en-US" sz="3600" dirty="0">
              <a:solidFill>
                <a:schemeClr val="bg1"/>
              </a:solidFill>
            </a:endParaRPr>
          </a:p>
        </p:txBody>
      </p:sp>
      <p:pic>
        <p:nvPicPr>
          <p:cNvPr id="13" name="Picture 2" descr="Aldi - Wikipedia"/>
          <p:cNvPicPr>
            <a:picLocks noChangeAspect="1" noChangeArrowheads="1"/>
          </p:cNvPicPr>
          <p:nvPr/>
        </p:nvPicPr>
        <p:blipFill>
          <a:blip r:embed="rId3" cstate="print"/>
          <a:srcRect/>
          <a:stretch>
            <a:fillRect/>
          </a:stretch>
        </p:blipFill>
        <p:spPr bwMode="auto">
          <a:xfrm>
            <a:off x="5410200" y="4387377"/>
            <a:ext cx="5474474" cy="6585423"/>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8288000" cy="22860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u="sng" dirty="0">
                <a:latin typeface="Arial Black" pitchFamily="34" charset="0"/>
              </a:rPr>
              <a:t>INTRODUCTION </a:t>
            </a:r>
          </a:p>
        </p:txBody>
      </p:sp>
      <p:cxnSp>
        <p:nvCxnSpPr>
          <p:cNvPr id="6" name="Elbow Connector 5"/>
          <p:cNvCxnSpPr/>
          <p:nvPr/>
        </p:nvCxnSpPr>
        <p:spPr>
          <a:xfrm>
            <a:off x="1828800" y="838200"/>
            <a:ext cx="10134600" cy="838200"/>
          </a:xfrm>
          <a:prstGeom prst="bentConnector3">
            <a:avLst>
              <a:gd name="adj1" fmla="val 50000"/>
            </a:avLst>
          </a:prstGeom>
          <a:ln w="57150"/>
        </p:spPr>
        <p:style>
          <a:lnRef idx="1">
            <a:schemeClr val="dk1"/>
          </a:lnRef>
          <a:fillRef idx="0">
            <a:schemeClr val="dk1"/>
          </a:fillRef>
          <a:effectRef idx="0">
            <a:schemeClr val="dk1"/>
          </a:effectRef>
          <a:fontRef idx="minor">
            <a:schemeClr val="tx1"/>
          </a:fontRef>
        </p:style>
      </p:cxnSp>
      <p:sp>
        <p:nvSpPr>
          <p:cNvPr id="7" name="Rounded Rectangle 6"/>
          <p:cNvSpPr/>
          <p:nvPr/>
        </p:nvSpPr>
        <p:spPr>
          <a:xfrm>
            <a:off x="1676400" y="3276600"/>
            <a:ext cx="14859000" cy="6858000"/>
          </a:xfrm>
          <a:prstGeom prst="round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just"/>
            <a:endParaRPr lang="en-US" sz="2800" dirty="0">
              <a:latin typeface="Arial" pitchFamily="34" charset="0"/>
              <a:cs typeface="Arial" pitchFamily="34" charset="0"/>
            </a:endParaRPr>
          </a:p>
          <a:p>
            <a:pPr algn="just"/>
            <a:r>
              <a:rPr lang="en-US" sz="2800" dirty="0">
                <a:latin typeface="Arial" pitchFamily="34" charset="0"/>
                <a:cs typeface="Arial" pitchFamily="34" charset="0"/>
              </a:rPr>
              <a:t>The fact that the grocery store chain Aldi—named after its founder, "Albrecht Discount"—has become a formidable rival on the global stage is widely known. Founded in 1946 by brothers Karl and Theo Albrecht in Germany, Aldi is now one of the worlds most prominent and extensive supermarket businesses. Providing clients with high-quality products at affordable costs is something that Aldi has become famous for. The company's dedication to keeping things simple and efficient has helped it earn this reputation. Aldi has set itself apart by offering its customers incredible value because of its focus on private-label products, narrow product variety, and efficient operations. This has allowed the business to give buyers a fantastic shopping experience. The key component in the organization’s success and growth into new markets globally is its dedication to its clients, together with its commitment to sustainability and corporate responsibility. Despite the cutthroat nature of the worldwide food market, Aldi has managed to cement its position as a dominant force because of its innovative business model (</a:t>
            </a:r>
            <a:r>
              <a:rPr lang="en-US" sz="2800" dirty="0"/>
              <a:t>Krazynski, P., 2020).</a:t>
            </a:r>
            <a:endParaRPr lang="en-US" sz="2800" dirty="0">
              <a:latin typeface="Arial" pitchFamily="34" charset="0"/>
              <a:cs typeface="Arial" pitchFamily="34" charset="0"/>
            </a:endParaRPr>
          </a:p>
          <a:p>
            <a:pPr algn="just"/>
            <a:endParaRPr lang="en-US" sz="2800" dirty="0">
              <a:latin typeface="Arial" pitchFamily="34" charset="0"/>
              <a:cs typeface="Arial" pitchFamily="34" charset="0"/>
            </a:endParaRPr>
          </a:p>
        </p:txBody>
      </p:sp>
      <p:sp>
        <p:nvSpPr>
          <p:cNvPr id="8" name="Rectangle 7"/>
          <p:cNvSpPr/>
          <p:nvPr/>
        </p:nvSpPr>
        <p:spPr>
          <a:xfrm>
            <a:off x="0" y="2286000"/>
            <a:ext cx="1066800" cy="86868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7221200" y="2286000"/>
            <a:ext cx="1066800" cy="86868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905000" cy="10972800"/>
          </a:xfrm>
          <a:prstGeom prst="rect">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8915400" y="381000"/>
            <a:ext cx="5105400" cy="1107996"/>
          </a:xfrm>
          <a:prstGeom prst="rect">
            <a:avLst/>
          </a:prstGeom>
          <a:noFill/>
        </p:spPr>
        <p:txBody>
          <a:bodyPr wrap="square" rtlCol="0">
            <a:spAutoFit/>
          </a:bodyPr>
          <a:lstStyle/>
          <a:p>
            <a:r>
              <a:rPr lang="en-US" b="1" u="sng" dirty="0">
                <a:latin typeface="Arial Black" pitchFamily="34" charset="0"/>
              </a:rPr>
              <a:t>INTERNAL OPERATIONS</a:t>
            </a:r>
            <a:endParaRPr lang="en-US" dirty="0">
              <a:latin typeface="Arial Black" pitchFamily="34" charset="0"/>
            </a:endParaRPr>
          </a:p>
        </p:txBody>
      </p:sp>
      <p:cxnSp>
        <p:nvCxnSpPr>
          <p:cNvPr id="7" name="Elbow Connector 6"/>
          <p:cNvCxnSpPr/>
          <p:nvPr/>
        </p:nvCxnSpPr>
        <p:spPr>
          <a:xfrm>
            <a:off x="6096000" y="381000"/>
            <a:ext cx="5410200" cy="1219200"/>
          </a:xfrm>
          <a:prstGeom prst="bentConnector3">
            <a:avLst>
              <a:gd name="adj1" fmla="val 50000"/>
            </a:avLst>
          </a:prstGeom>
          <a:ln w="57150">
            <a:tailEnd type="arrow"/>
          </a:ln>
        </p:spPr>
        <p:style>
          <a:lnRef idx="1">
            <a:schemeClr val="dk1"/>
          </a:lnRef>
          <a:fillRef idx="0">
            <a:schemeClr val="dk1"/>
          </a:fillRef>
          <a:effectRef idx="0">
            <a:schemeClr val="dk1"/>
          </a:effectRef>
          <a:fontRef idx="minor">
            <a:schemeClr val="tx1"/>
          </a:fontRef>
        </p:style>
      </p:cxnSp>
      <p:sp>
        <p:nvSpPr>
          <p:cNvPr id="9" name="Rounded Rectangle 8"/>
          <p:cNvSpPr/>
          <p:nvPr/>
        </p:nvSpPr>
        <p:spPr>
          <a:xfrm>
            <a:off x="7239000" y="2438400"/>
            <a:ext cx="685800" cy="8153400"/>
          </a:xfrm>
          <a:prstGeom prst="roundRect">
            <a:avLst/>
          </a:prstGeom>
          <a:solidFill>
            <a:schemeClr val="accent6">
              <a:lumMod val="75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2286000" y="3124200"/>
            <a:ext cx="4800600" cy="7478970"/>
          </a:xfrm>
          <a:prstGeom prst="rect">
            <a:avLst/>
          </a:prstGeom>
          <a:noFill/>
        </p:spPr>
        <p:txBody>
          <a:bodyPr wrap="square" rtlCol="0">
            <a:spAutoFit/>
          </a:bodyPr>
          <a:lstStyle/>
          <a:p>
            <a:r>
              <a:rPr lang="en-US" sz="2000" b="1" u="sng" dirty="0">
                <a:latin typeface="Arial Black" pitchFamily="34" charset="0"/>
                <a:cs typeface="Arial" pitchFamily="34" charset="0"/>
              </a:rPr>
              <a:t>Decentralized Organizational Structure:</a:t>
            </a:r>
            <a:endParaRPr lang="en-US" sz="2000" dirty="0">
              <a:latin typeface="Arial Black" pitchFamily="34" charset="0"/>
              <a:cs typeface="Arial" pitchFamily="34" charset="0"/>
            </a:endParaRPr>
          </a:p>
          <a:p>
            <a:pPr algn="just"/>
            <a:r>
              <a:rPr lang="en-US" sz="2000" dirty="0">
                <a:latin typeface="Arial" pitchFamily="34" charset="0"/>
                <a:cs typeface="Arial" pitchFamily="34" charset="0"/>
              </a:rPr>
              <a:t>Within Aldi's fragmented organisational structure, separate firms oversee the Aldi Nord and Aldi Suds regions. Because each business is accountable for its own operations, it can adapt quickly to changes in the market (</a:t>
            </a:r>
            <a:r>
              <a:rPr lang="en-US" sz="2000" dirty="0"/>
              <a:t>Workmen, M., 2004).</a:t>
            </a:r>
            <a:endParaRPr lang="en-US" sz="2000" dirty="0">
              <a:latin typeface="Arial" pitchFamily="34" charset="0"/>
              <a:cs typeface="Arial" pitchFamily="34" charset="0"/>
            </a:endParaRPr>
          </a:p>
          <a:p>
            <a:endParaRPr lang="en-US" sz="2000" b="1" i="1" u="sng" dirty="0">
              <a:latin typeface="Arial" pitchFamily="34" charset="0"/>
              <a:cs typeface="Arial" pitchFamily="34" charset="0"/>
            </a:endParaRPr>
          </a:p>
          <a:p>
            <a:r>
              <a:rPr lang="en-US" sz="2000" b="1" u="sng" dirty="0">
                <a:latin typeface="Arial Black" pitchFamily="34" charset="0"/>
                <a:cs typeface="Arial" pitchFamily="34" charset="0"/>
              </a:rPr>
              <a:t>Product Selection and Private Labels:</a:t>
            </a:r>
            <a:endParaRPr lang="en-US" sz="2000" dirty="0">
              <a:latin typeface="Arial Black" pitchFamily="34" charset="0"/>
              <a:cs typeface="Arial" pitchFamily="34" charset="0"/>
            </a:endParaRPr>
          </a:p>
          <a:p>
            <a:pPr algn="just"/>
            <a:r>
              <a:rPr lang="en-US" sz="2000" dirty="0">
                <a:latin typeface="Arial" pitchFamily="34" charset="0"/>
                <a:cs typeface="Arial" pitchFamily="34" charset="0"/>
              </a:rPr>
              <a:t>Aldi still offers a smaller assortment of products than other supermarkets. Operations are simplified, inventory is made easier, and supply chain efficiency is optimized as a result of this deliberate decision. The low prices offered by Aldi are a result of the company's ability to control costs, maintain quality, and supply unique products through its emphasis on private-label brands, also called store brands (</a:t>
            </a:r>
            <a:r>
              <a:rPr lang="en-US" sz="2000" dirty="0"/>
              <a:t>Gerhard, U., 2014).</a:t>
            </a:r>
            <a:endParaRPr lang="en-US" sz="2000" dirty="0">
              <a:latin typeface="Arial" pitchFamily="34" charset="0"/>
              <a:cs typeface="Arial" pitchFamily="34" charset="0"/>
            </a:endParaRPr>
          </a:p>
          <a:p>
            <a:pPr algn="just"/>
            <a:endParaRPr lang="en-US" sz="2000" dirty="0">
              <a:latin typeface="Arial" pitchFamily="34" charset="0"/>
              <a:cs typeface="Arial" pitchFamily="34" charset="0"/>
            </a:endParaRPr>
          </a:p>
        </p:txBody>
      </p:sp>
      <p:sp>
        <p:nvSpPr>
          <p:cNvPr id="12" name="TextBox 11"/>
          <p:cNvSpPr txBox="1"/>
          <p:nvPr/>
        </p:nvSpPr>
        <p:spPr>
          <a:xfrm>
            <a:off x="8229600" y="3200400"/>
            <a:ext cx="4724400" cy="7171194"/>
          </a:xfrm>
          <a:prstGeom prst="rect">
            <a:avLst/>
          </a:prstGeom>
          <a:noFill/>
        </p:spPr>
        <p:txBody>
          <a:bodyPr wrap="square" rtlCol="0">
            <a:spAutoFit/>
          </a:bodyPr>
          <a:lstStyle/>
          <a:p>
            <a:r>
              <a:rPr lang="en-US" sz="2000" b="1" i="1" u="sng" dirty="0">
                <a:latin typeface="Arial Black" pitchFamily="34" charset="0"/>
                <a:cs typeface="Arial" pitchFamily="34" charset="0"/>
              </a:rPr>
              <a:t>Efficient Supply Chain Management:</a:t>
            </a:r>
            <a:endParaRPr lang="en-US" sz="2000" dirty="0">
              <a:latin typeface="Arial Black" pitchFamily="34" charset="0"/>
              <a:cs typeface="Arial" pitchFamily="34" charset="0"/>
            </a:endParaRPr>
          </a:p>
          <a:p>
            <a:pPr algn="just"/>
            <a:r>
              <a:rPr lang="en-US" sz="2000" dirty="0">
                <a:latin typeface="Arial" pitchFamily="34" charset="0"/>
                <a:cs typeface="Arial" pitchFamily="34" charset="0"/>
              </a:rPr>
              <a:t>Efficiency in Aldi's supply chain is a top priority in the company's efforts to reduce costs and increase value for customers. These include streamlining distribution processes, effectively managing inventory, and establishing direct relationships with suppliers to negotiate advantageous terms (</a:t>
            </a:r>
            <a:r>
              <a:rPr lang="en-US" sz="2000" dirty="0"/>
              <a:t>Winkler, I., 2016).</a:t>
            </a:r>
            <a:endParaRPr lang="en-US" sz="2000" dirty="0">
              <a:latin typeface="Arial" pitchFamily="34" charset="0"/>
              <a:cs typeface="Arial" pitchFamily="34" charset="0"/>
            </a:endParaRPr>
          </a:p>
          <a:p>
            <a:pPr algn="just"/>
            <a:endParaRPr lang="en-US" sz="2000" b="1" i="1" u="sng" dirty="0">
              <a:latin typeface="Arial Black" pitchFamily="34" charset="0"/>
              <a:cs typeface="Arial" pitchFamily="34" charset="0"/>
            </a:endParaRPr>
          </a:p>
          <a:p>
            <a:pPr algn="just"/>
            <a:r>
              <a:rPr lang="en-US" sz="2000" b="1" i="1" u="sng" dirty="0">
                <a:latin typeface="Arial Black" pitchFamily="34" charset="0"/>
                <a:cs typeface="Arial" pitchFamily="34" charset="0"/>
              </a:rPr>
              <a:t>Store Layout and Design:</a:t>
            </a:r>
            <a:endParaRPr lang="en-US" sz="2000" dirty="0">
              <a:latin typeface="Arial Black" pitchFamily="34" charset="0"/>
              <a:cs typeface="Arial" pitchFamily="34" charset="0"/>
            </a:endParaRPr>
          </a:p>
          <a:p>
            <a:pPr algn="just"/>
            <a:r>
              <a:rPr lang="en-US" sz="2000" dirty="0">
                <a:latin typeface="Arial" pitchFamily="34" charset="0"/>
                <a:cs typeface="Arial" pitchFamily="34" charset="0"/>
              </a:rPr>
              <a:t>Aldi shops are built to be as efficient as possible with a simple design that minimizes operational costs. Another way to cut costs is to encourage customers to bring their own bags and bundle their own items. Customers are encouraged to bring their own shopping bags, and products are displayed in their original packaging (</a:t>
            </a:r>
            <a:r>
              <a:rPr lang="en-US" sz="2000" dirty="0"/>
              <a:t>Michl, K., 2017).</a:t>
            </a:r>
            <a:endParaRPr lang="en-US" sz="2000" dirty="0">
              <a:latin typeface="Arial" pitchFamily="34" charset="0"/>
              <a:cs typeface="Arial" pitchFamily="34" charset="0"/>
            </a:endParaRPr>
          </a:p>
          <a:p>
            <a:pPr algn="just"/>
            <a:endParaRPr lang="en-US" sz="2000" dirty="0">
              <a:latin typeface="Arial" pitchFamily="34" charset="0"/>
              <a:cs typeface="Arial" pitchFamily="34" charset="0"/>
            </a:endParaRPr>
          </a:p>
        </p:txBody>
      </p:sp>
      <p:pic>
        <p:nvPicPr>
          <p:cNvPr id="15364" name="Picture 4" descr="Impact of Leaders and Managers on Operations of Aldi UK"/>
          <p:cNvPicPr>
            <a:picLocks noChangeAspect="1" noChangeArrowheads="1"/>
          </p:cNvPicPr>
          <p:nvPr/>
        </p:nvPicPr>
        <p:blipFill>
          <a:blip r:embed="rId2" cstate="print"/>
          <a:srcRect/>
          <a:stretch>
            <a:fillRect/>
          </a:stretch>
        </p:blipFill>
        <p:spPr bwMode="auto">
          <a:xfrm>
            <a:off x="13411200" y="3124200"/>
            <a:ext cx="6400800" cy="58318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Rounded Rectangle 14"/>
          <p:cNvSpPr/>
          <p:nvPr/>
        </p:nvSpPr>
        <p:spPr>
          <a:xfrm>
            <a:off x="7543800" y="2438400"/>
            <a:ext cx="152400" cy="8001000"/>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2057400" cy="10972800"/>
          </a:xfrm>
          <a:prstGeom prst="rect">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3733800" y="0"/>
            <a:ext cx="4876800" cy="1107996"/>
          </a:xfrm>
          <a:prstGeom prst="rect">
            <a:avLst/>
          </a:prstGeom>
          <a:noFill/>
        </p:spPr>
        <p:txBody>
          <a:bodyPr wrap="square" rtlCol="0">
            <a:spAutoFit/>
          </a:bodyPr>
          <a:lstStyle/>
          <a:p>
            <a:r>
              <a:rPr lang="en-US" b="1" u="sng" dirty="0">
                <a:latin typeface="Arial Black" pitchFamily="34" charset="0"/>
                <a:cs typeface="Arial" pitchFamily="34" charset="0"/>
              </a:rPr>
              <a:t>Internal Environment of Aldi</a:t>
            </a:r>
            <a:endParaRPr lang="en-US" dirty="0">
              <a:latin typeface="Arial Black" pitchFamily="34" charset="0"/>
              <a:cs typeface="Arial" pitchFamily="34" charset="0"/>
            </a:endParaRPr>
          </a:p>
        </p:txBody>
      </p:sp>
      <p:cxnSp>
        <p:nvCxnSpPr>
          <p:cNvPr id="7" name="Straight Connector 6"/>
          <p:cNvCxnSpPr/>
          <p:nvPr/>
        </p:nvCxnSpPr>
        <p:spPr>
          <a:xfrm>
            <a:off x="4419600" y="1143000"/>
            <a:ext cx="4800600" cy="0"/>
          </a:xfrm>
          <a:prstGeom prst="line">
            <a:avLst/>
          </a:prstGeom>
          <a:ln w="57150"/>
        </p:spPr>
        <p:style>
          <a:lnRef idx="1">
            <a:schemeClr val="dk1"/>
          </a:lnRef>
          <a:fillRef idx="0">
            <a:schemeClr val="dk1"/>
          </a:fillRef>
          <a:effectRef idx="0">
            <a:schemeClr val="dk1"/>
          </a:effectRef>
          <a:fontRef idx="minor">
            <a:schemeClr val="tx1"/>
          </a:fontRef>
        </p:style>
      </p:cxnSp>
      <p:sp>
        <p:nvSpPr>
          <p:cNvPr id="8" name="Rounded Rectangle 7"/>
          <p:cNvSpPr/>
          <p:nvPr/>
        </p:nvSpPr>
        <p:spPr>
          <a:xfrm>
            <a:off x="3581400" y="1752600"/>
            <a:ext cx="5562600" cy="8839200"/>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b="1" i="1" u="sng" dirty="0">
                <a:solidFill>
                  <a:schemeClr val="tx1"/>
                </a:solidFill>
                <a:latin typeface="Arial" pitchFamily="34" charset="0"/>
                <a:cs typeface="Arial" pitchFamily="34" charset="0"/>
              </a:rPr>
              <a:t>Cost-Effective Operations:</a:t>
            </a:r>
            <a:endParaRPr lang="en-US" sz="24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Everyone is familiar with Aldi's basic shop layouts, limited product offerings, and emphasis on private-label products, which define its cost-effective strategy. Because of this, we are able to provide high-quality things at affordable prices (</a:t>
            </a:r>
            <a:r>
              <a:rPr lang="en-US" sz="2000" dirty="0">
                <a:solidFill>
                  <a:schemeClr val="tx1"/>
                </a:solidFill>
              </a:rPr>
              <a:t>Sarisa, L., 2021).</a:t>
            </a:r>
            <a:endParaRPr lang="en-US" sz="2000" dirty="0">
              <a:solidFill>
                <a:schemeClr val="tx1"/>
              </a:solidFill>
              <a:latin typeface="Arial" pitchFamily="34" charset="0"/>
              <a:cs typeface="Arial" pitchFamily="34" charset="0"/>
            </a:endParaRPr>
          </a:p>
          <a:p>
            <a:endParaRPr lang="en-US" sz="2000" b="1" i="1" u="sng" dirty="0">
              <a:solidFill>
                <a:schemeClr val="tx1"/>
              </a:solidFill>
              <a:latin typeface="Arial" pitchFamily="34" charset="0"/>
              <a:cs typeface="Arial" pitchFamily="34" charset="0"/>
            </a:endParaRPr>
          </a:p>
          <a:p>
            <a:r>
              <a:rPr lang="en-US" sz="2400" b="1" i="1" u="sng" dirty="0">
                <a:solidFill>
                  <a:schemeClr val="tx1"/>
                </a:solidFill>
                <a:latin typeface="Arial" pitchFamily="34" charset="0"/>
                <a:cs typeface="Arial" pitchFamily="34" charset="0"/>
              </a:rPr>
              <a:t>Efficient Supply Chain Management:</a:t>
            </a:r>
            <a:endParaRPr lang="en-US" sz="24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Aldi maintains a seamless supply chain by maintaining direct relationships with suppliers, optimising distribution processes, and efficiently managing inventory. The company is better able to keep costs down and provide reasonable prices to clients as a result of this strategy.</a:t>
            </a:r>
          </a:p>
          <a:p>
            <a:pPr algn="just"/>
            <a:r>
              <a:rPr lang="en-US" sz="2000" b="1" i="1" u="sng" dirty="0">
                <a:solidFill>
                  <a:schemeClr val="tx1"/>
                </a:solidFill>
                <a:latin typeface="Arial" pitchFamily="34" charset="0"/>
                <a:cs typeface="Arial" pitchFamily="34" charset="0"/>
              </a:rPr>
              <a:t/>
            </a:r>
            <a:br>
              <a:rPr lang="en-US" sz="2000" b="1" i="1" u="sng" dirty="0">
                <a:solidFill>
                  <a:schemeClr val="tx1"/>
                </a:solidFill>
                <a:latin typeface="Arial" pitchFamily="34" charset="0"/>
                <a:cs typeface="Arial" pitchFamily="34" charset="0"/>
              </a:rPr>
            </a:br>
            <a:r>
              <a:rPr lang="en-US" sz="2400" b="1" i="1" u="sng" dirty="0">
                <a:solidFill>
                  <a:schemeClr val="tx1"/>
                </a:solidFill>
                <a:latin typeface="Arial" pitchFamily="34" charset="0"/>
                <a:cs typeface="Arial" pitchFamily="34" charset="0"/>
              </a:rPr>
              <a:t>Employee Efficiency:</a:t>
            </a:r>
            <a:endParaRPr lang="en-US" sz="20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In order to keep costs down, Aldi uses a lean staffing approach that encourages employees to cross-train for different roles. Consequently, the company's operational efficiency and cost-effectiveness both increase (</a:t>
            </a:r>
            <a:r>
              <a:rPr lang="en-US" sz="2000" dirty="0">
                <a:solidFill>
                  <a:schemeClr val="tx1"/>
                </a:solidFill>
              </a:rPr>
              <a:t>Ajibola, E.B., 2022).</a:t>
            </a:r>
            <a:endParaRPr lang="en-US" sz="2000" dirty="0">
              <a:solidFill>
                <a:schemeClr val="tx1"/>
              </a:solidFill>
              <a:latin typeface="Arial" pitchFamily="34" charset="0"/>
              <a:cs typeface="Arial" pitchFamily="34" charset="0"/>
            </a:endParaRPr>
          </a:p>
          <a:p>
            <a:pPr algn="just"/>
            <a:endParaRPr lang="en-US" sz="2000" dirty="0">
              <a:solidFill>
                <a:schemeClr val="tx1"/>
              </a:solidFill>
              <a:latin typeface="Arial" pitchFamily="34" charset="0"/>
              <a:cs typeface="Arial" pitchFamily="34" charset="0"/>
            </a:endParaRPr>
          </a:p>
        </p:txBody>
      </p:sp>
      <p:sp>
        <p:nvSpPr>
          <p:cNvPr id="9" name="TextBox 8"/>
          <p:cNvSpPr txBox="1"/>
          <p:nvPr/>
        </p:nvSpPr>
        <p:spPr>
          <a:xfrm>
            <a:off x="11811000" y="0"/>
            <a:ext cx="5562600" cy="1107996"/>
          </a:xfrm>
          <a:prstGeom prst="rect">
            <a:avLst/>
          </a:prstGeom>
          <a:noFill/>
        </p:spPr>
        <p:txBody>
          <a:bodyPr wrap="square" rtlCol="0">
            <a:spAutoFit/>
          </a:bodyPr>
          <a:lstStyle/>
          <a:p>
            <a:r>
              <a:rPr lang="en-US" b="1" u="sng" dirty="0">
                <a:latin typeface="Arial Black" pitchFamily="34" charset="0"/>
              </a:rPr>
              <a:t>External Environment of Aldi</a:t>
            </a:r>
            <a:endParaRPr lang="en-US" dirty="0">
              <a:latin typeface="Arial Black" pitchFamily="34" charset="0"/>
            </a:endParaRPr>
          </a:p>
        </p:txBody>
      </p:sp>
      <p:cxnSp>
        <p:nvCxnSpPr>
          <p:cNvPr id="10" name="Straight Connector 9"/>
          <p:cNvCxnSpPr/>
          <p:nvPr/>
        </p:nvCxnSpPr>
        <p:spPr>
          <a:xfrm>
            <a:off x="12496800" y="1066800"/>
            <a:ext cx="4800600" cy="0"/>
          </a:xfrm>
          <a:prstGeom prst="line">
            <a:avLst/>
          </a:prstGeom>
          <a:ln w="57150"/>
        </p:spPr>
        <p:style>
          <a:lnRef idx="1">
            <a:schemeClr val="dk1"/>
          </a:lnRef>
          <a:fillRef idx="0">
            <a:schemeClr val="dk1"/>
          </a:fillRef>
          <a:effectRef idx="0">
            <a:schemeClr val="dk1"/>
          </a:effectRef>
          <a:fontRef idx="minor">
            <a:schemeClr val="tx1"/>
          </a:fontRef>
        </p:style>
      </p:cxnSp>
      <p:sp>
        <p:nvSpPr>
          <p:cNvPr id="11" name="Rounded Rectangle 10"/>
          <p:cNvSpPr/>
          <p:nvPr/>
        </p:nvSpPr>
        <p:spPr>
          <a:xfrm>
            <a:off x="11582400" y="1752600"/>
            <a:ext cx="5410200" cy="8686800"/>
          </a:xfrm>
          <a:prstGeom prst="roundRect">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1" u="sng" dirty="0">
                <a:solidFill>
                  <a:schemeClr val="tx1"/>
                </a:solidFill>
                <a:latin typeface="Arial" pitchFamily="34" charset="0"/>
                <a:cs typeface="Arial" pitchFamily="34" charset="0"/>
              </a:rPr>
              <a:t>Economic Factors:</a:t>
            </a:r>
            <a:endParaRPr lang="en-US" sz="20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Many factors influence consumer spending, including the state of the economy, inflation rates, and currency exchange rates. Aldi is susceptible to shifts in consumer spending power as a result of changes in the economy (</a:t>
            </a:r>
            <a:r>
              <a:rPr lang="en-US" sz="2000" dirty="0">
                <a:solidFill>
                  <a:schemeClr val="tx1"/>
                </a:solidFill>
              </a:rPr>
              <a:t>Ferine, K.F., 2023).</a:t>
            </a:r>
            <a:endParaRPr lang="en-US" sz="2000" dirty="0">
              <a:solidFill>
                <a:schemeClr val="tx1"/>
              </a:solidFill>
              <a:latin typeface="Arial" pitchFamily="34" charset="0"/>
              <a:cs typeface="Arial" pitchFamily="34" charset="0"/>
            </a:endParaRPr>
          </a:p>
          <a:p>
            <a:pPr algn="just"/>
            <a:endParaRPr lang="en-US" sz="2000" b="1" i="1" u="sng" dirty="0">
              <a:solidFill>
                <a:schemeClr val="tx1"/>
              </a:solidFill>
              <a:latin typeface="Arial" pitchFamily="34" charset="0"/>
              <a:cs typeface="Arial" pitchFamily="34" charset="0"/>
            </a:endParaRPr>
          </a:p>
          <a:p>
            <a:pPr algn="just"/>
            <a:r>
              <a:rPr lang="en-US" sz="2000" b="1" i="1" u="sng" dirty="0">
                <a:solidFill>
                  <a:schemeClr val="tx1"/>
                </a:solidFill>
                <a:latin typeface="Arial" pitchFamily="34" charset="0"/>
                <a:cs typeface="Arial" pitchFamily="34" charset="0"/>
              </a:rPr>
              <a:t>Social Factors:</a:t>
            </a:r>
            <a:endParaRPr lang="en-US" sz="20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Consumer preferences, demographics, and social movements are just a few of the variables that affect the products Aldi offers. It is important to consider the changing social dynamics and make adjustments as needed to meet the client's objectives (</a:t>
            </a:r>
            <a:r>
              <a:rPr lang="en-US" sz="2000" dirty="0">
                <a:solidFill>
                  <a:schemeClr val="tx1"/>
                </a:solidFill>
              </a:rPr>
              <a:t>Barry J. Pierson,(2006)/</a:t>
            </a:r>
            <a:endParaRPr lang="en-US" sz="2000" dirty="0">
              <a:solidFill>
                <a:schemeClr val="tx1"/>
              </a:solidFill>
              <a:latin typeface="Arial" pitchFamily="34" charset="0"/>
              <a:cs typeface="Arial" pitchFamily="34" charset="0"/>
            </a:endParaRPr>
          </a:p>
          <a:p>
            <a:pPr algn="just"/>
            <a:endParaRPr lang="en-US" sz="2000" b="1" i="1" u="sng" dirty="0">
              <a:solidFill>
                <a:schemeClr val="tx1"/>
              </a:solidFill>
              <a:latin typeface="Arial" pitchFamily="34" charset="0"/>
              <a:cs typeface="Arial" pitchFamily="34" charset="0"/>
            </a:endParaRPr>
          </a:p>
          <a:p>
            <a:pPr algn="just"/>
            <a:r>
              <a:rPr lang="en-US" sz="2000" b="1" i="1" u="sng" dirty="0">
                <a:solidFill>
                  <a:schemeClr val="tx1"/>
                </a:solidFill>
                <a:latin typeface="Arial" pitchFamily="34" charset="0"/>
                <a:cs typeface="Arial" pitchFamily="34" charset="0"/>
              </a:rPr>
              <a:t>Technological Factors:</a:t>
            </a:r>
            <a:endParaRPr lang="en-US" sz="20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Online shopping, data analysis, and supply chain optimization are just a few ways in which Aldi puts technology to use. Staying up-to-date with the newest technical developments is crucial for retail organisations to maintain their competitive advantage (</a:t>
            </a:r>
            <a:r>
              <a:rPr lang="en-US" sz="2000" dirty="0">
                <a:solidFill>
                  <a:schemeClr val="tx1"/>
                </a:solidFill>
              </a:rPr>
              <a:t>Arnold, S.J., 2006)</a:t>
            </a:r>
            <a:endParaRPr lang="en-US" sz="2000" dirty="0">
              <a:solidFill>
                <a:schemeClr val="tx1"/>
              </a:solidFill>
              <a:latin typeface="Arial" pitchFamily="34" charset="0"/>
              <a:cs typeface="Arial" pitchFamily="34" charset="0"/>
            </a:endParaRPr>
          </a:p>
          <a:p>
            <a:pPr algn="just"/>
            <a:endParaRPr lang="en-US" sz="2000" dirty="0">
              <a:solidFill>
                <a:schemeClr val="tx1"/>
              </a:solidFill>
              <a:latin typeface="Arial" pitchFamily="34" charset="0"/>
              <a:cs typeface="Arial" pitchFamily="34" charset="0"/>
            </a:endParaRPr>
          </a:p>
        </p:txBody>
      </p:sp>
      <p:sp>
        <p:nvSpPr>
          <p:cNvPr id="14338" name="AutoShape 2" descr="Aldi - Simple English Wikipedia, the free encyclopedia"/>
          <p:cNvSpPr>
            <a:spLocks noChangeAspect="1" noChangeArrowheads="1"/>
          </p:cNvSpPr>
          <p:nvPr/>
        </p:nvSpPr>
        <p:spPr bwMode="auto">
          <a:xfrm>
            <a:off x="155575" y="-136525"/>
            <a:ext cx="292100" cy="2921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4340" name="AutoShape 4" descr="Aldi - Simple English Wikipedia, the free encyclopedia"/>
          <p:cNvSpPr>
            <a:spLocks noChangeAspect="1" noChangeArrowheads="1"/>
          </p:cNvSpPr>
          <p:nvPr/>
        </p:nvSpPr>
        <p:spPr bwMode="auto">
          <a:xfrm>
            <a:off x="155575" y="-136525"/>
            <a:ext cx="292100" cy="2921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4342" name="AutoShape 6" descr="Aldi - Simple English Wikipedia, the free encyclopedia"/>
          <p:cNvSpPr>
            <a:spLocks noChangeAspect="1" noChangeArrowheads="1"/>
          </p:cNvSpPr>
          <p:nvPr/>
        </p:nvSpPr>
        <p:spPr bwMode="auto">
          <a:xfrm>
            <a:off x="155575" y="-136525"/>
            <a:ext cx="292100" cy="2921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4344" name="AutoShape 8" descr="Aldi - Simple English Wikipedia, the free encyclopedia"/>
          <p:cNvSpPr>
            <a:spLocks noChangeAspect="1" noChangeArrowheads="1"/>
          </p:cNvSpPr>
          <p:nvPr/>
        </p:nvSpPr>
        <p:spPr bwMode="auto">
          <a:xfrm>
            <a:off x="155575" y="-136525"/>
            <a:ext cx="292100" cy="2921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4346" name="Picture 10" descr="ALDI | Jobs, Benefits, Business Model, Founding Story"/>
          <p:cNvPicPr>
            <a:picLocks noChangeAspect="1" noChangeArrowheads="1"/>
          </p:cNvPicPr>
          <p:nvPr/>
        </p:nvPicPr>
        <p:blipFill>
          <a:blip r:embed="rId2" cstate="print"/>
          <a:srcRect/>
          <a:stretch>
            <a:fillRect/>
          </a:stretch>
        </p:blipFill>
        <p:spPr bwMode="auto">
          <a:xfrm>
            <a:off x="-2286000" y="2514600"/>
            <a:ext cx="5257800" cy="630943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3346704" y="593776"/>
            <a:ext cx="11594592" cy="865544"/>
          </a:xfrm>
        </p:spPr>
        <p:txBody>
          <a:bodyPr>
            <a:normAutofit/>
          </a:bodyPr>
          <a:lstStyle/>
          <a:p>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ALDI Organisation Overview</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0" y="1716255"/>
            <a:ext cx="11895069" cy="8913645"/>
          </a:xfrm>
        </p:spPr>
        <p:txBody>
          <a:bodyPr>
            <a:normAutofit fontScale="92500"/>
          </a:bodyPr>
          <a:lstStyle/>
          <a:p>
            <a:r>
              <a:rPr lang="en-US" sz="2400" dirty="0">
                <a:latin typeface="Times New Roman" panose="02020603050405020304" pitchFamily="18" charset="0"/>
                <a:cs typeface="Times New Roman" panose="02020603050405020304" pitchFamily="18" charset="0"/>
              </a:rPr>
              <a:t>ALDI, a globally recognized discount supermarket chain of high repute, has become famous due to its uncommon business model. ALDI, the globally renowned discount store that was founded in Essen, Germany, by Karl and Theo Albrecht, the brothers, in 1946 (</a:t>
            </a:r>
            <a:r>
              <a:rPr lang="en-US" sz="2400" dirty="0" err="1">
                <a:latin typeface="Times New Roman" panose="02020603050405020304" pitchFamily="18" charset="0"/>
                <a:cs typeface="Times New Roman" panose="02020603050405020304" pitchFamily="18" charset="0"/>
              </a:rPr>
              <a:t>O'Mahony</a:t>
            </a:r>
            <a:r>
              <a:rPr lang="en-US" sz="2400" dirty="0">
                <a:latin typeface="Times New Roman" panose="02020603050405020304" pitchFamily="18" charset="0"/>
                <a:cs typeface="Times New Roman" panose="02020603050405020304" pitchFamily="18" charset="0"/>
              </a:rPr>
              <a:t> et al., 2022). </a:t>
            </a:r>
          </a:p>
          <a:p>
            <a:r>
              <a:rPr lang="en-US" sz="2400" dirty="0">
                <a:latin typeface="Times New Roman" panose="02020603050405020304" pitchFamily="18" charset="0"/>
                <a:cs typeface="Times New Roman" panose="02020603050405020304" pitchFamily="18" charset="0"/>
              </a:rPr>
              <a:t>Today, the company has 11 thousand outlets in 20 countries worldwide. ALDI is on a mission to deliver the best quality products at fantastic prices. </a:t>
            </a:r>
          </a:p>
          <a:p>
            <a:r>
              <a:rPr lang="en-US" sz="2400" dirty="0">
                <a:latin typeface="Times New Roman" panose="02020603050405020304" pitchFamily="18" charset="0"/>
                <a:cs typeface="Times New Roman" panose="02020603050405020304" pitchFamily="18" charset="0"/>
              </a:rPr>
              <a:t>Some of the ways it does this include a small choice of mostly private-label products, effective store designs, efficient operations, and a smooth shopping experience. </a:t>
            </a:r>
          </a:p>
          <a:p>
            <a:r>
              <a:rPr lang="en-US" sz="2400" dirty="0">
                <a:latin typeface="Times New Roman" panose="02020603050405020304" pitchFamily="18" charset="0"/>
                <a:cs typeface="Times New Roman" panose="02020603050405020304" pitchFamily="18" charset="0"/>
              </a:rPr>
              <a:t>ALDI could bring about considerable cost reductions to customers by focusing on needs and cutting unneeded costs like luxurious store design and expensive promotion campaigns (Schultz et al., 2021).</a:t>
            </a:r>
          </a:p>
          <a:p>
            <a:r>
              <a:rPr lang="en-US" sz="2400" dirty="0">
                <a:latin typeface="Times New Roman" panose="02020603050405020304" pitchFamily="18" charset="0"/>
                <a:cs typeface="Times New Roman" panose="02020603050405020304" pitchFamily="18" charset="0"/>
              </a:rPr>
              <a:t>Although ALDI provides fewer items than traditional supermarkets, it guarantees that the ones that it does provide are of high quality (</a:t>
            </a:r>
            <a:r>
              <a:rPr lang="en-US" sz="2400" dirty="0" err="1">
                <a:latin typeface="Times New Roman" panose="02020603050405020304" pitchFamily="18" charset="0"/>
                <a:cs typeface="Times New Roman" panose="02020603050405020304" pitchFamily="18" charset="0"/>
              </a:rPr>
              <a:t>Dugoni</a:t>
            </a:r>
            <a:r>
              <a:rPr lang="en-US" sz="2400" dirty="0">
                <a:latin typeface="Times New Roman" panose="02020603050405020304" pitchFamily="18" charset="0"/>
                <a:cs typeface="Times New Roman" panose="02020603050405020304" pitchFamily="18" charset="0"/>
              </a:rPr>
              <a:t>, 2022). </a:t>
            </a:r>
          </a:p>
          <a:p>
            <a:r>
              <a:rPr lang="en-US" sz="2400" dirty="0">
                <a:latin typeface="Times New Roman" panose="02020603050405020304" pitchFamily="18" charset="0"/>
                <a:cs typeface="Times New Roman" panose="02020603050405020304" pitchFamily="18" charset="0"/>
              </a:rPr>
              <a:t>Consumers are, therefore, loyal to ALDI because of its dedication to quality, which provides excellent value for money. </a:t>
            </a:r>
          </a:p>
          <a:p>
            <a:r>
              <a:rPr lang="en-US" sz="2400" dirty="0">
                <a:latin typeface="Times New Roman" panose="02020603050405020304" pitchFamily="18" charset="0"/>
                <a:cs typeface="Times New Roman" panose="02020603050405020304" pitchFamily="18" charset="0"/>
              </a:rPr>
              <a:t>ALDI's private labelling strategy is one of the distinguishing features of their approach. </a:t>
            </a:r>
          </a:p>
          <a:p>
            <a:r>
              <a:rPr lang="en-US" sz="2400" dirty="0">
                <a:latin typeface="Times New Roman" panose="02020603050405020304" pitchFamily="18" charset="0"/>
                <a:cs typeface="Times New Roman" panose="02020603050405020304" pitchFamily="18" charset="0"/>
              </a:rPr>
              <a:t>Through an extremely thorough brand selection process that helps national brands meet or even exceed quality standards, ALDI provides customers with top-class products at the most affordable prices. </a:t>
            </a:r>
          </a:p>
          <a:p>
            <a:r>
              <a:rPr lang="en-US" sz="2400" dirty="0">
                <a:latin typeface="Times New Roman" panose="02020603050405020304" pitchFamily="18" charset="0"/>
                <a:cs typeface="Times New Roman" panose="02020603050405020304" pitchFamily="18" charset="0"/>
              </a:rPr>
              <a:t>ALDI places cost-effectiveness and efficiency at the core of its lean </a:t>
            </a:r>
            <a:r>
              <a:rPr lang="en-US" sz="2400" dirty="0" err="1">
                <a:latin typeface="Times New Roman" panose="02020603050405020304" pitchFamily="18" charset="0"/>
                <a:cs typeface="Times New Roman" panose="02020603050405020304" pitchFamily="18" charset="0"/>
              </a:rPr>
              <a:t>organisational</a:t>
            </a:r>
            <a:r>
              <a:rPr lang="en-US" sz="2400" dirty="0">
                <a:latin typeface="Times New Roman" panose="02020603050405020304" pitchFamily="18" charset="0"/>
                <a:cs typeface="Times New Roman" panose="02020603050405020304" pitchFamily="18" charset="0"/>
              </a:rPr>
              <a:t> system. </a:t>
            </a:r>
          </a:p>
          <a:p>
            <a:r>
              <a:rPr lang="en-US" sz="2400" dirty="0">
                <a:latin typeface="Times New Roman" panose="02020603050405020304" pitchFamily="18" charset="0"/>
                <a:cs typeface="Times New Roman" panose="02020603050405020304" pitchFamily="18" charset="0"/>
              </a:rPr>
              <a:t>ALDI also operates under a low-cost operating model, similar to that of its competitors, but it attaches great importance to employee training and development to ensure that employees are empowered to deliver superior customer service (</a:t>
            </a:r>
            <a:r>
              <a:rPr lang="en-US" sz="2400" dirty="0" err="1">
                <a:latin typeface="Times New Roman" panose="02020603050405020304" pitchFamily="18" charset="0"/>
                <a:cs typeface="Times New Roman" panose="02020603050405020304" pitchFamily="18" charset="0"/>
              </a:rPr>
              <a:t>Krazynski</a:t>
            </a:r>
            <a:r>
              <a:rPr lang="en-US" sz="2400" dirty="0">
                <a:latin typeface="Times New Roman" panose="02020603050405020304" pitchFamily="18" charset="0"/>
                <a:cs typeface="Times New Roman" panose="02020603050405020304" pitchFamily="18" charset="0"/>
              </a:rPr>
              <a:t>, 2020). </a:t>
            </a:r>
          </a:p>
          <a:p>
            <a:r>
              <a:rPr lang="en-US" sz="2400" dirty="0">
                <a:latin typeface="Times New Roman" panose="02020603050405020304" pitchFamily="18" charset="0"/>
                <a:cs typeface="Times New Roman" panose="02020603050405020304" pitchFamily="18" charset="0"/>
              </a:rPr>
              <a:t>ALDI has been actively entering new markets within the last few years, particularly in the United States and the UK, where it competes with existing supermarkets. </a:t>
            </a:r>
          </a:p>
        </p:txBody>
      </p:sp>
      <p:pic>
        <p:nvPicPr>
          <p:cNvPr id="4" name="Picture 3">
            <a:extLst>
              <a:ext uri="{FF2B5EF4-FFF2-40B4-BE49-F238E27FC236}">
                <a16:creationId xmlns:a16="http://schemas.microsoft.com/office/drawing/2014/main" id="{01744CBC-FD59-46C6-B378-EF116B88E56B}"/>
              </a:ext>
            </a:extLst>
          </p:cNvPr>
          <p:cNvPicPr>
            <a:picLocks noChangeAspect="1"/>
          </p:cNvPicPr>
          <p:nvPr/>
        </p:nvPicPr>
        <p:blipFill>
          <a:blip r:embed="rId3"/>
          <a:stretch>
            <a:fillRect/>
          </a:stretch>
        </p:blipFill>
        <p:spPr>
          <a:xfrm>
            <a:off x="11895069" y="3201421"/>
            <a:ext cx="6101130" cy="4569959"/>
          </a:xfrm>
          <a:prstGeom prst="rect">
            <a:avLst/>
          </a:prstGeom>
        </p:spPr>
      </p:pic>
    </p:spTree>
    <p:extLst>
      <p:ext uri="{BB962C8B-B14F-4D97-AF65-F5344CB8AC3E}">
        <p14:creationId xmlns:p14="http://schemas.microsoft.com/office/powerpoint/2010/main" val="3775572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0" y="1066854"/>
            <a:ext cx="18288000" cy="5709504"/>
          </a:xfrm>
        </p:spPr>
        <p:txBody>
          <a:bodyPr>
            <a:normAutofit fontScale="92500" lnSpcReduction="10000"/>
          </a:bodyPr>
          <a:lstStyle/>
          <a:p>
            <a:r>
              <a:rPr lang="en-US" sz="3200" b="1" i="1" dirty="0">
                <a:latin typeface="Times New Roman" panose="02020603050405020304" pitchFamily="18" charset="0"/>
                <a:cs typeface="Times New Roman" panose="02020603050405020304" pitchFamily="18" charset="0"/>
              </a:rPr>
              <a:t>Structure</a:t>
            </a:r>
          </a:p>
          <a:p>
            <a:r>
              <a:rPr lang="en-US" sz="3200" dirty="0">
                <a:latin typeface="Times New Roman" panose="02020603050405020304" pitchFamily="18" charset="0"/>
                <a:cs typeface="Times New Roman" panose="02020603050405020304" pitchFamily="18" charset="0"/>
              </a:rPr>
              <a:t>Within its strong and widespread network of shops, ALDI's streamlined organizational structure helps quick decision-making and functional management of operations (Banerjee, 2022). </a:t>
            </a:r>
          </a:p>
          <a:p>
            <a:r>
              <a:rPr lang="en-US" sz="3200" dirty="0">
                <a:latin typeface="Times New Roman" panose="02020603050405020304" pitchFamily="18" charset="0"/>
                <a:cs typeface="Times New Roman" panose="02020603050405020304" pitchFamily="18" charset="0"/>
              </a:rPr>
              <a:t>This led to the creation of such </a:t>
            </a:r>
            <a:r>
              <a:rPr lang="en-US" sz="3200" dirty="0" err="1">
                <a:latin typeface="Times New Roman" panose="02020603050405020304" pitchFamily="18" charset="0"/>
                <a:cs typeface="Times New Roman" panose="02020603050405020304" pitchFamily="18" charset="0"/>
              </a:rPr>
              <a:t>organisations</a:t>
            </a:r>
            <a:r>
              <a:rPr lang="en-US" sz="3200" dirty="0">
                <a:latin typeface="Times New Roman" panose="02020603050405020304" pitchFamily="18" charset="0"/>
                <a:cs typeface="Times New Roman" panose="02020603050405020304" pitchFamily="18" charset="0"/>
              </a:rPr>
              <a:t> in the year 1960 (</a:t>
            </a:r>
            <a:r>
              <a:rPr lang="en-US" sz="3200" dirty="0" err="1">
                <a:latin typeface="Times New Roman" panose="02020603050405020304" pitchFamily="18" charset="0"/>
                <a:cs typeface="Times New Roman" panose="02020603050405020304" pitchFamily="18" charset="0"/>
              </a:rPr>
              <a:t>O'Mahony</a:t>
            </a:r>
            <a:r>
              <a:rPr lang="en-US" sz="3200" dirty="0">
                <a:latin typeface="Times New Roman" panose="02020603050405020304" pitchFamily="18" charset="0"/>
                <a:cs typeface="Times New Roman" panose="02020603050405020304" pitchFamily="18" charset="0"/>
              </a:rPr>
              <a:t> et al., 2022). </a:t>
            </a:r>
          </a:p>
          <a:p>
            <a:r>
              <a:rPr lang="en-US" sz="3200" dirty="0">
                <a:latin typeface="Times New Roman" panose="02020603050405020304" pitchFamily="18" charset="0"/>
                <a:cs typeface="Times New Roman" panose="02020603050405020304" pitchFamily="18" charset="0"/>
              </a:rPr>
              <a:t>Aldi Süd supplies customers in Southern Germany and abroad, and Nord Aldi offers customers in Northern Germany. </a:t>
            </a:r>
          </a:p>
          <a:p>
            <a:r>
              <a:rPr lang="en-US" sz="3200" dirty="0">
                <a:latin typeface="Times New Roman" panose="02020603050405020304" pitchFamily="18" charset="0"/>
                <a:cs typeface="Times New Roman" panose="02020603050405020304" pitchFamily="18" charset="0"/>
              </a:rPr>
              <a:t>Corporate entities choose a number of important leadership roles in business from different disciplines. </a:t>
            </a:r>
          </a:p>
          <a:p>
            <a:r>
              <a:rPr lang="en-US" sz="3200" dirty="0">
                <a:latin typeface="Times New Roman" panose="02020603050405020304" pitchFamily="18" charset="0"/>
                <a:cs typeface="Times New Roman" panose="02020603050405020304" pitchFamily="18" charset="0"/>
              </a:rPr>
              <a:t>In addition, ALDI usually assigns a regional management team to monitor stores, distribution </a:t>
            </a:r>
            <a:r>
              <a:rPr lang="en-US" sz="3200" dirty="0" err="1">
                <a:latin typeface="Times New Roman" panose="02020603050405020304" pitchFamily="18" charset="0"/>
                <a:cs typeface="Times New Roman" panose="02020603050405020304" pitchFamily="18" charset="0"/>
              </a:rPr>
              <a:t>centres</a:t>
            </a:r>
            <a:r>
              <a:rPr lang="en-US" sz="3200" dirty="0">
                <a:latin typeface="Times New Roman" panose="02020603050405020304" pitchFamily="18" charset="0"/>
                <a:cs typeface="Times New Roman" panose="02020603050405020304" pitchFamily="18" charset="0"/>
              </a:rPr>
              <a:t>, and business operations in every region or country in which it is active. </a:t>
            </a:r>
          </a:p>
          <a:p>
            <a:r>
              <a:rPr lang="en-US" sz="3200" dirty="0">
                <a:latin typeface="Times New Roman" panose="02020603050405020304" pitchFamily="18" charset="0"/>
                <a:cs typeface="Times New Roman" panose="02020603050405020304" pitchFamily="18" charset="0"/>
              </a:rPr>
              <a:t>These teams are the ones that make sure, for instance, that ALDI stores run smoothly and that corporate standards and rules are implemented (</a:t>
            </a:r>
            <a:r>
              <a:rPr lang="en-US" sz="3200" dirty="0" err="1">
                <a:latin typeface="Times New Roman" panose="02020603050405020304" pitchFamily="18" charset="0"/>
                <a:cs typeface="Times New Roman" panose="02020603050405020304" pitchFamily="18" charset="0"/>
              </a:rPr>
              <a:t>Sarisa</a:t>
            </a:r>
            <a:r>
              <a:rPr lang="en-US" sz="3200" dirty="0">
                <a:latin typeface="Times New Roman" panose="02020603050405020304" pitchFamily="18" charset="0"/>
                <a:cs typeface="Times New Roman" panose="02020603050405020304" pitchFamily="18" charset="0"/>
              </a:rPr>
              <a:t>, 2021). </a:t>
            </a:r>
          </a:p>
        </p:txBody>
      </p:sp>
      <p:graphicFrame>
        <p:nvGraphicFramePr>
          <p:cNvPr id="5" name="Diagram 4">
            <a:extLst>
              <a:ext uri="{FF2B5EF4-FFF2-40B4-BE49-F238E27FC236}">
                <a16:creationId xmlns:a16="http://schemas.microsoft.com/office/drawing/2014/main" id="{BA2A4AF6-03CD-48E9-83CD-46C70351C252}"/>
              </a:ext>
            </a:extLst>
          </p:cNvPr>
          <p:cNvGraphicFramePr/>
          <p:nvPr>
            <p:extLst>
              <p:ext uri="{D42A27DB-BD31-4B8C-83A1-F6EECF244321}">
                <p14:modId xmlns:p14="http://schemas.microsoft.com/office/powerpoint/2010/main" val="3549816183"/>
              </p:ext>
            </p:extLst>
          </p:nvPr>
        </p:nvGraphicFramePr>
        <p:xfrm>
          <a:off x="3324581" y="6776358"/>
          <a:ext cx="11871525" cy="42180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4DBE7F97-1B69-4A77-AA1E-35478E3145B5}"/>
              </a:ext>
            </a:extLst>
          </p:cNvPr>
          <p:cNvSpPr>
            <a:spLocks noGrp="1"/>
          </p:cNvSpPr>
          <p:nvPr>
            <p:ph type="title"/>
          </p:nvPr>
        </p:nvSpPr>
        <p:spPr>
          <a:xfrm>
            <a:off x="3346704" y="201310"/>
            <a:ext cx="11594592" cy="865544"/>
          </a:xfrm>
        </p:spPr>
        <p:txBody>
          <a:bodyPr>
            <a:normAutofit/>
          </a:bodyPr>
          <a:lstStyle/>
          <a:p>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Organisation Structure, Size, And Functions</a:t>
            </a:r>
          </a:p>
        </p:txBody>
      </p:sp>
    </p:spTree>
    <p:extLst>
      <p:ext uri="{BB962C8B-B14F-4D97-AF65-F5344CB8AC3E}">
        <p14:creationId xmlns:p14="http://schemas.microsoft.com/office/powerpoint/2010/main" val="1919420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0" y="1716254"/>
            <a:ext cx="10896599" cy="9256545"/>
          </a:xfrm>
        </p:spPr>
        <p:txBody>
          <a:bodyPr>
            <a:normAutofit/>
          </a:bodyPr>
          <a:lstStyle/>
          <a:p>
            <a:r>
              <a:rPr lang="en-US" sz="2800" b="1" i="1" dirty="0">
                <a:latin typeface="Times New Roman" panose="02020603050405020304" pitchFamily="18" charset="0"/>
                <a:cs typeface="Times New Roman" panose="02020603050405020304" pitchFamily="18" charset="0"/>
              </a:rPr>
              <a:t>Size</a:t>
            </a:r>
          </a:p>
          <a:p>
            <a:r>
              <a:rPr lang="en-US" sz="2800" dirty="0">
                <a:latin typeface="Times New Roman" panose="02020603050405020304" pitchFamily="18" charset="0"/>
                <a:cs typeface="Times New Roman" panose="02020603050405020304" pitchFamily="18" charset="0"/>
              </a:rPr>
              <a:t>In terms of organizational size, ALDI is a big international giant with a massive global network of more than 11,000 stores operating in more than 20 countries. </a:t>
            </a:r>
          </a:p>
          <a:p>
            <a:r>
              <a:rPr lang="en-US" sz="2800" dirty="0">
                <a:latin typeface="Times New Roman" panose="02020603050405020304" pitchFamily="18" charset="0"/>
                <a:cs typeface="Times New Roman" panose="02020603050405020304" pitchFamily="18" charset="0"/>
              </a:rPr>
              <a:t>One of the most significant discount supermarket brands worldwide, ALDI covers a substantial market share (</a:t>
            </a:r>
            <a:r>
              <a:rPr lang="en-US" sz="2800" dirty="0" err="1">
                <a:latin typeface="Times New Roman" panose="02020603050405020304" pitchFamily="18" charset="0"/>
                <a:cs typeface="Times New Roman" panose="02020603050405020304" pitchFamily="18" charset="0"/>
              </a:rPr>
              <a:t>Spanjaard</a:t>
            </a:r>
            <a:r>
              <a:rPr lang="en-US" sz="2800" dirty="0">
                <a:latin typeface="Times New Roman" panose="02020603050405020304" pitchFamily="18" charset="0"/>
                <a:cs typeface="Times New Roman" panose="02020603050405020304" pitchFamily="18" charset="0"/>
              </a:rPr>
              <a:t> and Freeman, 2023). </a:t>
            </a:r>
          </a:p>
          <a:p>
            <a:r>
              <a:rPr lang="en-US" sz="2800" dirty="0">
                <a:latin typeface="Times New Roman" panose="02020603050405020304" pitchFamily="18" charset="0"/>
                <a:cs typeface="Times New Roman" panose="02020603050405020304" pitchFamily="18" charset="0"/>
              </a:rPr>
              <a:t>Thousands of people serve the organization in all sorts of ways in the scope of its activities, namely administration, distribution, logistics and store management. </a:t>
            </a:r>
          </a:p>
          <a:p>
            <a:r>
              <a:rPr lang="en-US" sz="2800" dirty="0">
                <a:latin typeface="Times New Roman" panose="02020603050405020304" pitchFamily="18" charset="0"/>
                <a:cs typeface="Times New Roman" panose="02020603050405020304" pitchFamily="18" charset="0"/>
              </a:rPr>
              <a:t>It is a significant figure in the retail industry, as shown by its massive coverage in both domestic and international markets (Banerjee, 2022). </a:t>
            </a:r>
          </a:p>
          <a:p>
            <a:r>
              <a:rPr lang="en-US" sz="2800" dirty="0">
                <a:latin typeface="Times New Roman" panose="02020603050405020304" pitchFamily="18" charset="0"/>
                <a:cs typeface="Times New Roman" panose="02020603050405020304" pitchFamily="18" charset="0"/>
              </a:rPr>
              <a:t>As opposed to its enormous size, ALDI accomplishes this by using a lean </a:t>
            </a:r>
            <a:r>
              <a:rPr lang="en-US" sz="2800" dirty="0" err="1">
                <a:latin typeface="Times New Roman" panose="02020603050405020304" pitchFamily="18" charset="0"/>
                <a:cs typeface="Times New Roman" panose="02020603050405020304" pitchFamily="18" charset="0"/>
              </a:rPr>
              <a:t>organisational</a:t>
            </a:r>
            <a:r>
              <a:rPr lang="en-US" sz="2800" dirty="0">
                <a:latin typeface="Times New Roman" panose="02020603050405020304" pitchFamily="18" charset="0"/>
                <a:cs typeface="Times New Roman" panose="02020603050405020304" pitchFamily="18" charset="0"/>
              </a:rPr>
              <a:t> structure that combines efficiency and cost-effectiveness. </a:t>
            </a:r>
          </a:p>
          <a:p>
            <a:r>
              <a:rPr lang="en-US" sz="2800" dirty="0">
                <a:latin typeface="Times New Roman" panose="02020603050405020304" pitchFamily="18" charset="0"/>
                <a:cs typeface="Times New Roman" panose="02020603050405020304" pitchFamily="18" charset="0"/>
              </a:rPr>
              <a:t>This allows it to offer its customers from millions of countries not only good quality products but also at low cost (</a:t>
            </a:r>
            <a:r>
              <a:rPr lang="en-US" sz="2800" dirty="0" err="1">
                <a:latin typeface="Times New Roman" panose="02020603050405020304" pitchFamily="18" charset="0"/>
                <a:cs typeface="Times New Roman" panose="02020603050405020304" pitchFamily="18" charset="0"/>
              </a:rPr>
              <a:t>Krazynski</a:t>
            </a:r>
            <a:r>
              <a:rPr lang="en-US" sz="2800" dirty="0">
                <a:latin typeface="Times New Roman" panose="02020603050405020304" pitchFamily="18" charset="0"/>
                <a:cs typeface="Times New Roman" panose="02020603050405020304" pitchFamily="18" charset="0"/>
              </a:rPr>
              <a:t>, 2020). </a:t>
            </a:r>
          </a:p>
        </p:txBody>
      </p:sp>
      <p:pic>
        <p:nvPicPr>
          <p:cNvPr id="6" name="Picture 5">
            <a:extLst>
              <a:ext uri="{FF2B5EF4-FFF2-40B4-BE49-F238E27FC236}">
                <a16:creationId xmlns:a16="http://schemas.microsoft.com/office/drawing/2014/main" id="{2959D6FA-E3AF-4E04-9217-59A138D1E81F}"/>
              </a:ext>
            </a:extLst>
          </p:cNvPr>
          <p:cNvPicPr>
            <a:picLocks noChangeAspect="1"/>
          </p:cNvPicPr>
          <p:nvPr/>
        </p:nvPicPr>
        <p:blipFill>
          <a:blip r:embed="rId3"/>
          <a:stretch>
            <a:fillRect/>
          </a:stretch>
        </p:blipFill>
        <p:spPr>
          <a:xfrm>
            <a:off x="10896600" y="2590800"/>
            <a:ext cx="7391400" cy="4114800"/>
          </a:xfrm>
          <a:prstGeom prst="rect">
            <a:avLst/>
          </a:prstGeom>
        </p:spPr>
      </p:pic>
      <p:sp>
        <p:nvSpPr>
          <p:cNvPr id="7" name="Title 1">
            <a:extLst>
              <a:ext uri="{FF2B5EF4-FFF2-40B4-BE49-F238E27FC236}">
                <a16:creationId xmlns:a16="http://schemas.microsoft.com/office/drawing/2014/main" id="{E1AA7E06-F023-4045-8E96-8D7F9AEEFC4C}"/>
              </a:ext>
            </a:extLst>
          </p:cNvPr>
          <p:cNvSpPr>
            <a:spLocks noGrp="1"/>
          </p:cNvSpPr>
          <p:nvPr>
            <p:ph type="title"/>
          </p:nvPr>
        </p:nvSpPr>
        <p:spPr>
          <a:xfrm>
            <a:off x="3346704" y="201310"/>
            <a:ext cx="11594592" cy="865544"/>
          </a:xfrm>
        </p:spPr>
        <p:txBody>
          <a:bodyPr>
            <a:normAutofit/>
          </a:bodyPr>
          <a:lstStyle/>
          <a:p>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Organisation Structure, Size, And Functions</a:t>
            </a:r>
          </a:p>
        </p:txBody>
      </p:sp>
    </p:spTree>
    <p:extLst>
      <p:ext uri="{BB962C8B-B14F-4D97-AF65-F5344CB8AC3E}">
        <p14:creationId xmlns:p14="http://schemas.microsoft.com/office/powerpoint/2010/main" val="1832801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 y="1716255"/>
            <a:ext cx="12507685" cy="9256545"/>
          </a:xfrm>
        </p:spPr>
        <p:txBody>
          <a:bodyPr>
            <a:normAutofit/>
          </a:bodyPr>
          <a:lstStyle/>
          <a:p>
            <a:r>
              <a:rPr lang="en-US" sz="3200" b="1" i="1" dirty="0">
                <a:latin typeface="Times New Roman" panose="02020603050405020304" pitchFamily="18" charset="0"/>
                <a:cs typeface="Times New Roman" panose="02020603050405020304" pitchFamily="18" charset="0"/>
              </a:rPr>
              <a:t>Functions</a:t>
            </a:r>
          </a:p>
          <a:p>
            <a:r>
              <a:rPr lang="en-US" sz="3200" dirty="0">
                <a:latin typeface="Times New Roman" panose="02020603050405020304" pitchFamily="18" charset="0"/>
                <a:cs typeface="Times New Roman" panose="02020603050405020304" pitchFamily="18" charset="0"/>
              </a:rPr>
              <a:t>ALDI's primary business model incorporates top-end items at affordable prices and is based on perfectly optimized operations. </a:t>
            </a:r>
          </a:p>
          <a:p>
            <a:r>
              <a:rPr lang="en-US" sz="3200" dirty="0">
                <a:latin typeface="Times New Roman" panose="02020603050405020304" pitchFamily="18" charset="0"/>
                <a:cs typeface="Times New Roman" panose="02020603050405020304" pitchFamily="18" charset="0"/>
              </a:rPr>
              <a:t>Procurement: The main task of the ALDI procurement function is to purchase products from different countries of the world.</a:t>
            </a:r>
          </a:p>
          <a:p>
            <a:r>
              <a:rPr lang="en-US" sz="3200" dirty="0">
                <a:latin typeface="Times New Roman" panose="02020603050405020304" pitchFamily="18" charset="0"/>
                <a:cs typeface="Times New Roman" panose="02020603050405020304" pitchFamily="18" charset="0"/>
              </a:rPr>
              <a:t>Logistics: The </a:t>
            </a:r>
            <a:r>
              <a:rPr lang="en-US" sz="3200" dirty="0" err="1">
                <a:latin typeface="Times New Roman" panose="02020603050405020304" pitchFamily="18" charset="0"/>
                <a:cs typeface="Times New Roman" panose="02020603050405020304" pitchFamily="18" charset="0"/>
              </a:rPr>
              <a:t>distributiontion</a:t>
            </a:r>
            <a:r>
              <a:rPr lang="en-US" sz="3200" dirty="0">
                <a:latin typeface="Times New Roman" panose="02020603050405020304" pitchFamily="18" charset="0"/>
                <a:cs typeface="Times New Roman" panose="02020603050405020304" pitchFamily="18" charset="0"/>
              </a:rPr>
              <a:t> and transportation </a:t>
            </a:r>
            <a:r>
              <a:rPr lang="en-US" sz="3200" dirty="0" err="1">
                <a:latin typeface="Times New Roman" panose="02020603050405020304" pitchFamily="18" charset="0"/>
                <a:cs typeface="Times New Roman" panose="02020603050405020304" pitchFamily="18" charset="0"/>
              </a:rPr>
              <a:t>functionthe</a:t>
            </a:r>
            <a:r>
              <a:rPr lang="en-US" sz="3200" dirty="0">
                <a:latin typeface="Times New Roman" panose="02020603050405020304" pitchFamily="18" charset="0"/>
                <a:cs typeface="Times New Roman" panose="02020603050405020304" pitchFamily="18" charset="0"/>
              </a:rPr>
              <a:t> supply chain is critical to key to the movement of goods from suppliers to ALDI's retail </a:t>
            </a:r>
            <a:r>
              <a:rPr lang="en-US" sz="3200" dirty="0" err="1">
                <a:latin typeface="Times New Roman" panose="02020603050405020304" pitchFamily="18" charset="0"/>
                <a:cs typeface="Times New Roman" panose="02020603050405020304" pitchFamily="18" charset="0"/>
              </a:rPr>
              <a:t>Inventoryventory</a:t>
            </a:r>
            <a:r>
              <a:rPr lang="en-US" sz="3200" dirty="0">
                <a:latin typeface="Times New Roman" panose="02020603050405020304" pitchFamily="18" charset="0"/>
                <a:cs typeface="Times New Roman" panose="02020603050405020304" pitchFamily="18" charset="0"/>
              </a:rPr>
              <a:t> levels have to be monitored. </a:t>
            </a:r>
          </a:p>
          <a:p>
            <a:r>
              <a:rPr lang="en-US" sz="3200" dirty="0">
                <a:latin typeface="Times New Roman" panose="02020603050405020304" pitchFamily="18" charset="0"/>
                <a:cs typeface="Times New Roman" panose="02020603050405020304" pitchFamily="18" charset="0"/>
              </a:rPr>
              <a:t>Store Operations: Stores work with customer service, inventory control, and maintaining order within the shop.</a:t>
            </a:r>
          </a:p>
          <a:p>
            <a:r>
              <a:rPr lang="en-US" sz="3200" dirty="0">
                <a:latin typeface="Times New Roman" panose="02020603050405020304" pitchFamily="18" charset="0"/>
                <a:cs typeface="Times New Roman" panose="02020603050405020304" pitchFamily="18" charset="0"/>
              </a:rPr>
              <a:t>Marketing: The ALDI marketing function encompasses brand promotion and improved consumer interactions.</a:t>
            </a:r>
          </a:p>
          <a:p>
            <a:r>
              <a:rPr lang="en-US" sz="3200" dirty="0">
                <a:latin typeface="Times New Roman" panose="02020603050405020304" pitchFamily="18" charset="0"/>
                <a:cs typeface="Times New Roman" panose="02020603050405020304" pitchFamily="18" charset="0"/>
              </a:rPr>
              <a:t>Finance: The finance function is responsible for creating financial plans, statements, and budgets.</a:t>
            </a:r>
          </a:p>
          <a:p>
            <a:r>
              <a:rPr lang="en-US" sz="3200" dirty="0">
                <a:latin typeface="Times New Roman" panose="02020603050405020304" pitchFamily="18" charset="0"/>
                <a:cs typeface="Times New Roman" panose="02020603050405020304" pitchFamily="18" charset="0"/>
              </a:rPr>
              <a:t>Human Resources: The human resource department deals with recruiting, training, and retention of talented personnel.</a:t>
            </a:r>
          </a:p>
        </p:txBody>
      </p:sp>
      <p:sp>
        <p:nvSpPr>
          <p:cNvPr id="4" name="Title 1">
            <a:extLst>
              <a:ext uri="{FF2B5EF4-FFF2-40B4-BE49-F238E27FC236}">
                <a16:creationId xmlns:a16="http://schemas.microsoft.com/office/drawing/2014/main" id="{88FFCE31-501E-4B98-9099-E289B5514582}"/>
              </a:ext>
            </a:extLst>
          </p:cNvPr>
          <p:cNvSpPr>
            <a:spLocks noGrp="1"/>
          </p:cNvSpPr>
          <p:nvPr>
            <p:ph type="title"/>
          </p:nvPr>
        </p:nvSpPr>
        <p:spPr>
          <a:xfrm>
            <a:off x="3346704" y="201310"/>
            <a:ext cx="11594592" cy="865544"/>
          </a:xfrm>
        </p:spPr>
        <p:txBody>
          <a:bodyPr>
            <a:normAutofit/>
          </a:bodyPr>
          <a:lstStyle/>
          <a:p>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Organisation Structure, Size, And Functions</a:t>
            </a:r>
          </a:p>
        </p:txBody>
      </p:sp>
      <p:pic>
        <p:nvPicPr>
          <p:cNvPr id="5" name="Picture 4">
            <a:extLst>
              <a:ext uri="{FF2B5EF4-FFF2-40B4-BE49-F238E27FC236}">
                <a16:creationId xmlns:a16="http://schemas.microsoft.com/office/drawing/2014/main" id="{A0B2B966-94E4-481A-84EC-D62E5F2938F4}"/>
              </a:ext>
            </a:extLst>
          </p:cNvPr>
          <p:cNvPicPr>
            <a:picLocks noChangeAspect="1"/>
          </p:cNvPicPr>
          <p:nvPr/>
        </p:nvPicPr>
        <p:blipFill>
          <a:blip r:embed="rId3"/>
          <a:stretch>
            <a:fillRect/>
          </a:stretch>
        </p:blipFill>
        <p:spPr>
          <a:xfrm>
            <a:off x="12507684" y="3015057"/>
            <a:ext cx="5780316" cy="4942686"/>
          </a:xfrm>
          <a:prstGeom prst="rect">
            <a:avLst/>
          </a:prstGeom>
        </p:spPr>
      </p:pic>
    </p:spTree>
    <p:extLst>
      <p:ext uri="{BB962C8B-B14F-4D97-AF65-F5344CB8AC3E}">
        <p14:creationId xmlns:p14="http://schemas.microsoft.com/office/powerpoint/2010/main" val="4019410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2057400" cy="109728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295400" y="0"/>
            <a:ext cx="1524000" cy="1097280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8610600" y="304800"/>
            <a:ext cx="5181600" cy="1143000"/>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r>
              <a:rPr lang="en-US" b="1" u="sng" dirty="0">
                <a:latin typeface="Arial Black" pitchFamily="34" charset="0"/>
              </a:rPr>
              <a:t>PESTLE ANALYSIS</a:t>
            </a:r>
            <a:endParaRPr lang="en-US" dirty="0">
              <a:latin typeface="Arial Black" pitchFamily="34" charset="0"/>
            </a:endParaRPr>
          </a:p>
        </p:txBody>
      </p:sp>
      <p:sp>
        <p:nvSpPr>
          <p:cNvPr id="7" name="Rectangle 6"/>
          <p:cNvSpPr/>
          <p:nvPr/>
        </p:nvSpPr>
        <p:spPr>
          <a:xfrm>
            <a:off x="8382000" y="2209800"/>
            <a:ext cx="609600" cy="8458200"/>
          </a:xfrm>
          <a:prstGeom prst="rect">
            <a:avLst/>
          </a:prstGeom>
          <a:solidFill>
            <a:schemeClr val="accent6">
              <a:lumMod val="75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3048000" y="1828800"/>
            <a:ext cx="5181600" cy="9017853"/>
          </a:xfrm>
          <a:prstGeom prst="rect">
            <a:avLst/>
          </a:prstGeom>
          <a:noFill/>
        </p:spPr>
        <p:txBody>
          <a:bodyPr wrap="square" rtlCol="0">
            <a:spAutoFit/>
          </a:bodyPr>
          <a:lstStyle/>
          <a:p>
            <a:pPr algn="just"/>
            <a:r>
              <a:rPr lang="en-US" sz="2000" b="1" i="1" u="sng" dirty="0">
                <a:latin typeface="Arial" pitchFamily="34" charset="0"/>
                <a:cs typeface="Arial" pitchFamily="34" charset="0"/>
              </a:rPr>
              <a:t>Political:</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Since Aldi is active in more than one countries, political and trade restrictions can impact the company's supply chain, worldwide expansion, and overall operations. Political stability is crucial for Aldi to continue operating and even grow in many locations (</a:t>
            </a:r>
            <a:r>
              <a:rPr lang="en-US" sz="2000" dirty="0"/>
              <a:t> Angioni, M., 2021).</a:t>
            </a:r>
            <a:r>
              <a:rPr lang="en-US" sz="2000" dirty="0">
                <a:latin typeface="Arial" pitchFamily="34" charset="0"/>
                <a:cs typeface="Arial" pitchFamily="34" charset="0"/>
              </a:rPr>
              <a:t/>
            </a:r>
            <a:br>
              <a:rPr lang="en-US" sz="2000" dirty="0">
                <a:latin typeface="Arial" pitchFamily="34" charset="0"/>
                <a:cs typeface="Arial" pitchFamily="34" charset="0"/>
              </a:rPr>
            </a:br>
            <a:r>
              <a:rPr lang="en-US" sz="2000" dirty="0">
                <a:latin typeface="Arial" pitchFamily="34" charset="0"/>
                <a:cs typeface="Arial" pitchFamily="34" charset="0"/>
              </a:rPr>
              <a:t/>
            </a:r>
            <a:br>
              <a:rPr lang="en-US" sz="2000" dirty="0">
                <a:latin typeface="Arial" pitchFamily="34" charset="0"/>
                <a:cs typeface="Arial" pitchFamily="34" charset="0"/>
              </a:rPr>
            </a:br>
            <a:r>
              <a:rPr lang="en-US" sz="2000" b="1" i="1" u="sng" dirty="0">
                <a:latin typeface="Arial" pitchFamily="34" charset="0"/>
                <a:cs typeface="Arial" pitchFamily="34" charset="0"/>
              </a:rPr>
              <a:t>Economic:</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Economic variables affect Aldi's performance because consumer spending goes through cycles. During economic downturns, the company's focus on affordability could attract customers. Inflation and changes in currency exchange rates are examples of macroeconomic variables that can affect profit margins and pricing strategies, such as Aldi's.</a:t>
            </a:r>
            <a:br>
              <a:rPr lang="en-US" sz="2000" dirty="0">
                <a:latin typeface="Arial" pitchFamily="34" charset="0"/>
                <a:cs typeface="Arial" pitchFamily="34" charset="0"/>
              </a:rPr>
            </a:br>
            <a:r>
              <a:rPr lang="en-US" sz="2000" dirty="0">
                <a:latin typeface="Arial" pitchFamily="34" charset="0"/>
                <a:cs typeface="Arial" pitchFamily="34" charset="0"/>
              </a:rPr>
              <a:t/>
            </a:r>
            <a:br>
              <a:rPr lang="en-US" sz="2000" dirty="0">
                <a:latin typeface="Arial" pitchFamily="34" charset="0"/>
                <a:cs typeface="Arial" pitchFamily="34" charset="0"/>
              </a:rPr>
            </a:br>
            <a:r>
              <a:rPr lang="en-US" sz="2000" b="1" i="1" u="sng" dirty="0">
                <a:latin typeface="Arial" pitchFamily="34" charset="0"/>
                <a:cs typeface="Arial" pitchFamily="34" charset="0"/>
              </a:rPr>
              <a:t>Social:</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Aldi needs to keep up with the changing demands of its customers, who are increasingly looking for sustainable techniques, organic food, and healthier options. The shifting age, lifestyle, and cultural preferences of Aldi's target populations must be considered during product development (</a:t>
            </a:r>
            <a:r>
              <a:rPr lang="en-US" sz="2000" dirty="0"/>
              <a:t>Krazynski, P., 2020).</a:t>
            </a:r>
            <a:endParaRPr lang="en-US" sz="2000" dirty="0">
              <a:latin typeface="Arial" pitchFamily="34" charset="0"/>
              <a:cs typeface="Arial" pitchFamily="34" charset="0"/>
            </a:endParaRPr>
          </a:p>
        </p:txBody>
      </p:sp>
      <p:sp>
        <p:nvSpPr>
          <p:cNvPr id="9" name="TextBox 8"/>
          <p:cNvSpPr txBox="1"/>
          <p:nvPr/>
        </p:nvSpPr>
        <p:spPr>
          <a:xfrm>
            <a:off x="9220200" y="1981200"/>
            <a:ext cx="5334000" cy="9217908"/>
          </a:xfrm>
          <a:prstGeom prst="rect">
            <a:avLst/>
          </a:prstGeom>
          <a:noFill/>
        </p:spPr>
        <p:txBody>
          <a:bodyPr wrap="square" rtlCol="0">
            <a:spAutoFit/>
          </a:bodyPr>
          <a:lstStyle/>
          <a:p>
            <a:pPr algn="just"/>
            <a:r>
              <a:rPr lang="en-US" sz="2000" b="1" i="1" u="sng" dirty="0">
                <a:latin typeface="Arial" pitchFamily="34" charset="0"/>
                <a:cs typeface="Arial" pitchFamily="34" charset="0"/>
              </a:rPr>
              <a:t>Technological:</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Aldi employs technological solutions to optimise its supply chain, guaranteeing punctual deliveries while reducing waste. As a result of technology advancements and changing consumer tastes, Aldi has recognized the rise of online shopping and other digital platforms.</a:t>
            </a:r>
            <a:br>
              <a:rPr lang="en-US" sz="2000" dirty="0">
                <a:latin typeface="Arial" pitchFamily="34" charset="0"/>
                <a:cs typeface="Arial" pitchFamily="34" charset="0"/>
              </a:rPr>
            </a:br>
            <a:r>
              <a:rPr lang="en-US" sz="2000" dirty="0">
                <a:latin typeface="Arial" pitchFamily="34" charset="0"/>
                <a:cs typeface="Arial" pitchFamily="34" charset="0"/>
              </a:rPr>
              <a:t/>
            </a:r>
            <a:br>
              <a:rPr lang="en-US" sz="2000" dirty="0">
                <a:latin typeface="Arial" pitchFamily="34" charset="0"/>
                <a:cs typeface="Arial" pitchFamily="34" charset="0"/>
              </a:rPr>
            </a:br>
            <a:r>
              <a:rPr lang="en-US" sz="2000" b="1" i="1" u="sng" dirty="0">
                <a:latin typeface="Arial" pitchFamily="34" charset="0"/>
                <a:cs typeface="Arial" pitchFamily="34" charset="0"/>
              </a:rPr>
              <a:t>Legal:</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For the grocery chain Aldi to operate legally, each market it enters has its own regulations. Standards for food safety, employment legislation, and product labeling are all encompassed under these regulations. If you want your customers to have faith in you and your company, you must adhere to consumer protection standards (</a:t>
            </a:r>
            <a:r>
              <a:rPr lang="en-US" sz="2000" dirty="0"/>
              <a:t>Wortmann, M., 2004).</a:t>
            </a:r>
            <a:r>
              <a:rPr lang="en-US" sz="2000" dirty="0">
                <a:latin typeface="Arial" pitchFamily="34" charset="0"/>
                <a:cs typeface="Arial" pitchFamily="34" charset="0"/>
              </a:rPr>
              <a:t/>
            </a:r>
            <a:br>
              <a:rPr lang="en-US" sz="2000" dirty="0">
                <a:latin typeface="Arial" pitchFamily="34" charset="0"/>
                <a:cs typeface="Arial" pitchFamily="34" charset="0"/>
              </a:rPr>
            </a:br>
            <a:r>
              <a:rPr lang="en-US" sz="2000" dirty="0">
                <a:latin typeface="Arial" pitchFamily="34" charset="0"/>
                <a:cs typeface="Arial" pitchFamily="34" charset="0"/>
              </a:rPr>
              <a:t/>
            </a:r>
            <a:br>
              <a:rPr lang="en-US" sz="2000" dirty="0">
                <a:latin typeface="Arial" pitchFamily="34" charset="0"/>
                <a:cs typeface="Arial" pitchFamily="34" charset="0"/>
              </a:rPr>
            </a:br>
            <a:r>
              <a:rPr lang="en-US" sz="2000" b="1" i="1" u="sng" dirty="0">
                <a:latin typeface="Arial" pitchFamily="34" charset="0"/>
                <a:cs typeface="Arial" pitchFamily="34" charset="0"/>
              </a:rPr>
              <a:t>Environmental:</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Among Aldi's sustainability measures include the reduction of packaging waste and the enhancement of support for ethical sourcing, among others. Climate change and its potential consequences on sourcing, transportation, and general operations must be carefully considered in Aldi's long-term planning (</a:t>
            </a:r>
            <a:r>
              <a:rPr lang="en-US" sz="2000" dirty="0"/>
              <a:t>Gerhard, U., 2014).</a:t>
            </a:r>
            <a:endParaRPr lang="en-US" sz="2000" dirty="0">
              <a:latin typeface="Arial" pitchFamily="34" charset="0"/>
              <a:cs typeface="Arial" pitchFamily="34" charset="0"/>
            </a:endParaRPr>
          </a:p>
          <a:p>
            <a:pPr algn="just"/>
            <a:endParaRPr lang="en-US" sz="2000" dirty="0">
              <a:latin typeface="Arial" pitchFamily="34" charset="0"/>
              <a:cs typeface="Arial" pitchFamily="34" charset="0"/>
            </a:endParaRPr>
          </a:p>
        </p:txBody>
      </p:sp>
      <p:pic>
        <p:nvPicPr>
          <p:cNvPr id="20482" name="Picture 2" descr="Corporate strategy assignment: Environmental Changes impacting Aldi | Total  Assignment Help"/>
          <p:cNvPicPr>
            <a:picLocks noChangeAspect="1" noChangeArrowheads="1"/>
          </p:cNvPicPr>
          <p:nvPr/>
        </p:nvPicPr>
        <p:blipFill>
          <a:blip r:embed="rId2" cstate="print"/>
          <a:srcRect/>
          <a:stretch>
            <a:fillRect/>
          </a:stretch>
        </p:blipFill>
        <p:spPr bwMode="auto">
          <a:xfrm>
            <a:off x="14859000" y="3352800"/>
            <a:ext cx="5272387" cy="5334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8288000" cy="18288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latin typeface="Arial Black" pitchFamily="34" charset="0"/>
              </a:rPr>
              <a:t>External factors of Aldi</a:t>
            </a:r>
            <a:endParaRPr lang="en-US" dirty="0">
              <a:latin typeface="Arial Black" pitchFamily="34" charset="0"/>
            </a:endParaRPr>
          </a:p>
        </p:txBody>
      </p:sp>
      <p:sp>
        <p:nvSpPr>
          <p:cNvPr id="5" name="Rectangle 4"/>
          <p:cNvSpPr/>
          <p:nvPr/>
        </p:nvSpPr>
        <p:spPr>
          <a:xfrm>
            <a:off x="457200" y="3276600"/>
            <a:ext cx="4572000" cy="32004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just"/>
            <a:r>
              <a:rPr lang="en-US" sz="2000" b="1" i="1" u="sng" dirty="0">
                <a:latin typeface="Arial" pitchFamily="34" charset="0"/>
                <a:cs typeface="Arial" pitchFamily="34" charset="0"/>
              </a:rPr>
              <a:t>Market Competition:</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Aldi is not immune to the intense competition that characterizes the retail industry. The marketing methods, product portfolio, and pricing tactics used by Aldi can be influenced by competitors' actions and external market forces (</a:t>
            </a:r>
            <a:r>
              <a:rPr lang="en-US" sz="2000" dirty="0"/>
              <a:t>Winkler, I., 2016).</a:t>
            </a:r>
            <a:endParaRPr lang="en-US" sz="2000" dirty="0">
              <a:latin typeface="Arial" pitchFamily="34" charset="0"/>
              <a:cs typeface="Arial" pitchFamily="34" charset="0"/>
            </a:endParaRPr>
          </a:p>
        </p:txBody>
      </p:sp>
      <p:sp>
        <p:nvSpPr>
          <p:cNvPr id="6" name="Rectangle 5"/>
          <p:cNvSpPr/>
          <p:nvPr/>
        </p:nvSpPr>
        <p:spPr>
          <a:xfrm>
            <a:off x="9982200" y="3200400"/>
            <a:ext cx="4572000" cy="32004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just"/>
            <a:r>
              <a:rPr lang="en-US" sz="2000" b="1" i="1" u="sng" dirty="0">
                <a:latin typeface="Arial" pitchFamily="34" charset="0"/>
                <a:cs typeface="Arial" pitchFamily="34" charset="0"/>
              </a:rPr>
              <a:t>Global Political Climate:</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Political unrest, new government rules, and trade agreements between countries might all affect how Aldi does business. Efficient risk and uncertainty management requires the capacity to adjust to shifting political winds (</a:t>
            </a:r>
            <a:r>
              <a:rPr lang="en-US" sz="2000" dirty="0"/>
              <a:t>Michl, K., 2017).</a:t>
            </a:r>
            <a:r>
              <a:rPr lang="en-US" sz="2000" dirty="0">
                <a:latin typeface="Arial" pitchFamily="34" charset="0"/>
                <a:cs typeface="Arial" pitchFamily="34" charset="0"/>
              </a:rPr>
              <a:t/>
            </a:r>
            <a:br>
              <a:rPr lang="en-US" sz="2000" dirty="0">
                <a:latin typeface="Arial" pitchFamily="34" charset="0"/>
                <a:cs typeface="Arial" pitchFamily="34" charset="0"/>
              </a:rPr>
            </a:br>
            <a:endParaRPr lang="en-US" sz="2000" dirty="0">
              <a:latin typeface="Arial" pitchFamily="34" charset="0"/>
              <a:cs typeface="Arial" pitchFamily="34" charset="0"/>
            </a:endParaRPr>
          </a:p>
        </p:txBody>
      </p:sp>
      <p:sp>
        <p:nvSpPr>
          <p:cNvPr id="7" name="Rectangle 6"/>
          <p:cNvSpPr/>
          <p:nvPr/>
        </p:nvSpPr>
        <p:spPr>
          <a:xfrm>
            <a:off x="5257800" y="3276600"/>
            <a:ext cx="4572000" cy="3200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US" sz="2000" b="1" i="1" u="sng" dirty="0">
                <a:latin typeface="Arial" pitchFamily="34" charset="0"/>
                <a:cs typeface="Arial" pitchFamily="34" charset="0"/>
              </a:rPr>
              <a:t>Consumer Trends and Preferences:</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Changes in customer preferences have an impact on Aldi's product creation, advertising, and general business tactics. For example, the company has seen an uptick in interest in organic products, healthier options, and sustainable business processes.</a:t>
            </a:r>
            <a:br>
              <a:rPr lang="en-US" sz="2000" dirty="0">
                <a:latin typeface="Arial" pitchFamily="34" charset="0"/>
                <a:cs typeface="Arial" pitchFamily="34" charset="0"/>
              </a:rPr>
            </a:br>
            <a:endParaRPr lang="en-US" sz="2000" dirty="0">
              <a:latin typeface="Arial" pitchFamily="34" charset="0"/>
              <a:cs typeface="Arial" pitchFamily="34" charset="0"/>
            </a:endParaRPr>
          </a:p>
        </p:txBody>
      </p:sp>
      <p:sp>
        <p:nvSpPr>
          <p:cNvPr id="8" name="Rectangle 7"/>
          <p:cNvSpPr/>
          <p:nvPr/>
        </p:nvSpPr>
        <p:spPr>
          <a:xfrm>
            <a:off x="10134600" y="6858000"/>
            <a:ext cx="4572000" cy="3200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US" sz="2000" b="1" i="1" u="sng" dirty="0">
                <a:latin typeface="Arial" pitchFamily="34" charset="0"/>
                <a:cs typeface="Arial" pitchFamily="34" charset="0"/>
              </a:rPr>
              <a:t>Supply Chain Disruptions:</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Any number of external factors, including but not limited to natural disasters, global health crises, and geopolitical wars, could disrupt the supply chain. Aldi requires backup plans to lessen the effect of possible issues and keep supplies flowing steadily (</a:t>
            </a:r>
            <a:r>
              <a:rPr lang="en-US" sz="2000" dirty="0"/>
              <a:t>Ferine, K.F., 2023).</a:t>
            </a:r>
            <a:endParaRPr lang="en-US" sz="2000" dirty="0">
              <a:latin typeface="Arial" pitchFamily="34" charset="0"/>
              <a:cs typeface="Arial" pitchFamily="34" charset="0"/>
            </a:endParaRPr>
          </a:p>
          <a:p>
            <a:pPr algn="just"/>
            <a:endParaRPr lang="en-US" sz="2000" dirty="0">
              <a:latin typeface="Arial" pitchFamily="34" charset="0"/>
              <a:cs typeface="Arial" pitchFamily="34" charset="0"/>
            </a:endParaRPr>
          </a:p>
        </p:txBody>
      </p:sp>
      <p:sp>
        <p:nvSpPr>
          <p:cNvPr id="9" name="Rectangle 8"/>
          <p:cNvSpPr/>
          <p:nvPr/>
        </p:nvSpPr>
        <p:spPr>
          <a:xfrm>
            <a:off x="5334000" y="6858000"/>
            <a:ext cx="4572000" cy="32004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just"/>
            <a:r>
              <a:rPr lang="en-US" sz="2000" b="1" i="1" u="sng" dirty="0">
                <a:latin typeface="Arial" pitchFamily="34" charset="0"/>
                <a:cs typeface="Arial" pitchFamily="34" charset="0"/>
              </a:rPr>
              <a:t>Social and Cultural Influences:</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Companies like Aldi are compelled to cater to different types of clients due to social and cultural factors such as changing lifestyles, cultural preferences, and demographics (</a:t>
            </a:r>
            <a:r>
              <a:rPr lang="en-US" sz="2000" dirty="0"/>
              <a:t>Ajibola, E.B., 2022).</a:t>
            </a:r>
            <a:r>
              <a:rPr lang="en-US" sz="2000" dirty="0">
                <a:latin typeface="Arial" pitchFamily="34" charset="0"/>
                <a:cs typeface="Arial" pitchFamily="34" charset="0"/>
              </a:rPr>
              <a:t/>
            </a:r>
            <a:br>
              <a:rPr lang="en-US" sz="2000" dirty="0">
                <a:latin typeface="Arial" pitchFamily="34" charset="0"/>
                <a:cs typeface="Arial" pitchFamily="34" charset="0"/>
              </a:rPr>
            </a:br>
            <a:r>
              <a:rPr lang="en-US" sz="2000" dirty="0">
                <a:latin typeface="Arial" pitchFamily="34" charset="0"/>
                <a:cs typeface="Arial" pitchFamily="34" charset="0"/>
              </a:rPr>
              <a:t/>
            </a:r>
            <a:br>
              <a:rPr lang="en-US" sz="2000" dirty="0">
                <a:latin typeface="Arial" pitchFamily="34" charset="0"/>
                <a:cs typeface="Arial" pitchFamily="34" charset="0"/>
              </a:rPr>
            </a:br>
            <a:endParaRPr lang="en-US" sz="2000" dirty="0">
              <a:latin typeface="Arial" pitchFamily="34" charset="0"/>
              <a:cs typeface="Arial" pitchFamily="34" charset="0"/>
            </a:endParaRPr>
          </a:p>
        </p:txBody>
      </p:sp>
      <p:sp>
        <p:nvSpPr>
          <p:cNvPr id="10" name="Rectangle 9"/>
          <p:cNvSpPr/>
          <p:nvPr/>
        </p:nvSpPr>
        <p:spPr>
          <a:xfrm>
            <a:off x="457200" y="6858000"/>
            <a:ext cx="4572000" cy="3200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US" sz="2000" b="1" i="1" u="sng" dirty="0">
                <a:latin typeface="Arial" pitchFamily="34" charset="0"/>
                <a:cs typeface="Arial" pitchFamily="34" charset="0"/>
              </a:rPr>
              <a:t>Environmental Sustainability:</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Aldi addresses the growing environmental consciousness and sustainability concerns of its customers with activities such as responsible sourcing, waste reduction in packaging, and eco-friendly supply chain strategies (</a:t>
            </a:r>
            <a:r>
              <a:rPr lang="en-US" sz="2000" dirty="0"/>
              <a:t>Sarisa, L., 2021).</a:t>
            </a:r>
            <a:endParaRPr lang="en-US" sz="2000" dirty="0">
              <a:latin typeface="Arial" pitchFamily="34" charset="0"/>
              <a:cs typeface="Arial" pitchFamily="34" charset="0"/>
            </a:endParaRPr>
          </a:p>
        </p:txBody>
      </p:sp>
      <p:pic>
        <p:nvPicPr>
          <p:cNvPr id="21507" name="Picture 3" descr="ALDI's marketing strategy: The key growth ingredients of the FMCG titan -  ContactPigeon | Blog"/>
          <p:cNvPicPr>
            <a:picLocks noChangeAspect="1" noChangeArrowheads="1"/>
          </p:cNvPicPr>
          <p:nvPr/>
        </p:nvPicPr>
        <p:blipFill>
          <a:blip r:embed="rId2" cstate="print"/>
          <a:srcRect/>
          <a:stretch>
            <a:fillRect/>
          </a:stretch>
        </p:blipFill>
        <p:spPr bwMode="auto">
          <a:xfrm>
            <a:off x="15087600" y="3581400"/>
            <a:ext cx="5742028" cy="4800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981200" cy="109728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858000" y="457200"/>
            <a:ext cx="7162800" cy="1107996"/>
          </a:xfrm>
          <a:prstGeom prst="rect">
            <a:avLst/>
          </a:prstGeom>
          <a:noFill/>
        </p:spPr>
        <p:txBody>
          <a:bodyPr wrap="square" rtlCol="0">
            <a:spAutoFit/>
          </a:bodyPr>
          <a:lstStyle/>
          <a:p>
            <a:r>
              <a:rPr lang="en-US" b="1" u="sng" dirty="0">
                <a:latin typeface="Arial Black" pitchFamily="34" charset="0"/>
              </a:rPr>
              <a:t>Importance of Stakeholder Analysis for Aldi</a:t>
            </a:r>
            <a:endParaRPr lang="en-US" dirty="0">
              <a:latin typeface="Arial Black" pitchFamily="34" charset="0"/>
            </a:endParaRPr>
          </a:p>
        </p:txBody>
      </p:sp>
      <p:cxnSp>
        <p:nvCxnSpPr>
          <p:cNvPr id="7" name="Elbow Connector 6"/>
          <p:cNvCxnSpPr/>
          <p:nvPr/>
        </p:nvCxnSpPr>
        <p:spPr>
          <a:xfrm>
            <a:off x="3733800" y="609600"/>
            <a:ext cx="6019800" cy="1143000"/>
          </a:xfrm>
          <a:prstGeom prst="bentConnector3">
            <a:avLst>
              <a:gd name="adj1" fmla="val 50000"/>
            </a:avLst>
          </a:prstGeom>
          <a:ln w="38100"/>
        </p:spPr>
        <p:style>
          <a:lnRef idx="1">
            <a:schemeClr val="dk1"/>
          </a:lnRef>
          <a:fillRef idx="0">
            <a:schemeClr val="dk1"/>
          </a:fillRef>
          <a:effectRef idx="0">
            <a:schemeClr val="dk1"/>
          </a:effectRef>
          <a:fontRef idx="minor">
            <a:schemeClr val="tx1"/>
          </a:fontRef>
        </p:style>
      </p:cxnSp>
      <p:sp>
        <p:nvSpPr>
          <p:cNvPr id="8" name="Rectangle 7"/>
          <p:cNvSpPr/>
          <p:nvPr/>
        </p:nvSpPr>
        <p:spPr>
          <a:xfrm>
            <a:off x="7010400" y="2209800"/>
            <a:ext cx="381000" cy="8229600"/>
          </a:xfrm>
          <a:prstGeom prst="rect">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2286000" y="2209800"/>
            <a:ext cx="4572000" cy="8863965"/>
          </a:xfrm>
          <a:prstGeom prst="rect">
            <a:avLst/>
          </a:prstGeom>
          <a:noFill/>
        </p:spPr>
        <p:txBody>
          <a:bodyPr wrap="square" rtlCol="0">
            <a:spAutoFit/>
          </a:bodyPr>
          <a:lstStyle/>
          <a:p>
            <a:pPr algn="just"/>
            <a:r>
              <a:rPr lang="en-US" sz="2400" b="1" i="1" u="sng" dirty="0">
                <a:latin typeface="Arial" pitchFamily="34" charset="0"/>
                <a:cs typeface="Arial" pitchFamily="34" charset="0"/>
              </a:rPr>
              <a:t>Strategic Decision-Making:</a:t>
            </a:r>
            <a:endParaRPr lang="en-US" sz="2400" dirty="0">
              <a:latin typeface="Arial" pitchFamily="34" charset="0"/>
              <a:cs typeface="Arial" pitchFamily="34" charset="0"/>
            </a:endParaRPr>
          </a:p>
          <a:p>
            <a:pPr algn="just"/>
            <a:r>
              <a:rPr lang="en-US" sz="2400" dirty="0">
                <a:latin typeface="Arial" pitchFamily="34" charset="0"/>
                <a:cs typeface="Arial" pitchFamily="34" charset="0"/>
              </a:rPr>
              <a:t>The ability to make judgments that are both educated and strategic, as well as decisions that are in accordance with the expectations of a range of groups, is something that Aldi is able to do by obtaining an awareness of the interests of stakeholders (</a:t>
            </a:r>
            <a:r>
              <a:rPr lang="en-US" sz="2400" dirty="0"/>
              <a:t>Barry J. Pierson,(2006).</a:t>
            </a:r>
            <a:endParaRPr lang="en-US" sz="2400" dirty="0">
              <a:latin typeface="Arial" pitchFamily="34" charset="0"/>
              <a:cs typeface="Arial" pitchFamily="34" charset="0"/>
            </a:endParaRPr>
          </a:p>
          <a:p>
            <a:pPr algn="just"/>
            <a:endParaRPr lang="en-US" sz="2400" b="1" i="1" u="sng" dirty="0">
              <a:latin typeface="Arial" pitchFamily="34" charset="0"/>
              <a:cs typeface="Arial" pitchFamily="34" charset="0"/>
            </a:endParaRPr>
          </a:p>
          <a:p>
            <a:pPr algn="just"/>
            <a:r>
              <a:rPr lang="en-US" sz="2400" b="1" i="1" u="sng" dirty="0">
                <a:latin typeface="Arial" pitchFamily="34" charset="0"/>
                <a:cs typeface="Arial" pitchFamily="34" charset="0"/>
              </a:rPr>
              <a:t>Risk Management:</a:t>
            </a:r>
            <a:endParaRPr lang="en-US" sz="2400" dirty="0">
              <a:latin typeface="Arial" pitchFamily="34" charset="0"/>
              <a:cs typeface="Arial" pitchFamily="34" charset="0"/>
            </a:endParaRPr>
          </a:p>
          <a:p>
            <a:pPr algn="just"/>
            <a:r>
              <a:rPr lang="en-US" sz="2400" dirty="0">
                <a:latin typeface="Arial" pitchFamily="34" charset="0"/>
                <a:cs typeface="Arial" pitchFamily="34" charset="0"/>
              </a:rPr>
              <a:t>In order for Aldi to be able to proactively manage risks and address issues before they become more serious, it is vital for the company to recognize potential disagreements or concerns among key stakeholders (</a:t>
            </a:r>
            <a:r>
              <a:rPr lang="en-US" sz="2400" dirty="0"/>
              <a:t>Pioch, E. and Arnold, S.J., 2006).</a:t>
            </a:r>
            <a:endParaRPr lang="en-US" sz="2400" dirty="0">
              <a:latin typeface="Arial" pitchFamily="34" charset="0"/>
              <a:cs typeface="Arial" pitchFamily="34" charset="0"/>
            </a:endParaRPr>
          </a:p>
          <a:p>
            <a:pPr algn="just"/>
            <a:endParaRPr lang="en-US" sz="2400" dirty="0">
              <a:latin typeface="Arial" pitchFamily="34" charset="0"/>
              <a:cs typeface="Arial" pitchFamily="34" charset="0"/>
            </a:endParaRPr>
          </a:p>
        </p:txBody>
      </p:sp>
      <p:sp>
        <p:nvSpPr>
          <p:cNvPr id="10" name="TextBox 9"/>
          <p:cNvSpPr txBox="1"/>
          <p:nvPr/>
        </p:nvSpPr>
        <p:spPr>
          <a:xfrm>
            <a:off x="7696200" y="2209800"/>
            <a:ext cx="4724400" cy="9094797"/>
          </a:xfrm>
          <a:prstGeom prst="rect">
            <a:avLst/>
          </a:prstGeom>
          <a:noFill/>
        </p:spPr>
        <p:txBody>
          <a:bodyPr wrap="square" rtlCol="0">
            <a:spAutoFit/>
          </a:bodyPr>
          <a:lstStyle/>
          <a:p>
            <a:pPr algn="just"/>
            <a:r>
              <a:rPr lang="en-US" sz="2400" b="1" i="1" u="sng" dirty="0">
                <a:latin typeface="Arial" pitchFamily="34" charset="0"/>
                <a:cs typeface="Arial" pitchFamily="34" charset="0"/>
              </a:rPr>
              <a:t>Reputation Management:</a:t>
            </a:r>
            <a:endParaRPr lang="en-US" sz="2400" dirty="0">
              <a:latin typeface="Arial" pitchFamily="34" charset="0"/>
              <a:cs typeface="Arial" pitchFamily="34" charset="0"/>
            </a:endParaRPr>
          </a:p>
          <a:p>
            <a:pPr algn="just"/>
            <a:r>
              <a:rPr lang="en-US" sz="2400" dirty="0">
                <a:latin typeface="Arial" pitchFamily="34" charset="0"/>
                <a:cs typeface="Arial" pitchFamily="34" charset="0"/>
              </a:rPr>
              <a:t>An important factor that contributes to the positive image of the organisation is the existence of positive relationships with its many stakeholders. In order for Aldi to continue to maintain and improve its reputation, it is essential for the company to effectively manage the perceptions maintained by its stakeholders (</a:t>
            </a:r>
            <a:r>
              <a:rPr lang="en-US" sz="2400" dirty="0"/>
              <a:t>Michl, K., 2017).</a:t>
            </a:r>
            <a:endParaRPr lang="en-US" sz="2400" dirty="0">
              <a:latin typeface="Arial" pitchFamily="34" charset="0"/>
              <a:cs typeface="Arial" pitchFamily="34" charset="0"/>
            </a:endParaRPr>
          </a:p>
          <a:p>
            <a:pPr algn="just"/>
            <a:endParaRPr lang="en-US" sz="2400" b="1" i="1" u="sng" dirty="0">
              <a:latin typeface="Arial" pitchFamily="34" charset="0"/>
              <a:cs typeface="Arial" pitchFamily="34" charset="0"/>
            </a:endParaRPr>
          </a:p>
          <a:p>
            <a:pPr algn="just"/>
            <a:r>
              <a:rPr lang="en-US" sz="2400" b="1" i="1" u="sng" dirty="0">
                <a:latin typeface="Arial" pitchFamily="34" charset="0"/>
                <a:cs typeface="Arial" pitchFamily="34" charset="0"/>
              </a:rPr>
              <a:t>Innovation and Adaptation:</a:t>
            </a:r>
            <a:endParaRPr lang="en-US" sz="2400" dirty="0">
              <a:latin typeface="Arial" pitchFamily="34" charset="0"/>
              <a:cs typeface="Arial" pitchFamily="34" charset="0"/>
            </a:endParaRPr>
          </a:p>
          <a:p>
            <a:pPr algn="just"/>
            <a:r>
              <a:rPr lang="en-US" sz="2400" dirty="0">
                <a:latin typeface="Arial" pitchFamily="34" charset="0"/>
                <a:cs typeface="Arial" pitchFamily="34" charset="0"/>
              </a:rPr>
              <a:t>The ability of Aldi to innovate and adapt its products and services in response to feedback from stakeholders, notably customers, holds the potential to assist the company in better meeting the ever-changing demands of the market (</a:t>
            </a:r>
            <a:r>
              <a:rPr lang="en-US" sz="2400" dirty="0"/>
              <a:t>Freeman, L., 2023).</a:t>
            </a:r>
            <a:endParaRPr lang="en-US" sz="2400" dirty="0">
              <a:latin typeface="Arial" pitchFamily="34" charset="0"/>
              <a:cs typeface="Arial" pitchFamily="34" charset="0"/>
            </a:endParaRPr>
          </a:p>
          <a:p>
            <a:pPr algn="just"/>
            <a:endParaRPr lang="en-US" sz="2400" dirty="0">
              <a:latin typeface="Arial" pitchFamily="34" charset="0"/>
              <a:cs typeface="Arial" pitchFamily="34" charset="0"/>
            </a:endParaRPr>
          </a:p>
        </p:txBody>
      </p:sp>
      <p:pic>
        <p:nvPicPr>
          <p:cNvPr id="22530" name="Picture 2" descr="Aldi - Simple English Wikipedia, the free encyclopedia"/>
          <p:cNvPicPr>
            <a:picLocks noChangeAspect="1" noChangeArrowheads="1"/>
          </p:cNvPicPr>
          <p:nvPr/>
        </p:nvPicPr>
        <p:blipFill>
          <a:blip r:embed="rId2" cstate="print"/>
          <a:srcRect/>
          <a:stretch>
            <a:fillRect/>
          </a:stretch>
        </p:blipFill>
        <p:spPr bwMode="auto">
          <a:xfrm>
            <a:off x="13182600" y="2667000"/>
            <a:ext cx="5810198" cy="60960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8288000" cy="18288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u="sng" dirty="0">
                <a:latin typeface="Arial Black" pitchFamily="34" charset="0"/>
              </a:rPr>
              <a:t>Various functions</a:t>
            </a:r>
            <a:endParaRPr lang="en-US" sz="3600" dirty="0">
              <a:latin typeface="Arial Black" pitchFamily="34" charset="0"/>
            </a:endParaRPr>
          </a:p>
        </p:txBody>
      </p:sp>
      <p:sp>
        <p:nvSpPr>
          <p:cNvPr id="5" name="Rounded Rectangle 4"/>
          <p:cNvSpPr/>
          <p:nvPr/>
        </p:nvSpPr>
        <p:spPr>
          <a:xfrm>
            <a:off x="609600" y="2514600"/>
            <a:ext cx="9753600" cy="3733800"/>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1" u="sng" dirty="0">
                <a:solidFill>
                  <a:schemeClr val="tx1"/>
                </a:solidFill>
              </a:rPr>
              <a:t>Procurement and Supply Chain Management:</a:t>
            </a:r>
            <a:endParaRPr lang="en-US" sz="2000" dirty="0">
              <a:solidFill>
                <a:schemeClr val="tx1"/>
              </a:solidFill>
            </a:endParaRPr>
          </a:p>
          <a:p>
            <a:pPr algn="just"/>
            <a:r>
              <a:rPr lang="en-US" sz="2000" dirty="0">
                <a:solidFill>
                  <a:schemeClr val="tx1"/>
                </a:solidFill>
              </a:rPr>
              <a:t>Oversees the sourcing and procurement of products, including negotiating favourable terms with suppliers and ensuring the smooth and cost-effective operation of the supply chain. Maintains tabs on costs and guarantees on-time delivery of products to Aldi stores while supervising their storage, transportation, and distribution.</a:t>
            </a:r>
            <a:br>
              <a:rPr lang="en-US" sz="2000" dirty="0">
                <a:solidFill>
                  <a:schemeClr val="tx1"/>
                </a:solidFill>
              </a:rPr>
            </a:br>
            <a:r>
              <a:rPr lang="en-US" sz="2000" b="1" i="1" u="sng" dirty="0">
                <a:solidFill>
                  <a:schemeClr val="tx1"/>
                </a:solidFill>
              </a:rPr>
              <a:t>Marketing and Sales:</a:t>
            </a:r>
            <a:endParaRPr lang="en-US" sz="2000" dirty="0">
              <a:solidFill>
                <a:schemeClr val="tx1"/>
              </a:solidFill>
            </a:endParaRPr>
          </a:p>
          <a:p>
            <a:pPr algn="just"/>
            <a:r>
              <a:rPr lang="en-US" sz="2000" dirty="0">
                <a:solidFill>
                  <a:schemeClr val="tx1"/>
                </a:solidFill>
              </a:rPr>
              <a:t>Promotes Aldi products and services by developing and implementing marketing strategies. Using questionnaires and other market research methods, collects data about customer preferences and behaviours to inform advertising and product development. Advertise, handle promotions, and set prices to entice buyers and boost sales (Steenkamp, J.B.E., 2018).</a:t>
            </a:r>
          </a:p>
        </p:txBody>
      </p:sp>
      <p:sp>
        <p:nvSpPr>
          <p:cNvPr id="6" name="Rounded Rectangle 5"/>
          <p:cNvSpPr/>
          <p:nvPr/>
        </p:nvSpPr>
        <p:spPr>
          <a:xfrm>
            <a:off x="1371600" y="6477000"/>
            <a:ext cx="11963400" cy="3733800"/>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1" u="sng" dirty="0">
                <a:solidFill>
                  <a:schemeClr val="tx1"/>
                </a:solidFill>
                <a:latin typeface="Arial" pitchFamily="34" charset="0"/>
                <a:cs typeface="Arial" pitchFamily="34" charset="0"/>
              </a:rPr>
              <a:t>Information Technology (IT):</a:t>
            </a:r>
            <a:endParaRPr lang="en-US" sz="1800" dirty="0">
              <a:solidFill>
                <a:schemeClr val="tx1"/>
              </a:solidFill>
              <a:latin typeface="Arial" pitchFamily="34" charset="0"/>
              <a:cs typeface="Arial" pitchFamily="34" charset="0"/>
            </a:endParaRPr>
          </a:p>
          <a:p>
            <a:pPr algn="just"/>
            <a:r>
              <a:rPr lang="en-US" sz="1800" dirty="0">
                <a:solidFill>
                  <a:schemeClr val="tx1"/>
                </a:solidFill>
                <a:latin typeface="Arial" pitchFamily="34" charset="0"/>
                <a:cs typeface="Arial" pitchFamily="34" charset="0"/>
              </a:rPr>
              <a:t>In charge of the systems, solutions, and infrastructure related to information technology (IT) at Aldi. Writes code, builds databases, and designs and manages computer networks. Using technology solutions, increases productivity, simplifies processes, and improves customer service (</a:t>
            </a:r>
            <a:r>
              <a:rPr lang="en-US" sz="1800" dirty="0">
                <a:solidFill>
                  <a:schemeClr val="tx1"/>
                </a:solidFill>
              </a:rPr>
              <a:t>Spyra, Z., 2017).</a:t>
            </a:r>
            <a:endParaRPr lang="en-US" sz="1800" dirty="0">
              <a:solidFill>
                <a:schemeClr val="tx1"/>
              </a:solidFill>
              <a:latin typeface="Arial" pitchFamily="34" charset="0"/>
              <a:cs typeface="Arial" pitchFamily="34" charset="0"/>
            </a:endParaRPr>
          </a:p>
          <a:p>
            <a:pPr algn="just"/>
            <a:r>
              <a:rPr lang="en-US" sz="1800" b="1" i="1" u="sng" dirty="0">
                <a:solidFill>
                  <a:schemeClr val="tx1"/>
                </a:solidFill>
                <a:latin typeface="Arial" pitchFamily="34" charset="0"/>
                <a:cs typeface="Arial" pitchFamily="34" charset="0"/>
              </a:rPr>
              <a:t>Finance and Accounting:</a:t>
            </a:r>
            <a:endParaRPr lang="en-US" sz="1800" dirty="0">
              <a:solidFill>
                <a:schemeClr val="tx1"/>
              </a:solidFill>
              <a:latin typeface="Arial" pitchFamily="34" charset="0"/>
              <a:cs typeface="Arial" pitchFamily="34" charset="0"/>
            </a:endParaRPr>
          </a:p>
          <a:p>
            <a:pPr algn="just"/>
            <a:r>
              <a:rPr lang="en-US" sz="1800" dirty="0">
                <a:solidFill>
                  <a:schemeClr val="tx1"/>
                </a:solidFill>
                <a:latin typeface="Arial" pitchFamily="34" charset="0"/>
                <a:cs typeface="Arial" pitchFamily="34" charset="0"/>
              </a:rPr>
              <a:t>Oversees Aldi's budget, financial resources, and reports on such matters. Analyses financial data to determine ROI, profitability, and performance. Responsible for managing money, payroll, and ensuring tax compliance.</a:t>
            </a:r>
            <a:br>
              <a:rPr lang="en-US" sz="1800" dirty="0">
                <a:solidFill>
                  <a:schemeClr val="tx1"/>
                </a:solidFill>
                <a:latin typeface="Arial" pitchFamily="34" charset="0"/>
                <a:cs typeface="Arial" pitchFamily="34" charset="0"/>
              </a:rPr>
            </a:br>
            <a:r>
              <a:rPr lang="en-US" sz="1800" b="1" i="1" u="sng" dirty="0">
                <a:solidFill>
                  <a:schemeClr val="tx1"/>
                </a:solidFill>
                <a:latin typeface="Arial" pitchFamily="34" charset="0"/>
                <a:cs typeface="Arial" pitchFamily="34" charset="0"/>
              </a:rPr>
              <a:t>Human Resources Management:</a:t>
            </a:r>
            <a:endParaRPr lang="en-US" sz="1800" dirty="0">
              <a:solidFill>
                <a:schemeClr val="tx1"/>
              </a:solidFill>
              <a:latin typeface="Arial" pitchFamily="34" charset="0"/>
              <a:cs typeface="Arial" pitchFamily="34" charset="0"/>
            </a:endParaRPr>
          </a:p>
          <a:p>
            <a:pPr algn="just"/>
            <a:r>
              <a:rPr lang="en-US" sz="1800" dirty="0">
                <a:solidFill>
                  <a:schemeClr val="tx1"/>
                </a:solidFill>
                <a:latin typeface="Arial" pitchFamily="34" charset="0"/>
                <a:cs typeface="Arial" pitchFamily="34" charset="0"/>
              </a:rPr>
              <a:t>Oversees employees' relations, performance reviews, training, and recruitment efforts as part of human resources. Creates and executes HR policies and processes to foster a productive workplace in accordance with applicable laws and regulations. Oversees programmes for professional growth, pay, and employee benefits (</a:t>
            </a:r>
            <a:r>
              <a:rPr lang="en-US" sz="1800" dirty="0">
                <a:solidFill>
                  <a:schemeClr val="tx1"/>
                </a:solidFill>
              </a:rPr>
              <a:t>Tadasad, P.G., 2010).</a:t>
            </a:r>
            <a:endParaRPr lang="en-US" sz="1800" dirty="0">
              <a:solidFill>
                <a:schemeClr val="tx1"/>
              </a:solidFill>
              <a:latin typeface="Arial" pitchFamily="34" charset="0"/>
              <a:cs typeface="Arial" pitchFamily="34" charset="0"/>
            </a:endParaRPr>
          </a:p>
          <a:p>
            <a:pPr algn="just"/>
            <a:endParaRPr lang="en-US" sz="1800" dirty="0">
              <a:solidFill>
                <a:schemeClr val="tx1"/>
              </a:solidFill>
              <a:latin typeface="Arial" pitchFamily="34" charset="0"/>
              <a:cs typeface="Arial" pitchFamily="34" charset="0"/>
            </a:endParaRPr>
          </a:p>
        </p:txBody>
      </p:sp>
      <p:sp>
        <p:nvSpPr>
          <p:cNvPr id="23554" name="AutoShape 2" descr="ALDI Business Model"/>
          <p:cNvSpPr>
            <a:spLocks noChangeAspect="1" noChangeArrowheads="1"/>
          </p:cNvSpPr>
          <p:nvPr/>
        </p:nvSpPr>
        <p:spPr bwMode="auto">
          <a:xfrm>
            <a:off x="155575" y="-136525"/>
            <a:ext cx="292100" cy="2921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3556" name="AutoShape 4" descr="ALDI Business Model"/>
          <p:cNvSpPr>
            <a:spLocks noChangeAspect="1" noChangeArrowheads="1"/>
          </p:cNvSpPr>
          <p:nvPr/>
        </p:nvSpPr>
        <p:spPr bwMode="auto">
          <a:xfrm>
            <a:off x="155575" y="-136525"/>
            <a:ext cx="292100" cy="2921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3558" name="Picture 6" descr="Aldi Presentation FINAL | PPT"/>
          <p:cNvPicPr>
            <a:picLocks noChangeAspect="1" noChangeArrowheads="1"/>
          </p:cNvPicPr>
          <p:nvPr/>
        </p:nvPicPr>
        <p:blipFill>
          <a:blip r:embed="rId2" cstate="print"/>
          <a:srcRect/>
          <a:stretch>
            <a:fillRect/>
          </a:stretch>
        </p:blipFill>
        <p:spPr bwMode="auto">
          <a:xfrm>
            <a:off x="14097000" y="3200400"/>
            <a:ext cx="5851525" cy="43894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2362200" cy="109728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7924800" y="457200"/>
            <a:ext cx="5943600" cy="1107996"/>
          </a:xfrm>
          <a:prstGeom prst="rect">
            <a:avLst/>
          </a:prstGeom>
          <a:noFill/>
        </p:spPr>
        <p:txBody>
          <a:bodyPr wrap="square" rtlCol="0">
            <a:spAutoFit/>
          </a:bodyPr>
          <a:lstStyle/>
          <a:p>
            <a:r>
              <a:rPr lang="en-US" b="1" u="sng" dirty="0">
                <a:latin typeface="Arial Black" pitchFamily="34" charset="0"/>
              </a:rPr>
              <a:t>Culture, ethics and CSR activities</a:t>
            </a:r>
            <a:endParaRPr lang="en-US" dirty="0">
              <a:latin typeface="Arial Black" pitchFamily="34" charset="0"/>
            </a:endParaRPr>
          </a:p>
        </p:txBody>
      </p:sp>
      <p:cxnSp>
        <p:nvCxnSpPr>
          <p:cNvPr id="7" name="Straight Connector 6"/>
          <p:cNvCxnSpPr/>
          <p:nvPr/>
        </p:nvCxnSpPr>
        <p:spPr>
          <a:xfrm>
            <a:off x="8686800" y="1676400"/>
            <a:ext cx="5715000" cy="0"/>
          </a:xfrm>
          <a:prstGeom prst="line">
            <a:avLst/>
          </a:prstGeom>
          <a:ln w="38100"/>
        </p:spPr>
        <p:style>
          <a:lnRef idx="1">
            <a:schemeClr val="dk1"/>
          </a:lnRef>
          <a:fillRef idx="0">
            <a:schemeClr val="dk1"/>
          </a:fillRef>
          <a:effectRef idx="0">
            <a:schemeClr val="dk1"/>
          </a:effectRef>
          <a:fontRef idx="minor">
            <a:schemeClr val="tx1"/>
          </a:fontRef>
        </p:style>
      </p:cxnSp>
      <p:sp>
        <p:nvSpPr>
          <p:cNvPr id="8" name="Rounded Rectangle 7"/>
          <p:cNvSpPr/>
          <p:nvPr/>
        </p:nvSpPr>
        <p:spPr>
          <a:xfrm>
            <a:off x="3276600" y="3200400"/>
            <a:ext cx="5029200" cy="7315200"/>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1" u="sng" dirty="0">
                <a:solidFill>
                  <a:schemeClr val="tx1"/>
                </a:solidFill>
                <a:latin typeface="Arial" pitchFamily="34" charset="0"/>
                <a:cs typeface="Arial" pitchFamily="34" charset="0"/>
              </a:rPr>
              <a:t>Efficiency and Simplicity:</a:t>
            </a:r>
            <a:endParaRPr lang="en-US" sz="20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The foundation of Aldi's business model is efficiency and simplicity. The company's emphasis on low prices, limited selection, and minimalist store design are all manifestations of this cultural trait (</a:t>
            </a:r>
            <a:r>
              <a:rPr lang="en-US" sz="2000" dirty="0">
                <a:solidFill>
                  <a:schemeClr val="tx1"/>
                </a:solidFill>
              </a:rPr>
              <a:t>Höhler, J., 2021).</a:t>
            </a:r>
            <a:r>
              <a:rPr lang="en-US" sz="2000" dirty="0">
                <a:solidFill>
                  <a:schemeClr val="tx1"/>
                </a:solidFill>
                <a:latin typeface="Arial" pitchFamily="34" charset="0"/>
                <a:cs typeface="Arial" pitchFamily="34" charset="0"/>
              </a:rPr>
              <a:t/>
            </a:r>
            <a:br>
              <a:rPr lang="en-US" sz="2000" dirty="0">
                <a:solidFill>
                  <a:schemeClr val="tx1"/>
                </a:solidFill>
                <a:latin typeface="Arial" pitchFamily="34" charset="0"/>
                <a:cs typeface="Arial" pitchFamily="34" charset="0"/>
              </a:rPr>
            </a:br>
            <a:r>
              <a:rPr lang="en-US" sz="2000" b="1" i="1" u="sng" dirty="0">
                <a:solidFill>
                  <a:schemeClr val="tx1"/>
                </a:solidFill>
                <a:latin typeface="Arial" pitchFamily="34" charset="0"/>
                <a:cs typeface="Arial" pitchFamily="34" charset="0"/>
              </a:rPr>
              <a:t>Cost Leadership:</a:t>
            </a:r>
            <a:endParaRPr lang="en-US" sz="20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The corporate culture of Aldi places a premium on keeping prices low. Providing clients with affordable, high-quality goods is key to the company's philosophy (</a:t>
            </a:r>
            <a:r>
              <a:rPr lang="en-US" sz="2000" dirty="0">
                <a:solidFill>
                  <a:schemeClr val="tx1"/>
                </a:solidFill>
              </a:rPr>
              <a:t>Aldi, B.E., 2015).</a:t>
            </a:r>
            <a:r>
              <a:rPr lang="en-US" sz="2000" dirty="0">
                <a:solidFill>
                  <a:schemeClr val="tx1"/>
                </a:solidFill>
                <a:latin typeface="Arial" pitchFamily="34" charset="0"/>
                <a:cs typeface="Arial" pitchFamily="34" charset="0"/>
              </a:rPr>
              <a:t/>
            </a:r>
            <a:br>
              <a:rPr lang="en-US" sz="2000" dirty="0">
                <a:solidFill>
                  <a:schemeClr val="tx1"/>
                </a:solidFill>
                <a:latin typeface="Arial" pitchFamily="34" charset="0"/>
                <a:cs typeface="Arial" pitchFamily="34" charset="0"/>
              </a:rPr>
            </a:br>
            <a:r>
              <a:rPr lang="en-US" sz="2000" b="1" i="1" u="sng" dirty="0">
                <a:solidFill>
                  <a:schemeClr val="tx1"/>
                </a:solidFill>
                <a:latin typeface="Arial" pitchFamily="34" charset="0"/>
                <a:cs typeface="Arial" pitchFamily="34" charset="0"/>
              </a:rPr>
              <a:t>Decentralized Structure:</a:t>
            </a:r>
            <a:endParaRPr lang="en-US" sz="20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As an example of Aldi's decentralized organisational structure, Aldi Nord and Aldi Suds are run by separate companies. Adaptability to regional marketplaces and decentralization are the guiding principles of this setup (</a:t>
            </a:r>
            <a:r>
              <a:rPr lang="en-US" sz="2000" dirty="0">
                <a:solidFill>
                  <a:schemeClr val="tx1"/>
                </a:solidFill>
              </a:rPr>
              <a:t>Briedyte, E., 2014).</a:t>
            </a:r>
            <a:endParaRPr lang="en-US" sz="2000" dirty="0">
              <a:solidFill>
                <a:schemeClr val="tx1"/>
              </a:solidFill>
              <a:latin typeface="Arial" pitchFamily="34" charset="0"/>
              <a:cs typeface="Arial" pitchFamily="34" charset="0"/>
            </a:endParaRPr>
          </a:p>
          <a:p>
            <a:pPr algn="just"/>
            <a:endParaRPr lang="en-US" sz="2000" dirty="0">
              <a:solidFill>
                <a:schemeClr val="tx1"/>
              </a:solidFill>
            </a:endParaRPr>
          </a:p>
        </p:txBody>
      </p:sp>
      <p:sp>
        <p:nvSpPr>
          <p:cNvPr id="9" name="Rounded Rectangle 8"/>
          <p:cNvSpPr/>
          <p:nvPr/>
        </p:nvSpPr>
        <p:spPr>
          <a:xfrm>
            <a:off x="10134600" y="3200400"/>
            <a:ext cx="4876800" cy="7315200"/>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1" u="sng" dirty="0">
                <a:solidFill>
                  <a:schemeClr val="tx1"/>
                </a:solidFill>
                <a:latin typeface="Arial" pitchFamily="34" charset="0"/>
                <a:cs typeface="Arial" pitchFamily="34" charset="0"/>
              </a:rPr>
              <a:t>Fair Labor Practices:</a:t>
            </a:r>
            <a:endParaRPr lang="en-US" sz="20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Aldi takes measures to ensure that its workers are treated fairly and that their working conditions are satisfactory, since the company values fair labour standards (</a:t>
            </a:r>
            <a:r>
              <a:rPr lang="en-US" sz="2000" dirty="0">
                <a:solidFill>
                  <a:schemeClr val="tx1"/>
                </a:solidFill>
              </a:rPr>
              <a:t>David, G., 2022).</a:t>
            </a:r>
            <a:endParaRPr lang="en-US" sz="2000" dirty="0">
              <a:solidFill>
                <a:schemeClr val="tx1"/>
              </a:solidFill>
              <a:latin typeface="Arial" pitchFamily="34" charset="0"/>
              <a:cs typeface="Arial" pitchFamily="34" charset="0"/>
            </a:endParaRPr>
          </a:p>
          <a:p>
            <a:pPr algn="just"/>
            <a:endParaRPr lang="en-US" sz="2000" b="1" i="1" u="sng" dirty="0">
              <a:solidFill>
                <a:schemeClr val="tx1"/>
              </a:solidFill>
              <a:latin typeface="Arial" pitchFamily="34" charset="0"/>
              <a:cs typeface="Arial" pitchFamily="34" charset="0"/>
            </a:endParaRPr>
          </a:p>
          <a:p>
            <a:pPr algn="just"/>
            <a:r>
              <a:rPr lang="en-US" sz="2000" b="1" i="1" u="sng" dirty="0">
                <a:solidFill>
                  <a:schemeClr val="tx1"/>
                </a:solidFill>
                <a:latin typeface="Arial" pitchFamily="34" charset="0"/>
                <a:cs typeface="Arial" pitchFamily="34" charset="0"/>
              </a:rPr>
              <a:t>Transparent Business Operations:</a:t>
            </a:r>
            <a:endParaRPr lang="en-US" sz="20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The organisation places a premium on maintaining transparent and honest processes. It is important for Aldi to maintain open communication with all of its constituents, including consumers, employees, and vendors.</a:t>
            </a:r>
          </a:p>
          <a:p>
            <a:pPr algn="just"/>
            <a:endParaRPr lang="en-US" sz="2000" b="1" i="1" u="sng" dirty="0">
              <a:solidFill>
                <a:schemeClr val="tx1"/>
              </a:solidFill>
              <a:latin typeface="Arial" pitchFamily="34" charset="0"/>
              <a:cs typeface="Arial" pitchFamily="34" charset="0"/>
            </a:endParaRPr>
          </a:p>
          <a:p>
            <a:pPr algn="just"/>
            <a:r>
              <a:rPr lang="en-US" sz="2000" b="1" i="1" u="sng" dirty="0">
                <a:solidFill>
                  <a:schemeClr val="tx1"/>
                </a:solidFill>
                <a:latin typeface="Arial" pitchFamily="34" charset="0"/>
                <a:cs typeface="Arial" pitchFamily="34" charset="0"/>
              </a:rPr>
              <a:t>Ethical Sourcing:</a:t>
            </a:r>
            <a:endParaRPr lang="en-US" sz="2000" dirty="0">
              <a:solidFill>
                <a:schemeClr val="tx1"/>
              </a:solidFill>
              <a:latin typeface="Arial" pitchFamily="34" charset="0"/>
              <a:cs typeface="Arial" pitchFamily="34" charset="0"/>
            </a:endParaRPr>
          </a:p>
          <a:p>
            <a:pPr algn="just"/>
            <a:r>
              <a:rPr lang="en-US" sz="2000" dirty="0">
                <a:solidFill>
                  <a:schemeClr val="tx1"/>
                </a:solidFill>
                <a:latin typeface="Arial" pitchFamily="34" charset="0"/>
                <a:cs typeface="Arial" pitchFamily="34" charset="0"/>
              </a:rPr>
              <a:t>Aldi searches for items that adhere to ethical principles, such as fair trade and responsible manufacturing, among others (</a:t>
            </a:r>
            <a:r>
              <a:rPr lang="en-US" sz="2000" dirty="0">
                <a:solidFill>
                  <a:schemeClr val="tx1"/>
                </a:solidFill>
              </a:rPr>
              <a:t>Ryding, D., 2011).</a:t>
            </a:r>
            <a:endParaRPr lang="en-US" sz="2000" dirty="0">
              <a:solidFill>
                <a:schemeClr val="tx1"/>
              </a:solidFill>
              <a:latin typeface="Arial" pitchFamily="34" charset="0"/>
              <a:cs typeface="Arial" pitchFamily="34" charset="0"/>
            </a:endParaRPr>
          </a:p>
          <a:p>
            <a:pPr algn="just"/>
            <a:endParaRPr lang="en-US" sz="2000" dirty="0">
              <a:solidFill>
                <a:schemeClr val="tx1"/>
              </a:solidFill>
              <a:latin typeface="Arial" pitchFamily="34" charset="0"/>
              <a:cs typeface="Arial" pitchFamily="34" charset="0"/>
            </a:endParaRPr>
          </a:p>
        </p:txBody>
      </p:sp>
      <p:sp>
        <p:nvSpPr>
          <p:cNvPr id="10" name="TextBox 9"/>
          <p:cNvSpPr txBox="1"/>
          <p:nvPr/>
        </p:nvSpPr>
        <p:spPr>
          <a:xfrm>
            <a:off x="4724400" y="2133600"/>
            <a:ext cx="2438400" cy="1107996"/>
          </a:xfrm>
          <a:prstGeom prst="rect">
            <a:avLst/>
          </a:prstGeom>
          <a:noFill/>
        </p:spPr>
        <p:txBody>
          <a:bodyPr wrap="square" rtlCol="0">
            <a:spAutoFit/>
          </a:bodyPr>
          <a:lstStyle/>
          <a:p>
            <a:r>
              <a:rPr lang="en-US" b="1" u="sng" dirty="0"/>
              <a:t>Culture:</a:t>
            </a:r>
            <a:endParaRPr lang="en-US" dirty="0"/>
          </a:p>
          <a:p>
            <a:endParaRPr lang="en-US" dirty="0"/>
          </a:p>
        </p:txBody>
      </p:sp>
      <p:sp>
        <p:nvSpPr>
          <p:cNvPr id="11" name="TextBox 10"/>
          <p:cNvSpPr txBox="1"/>
          <p:nvPr/>
        </p:nvSpPr>
        <p:spPr>
          <a:xfrm>
            <a:off x="11277600" y="2286000"/>
            <a:ext cx="2133600" cy="1107996"/>
          </a:xfrm>
          <a:prstGeom prst="rect">
            <a:avLst/>
          </a:prstGeom>
          <a:noFill/>
        </p:spPr>
        <p:txBody>
          <a:bodyPr wrap="square" rtlCol="0">
            <a:spAutoFit/>
          </a:bodyPr>
          <a:lstStyle/>
          <a:p>
            <a:r>
              <a:rPr lang="en-US" b="1" u="sng" dirty="0"/>
              <a:t>Ethics:</a:t>
            </a:r>
            <a:endParaRPr lang="en-US" dirty="0"/>
          </a:p>
          <a:p>
            <a:endParaRPr lang="en-US" dirty="0"/>
          </a:p>
        </p:txBody>
      </p:sp>
      <p:pic>
        <p:nvPicPr>
          <p:cNvPr id="12" name="Picture 10" descr="ALDI | Jobs, Benefits, Business Model, Founding Story"/>
          <p:cNvPicPr>
            <a:picLocks noChangeAspect="1" noChangeArrowheads="1"/>
          </p:cNvPicPr>
          <p:nvPr/>
        </p:nvPicPr>
        <p:blipFill>
          <a:blip r:embed="rId2" cstate="print"/>
          <a:srcRect/>
          <a:stretch>
            <a:fillRect/>
          </a:stretch>
        </p:blipFill>
        <p:spPr bwMode="auto">
          <a:xfrm>
            <a:off x="-2286000" y="2514600"/>
            <a:ext cx="5257800" cy="6309436"/>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8288000" cy="21336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latin typeface="Arial Black" pitchFamily="34" charset="0"/>
              </a:rPr>
              <a:t>Corporate Social Responsibility (CSR) Activities</a:t>
            </a:r>
            <a:endParaRPr lang="en-US" dirty="0">
              <a:latin typeface="Arial Black" pitchFamily="34" charset="0"/>
            </a:endParaRPr>
          </a:p>
        </p:txBody>
      </p:sp>
      <p:sp>
        <p:nvSpPr>
          <p:cNvPr id="5" name="Rectangle 4"/>
          <p:cNvSpPr/>
          <p:nvPr/>
        </p:nvSpPr>
        <p:spPr>
          <a:xfrm>
            <a:off x="5486400" y="2971800"/>
            <a:ext cx="457200" cy="76962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304800" y="3048000"/>
            <a:ext cx="5029200" cy="8294578"/>
          </a:xfrm>
          <a:prstGeom prst="rect">
            <a:avLst/>
          </a:prstGeom>
          <a:noFill/>
        </p:spPr>
        <p:txBody>
          <a:bodyPr wrap="square" rtlCol="0">
            <a:spAutoFit/>
          </a:bodyPr>
          <a:lstStyle/>
          <a:p>
            <a:pPr algn="just"/>
            <a:r>
              <a:rPr lang="en-US" sz="2000" b="1" i="1" u="sng" dirty="0">
                <a:latin typeface="Arial" pitchFamily="34" charset="0"/>
                <a:cs typeface="Arial" pitchFamily="34" charset="0"/>
              </a:rPr>
              <a:t>Sustainability Initiatives:</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Aldi has started a number of sustainability initiatives in an effort to lessen the impact that the company has on the environment. This entails actions that aim to lessen the carbon footprint of its operations, limit the amount of packaging-related waste, and promote ethical sourcing  (</a:t>
            </a:r>
            <a:r>
              <a:rPr lang="en-US" sz="2000" dirty="0"/>
              <a:t>Angioni, M., 2021).</a:t>
            </a:r>
            <a:endParaRPr lang="en-US" sz="2000" dirty="0">
              <a:latin typeface="Arial" pitchFamily="34" charset="0"/>
              <a:cs typeface="Arial" pitchFamily="34" charset="0"/>
            </a:endParaRPr>
          </a:p>
          <a:p>
            <a:pPr algn="just"/>
            <a:endParaRPr lang="en-US" sz="2000" b="1" i="1" u="sng" dirty="0">
              <a:latin typeface="Arial" pitchFamily="34" charset="0"/>
              <a:cs typeface="Arial" pitchFamily="34" charset="0"/>
            </a:endParaRPr>
          </a:p>
          <a:p>
            <a:pPr algn="just"/>
            <a:r>
              <a:rPr lang="en-US" sz="2000" b="1" i="1" u="sng" dirty="0">
                <a:latin typeface="Arial" pitchFamily="34" charset="0"/>
                <a:cs typeface="Arial" pitchFamily="34" charset="0"/>
              </a:rPr>
              <a:t>Community Support:</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Several local nonprofit organisations and charitable organisations receive donations from Aldi as part of the company's corporate social responsibility programmes. There is a clear demonstration of a dedication to social obligation through this event (</a:t>
            </a:r>
            <a:r>
              <a:rPr lang="en-US" sz="2000" dirty="0"/>
              <a:t>Krazynski, P., 2020).</a:t>
            </a:r>
            <a:endParaRPr lang="en-US" sz="2000" dirty="0">
              <a:latin typeface="Arial" pitchFamily="34" charset="0"/>
              <a:cs typeface="Arial" pitchFamily="34" charset="0"/>
            </a:endParaRPr>
          </a:p>
          <a:p>
            <a:pPr algn="just"/>
            <a:endParaRPr lang="en-US" sz="2000" b="1" i="1" u="sng" dirty="0">
              <a:latin typeface="Arial" pitchFamily="34" charset="0"/>
              <a:cs typeface="Arial" pitchFamily="34" charset="0"/>
            </a:endParaRPr>
          </a:p>
          <a:p>
            <a:pPr algn="just"/>
            <a:r>
              <a:rPr lang="en-US" sz="2000" b="1" i="1" u="sng" dirty="0">
                <a:latin typeface="Arial" pitchFamily="34" charset="0"/>
                <a:cs typeface="Arial" pitchFamily="34" charset="0"/>
              </a:rPr>
              <a:t>Waste Reduction Programs:</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In response to environmental concerns over waste from packaging, Aldi encourages recycling and participates in projects that aim to reduce trash.</a:t>
            </a:r>
          </a:p>
          <a:p>
            <a:pPr algn="just"/>
            <a:endParaRPr lang="en-US" sz="2000" dirty="0">
              <a:latin typeface="Arial" pitchFamily="34" charset="0"/>
              <a:cs typeface="Arial" pitchFamily="34" charset="0"/>
            </a:endParaRPr>
          </a:p>
        </p:txBody>
      </p:sp>
      <p:sp>
        <p:nvSpPr>
          <p:cNvPr id="7" name="TextBox 6"/>
          <p:cNvSpPr txBox="1"/>
          <p:nvPr/>
        </p:nvSpPr>
        <p:spPr>
          <a:xfrm>
            <a:off x="6324600" y="3505200"/>
            <a:ext cx="4876800" cy="6247864"/>
          </a:xfrm>
          <a:prstGeom prst="rect">
            <a:avLst/>
          </a:prstGeom>
          <a:noFill/>
        </p:spPr>
        <p:txBody>
          <a:bodyPr wrap="square" rtlCol="0">
            <a:spAutoFit/>
          </a:bodyPr>
          <a:lstStyle/>
          <a:p>
            <a:pPr algn="just"/>
            <a:r>
              <a:rPr lang="en-US" sz="2000" b="1" i="1" u="sng" dirty="0">
                <a:latin typeface="Arial" pitchFamily="34" charset="0"/>
                <a:cs typeface="Arial" pitchFamily="34" charset="0"/>
              </a:rPr>
              <a:t>Employee Welfare:</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As part of its corporate social responsibility activities, Aldi places a high premium on improving the working conditions of its employees. In order to accomplish this, it is necessary to make a commitment to creating a pleasant working environment, providing opportunities for professional growth, and providing just compensation (</a:t>
            </a:r>
            <a:r>
              <a:rPr lang="en-US" sz="2000" dirty="0"/>
              <a:t>Gerhard, U., 2014).</a:t>
            </a:r>
            <a:endParaRPr lang="en-US" sz="2000" dirty="0">
              <a:latin typeface="Arial" pitchFamily="34" charset="0"/>
              <a:cs typeface="Arial" pitchFamily="34" charset="0"/>
            </a:endParaRPr>
          </a:p>
          <a:p>
            <a:pPr algn="just"/>
            <a:endParaRPr lang="en-US" sz="2000" b="1" i="1" u="sng" dirty="0">
              <a:latin typeface="Arial" pitchFamily="34" charset="0"/>
              <a:cs typeface="Arial" pitchFamily="34" charset="0"/>
            </a:endParaRPr>
          </a:p>
          <a:p>
            <a:pPr algn="just"/>
            <a:r>
              <a:rPr lang="en-US" sz="2000" b="1" i="1" u="sng" dirty="0">
                <a:latin typeface="Arial" pitchFamily="34" charset="0"/>
                <a:cs typeface="Arial" pitchFamily="34" charset="0"/>
              </a:rPr>
              <a:t>Ethical Procurement Practices:</a:t>
            </a:r>
            <a:endParaRPr lang="en-US" sz="2000" dirty="0">
              <a:latin typeface="Arial" pitchFamily="34" charset="0"/>
              <a:cs typeface="Arial" pitchFamily="34" charset="0"/>
            </a:endParaRPr>
          </a:p>
          <a:p>
            <a:pPr algn="just"/>
            <a:r>
              <a:rPr lang="en-US" sz="2000" dirty="0">
                <a:latin typeface="Arial" pitchFamily="34" charset="0"/>
                <a:cs typeface="Arial" pitchFamily="34" charset="0"/>
              </a:rPr>
              <a:t>Aldi places a strong emphasis on ethical procurement practices in order to ensure that its suppliers produce and obtain things in a manner that is within the bounds of ethical standards (</a:t>
            </a:r>
            <a:r>
              <a:rPr lang="en-US" sz="2000" dirty="0"/>
              <a:t>Winkler, I., 2016).</a:t>
            </a:r>
            <a:endParaRPr lang="en-US" sz="2000" dirty="0">
              <a:latin typeface="Arial" pitchFamily="34" charset="0"/>
              <a:cs typeface="Arial" pitchFamily="34" charset="0"/>
            </a:endParaRPr>
          </a:p>
          <a:p>
            <a:pPr algn="just"/>
            <a:endParaRPr lang="en-US" sz="2000" dirty="0">
              <a:latin typeface="Arial" pitchFamily="34" charset="0"/>
              <a:cs typeface="Arial" pitchFamily="34" charset="0"/>
            </a:endParaRPr>
          </a:p>
        </p:txBody>
      </p:sp>
      <p:sp>
        <p:nvSpPr>
          <p:cNvPr id="24578" name="AutoShape 2" descr="Corporate Social Responsibility - A Simple Guide | TheGivingMachine"/>
          <p:cNvSpPr>
            <a:spLocks noChangeAspect="1" noChangeArrowheads="1"/>
          </p:cNvSpPr>
          <p:nvPr/>
        </p:nvSpPr>
        <p:spPr bwMode="auto">
          <a:xfrm>
            <a:off x="155575" y="-136525"/>
            <a:ext cx="292100" cy="2921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4580" name="AutoShape 4" descr="Corporate Social Responsibility - A Simple Guide | TheGivingMachine"/>
          <p:cNvSpPr>
            <a:spLocks noChangeAspect="1" noChangeArrowheads="1"/>
          </p:cNvSpPr>
          <p:nvPr/>
        </p:nvSpPr>
        <p:spPr bwMode="auto">
          <a:xfrm>
            <a:off x="155575" y="-136525"/>
            <a:ext cx="292100" cy="2921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4582" name="AutoShape 6" descr="The Importance of Corporate Social Responsibility in Nigeria"/>
          <p:cNvSpPr>
            <a:spLocks noChangeAspect="1" noChangeArrowheads="1"/>
          </p:cNvSpPr>
          <p:nvPr/>
        </p:nvSpPr>
        <p:spPr bwMode="auto">
          <a:xfrm>
            <a:off x="155575" y="-136525"/>
            <a:ext cx="292100" cy="2921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4584" name="Picture 8" descr="The Importance of Corporate Social Responsibility in Nigeria"/>
          <p:cNvPicPr>
            <a:picLocks noChangeAspect="1" noChangeArrowheads="1"/>
          </p:cNvPicPr>
          <p:nvPr/>
        </p:nvPicPr>
        <p:blipFill>
          <a:blip r:embed="rId2" cstate="print"/>
          <a:srcRect/>
          <a:stretch>
            <a:fillRect/>
          </a:stretch>
        </p:blipFill>
        <p:spPr bwMode="auto">
          <a:xfrm>
            <a:off x="11811000" y="3657600"/>
            <a:ext cx="6019799" cy="6019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8288000" cy="22860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latin typeface="Arial Black" pitchFamily="34" charset="0"/>
              </a:rPr>
              <a:t>CONCLUSION</a:t>
            </a:r>
            <a:r>
              <a:rPr lang="en-US" dirty="0"/>
              <a:t> </a:t>
            </a:r>
          </a:p>
        </p:txBody>
      </p:sp>
      <p:sp>
        <p:nvSpPr>
          <p:cNvPr id="5" name="Rounded Rectangle 4"/>
          <p:cNvSpPr/>
          <p:nvPr/>
        </p:nvSpPr>
        <p:spPr>
          <a:xfrm>
            <a:off x="2057400" y="2819400"/>
            <a:ext cx="13944600" cy="6934200"/>
          </a:xfrm>
          <a:prstGeom prst="round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just"/>
            <a:r>
              <a:rPr lang="en-US" sz="2400" dirty="0">
                <a:latin typeface="Arial" pitchFamily="34" charset="0"/>
                <a:cs typeface="Arial" pitchFamily="34" charset="0"/>
              </a:rPr>
              <a:t>Aldi has grown into a worldwide retail powerhouse by focusing on three main goals: efficiency, cost-effectiveness, and customer value. The capability to produce high-quality items at affordable rates is aided by the company's decentralized structure, its narrow product diversification, and its focus on private-label products. As an ethical company, Aldi is dedicated to sustainability, fair labour, and transparency. The company is committed to promoting sustainability, community support, waste reduction, and employee welfare as part of its corporate social responsibility (CSR) initiatives. Because of its adaptability to many environmental, social, technical, legal, and economic issues, Aldi has been able to grow and stay competitive in the retail market. To guide strategic decision-making, efficiently manage risks, and maintain the firm's reputation, it is crucial to understand and manage the relationships between stakeholders, according to an analysis of stakeholders. As it expands its operations worldwide and adapts to the changing dynamics of the sector, Aldi has become a formidable grocery retail operator thanks to its focus on efficiency, responsibility, and simplicity (</a:t>
            </a:r>
            <a:r>
              <a:rPr lang="en-US" sz="2400" dirty="0"/>
              <a:t>Buliga, O. and Michl, K., 2017).</a:t>
            </a:r>
            <a:endParaRPr lang="en-US" sz="2400" dirty="0">
              <a:latin typeface="Arial" pitchFamily="34" charset="0"/>
              <a:cs typeface="Arial" pitchFamily="34" charset="0"/>
            </a:endParaRPr>
          </a:p>
        </p:txBody>
      </p:sp>
      <p:sp>
        <p:nvSpPr>
          <p:cNvPr id="6" name="Rectangle 5"/>
          <p:cNvSpPr/>
          <p:nvPr/>
        </p:nvSpPr>
        <p:spPr>
          <a:xfrm>
            <a:off x="0" y="10363200"/>
            <a:ext cx="18288000" cy="6096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8288000" cy="1600200"/>
          </a:xfrm>
          <a:prstGeom prst="rect">
            <a:avLst/>
          </a:prstGeom>
          <a:solidFill>
            <a:schemeClr val="accent6">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atin typeface="Arial Black" pitchFamily="34" charset="0"/>
              </a:rPr>
              <a:t>REFERENCES</a:t>
            </a:r>
            <a:r>
              <a:rPr lang="en-US" dirty="0"/>
              <a:t> </a:t>
            </a:r>
          </a:p>
        </p:txBody>
      </p:sp>
      <p:sp>
        <p:nvSpPr>
          <p:cNvPr id="5" name="Rectangle 4"/>
          <p:cNvSpPr/>
          <p:nvPr/>
        </p:nvSpPr>
        <p:spPr>
          <a:xfrm>
            <a:off x="304800" y="1981200"/>
            <a:ext cx="17602200" cy="86106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lvl="0" algn="just">
              <a:buFont typeface="Wingdings" pitchFamily="2" charset="2"/>
              <a:buChar char="Ø"/>
            </a:pPr>
            <a:r>
              <a:rPr lang="en-US" sz="2800" dirty="0">
                <a:latin typeface="Arial" pitchFamily="34" charset="0"/>
                <a:cs typeface="Arial" pitchFamily="34" charset="0"/>
              </a:rPr>
              <a:t>Krazynski, P., 2020. Aldi’s International Expansion–Past and Present.</a:t>
            </a:r>
          </a:p>
          <a:p>
            <a:pPr lvl="0" algn="just">
              <a:buFont typeface="Wingdings" pitchFamily="2" charset="2"/>
              <a:buChar char="Ø"/>
            </a:pPr>
            <a:r>
              <a:rPr lang="en-US" sz="2800" dirty="0">
                <a:latin typeface="Arial" pitchFamily="34" charset="0"/>
                <a:cs typeface="Arial" pitchFamily="34" charset="0"/>
              </a:rPr>
              <a:t>Wortmann, M., 2004. Aldi and the German model: Structural change in German grocery retailing and the success of grocery discounters. </a:t>
            </a:r>
            <a:r>
              <a:rPr lang="en-US" sz="2800" i="1" dirty="0">
                <a:latin typeface="Arial" pitchFamily="34" charset="0"/>
                <a:cs typeface="Arial" pitchFamily="34" charset="0"/>
              </a:rPr>
              <a:t>Competition &amp; Change</a:t>
            </a:r>
            <a:r>
              <a:rPr lang="en-US" sz="2800" dirty="0">
                <a:latin typeface="Arial" pitchFamily="34" charset="0"/>
                <a:cs typeface="Arial" pitchFamily="34" charset="0"/>
              </a:rPr>
              <a:t>, </a:t>
            </a:r>
            <a:r>
              <a:rPr lang="en-US" sz="2800" i="1" dirty="0">
                <a:latin typeface="Arial" pitchFamily="34" charset="0"/>
                <a:cs typeface="Arial" pitchFamily="34" charset="0"/>
              </a:rPr>
              <a:t>8</a:t>
            </a:r>
            <a:r>
              <a:rPr lang="en-US" sz="2800" dirty="0">
                <a:latin typeface="Arial" pitchFamily="34" charset="0"/>
                <a:cs typeface="Arial" pitchFamily="34" charset="0"/>
              </a:rPr>
              <a:t>(4), pp.425-441.</a:t>
            </a:r>
          </a:p>
          <a:p>
            <a:pPr lvl="0" algn="just">
              <a:buFont typeface="Wingdings" pitchFamily="2" charset="2"/>
              <a:buChar char="Ø"/>
            </a:pPr>
            <a:r>
              <a:rPr lang="en-US" sz="2800" dirty="0">
                <a:latin typeface="Arial" pitchFamily="34" charset="0"/>
                <a:cs typeface="Arial" pitchFamily="34" charset="0"/>
              </a:rPr>
              <a:t>Pioch, E.A. and Gerhard, U., 2014. Organizational culture as differentiator in international retailing. </a:t>
            </a:r>
            <a:r>
              <a:rPr lang="en-US" sz="2800" i="1" dirty="0">
                <a:latin typeface="Arial" pitchFamily="34" charset="0"/>
                <a:cs typeface="Arial" pitchFamily="34" charset="0"/>
              </a:rPr>
              <a:t>The Service Industries Journal</a:t>
            </a:r>
            <a:r>
              <a:rPr lang="en-US" sz="2800" dirty="0">
                <a:latin typeface="Arial" pitchFamily="34" charset="0"/>
                <a:cs typeface="Arial" pitchFamily="34" charset="0"/>
              </a:rPr>
              <a:t>, </a:t>
            </a:r>
            <a:r>
              <a:rPr lang="en-US" sz="2800" i="1" dirty="0">
                <a:latin typeface="Arial" pitchFamily="34" charset="0"/>
                <a:cs typeface="Arial" pitchFamily="34" charset="0"/>
              </a:rPr>
              <a:t>34</a:t>
            </a:r>
            <a:r>
              <a:rPr lang="en-US" sz="2800" dirty="0">
                <a:latin typeface="Arial" pitchFamily="34" charset="0"/>
                <a:cs typeface="Arial" pitchFamily="34" charset="0"/>
              </a:rPr>
              <a:t>(8), pp.729-749.</a:t>
            </a:r>
          </a:p>
          <a:p>
            <a:pPr lvl="0" algn="just">
              <a:buFont typeface="Wingdings" pitchFamily="2" charset="2"/>
              <a:buChar char="Ø"/>
            </a:pPr>
            <a:r>
              <a:rPr lang="en-US" sz="2800" dirty="0">
                <a:latin typeface="Arial" pitchFamily="34" charset="0"/>
                <a:cs typeface="Arial" pitchFamily="34" charset="0"/>
              </a:rPr>
              <a:t>Winkler, I., 2016. </a:t>
            </a:r>
            <a:r>
              <a:rPr lang="en-US" sz="2800" i="1" dirty="0">
                <a:latin typeface="Arial" pitchFamily="34" charset="0"/>
                <a:cs typeface="Arial" pitchFamily="34" charset="0"/>
              </a:rPr>
              <a:t>ALDI–A Case of Rigorous Employee Control?</a:t>
            </a:r>
            <a:r>
              <a:rPr lang="en-US" sz="2800" dirty="0">
                <a:latin typeface="Arial" pitchFamily="34" charset="0"/>
                <a:cs typeface="Arial" pitchFamily="34" charset="0"/>
              </a:rPr>
              <a:t>. SAGE Publications: SAGE Business Cases Originals.</a:t>
            </a:r>
          </a:p>
          <a:p>
            <a:pPr lvl="0" algn="just">
              <a:buFont typeface="Wingdings" pitchFamily="2" charset="2"/>
              <a:buChar char="Ø"/>
            </a:pPr>
            <a:r>
              <a:rPr lang="en-US" sz="2800" dirty="0">
                <a:latin typeface="Arial" pitchFamily="34" charset="0"/>
                <a:cs typeface="Arial" pitchFamily="34" charset="0"/>
              </a:rPr>
              <a:t>Voigt, K.I., Buliga, O., Michl, K., Voigt, K.I., Buliga, O. and Michl, K., 2017. Striving for Customer Benefit: The Case of Aldi. </a:t>
            </a:r>
            <a:r>
              <a:rPr lang="en-US" sz="2800" i="1" dirty="0">
                <a:latin typeface="Arial" pitchFamily="34" charset="0"/>
                <a:cs typeface="Arial" pitchFamily="34" charset="0"/>
              </a:rPr>
              <a:t>Business Model Pioneers: How Innovators Successfully Implement New Business Models</a:t>
            </a:r>
            <a:r>
              <a:rPr lang="en-US" sz="2800" dirty="0">
                <a:latin typeface="Arial" pitchFamily="34" charset="0"/>
                <a:cs typeface="Arial" pitchFamily="34" charset="0"/>
              </a:rPr>
              <a:t>, pp.11-24.</a:t>
            </a:r>
          </a:p>
          <a:p>
            <a:pPr lvl="0" algn="just">
              <a:buFont typeface="Wingdings" pitchFamily="2" charset="2"/>
              <a:buChar char="Ø"/>
            </a:pPr>
            <a:r>
              <a:rPr lang="en-US" sz="2800" dirty="0">
                <a:latin typeface="Arial" pitchFamily="34" charset="0"/>
                <a:cs typeface="Arial" pitchFamily="34" charset="0"/>
              </a:rPr>
              <a:t>Sarisa, L., 2021. Business strategies in the retail supermarkets industry: A comparative case study analysis of Costco and Aldi.</a:t>
            </a:r>
          </a:p>
          <a:p>
            <a:pPr lvl="0" algn="just">
              <a:buFont typeface="Wingdings" pitchFamily="2" charset="2"/>
              <a:buChar char="Ø"/>
            </a:pPr>
            <a:r>
              <a:rPr lang="en-US" sz="2800" dirty="0">
                <a:latin typeface="Arial" pitchFamily="34" charset="0"/>
                <a:cs typeface="Arial" pitchFamily="34" charset="0"/>
              </a:rPr>
              <a:t>Mongia, A., EXPLORING THE INFLUENCE OF RETAIL ATMOSPHERICS ON THE IMPULSE BUYING BEHAVIOR OF CUSTOMER’S–A CASE STUDY ON ALDI AT OLD KENT ROAD, LONDON.</a:t>
            </a:r>
          </a:p>
          <a:p>
            <a:pPr lvl="0" algn="just">
              <a:buFont typeface="Wingdings" pitchFamily="2" charset="2"/>
              <a:buChar char="Ø"/>
            </a:pPr>
            <a:r>
              <a:rPr lang="en-US" sz="2800" dirty="0">
                <a:latin typeface="Arial" pitchFamily="34" charset="0"/>
                <a:cs typeface="Arial" pitchFamily="34" charset="0"/>
              </a:rPr>
              <a:t>Ajibola, E.B., 2022. </a:t>
            </a:r>
            <a:r>
              <a:rPr lang="en-US" sz="2800" i="1" dirty="0">
                <a:latin typeface="Arial" pitchFamily="34" charset="0"/>
                <a:cs typeface="Arial" pitchFamily="34" charset="0"/>
              </a:rPr>
              <a:t>An investigation into talent management in the Irish retail sector: a case of Tesco, Aldi and Super Valu</a:t>
            </a:r>
            <a:r>
              <a:rPr lang="en-US" sz="2800" dirty="0">
                <a:latin typeface="Arial" pitchFamily="34" charset="0"/>
                <a:cs typeface="Arial" pitchFamily="34" charset="0"/>
              </a:rPr>
              <a:t> (Doctoral dissertation, Dublin, National College of Ireland).</a:t>
            </a:r>
          </a:p>
          <a:p>
            <a:pPr lvl="0" algn="just">
              <a:buFont typeface="Wingdings" pitchFamily="2" charset="2"/>
              <a:buChar char="Ø"/>
            </a:pPr>
            <a:r>
              <a:rPr lang="en-US" sz="2800" dirty="0">
                <a:latin typeface="Arial" pitchFamily="34" charset="0"/>
                <a:cs typeface="Arial" pitchFamily="34" charset="0"/>
              </a:rPr>
              <a:t>Kochova, J. and Drakulevski, L., STRATEGIC PROFILE OF THE TWO LEADING DISCOUNTERS IN THE UNITED KINGDOM: ALDI AND LIDL. </a:t>
            </a:r>
            <a:r>
              <a:rPr lang="en-US" sz="2800" i="1" dirty="0">
                <a:latin typeface="Arial" pitchFamily="34" charset="0"/>
                <a:cs typeface="Arial" pitchFamily="34" charset="0"/>
              </a:rPr>
              <a:t>НА ЕКОНОМСКИ ФАКУЛТЕТ-СКОПЈЕ</a:t>
            </a:r>
            <a:r>
              <a:rPr lang="en-US" sz="2800" dirty="0">
                <a:latin typeface="Arial" pitchFamily="34" charset="0"/>
                <a:cs typeface="Arial" pitchFamily="34" charset="0"/>
              </a:rPr>
              <a:t>, p.203.</a:t>
            </a:r>
          </a:p>
          <a:p>
            <a:pPr algn="just">
              <a:buFont typeface="Wingdings" pitchFamily="2" charset="2"/>
              <a:buChar char="Ø"/>
            </a:pPr>
            <a:endParaRPr lang="en-US" sz="2800" dirty="0">
              <a:latin typeface="Arial" pitchFamily="34" charset="0"/>
              <a:cs typeface="Arial"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 y="0"/>
            <a:ext cx="17983200" cy="109728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lvl="0" algn="just">
              <a:buFont typeface="Wingdings" pitchFamily="2" charset="2"/>
              <a:buChar char="Ø"/>
            </a:pPr>
            <a:r>
              <a:rPr lang="en-US" sz="1800" dirty="0">
                <a:latin typeface="Arial" pitchFamily="34" charset="0"/>
                <a:cs typeface="Arial" pitchFamily="34" charset="0"/>
              </a:rPr>
              <a:t>Aldi, S. and Ferine, K.F., 2023. Enhanced job satisfaction due to compensation, leadership, and colleagues. </a:t>
            </a:r>
            <a:r>
              <a:rPr lang="en-US" sz="1800" i="1" dirty="0">
                <a:latin typeface="Arial" pitchFamily="34" charset="0"/>
                <a:cs typeface="Arial" pitchFamily="34" charset="0"/>
              </a:rPr>
              <a:t>International Journal of Management, Economic and Accounting</a:t>
            </a:r>
            <a:r>
              <a:rPr lang="en-US" sz="1800" dirty="0">
                <a:latin typeface="Arial" pitchFamily="34" charset="0"/>
                <a:cs typeface="Arial" pitchFamily="34" charset="0"/>
              </a:rPr>
              <a:t>, </a:t>
            </a:r>
            <a:r>
              <a:rPr lang="en-US" sz="1800" i="1" dirty="0">
                <a:latin typeface="Arial" pitchFamily="34" charset="0"/>
                <a:cs typeface="Arial" pitchFamily="34" charset="0"/>
              </a:rPr>
              <a:t>1</a:t>
            </a:r>
            <a:r>
              <a:rPr lang="en-US" sz="1800" dirty="0">
                <a:latin typeface="Arial" pitchFamily="34" charset="0"/>
                <a:cs typeface="Arial" pitchFamily="34" charset="0"/>
              </a:rPr>
              <a:t>(2), pp.399-408.</a:t>
            </a:r>
          </a:p>
          <a:p>
            <a:pPr lvl="0" algn="just">
              <a:buFont typeface="Wingdings" pitchFamily="2" charset="2"/>
              <a:buChar char="Ø"/>
            </a:pPr>
            <a:r>
              <a:rPr lang="en-US" sz="1800" dirty="0">
                <a:latin typeface="Arial" pitchFamily="34" charset="0"/>
                <a:cs typeface="Arial" pitchFamily="34" charset="0"/>
              </a:rPr>
              <a:t>Wood, L.M., To cite this document: Lisa M. Wood, Barry J. Pierson,(2006)" The brand description of Sainsbury's and Aldi: price and quality positioning", International Journal of Retail &amp; Distribution Management, Vol. 34 Issue: 12, pp. 904-917.</a:t>
            </a:r>
          </a:p>
          <a:p>
            <a:pPr lvl="0" algn="just">
              <a:buFont typeface="Wingdings" pitchFamily="2" charset="2"/>
              <a:buChar char="Ø"/>
            </a:pPr>
            <a:r>
              <a:rPr lang="en-US" sz="1800" dirty="0">
                <a:latin typeface="Arial" pitchFamily="34" charset="0"/>
                <a:cs typeface="Arial" pitchFamily="34" charset="0"/>
              </a:rPr>
              <a:t>Job-oriented, E.O. and van Luit, S., Corporate culture: Putting aldi in a scientific context.</a:t>
            </a:r>
          </a:p>
          <a:p>
            <a:pPr lvl="0" algn="just">
              <a:buFont typeface="Wingdings" pitchFamily="2" charset="2"/>
              <a:buChar char="Ø"/>
            </a:pPr>
            <a:r>
              <a:rPr lang="en-US" sz="1800" dirty="0">
                <a:latin typeface="Arial" pitchFamily="34" charset="0"/>
                <a:cs typeface="Arial" pitchFamily="34" charset="0"/>
              </a:rPr>
              <a:t>Ferine, J., Hahn, B., Gerhard, U., Pioch, E. and Arnold, S.J., 2006. The impact of Wal‐Mart's entry into the German and UK grocery markets. </a:t>
            </a:r>
            <a:r>
              <a:rPr lang="en-US" sz="1800" i="1" dirty="0">
                <a:latin typeface="Arial" pitchFamily="34" charset="0"/>
                <a:cs typeface="Arial" pitchFamily="34" charset="0"/>
              </a:rPr>
              <a:t>Agribusiness: An International Journal</a:t>
            </a:r>
            <a:r>
              <a:rPr lang="en-US" sz="1800" dirty="0">
                <a:latin typeface="Arial" pitchFamily="34" charset="0"/>
                <a:cs typeface="Arial" pitchFamily="34" charset="0"/>
              </a:rPr>
              <a:t>, </a:t>
            </a:r>
            <a:r>
              <a:rPr lang="en-US" sz="1800" i="1" dirty="0">
                <a:latin typeface="Arial" pitchFamily="34" charset="0"/>
                <a:cs typeface="Arial" pitchFamily="34" charset="0"/>
              </a:rPr>
              <a:t>22</a:t>
            </a:r>
            <a:r>
              <a:rPr lang="en-US" sz="1800" dirty="0">
                <a:latin typeface="Arial" pitchFamily="34" charset="0"/>
                <a:cs typeface="Arial" pitchFamily="34" charset="0"/>
              </a:rPr>
              <a:t>(2), pp.247-266.</a:t>
            </a:r>
          </a:p>
          <a:p>
            <a:pPr lvl="0" algn="just">
              <a:buFont typeface="Wingdings" pitchFamily="2" charset="2"/>
              <a:buChar char="Ø"/>
            </a:pPr>
            <a:r>
              <a:rPr lang="en-US" sz="1800" dirty="0">
                <a:latin typeface="Arial" pitchFamily="34" charset="0"/>
                <a:cs typeface="Arial" pitchFamily="34" charset="0"/>
              </a:rPr>
              <a:t>Voigt, K.I., Buliga, O. and Michl, K., 2017. Business model pioneers. </a:t>
            </a:r>
            <a:r>
              <a:rPr lang="en-US" sz="1800" i="1" dirty="0">
                <a:latin typeface="Arial" pitchFamily="34" charset="0"/>
                <a:cs typeface="Arial" pitchFamily="34" charset="0"/>
              </a:rPr>
              <a:t>Management for Professionals. AG Switzerland: Springer International Publishing</a:t>
            </a:r>
            <a:r>
              <a:rPr lang="en-US" sz="1800" dirty="0">
                <a:latin typeface="Arial" pitchFamily="34" charset="0"/>
                <a:cs typeface="Arial" pitchFamily="34" charset="0"/>
              </a:rPr>
              <a:t>.</a:t>
            </a:r>
          </a:p>
          <a:p>
            <a:pPr lvl="0" algn="just">
              <a:buFont typeface="Wingdings" pitchFamily="2" charset="2"/>
              <a:buChar char="Ø"/>
            </a:pPr>
            <a:r>
              <a:rPr lang="en-US" sz="1800" dirty="0">
                <a:latin typeface="Arial" pitchFamily="34" charset="0"/>
                <a:cs typeface="Arial" pitchFamily="34" charset="0"/>
              </a:rPr>
              <a:t>Spanjaard, D. and Freeman, L., 2023. Supermarket tribes and the temple of Aldi: A comparison between the UK and Australia. </a:t>
            </a:r>
            <a:r>
              <a:rPr lang="en-US" sz="1800" i="1" dirty="0">
                <a:latin typeface="Arial" pitchFamily="34" charset="0"/>
                <a:cs typeface="Arial" pitchFamily="34" charset="0"/>
              </a:rPr>
              <a:t>Journal of Consumer Culture</a:t>
            </a:r>
            <a:r>
              <a:rPr lang="en-US" sz="1800" dirty="0">
                <a:latin typeface="Arial" pitchFamily="34" charset="0"/>
                <a:cs typeface="Arial" pitchFamily="34" charset="0"/>
              </a:rPr>
              <a:t>, </a:t>
            </a:r>
            <a:r>
              <a:rPr lang="en-US" sz="1800" i="1" dirty="0">
                <a:latin typeface="Arial" pitchFamily="34" charset="0"/>
                <a:cs typeface="Arial" pitchFamily="34" charset="0"/>
              </a:rPr>
              <a:t>23</a:t>
            </a:r>
            <a:r>
              <a:rPr lang="en-US" sz="1800" dirty="0">
                <a:latin typeface="Arial" pitchFamily="34" charset="0"/>
                <a:cs typeface="Arial" pitchFamily="34" charset="0"/>
              </a:rPr>
              <a:t>(1), pp.3-26.</a:t>
            </a:r>
          </a:p>
          <a:p>
            <a:pPr lvl="0" algn="just">
              <a:buFont typeface="Wingdings" pitchFamily="2" charset="2"/>
              <a:buChar char="Ø"/>
            </a:pPr>
            <a:r>
              <a:rPr lang="en-US" sz="1800" dirty="0">
                <a:latin typeface="Arial" pitchFamily="34" charset="0"/>
                <a:cs typeface="Arial" pitchFamily="34" charset="0"/>
              </a:rPr>
              <a:t>Steenkamp, J.B.E., 2018. Brands and retailers under attack from hard discounters. In </a:t>
            </a:r>
            <a:r>
              <a:rPr lang="en-US" sz="1800" i="1" dirty="0">
                <a:latin typeface="Arial" pitchFamily="34" charset="0"/>
                <a:cs typeface="Arial" pitchFamily="34" charset="0"/>
              </a:rPr>
              <a:t>Handbook of research on retailing</a:t>
            </a:r>
            <a:r>
              <a:rPr lang="en-US" sz="1800" dirty="0">
                <a:latin typeface="Arial" pitchFamily="34" charset="0"/>
                <a:cs typeface="Arial" pitchFamily="34" charset="0"/>
              </a:rPr>
              <a:t> (pp. 44-62). Edward Elgar Publishing.</a:t>
            </a:r>
          </a:p>
          <a:p>
            <a:pPr lvl="0" algn="just">
              <a:buFont typeface="Wingdings" pitchFamily="2" charset="2"/>
              <a:buChar char="Ø"/>
            </a:pPr>
            <a:r>
              <a:rPr lang="en-US" sz="1800" dirty="0">
                <a:latin typeface="Arial" pitchFamily="34" charset="0"/>
                <a:cs typeface="Arial" pitchFamily="34" charset="0"/>
              </a:rPr>
              <a:t>Spyra, Z., 2017. Environmental aspects as an area of CSR and building the image of retailers’ private labels. </a:t>
            </a:r>
            <a:r>
              <a:rPr lang="en-US" sz="1800" i="1" dirty="0">
                <a:latin typeface="Arial" pitchFamily="34" charset="0"/>
                <a:cs typeface="Arial" pitchFamily="34" charset="0"/>
              </a:rPr>
              <a:t>Marketing of Scientific and Research Organizations</a:t>
            </a:r>
            <a:r>
              <a:rPr lang="en-US" sz="1800" dirty="0">
                <a:latin typeface="Arial" pitchFamily="34" charset="0"/>
                <a:cs typeface="Arial" pitchFamily="34" charset="0"/>
              </a:rPr>
              <a:t>, </a:t>
            </a:r>
            <a:r>
              <a:rPr lang="en-US" sz="1800" i="1" dirty="0">
                <a:latin typeface="Arial" pitchFamily="34" charset="0"/>
                <a:cs typeface="Arial" pitchFamily="34" charset="0"/>
              </a:rPr>
              <a:t>26</a:t>
            </a:r>
            <a:r>
              <a:rPr lang="en-US" sz="1800" dirty="0">
                <a:latin typeface="Arial" pitchFamily="34" charset="0"/>
                <a:cs typeface="Arial" pitchFamily="34" charset="0"/>
              </a:rPr>
              <a:t>(4), pp.135-160.</a:t>
            </a:r>
          </a:p>
          <a:p>
            <a:pPr lvl="0" algn="just">
              <a:buFont typeface="Wingdings" pitchFamily="2" charset="2"/>
              <a:buChar char="Ø"/>
            </a:pPr>
            <a:r>
              <a:rPr lang="en-US" sz="1800" dirty="0">
                <a:latin typeface="Arial" pitchFamily="34" charset="0"/>
                <a:cs typeface="Arial" pitchFamily="34" charset="0"/>
              </a:rPr>
              <a:t>Aldi, K.V. and Tadasad, P.G., 2010. Collection Development of Social Science Serials in University Libraries of Karnataka State (2004-2008): A Study. </a:t>
            </a:r>
            <a:r>
              <a:rPr lang="en-US" sz="1800" i="1" dirty="0">
                <a:latin typeface="Arial" pitchFamily="34" charset="0"/>
                <a:cs typeface="Arial" pitchFamily="34" charset="0"/>
              </a:rPr>
              <a:t>Indian Journal of Information Science and Services</a:t>
            </a:r>
            <a:r>
              <a:rPr lang="en-US" sz="1800" dirty="0">
                <a:latin typeface="Arial" pitchFamily="34" charset="0"/>
                <a:cs typeface="Arial" pitchFamily="34" charset="0"/>
              </a:rPr>
              <a:t>, </a:t>
            </a:r>
            <a:r>
              <a:rPr lang="en-US" sz="1800" i="1" dirty="0">
                <a:latin typeface="Arial" pitchFamily="34" charset="0"/>
                <a:cs typeface="Arial" pitchFamily="34" charset="0"/>
              </a:rPr>
              <a:t>4</a:t>
            </a:r>
            <a:r>
              <a:rPr lang="en-US" sz="1800" dirty="0">
                <a:latin typeface="Arial" pitchFamily="34" charset="0"/>
                <a:cs typeface="Arial" pitchFamily="34" charset="0"/>
              </a:rPr>
              <a:t>(1), pp.54-60.</a:t>
            </a:r>
          </a:p>
          <a:p>
            <a:pPr lvl="0" algn="just">
              <a:buFont typeface="Wingdings" pitchFamily="2" charset="2"/>
              <a:buChar char="Ø"/>
            </a:pPr>
            <a:r>
              <a:rPr lang="en-US" sz="1800" dirty="0">
                <a:latin typeface="Arial" pitchFamily="34" charset="0"/>
                <a:cs typeface="Arial" pitchFamily="34" charset="0"/>
              </a:rPr>
              <a:t>Jaeger, L.C. and Höhler, J., 2021. Using word of mouth data from social media to identify asymmetric competition in food retailing. </a:t>
            </a:r>
            <a:r>
              <a:rPr lang="en-US" sz="1800" i="1" dirty="0">
                <a:latin typeface="Arial" pitchFamily="34" charset="0"/>
                <a:cs typeface="Arial" pitchFamily="34" charset="0"/>
              </a:rPr>
              <a:t>Journal of retailing and consumer services</a:t>
            </a:r>
            <a:r>
              <a:rPr lang="en-US" sz="1800" dirty="0">
                <a:latin typeface="Arial" pitchFamily="34" charset="0"/>
                <a:cs typeface="Arial" pitchFamily="34" charset="0"/>
              </a:rPr>
              <a:t>, </a:t>
            </a:r>
            <a:r>
              <a:rPr lang="en-US" sz="1800" i="1" dirty="0">
                <a:latin typeface="Arial" pitchFamily="34" charset="0"/>
                <a:cs typeface="Arial" pitchFamily="34" charset="0"/>
              </a:rPr>
              <a:t>58</a:t>
            </a:r>
            <a:r>
              <a:rPr lang="en-US" sz="1800" dirty="0">
                <a:latin typeface="Arial" pitchFamily="34" charset="0"/>
                <a:cs typeface="Arial" pitchFamily="34" charset="0"/>
              </a:rPr>
              <a:t>, p.102284.</a:t>
            </a:r>
          </a:p>
          <a:p>
            <a:pPr lvl="0" algn="just">
              <a:buFont typeface="Wingdings" pitchFamily="2" charset="2"/>
              <a:buChar char="Ø"/>
            </a:pPr>
            <a:r>
              <a:rPr lang="en-US" sz="1800" dirty="0">
                <a:latin typeface="Arial" pitchFamily="34" charset="0"/>
                <a:cs typeface="Arial" pitchFamily="34" charset="0"/>
              </a:rPr>
              <a:t>Kristiana, S.P.D., Natalia, C., Silalahi, A. and Aldi, B.E., 2015. Strategic Collaboration with Shipping Companies. </a:t>
            </a:r>
            <a:r>
              <a:rPr lang="en-US" sz="1800" i="1" dirty="0">
                <a:latin typeface="Arial" pitchFamily="34" charset="0"/>
                <a:cs typeface="Arial" pitchFamily="34" charset="0"/>
              </a:rPr>
              <a:t>The International Institute for Science, Technology and Education (IISTE)</a:t>
            </a:r>
            <a:r>
              <a:rPr lang="en-US" sz="1800" dirty="0">
                <a:latin typeface="Arial" pitchFamily="34" charset="0"/>
                <a:cs typeface="Arial" pitchFamily="34" charset="0"/>
              </a:rPr>
              <a:t>, </a:t>
            </a:r>
            <a:r>
              <a:rPr lang="en-US" sz="1800" i="1" dirty="0">
                <a:latin typeface="Arial" pitchFamily="34" charset="0"/>
                <a:cs typeface="Arial" pitchFamily="34" charset="0"/>
              </a:rPr>
              <a:t>5</a:t>
            </a:r>
            <a:r>
              <a:rPr lang="en-US" sz="1800" dirty="0">
                <a:latin typeface="Arial" pitchFamily="34" charset="0"/>
                <a:cs typeface="Arial" pitchFamily="34" charset="0"/>
              </a:rPr>
              <a:t>(12), pp.37-45.</a:t>
            </a:r>
          </a:p>
          <a:p>
            <a:pPr lvl="0" algn="just">
              <a:buFont typeface="Wingdings" pitchFamily="2" charset="2"/>
              <a:buChar char="Ø"/>
            </a:pPr>
            <a:r>
              <a:rPr lang="en-US" sz="1800" dirty="0">
                <a:latin typeface="Arial" pitchFamily="34" charset="0"/>
                <a:cs typeface="Arial" pitchFamily="34" charset="0"/>
              </a:rPr>
              <a:t>Briedyte, E., 2014. </a:t>
            </a:r>
            <a:r>
              <a:rPr lang="en-US" sz="1800" i="1" dirty="0">
                <a:latin typeface="Arial" pitchFamily="34" charset="0"/>
                <a:cs typeface="Arial" pitchFamily="34" charset="0"/>
              </a:rPr>
              <a:t>The importance of Total quality management in discount grocery stores in Ireland</a:t>
            </a:r>
            <a:r>
              <a:rPr lang="en-US" sz="1800" dirty="0">
                <a:latin typeface="Arial" pitchFamily="34" charset="0"/>
                <a:cs typeface="Arial" pitchFamily="34" charset="0"/>
              </a:rPr>
              <a:t> (Doctoral dissertation, Dublin Business School).</a:t>
            </a:r>
          </a:p>
          <a:p>
            <a:pPr lvl="0" algn="just">
              <a:buFont typeface="Wingdings" pitchFamily="2" charset="2"/>
              <a:buChar char="Ø"/>
            </a:pPr>
            <a:r>
              <a:rPr lang="en-US" sz="1800" dirty="0">
                <a:latin typeface="Arial" pitchFamily="34" charset="0"/>
                <a:cs typeface="Arial" pitchFamily="34" charset="0"/>
              </a:rPr>
              <a:t>Aldi, M., Anwar, M.S. and David, G., 2022. Company Responsibility Towards Phoneed Employees Without Getting the Rights of Severance Pay. </a:t>
            </a:r>
            <a:r>
              <a:rPr lang="en-US" sz="1800" i="1" dirty="0">
                <a:latin typeface="Arial" pitchFamily="34" charset="0"/>
                <a:cs typeface="Arial" pitchFamily="34" charset="0"/>
              </a:rPr>
              <a:t>Return: Study of Management, Economic and Bussines</a:t>
            </a:r>
            <a:r>
              <a:rPr lang="en-US" sz="1800" dirty="0">
                <a:latin typeface="Arial" pitchFamily="34" charset="0"/>
                <a:cs typeface="Arial" pitchFamily="34" charset="0"/>
              </a:rPr>
              <a:t>, </a:t>
            </a:r>
            <a:r>
              <a:rPr lang="en-US" sz="1800" i="1" dirty="0">
                <a:latin typeface="Arial" pitchFamily="34" charset="0"/>
                <a:cs typeface="Arial" pitchFamily="34" charset="0"/>
              </a:rPr>
              <a:t>1</a:t>
            </a:r>
            <a:r>
              <a:rPr lang="en-US" sz="1800" dirty="0">
                <a:latin typeface="Arial" pitchFamily="34" charset="0"/>
                <a:cs typeface="Arial" pitchFamily="34" charset="0"/>
              </a:rPr>
              <a:t>(2), pp.63-71.</a:t>
            </a:r>
          </a:p>
          <a:p>
            <a:pPr lvl="0" algn="just">
              <a:buFont typeface="Wingdings" pitchFamily="2" charset="2"/>
              <a:buChar char="Ø"/>
            </a:pPr>
            <a:r>
              <a:rPr lang="en-US" sz="1800" dirty="0">
                <a:latin typeface="Arial" pitchFamily="34" charset="0"/>
                <a:cs typeface="Arial" pitchFamily="34" charset="0"/>
              </a:rPr>
              <a:t>Ryding, D., 2011</a:t>
            </a:r>
          </a:p>
          <a:p>
            <a:pPr lvl="0" algn="just">
              <a:buFont typeface="Wingdings" pitchFamily="2" charset="2"/>
              <a:buChar char="Ø"/>
            </a:pPr>
            <a:r>
              <a:rPr lang="en-US" sz="1800" dirty="0" err="1">
                <a:latin typeface="Arial" pitchFamily="34" charset="0"/>
                <a:cs typeface="Arial" pitchFamily="34" charset="0"/>
              </a:rPr>
              <a:t>Ajibola</a:t>
            </a:r>
            <a:r>
              <a:rPr lang="en-US" sz="1800" dirty="0">
                <a:latin typeface="Arial" pitchFamily="34" charset="0"/>
                <a:cs typeface="Arial" pitchFamily="34" charset="0"/>
              </a:rPr>
              <a:t>, E.B., 2022. An investigation into talent management in the Irish retail sector: a case of Tesco, Aldi and Super </a:t>
            </a:r>
            <a:r>
              <a:rPr lang="en-US" sz="1800" dirty="0" err="1">
                <a:latin typeface="Arial" pitchFamily="34" charset="0"/>
                <a:cs typeface="Arial" pitchFamily="34" charset="0"/>
              </a:rPr>
              <a:t>Valu</a:t>
            </a:r>
            <a:r>
              <a:rPr lang="en-US" sz="1800" dirty="0">
                <a:latin typeface="Arial" pitchFamily="34" charset="0"/>
                <a:cs typeface="Arial" pitchFamily="34" charset="0"/>
              </a:rPr>
              <a:t> (Doctoral dissertation, Dublin, National College of Ireland).</a:t>
            </a:r>
          </a:p>
          <a:p>
            <a:pPr lvl="0" algn="just">
              <a:buFont typeface="Wingdings" pitchFamily="2" charset="2"/>
              <a:buChar char="Ø"/>
            </a:pPr>
            <a:r>
              <a:rPr lang="en-US" sz="1800" dirty="0">
                <a:latin typeface="Arial" pitchFamily="34" charset="0"/>
                <a:cs typeface="Arial" pitchFamily="34" charset="0"/>
              </a:rPr>
              <a:t>Banerjee, S., 2022. A Review on Strategic Analysis of Australian Supermarkets. Journal of Production, Operations Management and Economics (JPOME) ISSN 2799-1008, 2(06), pp.36-45.</a:t>
            </a:r>
          </a:p>
          <a:p>
            <a:pPr lvl="0" algn="just">
              <a:buFont typeface="Wingdings" pitchFamily="2" charset="2"/>
              <a:buChar char="Ø"/>
            </a:pPr>
            <a:r>
              <a:rPr lang="en-US" sz="1800" dirty="0" err="1">
                <a:latin typeface="Arial" pitchFamily="34" charset="0"/>
                <a:cs typeface="Arial" pitchFamily="34" charset="0"/>
              </a:rPr>
              <a:t>Dugoni</a:t>
            </a:r>
            <a:r>
              <a:rPr lang="en-US" sz="1800" dirty="0">
                <a:latin typeface="Arial" pitchFamily="34" charset="0"/>
                <a:cs typeface="Arial" pitchFamily="34" charset="0"/>
              </a:rPr>
              <a:t>, L., 2022. Business model evolution of Discount: the case of Aldi and </a:t>
            </a:r>
            <a:r>
              <a:rPr lang="en-US" sz="1800" dirty="0" err="1">
                <a:latin typeface="Arial" pitchFamily="34" charset="0"/>
                <a:cs typeface="Arial" pitchFamily="34" charset="0"/>
              </a:rPr>
              <a:t>Eurospin</a:t>
            </a:r>
            <a:r>
              <a:rPr lang="en-US" sz="1800" dirty="0">
                <a:latin typeface="Arial" pitchFamily="34" charset="0"/>
                <a:cs typeface="Arial" pitchFamily="34" charset="0"/>
              </a:rPr>
              <a:t> in the Italian market.</a:t>
            </a:r>
          </a:p>
          <a:p>
            <a:pPr lvl="0" algn="just">
              <a:buFont typeface="Wingdings" pitchFamily="2" charset="2"/>
              <a:buChar char="Ø"/>
            </a:pPr>
            <a:r>
              <a:rPr lang="en-US" sz="1800" dirty="0" err="1">
                <a:latin typeface="Arial" pitchFamily="34" charset="0"/>
                <a:cs typeface="Arial" pitchFamily="34" charset="0"/>
              </a:rPr>
              <a:t>Krazynski</a:t>
            </a:r>
            <a:r>
              <a:rPr lang="en-US" sz="1800" dirty="0">
                <a:latin typeface="Arial" pitchFamily="34" charset="0"/>
                <a:cs typeface="Arial" pitchFamily="34" charset="0"/>
              </a:rPr>
              <a:t>, P., 2020. Aldi’s International Expansion–Past and Present.</a:t>
            </a:r>
          </a:p>
          <a:p>
            <a:pPr lvl="0" algn="just">
              <a:buFont typeface="Wingdings" pitchFamily="2" charset="2"/>
              <a:buChar char="Ø"/>
            </a:pPr>
            <a:r>
              <a:rPr lang="en-US" sz="1800" dirty="0" err="1">
                <a:latin typeface="Arial" pitchFamily="34" charset="0"/>
                <a:cs typeface="Arial" pitchFamily="34" charset="0"/>
              </a:rPr>
              <a:t>O'Mahony</a:t>
            </a:r>
            <a:r>
              <a:rPr lang="en-US" sz="1800" dirty="0">
                <a:latin typeface="Arial" pitchFamily="34" charset="0"/>
                <a:cs typeface="Arial" pitchFamily="34" charset="0"/>
              </a:rPr>
              <a:t>, S., Collins, N.A., Doyle, G., Gibney, E.R. and Moore, A., 2022. Supermarket availability and socio-economic deprivation in urban Ireland. Proceedings of the Nutrition Society, 81(OCE4), p.E100.</a:t>
            </a:r>
          </a:p>
          <a:p>
            <a:pPr lvl="0" algn="just">
              <a:buFont typeface="Wingdings" pitchFamily="2" charset="2"/>
              <a:buChar char="Ø"/>
            </a:pPr>
            <a:r>
              <a:rPr lang="en-US" sz="1800" dirty="0" err="1">
                <a:latin typeface="Arial" pitchFamily="34" charset="0"/>
                <a:cs typeface="Arial" pitchFamily="34" charset="0"/>
              </a:rPr>
              <a:t>Sarisa</a:t>
            </a:r>
            <a:r>
              <a:rPr lang="en-US" sz="1800" dirty="0">
                <a:latin typeface="Arial" pitchFamily="34" charset="0"/>
                <a:cs typeface="Arial" pitchFamily="34" charset="0"/>
              </a:rPr>
              <a:t>, L., 2021. Business strategies in the retail supermarkets industry: A comparative case study analysis of Costco and Aldi.</a:t>
            </a:r>
          </a:p>
          <a:p>
            <a:pPr lvl="0" algn="just">
              <a:buFont typeface="Wingdings" pitchFamily="2" charset="2"/>
              <a:buChar char="Ø"/>
            </a:pPr>
            <a:r>
              <a:rPr lang="en-US" sz="1800" dirty="0">
                <a:latin typeface="Arial" pitchFamily="34" charset="0"/>
                <a:cs typeface="Arial" pitchFamily="34" charset="0"/>
              </a:rPr>
              <a:t>Schultz, S., Cameron, A.J., Grigsby-Duffy, L., Robinson, E., Marshall, J., Orellana, L. and Sacks, G., 2021. Availability and placement of healthy and discretionary food in Australian supermarkets by chain and level of socio-economic disadvantage. Public health nutrition, 24(2), pp.203-214.</a:t>
            </a:r>
          </a:p>
          <a:p>
            <a:pPr lvl="0" algn="just">
              <a:buFont typeface="Wingdings" pitchFamily="2" charset="2"/>
              <a:buChar char="Ø"/>
            </a:pPr>
            <a:r>
              <a:rPr lang="en-US" sz="1800" dirty="0" err="1">
                <a:latin typeface="Arial" pitchFamily="34" charset="0"/>
                <a:cs typeface="Arial" pitchFamily="34" charset="0"/>
              </a:rPr>
              <a:t>Spanjaard</a:t>
            </a:r>
            <a:r>
              <a:rPr lang="en-US" sz="1800" dirty="0">
                <a:latin typeface="Arial" pitchFamily="34" charset="0"/>
                <a:cs typeface="Arial" pitchFamily="34" charset="0"/>
              </a:rPr>
              <a:t>, D. and Freeman, L., 2023. Supermarket tribes and the temple of Aldi: A comparison between the UK and Australia. Journal of Consumer Culture, 23(1), pp.3-26.</a:t>
            </a:r>
          </a:p>
          <a:p>
            <a:pPr lvl="0" algn="just">
              <a:buFont typeface="Wingdings" pitchFamily="2" charset="2"/>
              <a:buChar char="Ø"/>
            </a:pPr>
            <a:r>
              <a:rPr lang="en-US" sz="1800" dirty="0">
                <a:latin typeface="Arial" pitchFamily="34" charset="0"/>
                <a:cs typeface="Arial" pitchFamily="34" charset="0"/>
              </a:rPr>
              <a:t>Wortmann, M., 2021. The German variety of grocery retailing: A historical institutionalist analysis of a non-core industry. Competition &amp; Change, 25(3-4), pp.453-477.</a:t>
            </a:r>
          </a:p>
          <a:p>
            <a:pPr lvl="0" algn="just">
              <a:buFont typeface="Wingdings" pitchFamily="2" charset="2"/>
              <a:buChar char="Ø"/>
            </a:pPr>
            <a:r>
              <a:rPr lang="en-US" sz="1800" dirty="0">
                <a:latin typeface="Arial" pitchFamily="34" charset="0"/>
                <a:cs typeface="Arial" pitchFamily="34" charset="0"/>
              </a:rPr>
              <a:t>Xu, L., 2023, October. Coles Supermarket and the Australian Grocery Industry. In 2023 2nd International Conference on Economics, Smart Finance and Contemporary Trade (ESFCT 2023) (pp. 367-376). Atlantis Press.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Thank You Images – Browse 273,735 Stock Photos, Vectors, and Video | Adobe  Stock"/>
          <p:cNvPicPr>
            <a:picLocks noChangeAspect="1" noChangeArrowheads="1"/>
          </p:cNvPicPr>
          <p:nvPr/>
        </p:nvPicPr>
        <p:blipFill>
          <a:blip r:embed="rId2" cstate="print"/>
          <a:srcRect/>
          <a:stretch>
            <a:fillRect/>
          </a:stretch>
        </p:blipFill>
        <p:spPr bwMode="auto">
          <a:xfrm>
            <a:off x="2590800" y="1524000"/>
            <a:ext cx="13255125" cy="74676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223</TotalTime>
  <Words>4016</Words>
  <Application>Microsoft Office PowerPoint</Application>
  <PresentationFormat>Custom</PresentationFormat>
  <Paragraphs>214</Paragraphs>
  <Slides>18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 Black</vt:lpstr>
      <vt:lpstr>Calibri</vt:lpstr>
      <vt:lpstr>Times New Roman</vt:lpstr>
      <vt:lpstr>Wingdings</vt:lpstr>
      <vt:lpstr>Office Theme</vt:lpstr>
      <vt:lpstr>PowerPoint Presentation</vt:lpstr>
      <vt:lpstr>PowerPoint Presentation</vt:lpstr>
      <vt:lpstr>PowerPoint Presentation</vt:lpstr>
      <vt:lpstr>PowerPoint Presentation</vt:lpstr>
      <vt:lpstr>ALDI Organisation Overview</vt:lpstr>
      <vt:lpstr>Organisation Structure, Size, And Functions</vt:lpstr>
      <vt:lpstr>Organisation Structure, Size, And Functions</vt:lpstr>
      <vt:lpstr>Organisation Structure, Size, And Functions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Umaim Amir</dc:creator>
  <cp:lastModifiedBy>Umaim Amir</cp:lastModifiedBy>
  <cp:revision>2</cp:revision>
  <dcterms:created xsi:type="dcterms:W3CDTF">2024-03-10T01:59:00Z</dcterms:created>
  <dcterms:modified xsi:type="dcterms:W3CDTF">2024-03-15T09:50:01Z</dcterms:modified>
</cp:coreProperties>
</file>