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6" r:id="rId2"/>
    <p:sldId id="256" r:id="rId3"/>
    <p:sldId id="257" r:id="rId4"/>
    <p:sldId id="274" r:id="rId5"/>
    <p:sldId id="263" r:id="rId6"/>
    <p:sldId id="275" r:id="rId7"/>
    <p:sldId id="272" r:id="rId8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5019" autoAdjust="0"/>
  </p:normalViewPr>
  <p:slideViewPr>
    <p:cSldViewPr snapToGrid="0">
      <p:cViewPr>
        <p:scale>
          <a:sx n="50" d="100"/>
          <a:sy n="50" d="100"/>
        </p:scale>
        <p:origin x="1500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A5337A-C453-4FF8-82DF-44C0EB7EA1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35412-EA3B-4C79-A36A-D6D06275DE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441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shows the overall network architecture of the SWANSEA.ACCA environment.</a:t>
            </a:r>
            <a:br>
              <a:rPr lang="en-GB" dirty="0"/>
            </a:br>
            <a:r>
              <a:rPr lang="en-GB" dirty="0"/>
              <a:t>The network is divided into two locations, connected via VPN, and centrally managed using Active Directory.</a:t>
            </a:r>
            <a:br>
              <a:rPr lang="en-GB" dirty="0"/>
            </a:br>
            <a:r>
              <a:rPr lang="en-GB" dirty="0"/>
              <a:t>The goal of this project is to assess its security and identify potential vulnerabilities.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5412-EA3B-4C79-A36A-D6D06275DE4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12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phase, we performed basic network reconnaissance by testing connectivity using ping.</a:t>
            </a:r>
            <a:br>
              <a:rPr lang="en-GB" dirty="0"/>
            </a:br>
            <a:r>
              <a:rPr lang="en-GB" dirty="0"/>
              <a:t>This allowed us to confirm that the Domain Controller is reachable and that communication between systems is working correctly.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5412-EA3B-4C79-A36A-D6D06275DE4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9735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step, we tested connectivity with the London site by pinging the Debian server.</a:t>
            </a:r>
            <a:br>
              <a:rPr lang="en-GB" dirty="0"/>
            </a:br>
            <a:r>
              <a:rPr lang="en-GB" dirty="0"/>
              <a:t>The successful responses confirm that the VPN connection is active and the host is reachable for further analysis.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5412-EA3B-4C79-A36A-D6D06275DE4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694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performed an Nmap scan to identify open ports and services running on the target machines.</a:t>
            </a:r>
            <a:br>
              <a:rPr lang="en-GB" dirty="0"/>
            </a:br>
            <a:r>
              <a:rPr lang="en-GB" dirty="0"/>
              <a:t>This allowed us to detect services such as FTP, SSH, and SMB, which were later used as entry points for exploitation.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5412-EA3B-4C79-A36A-D6D06275DE4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405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performed a vulnerability assessment using Nessus and identified several issues categorised by severity.</a:t>
            </a:r>
            <a:br>
              <a:rPr lang="en-GB" dirty="0"/>
            </a:br>
            <a:r>
              <a:rPr lang="en-GB" dirty="0"/>
              <a:t>High severity vulnerabilities include FTP anonymous access and weak encryption.</a:t>
            </a:r>
            <a:br>
              <a:rPr lang="en-GB" dirty="0"/>
            </a:br>
            <a:r>
              <a:rPr lang="en-GB" dirty="0"/>
              <a:t>Medium and low findings highlight configuration weaknesses that increase the attack surface.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5412-EA3B-4C79-A36A-D6D06275DE4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8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phase, we attempted to exploit the identified vulnerabilities.</a:t>
            </a:r>
            <a:br>
              <a:rPr lang="en-GB" dirty="0"/>
            </a:br>
            <a:r>
              <a:rPr lang="en-GB" dirty="0"/>
              <a:t>We successfully accessed the FTP server without authentication and retrieved files.</a:t>
            </a:r>
            <a:br>
              <a:rPr lang="en-GB" dirty="0"/>
            </a:br>
            <a:r>
              <a:rPr lang="en-GB" dirty="0"/>
              <a:t>Additionally, brute force attacks on SMB and SSH revealed weak credentials, allowing further access to the systems.</a:t>
            </a:r>
            <a:br>
              <a:rPr lang="en-GB" dirty="0"/>
            </a:br>
            <a:r>
              <a:rPr lang="en-GB" dirty="0"/>
              <a:t>This demonstrates how misconfigurations and weak passwords can lead to serious security risks.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35412-EA3B-4C79-A36A-D6D06275DE4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23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C6944-B9CD-1577-2674-28779BD1AF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BDF0A8-CB3D-F6D5-77E7-82041CA19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F3F910-4B69-74DF-AE49-CF5ECC510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4B0C5-AA6A-DBF9-C2DC-613C025FC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55E6D-C0AB-0E4C-AAAB-3F777CB20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698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C0A7E-7F00-79E8-C540-D5D6BA59D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886C7-597F-856A-D347-89087BBE2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0B82FB-396E-7698-4218-EF7272CA5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4C3D1-6661-4113-578E-F6CA20D38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915ED5-32DE-BF9B-63C9-082F74410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345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002A7-B0A0-29B2-3343-600F07D5D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62AF5-436D-F9F8-2D6C-0107671E72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C4C8D-38A7-3934-CA7F-31F1EAC5D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0C2C1-897B-F8E7-0FA2-3D47D4023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EAADC-9B22-AFF9-EF02-73A0E81A0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105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C416F-040F-EDC1-B9FA-B24A8B672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40E10-1200-860B-7AC0-0218282CD4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091C70-0527-E549-91D1-B36C9B20CD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79A808-41B3-073A-BE5B-633578E20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A7483-F70F-1D01-8540-D5C86C9EC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C9E9A-EEC9-54D2-D15D-F3027BEE9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314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6DCA1-4043-7C42-41B9-201C988D8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6709B-82A2-0C9E-A7E1-CA2DEEF89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7C14C3-CDFA-BD8E-A3C6-CC4621F42C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D4EE5B-8B69-1E9A-F19D-0DCA494E9B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7CFFEF-5BD7-8906-FCF1-9938F55BB6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E8F954-4D59-5273-6805-FB217E57A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49969C-60D7-7478-25BD-B4B685636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801C92-C435-C2E3-773C-072C36079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536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341DE-EE68-65BF-2725-171097933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FA5A68-3FC9-EEF9-24FB-86F763718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C1938D-B972-83F6-7A57-FC315CA0C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D8B220-E4A5-770B-6580-1C3400CA2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591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CB51A6-279F-C226-8625-6E281BF5A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491F01-38FE-81AB-0886-82535E155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63A0D2-83C9-31CE-EE22-D13DC22F4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802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E3AD8-A314-88C3-9D3D-453D2D782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C6B75-C4BB-1641-A649-D21C20AFDB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CB9A14-50F0-71B3-028B-AFD5036BF9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6729F1-E628-444C-D9BB-61EF8DF9F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3425D-BA86-702E-6C06-432CC7015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05751-83B2-48F0-0436-855A0BF75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59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1BCDE-62E7-50DF-AB7C-F429D7430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1180CD-232B-2221-08E1-DFE635D6A1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C0DA34-6BC0-5FC7-675B-2DE7ABCBC9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93A221-302F-349F-AD1B-CD31E9712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A00A11-AC0C-183E-8986-FEED7D1B7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9ACD3-8B9A-1380-C57E-6F3D041B8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950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84C3D-A44C-C74A-D819-C37DA6311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F4566A-6425-F200-68AE-55865E3C22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BA9D0B-A033-CAEE-2279-22DCCC7E6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E46EF-352E-9C01-A1DC-0FD1DCFFC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645D1-0FB3-8EB6-D1F1-542F51D49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224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922FF4-E68C-2FD2-0E70-B34FE3FD90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E80D6F-D348-1861-75C8-0E9056B636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0C7317-1CFF-BAD2-09C2-05856798F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69F85-D784-CBF3-BBDD-10878A530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73144-E0AD-6053-0B4F-59470047C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736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87FCDB-1B1A-9A66-633D-CBB6D99FF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8D3ED6-3FAE-0234-C265-4764AE2F6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2266A-8B65-3E83-B9BE-4C188A1F33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23A141-1561-4AD4-AAB2-03355A2D9EF9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798CD-237F-4E93-01A6-3A9D9B1B0F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08F86-87C8-BC06-2AAE-8DBADB11EB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1487F2-BC40-4C2A-A24F-6A161F8784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35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A5650-9AFB-4F88-7A75-E51EC8CD2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5"/>
            <a:ext cx="6714699" cy="781216"/>
          </a:xfrm>
        </p:spPr>
        <p:txBody>
          <a:bodyPr>
            <a:normAutofit/>
          </a:bodyPr>
          <a:lstStyle/>
          <a:p>
            <a:r>
              <a:rPr lang="it-IT" sz="4800" dirty="0">
                <a:solidFill>
                  <a:srgbClr val="FFFF00"/>
                </a:solidFill>
              </a:rPr>
              <a:t>SWANSEA.ACCA</a:t>
            </a:r>
            <a:endParaRPr lang="en-GB" sz="4800" dirty="0">
              <a:solidFill>
                <a:srgbClr val="FFFF00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DE6D09-FD18-CB61-DF95-6B48169C64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8982" y="2073282"/>
            <a:ext cx="7055893" cy="4327943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rgbClr val="FFFFFF"/>
                </a:solidFill>
              </a:rPr>
              <a:t>Module Name: Advanced Cyber Security</a:t>
            </a:r>
          </a:p>
          <a:p>
            <a:pPr algn="l"/>
            <a:r>
              <a:rPr lang="en-GB" b="1" dirty="0">
                <a:solidFill>
                  <a:srgbClr val="FFFFFF"/>
                </a:solidFill>
              </a:rPr>
              <a:t>Module Code: ACCB6000</a:t>
            </a:r>
          </a:p>
          <a:p>
            <a:pPr algn="l"/>
            <a:r>
              <a:rPr lang="en-GB" b="1" dirty="0">
                <a:solidFill>
                  <a:srgbClr val="FFFFFF"/>
                </a:solidFill>
              </a:rPr>
              <a:t>Student Name: Valerio Cinquemani</a:t>
            </a:r>
          </a:p>
          <a:p>
            <a:pPr algn="l"/>
            <a:r>
              <a:rPr lang="en-GB" b="1" dirty="0">
                <a:solidFill>
                  <a:srgbClr val="FFFFFF"/>
                </a:solidFill>
              </a:rPr>
              <a:t>Student ID: 2130904</a:t>
            </a:r>
          </a:p>
          <a:p>
            <a:pPr algn="l"/>
            <a:r>
              <a:rPr lang="en-GB" b="1" dirty="0">
                <a:solidFill>
                  <a:srgbClr val="FFFFFF"/>
                </a:solidFill>
              </a:rPr>
              <a:t>Lecturer: Dr Mohamed Ghanem</a:t>
            </a:r>
          </a:p>
          <a:p>
            <a:pPr algn="l"/>
            <a:r>
              <a:rPr lang="en-GB" b="1" dirty="0">
                <a:solidFill>
                  <a:srgbClr val="FFFFFF"/>
                </a:solidFill>
              </a:rPr>
              <a:t>University of Wales Trinity Saint David  (London Campus)</a:t>
            </a:r>
          </a:p>
        </p:txBody>
      </p:sp>
    </p:spTree>
    <p:extLst>
      <p:ext uri="{BB962C8B-B14F-4D97-AF65-F5344CB8AC3E}">
        <p14:creationId xmlns:p14="http://schemas.microsoft.com/office/powerpoint/2010/main" val="1869795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241DC-475E-CEF7-7333-F0EEA85ADD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615" y="514779"/>
            <a:ext cx="3798828" cy="1329011"/>
          </a:xfrm>
        </p:spPr>
        <p:txBody>
          <a:bodyPr anchor="t">
            <a:normAutofit/>
          </a:bodyPr>
          <a:lstStyle/>
          <a:p>
            <a:pPr algn="l"/>
            <a:r>
              <a:rPr lang="it-IT" sz="3600" b="1" dirty="0">
                <a:solidFill>
                  <a:srgbClr val="FFFF00"/>
                </a:solidFill>
              </a:rPr>
              <a:t>SWANSEA.ACCA Network </a:t>
            </a:r>
            <a:endParaRPr lang="en-US" sz="3600" b="1" dirty="0">
              <a:solidFill>
                <a:srgbClr val="FFFF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11A924-AE80-DC30-46DA-2C370A3166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615" y="2624219"/>
            <a:ext cx="3581401" cy="1609132"/>
          </a:xfrm>
        </p:spPr>
        <p:txBody>
          <a:bodyPr anchor="b">
            <a:normAutofit fontScale="70000" lnSpcReduction="20000"/>
          </a:bodyPr>
          <a:lstStyle/>
          <a:p>
            <a:pPr algn="l"/>
            <a:r>
              <a:rPr lang="en-GB" sz="2900" b="1" dirty="0">
                <a:solidFill>
                  <a:srgbClr val="FFC000"/>
                </a:solidFill>
              </a:rPr>
              <a:t>🔹 </a:t>
            </a:r>
            <a:r>
              <a:rPr lang="en-GB" sz="2600" b="1" dirty="0">
                <a:solidFill>
                  <a:srgbClr val="FFC000"/>
                </a:solidFill>
              </a:rPr>
              <a:t>Network</a:t>
            </a:r>
            <a:r>
              <a:rPr lang="en-GB" sz="2900" b="1" dirty="0">
                <a:solidFill>
                  <a:srgbClr val="FFC000"/>
                </a:solidFill>
              </a:rPr>
              <a:t> Overview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bg1">
                    <a:lumMod val="95000"/>
                  </a:schemeClr>
                </a:solidFill>
              </a:rPr>
              <a:t>Enterprise network with two locations: Swansea and London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bg1">
                    <a:lumMod val="95000"/>
                  </a:schemeClr>
                </a:solidFill>
              </a:rPr>
              <a:t>Connected via site-to-site VPN </a:t>
            </a:r>
          </a:p>
          <a:p>
            <a:pPr algn="l"/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5B4DC2-C6C3-7408-6A74-2A1FF1DDDE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428" y="1207083"/>
            <a:ext cx="7225748" cy="4443834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E8348688-6662-A499-02DB-C134FD23F9D6}"/>
              </a:ext>
            </a:extLst>
          </p:cNvPr>
          <p:cNvSpPr txBox="1">
            <a:spLocks/>
          </p:cNvSpPr>
          <p:nvPr/>
        </p:nvSpPr>
        <p:spPr>
          <a:xfrm>
            <a:off x="98614" y="4355593"/>
            <a:ext cx="3581401" cy="160913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600" b="1" dirty="0">
                <a:solidFill>
                  <a:srgbClr val="FFC000"/>
                </a:solidFill>
              </a:rPr>
              <a:t>🔹 </a:t>
            </a:r>
            <a:r>
              <a:rPr lang="en-GB" sz="3800" b="1" dirty="0">
                <a:solidFill>
                  <a:srgbClr val="FFC000"/>
                </a:solidFill>
              </a:rPr>
              <a:t>Key Systems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b="1" dirty="0">
                <a:solidFill>
                  <a:schemeClr val="bg1">
                    <a:lumMod val="95000"/>
                  </a:schemeClr>
                </a:solidFill>
              </a:rPr>
              <a:t>Windows Server 2022 (Domain Controller – 192.168.1.1)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b="1" dirty="0">
                <a:solidFill>
                  <a:schemeClr val="bg1">
                    <a:lumMod val="95000"/>
                  </a:schemeClr>
                </a:solidFill>
              </a:rPr>
              <a:t>Windows 10 Client (192.168.1.10)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b="1" dirty="0">
                <a:solidFill>
                  <a:schemeClr val="bg1">
                    <a:lumMod val="95000"/>
                  </a:schemeClr>
                </a:solidFill>
              </a:rPr>
              <a:t>Debian Server (192.168.2.1)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b="1" dirty="0">
                <a:solidFill>
                  <a:schemeClr val="bg1">
                    <a:lumMod val="95000"/>
                  </a:schemeClr>
                </a:solidFill>
              </a:rPr>
              <a:t>Debian Client (192.168.2.10)</a:t>
            </a:r>
          </a:p>
          <a:p>
            <a:pPr algn="l"/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127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73EDDF53-0851-48D4-A466-6FE0DCE91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2" cy="1576446"/>
            <a:chOff x="0" y="0"/>
            <a:chExt cx="12192002" cy="1576446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D074D04C-85E8-4A3E-90D7-86A10AE04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4097020A-86B6-43BD-A2AA-66AE72CA3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20C6C743-32FE-4E24-AA22-45D3B1C7C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5F6C39-E14E-6368-F50E-08D7BC930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07695"/>
            <a:ext cx="9724030" cy="8342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FFF00"/>
                </a:solidFill>
              </a:rPr>
              <a:t>S-DC ping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9B80F9-CF80-25F4-B3AE-BB067EF1EE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91" y="1959685"/>
            <a:ext cx="3925776" cy="21984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4790E74-3B6A-07E2-8E74-4274D51BAA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4958" y="1959684"/>
            <a:ext cx="3922215" cy="2198433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93858E9-D23E-F232-6560-3D2BE20C2E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1764" y="1959684"/>
            <a:ext cx="3445645" cy="2198433"/>
          </a:xfrm>
          <a:prstGeom prst="rect">
            <a:avLst/>
          </a:prstGeom>
        </p:spPr>
      </p:pic>
      <p:sp>
        <p:nvSpPr>
          <p:cNvPr id="42" name="Content Placeholder 41">
            <a:extLst>
              <a:ext uri="{FF2B5EF4-FFF2-40B4-BE49-F238E27FC236}">
                <a16:creationId xmlns:a16="http://schemas.microsoft.com/office/drawing/2014/main" id="{9AFC1020-B998-BC82-58D7-44956FC87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152" y="4541357"/>
            <a:ext cx="3922215" cy="144263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b="1" dirty="0"/>
              <a:t>🔹 Connectivity Verification</a:t>
            </a:r>
          </a:p>
          <a:p>
            <a:r>
              <a:rPr lang="en-GB" sz="2000" dirty="0"/>
              <a:t>Ping tests were performed to verify network reachability </a:t>
            </a:r>
          </a:p>
          <a:p>
            <a:r>
              <a:rPr lang="en-GB" sz="2000" dirty="0"/>
              <a:t>Successful responses confirmed active hosts</a:t>
            </a:r>
          </a:p>
          <a:p>
            <a:endParaRPr lang="en-US" sz="2000" dirty="0"/>
          </a:p>
        </p:txBody>
      </p:sp>
      <p:sp>
        <p:nvSpPr>
          <p:cNvPr id="3" name="Content Placeholder 41">
            <a:extLst>
              <a:ext uri="{FF2B5EF4-FFF2-40B4-BE49-F238E27FC236}">
                <a16:creationId xmlns:a16="http://schemas.microsoft.com/office/drawing/2014/main" id="{53527CA3-57F9-9308-F3B7-010D098771B6}"/>
              </a:ext>
            </a:extLst>
          </p:cNvPr>
          <p:cNvSpPr txBox="1">
            <a:spLocks/>
          </p:cNvSpPr>
          <p:nvPr/>
        </p:nvSpPr>
        <p:spPr>
          <a:xfrm>
            <a:off x="4150367" y="4541357"/>
            <a:ext cx="3922215" cy="14426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🔹 Network Discovery</a:t>
            </a:r>
          </a:p>
          <a:p>
            <a:r>
              <a:rPr lang="en-GB" sz="2000" dirty="0"/>
              <a:t>Identified IP addresses within the network </a:t>
            </a:r>
          </a:p>
          <a:p>
            <a:r>
              <a:rPr lang="en-GB" sz="2000" dirty="0"/>
              <a:t>Verified communication between attacker and target systems</a:t>
            </a:r>
          </a:p>
          <a:p>
            <a:endParaRPr lang="en-US" sz="2000" dirty="0"/>
          </a:p>
        </p:txBody>
      </p:sp>
      <p:sp>
        <p:nvSpPr>
          <p:cNvPr id="5" name="Content Placeholder 41">
            <a:extLst>
              <a:ext uri="{FF2B5EF4-FFF2-40B4-BE49-F238E27FC236}">
                <a16:creationId xmlns:a16="http://schemas.microsoft.com/office/drawing/2014/main" id="{977329F0-ED46-4BE8-4C16-B808A7ABE473}"/>
              </a:ext>
            </a:extLst>
          </p:cNvPr>
          <p:cNvSpPr txBox="1">
            <a:spLocks/>
          </p:cNvSpPr>
          <p:nvPr/>
        </p:nvSpPr>
        <p:spPr>
          <a:xfrm>
            <a:off x="8128856" y="4541354"/>
            <a:ext cx="3922215" cy="144263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🔹 Outcome</a:t>
            </a:r>
          </a:p>
          <a:p>
            <a:r>
              <a:rPr lang="en-GB" sz="2000" dirty="0"/>
              <a:t>The Domain Controller (192.168.1.1) is reachable </a:t>
            </a:r>
          </a:p>
          <a:p>
            <a:r>
              <a:rPr lang="en-GB" sz="2000" dirty="0"/>
              <a:t>The network is correctly configured for further testing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306003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82124-ED3C-5113-D539-3C9C0E83C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59" y="570175"/>
            <a:ext cx="3561694" cy="171789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it-IT" sz="4000" b="1" dirty="0">
                <a:solidFill>
                  <a:srgbClr val="FFFF00"/>
                </a:solidFill>
              </a:rPr>
              <a:t>Network Connectivity Testing (L-CD)</a:t>
            </a:r>
            <a:endParaRPr lang="en-US" sz="4000" dirty="0">
              <a:solidFill>
                <a:srgbClr val="FFFF00"/>
              </a:solidFill>
            </a:endParaRP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1FBB4235-13A3-1092-681C-CA58A7387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7796" y="511388"/>
            <a:ext cx="3536408" cy="20432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🔹 Connectivity Testing</a:t>
            </a:r>
          </a:p>
          <a:p>
            <a:r>
              <a:rPr lang="en-GB" sz="2000" dirty="0"/>
              <a:t>Ping tests were performed towards the Debian server (192.168.2.1) 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A0FA47-A267-41FC-1939-F8B3981F59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7" r="-4" b="-4"/>
          <a:stretch>
            <a:fillRect/>
          </a:stretch>
        </p:blipFill>
        <p:spPr>
          <a:xfrm>
            <a:off x="8331957" y="-10140"/>
            <a:ext cx="3860043" cy="23113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D3B71DF-4620-4D7E-5B49-649D054CCA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37" b="-4"/>
          <a:stretch>
            <a:fillRect/>
          </a:stretch>
        </p:blipFill>
        <p:spPr>
          <a:xfrm>
            <a:off x="8331957" y="4571454"/>
            <a:ext cx="3860043" cy="228654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4749D4-12CE-C8C4-1DCD-EFFD0384F2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36" b="1"/>
          <a:stretch>
            <a:fillRect/>
          </a:stretch>
        </p:blipFill>
        <p:spPr>
          <a:xfrm>
            <a:off x="8331957" y="2294552"/>
            <a:ext cx="3860043" cy="2313194"/>
          </a:xfrm>
          <a:prstGeom prst="rect">
            <a:avLst/>
          </a:prstGeom>
        </p:spPr>
      </p:pic>
      <p:sp>
        <p:nvSpPr>
          <p:cNvPr id="3" name="Content Placeholder 47">
            <a:extLst>
              <a:ext uri="{FF2B5EF4-FFF2-40B4-BE49-F238E27FC236}">
                <a16:creationId xmlns:a16="http://schemas.microsoft.com/office/drawing/2014/main" id="{94EC167F-52AF-E942-6620-C8E66E6A9778}"/>
              </a:ext>
            </a:extLst>
          </p:cNvPr>
          <p:cNvSpPr txBox="1">
            <a:spLocks/>
          </p:cNvSpPr>
          <p:nvPr/>
        </p:nvSpPr>
        <p:spPr>
          <a:xfrm>
            <a:off x="4327796" y="2564449"/>
            <a:ext cx="3536408" cy="20432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🔹 Network Reachability</a:t>
            </a:r>
          </a:p>
          <a:p>
            <a:r>
              <a:rPr lang="en-GB" sz="2000" dirty="0"/>
              <a:t>The host responded successfully to ICMP requests </a:t>
            </a:r>
          </a:p>
          <a:p>
            <a:r>
              <a:rPr lang="en-GB" sz="2000" dirty="0"/>
              <a:t>Confirms that the VPN connection is working</a:t>
            </a:r>
          </a:p>
          <a:p>
            <a:endParaRPr lang="en-US" sz="2000" dirty="0"/>
          </a:p>
        </p:txBody>
      </p:sp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308730FE-1D5B-26B8-C693-FBB864B4A03C}"/>
              </a:ext>
            </a:extLst>
          </p:cNvPr>
          <p:cNvSpPr txBox="1">
            <a:spLocks/>
          </p:cNvSpPr>
          <p:nvPr/>
        </p:nvSpPr>
        <p:spPr>
          <a:xfrm>
            <a:off x="4327796" y="4711224"/>
            <a:ext cx="3536408" cy="20432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🔹 Outcome</a:t>
            </a:r>
          </a:p>
          <a:p>
            <a:r>
              <a:rPr lang="en-GB" sz="2000" dirty="0"/>
              <a:t>London server is reachable </a:t>
            </a:r>
          </a:p>
          <a:p>
            <a:r>
              <a:rPr lang="en-GB" sz="2000" dirty="0"/>
              <a:t>Network is ready for further scanning and vulnerability assessment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2935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BF76-FB3D-B510-DF34-8F920782A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941" y="548141"/>
            <a:ext cx="3179929" cy="1405706"/>
          </a:xfrm>
        </p:spPr>
        <p:txBody>
          <a:bodyPr anchor="b">
            <a:normAutofit fontScale="90000"/>
          </a:bodyPr>
          <a:lstStyle/>
          <a:p>
            <a:r>
              <a:rPr lang="en-GB" sz="4000" b="1" dirty="0">
                <a:solidFill>
                  <a:srgbClr val="FFFF00"/>
                </a:solidFill>
              </a:rPr>
              <a:t>Service and Port Discovery (Nmap)</a:t>
            </a:r>
            <a:endParaRPr lang="en-US" sz="4000" b="1" dirty="0">
              <a:solidFill>
                <a:srgbClr val="FFFF0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8731B21-8C8E-80DF-527A-69B57A5D15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415" y="3059197"/>
            <a:ext cx="3692916" cy="2557712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8B88BFA-CF98-C804-27EA-D45B76E376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820" y="440146"/>
            <a:ext cx="3692915" cy="25577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05665E-996C-C108-8DF9-6CD7E547FE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415" y="430127"/>
            <a:ext cx="3675838" cy="25577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C171E92-CA1E-297F-9676-9DE83A5239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0820" y="3059197"/>
            <a:ext cx="3675838" cy="2525081"/>
          </a:xfrm>
          <a:prstGeom prst="rect">
            <a:avLst/>
          </a:prstGeom>
        </p:spPr>
      </p:pic>
      <p:sp>
        <p:nvSpPr>
          <p:cNvPr id="24" name="Content Placeholder 15">
            <a:extLst>
              <a:ext uri="{FF2B5EF4-FFF2-40B4-BE49-F238E27FC236}">
                <a16:creationId xmlns:a16="http://schemas.microsoft.com/office/drawing/2014/main" id="{2E791EE0-FEC2-8167-99EB-D211F7105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669" y="2328278"/>
            <a:ext cx="3331201" cy="990595"/>
          </a:xfrm>
        </p:spPr>
        <p:txBody>
          <a:bodyPr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GB" sz="2000" b="1" dirty="0"/>
              <a:t>🔹 Network Scanning</a:t>
            </a:r>
          </a:p>
          <a:p>
            <a:r>
              <a:rPr lang="en-GB" sz="2000" dirty="0"/>
              <a:t>Nmap was used to identify open ports and running services </a:t>
            </a:r>
          </a:p>
          <a:p>
            <a:r>
              <a:rPr lang="en-GB" sz="2000" dirty="0"/>
              <a:t>Service version detection was performed</a:t>
            </a:r>
          </a:p>
          <a:p>
            <a:endParaRPr lang="en-US" sz="2000" dirty="0"/>
          </a:p>
        </p:txBody>
      </p:sp>
      <p:sp>
        <p:nvSpPr>
          <p:cNvPr id="3" name="Content Placeholder 15">
            <a:extLst>
              <a:ext uri="{FF2B5EF4-FFF2-40B4-BE49-F238E27FC236}">
                <a16:creationId xmlns:a16="http://schemas.microsoft.com/office/drawing/2014/main" id="{FA60D3D8-E9B7-9BD5-1774-3B83316AFBD4}"/>
              </a:ext>
            </a:extLst>
          </p:cNvPr>
          <p:cNvSpPr txBox="1">
            <a:spLocks/>
          </p:cNvSpPr>
          <p:nvPr/>
        </p:nvSpPr>
        <p:spPr>
          <a:xfrm>
            <a:off x="277667" y="3693304"/>
            <a:ext cx="3331201" cy="9905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🔹 Key Findings</a:t>
            </a:r>
          </a:p>
          <a:p>
            <a:r>
              <a:rPr lang="en-GB" sz="2000" dirty="0"/>
              <a:t>Multiple ports were found open </a:t>
            </a:r>
          </a:p>
          <a:p>
            <a:r>
              <a:rPr lang="en-GB" sz="2000" dirty="0"/>
              <a:t>Services such as FTP, SSH, and SMB were identified</a:t>
            </a:r>
          </a:p>
          <a:p>
            <a:endParaRPr lang="en-US" sz="2000" dirty="0"/>
          </a:p>
        </p:txBody>
      </p:sp>
      <p:sp>
        <p:nvSpPr>
          <p:cNvPr id="4" name="Content Placeholder 15">
            <a:extLst>
              <a:ext uri="{FF2B5EF4-FFF2-40B4-BE49-F238E27FC236}">
                <a16:creationId xmlns:a16="http://schemas.microsoft.com/office/drawing/2014/main" id="{BB6339C5-2101-CB2E-0B9F-5B6502972F12}"/>
              </a:ext>
            </a:extLst>
          </p:cNvPr>
          <p:cNvSpPr txBox="1">
            <a:spLocks/>
          </p:cNvSpPr>
          <p:nvPr/>
        </p:nvSpPr>
        <p:spPr>
          <a:xfrm>
            <a:off x="277668" y="5088980"/>
            <a:ext cx="3331201" cy="9905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/>
          </a:p>
        </p:txBody>
      </p:sp>
      <p:sp>
        <p:nvSpPr>
          <p:cNvPr id="5" name="Content Placeholder 15">
            <a:extLst>
              <a:ext uri="{FF2B5EF4-FFF2-40B4-BE49-F238E27FC236}">
                <a16:creationId xmlns:a16="http://schemas.microsoft.com/office/drawing/2014/main" id="{1B1FF2AD-C5F3-BE6E-0A14-EFC567271F44}"/>
              </a:ext>
            </a:extLst>
          </p:cNvPr>
          <p:cNvSpPr txBox="1">
            <a:spLocks/>
          </p:cNvSpPr>
          <p:nvPr/>
        </p:nvSpPr>
        <p:spPr>
          <a:xfrm>
            <a:off x="277658" y="5088980"/>
            <a:ext cx="3331201" cy="9905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🔹 Outcome</a:t>
            </a:r>
          </a:p>
          <a:p>
            <a:r>
              <a:rPr lang="en-GB" sz="1400" dirty="0"/>
              <a:t>The scan revealed multiple entry points for potential attacks </a:t>
            </a:r>
          </a:p>
          <a:p>
            <a:r>
              <a:rPr lang="en-GB" sz="1400" dirty="0"/>
              <a:t>Results guided further exploitation attempts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20429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902CB9-C7DC-4673-B7D5-F22DCF0EC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E1998D-61D4-F02F-1C9B-84F2E1FFA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741"/>
            <a:ext cx="3999971" cy="1690798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r>
              <a:rPr lang="it-IT" sz="4000" b="1" dirty="0" err="1">
                <a:solidFill>
                  <a:srgbClr val="FFFF00"/>
                </a:solidFill>
              </a:rPr>
              <a:t>Vulnerability</a:t>
            </a:r>
            <a:r>
              <a:rPr lang="it-IT" sz="4000" b="1" dirty="0">
                <a:solidFill>
                  <a:srgbClr val="FFFF00"/>
                </a:solidFill>
              </a:rPr>
              <a:t> </a:t>
            </a:r>
            <a:r>
              <a:rPr lang="it-IT" sz="4000" b="1" dirty="0" err="1">
                <a:solidFill>
                  <a:srgbClr val="FFFF00"/>
                </a:solidFill>
              </a:rPr>
              <a:t>Assessment</a:t>
            </a:r>
            <a:r>
              <a:rPr lang="it-IT" sz="4000" b="1" dirty="0">
                <a:solidFill>
                  <a:srgbClr val="FFFF00"/>
                </a:solidFill>
              </a:rPr>
              <a:t> </a:t>
            </a:r>
            <a:r>
              <a:rPr lang="it-IT" sz="4000" b="1" dirty="0" err="1">
                <a:solidFill>
                  <a:srgbClr val="FFFF00"/>
                </a:solidFill>
              </a:rPr>
              <a:t>Results</a:t>
            </a:r>
            <a:endParaRPr lang="en-US" sz="4000" b="1" dirty="0">
              <a:solidFill>
                <a:srgbClr val="FFFF00"/>
              </a:solidFill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0F0B42CC-BA58-F6B3-D81F-5374ABD2C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0476"/>
            <a:ext cx="3999971" cy="1240500"/>
          </a:xfrm>
          <a:solidFill>
            <a:srgbClr val="FFFF66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/>
              <a:t>Low Severity</a:t>
            </a:r>
          </a:p>
          <a:p>
            <a:r>
              <a:rPr lang="en-GB" sz="2000" dirty="0"/>
              <a:t>ICMP Timestamp Response </a:t>
            </a:r>
          </a:p>
          <a:p>
            <a:r>
              <a:rPr lang="en-GB" sz="2000" dirty="0"/>
              <a:t>SMB Authentication Weakness </a:t>
            </a:r>
          </a:p>
          <a:p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BA633D-C4F8-2A6F-A17A-9DC9C265B3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5933" y="614138"/>
            <a:ext cx="3325118" cy="3289113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8F6FF5-6A99-B615-9971-73CFA08219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2469" y="614138"/>
            <a:ext cx="3325118" cy="328911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22B6FA8-8189-8015-9219-F3685DC603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604" y="4162426"/>
            <a:ext cx="2152419" cy="21291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5CE5D1F-2E9D-AA4F-A8C6-B5668C565C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8164" y="4160305"/>
            <a:ext cx="2152419" cy="21291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85EBBD-9548-E8CC-8009-3BD5643B73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5167" y="4158171"/>
            <a:ext cx="2152419" cy="2129112"/>
          </a:xfrm>
          <a:prstGeom prst="rect">
            <a:avLst/>
          </a:prstGeom>
        </p:spPr>
      </p:pic>
      <p:sp>
        <p:nvSpPr>
          <p:cNvPr id="4" name="Content Placeholder 16">
            <a:extLst>
              <a:ext uri="{FF2B5EF4-FFF2-40B4-BE49-F238E27FC236}">
                <a16:creationId xmlns:a16="http://schemas.microsoft.com/office/drawing/2014/main" id="{0BF9886E-B473-194B-14D2-4ED5320C978E}"/>
              </a:ext>
            </a:extLst>
          </p:cNvPr>
          <p:cNvSpPr txBox="1">
            <a:spLocks/>
          </p:cNvSpPr>
          <p:nvPr/>
        </p:nvSpPr>
        <p:spPr>
          <a:xfrm>
            <a:off x="838199" y="3756617"/>
            <a:ext cx="3999971" cy="12405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/>
              <a:t>Medium Severity</a:t>
            </a:r>
          </a:p>
          <a:p>
            <a:r>
              <a:rPr lang="en-GB" sz="2000" dirty="0"/>
              <a:t>TLS 1.0 Enabled </a:t>
            </a:r>
          </a:p>
          <a:p>
            <a:r>
              <a:rPr lang="en-GB" sz="2000" dirty="0"/>
              <a:t>IP Forwarding Enabled</a:t>
            </a:r>
          </a:p>
          <a:p>
            <a:endParaRPr lang="en-US" sz="2000" dirty="0"/>
          </a:p>
        </p:txBody>
      </p:sp>
      <p:sp>
        <p:nvSpPr>
          <p:cNvPr id="6" name="Content Placeholder 16">
            <a:extLst>
              <a:ext uri="{FF2B5EF4-FFF2-40B4-BE49-F238E27FC236}">
                <a16:creationId xmlns:a16="http://schemas.microsoft.com/office/drawing/2014/main" id="{FE9C1905-5A3A-21AD-E89B-6B4B84571550}"/>
              </a:ext>
            </a:extLst>
          </p:cNvPr>
          <p:cNvSpPr txBox="1">
            <a:spLocks/>
          </p:cNvSpPr>
          <p:nvPr/>
        </p:nvSpPr>
        <p:spPr>
          <a:xfrm>
            <a:off x="838199" y="5112759"/>
            <a:ext cx="3999971" cy="1240500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000" b="1" dirty="0"/>
              <a:t>High Severity</a:t>
            </a:r>
          </a:p>
          <a:p>
            <a:r>
              <a:rPr lang="en-GB" sz="2000" dirty="0"/>
              <a:t>FTP Anonymous Access </a:t>
            </a:r>
          </a:p>
          <a:p>
            <a:r>
              <a:rPr lang="en-GB" sz="2000" dirty="0"/>
              <a:t>Weak SSL/TLS Ciphers (SWEET32)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55067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5184EE59-3061-456B-9FB5-98A8E0E74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7E07B5E-9FB5-4C91-8BE4-6167EB58D0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7524947-EB09-4DD9-973B-9F75BBCD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30C8E25-2DD1-45C6-9F04-0F0CBF666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BC57EA3C-C239-4132-A618-5CBE9F896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C2E2F-F1D9-05C8-670B-C621BE32E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941" y="501248"/>
            <a:ext cx="3179929" cy="2294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it-IT" sz="4000" b="1" dirty="0">
                <a:solidFill>
                  <a:srgbClr val="FFFF00"/>
                </a:solidFill>
              </a:rPr>
              <a:t>Exploitation &amp; Post-Exploitation </a:t>
            </a:r>
            <a:r>
              <a:rPr lang="it-IT" sz="4000" b="1" dirty="0" err="1">
                <a:solidFill>
                  <a:srgbClr val="FFFF00"/>
                </a:solidFill>
              </a:rPr>
              <a:t>Results</a:t>
            </a:r>
            <a:endParaRPr lang="en-US" sz="4000" b="1" dirty="0">
              <a:solidFill>
                <a:srgbClr val="FFFF00"/>
              </a:solidFill>
            </a:endParaRPr>
          </a:p>
        </p:txBody>
      </p:sp>
      <p:sp>
        <p:nvSpPr>
          <p:cNvPr id="37" name="Content Placeholder 22">
            <a:extLst>
              <a:ext uri="{FF2B5EF4-FFF2-40B4-BE49-F238E27FC236}">
                <a16:creationId xmlns:a16="http://schemas.microsoft.com/office/drawing/2014/main" id="{8E03F894-3C6B-CC0D-18D6-7D0C1D108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5967" y="456345"/>
            <a:ext cx="3261815" cy="2504640"/>
          </a:xfrm>
          <a:solidFill>
            <a:schemeClr val="accent3">
              <a:lumMod val="20000"/>
              <a:lumOff val="80000"/>
            </a:schemeClr>
          </a:solidFill>
        </p:spPr>
        <p:txBody>
          <a:bodyPr anchor="ctr">
            <a:normAutofit fontScale="77500" lnSpcReduction="20000"/>
          </a:bodyPr>
          <a:lstStyle/>
          <a:p>
            <a:pPr marL="0" indent="0" algn="ctr">
              <a:buNone/>
            </a:pPr>
            <a:endParaRPr lang="en-GB" sz="2000" b="1" dirty="0"/>
          </a:p>
          <a:p>
            <a:pPr marL="0" indent="0" algn="ctr">
              <a:buNone/>
            </a:pPr>
            <a:r>
              <a:rPr lang="en-GB" sz="2000" b="1" dirty="0"/>
              <a:t>Exploitation</a:t>
            </a:r>
          </a:p>
          <a:p>
            <a:r>
              <a:rPr lang="en-GB" sz="2000" dirty="0"/>
              <a:t>FTP anonymous access allowed direct login without credentials </a:t>
            </a:r>
          </a:p>
          <a:p>
            <a:r>
              <a:rPr lang="en-GB" sz="2000" dirty="0"/>
              <a:t>SMB brute force attack successfully identified valid credentials </a:t>
            </a:r>
          </a:p>
          <a:p>
            <a:r>
              <a:rPr lang="en-GB" sz="2000" dirty="0"/>
              <a:t>SSH brute force attack confirmed weak password usage</a:t>
            </a:r>
          </a:p>
          <a:p>
            <a:endParaRPr lang="en-US" sz="20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755F7B9-AB8D-62F9-F491-9F32168C21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" r="3" b="17170"/>
          <a:stretch>
            <a:fillRect/>
          </a:stretch>
        </p:blipFill>
        <p:spPr>
          <a:xfrm>
            <a:off x="8331957" y="3314"/>
            <a:ext cx="3867087" cy="17196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9C02B8-A942-0FB7-BE4B-60CA46DECF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2" r="3" b="19456"/>
          <a:stretch>
            <a:fillRect/>
          </a:stretch>
        </p:blipFill>
        <p:spPr>
          <a:xfrm>
            <a:off x="8331957" y="1717813"/>
            <a:ext cx="3867087" cy="17196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5A9E0A-652F-9287-9A4D-80663208690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9" r="3" b="17679"/>
          <a:stretch>
            <a:fillRect/>
          </a:stretch>
        </p:blipFill>
        <p:spPr>
          <a:xfrm>
            <a:off x="8331957" y="5138381"/>
            <a:ext cx="3867087" cy="17196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5E5901-E5F5-964C-4961-77D019D59E5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94" r="3" b="9354"/>
          <a:stretch>
            <a:fillRect/>
          </a:stretch>
        </p:blipFill>
        <p:spPr>
          <a:xfrm>
            <a:off x="8331957" y="3428996"/>
            <a:ext cx="3867087" cy="1719613"/>
          </a:xfrm>
          <a:prstGeom prst="rect">
            <a:avLst/>
          </a:prstGeom>
        </p:spPr>
      </p:pic>
      <p:sp>
        <p:nvSpPr>
          <p:cNvPr id="3" name="Content Placeholder 22">
            <a:extLst>
              <a:ext uri="{FF2B5EF4-FFF2-40B4-BE49-F238E27FC236}">
                <a16:creationId xmlns:a16="http://schemas.microsoft.com/office/drawing/2014/main" id="{9BFB3CA0-3472-9EA3-0AA6-8D001E791D7F}"/>
              </a:ext>
            </a:extLst>
          </p:cNvPr>
          <p:cNvSpPr txBox="1">
            <a:spLocks/>
          </p:cNvSpPr>
          <p:nvPr/>
        </p:nvSpPr>
        <p:spPr>
          <a:xfrm>
            <a:off x="4535967" y="3657172"/>
            <a:ext cx="3261815" cy="25046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sz="2000" b="1" dirty="0"/>
          </a:p>
          <a:p>
            <a:pPr marL="0" indent="0" algn="ctr">
              <a:buNone/>
            </a:pPr>
            <a:r>
              <a:rPr lang="en-GB" sz="2000" b="1" dirty="0"/>
              <a:t>Post-Exploitation</a:t>
            </a:r>
          </a:p>
          <a:p>
            <a:r>
              <a:rPr lang="en-GB" sz="2000" dirty="0"/>
              <a:t>Sensitive files were accessed and downloaded from the FTP server </a:t>
            </a:r>
          </a:p>
          <a:p>
            <a:r>
              <a:rPr lang="en-GB" sz="2000" dirty="0"/>
              <a:t>Valid credentials enabled access to system resources </a:t>
            </a:r>
          </a:p>
          <a:p>
            <a:r>
              <a:rPr lang="en-GB" sz="2000" dirty="0"/>
              <a:t>Demonstrates risk of data exposure and lateral movement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33451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2884</TotalTime>
  <Words>610</Words>
  <Application>Microsoft Office PowerPoint</Application>
  <PresentationFormat>Widescreen</PresentationFormat>
  <Paragraphs>78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SWANSEA.ACCA</vt:lpstr>
      <vt:lpstr>SWANSEA.ACCA Network </vt:lpstr>
      <vt:lpstr>S-DC ping</vt:lpstr>
      <vt:lpstr>Network Connectivity Testing (L-CD)</vt:lpstr>
      <vt:lpstr>Service and Port Discovery (Nmap)</vt:lpstr>
      <vt:lpstr>Vulnerability Assessment Results</vt:lpstr>
      <vt:lpstr>Exploitation &amp; Post-Exploitation Results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Valerio Cinquemani (2130904)</dc:creator>
  <cp:lastModifiedBy>Valerio Cinquemani (2130904)</cp:lastModifiedBy>
  <cp:revision>28</cp:revision>
  <dcterms:created xsi:type="dcterms:W3CDTF">2026-04-10T12:34:19Z</dcterms:created>
  <dcterms:modified xsi:type="dcterms:W3CDTF">2026-04-19T09:42:26Z</dcterms:modified>
</cp:coreProperties>
</file>