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56" r:id="rId2"/>
    <p:sldId id="278" r:id="rId3"/>
    <p:sldId id="281" r:id="rId4"/>
    <p:sldId id="280" r:id="rId5"/>
    <p:sldId id="257" r:id="rId6"/>
    <p:sldId id="258" r:id="rId7"/>
    <p:sldId id="259" r:id="rId8"/>
    <p:sldId id="275" r:id="rId9"/>
    <p:sldId id="260" r:id="rId10"/>
    <p:sldId id="261" r:id="rId11"/>
    <p:sldId id="262" r:id="rId12"/>
    <p:sldId id="263" r:id="rId13"/>
    <p:sldId id="276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153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12122C-499B-41CE-8A95-220A80CB96B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854D975-514C-4A0A-8088-168E101EABE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Community nurses in primary care</a:t>
          </a:r>
        </a:p>
      </dgm:t>
    </dgm:pt>
    <dgm:pt modelId="{D77558FA-EC84-4E1B-9DFB-AA17705A66F1}" type="parTrans" cxnId="{3F81736B-D97E-4FC2-8E6C-3755C3FDF952}">
      <dgm:prSet/>
      <dgm:spPr/>
      <dgm:t>
        <a:bodyPr/>
        <a:lstStyle/>
        <a:p>
          <a:endParaRPr lang="en-US"/>
        </a:p>
      </dgm:t>
    </dgm:pt>
    <dgm:pt modelId="{8452FFF6-4C78-4C19-9997-567CF05E9A80}" type="sibTrans" cxnId="{3F81736B-D97E-4FC2-8E6C-3755C3FDF952}">
      <dgm:prSet/>
      <dgm:spPr/>
      <dgm:t>
        <a:bodyPr/>
        <a:lstStyle/>
        <a:p>
          <a:endParaRPr lang="en-US"/>
        </a:p>
      </dgm:t>
    </dgm:pt>
    <dgm:pt modelId="{E87F0C80-D2C4-4FFC-90EA-497CE06C251B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Key role in early detection, monitoring and education</a:t>
          </a:r>
        </a:p>
      </dgm:t>
    </dgm:pt>
    <dgm:pt modelId="{F75D03E2-7BD0-460D-B68B-8C53DB863C30}" type="parTrans" cxnId="{4910CE0C-9ECC-4D45-AFEA-762FA1BD4C91}">
      <dgm:prSet/>
      <dgm:spPr/>
      <dgm:t>
        <a:bodyPr/>
        <a:lstStyle/>
        <a:p>
          <a:endParaRPr lang="en-US"/>
        </a:p>
      </dgm:t>
    </dgm:pt>
    <dgm:pt modelId="{D3D10BB2-DB1A-40BB-B98A-6F5766E9AB15}" type="sibTrans" cxnId="{4910CE0C-9ECC-4D45-AFEA-762FA1BD4C91}">
      <dgm:prSet/>
      <dgm:spPr/>
      <dgm:t>
        <a:bodyPr/>
        <a:lstStyle/>
        <a:p>
          <a:endParaRPr lang="en-US"/>
        </a:p>
      </dgm:t>
    </dgm:pt>
    <dgm:pt modelId="{D601B859-8364-476E-8FAB-2F15BCAB9410}" type="pres">
      <dgm:prSet presAssocID="{7712122C-499B-41CE-8A95-220A80CB96BA}" presName="diagram" presStyleCnt="0">
        <dgm:presLayoutVars>
          <dgm:dir/>
          <dgm:resizeHandles val="exact"/>
        </dgm:presLayoutVars>
      </dgm:prSet>
      <dgm:spPr/>
    </dgm:pt>
    <dgm:pt modelId="{5453CE27-8D4F-442E-86D1-ADF6D25B7924}" type="pres">
      <dgm:prSet presAssocID="{D854D975-514C-4A0A-8088-168E101EABE0}" presName="node" presStyleLbl="node1" presStyleIdx="0" presStyleCnt="2">
        <dgm:presLayoutVars>
          <dgm:bulletEnabled val="1"/>
        </dgm:presLayoutVars>
      </dgm:prSet>
      <dgm:spPr/>
    </dgm:pt>
    <dgm:pt modelId="{575A7A88-8FE2-47DC-86B9-332A2DCD3EF8}" type="pres">
      <dgm:prSet presAssocID="{8452FFF6-4C78-4C19-9997-567CF05E9A80}" presName="sibTrans" presStyleCnt="0"/>
      <dgm:spPr/>
    </dgm:pt>
    <dgm:pt modelId="{E3ABF107-0155-4D7F-9326-08D07FFC3E39}" type="pres">
      <dgm:prSet presAssocID="{E87F0C80-D2C4-4FFC-90EA-497CE06C251B}" presName="node" presStyleLbl="node1" presStyleIdx="1" presStyleCnt="2">
        <dgm:presLayoutVars>
          <dgm:bulletEnabled val="1"/>
        </dgm:presLayoutVars>
      </dgm:prSet>
      <dgm:spPr/>
    </dgm:pt>
  </dgm:ptLst>
  <dgm:cxnLst>
    <dgm:cxn modelId="{4910CE0C-9ECC-4D45-AFEA-762FA1BD4C91}" srcId="{7712122C-499B-41CE-8A95-220A80CB96BA}" destId="{E87F0C80-D2C4-4FFC-90EA-497CE06C251B}" srcOrd="1" destOrd="0" parTransId="{F75D03E2-7BD0-460D-B68B-8C53DB863C30}" sibTransId="{D3D10BB2-DB1A-40BB-B98A-6F5766E9AB15}"/>
    <dgm:cxn modelId="{3F81736B-D97E-4FC2-8E6C-3755C3FDF952}" srcId="{7712122C-499B-41CE-8A95-220A80CB96BA}" destId="{D854D975-514C-4A0A-8088-168E101EABE0}" srcOrd="0" destOrd="0" parTransId="{D77558FA-EC84-4E1B-9DFB-AA17705A66F1}" sibTransId="{8452FFF6-4C78-4C19-9997-567CF05E9A80}"/>
    <dgm:cxn modelId="{A56704A3-2066-462B-8A79-CD1BA85114C0}" type="presOf" srcId="{E87F0C80-D2C4-4FFC-90EA-497CE06C251B}" destId="{E3ABF107-0155-4D7F-9326-08D07FFC3E39}" srcOrd="0" destOrd="0" presId="urn:microsoft.com/office/officeart/2005/8/layout/default"/>
    <dgm:cxn modelId="{E62812A7-25CC-47F4-82CE-792E1FFE2A4E}" type="presOf" srcId="{D854D975-514C-4A0A-8088-168E101EABE0}" destId="{5453CE27-8D4F-442E-86D1-ADF6D25B7924}" srcOrd="0" destOrd="0" presId="urn:microsoft.com/office/officeart/2005/8/layout/default"/>
    <dgm:cxn modelId="{EF8DD2B0-2A9E-4C31-B8A7-D661FB27C1A6}" type="presOf" srcId="{7712122C-499B-41CE-8A95-220A80CB96BA}" destId="{D601B859-8364-476E-8FAB-2F15BCAB9410}" srcOrd="0" destOrd="0" presId="urn:microsoft.com/office/officeart/2005/8/layout/default"/>
    <dgm:cxn modelId="{9B06ABAD-BEEA-4138-93A5-AB58D555667A}" type="presParOf" srcId="{D601B859-8364-476E-8FAB-2F15BCAB9410}" destId="{5453CE27-8D4F-442E-86D1-ADF6D25B7924}" srcOrd="0" destOrd="0" presId="urn:microsoft.com/office/officeart/2005/8/layout/default"/>
    <dgm:cxn modelId="{1094CFFD-EF76-4A00-A1E9-20DF88FA404C}" type="presParOf" srcId="{D601B859-8364-476E-8FAB-2F15BCAB9410}" destId="{575A7A88-8FE2-47DC-86B9-332A2DCD3EF8}" srcOrd="1" destOrd="0" presId="urn:microsoft.com/office/officeart/2005/8/layout/default"/>
    <dgm:cxn modelId="{C2B6E351-A198-488C-8BEE-D32CDEAC8957}" type="presParOf" srcId="{D601B859-8364-476E-8FAB-2F15BCAB9410}" destId="{E3ABF107-0155-4D7F-9326-08D07FFC3E39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6BE2F4-A7D1-485A-AD4D-90B093B29DCB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77D8300-645F-4EE3-810F-F18D41DECB13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CKD is a growing global public health challenge (WHO, 2021)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6ED1CA-D0E7-4C17-A4B3-B1F6A68B14FC}" type="parTrans" cxnId="{5B0DDDED-216E-4437-8B2A-F6F0A14D444C}">
      <dgm:prSet/>
      <dgm:spPr/>
      <dgm:t>
        <a:bodyPr/>
        <a:lstStyle/>
        <a:p>
          <a:endParaRPr lang="en-US"/>
        </a:p>
      </dgm:t>
    </dgm:pt>
    <dgm:pt modelId="{895782D4-D2E9-42E0-BFDE-BF6BC42E6209}" type="sibTrans" cxnId="{5B0DDDED-216E-4437-8B2A-F6F0A14D444C}">
      <dgm:prSet/>
      <dgm:spPr/>
      <dgm:t>
        <a:bodyPr/>
        <a:lstStyle/>
        <a:p>
          <a:endParaRPr lang="en-US"/>
        </a:p>
      </dgm:t>
    </dgm:pt>
    <dgm:pt modelId="{8EDD5C5C-7123-43A5-BDB3-FA3B3EEAF574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Driven by ageing, diabetes and inequalities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(Hill et al., 2016).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0E45CD-FD52-4DB3-9E87-9399BC1C92CF}" type="parTrans" cxnId="{FD58A01D-6B02-460A-B4C4-0D1AF277B33D}">
      <dgm:prSet/>
      <dgm:spPr/>
      <dgm:t>
        <a:bodyPr/>
        <a:lstStyle/>
        <a:p>
          <a:endParaRPr lang="en-US"/>
        </a:p>
      </dgm:t>
    </dgm:pt>
    <dgm:pt modelId="{6C8BB5F4-DACD-4F4C-83D9-DB803DDA04B2}" type="sibTrans" cxnId="{FD58A01D-6B02-460A-B4C4-0D1AF277B33D}">
      <dgm:prSet/>
      <dgm:spPr/>
      <dgm:t>
        <a:bodyPr/>
        <a:lstStyle/>
        <a:p>
          <a:endParaRPr lang="en-US"/>
        </a:p>
      </dgm:t>
    </dgm:pt>
    <dgm:pt modelId="{8A122758-4B51-4270-8FD3-8086F9E1BD93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Significant burden on healthcare systems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4930B9-43B9-4ED9-AC95-408FD3A9480B}" type="parTrans" cxnId="{B4FA0910-6276-443B-9943-11C662F8342D}">
      <dgm:prSet/>
      <dgm:spPr/>
      <dgm:t>
        <a:bodyPr/>
        <a:lstStyle/>
        <a:p>
          <a:endParaRPr lang="en-US"/>
        </a:p>
      </dgm:t>
    </dgm:pt>
    <dgm:pt modelId="{5575F1C8-5F63-4DF0-828C-8ABAFB2F3D97}" type="sibTrans" cxnId="{B4FA0910-6276-443B-9943-11C662F8342D}">
      <dgm:prSet/>
      <dgm:spPr/>
      <dgm:t>
        <a:bodyPr/>
        <a:lstStyle/>
        <a:p>
          <a:endParaRPr lang="en-US"/>
        </a:p>
      </dgm:t>
    </dgm:pt>
    <dgm:pt modelId="{5F8674F9-79BF-4B40-9F5C-8F3C370D859A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Requires integrated and preventative approaches</a:t>
          </a:r>
          <a:r>
            <a:rPr lang="en-GB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 (NHS England, 2019).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2E78FF-2E25-4661-8A29-A71DB0BEC77C}" type="parTrans" cxnId="{B97ED86C-241A-454D-A7BB-3448794783CA}">
      <dgm:prSet/>
      <dgm:spPr/>
      <dgm:t>
        <a:bodyPr/>
        <a:lstStyle/>
        <a:p>
          <a:endParaRPr lang="en-US"/>
        </a:p>
      </dgm:t>
    </dgm:pt>
    <dgm:pt modelId="{58495806-AF48-41C5-922F-2E9CFC9C8E2A}" type="sibTrans" cxnId="{B97ED86C-241A-454D-A7BB-3448794783CA}">
      <dgm:prSet/>
      <dgm:spPr/>
      <dgm:t>
        <a:bodyPr/>
        <a:lstStyle/>
        <a:p>
          <a:endParaRPr lang="en-US"/>
        </a:p>
      </dgm:t>
    </dgm:pt>
    <dgm:pt modelId="{66A300CC-D79C-4F20-A4FE-C6BFE7EAE6E6}" type="pres">
      <dgm:prSet presAssocID="{0D6BE2F4-A7D1-485A-AD4D-90B093B29DCB}" presName="Name0" presStyleCnt="0">
        <dgm:presLayoutVars>
          <dgm:dir/>
          <dgm:animLvl val="lvl"/>
          <dgm:resizeHandles val="exact"/>
        </dgm:presLayoutVars>
      </dgm:prSet>
      <dgm:spPr/>
    </dgm:pt>
    <dgm:pt modelId="{DD9EBD8C-00BA-4B8D-9257-1A77C977052B}" type="pres">
      <dgm:prSet presAssocID="{277D8300-645F-4EE3-810F-F18D41DECB13}" presName="linNode" presStyleCnt="0"/>
      <dgm:spPr/>
    </dgm:pt>
    <dgm:pt modelId="{DD8C35B5-D561-4FEF-81B1-1FB28ECC356F}" type="pres">
      <dgm:prSet presAssocID="{277D8300-645F-4EE3-810F-F18D41DECB13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EBEF9F70-D220-4402-9E8C-1205ED754F51}" type="pres">
      <dgm:prSet presAssocID="{895782D4-D2E9-42E0-BFDE-BF6BC42E6209}" presName="sp" presStyleCnt="0"/>
      <dgm:spPr/>
    </dgm:pt>
    <dgm:pt modelId="{D99426D6-26FE-47F4-8ED9-51965615C406}" type="pres">
      <dgm:prSet presAssocID="{8EDD5C5C-7123-43A5-BDB3-FA3B3EEAF574}" presName="linNode" presStyleCnt="0"/>
      <dgm:spPr/>
    </dgm:pt>
    <dgm:pt modelId="{A36A833A-6820-4039-92EC-E38BEF726547}" type="pres">
      <dgm:prSet presAssocID="{8EDD5C5C-7123-43A5-BDB3-FA3B3EEAF574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7D947BE2-DF09-4355-A8CE-D3F71EF15C30}" type="pres">
      <dgm:prSet presAssocID="{6C8BB5F4-DACD-4F4C-83D9-DB803DDA04B2}" presName="sp" presStyleCnt="0"/>
      <dgm:spPr/>
    </dgm:pt>
    <dgm:pt modelId="{F80B63ED-ECB9-4CEC-A12D-5A7EB2448354}" type="pres">
      <dgm:prSet presAssocID="{8A122758-4B51-4270-8FD3-8086F9E1BD93}" presName="linNode" presStyleCnt="0"/>
      <dgm:spPr/>
    </dgm:pt>
    <dgm:pt modelId="{9FF13C25-ED2F-419A-9A61-A537BD6A0D12}" type="pres">
      <dgm:prSet presAssocID="{8A122758-4B51-4270-8FD3-8086F9E1BD93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8E88398D-5F42-42B8-9536-8EEA0F8DA60C}" type="pres">
      <dgm:prSet presAssocID="{5575F1C8-5F63-4DF0-828C-8ABAFB2F3D97}" presName="sp" presStyleCnt="0"/>
      <dgm:spPr/>
    </dgm:pt>
    <dgm:pt modelId="{88FF73AF-08A7-4A9D-AFA8-73DF6AF2CCC2}" type="pres">
      <dgm:prSet presAssocID="{5F8674F9-79BF-4B40-9F5C-8F3C370D859A}" presName="linNode" presStyleCnt="0"/>
      <dgm:spPr/>
    </dgm:pt>
    <dgm:pt modelId="{D8853879-EA19-48A3-B9C6-84E76535A0F7}" type="pres">
      <dgm:prSet presAssocID="{5F8674F9-79BF-4B40-9F5C-8F3C370D859A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B4FA0910-6276-443B-9943-11C662F8342D}" srcId="{0D6BE2F4-A7D1-485A-AD4D-90B093B29DCB}" destId="{8A122758-4B51-4270-8FD3-8086F9E1BD93}" srcOrd="2" destOrd="0" parTransId="{084930B9-43B9-4ED9-AC95-408FD3A9480B}" sibTransId="{5575F1C8-5F63-4DF0-828C-8ABAFB2F3D97}"/>
    <dgm:cxn modelId="{FD58A01D-6B02-460A-B4C4-0D1AF277B33D}" srcId="{0D6BE2F4-A7D1-485A-AD4D-90B093B29DCB}" destId="{8EDD5C5C-7123-43A5-BDB3-FA3B3EEAF574}" srcOrd="1" destOrd="0" parTransId="{630E45CD-FD52-4DB3-9E87-9399BC1C92CF}" sibTransId="{6C8BB5F4-DACD-4F4C-83D9-DB803DDA04B2}"/>
    <dgm:cxn modelId="{E416563D-F702-4F72-A147-585D47EA94D8}" type="presOf" srcId="{277D8300-645F-4EE3-810F-F18D41DECB13}" destId="{DD8C35B5-D561-4FEF-81B1-1FB28ECC356F}" srcOrd="0" destOrd="0" presId="urn:microsoft.com/office/officeart/2005/8/layout/vList5"/>
    <dgm:cxn modelId="{B97ED86C-241A-454D-A7BB-3448794783CA}" srcId="{0D6BE2F4-A7D1-485A-AD4D-90B093B29DCB}" destId="{5F8674F9-79BF-4B40-9F5C-8F3C370D859A}" srcOrd="3" destOrd="0" parTransId="{902E78FF-2E25-4661-8A29-A71DB0BEC77C}" sibTransId="{58495806-AF48-41C5-922F-2E9CFC9C8E2A}"/>
    <dgm:cxn modelId="{4EE5B57A-CF96-4E14-830A-36446390E865}" type="presOf" srcId="{8EDD5C5C-7123-43A5-BDB3-FA3B3EEAF574}" destId="{A36A833A-6820-4039-92EC-E38BEF726547}" srcOrd="0" destOrd="0" presId="urn:microsoft.com/office/officeart/2005/8/layout/vList5"/>
    <dgm:cxn modelId="{41A7998B-2947-4C0D-A567-8AF9B041C3CB}" type="presOf" srcId="{8A122758-4B51-4270-8FD3-8086F9E1BD93}" destId="{9FF13C25-ED2F-419A-9A61-A537BD6A0D12}" srcOrd="0" destOrd="0" presId="urn:microsoft.com/office/officeart/2005/8/layout/vList5"/>
    <dgm:cxn modelId="{A23D93BF-B3D7-4C62-BCB6-74C713D47A87}" type="presOf" srcId="{0D6BE2F4-A7D1-485A-AD4D-90B093B29DCB}" destId="{66A300CC-D79C-4F20-A4FE-C6BFE7EAE6E6}" srcOrd="0" destOrd="0" presId="urn:microsoft.com/office/officeart/2005/8/layout/vList5"/>
    <dgm:cxn modelId="{B195F8D9-0E7A-468A-BF63-2725C095D867}" type="presOf" srcId="{5F8674F9-79BF-4B40-9F5C-8F3C370D859A}" destId="{D8853879-EA19-48A3-B9C6-84E76535A0F7}" srcOrd="0" destOrd="0" presId="urn:microsoft.com/office/officeart/2005/8/layout/vList5"/>
    <dgm:cxn modelId="{5B0DDDED-216E-4437-8B2A-F6F0A14D444C}" srcId="{0D6BE2F4-A7D1-485A-AD4D-90B093B29DCB}" destId="{277D8300-645F-4EE3-810F-F18D41DECB13}" srcOrd="0" destOrd="0" parTransId="{E16ED1CA-D0E7-4C17-A4B3-B1F6A68B14FC}" sibTransId="{895782D4-D2E9-42E0-BFDE-BF6BC42E6209}"/>
    <dgm:cxn modelId="{1D600990-9C51-4F99-AE19-311467916E4C}" type="presParOf" srcId="{66A300CC-D79C-4F20-A4FE-C6BFE7EAE6E6}" destId="{DD9EBD8C-00BA-4B8D-9257-1A77C977052B}" srcOrd="0" destOrd="0" presId="urn:microsoft.com/office/officeart/2005/8/layout/vList5"/>
    <dgm:cxn modelId="{DED8768D-818C-4F2B-9107-1D574C009480}" type="presParOf" srcId="{DD9EBD8C-00BA-4B8D-9257-1A77C977052B}" destId="{DD8C35B5-D561-4FEF-81B1-1FB28ECC356F}" srcOrd="0" destOrd="0" presId="urn:microsoft.com/office/officeart/2005/8/layout/vList5"/>
    <dgm:cxn modelId="{B48844C9-61D9-4C09-A59C-D32B705E39E9}" type="presParOf" srcId="{66A300CC-D79C-4F20-A4FE-C6BFE7EAE6E6}" destId="{EBEF9F70-D220-4402-9E8C-1205ED754F51}" srcOrd="1" destOrd="0" presId="urn:microsoft.com/office/officeart/2005/8/layout/vList5"/>
    <dgm:cxn modelId="{15A6903A-E320-4466-816A-F07593829F1B}" type="presParOf" srcId="{66A300CC-D79C-4F20-A4FE-C6BFE7EAE6E6}" destId="{D99426D6-26FE-47F4-8ED9-51965615C406}" srcOrd="2" destOrd="0" presId="urn:microsoft.com/office/officeart/2005/8/layout/vList5"/>
    <dgm:cxn modelId="{AC44F219-35BE-4D6A-8189-BDB839B2213C}" type="presParOf" srcId="{D99426D6-26FE-47F4-8ED9-51965615C406}" destId="{A36A833A-6820-4039-92EC-E38BEF726547}" srcOrd="0" destOrd="0" presId="urn:microsoft.com/office/officeart/2005/8/layout/vList5"/>
    <dgm:cxn modelId="{190BA325-4BBF-425F-830A-E05A060C71B2}" type="presParOf" srcId="{66A300CC-D79C-4F20-A4FE-C6BFE7EAE6E6}" destId="{7D947BE2-DF09-4355-A8CE-D3F71EF15C30}" srcOrd="3" destOrd="0" presId="urn:microsoft.com/office/officeart/2005/8/layout/vList5"/>
    <dgm:cxn modelId="{99085E1E-F88A-485A-8428-DC170D5D1E97}" type="presParOf" srcId="{66A300CC-D79C-4F20-A4FE-C6BFE7EAE6E6}" destId="{F80B63ED-ECB9-4CEC-A12D-5A7EB2448354}" srcOrd="4" destOrd="0" presId="urn:microsoft.com/office/officeart/2005/8/layout/vList5"/>
    <dgm:cxn modelId="{B975C4E6-39E0-42AD-A8DD-C0F9FFD0BB88}" type="presParOf" srcId="{F80B63ED-ECB9-4CEC-A12D-5A7EB2448354}" destId="{9FF13C25-ED2F-419A-9A61-A537BD6A0D12}" srcOrd="0" destOrd="0" presId="urn:microsoft.com/office/officeart/2005/8/layout/vList5"/>
    <dgm:cxn modelId="{8491938D-EA22-4B31-8884-2000E4ADFB11}" type="presParOf" srcId="{66A300CC-D79C-4F20-A4FE-C6BFE7EAE6E6}" destId="{8E88398D-5F42-42B8-9536-8EEA0F8DA60C}" srcOrd="5" destOrd="0" presId="urn:microsoft.com/office/officeart/2005/8/layout/vList5"/>
    <dgm:cxn modelId="{F21B5CCC-B242-4F09-8B69-A37F24789D8C}" type="presParOf" srcId="{66A300CC-D79C-4F20-A4FE-C6BFE7EAE6E6}" destId="{88FF73AF-08A7-4A9D-AFA8-73DF6AF2CCC2}" srcOrd="6" destOrd="0" presId="urn:microsoft.com/office/officeart/2005/8/layout/vList5"/>
    <dgm:cxn modelId="{97B5C45B-8235-4139-B0DC-448E11F252F6}" type="presParOf" srcId="{88FF73AF-08A7-4A9D-AFA8-73DF6AF2CCC2}" destId="{D8853879-EA19-48A3-B9C6-84E76535A0F7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55E4F2-C0B9-4CE0-999D-E73812A320A1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9B0836E-EAB3-40B1-946B-1004CE33A2E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eGFR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&lt;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60 or kidney damage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≥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3 months</a:t>
          </a:r>
          <a:r>
            <a:rPr lang="en-GB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 (NICE, 2021).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608266-C7F8-4D21-90E2-DBEF95F8603A}" type="parTrans" cxnId="{57E52EFF-2C5C-4930-B8AF-E179F3CC91A3}">
      <dgm:prSet/>
      <dgm:spPr/>
      <dgm:t>
        <a:bodyPr/>
        <a:lstStyle/>
        <a:p>
          <a:endParaRPr lang="en-US"/>
        </a:p>
      </dgm:t>
    </dgm:pt>
    <dgm:pt modelId="{B5AA22D8-C9FD-4FBB-9063-E5135F731FEF}" type="sibTrans" cxnId="{57E52EFF-2C5C-4930-B8AF-E179F3CC91A3}">
      <dgm:prSet/>
      <dgm:spPr/>
      <dgm:t>
        <a:bodyPr/>
        <a:lstStyle/>
        <a:p>
          <a:endParaRPr lang="en-US"/>
        </a:p>
      </dgm:t>
    </dgm:pt>
    <dgm:pt modelId="{C05110B6-8097-4304-8CB2-F170B8097184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Often asymptomatic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delayed diagnosis</a:t>
          </a:r>
        </a:p>
      </dgm:t>
    </dgm:pt>
    <dgm:pt modelId="{32E67BD7-D5FB-460A-A53D-EC41F5031CBC}" type="parTrans" cxnId="{FFB77DEF-8AFE-4621-AAE8-DD87395079FE}">
      <dgm:prSet/>
      <dgm:spPr/>
      <dgm:t>
        <a:bodyPr/>
        <a:lstStyle/>
        <a:p>
          <a:endParaRPr lang="en-US"/>
        </a:p>
      </dgm:t>
    </dgm:pt>
    <dgm:pt modelId="{03562EFB-118A-4C2C-A4E0-F094F0324A6C}" type="sibTrans" cxnId="{FFB77DEF-8AFE-4621-AAE8-DD87395079FE}">
      <dgm:prSet/>
      <dgm:spPr/>
      <dgm:t>
        <a:bodyPr/>
        <a:lstStyle/>
        <a:p>
          <a:endParaRPr lang="en-US"/>
        </a:p>
      </dgm:t>
    </dgm:pt>
    <dgm:pt modelId="{7B0DBC30-81F4-4893-BA2B-18EAAA2F438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Highlights need for proactive screening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(Levey et al., 2020).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DBE2FE-4C1E-4E8A-B628-57EDBBBD86FE}" type="parTrans" cxnId="{CBFBAB0E-04C8-4C5F-A6F4-763BB84EAEB4}">
      <dgm:prSet/>
      <dgm:spPr/>
      <dgm:t>
        <a:bodyPr/>
        <a:lstStyle/>
        <a:p>
          <a:endParaRPr lang="en-US"/>
        </a:p>
      </dgm:t>
    </dgm:pt>
    <dgm:pt modelId="{9EEA9BB4-A700-43E6-8CE0-4807BBA0FBCA}" type="sibTrans" cxnId="{CBFBAB0E-04C8-4C5F-A6F4-763BB84EAEB4}">
      <dgm:prSet/>
      <dgm:spPr/>
      <dgm:t>
        <a:bodyPr/>
        <a:lstStyle/>
        <a:p>
          <a:endParaRPr lang="en-US"/>
        </a:p>
      </dgm:t>
    </dgm:pt>
    <dgm:pt modelId="{A03D898F-D0C2-4F5C-A26E-05D74026D9DA}" type="pres">
      <dgm:prSet presAssocID="{D955E4F2-C0B9-4CE0-999D-E73812A320A1}" presName="diagram" presStyleCnt="0">
        <dgm:presLayoutVars>
          <dgm:dir/>
          <dgm:resizeHandles val="exact"/>
        </dgm:presLayoutVars>
      </dgm:prSet>
      <dgm:spPr/>
    </dgm:pt>
    <dgm:pt modelId="{9B156CB2-E745-404F-843B-D2F626E7FC17}" type="pres">
      <dgm:prSet presAssocID="{49B0836E-EAB3-40B1-946B-1004CE33A2E1}" presName="node" presStyleLbl="node1" presStyleIdx="0" presStyleCnt="3">
        <dgm:presLayoutVars>
          <dgm:bulletEnabled val="1"/>
        </dgm:presLayoutVars>
      </dgm:prSet>
      <dgm:spPr/>
    </dgm:pt>
    <dgm:pt modelId="{13B30277-73D3-467A-B4D1-8749E7B5D201}" type="pres">
      <dgm:prSet presAssocID="{B5AA22D8-C9FD-4FBB-9063-E5135F731FEF}" presName="sibTrans" presStyleCnt="0"/>
      <dgm:spPr/>
    </dgm:pt>
    <dgm:pt modelId="{102051A9-B55E-479C-A24F-8841A2A984E0}" type="pres">
      <dgm:prSet presAssocID="{C05110B6-8097-4304-8CB2-F170B8097184}" presName="node" presStyleLbl="node1" presStyleIdx="1" presStyleCnt="3">
        <dgm:presLayoutVars>
          <dgm:bulletEnabled val="1"/>
        </dgm:presLayoutVars>
      </dgm:prSet>
      <dgm:spPr/>
    </dgm:pt>
    <dgm:pt modelId="{86E5B483-FE6D-4C15-9F85-6CA5F586F201}" type="pres">
      <dgm:prSet presAssocID="{03562EFB-118A-4C2C-A4E0-F094F0324A6C}" presName="sibTrans" presStyleCnt="0"/>
      <dgm:spPr/>
    </dgm:pt>
    <dgm:pt modelId="{A2DC4E14-35DF-4BB5-AC46-B3BF5CEE6066}" type="pres">
      <dgm:prSet presAssocID="{7B0DBC30-81F4-4893-BA2B-18EAAA2F438F}" presName="node" presStyleLbl="node1" presStyleIdx="2" presStyleCnt="3">
        <dgm:presLayoutVars>
          <dgm:bulletEnabled val="1"/>
        </dgm:presLayoutVars>
      </dgm:prSet>
      <dgm:spPr/>
    </dgm:pt>
  </dgm:ptLst>
  <dgm:cxnLst>
    <dgm:cxn modelId="{CBFBAB0E-04C8-4C5F-A6F4-763BB84EAEB4}" srcId="{D955E4F2-C0B9-4CE0-999D-E73812A320A1}" destId="{7B0DBC30-81F4-4893-BA2B-18EAAA2F438F}" srcOrd="2" destOrd="0" parTransId="{E2DBE2FE-4C1E-4E8A-B628-57EDBBBD86FE}" sibTransId="{9EEA9BB4-A700-43E6-8CE0-4807BBA0FBCA}"/>
    <dgm:cxn modelId="{5EFA396C-A1D9-4002-AFBE-9C86DD410152}" type="presOf" srcId="{49B0836E-EAB3-40B1-946B-1004CE33A2E1}" destId="{9B156CB2-E745-404F-843B-D2F626E7FC17}" srcOrd="0" destOrd="0" presId="urn:microsoft.com/office/officeart/2005/8/layout/default"/>
    <dgm:cxn modelId="{FFB77DEF-8AFE-4621-AAE8-DD87395079FE}" srcId="{D955E4F2-C0B9-4CE0-999D-E73812A320A1}" destId="{C05110B6-8097-4304-8CB2-F170B8097184}" srcOrd="1" destOrd="0" parTransId="{32E67BD7-D5FB-460A-A53D-EC41F5031CBC}" sibTransId="{03562EFB-118A-4C2C-A4E0-F094F0324A6C}"/>
    <dgm:cxn modelId="{83CD31F0-D257-4431-A875-F7C715721578}" type="presOf" srcId="{D955E4F2-C0B9-4CE0-999D-E73812A320A1}" destId="{A03D898F-D0C2-4F5C-A26E-05D74026D9DA}" srcOrd="0" destOrd="0" presId="urn:microsoft.com/office/officeart/2005/8/layout/default"/>
    <dgm:cxn modelId="{814560F3-82A8-4477-B2D2-AC6AF284A942}" type="presOf" srcId="{7B0DBC30-81F4-4893-BA2B-18EAAA2F438F}" destId="{A2DC4E14-35DF-4BB5-AC46-B3BF5CEE6066}" srcOrd="0" destOrd="0" presId="urn:microsoft.com/office/officeart/2005/8/layout/default"/>
    <dgm:cxn modelId="{436DF8F9-C443-4B0A-962A-BF37D3B4F402}" type="presOf" srcId="{C05110B6-8097-4304-8CB2-F170B8097184}" destId="{102051A9-B55E-479C-A24F-8841A2A984E0}" srcOrd="0" destOrd="0" presId="urn:microsoft.com/office/officeart/2005/8/layout/default"/>
    <dgm:cxn modelId="{57E52EFF-2C5C-4930-B8AF-E179F3CC91A3}" srcId="{D955E4F2-C0B9-4CE0-999D-E73812A320A1}" destId="{49B0836E-EAB3-40B1-946B-1004CE33A2E1}" srcOrd="0" destOrd="0" parTransId="{06608266-C7F8-4D21-90E2-DBEF95F8603A}" sibTransId="{B5AA22D8-C9FD-4FBB-9063-E5135F731FEF}"/>
    <dgm:cxn modelId="{A7DB2FBC-1FAB-478C-8F38-692DC7D7D2A5}" type="presParOf" srcId="{A03D898F-D0C2-4F5C-A26E-05D74026D9DA}" destId="{9B156CB2-E745-404F-843B-D2F626E7FC17}" srcOrd="0" destOrd="0" presId="urn:microsoft.com/office/officeart/2005/8/layout/default"/>
    <dgm:cxn modelId="{CC00C58A-0053-4624-B9CB-2DFE973F23A8}" type="presParOf" srcId="{A03D898F-D0C2-4F5C-A26E-05D74026D9DA}" destId="{13B30277-73D3-467A-B4D1-8749E7B5D201}" srcOrd="1" destOrd="0" presId="urn:microsoft.com/office/officeart/2005/8/layout/default"/>
    <dgm:cxn modelId="{BA30EC7D-4745-487E-84A8-E8A547788988}" type="presParOf" srcId="{A03D898F-D0C2-4F5C-A26E-05D74026D9DA}" destId="{102051A9-B55E-479C-A24F-8841A2A984E0}" srcOrd="2" destOrd="0" presId="urn:microsoft.com/office/officeart/2005/8/layout/default"/>
    <dgm:cxn modelId="{6781E32E-63DA-4F81-A4A9-D40689BF2A1F}" type="presParOf" srcId="{A03D898F-D0C2-4F5C-A26E-05D74026D9DA}" destId="{86E5B483-FE6D-4C15-9F85-6CA5F586F201}" srcOrd="3" destOrd="0" presId="urn:microsoft.com/office/officeart/2005/8/layout/default"/>
    <dgm:cxn modelId="{93960A57-6850-49E4-BC97-1A5EFDBC1496}" type="presParOf" srcId="{A03D898F-D0C2-4F5C-A26E-05D74026D9DA}" destId="{A2DC4E14-35DF-4BB5-AC46-B3BF5CEE6066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1A86A3-04CD-476F-BA34-8F59E1AF2C15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FF4462C-572D-4615-A4FF-3EC613D4053B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eGFR and ACR testing Underdiagnosis common in early stages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. Urine albumin-creatinine ratio, and blood tests</a:t>
          </a:r>
          <a:r>
            <a:rPr lang="en-GB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 (NICE, 2021)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4B07E4-437E-49B1-A106-B3ADEE31FAFA}" type="parTrans" cxnId="{4CCD21BE-41CF-4318-9055-C8C3E77C0902}">
      <dgm:prSet/>
      <dgm:spPr/>
      <dgm:t>
        <a:bodyPr/>
        <a:lstStyle/>
        <a:p>
          <a:endParaRPr lang="en-US"/>
        </a:p>
      </dgm:t>
    </dgm:pt>
    <dgm:pt modelId="{74B2ACFE-436B-4CDA-B916-11BBD602C2D3}" type="sibTrans" cxnId="{4CCD21BE-41CF-4318-9055-C8C3E77C0902}">
      <dgm:prSet/>
      <dgm:spPr/>
      <dgm:t>
        <a:bodyPr/>
        <a:lstStyle/>
        <a:p>
          <a:endParaRPr lang="en-US"/>
        </a:p>
      </dgm:t>
    </dgm:pt>
    <dgm:pt modelId="{83F1A54B-2981-4661-B405-73480369AD8E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In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consistent screening uptake in practice</a:t>
          </a:r>
        </a:p>
      </dgm:t>
    </dgm:pt>
    <dgm:pt modelId="{C06DD8F1-19B7-4770-903A-C1A586C8266D}" type="parTrans" cxnId="{B6BA5DFF-BD60-4025-A335-262D5DF23FF8}">
      <dgm:prSet/>
      <dgm:spPr/>
      <dgm:t>
        <a:bodyPr/>
        <a:lstStyle/>
        <a:p>
          <a:endParaRPr lang="en-US"/>
        </a:p>
      </dgm:t>
    </dgm:pt>
    <dgm:pt modelId="{00EA3D90-0891-4982-B7A8-1E34069E6FAD}" type="sibTrans" cxnId="{B6BA5DFF-BD60-4025-A335-262D5DF23FF8}">
      <dgm:prSet/>
      <dgm:spPr/>
      <dgm:t>
        <a:bodyPr/>
        <a:lstStyle/>
        <a:p>
          <a:endParaRPr lang="en-US"/>
        </a:p>
      </dgm:t>
    </dgm:pt>
    <dgm:pt modelId="{2F5EE27A-3081-4AFF-A9CC-AE7070CE0133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Early detection reduces complications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6C1673-F6BC-44F0-9869-4F488F390C99}" type="parTrans" cxnId="{B6389B14-F0F7-40A8-847E-2907DFF554E8}">
      <dgm:prSet/>
      <dgm:spPr/>
      <dgm:t>
        <a:bodyPr/>
        <a:lstStyle/>
        <a:p>
          <a:endParaRPr lang="en-US"/>
        </a:p>
      </dgm:t>
    </dgm:pt>
    <dgm:pt modelId="{16BA3521-E4B1-4A2F-97A1-F960ED9A7BD2}" type="sibTrans" cxnId="{B6389B14-F0F7-40A8-847E-2907DFF554E8}">
      <dgm:prSet/>
      <dgm:spPr/>
      <dgm:t>
        <a:bodyPr/>
        <a:lstStyle/>
        <a:p>
          <a:endParaRPr lang="en-US"/>
        </a:p>
      </dgm:t>
    </dgm:pt>
    <dgm:pt modelId="{D8CE63A0-1427-40C7-A581-8CA408658932}">
      <dgm:prSet custT="1"/>
      <dgm:spPr/>
      <dgm:t>
        <a:bodyPr/>
        <a:lstStyle/>
        <a:p>
          <a:r>
            <a:rPr lang="en-GB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(Stevens and Levin, 2018).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16083B-6D68-4AC6-A5A7-3D0CA62F57A0}" type="parTrans" cxnId="{AD91F922-F5B2-4D32-8C32-FE55B83406F2}">
      <dgm:prSet/>
      <dgm:spPr/>
      <dgm:t>
        <a:bodyPr/>
        <a:lstStyle/>
        <a:p>
          <a:endParaRPr lang="en-US"/>
        </a:p>
      </dgm:t>
    </dgm:pt>
    <dgm:pt modelId="{F1260AFF-2ED8-42CD-AF43-15E8AE3D8F1B}" type="sibTrans" cxnId="{AD91F922-F5B2-4D32-8C32-FE55B83406F2}">
      <dgm:prSet/>
      <dgm:spPr/>
      <dgm:t>
        <a:bodyPr/>
        <a:lstStyle/>
        <a:p>
          <a:endParaRPr lang="en-US"/>
        </a:p>
      </dgm:t>
    </dgm:pt>
    <dgm:pt modelId="{B8CF3C16-9DD8-4C82-8FB4-6EF713FCCA8A}" type="pres">
      <dgm:prSet presAssocID="{2B1A86A3-04CD-476F-BA34-8F59E1AF2C15}" presName="outerComposite" presStyleCnt="0">
        <dgm:presLayoutVars>
          <dgm:chMax val="5"/>
          <dgm:dir/>
          <dgm:resizeHandles val="exact"/>
        </dgm:presLayoutVars>
      </dgm:prSet>
      <dgm:spPr/>
    </dgm:pt>
    <dgm:pt modelId="{0E60310F-1CD8-462E-9140-A1A59BF99545}" type="pres">
      <dgm:prSet presAssocID="{2B1A86A3-04CD-476F-BA34-8F59E1AF2C15}" presName="dummyMaxCanvas" presStyleCnt="0">
        <dgm:presLayoutVars/>
      </dgm:prSet>
      <dgm:spPr/>
    </dgm:pt>
    <dgm:pt modelId="{F40C1160-680B-48DC-91EB-C458EC7C4A80}" type="pres">
      <dgm:prSet presAssocID="{2B1A86A3-04CD-476F-BA34-8F59E1AF2C15}" presName="FourNodes_1" presStyleLbl="node1" presStyleIdx="0" presStyleCnt="4">
        <dgm:presLayoutVars>
          <dgm:bulletEnabled val="1"/>
        </dgm:presLayoutVars>
      </dgm:prSet>
      <dgm:spPr/>
    </dgm:pt>
    <dgm:pt modelId="{18E0CF2D-F8ED-4E29-8299-1CE5057E269D}" type="pres">
      <dgm:prSet presAssocID="{2B1A86A3-04CD-476F-BA34-8F59E1AF2C15}" presName="FourNodes_2" presStyleLbl="node1" presStyleIdx="1" presStyleCnt="4">
        <dgm:presLayoutVars>
          <dgm:bulletEnabled val="1"/>
        </dgm:presLayoutVars>
      </dgm:prSet>
      <dgm:spPr/>
    </dgm:pt>
    <dgm:pt modelId="{20F73751-D58E-4064-A67D-B8D911F197FE}" type="pres">
      <dgm:prSet presAssocID="{2B1A86A3-04CD-476F-BA34-8F59E1AF2C15}" presName="FourNodes_3" presStyleLbl="node1" presStyleIdx="2" presStyleCnt="4">
        <dgm:presLayoutVars>
          <dgm:bulletEnabled val="1"/>
        </dgm:presLayoutVars>
      </dgm:prSet>
      <dgm:spPr/>
    </dgm:pt>
    <dgm:pt modelId="{D3059A50-0757-4BE5-9A51-10654EA51D2C}" type="pres">
      <dgm:prSet presAssocID="{2B1A86A3-04CD-476F-BA34-8F59E1AF2C15}" presName="FourNodes_4" presStyleLbl="node1" presStyleIdx="3" presStyleCnt="4">
        <dgm:presLayoutVars>
          <dgm:bulletEnabled val="1"/>
        </dgm:presLayoutVars>
      </dgm:prSet>
      <dgm:spPr/>
    </dgm:pt>
    <dgm:pt modelId="{03F75F83-7A1F-4DAD-BEB4-A0E97ADEFA7A}" type="pres">
      <dgm:prSet presAssocID="{2B1A86A3-04CD-476F-BA34-8F59E1AF2C15}" presName="FourConn_1-2" presStyleLbl="fgAccFollowNode1" presStyleIdx="0" presStyleCnt="3">
        <dgm:presLayoutVars>
          <dgm:bulletEnabled val="1"/>
        </dgm:presLayoutVars>
      </dgm:prSet>
      <dgm:spPr/>
    </dgm:pt>
    <dgm:pt modelId="{F5A528D0-2F07-4832-AC33-0C5245DFE957}" type="pres">
      <dgm:prSet presAssocID="{2B1A86A3-04CD-476F-BA34-8F59E1AF2C15}" presName="FourConn_2-3" presStyleLbl="fgAccFollowNode1" presStyleIdx="1" presStyleCnt="3">
        <dgm:presLayoutVars>
          <dgm:bulletEnabled val="1"/>
        </dgm:presLayoutVars>
      </dgm:prSet>
      <dgm:spPr/>
    </dgm:pt>
    <dgm:pt modelId="{7EA9CF5B-9B0E-4184-8349-53A94478BFE1}" type="pres">
      <dgm:prSet presAssocID="{2B1A86A3-04CD-476F-BA34-8F59E1AF2C15}" presName="FourConn_3-4" presStyleLbl="fgAccFollowNode1" presStyleIdx="2" presStyleCnt="3">
        <dgm:presLayoutVars>
          <dgm:bulletEnabled val="1"/>
        </dgm:presLayoutVars>
      </dgm:prSet>
      <dgm:spPr/>
    </dgm:pt>
    <dgm:pt modelId="{621DED4A-52AB-41D6-8DF7-EB01EC7CCDAD}" type="pres">
      <dgm:prSet presAssocID="{2B1A86A3-04CD-476F-BA34-8F59E1AF2C15}" presName="FourNodes_1_text" presStyleLbl="node1" presStyleIdx="3" presStyleCnt="4">
        <dgm:presLayoutVars>
          <dgm:bulletEnabled val="1"/>
        </dgm:presLayoutVars>
      </dgm:prSet>
      <dgm:spPr/>
    </dgm:pt>
    <dgm:pt modelId="{85C4A25D-D7A6-4246-8926-647C92C9280E}" type="pres">
      <dgm:prSet presAssocID="{2B1A86A3-04CD-476F-BA34-8F59E1AF2C15}" presName="FourNodes_2_text" presStyleLbl="node1" presStyleIdx="3" presStyleCnt="4">
        <dgm:presLayoutVars>
          <dgm:bulletEnabled val="1"/>
        </dgm:presLayoutVars>
      </dgm:prSet>
      <dgm:spPr/>
    </dgm:pt>
    <dgm:pt modelId="{9E434B2C-5C0F-40F5-AFA9-59E9342F33D3}" type="pres">
      <dgm:prSet presAssocID="{2B1A86A3-04CD-476F-BA34-8F59E1AF2C15}" presName="FourNodes_3_text" presStyleLbl="node1" presStyleIdx="3" presStyleCnt="4">
        <dgm:presLayoutVars>
          <dgm:bulletEnabled val="1"/>
        </dgm:presLayoutVars>
      </dgm:prSet>
      <dgm:spPr/>
    </dgm:pt>
    <dgm:pt modelId="{2E49335B-64C2-4012-A9F6-246FB87F24C1}" type="pres">
      <dgm:prSet presAssocID="{2B1A86A3-04CD-476F-BA34-8F59E1AF2C1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6389B14-F0F7-40A8-847E-2907DFF554E8}" srcId="{2B1A86A3-04CD-476F-BA34-8F59E1AF2C15}" destId="{2F5EE27A-3081-4AFF-A9CC-AE7070CE0133}" srcOrd="2" destOrd="0" parTransId="{816C1673-F6BC-44F0-9869-4F488F390C99}" sibTransId="{16BA3521-E4B1-4A2F-97A1-F960ED9A7BD2}"/>
    <dgm:cxn modelId="{AD91F922-F5B2-4D32-8C32-FE55B83406F2}" srcId="{2B1A86A3-04CD-476F-BA34-8F59E1AF2C15}" destId="{D8CE63A0-1427-40C7-A581-8CA408658932}" srcOrd="3" destOrd="0" parTransId="{5E16083B-6D68-4AC6-A5A7-3D0CA62F57A0}" sibTransId="{F1260AFF-2ED8-42CD-AF43-15E8AE3D8F1B}"/>
    <dgm:cxn modelId="{B1F13B2A-3811-4B58-B2F6-7E176A4D9673}" type="presOf" srcId="{83F1A54B-2981-4661-B405-73480369AD8E}" destId="{18E0CF2D-F8ED-4E29-8299-1CE5057E269D}" srcOrd="0" destOrd="0" presId="urn:microsoft.com/office/officeart/2005/8/layout/vProcess5"/>
    <dgm:cxn modelId="{647D3C2D-7487-4471-A52C-ED720BCE8432}" type="presOf" srcId="{2F5EE27A-3081-4AFF-A9CC-AE7070CE0133}" destId="{9E434B2C-5C0F-40F5-AFA9-59E9342F33D3}" srcOrd="1" destOrd="0" presId="urn:microsoft.com/office/officeart/2005/8/layout/vProcess5"/>
    <dgm:cxn modelId="{704F2138-548D-4C47-810D-BDBD721D5197}" type="presOf" srcId="{16BA3521-E4B1-4A2F-97A1-F960ED9A7BD2}" destId="{7EA9CF5B-9B0E-4184-8349-53A94478BFE1}" srcOrd="0" destOrd="0" presId="urn:microsoft.com/office/officeart/2005/8/layout/vProcess5"/>
    <dgm:cxn modelId="{8F1C2847-2C70-4E11-BE3E-A08BBFAB99E1}" type="presOf" srcId="{9FF4462C-572D-4615-A4FF-3EC613D4053B}" destId="{F40C1160-680B-48DC-91EB-C458EC7C4A80}" srcOrd="0" destOrd="0" presId="urn:microsoft.com/office/officeart/2005/8/layout/vProcess5"/>
    <dgm:cxn modelId="{E9C85858-40EB-4B69-9C05-73A37713C98C}" type="presOf" srcId="{2F5EE27A-3081-4AFF-A9CC-AE7070CE0133}" destId="{20F73751-D58E-4064-A67D-B8D911F197FE}" srcOrd="0" destOrd="0" presId="urn:microsoft.com/office/officeart/2005/8/layout/vProcess5"/>
    <dgm:cxn modelId="{CEDD3E83-32C1-43E7-B92E-8EA3DF1126EA}" type="presOf" srcId="{2B1A86A3-04CD-476F-BA34-8F59E1AF2C15}" destId="{B8CF3C16-9DD8-4C82-8FB4-6EF713FCCA8A}" srcOrd="0" destOrd="0" presId="urn:microsoft.com/office/officeart/2005/8/layout/vProcess5"/>
    <dgm:cxn modelId="{EA142B8C-A3AD-49D7-943C-ED61A8F9A560}" type="presOf" srcId="{00EA3D90-0891-4982-B7A8-1E34069E6FAD}" destId="{F5A528D0-2F07-4832-AC33-0C5245DFE957}" srcOrd="0" destOrd="0" presId="urn:microsoft.com/office/officeart/2005/8/layout/vProcess5"/>
    <dgm:cxn modelId="{59E72291-440A-41F1-87E4-4CD73DE99B42}" type="presOf" srcId="{9FF4462C-572D-4615-A4FF-3EC613D4053B}" destId="{621DED4A-52AB-41D6-8DF7-EB01EC7CCDAD}" srcOrd="1" destOrd="0" presId="urn:microsoft.com/office/officeart/2005/8/layout/vProcess5"/>
    <dgm:cxn modelId="{A6686EAF-5C61-49EB-AB1D-51AAF66ACE66}" type="presOf" srcId="{74B2ACFE-436B-4CDA-B916-11BBD602C2D3}" destId="{03F75F83-7A1F-4DAD-BEB4-A0E97ADEFA7A}" srcOrd="0" destOrd="0" presId="urn:microsoft.com/office/officeart/2005/8/layout/vProcess5"/>
    <dgm:cxn modelId="{4CCD21BE-41CF-4318-9055-C8C3E77C0902}" srcId="{2B1A86A3-04CD-476F-BA34-8F59E1AF2C15}" destId="{9FF4462C-572D-4615-A4FF-3EC613D4053B}" srcOrd="0" destOrd="0" parTransId="{D14B07E4-437E-49B1-A106-B3ADEE31FAFA}" sibTransId="{74B2ACFE-436B-4CDA-B916-11BBD602C2D3}"/>
    <dgm:cxn modelId="{5D36ADD8-D012-4BF7-B0C1-2396E8B10502}" type="presOf" srcId="{D8CE63A0-1427-40C7-A581-8CA408658932}" destId="{D3059A50-0757-4BE5-9A51-10654EA51D2C}" srcOrd="0" destOrd="0" presId="urn:microsoft.com/office/officeart/2005/8/layout/vProcess5"/>
    <dgm:cxn modelId="{95E2DADD-616F-4F70-9176-DF1C2F7BC431}" type="presOf" srcId="{D8CE63A0-1427-40C7-A581-8CA408658932}" destId="{2E49335B-64C2-4012-A9F6-246FB87F24C1}" srcOrd="1" destOrd="0" presId="urn:microsoft.com/office/officeart/2005/8/layout/vProcess5"/>
    <dgm:cxn modelId="{95BFF8FE-171E-4A82-94AB-BBE84D97AF61}" type="presOf" srcId="{83F1A54B-2981-4661-B405-73480369AD8E}" destId="{85C4A25D-D7A6-4246-8926-647C92C9280E}" srcOrd="1" destOrd="0" presId="urn:microsoft.com/office/officeart/2005/8/layout/vProcess5"/>
    <dgm:cxn modelId="{B6BA5DFF-BD60-4025-A335-262D5DF23FF8}" srcId="{2B1A86A3-04CD-476F-BA34-8F59E1AF2C15}" destId="{83F1A54B-2981-4661-B405-73480369AD8E}" srcOrd="1" destOrd="0" parTransId="{C06DD8F1-19B7-4770-903A-C1A586C8266D}" sibTransId="{00EA3D90-0891-4982-B7A8-1E34069E6FAD}"/>
    <dgm:cxn modelId="{9EF59FD5-2DE1-46B5-AA1C-B49CE199CEE4}" type="presParOf" srcId="{B8CF3C16-9DD8-4C82-8FB4-6EF713FCCA8A}" destId="{0E60310F-1CD8-462E-9140-A1A59BF99545}" srcOrd="0" destOrd="0" presId="urn:microsoft.com/office/officeart/2005/8/layout/vProcess5"/>
    <dgm:cxn modelId="{F7C3564E-788E-48D8-89DF-70F6F09BE655}" type="presParOf" srcId="{B8CF3C16-9DD8-4C82-8FB4-6EF713FCCA8A}" destId="{F40C1160-680B-48DC-91EB-C458EC7C4A80}" srcOrd="1" destOrd="0" presId="urn:microsoft.com/office/officeart/2005/8/layout/vProcess5"/>
    <dgm:cxn modelId="{ADD85AC5-EC28-4533-9C9D-9A47DE767298}" type="presParOf" srcId="{B8CF3C16-9DD8-4C82-8FB4-6EF713FCCA8A}" destId="{18E0CF2D-F8ED-4E29-8299-1CE5057E269D}" srcOrd="2" destOrd="0" presId="urn:microsoft.com/office/officeart/2005/8/layout/vProcess5"/>
    <dgm:cxn modelId="{6D606588-02FC-4C07-AB5A-360F1226CCDE}" type="presParOf" srcId="{B8CF3C16-9DD8-4C82-8FB4-6EF713FCCA8A}" destId="{20F73751-D58E-4064-A67D-B8D911F197FE}" srcOrd="3" destOrd="0" presId="urn:microsoft.com/office/officeart/2005/8/layout/vProcess5"/>
    <dgm:cxn modelId="{1343DDA7-6A34-49CF-AD85-6C8B655489FF}" type="presParOf" srcId="{B8CF3C16-9DD8-4C82-8FB4-6EF713FCCA8A}" destId="{D3059A50-0757-4BE5-9A51-10654EA51D2C}" srcOrd="4" destOrd="0" presId="urn:microsoft.com/office/officeart/2005/8/layout/vProcess5"/>
    <dgm:cxn modelId="{A30C092C-92F1-4740-B929-A70C7D8FE524}" type="presParOf" srcId="{B8CF3C16-9DD8-4C82-8FB4-6EF713FCCA8A}" destId="{03F75F83-7A1F-4DAD-BEB4-A0E97ADEFA7A}" srcOrd="5" destOrd="0" presId="urn:microsoft.com/office/officeart/2005/8/layout/vProcess5"/>
    <dgm:cxn modelId="{ABF40679-B1FC-4AA2-A7CB-110061E1E5D5}" type="presParOf" srcId="{B8CF3C16-9DD8-4C82-8FB4-6EF713FCCA8A}" destId="{F5A528D0-2F07-4832-AC33-0C5245DFE957}" srcOrd="6" destOrd="0" presId="urn:microsoft.com/office/officeart/2005/8/layout/vProcess5"/>
    <dgm:cxn modelId="{A4E5F748-9139-4D97-8BA5-1AB3C7C2ADAB}" type="presParOf" srcId="{B8CF3C16-9DD8-4C82-8FB4-6EF713FCCA8A}" destId="{7EA9CF5B-9B0E-4184-8349-53A94478BFE1}" srcOrd="7" destOrd="0" presId="urn:microsoft.com/office/officeart/2005/8/layout/vProcess5"/>
    <dgm:cxn modelId="{EE5D577F-FC54-4F68-8150-65B802D4973A}" type="presParOf" srcId="{B8CF3C16-9DD8-4C82-8FB4-6EF713FCCA8A}" destId="{621DED4A-52AB-41D6-8DF7-EB01EC7CCDAD}" srcOrd="8" destOrd="0" presId="urn:microsoft.com/office/officeart/2005/8/layout/vProcess5"/>
    <dgm:cxn modelId="{E5CB3ADF-5358-4413-A69C-2B136AF4FE40}" type="presParOf" srcId="{B8CF3C16-9DD8-4C82-8FB4-6EF713FCCA8A}" destId="{85C4A25D-D7A6-4246-8926-647C92C9280E}" srcOrd="9" destOrd="0" presId="urn:microsoft.com/office/officeart/2005/8/layout/vProcess5"/>
    <dgm:cxn modelId="{BC63FF5A-A57C-4609-B959-907A6A762DEB}" type="presParOf" srcId="{B8CF3C16-9DD8-4C82-8FB4-6EF713FCCA8A}" destId="{9E434B2C-5C0F-40F5-AFA9-59E9342F33D3}" srcOrd="10" destOrd="0" presId="urn:microsoft.com/office/officeart/2005/8/layout/vProcess5"/>
    <dgm:cxn modelId="{E0D61A13-C877-4D3D-91F5-F4692CA26C67}" type="presParOf" srcId="{B8CF3C16-9DD8-4C82-8FB4-6EF713FCCA8A}" destId="{2E49335B-64C2-4012-A9F6-246FB87F24C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3DC8AA3-ADD2-4E7A-9B53-072909334DE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1CD057B-13E3-4C87-989F-5062DC38EBFB}">
      <dgm:prSet custT="1"/>
      <dgm:spPr/>
      <dgm:t>
        <a:bodyPr/>
        <a:lstStyle/>
        <a:p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Blood pressure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50A669-8162-4ABA-82B6-6A30D6C36B75}" type="parTrans" cxnId="{999B7488-9504-4FEF-9095-B4747BCF9C36}">
      <dgm:prSet/>
      <dgm:spPr/>
      <dgm:t>
        <a:bodyPr/>
        <a:lstStyle/>
        <a:p>
          <a:endParaRPr lang="en-US"/>
        </a:p>
      </dgm:t>
    </dgm:pt>
    <dgm:pt modelId="{07A125A8-3EA2-4C28-8721-E0440624E6BC}" type="sibTrans" cxnId="{999B7488-9504-4FEF-9095-B4747BCF9C36}">
      <dgm:prSet/>
      <dgm:spPr/>
      <dgm:t>
        <a:bodyPr/>
        <a:lstStyle/>
        <a:p>
          <a:endParaRPr lang="en-US"/>
        </a:p>
      </dgm:t>
    </dgm:pt>
    <dgm:pt modelId="{E36F5998-75DD-49FB-A0F2-3D01DEC8AE69}">
      <dgm:prSet custT="1"/>
      <dgm:spPr/>
      <dgm:t>
        <a:bodyPr/>
        <a:lstStyle/>
        <a:p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Cardiovascular risk </a:t>
          </a:r>
          <a:r>
            <a:rPr lang="it-IT" sz="2000" dirty="0">
              <a:latin typeface="Arial" panose="020B0604020202020204" pitchFamily="34" charset="0"/>
              <a:cs typeface="Arial" panose="020B0604020202020204" pitchFamily="34" charset="0"/>
            </a:rPr>
            <a:t>(Di Angelantonio et al., 2016).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B7E429-8351-48D3-8993-B735F4296418}" type="parTrans" cxnId="{2895517E-A3FE-419D-AD5A-F17616C446FC}">
      <dgm:prSet/>
      <dgm:spPr/>
      <dgm:t>
        <a:bodyPr/>
        <a:lstStyle/>
        <a:p>
          <a:endParaRPr lang="en-US"/>
        </a:p>
      </dgm:t>
    </dgm:pt>
    <dgm:pt modelId="{960EBC34-D2C6-4432-A4BB-824FAD83A997}" type="sibTrans" cxnId="{2895517E-A3FE-419D-AD5A-F17616C446FC}">
      <dgm:prSet/>
      <dgm:spPr/>
      <dgm:t>
        <a:bodyPr/>
        <a:lstStyle/>
        <a:p>
          <a:endParaRPr lang="en-US"/>
        </a:p>
      </dgm:t>
    </dgm:pt>
    <dgm:pt modelId="{37E33FB8-9A55-4935-8E9E-9DC5EB87A454}">
      <dgm:prSet custT="1"/>
      <dgm:spPr/>
      <dgm:t>
        <a:bodyPr/>
        <a:lstStyle/>
        <a:p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Medication review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867463-3D2B-412B-AD9E-FB5CAFEA6A2C}" type="parTrans" cxnId="{82637DDE-AAD9-462E-ADCC-D72376E82D3D}">
      <dgm:prSet/>
      <dgm:spPr/>
      <dgm:t>
        <a:bodyPr/>
        <a:lstStyle/>
        <a:p>
          <a:endParaRPr lang="en-US"/>
        </a:p>
      </dgm:t>
    </dgm:pt>
    <dgm:pt modelId="{44002F3A-7876-4E42-AB25-C1EF71A76458}" type="sibTrans" cxnId="{82637DDE-AAD9-462E-ADCC-D72376E82D3D}">
      <dgm:prSet/>
      <dgm:spPr/>
      <dgm:t>
        <a:bodyPr/>
        <a:lstStyle/>
        <a:p>
          <a:endParaRPr lang="en-US"/>
        </a:p>
      </dgm:t>
    </dgm:pt>
    <dgm:pt modelId="{B785DC3F-4718-4618-9D48-A66F84E3ADAB}">
      <dgm:prSet custT="1"/>
      <dgm:spPr/>
      <dgm:t>
        <a:bodyPr/>
        <a:lstStyle/>
        <a:p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Lifestyle assessment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8D520B-64EC-4D32-B699-7E9EFD4C4833}" type="parTrans" cxnId="{2D8C5BB5-95B8-4592-859C-8F8A685E01A2}">
      <dgm:prSet/>
      <dgm:spPr/>
      <dgm:t>
        <a:bodyPr/>
        <a:lstStyle/>
        <a:p>
          <a:endParaRPr lang="en-US"/>
        </a:p>
      </dgm:t>
    </dgm:pt>
    <dgm:pt modelId="{74591C28-0054-49DB-A876-69FA7F3CB4D7}" type="sibTrans" cxnId="{2D8C5BB5-95B8-4592-859C-8F8A685E01A2}">
      <dgm:prSet/>
      <dgm:spPr/>
      <dgm:t>
        <a:bodyPr/>
        <a:lstStyle/>
        <a:p>
          <a:endParaRPr lang="en-US"/>
        </a:p>
      </dgm:t>
    </dgm:pt>
    <dgm:pt modelId="{146F8FA2-83C9-42BE-98D9-E11226AD7F3A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(Stevens and Levin, 2018).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1B9924-8044-40DE-B23A-EA00B1C0D7BD}" type="parTrans" cxnId="{1228C0FA-C500-4DD3-9006-F0788A60C77E}">
      <dgm:prSet/>
      <dgm:spPr/>
      <dgm:t>
        <a:bodyPr/>
        <a:lstStyle/>
        <a:p>
          <a:endParaRPr lang="en-US"/>
        </a:p>
      </dgm:t>
    </dgm:pt>
    <dgm:pt modelId="{08236C2B-15C2-460D-9D50-8C4582CC59F5}" type="sibTrans" cxnId="{1228C0FA-C500-4DD3-9006-F0788A60C77E}">
      <dgm:prSet/>
      <dgm:spPr/>
      <dgm:t>
        <a:bodyPr/>
        <a:lstStyle/>
        <a:p>
          <a:endParaRPr lang="en-US"/>
        </a:p>
      </dgm:t>
    </dgm:pt>
    <dgm:pt modelId="{C5451E25-3746-41CE-8FC5-ED697BA52767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Holistic care approach(RCN, 2021)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5BA8BE-C462-438D-8C04-BF8DC6F57362}" type="parTrans" cxnId="{47057C19-1018-4727-810F-5B3C449C9572}">
      <dgm:prSet/>
      <dgm:spPr/>
      <dgm:t>
        <a:bodyPr/>
        <a:lstStyle/>
        <a:p>
          <a:endParaRPr lang="en-US"/>
        </a:p>
      </dgm:t>
    </dgm:pt>
    <dgm:pt modelId="{CEFB0B34-C62E-4C3C-9980-068025A768FF}" type="sibTrans" cxnId="{47057C19-1018-4727-810F-5B3C449C9572}">
      <dgm:prSet/>
      <dgm:spPr/>
      <dgm:t>
        <a:bodyPr/>
        <a:lstStyle/>
        <a:p>
          <a:endParaRPr lang="en-US"/>
        </a:p>
      </dgm:t>
    </dgm:pt>
    <dgm:pt modelId="{86856C6E-CD62-48C1-BE70-E9C3B69D8015}" type="pres">
      <dgm:prSet presAssocID="{F3DC8AA3-ADD2-4E7A-9B53-072909334DE4}" presName="diagram" presStyleCnt="0">
        <dgm:presLayoutVars>
          <dgm:dir/>
          <dgm:resizeHandles val="exact"/>
        </dgm:presLayoutVars>
      </dgm:prSet>
      <dgm:spPr/>
    </dgm:pt>
    <dgm:pt modelId="{D4C5551F-772D-4D6E-9DD6-06F03BE7E378}" type="pres">
      <dgm:prSet presAssocID="{31CD057B-13E3-4C87-989F-5062DC38EBFB}" presName="node" presStyleLbl="node1" presStyleIdx="0" presStyleCnt="6">
        <dgm:presLayoutVars>
          <dgm:bulletEnabled val="1"/>
        </dgm:presLayoutVars>
      </dgm:prSet>
      <dgm:spPr/>
    </dgm:pt>
    <dgm:pt modelId="{52EC2562-0003-4946-9847-D306D1BFD8A8}" type="pres">
      <dgm:prSet presAssocID="{07A125A8-3EA2-4C28-8721-E0440624E6BC}" presName="sibTrans" presStyleCnt="0"/>
      <dgm:spPr/>
    </dgm:pt>
    <dgm:pt modelId="{7E939E95-7452-449E-962A-86F839202EA6}" type="pres">
      <dgm:prSet presAssocID="{E36F5998-75DD-49FB-A0F2-3D01DEC8AE69}" presName="node" presStyleLbl="node1" presStyleIdx="1" presStyleCnt="6">
        <dgm:presLayoutVars>
          <dgm:bulletEnabled val="1"/>
        </dgm:presLayoutVars>
      </dgm:prSet>
      <dgm:spPr/>
    </dgm:pt>
    <dgm:pt modelId="{E16C10F2-57F8-4BB5-8A3E-3586265622C1}" type="pres">
      <dgm:prSet presAssocID="{960EBC34-D2C6-4432-A4BB-824FAD83A997}" presName="sibTrans" presStyleCnt="0"/>
      <dgm:spPr/>
    </dgm:pt>
    <dgm:pt modelId="{7477BFFD-425D-439F-8FDB-EC8EC9A98428}" type="pres">
      <dgm:prSet presAssocID="{37E33FB8-9A55-4935-8E9E-9DC5EB87A454}" presName="node" presStyleLbl="node1" presStyleIdx="2" presStyleCnt="6">
        <dgm:presLayoutVars>
          <dgm:bulletEnabled val="1"/>
        </dgm:presLayoutVars>
      </dgm:prSet>
      <dgm:spPr/>
    </dgm:pt>
    <dgm:pt modelId="{22305C57-2281-4A7E-B75D-41AAF4AB21B1}" type="pres">
      <dgm:prSet presAssocID="{44002F3A-7876-4E42-AB25-C1EF71A76458}" presName="sibTrans" presStyleCnt="0"/>
      <dgm:spPr/>
    </dgm:pt>
    <dgm:pt modelId="{28456C80-B31E-48A4-B500-E783F75C6DD6}" type="pres">
      <dgm:prSet presAssocID="{B785DC3F-4718-4618-9D48-A66F84E3ADAB}" presName="node" presStyleLbl="node1" presStyleIdx="3" presStyleCnt="6">
        <dgm:presLayoutVars>
          <dgm:bulletEnabled val="1"/>
        </dgm:presLayoutVars>
      </dgm:prSet>
      <dgm:spPr/>
    </dgm:pt>
    <dgm:pt modelId="{220A64F0-47A8-462A-9640-8B65FFCB316E}" type="pres">
      <dgm:prSet presAssocID="{74591C28-0054-49DB-A876-69FA7F3CB4D7}" presName="sibTrans" presStyleCnt="0"/>
      <dgm:spPr/>
    </dgm:pt>
    <dgm:pt modelId="{DF1A25A0-15BE-4F7E-B0C3-43AAF46C330C}" type="pres">
      <dgm:prSet presAssocID="{146F8FA2-83C9-42BE-98D9-E11226AD7F3A}" presName="node" presStyleLbl="node1" presStyleIdx="4" presStyleCnt="6">
        <dgm:presLayoutVars>
          <dgm:bulletEnabled val="1"/>
        </dgm:presLayoutVars>
      </dgm:prSet>
      <dgm:spPr/>
    </dgm:pt>
    <dgm:pt modelId="{1BB45783-92EA-4252-B5D7-DAC06F7FD3EB}" type="pres">
      <dgm:prSet presAssocID="{08236C2B-15C2-460D-9D50-8C4582CC59F5}" presName="sibTrans" presStyleCnt="0"/>
      <dgm:spPr/>
    </dgm:pt>
    <dgm:pt modelId="{27FBC15F-506F-41AE-9A72-EAA68187B09D}" type="pres">
      <dgm:prSet presAssocID="{C5451E25-3746-41CE-8FC5-ED697BA52767}" presName="node" presStyleLbl="node1" presStyleIdx="5" presStyleCnt="6">
        <dgm:presLayoutVars>
          <dgm:bulletEnabled val="1"/>
        </dgm:presLayoutVars>
      </dgm:prSet>
      <dgm:spPr/>
    </dgm:pt>
  </dgm:ptLst>
  <dgm:cxnLst>
    <dgm:cxn modelId="{DC270119-723C-4B1E-87DE-EADCF0E6BE15}" type="presOf" srcId="{F3DC8AA3-ADD2-4E7A-9B53-072909334DE4}" destId="{86856C6E-CD62-48C1-BE70-E9C3B69D8015}" srcOrd="0" destOrd="0" presId="urn:microsoft.com/office/officeart/2005/8/layout/default"/>
    <dgm:cxn modelId="{47057C19-1018-4727-810F-5B3C449C9572}" srcId="{F3DC8AA3-ADD2-4E7A-9B53-072909334DE4}" destId="{C5451E25-3746-41CE-8FC5-ED697BA52767}" srcOrd="5" destOrd="0" parTransId="{6D5BA8BE-C462-438D-8C04-BF8DC6F57362}" sibTransId="{CEFB0B34-C62E-4C3C-9980-068025A768FF}"/>
    <dgm:cxn modelId="{CA6EE329-5AF4-4E01-B3E0-28E4E06A914B}" type="presOf" srcId="{E36F5998-75DD-49FB-A0F2-3D01DEC8AE69}" destId="{7E939E95-7452-449E-962A-86F839202EA6}" srcOrd="0" destOrd="0" presId="urn:microsoft.com/office/officeart/2005/8/layout/default"/>
    <dgm:cxn modelId="{3262E55D-50CE-4EA0-94FA-BCAA5C9C4161}" type="presOf" srcId="{37E33FB8-9A55-4935-8E9E-9DC5EB87A454}" destId="{7477BFFD-425D-439F-8FDB-EC8EC9A98428}" srcOrd="0" destOrd="0" presId="urn:microsoft.com/office/officeart/2005/8/layout/default"/>
    <dgm:cxn modelId="{2895517E-A3FE-419D-AD5A-F17616C446FC}" srcId="{F3DC8AA3-ADD2-4E7A-9B53-072909334DE4}" destId="{E36F5998-75DD-49FB-A0F2-3D01DEC8AE69}" srcOrd="1" destOrd="0" parTransId="{06B7E429-8351-48D3-8993-B735F4296418}" sibTransId="{960EBC34-D2C6-4432-A4BB-824FAD83A997}"/>
    <dgm:cxn modelId="{999B7488-9504-4FEF-9095-B4747BCF9C36}" srcId="{F3DC8AA3-ADD2-4E7A-9B53-072909334DE4}" destId="{31CD057B-13E3-4C87-989F-5062DC38EBFB}" srcOrd="0" destOrd="0" parTransId="{4650A669-8162-4ABA-82B6-6A30D6C36B75}" sibTransId="{07A125A8-3EA2-4C28-8721-E0440624E6BC}"/>
    <dgm:cxn modelId="{9BFA48AF-65E2-4A92-8239-5BA9660CDC5A}" type="presOf" srcId="{B785DC3F-4718-4618-9D48-A66F84E3ADAB}" destId="{28456C80-B31E-48A4-B500-E783F75C6DD6}" srcOrd="0" destOrd="0" presId="urn:microsoft.com/office/officeart/2005/8/layout/default"/>
    <dgm:cxn modelId="{DEC5C8B3-6707-44C5-AF7C-BC1C584505C4}" type="presOf" srcId="{146F8FA2-83C9-42BE-98D9-E11226AD7F3A}" destId="{DF1A25A0-15BE-4F7E-B0C3-43AAF46C330C}" srcOrd="0" destOrd="0" presId="urn:microsoft.com/office/officeart/2005/8/layout/default"/>
    <dgm:cxn modelId="{2D8C5BB5-95B8-4592-859C-8F8A685E01A2}" srcId="{F3DC8AA3-ADD2-4E7A-9B53-072909334DE4}" destId="{B785DC3F-4718-4618-9D48-A66F84E3ADAB}" srcOrd="3" destOrd="0" parTransId="{B98D520B-64EC-4D32-B699-7E9EFD4C4833}" sibTransId="{74591C28-0054-49DB-A876-69FA7F3CB4D7}"/>
    <dgm:cxn modelId="{4F7AEED1-5534-4FFB-8A68-23E53612D60C}" type="presOf" srcId="{31CD057B-13E3-4C87-989F-5062DC38EBFB}" destId="{D4C5551F-772D-4D6E-9DD6-06F03BE7E378}" srcOrd="0" destOrd="0" presId="urn:microsoft.com/office/officeart/2005/8/layout/default"/>
    <dgm:cxn modelId="{82637DDE-AAD9-462E-ADCC-D72376E82D3D}" srcId="{F3DC8AA3-ADD2-4E7A-9B53-072909334DE4}" destId="{37E33FB8-9A55-4935-8E9E-9DC5EB87A454}" srcOrd="2" destOrd="0" parTransId="{AE867463-3D2B-412B-AD9E-FB5CAFEA6A2C}" sibTransId="{44002F3A-7876-4E42-AB25-C1EF71A76458}"/>
    <dgm:cxn modelId="{550E6FEA-C865-4DAD-AA71-F6935D1913C9}" type="presOf" srcId="{C5451E25-3746-41CE-8FC5-ED697BA52767}" destId="{27FBC15F-506F-41AE-9A72-EAA68187B09D}" srcOrd="0" destOrd="0" presId="urn:microsoft.com/office/officeart/2005/8/layout/default"/>
    <dgm:cxn modelId="{1228C0FA-C500-4DD3-9006-F0788A60C77E}" srcId="{F3DC8AA3-ADD2-4E7A-9B53-072909334DE4}" destId="{146F8FA2-83C9-42BE-98D9-E11226AD7F3A}" srcOrd="4" destOrd="0" parTransId="{4C1B9924-8044-40DE-B23A-EA00B1C0D7BD}" sibTransId="{08236C2B-15C2-460D-9D50-8C4582CC59F5}"/>
    <dgm:cxn modelId="{F2193C0D-95D2-467A-828D-2648BE2A0451}" type="presParOf" srcId="{86856C6E-CD62-48C1-BE70-E9C3B69D8015}" destId="{D4C5551F-772D-4D6E-9DD6-06F03BE7E378}" srcOrd="0" destOrd="0" presId="urn:microsoft.com/office/officeart/2005/8/layout/default"/>
    <dgm:cxn modelId="{48AE1489-7FBF-4643-928A-5454FCFCA6DF}" type="presParOf" srcId="{86856C6E-CD62-48C1-BE70-E9C3B69D8015}" destId="{52EC2562-0003-4946-9847-D306D1BFD8A8}" srcOrd="1" destOrd="0" presId="urn:microsoft.com/office/officeart/2005/8/layout/default"/>
    <dgm:cxn modelId="{C774EF8D-3587-4F9C-A25E-FB4BDF0A9521}" type="presParOf" srcId="{86856C6E-CD62-48C1-BE70-E9C3B69D8015}" destId="{7E939E95-7452-449E-962A-86F839202EA6}" srcOrd="2" destOrd="0" presId="urn:microsoft.com/office/officeart/2005/8/layout/default"/>
    <dgm:cxn modelId="{726678FA-D40B-4922-894E-87DBE43D445D}" type="presParOf" srcId="{86856C6E-CD62-48C1-BE70-E9C3B69D8015}" destId="{E16C10F2-57F8-4BB5-8A3E-3586265622C1}" srcOrd="3" destOrd="0" presId="urn:microsoft.com/office/officeart/2005/8/layout/default"/>
    <dgm:cxn modelId="{46056527-FF37-4735-81FB-54C98A7F1FDF}" type="presParOf" srcId="{86856C6E-CD62-48C1-BE70-E9C3B69D8015}" destId="{7477BFFD-425D-439F-8FDB-EC8EC9A98428}" srcOrd="4" destOrd="0" presId="urn:microsoft.com/office/officeart/2005/8/layout/default"/>
    <dgm:cxn modelId="{42E4C6C6-EF70-401C-8CF3-658D6B3758B6}" type="presParOf" srcId="{86856C6E-CD62-48C1-BE70-E9C3B69D8015}" destId="{22305C57-2281-4A7E-B75D-41AAF4AB21B1}" srcOrd="5" destOrd="0" presId="urn:microsoft.com/office/officeart/2005/8/layout/default"/>
    <dgm:cxn modelId="{0317EEBA-B0C5-454F-A833-ACE9BD52F4A1}" type="presParOf" srcId="{86856C6E-CD62-48C1-BE70-E9C3B69D8015}" destId="{28456C80-B31E-48A4-B500-E783F75C6DD6}" srcOrd="6" destOrd="0" presId="urn:microsoft.com/office/officeart/2005/8/layout/default"/>
    <dgm:cxn modelId="{47996A8A-152D-48B1-99CA-6B7A57D4391B}" type="presParOf" srcId="{86856C6E-CD62-48C1-BE70-E9C3B69D8015}" destId="{220A64F0-47A8-462A-9640-8B65FFCB316E}" srcOrd="7" destOrd="0" presId="urn:microsoft.com/office/officeart/2005/8/layout/default"/>
    <dgm:cxn modelId="{B76807E0-6B63-41AF-841A-831D5EFE0842}" type="presParOf" srcId="{86856C6E-CD62-48C1-BE70-E9C3B69D8015}" destId="{DF1A25A0-15BE-4F7E-B0C3-43AAF46C330C}" srcOrd="8" destOrd="0" presId="urn:microsoft.com/office/officeart/2005/8/layout/default"/>
    <dgm:cxn modelId="{3FCD5A03-4B8F-4AA0-93FD-3A424306BFF2}" type="presParOf" srcId="{86856C6E-CD62-48C1-BE70-E9C3B69D8015}" destId="{1BB45783-92EA-4252-B5D7-DAC06F7FD3EB}" srcOrd="9" destOrd="0" presId="urn:microsoft.com/office/officeart/2005/8/layout/default"/>
    <dgm:cxn modelId="{9BF2132F-B678-40F3-A714-5A078150D36D}" type="presParOf" srcId="{86856C6E-CD62-48C1-BE70-E9C3B69D8015}" destId="{27FBC15F-506F-41AE-9A72-EAA68187B09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FE40717-79A1-48B2-B767-46EC4E7DD59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CD09A68-CA96-44B6-AC9B-82A838D20BD2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Focus on slowing progression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,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not cure</a:t>
          </a:r>
        </a:p>
      </dgm:t>
    </dgm:pt>
    <dgm:pt modelId="{10E5EE0C-3746-4004-9579-1F4D46BF8B3E}" type="parTrans" cxnId="{59D136EF-0F18-4DF3-A0DB-0C207C5E328B}">
      <dgm:prSet/>
      <dgm:spPr/>
      <dgm:t>
        <a:bodyPr/>
        <a:lstStyle/>
        <a:p>
          <a:endParaRPr lang="en-US"/>
        </a:p>
      </dgm:t>
    </dgm:pt>
    <dgm:pt modelId="{B2485A08-3ED5-48B1-B4C1-FE1869CA4E86}" type="sibTrans" cxnId="{59D136EF-0F18-4DF3-A0DB-0C207C5E328B}">
      <dgm:prSet/>
      <dgm:spPr/>
      <dgm:t>
        <a:bodyPr/>
        <a:lstStyle/>
        <a:p>
          <a:endParaRPr lang="en-US"/>
        </a:p>
      </dgm:t>
    </dgm:pt>
    <dgm:pt modelId="{FDDFE192-3832-43A4-ADBE-F748C4DA84A2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Relies heavily on patient adherence</a:t>
          </a:r>
        </a:p>
      </dgm:t>
    </dgm:pt>
    <dgm:pt modelId="{7933F4D5-C0B8-4F30-AB11-9359EDAC7309}" type="parTrans" cxnId="{A2DC9876-A59F-455D-8EFB-24A57FF82F52}">
      <dgm:prSet/>
      <dgm:spPr/>
      <dgm:t>
        <a:bodyPr/>
        <a:lstStyle/>
        <a:p>
          <a:endParaRPr lang="en-US"/>
        </a:p>
      </dgm:t>
    </dgm:pt>
    <dgm:pt modelId="{A5F5C91B-3E16-4C1C-89C8-809BACA81F8E}" type="sibTrans" cxnId="{A2DC9876-A59F-455D-8EFB-24A57FF82F52}">
      <dgm:prSet/>
      <dgm:spPr/>
      <dgm:t>
        <a:bodyPr/>
        <a:lstStyle/>
        <a:p>
          <a:endParaRPr lang="en-US"/>
        </a:p>
      </dgm:t>
    </dgm:pt>
    <dgm:pt modelId="{51F2BFC4-03A3-4872-80ED-225C09F244CB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Lifestyle modification is essential (WHO, 2021).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5E53F4-202D-4B58-9D12-4307925C106A}" type="parTrans" cxnId="{39F126CD-3A1F-4936-A620-114FED36F630}">
      <dgm:prSet/>
      <dgm:spPr/>
      <dgm:t>
        <a:bodyPr/>
        <a:lstStyle/>
        <a:p>
          <a:endParaRPr lang="en-US"/>
        </a:p>
      </dgm:t>
    </dgm:pt>
    <dgm:pt modelId="{A9201715-229D-4160-8A0D-1E67EFFB7F6A}" type="sibTrans" cxnId="{39F126CD-3A1F-4936-A620-114FED36F630}">
      <dgm:prSet/>
      <dgm:spPr/>
      <dgm:t>
        <a:bodyPr/>
        <a:lstStyle/>
        <a:p>
          <a:endParaRPr lang="en-US"/>
        </a:p>
      </dgm:t>
    </dgm:pt>
    <dgm:pt modelId="{44F6CABC-0C65-4344-943C-A51D7C990B2C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Resource limitations impact effectiveness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, for example, BP and glycaemic control (NICE, 2021).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DE52F4-CCCF-439B-B3FF-A383E6263CEE}" type="parTrans" cxnId="{6C30C011-E912-4069-B5BC-B05481128657}">
      <dgm:prSet/>
      <dgm:spPr/>
      <dgm:t>
        <a:bodyPr/>
        <a:lstStyle/>
        <a:p>
          <a:endParaRPr lang="en-US"/>
        </a:p>
      </dgm:t>
    </dgm:pt>
    <dgm:pt modelId="{20C59DCC-43B9-4DFE-838F-A15FE68C0E9F}" type="sibTrans" cxnId="{6C30C011-E912-4069-B5BC-B05481128657}">
      <dgm:prSet/>
      <dgm:spPr/>
      <dgm:t>
        <a:bodyPr/>
        <a:lstStyle/>
        <a:p>
          <a:endParaRPr lang="en-US"/>
        </a:p>
      </dgm:t>
    </dgm:pt>
    <dgm:pt modelId="{BDF24E54-3D65-4101-9C5D-4F1EB2BD157A}" type="pres">
      <dgm:prSet presAssocID="{5FE40717-79A1-48B2-B767-46EC4E7DD592}" presName="linear" presStyleCnt="0">
        <dgm:presLayoutVars>
          <dgm:animLvl val="lvl"/>
          <dgm:resizeHandles val="exact"/>
        </dgm:presLayoutVars>
      </dgm:prSet>
      <dgm:spPr/>
    </dgm:pt>
    <dgm:pt modelId="{C48E0614-9627-4A60-9B70-69A07B1FB6EC}" type="pres">
      <dgm:prSet presAssocID="{0CD09A68-CA96-44B6-AC9B-82A838D20BD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11EB2FA-1EB3-4F71-8771-A2D29A3A02E5}" type="pres">
      <dgm:prSet presAssocID="{B2485A08-3ED5-48B1-B4C1-FE1869CA4E86}" presName="spacer" presStyleCnt="0"/>
      <dgm:spPr/>
    </dgm:pt>
    <dgm:pt modelId="{64E133A3-B00D-43A8-A66F-32B0205EABD9}" type="pres">
      <dgm:prSet presAssocID="{FDDFE192-3832-43A4-ADBE-F748C4DA84A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6706855-27BD-4216-811F-764600E7375E}" type="pres">
      <dgm:prSet presAssocID="{A5F5C91B-3E16-4C1C-89C8-809BACA81F8E}" presName="spacer" presStyleCnt="0"/>
      <dgm:spPr/>
    </dgm:pt>
    <dgm:pt modelId="{1D7F8D58-F86B-42D0-9849-F1809774DC43}" type="pres">
      <dgm:prSet presAssocID="{51F2BFC4-03A3-4872-80ED-225C09F244C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3077BF1-E847-49B8-8A5C-C8EC13E4DA4A}" type="pres">
      <dgm:prSet presAssocID="{A9201715-229D-4160-8A0D-1E67EFFB7F6A}" presName="spacer" presStyleCnt="0"/>
      <dgm:spPr/>
    </dgm:pt>
    <dgm:pt modelId="{97AC05E0-F241-422F-87C3-C73C6367830E}" type="pres">
      <dgm:prSet presAssocID="{44F6CABC-0C65-4344-943C-A51D7C990B2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C30C011-E912-4069-B5BC-B05481128657}" srcId="{5FE40717-79A1-48B2-B767-46EC4E7DD592}" destId="{44F6CABC-0C65-4344-943C-A51D7C990B2C}" srcOrd="3" destOrd="0" parTransId="{26DE52F4-CCCF-439B-B3FF-A383E6263CEE}" sibTransId="{20C59DCC-43B9-4DFE-838F-A15FE68C0E9F}"/>
    <dgm:cxn modelId="{230F9C14-7049-4CF9-9A38-4BA787A65F1F}" type="presOf" srcId="{51F2BFC4-03A3-4872-80ED-225C09F244CB}" destId="{1D7F8D58-F86B-42D0-9849-F1809774DC43}" srcOrd="0" destOrd="0" presId="urn:microsoft.com/office/officeart/2005/8/layout/vList2"/>
    <dgm:cxn modelId="{A2DC9876-A59F-455D-8EFB-24A57FF82F52}" srcId="{5FE40717-79A1-48B2-B767-46EC4E7DD592}" destId="{FDDFE192-3832-43A4-ADBE-F748C4DA84A2}" srcOrd="1" destOrd="0" parTransId="{7933F4D5-C0B8-4F30-AB11-9359EDAC7309}" sibTransId="{A5F5C91B-3E16-4C1C-89C8-809BACA81F8E}"/>
    <dgm:cxn modelId="{0AEE3FC0-76C7-4506-86D3-F9D25E6B6035}" type="presOf" srcId="{44F6CABC-0C65-4344-943C-A51D7C990B2C}" destId="{97AC05E0-F241-422F-87C3-C73C6367830E}" srcOrd="0" destOrd="0" presId="urn:microsoft.com/office/officeart/2005/8/layout/vList2"/>
    <dgm:cxn modelId="{302B04C9-FA13-427B-9E51-A4C2ECB34ED1}" type="presOf" srcId="{0CD09A68-CA96-44B6-AC9B-82A838D20BD2}" destId="{C48E0614-9627-4A60-9B70-69A07B1FB6EC}" srcOrd="0" destOrd="0" presId="urn:microsoft.com/office/officeart/2005/8/layout/vList2"/>
    <dgm:cxn modelId="{39F126CD-3A1F-4936-A620-114FED36F630}" srcId="{5FE40717-79A1-48B2-B767-46EC4E7DD592}" destId="{51F2BFC4-03A3-4872-80ED-225C09F244CB}" srcOrd="2" destOrd="0" parTransId="{545E53F4-202D-4B58-9D12-4307925C106A}" sibTransId="{A9201715-229D-4160-8A0D-1E67EFFB7F6A}"/>
    <dgm:cxn modelId="{59D136EF-0F18-4DF3-A0DB-0C207C5E328B}" srcId="{5FE40717-79A1-48B2-B767-46EC4E7DD592}" destId="{0CD09A68-CA96-44B6-AC9B-82A838D20BD2}" srcOrd="0" destOrd="0" parTransId="{10E5EE0C-3746-4004-9579-1F4D46BF8B3E}" sibTransId="{B2485A08-3ED5-48B1-B4C1-FE1869CA4E86}"/>
    <dgm:cxn modelId="{7D7859FB-B311-4E74-9206-BB38CCFB9B64}" type="presOf" srcId="{FDDFE192-3832-43A4-ADBE-F748C4DA84A2}" destId="{64E133A3-B00D-43A8-A66F-32B0205EABD9}" srcOrd="0" destOrd="0" presId="urn:microsoft.com/office/officeart/2005/8/layout/vList2"/>
    <dgm:cxn modelId="{488E01FC-6940-4DFA-BFB5-F2883774F004}" type="presOf" srcId="{5FE40717-79A1-48B2-B767-46EC4E7DD592}" destId="{BDF24E54-3D65-4101-9C5D-4F1EB2BD157A}" srcOrd="0" destOrd="0" presId="urn:microsoft.com/office/officeart/2005/8/layout/vList2"/>
    <dgm:cxn modelId="{BB9C133F-E652-4AB2-9A3A-5C26AB854237}" type="presParOf" srcId="{BDF24E54-3D65-4101-9C5D-4F1EB2BD157A}" destId="{C48E0614-9627-4A60-9B70-69A07B1FB6EC}" srcOrd="0" destOrd="0" presId="urn:microsoft.com/office/officeart/2005/8/layout/vList2"/>
    <dgm:cxn modelId="{C4F4E0A4-8364-4D7B-B6B0-25556DCF1A20}" type="presParOf" srcId="{BDF24E54-3D65-4101-9C5D-4F1EB2BD157A}" destId="{211EB2FA-1EB3-4F71-8771-A2D29A3A02E5}" srcOrd="1" destOrd="0" presId="urn:microsoft.com/office/officeart/2005/8/layout/vList2"/>
    <dgm:cxn modelId="{BDEF272A-B395-4087-BE14-3A5FE5443501}" type="presParOf" srcId="{BDF24E54-3D65-4101-9C5D-4F1EB2BD157A}" destId="{64E133A3-B00D-43A8-A66F-32B0205EABD9}" srcOrd="2" destOrd="0" presId="urn:microsoft.com/office/officeart/2005/8/layout/vList2"/>
    <dgm:cxn modelId="{B5D93269-7205-48B5-BED5-9DFE87C3CAF5}" type="presParOf" srcId="{BDF24E54-3D65-4101-9C5D-4F1EB2BD157A}" destId="{F6706855-27BD-4216-811F-764600E7375E}" srcOrd="3" destOrd="0" presId="urn:microsoft.com/office/officeart/2005/8/layout/vList2"/>
    <dgm:cxn modelId="{6FD24281-BB82-41EB-ACCE-11B11D2A4DAF}" type="presParOf" srcId="{BDF24E54-3D65-4101-9C5D-4F1EB2BD157A}" destId="{1D7F8D58-F86B-42D0-9849-F1809774DC43}" srcOrd="4" destOrd="0" presId="urn:microsoft.com/office/officeart/2005/8/layout/vList2"/>
    <dgm:cxn modelId="{F6F8DBB6-5A65-4C36-8C7C-599CF32209E8}" type="presParOf" srcId="{BDF24E54-3D65-4101-9C5D-4F1EB2BD157A}" destId="{53077BF1-E847-49B8-8A5C-C8EC13E4DA4A}" srcOrd="5" destOrd="0" presId="urn:microsoft.com/office/officeart/2005/8/layout/vList2"/>
    <dgm:cxn modelId="{86B47A9F-5244-4794-9B08-3628C24DA9EB}" type="presParOf" srcId="{BDF24E54-3D65-4101-9C5D-4F1EB2BD157A}" destId="{97AC05E0-F241-422F-87C3-C73C6367830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10D5449-C825-412F-9432-F0665797CB6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414F076-D8D9-4E01-9472-F13DFA34B85C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Early screening and lifestyle interventions</a:t>
          </a:r>
          <a:r>
            <a:rPr lang="en-GB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 (PHE, 2020).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904D17-6E88-49C7-81EC-95EED5476708}" type="parTrans" cxnId="{4E5A7778-4321-4049-B647-0F126A7403B9}">
      <dgm:prSet/>
      <dgm:spPr/>
      <dgm:t>
        <a:bodyPr/>
        <a:lstStyle/>
        <a:p>
          <a:endParaRPr lang="en-US"/>
        </a:p>
      </dgm:t>
    </dgm:pt>
    <dgm:pt modelId="{4005913B-E507-467C-8E10-B15A330B9273}" type="sibTrans" cxnId="{4E5A7778-4321-4049-B647-0F126A7403B9}">
      <dgm:prSet/>
      <dgm:spPr/>
      <dgm:t>
        <a:bodyPr/>
        <a:lstStyle/>
        <a:p>
          <a:endParaRPr lang="en-US"/>
        </a:p>
      </dgm:t>
    </dgm:pt>
    <dgm:pt modelId="{75E8D000-420D-4802-A93F-848292A1339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NHS Health Checks target high-risk groups</a:t>
          </a:r>
        </a:p>
      </dgm:t>
    </dgm:pt>
    <dgm:pt modelId="{529F3402-E61C-40F9-ACDE-8D527423A46B}" type="parTrans" cxnId="{7F5DADDF-A3E7-498A-870C-0163FE1A3CC2}">
      <dgm:prSet/>
      <dgm:spPr/>
      <dgm:t>
        <a:bodyPr/>
        <a:lstStyle/>
        <a:p>
          <a:endParaRPr lang="en-US"/>
        </a:p>
      </dgm:t>
    </dgm:pt>
    <dgm:pt modelId="{9F52D568-3257-4F06-B27C-D7B65EEC6361}" type="sibTrans" cxnId="{7F5DADDF-A3E7-498A-870C-0163FE1A3CC2}">
      <dgm:prSet/>
      <dgm:spPr/>
      <dgm:t>
        <a:bodyPr/>
        <a:lstStyle/>
        <a:p>
          <a:endParaRPr lang="en-US"/>
        </a:p>
      </dgm:t>
    </dgm:pt>
    <dgm:pt modelId="{10150DD1-D946-473F-892B-E931C0CB214B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Effectiveness limited by engagement barriers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(NHS England, 2023).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44316C-617E-47EB-AC8D-ACC830F33469}" type="parTrans" cxnId="{8B6730AB-454F-4B5A-B6C2-3FD4F138E56A}">
      <dgm:prSet/>
      <dgm:spPr/>
      <dgm:t>
        <a:bodyPr/>
        <a:lstStyle/>
        <a:p>
          <a:endParaRPr lang="en-US"/>
        </a:p>
      </dgm:t>
    </dgm:pt>
    <dgm:pt modelId="{4C2975B9-5ED9-454C-B7B1-79294A8470CF}" type="sibTrans" cxnId="{8B6730AB-454F-4B5A-B6C2-3FD4F138E56A}">
      <dgm:prSet/>
      <dgm:spPr/>
      <dgm:t>
        <a:bodyPr/>
        <a:lstStyle/>
        <a:p>
          <a:endParaRPr lang="en-US"/>
        </a:p>
      </dgm:t>
    </dgm:pt>
    <dgm:pt modelId="{32E366AF-2819-4219-869A-45B9DB9EB084}" type="pres">
      <dgm:prSet presAssocID="{710D5449-C825-412F-9432-F0665797CB66}" presName="linear" presStyleCnt="0">
        <dgm:presLayoutVars>
          <dgm:animLvl val="lvl"/>
          <dgm:resizeHandles val="exact"/>
        </dgm:presLayoutVars>
      </dgm:prSet>
      <dgm:spPr/>
    </dgm:pt>
    <dgm:pt modelId="{851F4581-9212-4FCE-9FF5-678099D3F7F4}" type="pres">
      <dgm:prSet presAssocID="{A414F076-D8D9-4E01-9472-F13DFA34B85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03CA61B-53EE-4400-B9D9-F98C15DE9198}" type="pres">
      <dgm:prSet presAssocID="{4005913B-E507-467C-8E10-B15A330B9273}" presName="spacer" presStyleCnt="0"/>
      <dgm:spPr/>
    </dgm:pt>
    <dgm:pt modelId="{AACAB48A-AAF7-4F80-BC89-11CBF2524C66}" type="pres">
      <dgm:prSet presAssocID="{75E8D000-420D-4802-A93F-848292A1339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75CAA7A-4F93-4002-B4F1-0ECE2B9B5DA8}" type="pres">
      <dgm:prSet presAssocID="{9F52D568-3257-4F06-B27C-D7B65EEC6361}" presName="spacer" presStyleCnt="0"/>
      <dgm:spPr/>
    </dgm:pt>
    <dgm:pt modelId="{B4239CFF-D2E6-432B-ACA0-4469DFA3DE17}" type="pres">
      <dgm:prSet presAssocID="{10150DD1-D946-473F-892B-E931C0CB214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A3C3D16-EC20-4B40-8C97-BBF0505C37AC}" type="presOf" srcId="{75E8D000-420D-4802-A93F-848292A13391}" destId="{AACAB48A-AAF7-4F80-BC89-11CBF2524C66}" srcOrd="0" destOrd="0" presId="urn:microsoft.com/office/officeart/2005/8/layout/vList2"/>
    <dgm:cxn modelId="{ED5FFB33-D0D9-4448-84C9-B23B58AF074D}" type="presOf" srcId="{10150DD1-D946-473F-892B-E931C0CB214B}" destId="{B4239CFF-D2E6-432B-ACA0-4469DFA3DE17}" srcOrd="0" destOrd="0" presId="urn:microsoft.com/office/officeart/2005/8/layout/vList2"/>
    <dgm:cxn modelId="{1DF1B34F-B369-47DC-B55E-9A15461FDE35}" type="presOf" srcId="{A414F076-D8D9-4E01-9472-F13DFA34B85C}" destId="{851F4581-9212-4FCE-9FF5-678099D3F7F4}" srcOrd="0" destOrd="0" presId="urn:microsoft.com/office/officeart/2005/8/layout/vList2"/>
    <dgm:cxn modelId="{4E5A7778-4321-4049-B647-0F126A7403B9}" srcId="{710D5449-C825-412F-9432-F0665797CB66}" destId="{A414F076-D8D9-4E01-9472-F13DFA34B85C}" srcOrd="0" destOrd="0" parTransId="{B2904D17-6E88-49C7-81EC-95EED5476708}" sibTransId="{4005913B-E507-467C-8E10-B15A330B9273}"/>
    <dgm:cxn modelId="{09B69A88-451C-49F8-860A-4AEE7C517D23}" type="presOf" srcId="{710D5449-C825-412F-9432-F0665797CB66}" destId="{32E366AF-2819-4219-869A-45B9DB9EB084}" srcOrd="0" destOrd="0" presId="urn:microsoft.com/office/officeart/2005/8/layout/vList2"/>
    <dgm:cxn modelId="{8B6730AB-454F-4B5A-B6C2-3FD4F138E56A}" srcId="{710D5449-C825-412F-9432-F0665797CB66}" destId="{10150DD1-D946-473F-892B-E931C0CB214B}" srcOrd="2" destOrd="0" parTransId="{CB44316C-617E-47EB-AC8D-ACC830F33469}" sibTransId="{4C2975B9-5ED9-454C-B7B1-79294A8470CF}"/>
    <dgm:cxn modelId="{7F5DADDF-A3E7-498A-870C-0163FE1A3CC2}" srcId="{710D5449-C825-412F-9432-F0665797CB66}" destId="{75E8D000-420D-4802-A93F-848292A13391}" srcOrd="1" destOrd="0" parTransId="{529F3402-E61C-40F9-ACDE-8D527423A46B}" sibTransId="{9F52D568-3257-4F06-B27C-D7B65EEC6361}"/>
    <dgm:cxn modelId="{66208EF5-1768-4D8A-B392-5CBFFBC3387C}" type="presParOf" srcId="{32E366AF-2819-4219-869A-45B9DB9EB084}" destId="{851F4581-9212-4FCE-9FF5-678099D3F7F4}" srcOrd="0" destOrd="0" presId="urn:microsoft.com/office/officeart/2005/8/layout/vList2"/>
    <dgm:cxn modelId="{75E3A17E-DC78-48ED-BE1B-BEA650DC0958}" type="presParOf" srcId="{32E366AF-2819-4219-869A-45B9DB9EB084}" destId="{C03CA61B-53EE-4400-B9D9-F98C15DE9198}" srcOrd="1" destOrd="0" presId="urn:microsoft.com/office/officeart/2005/8/layout/vList2"/>
    <dgm:cxn modelId="{92410C69-C0D5-4B08-B092-A86D07B3561D}" type="presParOf" srcId="{32E366AF-2819-4219-869A-45B9DB9EB084}" destId="{AACAB48A-AAF7-4F80-BC89-11CBF2524C66}" srcOrd="2" destOrd="0" presId="urn:microsoft.com/office/officeart/2005/8/layout/vList2"/>
    <dgm:cxn modelId="{BD76AC87-749E-4021-9560-63EDCF83FF45}" type="presParOf" srcId="{32E366AF-2819-4219-869A-45B9DB9EB084}" destId="{575CAA7A-4F93-4002-B4F1-0ECE2B9B5DA8}" srcOrd="3" destOrd="0" presId="urn:microsoft.com/office/officeart/2005/8/layout/vList2"/>
    <dgm:cxn modelId="{5E3DB540-E6FD-4493-A561-52839874C580}" type="presParOf" srcId="{32E366AF-2819-4219-869A-45B9DB9EB084}" destId="{B4239CFF-D2E6-432B-ACA0-4469DFA3DE1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8BD1516-6B96-42DE-A81F-FD3ECC9A15A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3E136C7-A6EF-4C75-A8E3-4F21F1B4031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Shared decision-making improves outcomes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(NHS England, 2019).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FB25C5-913F-450A-B249-DD0B9930551F}" type="parTrans" cxnId="{568A7732-C4F0-4F5C-B13D-97BD8FB81703}">
      <dgm:prSet/>
      <dgm:spPr/>
      <dgm:t>
        <a:bodyPr/>
        <a:lstStyle/>
        <a:p>
          <a:endParaRPr lang="en-US"/>
        </a:p>
      </dgm:t>
    </dgm:pt>
    <dgm:pt modelId="{8106A2DD-E6D5-4E56-83DC-C29E8D7ED362}" type="sibTrans" cxnId="{568A7732-C4F0-4F5C-B13D-97BD8FB81703}">
      <dgm:prSet/>
      <dgm:spPr/>
      <dgm:t>
        <a:bodyPr/>
        <a:lstStyle/>
        <a:p>
          <a:endParaRPr lang="en-US"/>
        </a:p>
      </dgm:t>
    </dgm:pt>
    <dgm:pt modelId="{9829C1D6-7802-4C01-903E-412127C3D36D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Requires patient empowerment and trust</a:t>
          </a:r>
        </a:p>
      </dgm:t>
    </dgm:pt>
    <dgm:pt modelId="{0C9E3159-4A88-4182-B60A-A0C7A4160AC9}" type="parTrans" cxnId="{28DD62A8-5F99-47BC-A075-5B7DFBC28589}">
      <dgm:prSet/>
      <dgm:spPr/>
      <dgm:t>
        <a:bodyPr/>
        <a:lstStyle/>
        <a:p>
          <a:endParaRPr lang="en-US"/>
        </a:p>
      </dgm:t>
    </dgm:pt>
    <dgm:pt modelId="{0F3766EF-F160-4C59-869B-083628AB80B0}" type="sibTrans" cxnId="{28DD62A8-5F99-47BC-A075-5B7DFBC28589}">
      <dgm:prSet/>
      <dgm:spPr/>
      <dgm:t>
        <a:bodyPr/>
        <a:lstStyle/>
        <a:p>
          <a:endParaRPr lang="en-US"/>
        </a:p>
      </dgm:t>
    </dgm:pt>
    <dgm:pt modelId="{401C6076-A126-42DF-9BFE-C7DF8CCD1A8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Barriers include health literacy and time constraints</a:t>
          </a:r>
          <a:r>
            <a:rPr lang="en-GB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 (House of Commons, 2018).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E9676C-FABF-48B3-8AEF-A75D699506A6}" type="parTrans" cxnId="{EF96FC52-2090-4B65-A2CD-9F44A6ECF974}">
      <dgm:prSet/>
      <dgm:spPr/>
      <dgm:t>
        <a:bodyPr/>
        <a:lstStyle/>
        <a:p>
          <a:endParaRPr lang="en-US"/>
        </a:p>
      </dgm:t>
    </dgm:pt>
    <dgm:pt modelId="{3F594AA9-FA55-447D-8F2F-F6FE5C2D4EA6}" type="sibTrans" cxnId="{EF96FC52-2090-4B65-A2CD-9F44A6ECF974}">
      <dgm:prSet/>
      <dgm:spPr/>
      <dgm:t>
        <a:bodyPr/>
        <a:lstStyle/>
        <a:p>
          <a:endParaRPr lang="en-US"/>
        </a:p>
      </dgm:t>
    </dgm:pt>
    <dgm:pt modelId="{F1BCF0D0-AA83-4FE8-A4D5-32E36B108810}" type="pres">
      <dgm:prSet presAssocID="{F8BD1516-6B96-42DE-A81F-FD3ECC9A15A2}" presName="diagram" presStyleCnt="0">
        <dgm:presLayoutVars>
          <dgm:dir/>
          <dgm:resizeHandles val="exact"/>
        </dgm:presLayoutVars>
      </dgm:prSet>
      <dgm:spPr/>
    </dgm:pt>
    <dgm:pt modelId="{5E6C24BB-D024-4EC0-8DA5-93CF636F4BC3}" type="pres">
      <dgm:prSet presAssocID="{13E136C7-A6EF-4C75-A8E3-4F21F1B40311}" presName="node" presStyleLbl="node1" presStyleIdx="0" presStyleCnt="3">
        <dgm:presLayoutVars>
          <dgm:bulletEnabled val="1"/>
        </dgm:presLayoutVars>
      </dgm:prSet>
      <dgm:spPr/>
    </dgm:pt>
    <dgm:pt modelId="{78EB023F-42F2-4942-9391-4B714F305AAE}" type="pres">
      <dgm:prSet presAssocID="{8106A2DD-E6D5-4E56-83DC-C29E8D7ED362}" presName="sibTrans" presStyleCnt="0"/>
      <dgm:spPr/>
    </dgm:pt>
    <dgm:pt modelId="{2D2D0545-3306-4B82-988D-19D997EF62C2}" type="pres">
      <dgm:prSet presAssocID="{9829C1D6-7802-4C01-903E-412127C3D36D}" presName="node" presStyleLbl="node1" presStyleIdx="1" presStyleCnt="3">
        <dgm:presLayoutVars>
          <dgm:bulletEnabled val="1"/>
        </dgm:presLayoutVars>
      </dgm:prSet>
      <dgm:spPr/>
    </dgm:pt>
    <dgm:pt modelId="{CAB5E602-1DB7-4628-BD67-A7CE02FFC458}" type="pres">
      <dgm:prSet presAssocID="{0F3766EF-F160-4C59-869B-083628AB80B0}" presName="sibTrans" presStyleCnt="0"/>
      <dgm:spPr/>
    </dgm:pt>
    <dgm:pt modelId="{A270F162-9671-4215-AAFC-DF213E6C92D7}" type="pres">
      <dgm:prSet presAssocID="{401C6076-A126-42DF-9BFE-C7DF8CCD1A81}" presName="node" presStyleLbl="node1" presStyleIdx="2" presStyleCnt="3">
        <dgm:presLayoutVars>
          <dgm:bulletEnabled val="1"/>
        </dgm:presLayoutVars>
      </dgm:prSet>
      <dgm:spPr/>
    </dgm:pt>
  </dgm:ptLst>
  <dgm:cxnLst>
    <dgm:cxn modelId="{6CFCCD27-54FF-4171-A364-E967A5DA1D53}" type="presOf" srcId="{13E136C7-A6EF-4C75-A8E3-4F21F1B40311}" destId="{5E6C24BB-D024-4EC0-8DA5-93CF636F4BC3}" srcOrd="0" destOrd="0" presId="urn:microsoft.com/office/officeart/2005/8/layout/default"/>
    <dgm:cxn modelId="{568A7732-C4F0-4F5C-B13D-97BD8FB81703}" srcId="{F8BD1516-6B96-42DE-A81F-FD3ECC9A15A2}" destId="{13E136C7-A6EF-4C75-A8E3-4F21F1B40311}" srcOrd="0" destOrd="0" parTransId="{A6FB25C5-913F-450A-B249-DD0B9930551F}" sibTransId="{8106A2DD-E6D5-4E56-83DC-C29E8D7ED362}"/>
    <dgm:cxn modelId="{0BC81C6B-1EC7-43A8-B245-541B03105897}" type="presOf" srcId="{F8BD1516-6B96-42DE-A81F-FD3ECC9A15A2}" destId="{F1BCF0D0-AA83-4FE8-A4D5-32E36B108810}" srcOrd="0" destOrd="0" presId="urn:microsoft.com/office/officeart/2005/8/layout/default"/>
    <dgm:cxn modelId="{EF96FC52-2090-4B65-A2CD-9F44A6ECF974}" srcId="{F8BD1516-6B96-42DE-A81F-FD3ECC9A15A2}" destId="{401C6076-A126-42DF-9BFE-C7DF8CCD1A81}" srcOrd="2" destOrd="0" parTransId="{FDE9676C-FABF-48B3-8AEF-A75D699506A6}" sibTransId="{3F594AA9-FA55-447D-8F2F-F6FE5C2D4EA6}"/>
    <dgm:cxn modelId="{28DD62A8-5F99-47BC-A075-5B7DFBC28589}" srcId="{F8BD1516-6B96-42DE-A81F-FD3ECC9A15A2}" destId="{9829C1D6-7802-4C01-903E-412127C3D36D}" srcOrd="1" destOrd="0" parTransId="{0C9E3159-4A88-4182-B60A-A0C7A4160AC9}" sibTransId="{0F3766EF-F160-4C59-869B-083628AB80B0}"/>
    <dgm:cxn modelId="{89F4ECC2-D57C-4E74-849F-99E8CBE97B23}" type="presOf" srcId="{9829C1D6-7802-4C01-903E-412127C3D36D}" destId="{2D2D0545-3306-4B82-988D-19D997EF62C2}" srcOrd="0" destOrd="0" presId="urn:microsoft.com/office/officeart/2005/8/layout/default"/>
    <dgm:cxn modelId="{406A0AF0-5A05-47C3-90FF-C196F372C7FC}" type="presOf" srcId="{401C6076-A126-42DF-9BFE-C7DF8CCD1A81}" destId="{A270F162-9671-4215-AAFC-DF213E6C92D7}" srcOrd="0" destOrd="0" presId="urn:microsoft.com/office/officeart/2005/8/layout/default"/>
    <dgm:cxn modelId="{943DD9D6-75A7-4E23-853C-333C59E45464}" type="presParOf" srcId="{F1BCF0D0-AA83-4FE8-A4D5-32E36B108810}" destId="{5E6C24BB-D024-4EC0-8DA5-93CF636F4BC3}" srcOrd="0" destOrd="0" presId="urn:microsoft.com/office/officeart/2005/8/layout/default"/>
    <dgm:cxn modelId="{A02C68E1-F3DC-4665-88B1-B6D3D1596C7F}" type="presParOf" srcId="{F1BCF0D0-AA83-4FE8-A4D5-32E36B108810}" destId="{78EB023F-42F2-4942-9391-4B714F305AAE}" srcOrd="1" destOrd="0" presId="urn:microsoft.com/office/officeart/2005/8/layout/default"/>
    <dgm:cxn modelId="{A92B4DBA-9DB6-4E9F-9864-B0BC67BFA1BD}" type="presParOf" srcId="{F1BCF0D0-AA83-4FE8-A4D5-32E36B108810}" destId="{2D2D0545-3306-4B82-988D-19D997EF62C2}" srcOrd="2" destOrd="0" presId="urn:microsoft.com/office/officeart/2005/8/layout/default"/>
    <dgm:cxn modelId="{A441970F-5BCC-4733-9771-4A9E3D086837}" type="presParOf" srcId="{F1BCF0D0-AA83-4FE8-A4D5-32E36B108810}" destId="{CAB5E602-1DB7-4628-BD67-A7CE02FFC458}" srcOrd="3" destOrd="0" presId="urn:microsoft.com/office/officeart/2005/8/layout/default"/>
    <dgm:cxn modelId="{309888AE-5FB8-40A3-8A60-79F7094DD444}" type="presParOf" srcId="{F1BCF0D0-AA83-4FE8-A4D5-32E36B108810}" destId="{A270F162-9671-4215-AAFC-DF213E6C92D7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77A37DF-DA67-41AA-B74C-EF54E6268BA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6A20321-9DB0-4409-A8B0-3E80AD581B4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Advanced communication and empathy required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(RCN, 2021).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126D8E-CDE3-421D-917A-536943A0A135}" type="parTrans" cxnId="{92BF370E-D9ED-4449-A78A-D34D3489F8EF}">
      <dgm:prSet/>
      <dgm:spPr/>
      <dgm:t>
        <a:bodyPr/>
        <a:lstStyle/>
        <a:p>
          <a:endParaRPr lang="en-US"/>
        </a:p>
      </dgm:t>
    </dgm:pt>
    <dgm:pt modelId="{4C8D3C34-AD99-41B0-B54A-74A7AD17E77B}" type="sibTrans" cxnId="{92BF370E-D9ED-4449-A78A-D34D3489F8EF}">
      <dgm:prSet/>
      <dgm:spPr/>
      <dgm:t>
        <a:bodyPr/>
        <a:lstStyle/>
        <a:p>
          <a:endParaRPr lang="en-US"/>
        </a:p>
      </dgm:t>
    </dgm:pt>
    <dgm:pt modelId="{B7D66C03-1848-4BDF-A9BE-DC3B6956D0EC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Cultural competence essential</a:t>
          </a:r>
        </a:p>
      </dgm:t>
    </dgm:pt>
    <dgm:pt modelId="{4B32474F-959C-4F37-BA3C-860DB4ECA0C3}" type="parTrans" cxnId="{32BA8441-DB5B-421F-9866-9170BF3B8360}">
      <dgm:prSet/>
      <dgm:spPr/>
      <dgm:t>
        <a:bodyPr/>
        <a:lstStyle/>
        <a:p>
          <a:endParaRPr lang="en-US"/>
        </a:p>
      </dgm:t>
    </dgm:pt>
    <dgm:pt modelId="{481483A7-368A-400B-841B-010E2908B2C0}" type="sibTrans" cxnId="{32BA8441-DB5B-421F-9866-9170BF3B8360}">
      <dgm:prSet/>
      <dgm:spPr/>
      <dgm:t>
        <a:bodyPr/>
        <a:lstStyle/>
        <a:p>
          <a:endParaRPr lang="en-US"/>
        </a:p>
      </dgm:t>
    </dgm:pt>
    <dgm:pt modelId="{F7ADA368-4E50-4A15-BF51-39164313EDB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Supports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personalised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, ethical care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 (Marmot, 2020).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6305DE-E1DC-4896-9D84-55AD58F260EA}" type="parTrans" cxnId="{6A964B79-2A42-4BE3-BAA4-3F0929C647DD}">
      <dgm:prSet/>
      <dgm:spPr/>
      <dgm:t>
        <a:bodyPr/>
        <a:lstStyle/>
        <a:p>
          <a:endParaRPr lang="en-US"/>
        </a:p>
      </dgm:t>
    </dgm:pt>
    <dgm:pt modelId="{5BAC5C2D-DD7D-4447-82AF-772D2F9948AD}" type="sibTrans" cxnId="{6A964B79-2A42-4BE3-BAA4-3F0929C647DD}">
      <dgm:prSet/>
      <dgm:spPr/>
      <dgm:t>
        <a:bodyPr/>
        <a:lstStyle/>
        <a:p>
          <a:endParaRPr lang="en-US"/>
        </a:p>
      </dgm:t>
    </dgm:pt>
    <dgm:pt modelId="{D78EAC03-822A-4247-8AE2-B40836AAD41F}" type="pres">
      <dgm:prSet presAssocID="{777A37DF-DA67-41AA-B74C-EF54E6268BA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CB4D03D-AFF8-46C3-B641-248C4D7220C1}" type="pres">
      <dgm:prSet presAssocID="{D6A20321-9DB0-4409-A8B0-3E80AD581B40}" presName="hierRoot1" presStyleCnt="0"/>
      <dgm:spPr/>
    </dgm:pt>
    <dgm:pt modelId="{43D38F9B-A009-426A-A419-8E859BC40BD6}" type="pres">
      <dgm:prSet presAssocID="{D6A20321-9DB0-4409-A8B0-3E80AD581B40}" presName="composite" presStyleCnt="0"/>
      <dgm:spPr/>
    </dgm:pt>
    <dgm:pt modelId="{3D4E920E-0E0B-4B4D-B07F-BAAB9BA3298A}" type="pres">
      <dgm:prSet presAssocID="{D6A20321-9DB0-4409-A8B0-3E80AD581B40}" presName="background" presStyleLbl="node0" presStyleIdx="0" presStyleCnt="3"/>
      <dgm:spPr/>
    </dgm:pt>
    <dgm:pt modelId="{DFC2F2DC-E9F4-4F76-A1A7-29BDF4D1FF73}" type="pres">
      <dgm:prSet presAssocID="{D6A20321-9DB0-4409-A8B0-3E80AD581B40}" presName="text" presStyleLbl="fgAcc0" presStyleIdx="0" presStyleCnt="3">
        <dgm:presLayoutVars>
          <dgm:chPref val="3"/>
        </dgm:presLayoutVars>
      </dgm:prSet>
      <dgm:spPr/>
    </dgm:pt>
    <dgm:pt modelId="{7B7FB9CA-28BE-40C0-AC21-78522A488BFE}" type="pres">
      <dgm:prSet presAssocID="{D6A20321-9DB0-4409-A8B0-3E80AD581B40}" presName="hierChild2" presStyleCnt="0"/>
      <dgm:spPr/>
    </dgm:pt>
    <dgm:pt modelId="{E0E9C251-AAFC-40FB-87BC-4F61B1AD7E49}" type="pres">
      <dgm:prSet presAssocID="{B7D66C03-1848-4BDF-A9BE-DC3B6956D0EC}" presName="hierRoot1" presStyleCnt="0"/>
      <dgm:spPr/>
    </dgm:pt>
    <dgm:pt modelId="{B689BD7B-17BE-4C2A-81EB-649C7928FD51}" type="pres">
      <dgm:prSet presAssocID="{B7D66C03-1848-4BDF-A9BE-DC3B6956D0EC}" presName="composite" presStyleCnt="0"/>
      <dgm:spPr/>
    </dgm:pt>
    <dgm:pt modelId="{A8013F82-192E-4DC9-ADDD-6EC71BF3909B}" type="pres">
      <dgm:prSet presAssocID="{B7D66C03-1848-4BDF-A9BE-DC3B6956D0EC}" presName="background" presStyleLbl="node0" presStyleIdx="1" presStyleCnt="3"/>
      <dgm:spPr/>
    </dgm:pt>
    <dgm:pt modelId="{3221B3C6-6D6C-4686-9C7E-A50322503884}" type="pres">
      <dgm:prSet presAssocID="{B7D66C03-1848-4BDF-A9BE-DC3B6956D0EC}" presName="text" presStyleLbl="fgAcc0" presStyleIdx="1" presStyleCnt="3">
        <dgm:presLayoutVars>
          <dgm:chPref val="3"/>
        </dgm:presLayoutVars>
      </dgm:prSet>
      <dgm:spPr/>
    </dgm:pt>
    <dgm:pt modelId="{A6B36175-0818-4560-BF21-DD5148C96B81}" type="pres">
      <dgm:prSet presAssocID="{B7D66C03-1848-4BDF-A9BE-DC3B6956D0EC}" presName="hierChild2" presStyleCnt="0"/>
      <dgm:spPr/>
    </dgm:pt>
    <dgm:pt modelId="{05B0FDE5-CE5F-454E-A41E-27A1EE2341CF}" type="pres">
      <dgm:prSet presAssocID="{F7ADA368-4E50-4A15-BF51-39164313EDB0}" presName="hierRoot1" presStyleCnt="0"/>
      <dgm:spPr/>
    </dgm:pt>
    <dgm:pt modelId="{37AC1662-7828-41A6-82B8-9219AF0194E5}" type="pres">
      <dgm:prSet presAssocID="{F7ADA368-4E50-4A15-BF51-39164313EDB0}" presName="composite" presStyleCnt="0"/>
      <dgm:spPr/>
    </dgm:pt>
    <dgm:pt modelId="{AB3A4928-60A3-4925-AFF5-19C21406FDF0}" type="pres">
      <dgm:prSet presAssocID="{F7ADA368-4E50-4A15-BF51-39164313EDB0}" presName="background" presStyleLbl="node0" presStyleIdx="2" presStyleCnt="3"/>
      <dgm:spPr/>
    </dgm:pt>
    <dgm:pt modelId="{F6EC4B7E-0910-457D-89B9-D2F078148611}" type="pres">
      <dgm:prSet presAssocID="{F7ADA368-4E50-4A15-BF51-39164313EDB0}" presName="text" presStyleLbl="fgAcc0" presStyleIdx="2" presStyleCnt="3">
        <dgm:presLayoutVars>
          <dgm:chPref val="3"/>
        </dgm:presLayoutVars>
      </dgm:prSet>
      <dgm:spPr/>
    </dgm:pt>
    <dgm:pt modelId="{CA3F7632-E72A-4B13-B447-42C15C72DF0F}" type="pres">
      <dgm:prSet presAssocID="{F7ADA368-4E50-4A15-BF51-39164313EDB0}" presName="hierChild2" presStyleCnt="0"/>
      <dgm:spPr/>
    </dgm:pt>
  </dgm:ptLst>
  <dgm:cxnLst>
    <dgm:cxn modelId="{0BBB7C04-1FD0-45B2-B566-CEAF2E45279B}" type="presOf" srcId="{F7ADA368-4E50-4A15-BF51-39164313EDB0}" destId="{F6EC4B7E-0910-457D-89B9-D2F078148611}" srcOrd="0" destOrd="0" presId="urn:microsoft.com/office/officeart/2005/8/layout/hierarchy1"/>
    <dgm:cxn modelId="{92BF370E-D9ED-4449-A78A-D34D3489F8EF}" srcId="{777A37DF-DA67-41AA-B74C-EF54E6268BA7}" destId="{D6A20321-9DB0-4409-A8B0-3E80AD581B40}" srcOrd="0" destOrd="0" parTransId="{2D126D8E-CDE3-421D-917A-536943A0A135}" sibTransId="{4C8D3C34-AD99-41B0-B54A-74A7AD17E77B}"/>
    <dgm:cxn modelId="{B273811B-D4D5-42E3-B650-1A5B36C58152}" type="presOf" srcId="{D6A20321-9DB0-4409-A8B0-3E80AD581B40}" destId="{DFC2F2DC-E9F4-4F76-A1A7-29BDF4D1FF73}" srcOrd="0" destOrd="0" presId="urn:microsoft.com/office/officeart/2005/8/layout/hierarchy1"/>
    <dgm:cxn modelId="{32BA8441-DB5B-421F-9866-9170BF3B8360}" srcId="{777A37DF-DA67-41AA-B74C-EF54E6268BA7}" destId="{B7D66C03-1848-4BDF-A9BE-DC3B6956D0EC}" srcOrd="1" destOrd="0" parTransId="{4B32474F-959C-4F37-BA3C-860DB4ECA0C3}" sibTransId="{481483A7-368A-400B-841B-010E2908B2C0}"/>
    <dgm:cxn modelId="{C0A23644-0763-4CF8-9BA2-A7902FDC1328}" type="presOf" srcId="{777A37DF-DA67-41AA-B74C-EF54E6268BA7}" destId="{D78EAC03-822A-4247-8AE2-B40836AAD41F}" srcOrd="0" destOrd="0" presId="urn:microsoft.com/office/officeart/2005/8/layout/hierarchy1"/>
    <dgm:cxn modelId="{6A964B79-2A42-4BE3-BAA4-3F0929C647DD}" srcId="{777A37DF-DA67-41AA-B74C-EF54E6268BA7}" destId="{F7ADA368-4E50-4A15-BF51-39164313EDB0}" srcOrd="2" destOrd="0" parTransId="{476305DE-E1DC-4896-9D84-55AD58F260EA}" sibTransId="{5BAC5C2D-DD7D-4447-82AF-772D2F9948AD}"/>
    <dgm:cxn modelId="{D20ADFEE-6F2E-4A13-A8C7-5375ABD1A6C0}" type="presOf" srcId="{B7D66C03-1848-4BDF-A9BE-DC3B6956D0EC}" destId="{3221B3C6-6D6C-4686-9C7E-A50322503884}" srcOrd="0" destOrd="0" presId="urn:microsoft.com/office/officeart/2005/8/layout/hierarchy1"/>
    <dgm:cxn modelId="{F31A1BED-AE24-424B-B451-EE0DD9A09A89}" type="presParOf" srcId="{D78EAC03-822A-4247-8AE2-B40836AAD41F}" destId="{DCB4D03D-AFF8-46C3-B641-248C4D7220C1}" srcOrd="0" destOrd="0" presId="urn:microsoft.com/office/officeart/2005/8/layout/hierarchy1"/>
    <dgm:cxn modelId="{1953ED8B-0C1A-4CE8-9C32-127D5399D363}" type="presParOf" srcId="{DCB4D03D-AFF8-46C3-B641-248C4D7220C1}" destId="{43D38F9B-A009-426A-A419-8E859BC40BD6}" srcOrd="0" destOrd="0" presId="urn:microsoft.com/office/officeart/2005/8/layout/hierarchy1"/>
    <dgm:cxn modelId="{E8AA12D6-DBEF-4552-9BEF-05B504D6B9D2}" type="presParOf" srcId="{43D38F9B-A009-426A-A419-8E859BC40BD6}" destId="{3D4E920E-0E0B-4B4D-B07F-BAAB9BA3298A}" srcOrd="0" destOrd="0" presId="urn:microsoft.com/office/officeart/2005/8/layout/hierarchy1"/>
    <dgm:cxn modelId="{3D99FDF6-6E60-46B3-8F30-1AAC33C533CB}" type="presParOf" srcId="{43D38F9B-A009-426A-A419-8E859BC40BD6}" destId="{DFC2F2DC-E9F4-4F76-A1A7-29BDF4D1FF73}" srcOrd="1" destOrd="0" presId="urn:microsoft.com/office/officeart/2005/8/layout/hierarchy1"/>
    <dgm:cxn modelId="{A65E3368-6B50-415C-930F-01EB52761DF8}" type="presParOf" srcId="{DCB4D03D-AFF8-46C3-B641-248C4D7220C1}" destId="{7B7FB9CA-28BE-40C0-AC21-78522A488BFE}" srcOrd="1" destOrd="0" presId="urn:microsoft.com/office/officeart/2005/8/layout/hierarchy1"/>
    <dgm:cxn modelId="{F7CF98C5-11CB-465A-BDF2-772E08212E61}" type="presParOf" srcId="{D78EAC03-822A-4247-8AE2-B40836AAD41F}" destId="{E0E9C251-AAFC-40FB-87BC-4F61B1AD7E49}" srcOrd="1" destOrd="0" presId="urn:microsoft.com/office/officeart/2005/8/layout/hierarchy1"/>
    <dgm:cxn modelId="{EF0AECD2-051C-4EE6-BE4A-247BCA3AAC5F}" type="presParOf" srcId="{E0E9C251-AAFC-40FB-87BC-4F61B1AD7E49}" destId="{B689BD7B-17BE-4C2A-81EB-649C7928FD51}" srcOrd="0" destOrd="0" presId="urn:microsoft.com/office/officeart/2005/8/layout/hierarchy1"/>
    <dgm:cxn modelId="{84B681EA-8254-47FA-8E71-8E5A1141FFB3}" type="presParOf" srcId="{B689BD7B-17BE-4C2A-81EB-649C7928FD51}" destId="{A8013F82-192E-4DC9-ADDD-6EC71BF3909B}" srcOrd="0" destOrd="0" presId="urn:microsoft.com/office/officeart/2005/8/layout/hierarchy1"/>
    <dgm:cxn modelId="{FA16ED6B-71BF-478B-AA1E-F84AA079BDCD}" type="presParOf" srcId="{B689BD7B-17BE-4C2A-81EB-649C7928FD51}" destId="{3221B3C6-6D6C-4686-9C7E-A50322503884}" srcOrd="1" destOrd="0" presId="urn:microsoft.com/office/officeart/2005/8/layout/hierarchy1"/>
    <dgm:cxn modelId="{EA10BCAD-D3E2-46DE-9116-86BADD287213}" type="presParOf" srcId="{E0E9C251-AAFC-40FB-87BC-4F61B1AD7E49}" destId="{A6B36175-0818-4560-BF21-DD5148C96B81}" srcOrd="1" destOrd="0" presId="urn:microsoft.com/office/officeart/2005/8/layout/hierarchy1"/>
    <dgm:cxn modelId="{643CCC20-B8A4-4696-9575-B992D30377C8}" type="presParOf" srcId="{D78EAC03-822A-4247-8AE2-B40836AAD41F}" destId="{05B0FDE5-CE5F-454E-A41E-27A1EE2341CF}" srcOrd="2" destOrd="0" presId="urn:microsoft.com/office/officeart/2005/8/layout/hierarchy1"/>
    <dgm:cxn modelId="{D412DD40-F559-4B5E-A707-2415EE3A0982}" type="presParOf" srcId="{05B0FDE5-CE5F-454E-A41E-27A1EE2341CF}" destId="{37AC1662-7828-41A6-82B8-9219AF0194E5}" srcOrd="0" destOrd="0" presId="urn:microsoft.com/office/officeart/2005/8/layout/hierarchy1"/>
    <dgm:cxn modelId="{0E6A65BA-9EF2-46E8-AFCE-A19996C7AA11}" type="presParOf" srcId="{37AC1662-7828-41A6-82B8-9219AF0194E5}" destId="{AB3A4928-60A3-4925-AFF5-19C21406FDF0}" srcOrd="0" destOrd="0" presId="urn:microsoft.com/office/officeart/2005/8/layout/hierarchy1"/>
    <dgm:cxn modelId="{CC234A98-5E2D-4EE2-8C4A-C445E06A9ECE}" type="presParOf" srcId="{37AC1662-7828-41A6-82B8-9219AF0194E5}" destId="{F6EC4B7E-0910-457D-89B9-D2F078148611}" srcOrd="1" destOrd="0" presId="urn:microsoft.com/office/officeart/2005/8/layout/hierarchy1"/>
    <dgm:cxn modelId="{5BBB85B5-D182-484F-B7A9-18D24E771734}" type="presParOf" srcId="{05B0FDE5-CE5F-454E-A41E-27A1EE2341CF}" destId="{CA3F7632-E72A-4B13-B447-42C15C72DF0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E36CEE0-45EA-431F-A972-FC078D88C248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DD03E46-0F2B-43E0-B8D4-C2C9957D1DE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Strengthen</a:t>
          </a:r>
        </a:p>
      </dgm:t>
    </dgm:pt>
    <dgm:pt modelId="{9957CE72-BE51-46AD-9944-FFD642E8E600}" type="parTrans" cxnId="{DCD6CE8A-A4EE-4669-8274-FDEFBA132A5B}">
      <dgm:prSet/>
      <dgm:spPr/>
      <dgm:t>
        <a:bodyPr/>
        <a:lstStyle/>
        <a:p>
          <a:endParaRPr lang="en-US"/>
        </a:p>
      </dgm:t>
    </dgm:pt>
    <dgm:pt modelId="{0E28BDC8-A6E8-4C6C-A862-1017D0810179}" type="sibTrans" cxnId="{DCD6CE8A-A4EE-4669-8274-FDEFBA132A5B}">
      <dgm:prSet/>
      <dgm:spPr/>
      <dgm:t>
        <a:bodyPr/>
        <a:lstStyle/>
        <a:p>
          <a:endParaRPr lang="en-US"/>
        </a:p>
      </dgm:t>
    </dgm:pt>
    <dgm:pt modelId="{0EB116A4-03CC-4C45-B4D6-30C8FB830E95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Strengthen early detection strategies</a:t>
          </a:r>
        </a:p>
      </dgm:t>
    </dgm:pt>
    <dgm:pt modelId="{6BB2779C-0E2C-423A-B751-B292C439A618}" type="parTrans" cxnId="{E42620E4-59C1-4601-BD61-41E2F3F67EFC}">
      <dgm:prSet/>
      <dgm:spPr/>
      <dgm:t>
        <a:bodyPr/>
        <a:lstStyle/>
        <a:p>
          <a:endParaRPr lang="en-US"/>
        </a:p>
      </dgm:t>
    </dgm:pt>
    <dgm:pt modelId="{F2712940-2C52-423A-8908-1630EB574CC9}" type="sibTrans" cxnId="{E42620E4-59C1-4601-BD61-41E2F3F67EFC}">
      <dgm:prSet/>
      <dgm:spPr/>
      <dgm:t>
        <a:bodyPr/>
        <a:lstStyle/>
        <a:p>
          <a:endParaRPr lang="en-US"/>
        </a:p>
      </dgm:t>
    </dgm:pt>
    <dgm:pt modelId="{924EE783-DFBD-4295-A175-575BF3DCA3B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Improve</a:t>
          </a:r>
        </a:p>
      </dgm:t>
    </dgm:pt>
    <dgm:pt modelId="{F5A794FA-6836-4C8D-87F2-3E3FA4A36429}" type="parTrans" cxnId="{10E860ED-B77F-45B6-9AD6-6C46DE39568B}">
      <dgm:prSet/>
      <dgm:spPr/>
      <dgm:t>
        <a:bodyPr/>
        <a:lstStyle/>
        <a:p>
          <a:endParaRPr lang="en-US"/>
        </a:p>
      </dgm:t>
    </dgm:pt>
    <dgm:pt modelId="{53169A43-60DF-455E-9C1F-FE37B595EA1C}" type="sibTrans" cxnId="{10E860ED-B77F-45B6-9AD6-6C46DE39568B}">
      <dgm:prSet/>
      <dgm:spPr/>
      <dgm:t>
        <a:bodyPr/>
        <a:lstStyle/>
        <a:p>
          <a:endParaRPr lang="en-US"/>
        </a:p>
      </dgm:t>
    </dgm:pt>
    <dgm:pt modelId="{3E4B9C13-CB65-41C7-BFDD-F573338CC5FD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Improve community-based intervention (NICE, 2021)</a:t>
          </a:r>
        </a:p>
      </dgm:t>
    </dgm:pt>
    <dgm:pt modelId="{8E6CE3E1-227C-4B66-AF17-10C99F77FD46}" type="parTrans" cxnId="{E80D15A4-4F7C-4647-8BC8-5C211DBD8DCE}">
      <dgm:prSet/>
      <dgm:spPr/>
      <dgm:t>
        <a:bodyPr/>
        <a:lstStyle/>
        <a:p>
          <a:endParaRPr lang="en-US"/>
        </a:p>
      </dgm:t>
    </dgm:pt>
    <dgm:pt modelId="{F922C508-CA0D-49CF-9D19-9EA8E61F2D6E}" type="sibTrans" cxnId="{E80D15A4-4F7C-4647-8BC8-5C211DBD8DCE}">
      <dgm:prSet/>
      <dgm:spPr/>
      <dgm:t>
        <a:bodyPr/>
        <a:lstStyle/>
        <a:p>
          <a:endParaRPr lang="en-US"/>
        </a:p>
      </dgm:t>
    </dgm:pt>
    <dgm:pt modelId="{363AC583-0F51-41E7-999B-3C3CEA855EE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Address</a:t>
          </a:r>
        </a:p>
      </dgm:t>
    </dgm:pt>
    <dgm:pt modelId="{1F504CED-C5D9-4398-B39B-5E8ABC717801}" type="parTrans" cxnId="{4B9FC1EF-E11E-4341-9EDC-B930D2922395}">
      <dgm:prSet/>
      <dgm:spPr/>
      <dgm:t>
        <a:bodyPr/>
        <a:lstStyle/>
        <a:p>
          <a:endParaRPr lang="en-US"/>
        </a:p>
      </dgm:t>
    </dgm:pt>
    <dgm:pt modelId="{3D4B9640-8C6F-43D0-A2FE-D6FE905E0322}" type="sibTrans" cxnId="{4B9FC1EF-E11E-4341-9EDC-B930D2922395}">
      <dgm:prSet/>
      <dgm:spPr/>
      <dgm:t>
        <a:bodyPr/>
        <a:lstStyle/>
        <a:p>
          <a:endParaRPr lang="en-US"/>
        </a:p>
      </dgm:t>
    </dgm:pt>
    <dgm:pt modelId="{DA95660F-AB8A-49B3-B5D4-2975B9CBEDE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Address health inequalities (Marmot, 2020</a:t>
          </a:r>
          <a:r>
            <a:rPr lang="en-US" sz="2000" dirty="0"/>
            <a:t>)</a:t>
          </a:r>
        </a:p>
      </dgm:t>
    </dgm:pt>
    <dgm:pt modelId="{CA462C0D-736F-4A2B-9855-2E44AE65A009}" type="parTrans" cxnId="{506778F8-4529-4EA7-9B45-A472976E38FC}">
      <dgm:prSet/>
      <dgm:spPr/>
      <dgm:t>
        <a:bodyPr/>
        <a:lstStyle/>
        <a:p>
          <a:endParaRPr lang="en-US"/>
        </a:p>
      </dgm:t>
    </dgm:pt>
    <dgm:pt modelId="{9344659C-DEFA-4102-A45B-E5CA72E1D612}" type="sibTrans" cxnId="{506778F8-4529-4EA7-9B45-A472976E38FC}">
      <dgm:prSet/>
      <dgm:spPr/>
      <dgm:t>
        <a:bodyPr/>
        <a:lstStyle/>
        <a:p>
          <a:endParaRPr lang="en-US"/>
        </a:p>
      </dgm:t>
    </dgm:pt>
    <dgm:pt modelId="{F208C9D1-D840-4CCD-AFE7-9E038CF352F6}" type="pres">
      <dgm:prSet presAssocID="{7E36CEE0-45EA-431F-A972-FC078D88C248}" presName="Name0" presStyleCnt="0">
        <dgm:presLayoutVars>
          <dgm:dir/>
          <dgm:animLvl val="lvl"/>
          <dgm:resizeHandles val="exact"/>
        </dgm:presLayoutVars>
      </dgm:prSet>
      <dgm:spPr/>
    </dgm:pt>
    <dgm:pt modelId="{A0CCE6FA-B026-4532-B360-058FC3EC4BA3}" type="pres">
      <dgm:prSet presAssocID="{7DD03E46-0F2B-43E0-B8D4-C2C9957D1DEC}" presName="composite" presStyleCnt="0"/>
      <dgm:spPr/>
    </dgm:pt>
    <dgm:pt modelId="{1885BFF9-EBD9-479A-B982-A897E8A98D60}" type="pres">
      <dgm:prSet presAssocID="{7DD03E46-0F2B-43E0-B8D4-C2C9957D1DEC}" presName="parTx" presStyleLbl="alignNode1" presStyleIdx="0" presStyleCnt="3">
        <dgm:presLayoutVars>
          <dgm:chMax val="0"/>
          <dgm:chPref val="0"/>
        </dgm:presLayoutVars>
      </dgm:prSet>
      <dgm:spPr/>
    </dgm:pt>
    <dgm:pt modelId="{234388BE-A6FD-4535-92D4-53E9D027BBFC}" type="pres">
      <dgm:prSet presAssocID="{7DD03E46-0F2B-43E0-B8D4-C2C9957D1DEC}" presName="desTx" presStyleLbl="alignAccFollowNode1" presStyleIdx="0" presStyleCnt="3">
        <dgm:presLayoutVars/>
      </dgm:prSet>
      <dgm:spPr/>
    </dgm:pt>
    <dgm:pt modelId="{EEFD176D-BC22-4847-BE4D-7110B33F74BE}" type="pres">
      <dgm:prSet presAssocID="{0E28BDC8-A6E8-4C6C-A862-1017D0810179}" presName="space" presStyleCnt="0"/>
      <dgm:spPr/>
    </dgm:pt>
    <dgm:pt modelId="{0025345A-EDD6-45AE-9538-1F3ECA168429}" type="pres">
      <dgm:prSet presAssocID="{924EE783-DFBD-4295-A175-575BF3DCA3BD}" presName="composite" presStyleCnt="0"/>
      <dgm:spPr/>
    </dgm:pt>
    <dgm:pt modelId="{52A0BC9B-FE2C-4CDA-81F2-1E390A172C67}" type="pres">
      <dgm:prSet presAssocID="{924EE783-DFBD-4295-A175-575BF3DCA3BD}" presName="parTx" presStyleLbl="alignNode1" presStyleIdx="1" presStyleCnt="3">
        <dgm:presLayoutVars>
          <dgm:chMax val="0"/>
          <dgm:chPref val="0"/>
        </dgm:presLayoutVars>
      </dgm:prSet>
      <dgm:spPr/>
    </dgm:pt>
    <dgm:pt modelId="{E5CC945A-8816-411A-9296-4504C5A9A8DA}" type="pres">
      <dgm:prSet presAssocID="{924EE783-DFBD-4295-A175-575BF3DCA3BD}" presName="desTx" presStyleLbl="alignAccFollowNode1" presStyleIdx="1" presStyleCnt="3">
        <dgm:presLayoutVars/>
      </dgm:prSet>
      <dgm:spPr/>
    </dgm:pt>
    <dgm:pt modelId="{FD1A36B5-A415-4235-9E44-B6C9EA3CEE8C}" type="pres">
      <dgm:prSet presAssocID="{53169A43-60DF-455E-9C1F-FE37B595EA1C}" presName="space" presStyleCnt="0"/>
      <dgm:spPr/>
    </dgm:pt>
    <dgm:pt modelId="{1AD90270-ECB5-41E2-A91F-886594DAFB25}" type="pres">
      <dgm:prSet presAssocID="{363AC583-0F51-41E7-999B-3C3CEA855EE0}" presName="composite" presStyleCnt="0"/>
      <dgm:spPr/>
    </dgm:pt>
    <dgm:pt modelId="{D584FD95-3503-4CBC-865D-231BDCE837F9}" type="pres">
      <dgm:prSet presAssocID="{363AC583-0F51-41E7-999B-3C3CEA855EE0}" presName="parTx" presStyleLbl="alignNode1" presStyleIdx="2" presStyleCnt="3">
        <dgm:presLayoutVars>
          <dgm:chMax val="0"/>
          <dgm:chPref val="0"/>
        </dgm:presLayoutVars>
      </dgm:prSet>
      <dgm:spPr/>
    </dgm:pt>
    <dgm:pt modelId="{1C95938E-3F12-4A93-9863-2B2D4AAAC6CA}" type="pres">
      <dgm:prSet presAssocID="{363AC583-0F51-41E7-999B-3C3CEA855EE0}" presName="desTx" presStyleLbl="alignAccFollowNode1" presStyleIdx="2" presStyleCnt="3">
        <dgm:presLayoutVars/>
      </dgm:prSet>
      <dgm:spPr/>
    </dgm:pt>
  </dgm:ptLst>
  <dgm:cxnLst>
    <dgm:cxn modelId="{F0F55A28-BCD6-4F39-8F5D-CC4E7C35D870}" type="presOf" srcId="{7E36CEE0-45EA-431F-A972-FC078D88C248}" destId="{F208C9D1-D840-4CCD-AFE7-9E038CF352F6}" srcOrd="0" destOrd="0" presId="urn:microsoft.com/office/officeart/2016/7/layout/HorizontalActionList"/>
    <dgm:cxn modelId="{853D1D5C-EBAC-4F6D-89C1-B0A862D0D25D}" type="presOf" srcId="{924EE783-DFBD-4295-A175-575BF3DCA3BD}" destId="{52A0BC9B-FE2C-4CDA-81F2-1E390A172C67}" srcOrd="0" destOrd="0" presId="urn:microsoft.com/office/officeart/2016/7/layout/HorizontalActionList"/>
    <dgm:cxn modelId="{7340436C-BBF4-4D37-853C-A29390AF6391}" type="presOf" srcId="{DA95660F-AB8A-49B3-B5D4-2975B9CBEDE8}" destId="{1C95938E-3F12-4A93-9863-2B2D4AAAC6CA}" srcOrd="0" destOrd="0" presId="urn:microsoft.com/office/officeart/2016/7/layout/HorizontalActionList"/>
    <dgm:cxn modelId="{A1A35E54-0A00-4BE6-A2F3-2AC089C373B2}" type="presOf" srcId="{0EB116A4-03CC-4C45-B4D6-30C8FB830E95}" destId="{234388BE-A6FD-4535-92D4-53E9D027BBFC}" srcOrd="0" destOrd="0" presId="urn:microsoft.com/office/officeart/2016/7/layout/HorizontalActionList"/>
    <dgm:cxn modelId="{DCD6CE8A-A4EE-4669-8274-FDEFBA132A5B}" srcId="{7E36CEE0-45EA-431F-A972-FC078D88C248}" destId="{7DD03E46-0F2B-43E0-B8D4-C2C9957D1DEC}" srcOrd="0" destOrd="0" parTransId="{9957CE72-BE51-46AD-9944-FFD642E8E600}" sibTransId="{0E28BDC8-A6E8-4C6C-A862-1017D0810179}"/>
    <dgm:cxn modelId="{3648488E-895E-43B5-B753-060E8632E017}" type="presOf" srcId="{7DD03E46-0F2B-43E0-B8D4-C2C9957D1DEC}" destId="{1885BFF9-EBD9-479A-B982-A897E8A98D60}" srcOrd="0" destOrd="0" presId="urn:microsoft.com/office/officeart/2016/7/layout/HorizontalActionList"/>
    <dgm:cxn modelId="{E80D15A4-4F7C-4647-8BC8-5C211DBD8DCE}" srcId="{924EE783-DFBD-4295-A175-575BF3DCA3BD}" destId="{3E4B9C13-CB65-41C7-BFDD-F573338CC5FD}" srcOrd="0" destOrd="0" parTransId="{8E6CE3E1-227C-4B66-AF17-10C99F77FD46}" sibTransId="{F922C508-CA0D-49CF-9D19-9EA8E61F2D6E}"/>
    <dgm:cxn modelId="{A10E56BF-AA6A-48E5-807D-4C48606B8A1E}" type="presOf" srcId="{3E4B9C13-CB65-41C7-BFDD-F573338CC5FD}" destId="{E5CC945A-8816-411A-9296-4504C5A9A8DA}" srcOrd="0" destOrd="0" presId="urn:microsoft.com/office/officeart/2016/7/layout/HorizontalActionList"/>
    <dgm:cxn modelId="{04CE43DF-3D71-47B4-B37D-1CC408CE3282}" type="presOf" srcId="{363AC583-0F51-41E7-999B-3C3CEA855EE0}" destId="{D584FD95-3503-4CBC-865D-231BDCE837F9}" srcOrd="0" destOrd="0" presId="urn:microsoft.com/office/officeart/2016/7/layout/HorizontalActionList"/>
    <dgm:cxn modelId="{E42620E4-59C1-4601-BD61-41E2F3F67EFC}" srcId="{7DD03E46-0F2B-43E0-B8D4-C2C9957D1DEC}" destId="{0EB116A4-03CC-4C45-B4D6-30C8FB830E95}" srcOrd="0" destOrd="0" parTransId="{6BB2779C-0E2C-423A-B751-B292C439A618}" sibTransId="{F2712940-2C52-423A-8908-1630EB574CC9}"/>
    <dgm:cxn modelId="{10E860ED-B77F-45B6-9AD6-6C46DE39568B}" srcId="{7E36CEE0-45EA-431F-A972-FC078D88C248}" destId="{924EE783-DFBD-4295-A175-575BF3DCA3BD}" srcOrd="1" destOrd="0" parTransId="{F5A794FA-6836-4C8D-87F2-3E3FA4A36429}" sibTransId="{53169A43-60DF-455E-9C1F-FE37B595EA1C}"/>
    <dgm:cxn modelId="{4B9FC1EF-E11E-4341-9EDC-B930D2922395}" srcId="{7E36CEE0-45EA-431F-A972-FC078D88C248}" destId="{363AC583-0F51-41E7-999B-3C3CEA855EE0}" srcOrd="2" destOrd="0" parTransId="{1F504CED-C5D9-4398-B39B-5E8ABC717801}" sibTransId="{3D4B9640-8C6F-43D0-A2FE-D6FE905E0322}"/>
    <dgm:cxn modelId="{506778F8-4529-4EA7-9B45-A472976E38FC}" srcId="{363AC583-0F51-41E7-999B-3C3CEA855EE0}" destId="{DA95660F-AB8A-49B3-B5D4-2975B9CBEDE8}" srcOrd="0" destOrd="0" parTransId="{CA462C0D-736F-4A2B-9855-2E44AE65A009}" sibTransId="{9344659C-DEFA-4102-A45B-E5CA72E1D612}"/>
    <dgm:cxn modelId="{77677A8B-6AFC-4A11-9BC8-C36D87892A74}" type="presParOf" srcId="{F208C9D1-D840-4CCD-AFE7-9E038CF352F6}" destId="{A0CCE6FA-B026-4532-B360-058FC3EC4BA3}" srcOrd="0" destOrd="0" presId="urn:microsoft.com/office/officeart/2016/7/layout/HorizontalActionList"/>
    <dgm:cxn modelId="{B87003ED-3711-4166-B4AC-ABBEBF2AA1F9}" type="presParOf" srcId="{A0CCE6FA-B026-4532-B360-058FC3EC4BA3}" destId="{1885BFF9-EBD9-479A-B982-A897E8A98D60}" srcOrd="0" destOrd="0" presId="urn:microsoft.com/office/officeart/2016/7/layout/HorizontalActionList"/>
    <dgm:cxn modelId="{35EB8E6E-304E-4E47-9029-B789CF8E01AA}" type="presParOf" srcId="{A0CCE6FA-B026-4532-B360-058FC3EC4BA3}" destId="{234388BE-A6FD-4535-92D4-53E9D027BBFC}" srcOrd="1" destOrd="0" presId="urn:microsoft.com/office/officeart/2016/7/layout/HorizontalActionList"/>
    <dgm:cxn modelId="{B5505090-37A4-4516-8BFD-5577A657DB4C}" type="presParOf" srcId="{F208C9D1-D840-4CCD-AFE7-9E038CF352F6}" destId="{EEFD176D-BC22-4847-BE4D-7110B33F74BE}" srcOrd="1" destOrd="0" presId="urn:microsoft.com/office/officeart/2016/7/layout/HorizontalActionList"/>
    <dgm:cxn modelId="{84796B4C-B9C2-45DA-AD1B-1CEFBB72092F}" type="presParOf" srcId="{F208C9D1-D840-4CCD-AFE7-9E038CF352F6}" destId="{0025345A-EDD6-45AE-9538-1F3ECA168429}" srcOrd="2" destOrd="0" presId="urn:microsoft.com/office/officeart/2016/7/layout/HorizontalActionList"/>
    <dgm:cxn modelId="{17105310-15BD-4427-867B-D4ED94CD6BA3}" type="presParOf" srcId="{0025345A-EDD6-45AE-9538-1F3ECA168429}" destId="{52A0BC9B-FE2C-4CDA-81F2-1E390A172C67}" srcOrd="0" destOrd="0" presId="urn:microsoft.com/office/officeart/2016/7/layout/HorizontalActionList"/>
    <dgm:cxn modelId="{45712464-23C1-4CF4-B63A-E966EF4AD698}" type="presParOf" srcId="{0025345A-EDD6-45AE-9538-1F3ECA168429}" destId="{E5CC945A-8816-411A-9296-4504C5A9A8DA}" srcOrd="1" destOrd="0" presId="urn:microsoft.com/office/officeart/2016/7/layout/HorizontalActionList"/>
    <dgm:cxn modelId="{1558F74A-92C2-4DA3-B839-98DDD536D2E0}" type="presParOf" srcId="{F208C9D1-D840-4CCD-AFE7-9E038CF352F6}" destId="{FD1A36B5-A415-4235-9E44-B6C9EA3CEE8C}" srcOrd="3" destOrd="0" presId="urn:microsoft.com/office/officeart/2016/7/layout/HorizontalActionList"/>
    <dgm:cxn modelId="{E411DEA9-214A-4BB8-91AA-066327620585}" type="presParOf" srcId="{F208C9D1-D840-4CCD-AFE7-9E038CF352F6}" destId="{1AD90270-ECB5-41E2-A91F-886594DAFB25}" srcOrd="4" destOrd="0" presId="urn:microsoft.com/office/officeart/2016/7/layout/HorizontalActionList"/>
    <dgm:cxn modelId="{03E22CB1-C419-48BF-B1B0-0C752326BFBA}" type="presParOf" srcId="{1AD90270-ECB5-41E2-A91F-886594DAFB25}" destId="{D584FD95-3503-4CBC-865D-231BDCE837F9}" srcOrd="0" destOrd="0" presId="urn:microsoft.com/office/officeart/2016/7/layout/HorizontalActionList"/>
    <dgm:cxn modelId="{3963F592-14D8-4552-AC0E-DA057DC1E257}" type="presParOf" srcId="{1AD90270-ECB5-41E2-A91F-886594DAFB25}" destId="{1C95938E-3F12-4A93-9863-2B2D4AAAC6CA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53CE27-8D4F-442E-86D1-ADF6D25B7924}">
      <dsp:nvSpPr>
        <dsp:cNvPr id="0" name=""/>
        <dsp:cNvSpPr/>
      </dsp:nvSpPr>
      <dsp:spPr>
        <a:xfrm>
          <a:off x="990" y="707853"/>
          <a:ext cx="3863485" cy="23180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Community nurses in primary care</a:t>
          </a:r>
        </a:p>
      </dsp:txBody>
      <dsp:txXfrm>
        <a:off x="990" y="707853"/>
        <a:ext cx="3863485" cy="2318091"/>
      </dsp:txXfrm>
    </dsp:sp>
    <dsp:sp modelId="{E3ABF107-0155-4D7F-9326-08D07FFC3E39}">
      <dsp:nvSpPr>
        <dsp:cNvPr id="0" name=""/>
        <dsp:cNvSpPr/>
      </dsp:nvSpPr>
      <dsp:spPr>
        <a:xfrm>
          <a:off x="4250824" y="707853"/>
          <a:ext cx="3863485" cy="23180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Key role in early detection, monitoring and education</a:t>
          </a:r>
        </a:p>
      </dsp:txBody>
      <dsp:txXfrm>
        <a:off x="4250824" y="707853"/>
        <a:ext cx="3863485" cy="23180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8C35B5-D561-4FEF-81B1-1FB28ECC356F}">
      <dsp:nvSpPr>
        <dsp:cNvPr id="0" name=""/>
        <dsp:cNvSpPr/>
      </dsp:nvSpPr>
      <dsp:spPr>
        <a:xfrm>
          <a:off x="2596896" y="2362"/>
          <a:ext cx="2921508" cy="113608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CKD is a growing global public health challenge (WHO, 2021)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2355" y="57821"/>
        <a:ext cx="2810590" cy="1025168"/>
      </dsp:txXfrm>
    </dsp:sp>
    <dsp:sp modelId="{A36A833A-6820-4039-92EC-E38BEF726547}">
      <dsp:nvSpPr>
        <dsp:cNvPr id="0" name=""/>
        <dsp:cNvSpPr/>
      </dsp:nvSpPr>
      <dsp:spPr>
        <a:xfrm>
          <a:off x="2596896" y="1195252"/>
          <a:ext cx="2921508" cy="1136086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Driven by ageing, diabetes and inequalities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(Hill et al., 2016).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2355" y="1250711"/>
        <a:ext cx="2810590" cy="1025168"/>
      </dsp:txXfrm>
    </dsp:sp>
    <dsp:sp modelId="{9FF13C25-ED2F-419A-9A61-A537BD6A0D12}">
      <dsp:nvSpPr>
        <dsp:cNvPr id="0" name=""/>
        <dsp:cNvSpPr/>
      </dsp:nvSpPr>
      <dsp:spPr>
        <a:xfrm>
          <a:off x="2596896" y="2388143"/>
          <a:ext cx="2921508" cy="1136086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Significant burden on healthcare systems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2355" y="2443602"/>
        <a:ext cx="2810590" cy="1025168"/>
      </dsp:txXfrm>
    </dsp:sp>
    <dsp:sp modelId="{D8853879-EA19-48A3-B9C6-84E76535A0F7}">
      <dsp:nvSpPr>
        <dsp:cNvPr id="0" name=""/>
        <dsp:cNvSpPr/>
      </dsp:nvSpPr>
      <dsp:spPr>
        <a:xfrm>
          <a:off x="2596896" y="3581034"/>
          <a:ext cx="2921508" cy="1136086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Requires integrated and preventative approaches</a:t>
          </a:r>
          <a:r>
            <a:rPr lang="en-GB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(NHS England, 2019).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2355" y="3636493"/>
        <a:ext cx="2810590" cy="10251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156CB2-E745-404F-843B-D2F626E7FC17}">
      <dsp:nvSpPr>
        <dsp:cNvPr id="0" name=""/>
        <dsp:cNvSpPr/>
      </dsp:nvSpPr>
      <dsp:spPr>
        <a:xfrm>
          <a:off x="1045320" y="2124"/>
          <a:ext cx="2868885" cy="1721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eGFR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&lt;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60 or kidney damage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≥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3 months</a:t>
          </a:r>
          <a:r>
            <a:rPr lang="en-GB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(NICE, 2021).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45320" y="2124"/>
        <a:ext cx="2868885" cy="1721331"/>
      </dsp:txXfrm>
    </dsp:sp>
    <dsp:sp modelId="{102051A9-B55E-479C-A24F-8841A2A984E0}">
      <dsp:nvSpPr>
        <dsp:cNvPr id="0" name=""/>
        <dsp:cNvSpPr/>
      </dsp:nvSpPr>
      <dsp:spPr>
        <a:xfrm>
          <a:off x="4201094" y="2124"/>
          <a:ext cx="2868885" cy="1721331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Often asymptomatic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delayed diagnosis</a:t>
          </a:r>
        </a:p>
      </dsp:txBody>
      <dsp:txXfrm>
        <a:off x="4201094" y="2124"/>
        <a:ext cx="2868885" cy="1721331"/>
      </dsp:txXfrm>
    </dsp:sp>
    <dsp:sp modelId="{A2DC4E14-35DF-4BB5-AC46-B3BF5CEE6066}">
      <dsp:nvSpPr>
        <dsp:cNvPr id="0" name=""/>
        <dsp:cNvSpPr/>
      </dsp:nvSpPr>
      <dsp:spPr>
        <a:xfrm>
          <a:off x="2623207" y="2010343"/>
          <a:ext cx="2868885" cy="1721331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Highlights need for proactive screening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(Levey et al., 2020).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3207" y="2010343"/>
        <a:ext cx="2868885" cy="17213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0C1160-680B-48DC-91EB-C458EC7C4A80}">
      <dsp:nvSpPr>
        <dsp:cNvPr id="0" name=""/>
        <dsp:cNvSpPr/>
      </dsp:nvSpPr>
      <dsp:spPr>
        <a:xfrm>
          <a:off x="0" y="0"/>
          <a:ext cx="6434721" cy="10766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eGFR and ACR testing Underdiagnosis common in early stages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. Urine albumin-creatinine ratio, and blood tests</a:t>
          </a:r>
          <a:r>
            <a:rPr lang="en-GB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(NICE, 2021)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534" y="31534"/>
        <a:ext cx="5181957" cy="1013579"/>
      </dsp:txXfrm>
    </dsp:sp>
    <dsp:sp modelId="{18E0CF2D-F8ED-4E29-8299-1CE5057E269D}">
      <dsp:nvSpPr>
        <dsp:cNvPr id="0" name=""/>
        <dsp:cNvSpPr/>
      </dsp:nvSpPr>
      <dsp:spPr>
        <a:xfrm>
          <a:off x="538907" y="1272401"/>
          <a:ext cx="6434721" cy="10766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In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consistent screening uptake in practice</a:t>
          </a:r>
        </a:p>
      </dsp:txBody>
      <dsp:txXfrm>
        <a:off x="570441" y="1303935"/>
        <a:ext cx="5132924" cy="1013579"/>
      </dsp:txXfrm>
    </dsp:sp>
    <dsp:sp modelId="{20F73751-D58E-4064-A67D-B8D911F197FE}">
      <dsp:nvSpPr>
        <dsp:cNvPr id="0" name=""/>
        <dsp:cNvSpPr/>
      </dsp:nvSpPr>
      <dsp:spPr>
        <a:xfrm>
          <a:off x="1069772" y="2544803"/>
          <a:ext cx="6434721" cy="10766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Early detection reduces complications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01306" y="2576337"/>
        <a:ext cx="5140968" cy="1013579"/>
      </dsp:txXfrm>
    </dsp:sp>
    <dsp:sp modelId="{D3059A50-0757-4BE5-9A51-10654EA51D2C}">
      <dsp:nvSpPr>
        <dsp:cNvPr id="0" name=""/>
        <dsp:cNvSpPr/>
      </dsp:nvSpPr>
      <dsp:spPr>
        <a:xfrm>
          <a:off x="1608680" y="3817205"/>
          <a:ext cx="6434721" cy="107664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(Stevens and Levin, 2018).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40214" y="3848739"/>
        <a:ext cx="5132924" cy="1013579"/>
      </dsp:txXfrm>
    </dsp:sp>
    <dsp:sp modelId="{03F75F83-7A1F-4DAD-BEB4-A0E97ADEFA7A}">
      <dsp:nvSpPr>
        <dsp:cNvPr id="0" name=""/>
        <dsp:cNvSpPr/>
      </dsp:nvSpPr>
      <dsp:spPr>
        <a:xfrm>
          <a:off x="5734900" y="824614"/>
          <a:ext cx="699820" cy="69982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5892359" y="824614"/>
        <a:ext cx="384902" cy="526615"/>
      </dsp:txXfrm>
    </dsp:sp>
    <dsp:sp modelId="{F5A528D0-2F07-4832-AC33-0C5245DFE957}">
      <dsp:nvSpPr>
        <dsp:cNvPr id="0" name=""/>
        <dsp:cNvSpPr/>
      </dsp:nvSpPr>
      <dsp:spPr>
        <a:xfrm>
          <a:off x="6273808" y="2097016"/>
          <a:ext cx="699820" cy="69982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6431267" y="2097016"/>
        <a:ext cx="384902" cy="526615"/>
      </dsp:txXfrm>
    </dsp:sp>
    <dsp:sp modelId="{7EA9CF5B-9B0E-4184-8349-53A94478BFE1}">
      <dsp:nvSpPr>
        <dsp:cNvPr id="0" name=""/>
        <dsp:cNvSpPr/>
      </dsp:nvSpPr>
      <dsp:spPr>
        <a:xfrm>
          <a:off x="6804673" y="3369417"/>
          <a:ext cx="699820" cy="69982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6962132" y="3369417"/>
        <a:ext cx="384902" cy="5266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C5551F-772D-4D6E-9DD6-06F03BE7E378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Blood pressure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73683"/>
        <a:ext cx="2464593" cy="1478756"/>
      </dsp:txXfrm>
    </dsp:sp>
    <dsp:sp modelId="{7E939E95-7452-449E-962A-86F839202EA6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Cardiovascular risk </a:t>
          </a:r>
          <a:r>
            <a:rPr lang="it-IT" sz="2000" kern="1200" dirty="0">
              <a:latin typeface="Arial" panose="020B0604020202020204" pitchFamily="34" charset="0"/>
              <a:cs typeface="Arial" panose="020B0604020202020204" pitchFamily="34" charset="0"/>
            </a:rPr>
            <a:t>(Di Angelantonio et al., 2016).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11053" y="573683"/>
        <a:ext cx="2464593" cy="1478756"/>
      </dsp:txXfrm>
    </dsp:sp>
    <dsp:sp modelId="{7477BFFD-425D-439F-8FDB-EC8EC9A98428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Medication review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22106" y="573683"/>
        <a:ext cx="2464593" cy="1478756"/>
      </dsp:txXfrm>
    </dsp:sp>
    <dsp:sp modelId="{28456C80-B31E-48A4-B500-E783F75C6DD6}">
      <dsp:nvSpPr>
        <dsp:cNvPr id="0" name=""/>
        <dsp:cNvSpPr/>
      </dsp:nvSpPr>
      <dsp:spPr>
        <a:xfrm>
          <a:off x="0" y="2298898"/>
          <a:ext cx="2464593" cy="1478756"/>
        </a:xfrm>
        <a:prstGeom prst="rect">
          <a:avLst/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Lifestyle assessment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298898"/>
        <a:ext cx="2464593" cy="1478756"/>
      </dsp:txXfrm>
    </dsp:sp>
    <dsp:sp modelId="{DF1A25A0-15BE-4F7E-B0C3-43AAF46C330C}">
      <dsp:nvSpPr>
        <dsp:cNvPr id="0" name=""/>
        <dsp:cNvSpPr/>
      </dsp:nvSpPr>
      <dsp:spPr>
        <a:xfrm>
          <a:off x="2711053" y="2298898"/>
          <a:ext cx="2464593" cy="1478756"/>
        </a:xfrm>
        <a:prstGeom prst="rect">
          <a:avLst/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(Stevens and Levin, 2018).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11053" y="2298898"/>
        <a:ext cx="2464593" cy="1478756"/>
      </dsp:txXfrm>
    </dsp:sp>
    <dsp:sp modelId="{27FBC15F-506F-41AE-9A72-EAA68187B09D}">
      <dsp:nvSpPr>
        <dsp:cNvPr id="0" name=""/>
        <dsp:cNvSpPr/>
      </dsp:nvSpPr>
      <dsp:spPr>
        <a:xfrm>
          <a:off x="5422106" y="2298898"/>
          <a:ext cx="2464593" cy="1478756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Holistic care approach(RCN, 2021)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22106" y="2298898"/>
        <a:ext cx="2464593" cy="14787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8E0614-9627-4A60-9B70-69A07B1FB6EC}">
      <dsp:nvSpPr>
        <dsp:cNvPr id="0" name=""/>
        <dsp:cNvSpPr/>
      </dsp:nvSpPr>
      <dsp:spPr>
        <a:xfrm>
          <a:off x="0" y="4149"/>
          <a:ext cx="7886700" cy="973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Focus on slowing progression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,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not cure</a:t>
          </a:r>
        </a:p>
      </dsp:txBody>
      <dsp:txXfrm>
        <a:off x="47519" y="51668"/>
        <a:ext cx="7791662" cy="878402"/>
      </dsp:txXfrm>
    </dsp:sp>
    <dsp:sp modelId="{64E133A3-B00D-43A8-A66F-32B0205EABD9}">
      <dsp:nvSpPr>
        <dsp:cNvPr id="0" name=""/>
        <dsp:cNvSpPr/>
      </dsp:nvSpPr>
      <dsp:spPr>
        <a:xfrm>
          <a:off x="0" y="1127349"/>
          <a:ext cx="7886700" cy="97344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Relies heavily on patient adherence</a:t>
          </a:r>
        </a:p>
      </dsp:txBody>
      <dsp:txXfrm>
        <a:off x="47519" y="1174868"/>
        <a:ext cx="7791662" cy="878402"/>
      </dsp:txXfrm>
    </dsp:sp>
    <dsp:sp modelId="{1D7F8D58-F86B-42D0-9849-F1809774DC43}">
      <dsp:nvSpPr>
        <dsp:cNvPr id="0" name=""/>
        <dsp:cNvSpPr/>
      </dsp:nvSpPr>
      <dsp:spPr>
        <a:xfrm>
          <a:off x="0" y="2250549"/>
          <a:ext cx="7886700" cy="97344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Lifestyle modification is essential (WHO, 2021).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519" y="2298068"/>
        <a:ext cx="7791662" cy="878402"/>
      </dsp:txXfrm>
    </dsp:sp>
    <dsp:sp modelId="{97AC05E0-F241-422F-87C3-C73C6367830E}">
      <dsp:nvSpPr>
        <dsp:cNvPr id="0" name=""/>
        <dsp:cNvSpPr/>
      </dsp:nvSpPr>
      <dsp:spPr>
        <a:xfrm>
          <a:off x="0" y="3373749"/>
          <a:ext cx="7886700" cy="97344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Resource limitations impact effectiveness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, for example, BP and glycaemic control (NICE, 2021).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519" y="3421268"/>
        <a:ext cx="7791662" cy="8784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1F4581-9212-4FCE-9FF5-678099D3F7F4}">
      <dsp:nvSpPr>
        <dsp:cNvPr id="0" name=""/>
        <dsp:cNvSpPr/>
      </dsp:nvSpPr>
      <dsp:spPr>
        <a:xfrm>
          <a:off x="0" y="714559"/>
          <a:ext cx="5000124" cy="12168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Early screening and lifestyle interventions</a:t>
          </a:r>
          <a:r>
            <a:rPr lang="en-GB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(PHE, 2020).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773958"/>
        <a:ext cx="4881326" cy="1098002"/>
      </dsp:txXfrm>
    </dsp:sp>
    <dsp:sp modelId="{AACAB48A-AAF7-4F80-BC89-11CBF2524C66}">
      <dsp:nvSpPr>
        <dsp:cNvPr id="0" name=""/>
        <dsp:cNvSpPr/>
      </dsp:nvSpPr>
      <dsp:spPr>
        <a:xfrm>
          <a:off x="0" y="2118560"/>
          <a:ext cx="5000124" cy="1216800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NHS Health Checks target high-risk groups</a:t>
          </a:r>
        </a:p>
      </dsp:txBody>
      <dsp:txXfrm>
        <a:off x="59399" y="2177959"/>
        <a:ext cx="4881326" cy="1098002"/>
      </dsp:txXfrm>
    </dsp:sp>
    <dsp:sp modelId="{B4239CFF-D2E6-432B-ACA0-4469DFA3DE17}">
      <dsp:nvSpPr>
        <dsp:cNvPr id="0" name=""/>
        <dsp:cNvSpPr/>
      </dsp:nvSpPr>
      <dsp:spPr>
        <a:xfrm>
          <a:off x="0" y="3522560"/>
          <a:ext cx="5000124" cy="121680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Effectiveness limited by engagement barriers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(NHS England, 2023).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3581959"/>
        <a:ext cx="4881326" cy="10980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6C24BB-D024-4EC0-8DA5-93CF636F4BC3}">
      <dsp:nvSpPr>
        <dsp:cNvPr id="0" name=""/>
        <dsp:cNvSpPr/>
      </dsp:nvSpPr>
      <dsp:spPr>
        <a:xfrm>
          <a:off x="1045320" y="2124"/>
          <a:ext cx="2868885" cy="1721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Shared decision-making improves outcomes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(NHS England, 2019).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45320" y="2124"/>
        <a:ext cx="2868885" cy="1721331"/>
      </dsp:txXfrm>
    </dsp:sp>
    <dsp:sp modelId="{2D2D0545-3306-4B82-988D-19D997EF62C2}">
      <dsp:nvSpPr>
        <dsp:cNvPr id="0" name=""/>
        <dsp:cNvSpPr/>
      </dsp:nvSpPr>
      <dsp:spPr>
        <a:xfrm>
          <a:off x="4201094" y="2124"/>
          <a:ext cx="2868885" cy="1721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Requires patient empowerment and trust</a:t>
          </a:r>
        </a:p>
      </dsp:txBody>
      <dsp:txXfrm>
        <a:off x="4201094" y="2124"/>
        <a:ext cx="2868885" cy="1721331"/>
      </dsp:txXfrm>
    </dsp:sp>
    <dsp:sp modelId="{A270F162-9671-4215-AAFC-DF213E6C92D7}">
      <dsp:nvSpPr>
        <dsp:cNvPr id="0" name=""/>
        <dsp:cNvSpPr/>
      </dsp:nvSpPr>
      <dsp:spPr>
        <a:xfrm>
          <a:off x="2623207" y="2010343"/>
          <a:ext cx="2868885" cy="1721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Barriers include health literacy and time constraints</a:t>
          </a:r>
          <a:r>
            <a:rPr lang="en-GB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(House of Commons, 2018).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3207" y="2010343"/>
        <a:ext cx="2868885" cy="172133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4E920E-0E0B-4B4D-B07F-BAAB9BA3298A}">
      <dsp:nvSpPr>
        <dsp:cNvPr id="0" name=""/>
        <dsp:cNvSpPr/>
      </dsp:nvSpPr>
      <dsp:spPr>
        <a:xfrm>
          <a:off x="0" y="1021767"/>
          <a:ext cx="2282428" cy="14493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C2F2DC-E9F4-4F76-A1A7-29BDF4D1FF73}">
      <dsp:nvSpPr>
        <dsp:cNvPr id="0" name=""/>
        <dsp:cNvSpPr/>
      </dsp:nvSpPr>
      <dsp:spPr>
        <a:xfrm>
          <a:off x="253603" y="1262690"/>
          <a:ext cx="2282428" cy="14493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Advanced communication and empathy required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(RCN, 2021).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6053" y="1305140"/>
        <a:ext cx="2197528" cy="1364441"/>
      </dsp:txXfrm>
    </dsp:sp>
    <dsp:sp modelId="{A8013F82-192E-4DC9-ADDD-6EC71BF3909B}">
      <dsp:nvSpPr>
        <dsp:cNvPr id="0" name=""/>
        <dsp:cNvSpPr/>
      </dsp:nvSpPr>
      <dsp:spPr>
        <a:xfrm>
          <a:off x="2789634" y="1021767"/>
          <a:ext cx="2282428" cy="14493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21B3C6-6D6C-4686-9C7E-A50322503884}">
      <dsp:nvSpPr>
        <dsp:cNvPr id="0" name=""/>
        <dsp:cNvSpPr/>
      </dsp:nvSpPr>
      <dsp:spPr>
        <a:xfrm>
          <a:off x="3043237" y="1262690"/>
          <a:ext cx="2282428" cy="14493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Cultural competence essential</a:t>
          </a:r>
        </a:p>
      </dsp:txBody>
      <dsp:txXfrm>
        <a:off x="3085687" y="1305140"/>
        <a:ext cx="2197528" cy="1364441"/>
      </dsp:txXfrm>
    </dsp:sp>
    <dsp:sp modelId="{AB3A4928-60A3-4925-AFF5-19C21406FDF0}">
      <dsp:nvSpPr>
        <dsp:cNvPr id="0" name=""/>
        <dsp:cNvSpPr/>
      </dsp:nvSpPr>
      <dsp:spPr>
        <a:xfrm>
          <a:off x="5579268" y="1021767"/>
          <a:ext cx="2282428" cy="14493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EC4B7E-0910-457D-89B9-D2F078148611}">
      <dsp:nvSpPr>
        <dsp:cNvPr id="0" name=""/>
        <dsp:cNvSpPr/>
      </dsp:nvSpPr>
      <dsp:spPr>
        <a:xfrm>
          <a:off x="5832871" y="1262690"/>
          <a:ext cx="2282428" cy="14493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Supports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personalised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, ethical care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 (Marmot, 2020).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75321" y="1305140"/>
        <a:ext cx="2197528" cy="136444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85BFF9-EBD9-479A-B982-A897E8A98D60}">
      <dsp:nvSpPr>
        <dsp:cNvPr id="0" name=""/>
        <dsp:cNvSpPr/>
      </dsp:nvSpPr>
      <dsp:spPr>
        <a:xfrm>
          <a:off x="4514" y="905192"/>
          <a:ext cx="2668190" cy="8004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0846" tIns="210846" rIns="210846" bIns="21084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Strengthen</a:t>
          </a:r>
        </a:p>
      </dsp:txBody>
      <dsp:txXfrm>
        <a:off x="4514" y="905192"/>
        <a:ext cx="2668190" cy="800457"/>
      </dsp:txXfrm>
    </dsp:sp>
    <dsp:sp modelId="{234388BE-A6FD-4535-92D4-53E9D027BBFC}">
      <dsp:nvSpPr>
        <dsp:cNvPr id="0" name=""/>
        <dsp:cNvSpPr/>
      </dsp:nvSpPr>
      <dsp:spPr>
        <a:xfrm>
          <a:off x="4514" y="1705649"/>
          <a:ext cx="2668190" cy="19151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558" tIns="263558" rIns="263558" bIns="26355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Strengthen early detection strategies</a:t>
          </a:r>
        </a:p>
      </dsp:txBody>
      <dsp:txXfrm>
        <a:off x="4514" y="1705649"/>
        <a:ext cx="2668190" cy="1915120"/>
      </dsp:txXfrm>
    </dsp:sp>
    <dsp:sp modelId="{52A0BC9B-FE2C-4CDA-81F2-1E390A172C67}">
      <dsp:nvSpPr>
        <dsp:cNvPr id="0" name=""/>
        <dsp:cNvSpPr/>
      </dsp:nvSpPr>
      <dsp:spPr>
        <a:xfrm>
          <a:off x="2780704" y="905192"/>
          <a:ext cx="2668190" cy="8004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0846" tIns="210846" rIns="210846" bIns="21084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Improve</a:t>
          </a:r>
        </a:p>
      </dsp:txBody>
      <dsp:txXfrm>
        <a:off x="2780704" y="905192"/>
        <a:ext cx="2668190" cy="800457"/>
      </dsp:txXfrm>
    </dsp:sp>
    <dsp:sp modelId="{E5CC945A-8816-411A-9296-4504C5A9A8DA}">
      <dsp:nvSpPr>
        <dsp:cNvPr id="0" name=""/>
        <dsp:cNvSpPr/>
      </dsp:nvSpPr>
      <dsp:spPr>
        <a:xfrm>
          <a:off x="2780704" y="1705649"/>
          <a:ext cx="2668190" cy="19151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558" tIns="263558" rIns="263558" bIns="26355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Improve community-based intervention (NICE, 2021)</a:t>
          </a:r>
        </a:p>
      </dsp:txBody>
      <dsp:txXfrm>
        <a:off x="2780704" y="1705649"/>
        <a:ext cx="2668190" cy="1915120"/>
      </dsp:txXfrm>
    </dsp:sp>
    <dsp:sp modelId="{D584FD95-3503-4CBC-865D-231BDCE837F9}">
      <dsp:nvSpPr>
        <dsp:cNvPr id="0" name=""/>
        <dsp:cNvSpPr/>
      </dsp:nvSpPr>
      <dsp:spPr>
        <a:xfrm>
          <a:off x="5556895" y="905192"/>
          <a:ext cx="2668190" cy="8004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0846" tIns="210846" rIns="210846" bIns="21084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Address</a:t>
          </a:r>
        </a:p>
      </dsp:txBody>
      <dsp:txXfrm>
        <a:off x="5556895" y="905192"/>
        <a:ext cx="2668190" cy="800457"/>
      </dsp:txXfrm>
    </dsp:sp>
    <dsp:sp modelId="{1C95938E-3F12-4A93-9863-2B2D4AAAC6CA}">
      <dsp:nvSpPr>
        <dsp:cNvPr id="0" name=""/>
        <dsp:cNvSpPr/>
      </dsp:nvSpPr>
      <dsp:spPr>
        <a:xfrm>
          <a:off x="5556895" y="1705649"/>
          <a:ext cx="2668190" cy="19151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558" tIns="263558" rIns="263558" bIns="26355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Address health inequalities (Marmot, 2020</a:t>
          </a:r>
          <a:r>
            <a:rPr lang="en-US" sz="2000" kern="1200" dirty="0"/>
            <a:t>)</a:t>
          </a:r>
        </a:p>
      </dsp:txBody>
      <dsp:txXfrm>
        <a:off x="5556895" y="1705649"/>
        <a:ext cx="2668190" cy="1915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0DF0C0-87F2-4705-9730-952B086F4554}" type="datetimeFigureOut">
              <a:rPr lang="en-GB" smtClean="0"/>
              <a:t>07/04/2026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20EF92-8EE5-49A5-97F9-30CE8E09F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45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Community nurses play a key role in early detection, monitoring, patient education, and long-term management of CKD.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7420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presentation critically explores Chronic Kidney Disease, focusing on diagnosis, management, prevention, and the role of personalised care within UK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4484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CKD is often asymptomatic in early stages, making early detection challenging yet essential.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94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key challenge is late presentation due to non-specific symptoms, contributing to poorer outcomes.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6320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CKD is multifactorial, strongly linked to social determinants such as deprivation and access to care.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1116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Prevalence is increasing globally, driven by chronic disease patterns. Inequalities highlight the need for targeted interventions.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246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Late-stage CKD significantly increases healthcare costs. Preventative strategies are more cost-effective.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5602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Early diagnosis relies on routine screening in high-risk populations, yet uptake remains inconsistent.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5640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Holistic assessment is essential due to high comorbidity with cardiovascular disease.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534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NICE guidelines emphasise risk reduction rather than cure, highlighting chronic care management.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6881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The Chronic Care Model promotes proactive care but may be limited by resource constraints in practice.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437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While pharmacological treatments slow progression, advanced CKD requires costly interventions like dialysis.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6186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Multimorbidity complicates care, requiring integrated service delivery.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3985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Prevention strategies are effective but underutilised, particularly in deprived communities.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7400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Effective CKD management requires collaboration between patients and professionals, though barriers include health literacy.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2193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Community nurses must adapt communication styles to support diverse populations.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496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components empower patients but require system-level support for full implementation.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8074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Policy and practice must align to reduce disparities and improve outcomes.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3741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A shift towards prevention and integrated care is essential for sustainable management.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0EF92-8EE5-49A5-97F9-30CE8E09F44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558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9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0.jpe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oncodaily.com/oncolibrary/etiology" TargetMode="External"/><Relationship Id="rId3" Type="http://schemas.openxmlformats.org/officeDocument/2006/relationships/hyperlink" Target="https://kidneycares.com/chronic-kidney-disease-ckd/" TargetMode="External"/><Relationship Id="rId7" Type="http://schemas.openxmlformats.org/officeDocument/2006/relationships/hyperlink" Target="https://www.youtube.com/watch?v=jkzLP1_Y6Mw" TargetMode="External"/><Relationship Id="rId2" Type="http://schemas.openxmlformats.org/officeDocument/2006/relationships/hyperlink" Target="https://gouteducation.org/medical-professionals/treating-gout/comorbiditi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ondonkidneynetwork.nhs.uk/kidney-facts-and-figures/?utm_source=chatgpt.com" TargetMode="External"/><Relationship Id="rId5" Type="http://schemas.openxmlformats.org/officeDocument/2006/relationships/hyperlink" Target="https://kidneycareuk.org/get-support/free-resources/patient-information-booklets/sglt2-inhibitors/?utm_source=chatgpt.com" TargetMode="External"/><Relationship Id="rId4" Type="http://schemas.openxmlformats.org/officeDocument/2006/relationships/hyperlink" Target="https://www.kidneycareuk.org/" TargetMode="External"/><Relationship Id="rId9" Type="http://schemas.openxmlformats.org/officeDocument/2006/relationships/hyperlink" Target="https://www.upmc.com/services/kidney-disease/conditions/chronic-kidney-disea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58297"/>
            <a:ext cx="8229600" cy="3922323"/>
          </a:xfrm>
        </p:spPr>
        <p:txBody>
          <a:bodyPr/>
          <a:lstStyle/>
          <a:p>
            <a:endParaRPr dirty="0"/>
          </a:p>
          <a:p>
            <a:pPr marL="0" indent="0">
              <a:lnSpc>
                <a:spcPct val="150000"/>
              </a:lnSpc>
              <a:buNone/>
            </a:pPr>
            <a:endParaRPr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55CBA7-6777-8411-BCD1-0D28C41C9A2D}"/>
              </a:ext>
            </a:extLst>
          </p:cNvPr>
          <p:cNvSpPr txBox="1"/>
          <p:nvPr/>
        </p:nvSpPr>
        <p:spPr>
          <a:xfrm>
            <a:off x="6784258" y="6252567"/>
            <a:ext cx="190254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97B746-038C-BFF3-D7F3-9E28E3D59CE2}"/>
              </a:ext>
            </a:extLst>
          </p:cNvPr>
          <p:cNvSpPr txBox="1"/>
          <p:nvPr/>
        </p:nvSpPr>
        <p:spPr>
          <a:xfrm>
            <a:off x="221226" y="1696993"/>
            <a:ext cx="8568811" cy="46866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endParaRPr lang="nl-NL" sz="18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nl-NL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name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nl-NL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Community Care and Management of Long-term Conditions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	</a:t>
            </a:r>
            <a:r>
              <a:rPr lang="nl-NL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</a:t>
            </a:r>
            <a:r>
              <a:rPr lang="nl-NL" sz="2400" b="1" kern="100" cap="small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nl-NL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name:</a:t>
            </a:r>
            <a:r>
              <a:rPr lang="nl-NL" sz="2400" b="1" kern="100" cap="small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nl-NL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Josephine</a:t>
            </a:r>
            <a:r>
              <a:rPr lang="nl-NL" sz="2400" kern="100" cap="small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nl-NL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Osei</a:t>
            </a:r>
            <a:r>
              <a:rPr lang="nl-NL" sz="2400" kern="100" cap="small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nl-NL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Amoah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nl-NL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</a:t>
            </a:r>
            <a:r>
              <a:rPr lang="nl-NL" sz="2400" kern="100" cap="small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nl-NL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ID:</a:t>
            </a:r>
            <a:r>
              <a:rPr lang="nl-NL" sz="2400" kern="100" cap="small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nl-NL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2233505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US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</a:t>
            </a:r>
            <a:r>
              <a:rPr lang="en-US" sz="2400" b="1" kern="100" cap="small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code:</a:t>
            </a:r>
            <a:r>
              <a:rPr lang="en-US" sz="2400" b="1" kern="100" cap="small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(LCHS7003_LON)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US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</a:t>
            </a:r>
            <a:r>
              <a:rPr lang="en-US" sz="2400" b="1" kern="100" cap="small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name: </a:t>
            </a:r>
            <a:r>
              <a:rPr lang="en-US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Muhammed Khan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en-US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Institution Name: </a:t>
            </a:r>
            <a:r>
              <a:rPr lang="en-US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University of Wales Trinity Saint David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UWTSD Named UK University of the Year ...">
            <a:extLst>
              <a:ext uri="{FF2B5EF4-FFF2-40B4-BE49-F238E27FC236}">
                <a16:creationId xmlns:a16="http://schemas.microsoft.com/office/drawing/2014/main" id="{5C781555-CF4E-0AB9-BF03-9208145365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962" y="54825"/>
            <a:ext cx="3324688" cy="204511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2AA09-0DED-7D18-DDFD-4164A35E5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195" y="1327355"/>
            <a:ext cx="7599106" cy="3854245"/>
          </a:xfrm>
        </p:spPr>
        <p:txBody>
          <a:bodyPr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AI-generated materials as my own work. I confirm I have copies of my drafts, notes, and other resources I used, which I may be asked to provide in evidence.</a:t>
            </a:r>
          </a:p>
          <a:p>
            <a:pPr>
              <a:lnSpc>
                <a:spcPct val="90000"/>
              </a:lnSpc>
            </a:pPr>
            <a:endParaRPr lang="en-GB" sz="20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116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C8EF84-D1DF-FAFE-C72C-25C68DD70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961" y="132735"/>
            <a:ext cx="3702569" cy="1002891"/>
          </a:xfrm>
        </p:spPr>
        <p:txBody>
          <a:bodyPr anchor="ctr"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Content Page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1C095-08BF-042C-E41C-A8ADA809C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484" y="1135626"/>
            <a:ext cx="4424515" cy="5220723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Introduction …………………………………………………………………6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Overview of Chronic Kidney Disease …………………………………….7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Symptoms and Aetiology ……………………………………………………9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Prevalence (UK and Global) .……………………………………………..10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Economic and Social Burden ……………………………………………..11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Diagnosis and Initial Assessment ………………………………………...12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Management (NICE Guidelines) ………………………………………….13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Models and Frameworks of Care …………………………………………14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Treatment Options in the UK ………………………………………………15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Comorbidities ………………………………………………………………..16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Prevention Strategies ……………………………………………………….17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Co-productive Care …………………………………………………………18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Skills, Values and Professional Practice ………………………………….19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Personalised Care and Self-Management ……………………………….20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Recommendations ………………………………………………………….21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Conclusion …………………………………………………………………..22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References ………………………………………………………………….24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D87781-ACDF-62C6-B4F7-C0B9417D60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79" r="31371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692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8DBCA-4220-8DE0-37AF-4D2899FD0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 (CKD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5311F-4CCA-D043-D6E1-29CBB6DAB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68140"/>
          </a:xfrm>
        </p:spPr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Critical evaluation of diagnosis, management and prevention</a:t>
            </a:r>
          </a:p>
          <a:p>
            <a:pPr marL="342900" marR="0" lvl="0" indent="-34290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Focus on  policy and community nursing practice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DADFAB-F15D-D823-895D-701657AD3F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967737"/>
            <a:ext cx="8082115" cy="29872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61BFF7-3B53-D7E8-1175-CC263F0B1B7C}"/>
              </a:ext>
            </a:extLst>
          </p:cNvPr>
          <p:cNvSpPr txBox="1"/>
          <p:nvPr/>
        </p:nvSpPr>
        <p:spPr>
          <a:xfrm>
            <a:off x="6253317" y="6164514"/>
            <a:ext cx="243348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(Kidney Cares, (n.d.)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27607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Audience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93A507-4F0E-F19B-44A7-0F55F6C6E5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3096939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087635-FC94-B137-F10C-D5C1A8ECE3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1469744"/>
              </p:ext>
            </p:extLst>
          </p:nvPr>
        </p:nvGraphicFramePr>
        <p:xfrm>
          <a:off x="514349" y="1563329"/>
          <a:ext cx="8115300" cy="47194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Definition and Complexity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040B65-51FA-F247-51F9-A7AA16C242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8993740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1702C-F210-968F-A34E-E8312C73C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1738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93D02-FC28-3FB3-6A84-A9AE63880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962" y="809713"/>
            <a:ext cx="8229600" cy="594504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Fatigue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Oedema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Nausea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Reduced urine output (NHS, 2023).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Often asymptomatic early (Webster et al., 2017).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diagram below showing some steps of chronic Disease appears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Chronic Kidney Disease Causes, Symptoms, and Treatments">
            <a:extLst>
              <a:ext uri="{FF2B5EF4-FFF2-40B4-BE49-F238E27FC236}">
                <a16:creationId xmlns:a16="http://schemas.microsoft.com/office/drawing/2014/main" id="{93774084-B705-EE41-859B-CC5A77F0D2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438" y="3908323"/>
            <a:ext cx="7964129" cy="219330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F5B7199-F485-BDC3-2701-6F2C26E58351}"/>
              </a:ext>
            </a:extLst>
          </p:cNvPr>
          <p:cNvSpPr txBox="1"/>
          <p:nvPr/>
        </p:nvSpPr>
        <p:spPr>
          <a:xfrm>
            <a:off x="5766619" y="621403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UPMC (2025)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40917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90485"/>
          </a:xfrm>
        </p:spPr>
        <p:txBody>
          <a:bodyPr>
            <a:normAutofit/>
          </a:bodyPr>
          <a:lstStyle/>
          <a:p>
            <a:r>
              <a:rPr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Aetiology</a:t>
            </a:r>
            <a:r>
              <a:rPr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3200" b="1" dirty="0">
                <a:latin typeface="Arial" panose="020B0604020202020204" pitchFamily="34" charset="0"/>
                <a:cs typeface="Arial" panose="020B0604020202020204" pitchFamily="34" charset="0"/>
              </a:rPr>
              <a:t> Determinants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08893"/>
            <a:ext cx="8229600" cy="4525963"/>
          </a:xfrm>
        </p:spPr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Diabetes and hypertension are primary causes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(Levey et al., 2020).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Strong link to social determinants of health</a:t>
            </a:r>
          </a:p>
          <a:p>
            <a:pPr>
              <a:lnSpc>
                <a:spcPct val="150000"/>
              </a:lnSpc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Health inequalities significantly influence outcomes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(Marmot, 2020).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Diagram show some determinants of Kidney disease</a:t>
            </a:r>
            <a:endParaRPr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DD160A-9136-F764-9A84-E2B463515F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7858" y="3517516"/>
            <a:ext cx="6223819" cy="2317340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990193-32DF-03AF-776B-D23FCE12A1CE}"/>
              </a:ext>
            </a:extLst>
          </p:cNvPr>
          <p:cNvSpPr txBox="1"/>
          <p:nvPr/>
        </p:nvSpPr>
        <p:spPr>
          <a:xfrm>
            <a:off x="5943600" y="6280398"/>
            <a:ext cx="2743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OncoDaily</a:t>
            </a:r>
            <a:r>
              <a:rPr lang="en-GB" dirty="0"/>
              <a:t>, 2025)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384574"/>
          </a:xfrm>
        </p:spPr>
        <p:txBody>
          <a:bodyPr>
            <a:normAutofit fontScale="90000"/>
          </a:bodyPr>
          <a:lstStyle/>
          <a:p>
            <a:r>
              <a:rPr sz="3200" b="1" dirty="0">
                <a:latin typeface="Arial" panose="020B0604020202020204" pitchFamily="34" charset="0"/>
                <a:cs typeface="Arial" panose="020B0604020202020204" pitchFamily="34" charset="0"/>
              </a:rPr>
              <a:t>Prevalence &amp; Inequalities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40163"/>
            <a:ext cx="8229600" cy="5619136"/>
          </a:xfrm>
        </p:spPr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7.2 million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people are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affected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by CKD in the United Kingdom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(Public Health England, 2021).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Higher in deprived and ethnic minority groups</a:t>
            </a:r>
          </a:p>
          <a:p>
            <a:pPr>
              <a:lnSpc>
                <a:spcPct val="150000"/>
              </a:lnSpc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Indicates systemic inequities in healthcare access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(NHS Digital, 2022)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CKD Burdens in UK areas</a:t>
            </a:r>
            <a:endParaRPr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London kidney facts and figures">
            <a:extLst>
              <a:ext uri="{FF2B5EF4-FFF2-40B4-BE49-F238E27FC236}">
                <a16:creationId xmlns:a16="http://schemas.microsoft.com/office/drawing/2014/main" id="{02649B1C-5043-C1F0-2FF6-49125622D2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161" y="3731342"/>
            <a:ext cx="7595419" cy="249712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4EB59F-4B9E-978D-32A8-E98583CAE751}"/>
              </a:ext>
            </a:extLst>
          </p:cNvPr>
          <p:cNvSpPr txBox="1"/>
          <p:nvPr/>
        </p:nvSpPr>
        <p:spPr>
          <a:xfrm>
            <a:off x="1194619" y="6228467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London Kidney Network,2023)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232" y="427770"/>
            <a:ext cx="3087153" cy="1076566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Economic and Social Burden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2232" y="1637072"/>
            <a:ext cx="3087153" cy="371659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NHS expenditure on dialysis and complications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(NHS England, 2019).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Loss of productivity and quality of life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CF Analysis, CF and NHS Confed, Pathway to Prevention (2024).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Value in health: Improving productivity, quality and prevention in the NHS  - CF">
            <a:extLst>
              <a:ext uri="{FF2B5EF4-FFF2-40B4-BE49-F238E27FC236}">
                <a16:creationId xmlns:a16="http://schemas.microsoft.com/office/drawing/2014/main" id="{F108C379-DA34-7813-86CE-A57150187B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24866" y="1255439"/>
            <a:ext cx="5041932" cy="4702909"/>
          </a:xfrm>
          <a:prstGeom prst="rect">
            <a:avLst/>
          </a:prstGeom>
          <a:noFill/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051478" y="0"/>
            <a:ext cx="9252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D36EB520-3EE0-B6F4-64DB-F69449590556}"/>
              </a:ext>
            </a:extLst>
          </p:cNvPr>
          <p:cNvSpPr txBox="1"/>
          <p:nvPr/>
        </p:nvSpPr>
        <p:spPr>
          <a:xfrm>
            <a:off x="4572000" y="6282501"/>
            <a:ext cx="399479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(Kidney Care UK, 2023).</a:t>
            </a:r>
            <a:endParaRPr lang="en-GB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EA93B03-BC94-A389-2AE9-4216E313159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4556" t="9091" r="14536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Diagnosis &amp; Limitations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922659-D6B0-E93D-6FE0-79AE7703B1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4686232"/>
              </p:ext>
            </p:extLst>
          </p:nvPr>
        </p:nvGraphicFramePr>
        <p:xfrm>
          <a:off x="628650" y="1283110"/>
          <a:ext cx="8043402" cy="48938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B68B9F2-D6B4-EA12-D922-0D3678C10A7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1334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E7FC79-96DD-7E09-6A73-39CBE04F4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Initial Assessment</a:t>
            </a:r>
          </a:p>
        </p:txBody>
      </p:sp>
      <p:graphicFrame>
        <p:nvGraphicFramePr>
          <p:cNvPr id="7" name="Rectangle 2">
            <a:extLst>
              <a:ext uri="{FF2B5EF4-FFF2-40B4-BE49-F238E27FC236}">
                <a16:creationId xmlns:a16="http://schemas.microsoft.com/office/drawing/2014/main" id="{5E32261A-8C65-1AFC-2187-42E69FBD44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665081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493858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F3AB0A4-9087-80D1-261F-05FDF14936C3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304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Management (Critical View)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DDC7BD-5771-8699-037B-0C4AAE8CDF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9438581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802955"/>
            <a:ext cx="3574747" cy="1454051"/>
          </a:xfrm>
        </p:spPr>
        <p:txBody>
          <a:bodyPr>
            <a:normAutofit/>
          </a:bodyPr>
          <a:lstStyle/>
          <a:p>
            <a:r>
              <a:rPr lang="en-GB" sz="31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and 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032" y="2421682"/>
            <a:ext cx="3921933" cy="3960957"/>
          </a:xfrm>
        </p:spPr>
        <p:txBody>
          <a:bodyPr anchor="t">
            <a:normAutofit fontScale="40000" lnSpcReduction="20000"/>
          </a:bodyPr>
          <a:lstStyle/>
          <a:p>
            <a:pPr>
              <a:lnSpc>
                <a:spcPct val="90000"/>
              </a:lnSpc>
            </a:pPr>
            <a:endParaRPr lang="en-GB" sz="11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5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Chronic Care Model supports proactive care</a:t>
            </a:r>
          </a:p>
          <a:p>
            <a:pPr marL="342900" marR="0" lvl="0" indent="-34290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5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biopsychosocial model addresses holistic needs </a:t>
            </a:r>
            <a:r>
              <a:rPr kumimoji="0" lang="en-GB" sz="50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(Marmot, 2020). 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5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kumimoji="0" lang="en-GB" sz="5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50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However, implementation gaps exist </a:t>
            </a:r>
          </a:p>
          <a:p>
            <a:pPr marL="342900" marR="0" lvl="0" indent="-34290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50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Chronic Care Model improves outcomes (WHO, 2021)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5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3680" y="-16714"/>
            <a:ext cx="4780320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NHS England » Supported self-management: peer support guide">
            <a:extLst>
              <a:ext uri="{FF2B5EF4-FFF2-40B4-BE49-F238E27FC236}">
                <a16:creationId xmlns:a16="http://schemas.microsoft.com/office/drawing/2014/main" id="{57A90F76-D984-7537-927A-6EF8A9D4E1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1241" y="1460090"/>
            <a:ext cx="4106727" cy="3956363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0C68D19-2BD4-4D2F-FC2B-1668A7169427}"/>
              </a:ext>
            </a:extLst>
          </p:cNvPr>
          <p:cNvSpPr txBox="1"/>
          <p:nvPr/>
        </p:nvSpPr>
        <p:spPr>
          <a:xfrm>
            <a:off x="2418736" y="6497979"/>
            <a:ext cx="28759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1F497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(NHS England, 2023)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7246"/>
          </a:xfrm>
        </p:spPr>
        <p:txBody>
          <a:bodyPr>
            <a:normAutofit/>
          </a:bodyPr>
          <a:lstStyle/>
          <a:p>
            <a:r>
              <a:rPr sz="3200" b="1" dirty="0">
                <a:latin typeface="Arial" panose="020B0604020202020204" pitchFamily="34" charset="0"/>
                <a:cs typeface="Arial" panose="020B0604020202020204" pitchFamily="34" charset="0"/>
              </a:rPr>
              <a:t>Treatment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30595"/>
            <a:ext cx="8229600" cy="555276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Dialysis and transplantation for advanced CKD</a:t>
            </a:r>
          </a:p>
          <a:p>
            <a:pPr algn="just">
              <a:lnSpc>
                <a:spcPct val="150000"/>
              </a:lnSpc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Access to treatment may vary regionally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(Webster et al., 2017)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ACE inhibitors, SGLT2 inhibitors recommendation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(United Kingdom Kidney Association, 2022)</a:t>
            </a:r>
          </a:p>
        </p:txBody>
      </p:sp>
      <p:pic>
        <p:nvPicPr>
          <p:cNvPr id="7" name="Picture 6" descr="SGLT2 inhibitors | Kidney Care UK">
            <a:extLst>
              <a:ext uri="{FF2B5EF4-FFF2-40B4-BE49-F238E27FC236}">
                <a16:creationId xmlns:a16="http://schemas.microsoft.com/office/drawing/2014/main" id="{3A2E6225-9559-44A0-CE72-149701A97B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72" y="3390634"/>
            <a:ext cx="6887496" cy="2976359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DE7DCA6-BC45-73BF-5B3B-27CC863CC5AE}"/>
              </a:ext>
            </a:extLst>
          </p:cNvPr>
          <p:cNvSpPr txBox="1"/>
          <p:nvPr/>
        </p:nvSpPr>
        <p:spPr>
          <a:xfrm>
            <a:off x="6268065" y="6488667"/>
            <a:ext cx="241873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Kidney Care UK (2025)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84007"/>
          </a:xfrm>
        </p:spPr>
        <p:txBody>
          <a:bodyPr>
            <a:normAutofit/>
          </a:bodyPr>
          <a:lstStyle/>
          <a:p>
            <a:r>
              <a:rPr sz="3200" b="1" dirty="0">
                <a:latin typeface="Arial" panose="020B0604020202020204" pitchFamily="34" charset="0"/>
                <a:cs typeface="Arial" panose="020B0604020202020204" pitchFamily="34" charset="0"/>
              </a:rPr>
              <a:t>Comorbidities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6018"/>
            <a:ext cx="8229600" cy="5417344"/>
          </a:xfrm>
        </p:spPr>
        <p:txBody>
          <a:bodyPr>
            <a:normAutofit/>
          </a:bodyPr>
          <a:lstStyle/>
          <a:p>
            <a:pPr marR="0" lvl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Cardiovascular disease and diabetes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are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common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(Tonelli et al., 2017).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Multimorbidity increases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complexity of care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Requires integrated service delivery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making National Health Service (NHS) health checks increase (NHS England, 2023).</a:t>
            </a:r>
          </a:p>
        </p:txBody>
      </p:sp>
      <p:pic>
        <p:nvPicPr>
          <p:cNvPr id="4" name="Picture 3" descr="Comorbidities - Gout Education">
            <a:extLst>
              <a:ext uri="{FF2B5EF4-FFF2-40B4-BE49-F238E27FC236}">
                <a16:creationId xmlns:a16="http://schemas.microsoft.com/office/drawing/2014/main" id="{DA01013E-F3B8-2492-C287-C0FBF8FA83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29" y="3613354"/>
            <a:ext cx="7256206" cy="249247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98D38A-D387-0A43-8B2D-66BDAB1A01D7}"/>
              </a:ext>
            </a:extLst>
          </p:cNvPr>
          <p:cNvSpPr txBox="1"/>
          <p:nvPr/>
        </p:nvSpPr>
        <p:spPr>
          <a:xfrm>
            <a:off x="5530645" y="6421403"/>
            <a:ext cx="30529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(Gout Education Society, 2025)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Prevention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0D4EBA-1345-C3DB-0199-8316D41A2A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3941872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Co-productive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2A802C-8CB3-DB10-917B-76AA1545A5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2392720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Skills and Professional Practice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F6F2F4-7DDB-BC7D-06F8-4D6B75401D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3967254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sz="3200" b="1" dirty="0">
                <a:latin typeface="Arial" panose="020B0604020202020204" pitchFamily="34" charset="0"/>
                <a:cs typeface="Arial" panose="020B0604020202020204" pitchFamily="34" charset="0"/>
              </a:rPr>
              <a:t> Care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0484"/>
            <a:ext cx="8229600" cy="529287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National Health Care Service personalised six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components: decision-making, care planning, support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(NHS England, 2019)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Enhances patient self-management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Requires system-wide support for success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(NHS England, 2023).</a:t>
            </a:r>
          </a:p>
        </p:txBody>
      </p:sp>
      <p:pic>
        <p:nvPicPr>
          <p:cNvPr id="4" name="Picture 3" descr="NHS Comprehensive Personalised Care Model - Explainer Animation">
            <a:extLst>
              <a:ext uri="{FF2B5EF4-FFF2-40B4-BE49-F238E27FC236}">
                <a16:creationId xmlns:a16="http://schemas.microsoft.com/office/drawing/2014/main" id="{6986C2E6-7CF8-E17F-ED29-B9165E126B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388" y="3429000"/>
            <a:ext cx="7034980" cy="236711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89A9B5-75EA-9BFE-1597-6883ED849BD1}"/>
              </a:ext>
            </a:extLst>
          </p:cNvPr>
          <p:cNvSpPr txBox="1"/>
          <p:nvPr/>
        </p:nvSpPr>
        <p:spPr>
          <a:xfrm>
            <a:off x="5486400" y="6315219"/>
            <a:ext cx="32004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(NHS England, 2018)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BFEF4ED-5C95-E6EC-A40E-BE5282CE85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874603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endParaRPr lang="en-GB" sz="1700" dirty="0"/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CKD is preventable and manageable with early action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Integrated, patient-centred care is essential  (WHO, 2021).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Policy and practice must align for better outcomes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Prevention is cost-effective (NHS England, 2019)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1740310"/>
            <a:ext cx="7293023" cy="4823151"/>
          </a:xfrm>
        </p:spPr>
        <p:txBody>
          <a:bodyPr anchor="ctr">
            <a:normAutofit fontScale="25000" lnSpcReduction="20000"/>
          </a:bodyPr>
          <a:lstStyle/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Bello, A.K., et la, (2017) ‘Global kidney disease’,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390(10105), pp. 197–213.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British Medical Association (2022)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 statistics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London: BMA.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Centers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for Disease Control and Prevention (2022)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 in the United States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Atlanta: CDC.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Couser, W.G., et la., (2011) ‘The contribution of chronic kidney disease to the global burden of major noncommunicable diseases’,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Kidney International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80(12), pp. 1258–1270.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Di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Angelantonio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E., et la, (2016) ‘Chronic kidney disease and risk of major cardiovascular disease and non-vascular mortality’,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354, i4481.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Diabetes UK (2023)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Diabetes and kidney disease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London: Diabetes UK.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Fraser, S.D.S. and Roderick, P.J. (2019) ‘Kidney disease in the UK: a view from primary care’,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364, l135.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Gout Education Society (2025)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Comorbidities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https://gouteducation.org/medical-professionals/treating-gout/comorbidities/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(Accessed: 27 March 2026).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Hill, N.R., et la (2016) ‘Global prevalence of chronic kidney disease’, </a:t>
            </a:r>
            <a:r>
              <a:rPr lang="en-GB" sz="5600" i="1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 ONE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11(7), e0158765.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House of Commons Health Committee (2018)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Prevention in health and social care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Kidney Cares (n.d.)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 (CKD)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https://kidneycares.com/chronic-kidney-disease-ckd/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(Accessed: 17 March 2026).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Kidney Care UK (2023)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Living with kidney disease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https://www.kidneycareuk.org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(Accessed: 24 March 2026).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Kidney Care UK (2025) </a:t>
            </a:r>
            <a:r>
              <a:rPr lang="en-GB" sz="12800" i="1" dirty="0">
                <a:latin typeface="Arial" panose="020B0604020202020204" pitchFamily="34" charset="0"/>
                <a:cs typeface="Arial" panose="020B0604020202020204" pitchFamily="34" charset="0"/>
              </a:rPr>
              <a:t>SGLT2 inhibitors</a:t>
            </a: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kidneycareuk.org/get-support/free-resources/patient-information-booklets/sglt2-inhibitors/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(Accessed: 24 March 2026).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Levey, A.S., et la (2020) ‘Nomenclature for kidney function and disease’,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Kidney International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97(6), pp. 1117–1129.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London Kidney Network (2023)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Kidney facts and figures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Kidney facts and figures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(Accessed: 24 March 2026).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Marmot, M. (2020)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(2021)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disease: assessment and management (NG203)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National Kidney Foundation (2022)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Clinical practice guidelines for chronic kidney disease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New York: NKF.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NHS Digital (2022)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Health Survey for England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Leeds: NHS Digital.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 improvement framework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NHS England (2023a)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 pathway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NHS England (2018)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NHS Comprehensive Personalised Care Model – Explainer Animation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[Video]. Available at: 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https://www.youtube.com/watch?v=jkzLP1_Y6Mw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(Accessed: 17 March 2026).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NHS England (2023b)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Personalised care model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OncoDaily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sz="5600" i="1" dirty="0" err="1">
                <a:latin typeface="Arial" panose="020B0604020202020204" pitchFamily="34" charset="0"/>
                <a:cs typeface="Arial" panose="020B0604020202020204" pitchFamily="34" charset="0"/>
              </a:rPr>
              <a:t>Etiology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https://oncodaily.com/oncolibrary/etiology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(Accessed: 21 March 2026).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(2020)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Health matters: preventing cardiovascular disease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London: PHE.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(2021)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 prevalence model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London: PHE.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Royal College of Nursing (2021)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Advanced nursing practice framework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London: RCN.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Stevens, P.E. and Levin, A. (2018) ‘Evaluation and management of chronic kidney disease’,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Kidney International Supplements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8(1), pp. 1–150.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Tonelli, M., et la (2017) ‘Chronic kidney disease and mortality risk’,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380(9844), pp. 807–814.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UPMC (2025)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https://www.upmc.com/services/kidney-disease/conditions/chronic-kidney-disease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(Accessed: 28 March 2026).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UK Kidney Association (2022)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Clinical practice guidelines for chronic kidney disease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London: UKKA.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United Nations (2021)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Non-communicable diseases progress monitor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New York: UN.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Webster, A.C., et la (2017) ‘Chronic kidney disease’,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389(10075), pp. 1238–1252.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Global burden of disease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pPr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 </a:t>
            </a:r>
            <a:r>
              <a:rPr lang="en-GB" sz="5600" i="1" dirty="0">
                <a:latin typeface="Arial" panose="020B0604020202020204" pitchFamily="34" charset="0"/>
                <a:cs typeface="Arial" panose="020B0604020202020204" pitchFamily="34" charset="0"/>
              </a:rPr>
              <a:t>Noncommunicable diseases country profiles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pPr>
              <a:lnSpc>
                <a:spcPct val="170000"/>
              </a:lnSpc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Zoccali, C., et la (2017) ‘The systemic nature of CKD-related cardiovascular risk’,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Nephrology Dialysis Transplantation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32(2), pp. ii1–ii9.</a:t>
            </a:r>
          </a:p>
          <a:p>
            <a:pPr>
              <a:lnSpc>
                <a:spcPct val="170000"/>
              </a:lnSpc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537</TotalTime>
  <Words>2122</Words>
  <Application>Microsoft Office PowerPoint</Application>
  <PresentationFormat>On-screen Show (4:3)</PresentationFormat>
  <Paragraphs>223</Paragraphs>
  <Slides>24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Aptos</vt:lpstr>
      <vt:lpstr>Arial</vt:lpstr>
      <vt:lpstr>Calibri</vt:lpstr>
      <vt:lpstr>Office Theme</vt:lpstr>
      <vt:lpstr>PowerPoint Presentation</vt:lpstr>
      <vt:lpstr>PowerPoint Presentation</vt:lpstr>
      <vt:lpstr>Content Page </vt:lpstr>
      <vt:lpstr>Chronic Kidney Disease (CKD</vt:lpstr>
      <vt:lpstr>Audience</vt:lpstr>
      <vt:lpstr>Introduction</vt:lpstr>
      <vt:lpstr>Definition and Complexity</vt:lpstr>
      <vt:lpstr>Symptoms</vt:lpstr>
      <vt:lpstr>Aetiology and Determinants</vt:lpstr>
      <vt:lpstr>Prevalence &amp; Inequalities</vt:lpstr>
      <vt:lpstr>Economic and Social Burden</vt:lpstr>
      <vt:lpstr>Diagnosis &amp; Limitations</vt:lpstr>
      <vt:lpstr>Initial Assessment</vt:lpstr>
      <vt:lpstr>Management (Critical View)</vt:lpstr>
      <vt:lpstr>Models and Frameworks</vt:lpstr>
      <vt:lpstr>Treatment Options</vt:lpstr>
      <vt:lpstr>Comorbidities</vt:lpstr>
      <vt:lpstr>Prevention Strategies</vt:lpstr>
      <vt:lpstr>Co-productive Care</vt:lpstr>
      <vt:lpstr>Skills and Professional Practice</vt:lpstr>
      <vt:lpstr>Personalised Care Model</vt:lpstr>
      <vt:lpstr>Recommendations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Josephne</dc:creator>
  <cp:keywords/>
  <dc:description>generated using python-pptx</dc:description>
  <cp:lastModifiedBy>Josephine Amoah (2233505)</cp:lastModifiedBy>
  <cp:revision>4</cp:revision>
  <dcterms:created xsi:type="dcterms:W3CDTF">2013-01-27T09:14:16Z</dcterms:created>
  <dcterms:modified xsi:type="dcterms:W3CDTF">2026-04-07T23:19:26Z</dcterms:modified>
  <cp:category/>
</cp:coreProperties>
</file>