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3"/>
  </p:notesMasterIdLst>
  <p:sldIdLst>
    <p:sldId id="256" r:id="rId2"/>
    <p:sldId id="257" r:id="rId3"/>
    <p:sldId id="267" r:id="rId4"/>
    <p:sldId id="264" r:id="rId5"/>
    <p:sldId id="268" r:id="rId6"/>
    <p:sldId id="259" r:id="rId7"/>
    <p:sldId id="265" r:id="rId8"/>
    <p:sldId id="260" r:id="rId9"/>
    <p:sldId id="261" r:id="rId10"/>
    <p:sldId id="266" r:id="rId11"/>
    <p:sldId id="269"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41" autoAdjust="0"/>
    <p:restoredTop sz="94660"/>
  </p:normalViewPr>
  <p:slideViewPr>
    <p:cSldViewPr>
      <p:cViewPr varScale="1">
        <p:scale>
          <a:sx n="69" d="100"/>
          <a:sy n="69" d="100"/>
        </p:scale>
        <p:origin x="-142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86A815-09FE-4EAC-8724-F1FFC9967884}" type="datetimeFigureOut">
              <a:rPr lang="en-GB" smtClean="0"/>
              <a:t>30/04/2022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8F904DB-FC1A-4193-AB58-003AD175DAF2}" type="slidenum">
              <a:rPr lang="en-GB" smtClean="0"/>
              <a:t>‹#›</a:t>
            </a:fld>
            <a:endParaRPr lang="en-GB"/>
          </a:p>
        </p:txBody>
      </p:sp>
    </p:spTree>
    <p:extLst>
      <p:ext uri="{BB962C8B-B14F-4D97-AF65-F5344CB8AC3E}">
        <p14:creationId xmlns:p14="http://schemas.microsoft.com/office/powerpoint/2010/main" val="6820782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Doesn’t include methods or results </a:t>
            </a:r>
            <a:endParaRPr lang="en-GB" dirty="0"/>
          </a:p>
        </p:txBody>
      </p:sp>
      <p:sp>
        <p:nvSpPr>
          <p:cNvPr id="4" name="Slide Number Placeholder 3"/>
          <p:cNvSpPr>
            <a:spLocks noGrp="1"/>
          </p:cNvSpPr>
          <p:nvPr>
            <p:ph type="sldNum" sz="quarter" idx="10"/>
          </p:nvPr>
        </p:nvSpPr>
        <p:spPr/>
        <p:txBody>
          <a:bodyPr/>
          <a:lstStyle/>
          <a:p>
            <a:fld id="{68F904DB-FC1A-4193-AB58-003AD175DAF2}" type="slidenum">
              <a:rPr lang="en-GB" smtClean="0"/>
              <a:t>4</a:t>
            </a:fld>
            <a:endParaRPr lang="en-GB"/>
          </a:p>
        </p:txBody>
      </p:sp>
    </p:spTree>
    <p:extLst>
      <p:ext uri="{BB962C8B-B14F-4D97-AF65-F5344CB8AC3E}">
        <p14:creationId xmlns:p14="http://schemas.microsoft.com/office/powerpoint/2010/main" val="37240419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Doesn’t include methods or results </a:t>
            </a:r>
            <a:endParaRPr lang="en-GB" dirty="0"/>
          </a:p>
        </p:txBody>
      </p:sp>
      <p:sp>
        <p:nvSpPr>
          <p:cNvPr id="4" name="Slide Number Placeholder 3"/>
          <p:cNvSpPr>
            <a:spLocks noGrp="1"/>
          </p:cNvSpPr>
          <p:nvPr>
            <p:ph type="sldNum" sz="quarter" idx="10"/>
          </p:nvPr>
        </p:nvSpPr>
        <p:spPr/>
        <p:txBody>
          <a:bodyPr/>
          <a:lstStyle/>
          <a:p>
            <a:fld id="{68F904DB-FC1A-4193-AB58-003AD175DAF2}" type="slidenum">
              <a:rPr lang="en-GB" smtClean="0"/>
              <a:t>5</a:t>
            </a:fld>
            <a:endParaRPr lang="en-GB"/>
          </a:p>
        </p:txBody>
      </p:sp>
    </p:spTree>
    <p:extLst>
      <p:ext uri="{BB962C8B-B14F-4D97-AF65-F5344CB8AC3E}">
        <p14:creationId xmlns:p14="http://schemas.microsoft.com/office/powerpoint/2010/main" val="3724041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C162DD14-239A-4B55-8263-F05892408519}" type="datetimeFigureOut">
              <a:rPr lang="en-GB" smtClean="0"/>
              <a:t>30/04/2022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B5A5364D-C79B-45DF-996E-8AA82BBE6BEE}" type="slidenum">
              <a:rPr lang="en-GB" smtClean="0"/>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C162DD14-239A-4B55-8263-F05892408519}" type="datetimeFigureOut">
              <a:rPr lang="en-GB" smtClean="0"/>
              <a:t>30/04/2022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A5364D-C79B-45DF-996E-8AA82BBE6BEE}" type="slidenum">
              <a:rPr lang="en-GB" smtClean="0"/>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C162DD14-239A-4B55-8263-F05892408519}" type="datetimeFigureOut">
              <a:rPr lang="en-GB" smtClean="0"/>
              <a:t>30/04/2022</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B5A5364D-C79B-45DF-996E-8AA82BBE6BEE}"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C162DD14-239A-4B55-8263-F05892408519}" type="datetimeFigureOut">
              <a:rPr lang="en-GB" smtClean="0"/>
              <a:t>30/04/2022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A5364D-C79B-45DF-996E-8AA82BBE6BEE}" type="slidenum">
              <a:rPr lang="en-GB" smtClean="0"/>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C162DD14-239A-4B55-8263-F05892408519}" type="datetimeFigureOut">
              <a:rPr lang="en-GB" smtClean="0"/>
              <a:t>30/04/2022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5A5364D-C79B-45DF-996E-8AA82BBE6BEE}" type="slidenum">
              <a:rPr lang="en-GB" smtClean="0"/>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162DD14-239A-4B55-8263-F05892408519}" type="datetimeFigureOut">
              <a:rPr lang="en-GB" smtClean="0"/>
              <a:t>30/04/2022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5A5364D-C79B-45DF-996E-8AA82BBE6BE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62DD14-239A-4B55-8263-F05892408519}" type="datetimeFigureOut">
              <a:rPr lang="en-GB" smtClean="0"/>
              <a:t>30/04/2022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5A5364D-C79B-45DF-996E-8AA82BBE6BE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162DD14-239A-4B55-8263-F05892408519}" type="datetimeFigureOut">
              <a:rPr lang="en-GB" smtClean="0"/>
              <a:t>30/04/2022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A5364D-C79B-45DF-996E-8AA82BBE6BEE}" type="slidenum">
              <a:rPr lang="en-GB" smtClean="0"/>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162DD14-239A-4B55-8263-F05892408519}" type="datetimeFigureOut">
              <a:rPr lang="en-GB" smtClean="0"/>
              <a:t>30/04/2022</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B5A5364D-C79B-45DF-996E-8AA82BBE6BEE}" type="slidenum">
              <a:rPr lang="en-GB" smtClean="0"/>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162DD14-239A-4B55-8263-F05892408519}" type="datetimeFigureOut">
              <a:rPr lang="en-GB" smtClean="0"/>
              <a:t>30/04/2022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A5364D-C79B-45DF-996E-8AA82BBE6BE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162DD14-239A-4B55-8263-F05892408519}" type="datetimeFigureOut">
              <a:rPr lang="en-GB" smtClean="0"/>
              <a:t>30/04/2022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A5364D-C79B-45DF-996E-8AA82BBE6BEE}"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C162DD14-239A-4B55-8263-F05892408519}" type="datetimeFigureOut">
              <a:rPr lang="en-GB" smtClean="0"/>
              <a:t>30/04/2022</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B5A5364D-C79B-45DF-996E-8AA82BBE6BE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ctrTitle"/>
          </p:nvPr>
        </p:nvSpPr>
        <p:spPr>
          <a:xfrm>
            <a:off x="827584" y="1484784"/>
            <a:ext cx="7772400" cy="1470025"/>
          </a:xfrm>
        </p:spPr>
        <p:txBody>
          <a:bodyPr>
            <a:normAutofit/>
          </a:bodyPr>
          <a:lstStyle/>
          <a:p>
            <a:r>
              <a:rPr lang="en-GB" b="1" dirty="0" smtClean="0"/>
              <a:t>Evaluation of a journal article</a:t>
            </a:r>
            <a:endParaRPr lang="en-GB" b="1" dirty="0"/>
          </a:p>
        </p:txBody>
      </p:sp>
      <p:sp>
        <p:nvSpPr>
          <p:cNvPr id="11" name="TextBox 10"/>
          <p:cNvSpPr txBox="1"/>
          <p:nvPr/>
        </p:nvSpPr>
        <p:spPr>
          <a:xfrm>
            <a:off x="4283968" y="6130904"/>
            <a:ext cx="4680520" cy="523220"/>
          </a:xfrm>
          <a:prstGeom prst="rect">
            <a:avLst/>
          </a:prstGeom>
          <a:noFill/>
        </p:spPr>
        <p:txBody>
          <a:bodyPr wrap="square" rtlCol="0">
            <a:spAutoFit/>
          </a:bodyPr>
          <a:lstStyle/>
          <a:p>
            <a:pPr algn="r"/>
            <a:r>
              <a:rPr lang="en-GB" sz="2800" dirty="0" err="1" smtClean="0">
                <a:solidFill>
                  <a:srgbClr val="FF0000"/>
                </a:solidFill>
              </a:rPr>
              <a:t>Mahbub</a:t>
            </a:r>
            <a:r>
              <a:rPr lang="en-GB" sz="2800" dirty="0" smtClean="0">
                <a:solidFill>
                  <a:srgbClr val="FF0000"/>
                </a:solidFill>
              </a:rPr>
              <a:t>-E </a:t>
            </a:r>
            <a:r>
              <a:rPr lang="en-GB" sz="2800" dirty="0" err="1" smtClean="0">
                <a:solidFill>
                  <a:srgbClr val="FF0000"/>
                </a:solidFill>
              </a:rPr>
              <a:t>Elahi</a:t>
            </a:r>
            <a:r>
              <a:rPr lang="en-GB" sz="2800" dirty="0">
                <a:solidFill>
                  <a:srgbClr val="FF0000"/>
                </a:solidFill>
              </a:rPr>
              <a:t> </a:t>
            </a:r>
            <a:r>
              <a:rPr lang="en-GB" sz="2800" dirty="0" smtClean="0">
                <a:solidFill>
                  <a:srgbClr val="FF0000"/>
                </a:solidFill>
              </a:rPr>
              <a:t>(2115103)</a:t>
            </a:r>
            <a:endParaRPr lang="en-GB" sz="2800" dirty="0">
              <a:solidFill>
                <a:srgbClr val="FF0000"/>
              </a:solidFill>
            </a:endParaRPr>
          </a:p>
        </p:txBody>
      </p:sp>
    </p:spTree>
    <p:extLst>
      <p:ext uri="{BB962C8B-B14F-4D97-AF65-F5344CB8AC3E}">
        <p14:creationId xmlns:p14="http://schemas.microsoft.com/office/powerpoint/2010/main" val="3535512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38138"/>
          </a:xfrm>
          <a:solidFill>
            <a:schemeClr val="accent1"/>
          </a:solidFill>
        </p:spPr>
        <p:txBody>
          <a:bodyPr anchor="ctr">
            <a:noAutofit/>
          </a:bodyPr>
          <a:lstStyle/>
          <a:p>
            <a:pPr algn="ctr"/>
            <a:r>
              <a:rPr lang="en-GB" sz="7200" dirty="0" smtClean="0">
                <a:solidFill>
                  <a:schemeClr val="bg1"/>
                </a:solidFill>
              </a:rPr>
              <a:t>Introduction</a:t>
            </a:r>
            <a:endParaRPr lang="en-GB" sz="7200" dirty="0">
              <a:solidFill>
                <a:schemeClr val="bg1"/>
              </a:solidFill>
            </a:endParaRPr>
          </a:p>
        </p:txBody>
      </p:sp>
      <p:pic>
        <p:nvPicPr>
          <p:cNvPr id="4" name="Picture 2" descr="See the source image"/>
          <p:cNvPicPr>
            <a:picLocks noGrp="1" noChangeAspect="1" noChangeArrowheads="1"/>
          </p:cNvPicPr>
          <p:nvPr>
            <p:ph sz="quarter" idx="1"/>
          </p:nvPr>
        </p:nvPicPr>
        <p:blipFill rotWithShape="1">
          <a:blip r:embed="rId2">
            <a:extLst>
              <a:ext uri="{28A0092B-C50C-407E-A947-70E740481C1C}">
                <a14:useLocalDpi xmlns:a14="http://schemas.microsoft.com/office/drawing/2010/main" val="0"/>
              </a:ext>
            </a:extLst>
          </a:blip>
          <a:srcRect l="4804" t="20307" r="57924" b="-116"/>
          <a:stretch/>
        </p:blipFill>
        <p:spPr bwMode="auto">
          <a:xfrm>
            <a:off x="179512" y="2115709"/>
            <a:ext cx="2993636" cy="426561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3347864" y="2348880"/>
            <a:ext cx="5400600" cy="3785652"/>
          </a:xfrm>
          <a:prstGeom prst="rect">
            <a:avLst/>
          </a:prstGeom>
          <a:noFill/>
        </p:spPr>
        <p:txBody>
          <a:bodyPr wrap="square" rtlCol="0">
            <a:spAutoFit/>
          </a:bodyPr>
          <a:lstStyle/>
          <a:p>
            <a:r>
              <a:rPr lang="en-GB" sz="2400" b="1" dirty="0" smtClean="0"/>
              <a:t>Evaluation of the following journal:</a:t>
            </a:r>
          </a:p>
          <a:p>
            <a:endParaRPr lang="en-GB" sz="2400" dirty="0" smtClean="0"/>
          </a:p>
          <a:p>
            <a:r>
              <a:rPr lang="en-GB" sz="2400" b="1" dirty="0" smtClean="0"/>
              <a:t>Title:</a:t>
            </a:r>
            <a:r>
              <a:rPr lang="en-GB" sz="2400" dirty="0" smtClean="0"/>
              <a:t>  Evidence-Based Psychotherapy: </a:t>
            </a:r>
            <a:r>
              <a:rPr lang="en-GB" sz="2400" dirty="0"/>
              <a:t>A</a:t>
            </a:r>
            <a:r>
              <a:rPr lang="en-GB" sz="2400" dirty="0" smtClean="0"/>
              <a:t>dvantages and Challenges</a:t>
            </a:r>
          </a:p>
          <a:p>
            <a:endParaRPr lang="en-GB" sz="2400" dirty="0"/>
          </a:p>
          <a:p>
            <a:r>
              <a:rPr lang="en-GB" sz="2400" b="1" dirty="0" smtClean="0"/>
              <a:t>Authors:</a:t>
            </a:r>
            <a:r>
              <a:rPr lang="en-GB" sz="2400" dirty="0" smtClean="0"/>
              <a:t>  Sarah C. Cook, Ann C. Schwartz and Nadine J. </a:t>
            </a:r>
            <a:r>
              <a:rPr lang="en-GB" sz="2400" dirty="0" err="1" smtClean="0"/>
              <a:t>Kaslow</a:t>
            </a:r>
            <a:r>
              <a:rPr lang="en-GB" sz="2400" dirty="0" smtClean="0"/>
              <a:t> </a:t>
            </a:r>
          </a:p>
          <a:p>
            <a:endParaRPr lang="en-GB" sz="2400" dirty="0"/>
          </a:p>
          <a:p>
            <a:r>
              <a:rPr lang="en-GB" sz="2400" b="1" dirty="0" smtClean="0"/>
              <a:t>Published Online: </a:t>
            </a:r>
            <a:r>
              <a:rPr lang="en-GB" sz="2400" dirty="0" smtClean="0"/>
              <a:t>June 26</a:t>
            </a:r>
            <a:r>
              <a:rPr lang="en-GB" sz="2400" baseline="30000" dirty="0" smtClean="0"/>
              <a:t>th</a:t>
            </a:r>
            <a:r>
              <a:rPr lang="en-GB" sz="2400" dirty="0" smtClean="0"/>
              <a:t> 2017</a:t>
            </a:r>
          </a:p>
          <a:p>
            <a:endParaRPr lang="en-GB" sz="2400" dirty="0"/>
          </a:p>
        </p:txBody>
      </p:sp>
    </p:spTree>
    <p:extLst>
      <p:ext uri="{BB962C8B-B14F-4D97-AF65-F5344CB8AC3E}">
        <p14:creationId xmlns:p14="http://schemas.microsoft.com/office/powerpoint/2010/main" val="508392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22" y="274638"/>
            <a:ext cx="8784966" cy="1210146"/>
          </a:xfrm>
          <a:solidFill>
            <a:schemeClr val="accent1"/>
          </a:solidFill>
        </p:spPr>
        <p:txBody>
          <a:bodyPr anchor="ctr">
            <a:noAutofit/>
          </a:bodyPr>
          <a:lstStyle/>
          <a:p>
            <a:pPr algn="ctr"/>
            <a:r>
              <a:rPr lang="en-GB" sz="7200" dirty="0" smtClean="0">
                <a:solidFill>
                  <a:schemeClr val="bg1"/>
                </a:solidFill>
              </a:rPr>
              <a:t>Purpose</a:t>
            </a:r>
            <a:endParaRPr lang="en-GB" sz="7200" dirty="0">
              <a:solidFill>
                <a:schemeClr val="bg1"/>
              </a:solidFill>
            </a:endParaRP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9355" r="14110"/>
          <a:stretch/>
        </p:blipFill>
        <p:spPr bwMode="auto">
          <a:xfrm>
            <a:off x="179523" y="2060848"/>
            <a:ext cx="3702120" cy="360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4067944" y="2060848"/>
            <a:ext cx="4824536" cy="4431983"/>
          </a:xfrm>
          <a:prstGeom prst="rect">
            <a:avLst/>
          </a:prstGeom>
          <a:noFill/>
        </p:spPr>
        <p:txBody>
          <a:bodyPr wrap="square" rtlCol="0">
            <a:spAutoFit/>
          </a:bodyPr>
          <a:lstStyle/>
          <a:p>
            <a:pPr marL="285750" indent="-285750">
              <a:buFont typeface="Arial" pitchFamily="34" charset="0"/>
              <a:buChar char="•"/>
            </a:pPr>
            <a:r>
              <a:rPr lang="en-GB" sz="2400" dirty="0" smtClean="0"/>
              <a:t>Article looks at the current state of evidence-based psychotherapy.</a:t>
            </a:r>
          </a:p>
          <a:p>
            <a:endParaRPr lang="en-GB" sz="2400" dirty="0" smtClean="0"/>
          </a:p>
          <a:p>
            <a:pPr marL="285750" indent="-285750">
              <a:buFont typeface="Arial" pitchFamily="34" charset="0"/>
              <a:buChar char="•"/>
            </a:pPr>
            <a:r>
              <a:rPr lang="en-GB" sz="2400" dirty="0" smtClean="0"/>
              <a:t>Strengths and challenges of evidence-based psychotherapy.</a:t>
            </a:r>
          </a:p>
          <a:p>
            <a:pPr marL="285750" indent="-285750">
              <a:buFont typeface="Arial" pitchFamily="34" charset="0"/>
              <a:buChar char="•"/>
            </a:pPr>
            <a:endParaRPr lang="en-GB" sz="2400" dirty="0"/>
          </a:p>
          <a:p>
            <a:pPr marL="285750" indent="-285750">
              <a:buFont typeface="Arial" pitchFamily="34" charset="0"/>
              <a:buChar char="•"/>
            </a:pPr>
            <a:r>
              <a:rPr lang="en-GB" sz="2400" dirty="0" smtClean="0"/>
              <a:t>Misunderstandings about evidence-based psychotherapy that may discourage and limit its use. </a:t>
            </a:r>
          </a:p>
          <a:p>
            <a:pPr marL="285750" indent="-285750">
              <a:buFont typeface="Arial" pitchFamily="34" charset="0"/>
              <a:buChar char="•"/>
            </a:pPr>
            <a:endParaRPr lang="en-GB" sz="2400" dirty="0"/>
          </a:p>
          <a:p>
            <a:pPr marL="285750" indent="-285750">
              <a:buFont typeface="Arial" pitchFamily="34" charset="0"/>
              <a:buChar char="•"/>
            </a:pPr>
            <a:endParaRPr lang="en-GB" sz="2400" dirty="0" smtClean="0"/>
          </a:p>
          <a:p>
            <a:pPr marL="285750" indent="-285750">
              <a:buFont typeface="Arial" pitchFamily="34" charset="0"/>
              <a:buChar char="•"/>
            </a:pPr>
            <a:endParaRPr lang="en-GB" dirty="0"/>
          </a:p>
        </p:txBody>
      </p:sp>
    </p:spTree>
    <p:extLst>
      <p:ext uri="{BB962C8B-B14F-4D97-AF65-F5344CB8AC3E}">
        <p14:creationId xmlns:p14="http://schemas.microsoft.com/office/powerpoint/2010/main" val="137474725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066130"/>
          </a:xfrm>
          <a:solidFill>
            <a:schemeClr val="accent1"/>
          </a:solidFill>
        </p:spPr>
        <p:txBody>
          <a:bodyPr anchor="ctr">
            <a:noAutofit/>
          </a:bodyPr>
          <a:lstStyle/>
          <a:p>
            <a:pPr algn="ctr"/>
            <a:r>
              <a:rPr lang="en-GB" sz="7200" dirty="0" smtClean="0">
                <a:solidFill>
                  <a:schemeClr val="bg1"/>
                </a:solidFill>
              </a:rPr>
              <a:t>Structure</a:t>
            </a:r>
            <a:endParaRPr lang="en-GB" sz="7200" dirty="0">
              <a:solidFill>
                <a:schemeClr val="bg1"/>
              </a:solidFill>
            </a:endParaRPr>
          </a:p>
        </p:txBody>
      </p:sp>
      <p:sp>
        <p:nvSpPr>
          <p:cNvPr id="3" name="Content Placeholder 2"/>
          <p:cNvSpPr>
            <a:spLocks noGrp="1"/>
          </p:cNvSpPr>
          <p:nvPr>
            <p:ph sz="quarter" idx="1"/>
          </p:nvPr>
        </p:nvSpPr>
        <p:spPr>
          <a:xfrm>
            <a:off x="323528" y="1556792"/>
            <a:ext cx="8568952" cy="5184576"/>
          </a:xfrm>
        </p:spPr>
        <p:txBody>
          <a:bodyPr>
            <a:noAutofit/>
          </a:bodyPr>
          <a:lstStyle/>
          <a:p>
            <a:r>
              <a:rPr lang="en-GB" sz="2200" dirty="0" smtClean="0"/>
              <a:t>The article is a literature review </a:t>
            </a:r>
          </a:p>
          <a:p>
            <a:pPr marL="0" indent="0">
              <a:buNone/>
            </a:pPr>
            <a:endParaRPr lang="en-GB" sz="1200" dirty="0" smtClean="0"/>
          </a:p>
          <a:p>
            <a:r>
              <a:rPr lang="en-GB" sz="2200" dirty="0" smtClean="0"/>
              <a:t>Flows really well</a:t>
            </a:r>
          </a:p>
          <a:p>
            <a:pPr marL="0" indent="0">
              <a:buNone/>
            </a:pPr>
            <a:endParaRPr lang="en-GB" sz="1200" dirty="0" smtClean="0"/>
          </a:p>
          <a:p>
            <a:r>
              <a:rPr lang="en-GB" sz="2200" dirty="0" smtClean="0"/>
              <a:t>Includes an informative abstract explaining what it will focus on and why.</a:t>
            </a:r>
          </a:p>
          <a:p>
            <a:pPr marL="0" indent="0">
              <a:buNone/>
            </a:pPr>
            <a:r>
              <a:rPr lang="en-GB" sz="2200" dirty="0" smtClean="0"/>
              <a:t>(It states: ‘Psychiatric disorders are prevalent worldwide, which has led to increased focus on the need for evidence-based psychotherapy.’)</a:t>
            </a:r>
          </a:p>
          <a:p>
            <a:pPr marL="0" indent="0">
              <a:buNone/>
            </a:pPr>
            <a:endParaRPr lang="en-GB" sz="1200" dirty="0" smtClean="0"/>
          </a:p>
          <a:p>
            <a:r>
              <a:rPr lang="en-GB" sz="2200" dirty="0" smtClean="0"/>
              <a:t>It has background information, leading on to the history of evidence-based practice. David Evans (2011) states that background in an article is important as this illustrates the importance of the research study and provides context. </a:t>
            </a:r>
          </a:p>
          <a:p>
            <a:endParaRPr lang="en-GB" sz="1200" dirty="0"/>
          </a:p>
        </p:txBody>
      </p:sp>
    </p:spTree>
    <p:extLst>
      <p:ext uri="{BB962C8B-B14F-4D97-AF65-F5344CB8AC3E}">
        <p14:creationId xmlns:p14="http://schemas.microsoft.com/office/powerpoint/2010/main" val="27556816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066130"/>
          </a:xfrm>
          <a:solidFill>
            <a:schemeClr val="accent1"/>
          </a:solidFill>
        </p:spPr>
        <p:txBody>
          <a:bodyPr anchor="ctr">
            <a:noAutofit/>
          </a:bodyPr>
          <a:lstStyle/>
          <a:p>
            <a:pPr algn="ctr"/>
            <a:r>
              <a:rPr lang="en-GB" sz="7200" dirty="0" smtClean="0">
                <a:solidFill>
                  <a:schemeClr val="bg1"/>
                </a:solidFill>
              </a:rPr>
              <a:t>Structure</a:t>
            </a:r>
            <a:endParaRPr lang="en-GB" sz="7200" dirty="0">
              <a:solidFill>
                <a:schemeClr val="bg1"/>
              </a:solidFill>
            </a:endParaRPr>
          </a:p>
        </p:txBody>
      </p:sp>
      <p:sp>
        <p:nvSpPr>
          <p:cNvPr id="3" name="Content Placeholder 2"/>
          <p:cNvSpPr>
            <a:spLocks noGrp="1"/>
          </p:cNvSpPr>
          <p:nvPr>
            <p:ph sz="quarter" idx="1"/>
          </p:nvPr>
        </p:nvSpPr>
        <p:spPr>
          <a:xfrm>
            <a:off x="323528" y="1556792"/>
            <a:ext cx="8568952" cy="5184576"/>
          </a:xfrm>
        </p:spPr>
        <p:txBody>
          <a:bodyPr>
            <a:noAutofit/>
          </a:bodyPr>
          <a:lstStyle/>
          <a:p>
            <a:endParaRPr lang="en-GB" sz="1200" dirty="0"/>
          </a:p>
          <a:p>
            <a:r>
              <a:rPr lang="en-GB" sz="2200" dirty="0" smtClean="0"/>
              <a:t>Talks about the strengths of evidence-based psychotherapy, its challenges and misunderstandings.</a:t>
            </a:r>
          </a:p>
          <a:p>
            <a:endParaRPr lang="en-GB" sz="1200" dirty="0"/>
          </a:p>
          <a:p>
            <a:r>
              <a:rPr lang="en-GB" sz="2200" dirty="0" smtClean="0"/>
              <a:t>It has a final section titled ‘Future Directions’ which is like an conclusion with suggestions on how to move evidence-based psychotherapy forward and integrate it into practices.</a:t>
            </a:r>
            <a:endParaRPr lang="en-GB" sz="2200" dirty="0"/>
          </a:p>
        </p:txBody>
      </p:sp>
    </p:spTree>
    <p:extLst>
      <p:ext uri="{BB962C8B-B14F-4D97-AF65-F5344CB8AC3E}">
        <p14:creationId xmlns:p14="http://schemas.microsoft.com/office/powerpoint/2010/main" val="234021164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066130"/>
          </a:xfrm>
          <a:solidFill>
            <a:schemeClr val="accent1"/>
          </a:solidFill>
        </p:spPr>
        <p:txBody>
          <a:bodyPr anchor="ctr">
            <a:noAutofit/>
          </a:bodyPr>
          <a:lstStyle/>
          <a:p>
            <a:pPr algn="ctr"/>
            <a:r>
              <a:rPr lang="en-GB" sz="7200" dirty="0" smtClean="0">
                <a:solidFill>
                  <a:schemeClr val="bg1"/>
                </a:solidFill>
              </a:rPr>
              <a:t>Content</a:t>
            </a:r>
            <a:endParaRPr lang="en-GB" sz="7200" dirty="0">
              <a:solidFill>
                <a:schemeClr val="bg1"/>
              </a:solidFill>
            </a:endParaRPr>
          </a:p>
        </p:txBody>
      </p:sp>
      <p:sp>
        <p:nvSpPr>
          <p:cNvPr id="3" name="Content Placeholder 2"/>
          <p:cNvSpPr>
            <a:spLocks noGrp="1"/>
          </p:cNvSpPr>
          <p:nvPr>
            <p:ph sz="quarter" idx="1"/>
          </p:nvPr>
        </p:nvSpPr>
        <p:spPr>
          <a:xfrm>
            <a:off x="251520" y="1447800"/>
            <a:ext cx="8712968" cy="4933528"/>
          </a:xfrm>
        </p:spPr>
        <p:txBody>
          <a:bodyPr/>
          <a:lstStyle/>
          <a:p>
            <a:r>
              <a:rPr lang="en-GB" sz="2100" dirty="0" smtClean="0"/>
              <a:t>The article is published in a reliable journal ‘Neurotherapeutics’ which publishes critical reviews on the treatment of neurologic disorders by </a:t>
            </a:r>
            <a:r>
              <a:rPr lang="en-GB" sz="2100" dirty="0"/>
              <a:t>renowned experts </a:t>
            </a:r>
            <a:r>
              <a:rPr lang="en-GB" sz="2100" dirty="0" smtClean="0"/>
              <a:t>(www.springer.com/journal/13311).</a:t>
            </a:r>
          </a:p>
          <a:p>
            <a:pPr marL="0" indent="0">
              <a:buNone/>
            </a:pPr>
            <a:endParaRPr lang="en-GB" sz="1200" dirty="0"/>
          </a:p>
          <a:p>
            <a:r>
              <a:rPr lang="en-GB" sz="2100" dirty="0" smtClean="0"/>
              <a:t>It is also well referenced, citing references from other journals in the field of psychiatry and psychotherapy.</a:t>
            </a:r>
          </a:p>
          <a:p>
            <a:pPr marL="0" indent="0">
              <a:buNone/>
            </a:pPr>
            <a:endParaRPr lang="en-GB" sz="1200" dirty="0"/>
          </a:p>
          <a:p>
            <a:r>
              <a:rPr lang="en-GB" sz="2100" dirty="0" smtClean="0"/>
              <a:t>The article is well researched as it has used recent, relevant research papers as well as historical ones to explain and backup its contents.</a:t>
            </a:r>
          </a:p>
          <a:p>
            <a:pPr marL="0" indent="0">
              <a:buNone/>
            </a:pPr>
            <a:r>
              <a:rPr lang="en-GB" sz="2100" dirty="0" smtClean="0"/>
              <a:t>For example: It states that the term ‘evidence-based’ was first formally defined by Sackett and his colleagues in 1996.  They defined evidence-based medicine as “</a:t>
            </a:r>
            <a:r>
              <a:rPr lang="en-GB" sz="2100" dirty="0"/>
              <a:t>conscientious, explicit, and judicious use of current best evidence in making decisions about the care of individual patients</a:t>
            </a:r>
            <a:r>
              <a:rPr lang="en-GB" sz="2100" dirty="0" smtClean="0"/>
              <a:t>” (Sackett, 1996).</a:t>
            </a:r>
          </a:p>
          <a:p>
            <a:pPr marL="0" indent="0">
              <a:buNone/>
            </a:pPr>
            <a:endParaRPr lang="en-GB" sz="2100" dirty="0"/>
          </a:p>
        </p:txBody>
      </p:sp>
    </p:spTree>
    <p:extLst>
      <p:ext uri="{BB962C8B-B14F-4D97-AF65-F5344CB8AC3E}">
        <p14:creationId xmlns:p14="http://schemas.microsoft.com/office/powerpoint/2010/main" val="243249824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38138"/>
          </a:xfrm>
          <a:solidFill>
            <a:schemeClr val="accent1"/>
          </a:solidFill>
        </p:spPr>
        <p:txBody>
          <a:bodyPr anchor="ctr">
            <a:noAutofit/>
          </a:bodyPr>
          <a:lstStyle/>
          <a:p>
            <a:pPr algn="ctr"/>
            <a:r>
              <a:rPr lang="en-GB" sz="7200" dirty="0" smtClean="0">
                <a:solidFill>
                  <a:schemeClr val="bg1"/>
                </a:solidFill>
              </a:rPr>
              <a:t>Findings</a:t>
            </a:r>
            <a:endParaRPr lang="en-GB" sz="7200" dirty="0">
              <a:solidFill>
                <a:schemeClr val="bg1"/>
              </a:solidFill>
            </a:endParaRPr>
          </a:p>
        </p:txBody>
      </p:sp>
      <p:sp>
        <p:nvSpPr>
          <p:cNvPr id="3" name="Content Placeholder 2"/>
          <p:cNvSpPr>
            <a:spLocks noGrp="1"/>
          </p:cNvSpPr>
          <p:nvPr>
            <p:ph sz="quarter" idx="1"/>
          </p:nvPr>
        </p:nvSpPr>
        <p:spPr>
          <a:xfrm>
            <a:off x="179512" y="1447800"/>
            <a:ext cx="8784976" cy="4933528"/>
          </a:xfrm>
        </p:spPr>
        <p:txBody>
          <a:bodyPr>
            <a:normAutofit/>
          </a:bodyPr>
          <a:lstStyle/>
          <a:p>
            <a:r>
              <a:rPr lang="en-GB" sz="2100" dirty="0" smtClean="0"/>
              <a:t>The article informs the reader of the following, as the </a:t>
            </a:r>
            <a:r>
              <a:rPr lang="en-GB" sz="2100" b="1" u="sng" dirty="0" smtClean="0"/>
              <a:t>strengths</a:t>
            </a:r>
            <a:r>
              <a:rPr lang="en-GB" sz="2100" u="sng" dirty="0" smtClean="0"/>
              <a:t> </a:t>
            </a:r>
            <a:r>
              <a:rPr lang="en-GB" sz="2100" dirty="0" smtClean="0"/>
              <a:t>of Evidence-based psychotherapy:</a:t>
            </a:r>
          </a:p>
          <a:p>
            <a:pPr>
              <a:buFontTx/>
              <a:buChar char="-"/>
            </a:pPr>
            <a:r>
              <a:rPr lang="en-GB" sz="2100" dirty="0" smtClean="0"/>
              <a:t>It includes both scientific and local evidences like patient diagnosis information, cost, time constraints and practitioners judgement and experiences to achieve the best outcome.  </a:t>
            </a:r>
          </a:p>
          <a:p>
            <a:pPr>
              <a:buFontTx/>
              <a:buChar char="-"/>
            </a:pPr>
            <a:r>
              <a:rPr lang="en-GB" sz="2100" dirty="0" smtClean="0"/>
              <a:t>Evidence-based practice ensures that practitioners assess the data available critically, and apply it to individual patient circumstances.  This helps them determine suitable treatment plan.</a:t>
            </a:r>
          </a:p>
          <a:p>
            <a:pPr>
              <a:buFontTx/>
              <a:buChar char="-"/>
            </a:pPr>
            <a:r>
              <a:rPr lang="en-GB" sz="2100" dirty="0" smtClean="0"/>
              <a:t>Practitioners who use EBP save time, money and resources because they avoid using treatments with little or questionable effectiveness for their patients.</a:t>
            </a:r>
          </a:p>
          <a:p>
            <a:pPr>
              <a:buFontTx/>
              <a:buChar char="-"/>
            </a:pPr>
            <a:r>
              <a:rPr lang="en-GB" sz="2100" dirty="0" smtClean="0"/>
              <a:t>Evidence-based psychotherapies are associated with higher quality and more accountability (Spring, 2007).  This means that over time, it will stop the quality of care from diminishing due to practitioners increasing years of experience as they will have to keep themselves up to date with current knowledge.</a:t>
            </a:r>
          </a:p>
          <a:p>
            <a:pPr>
              <a:buFontTx/>
              <a:buChar char="-"/>
            </a:pPr>
            <a:endParaRPr lang="en-GB" sz="2100" dirty="0"/>
          </a:p>
        </p:txBody>
      </p:sp>
    </p:spTree>
    <p:extLst>
      <p:ext uri="{BB962C8B-B14F-4D97-AF65-F5344CB8AC3E}">
        <p14:creationId xmlns:p14="http://schemas.microsoft.com/office/powerpoint/2010/main" val="18476166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784976" cy="1138138"/>
          </a:xfrm>
          <a:solidFill>
            <a:schemeClr val="accent1"/>
          </a:solidFill>
        </p:spPr>
        <p:txBody>
          <a:bodyPr anchor="ctr">
            <a:noAutofit/>
          </a:bodyPr>
          <a:lstStyle/>
          <a:p>
            <a:pPr algn="ctr"/>
            <a:r>
              <a:rPr lang="en-GB" sz="7200" dirty="0" smtClean="0">
                <a:solidFill>
                  <a:schemeClr val="bg1"/>
                </a:solidFill>
              </a:rPr>
              <a:t>Findings</a:t>
            </a:r>
            <a:endParaRPr lang="en-GB" sz="7200" dirty="0">
              <a:solidFill>
                <a:schemeClr val="bg1"/>
              </a:solidFill>
            </a:endParaRPr>
          </a:p>
        </p:txBody>
      </p:sp>
      <p:sp>
        <p:nvSpPr>
          <p:cNvPr id="3" name="Content Placeholder 2"/>
          <p:cNvSpPr>
            <a:spLocks noGrp="1"/>
          </p:cNvSpPr>
          <p:nvPr>
            <p:ph sz="quarter" idx="1"/>
          </p:nvPr>
        </p:nvSpPr>
        <p:spPr>
          <a:xfrm>
            <a:off x="179512" y="1340768"/>
            <a:ext cx="8784976" cy="5149552"/>
          </a:xfrm>
        </p:spPr>
        <p:txBody>
          <a:bodyPr>
            <a:noAutofit/>
          </a:bodyPr>
          <a:lstStyle/>
          <a:p>
            <a:r>
              <a:rPr lang="en-GB" sz="2100" dirty="0"/>
              <a:t>The article informs the reader of the following, as the </a:t>
            </a:r>
            <a:r>
              <a:rPr lang="en-GB" sz="2100" b="1" u="sng" dirty="0" smtClean="0"/>
              <a:t>challenges</a:t>
            </a:r>
            <a:r>
              <a:rPr lang="en-GB" sz="2100" dirty="0" smtClean="0"/>
              <a:t> </a:t>
            </a:r>
            <a:r>
              <a:rPr lang="en-GB" sz="2100" dirty="0"/>
              <a:t>of Evidence-based psychotherapy</a:t>
            </a:r>
            <a:r>
              <a:rPr lang="en-GB" sz="2100" dirty="0" smtClean="0"/>
              <a:t>:</a:t>
            </a:r>
          </a:p>
          <a:p>
            <a:pPr>
              <a:buFontTx/>
              <a:buChar char="-"/>
            </a:pPr>
            <a:r>
              <a:rPr lang="en-GB" sz="2100" dirty="0" smtClean="0"/>
              <a:t>It is thought to be generalised (</a:t>
            </a:r>
            <a:r>
              <a:rPr lang="en-GB" sz="2100" dirty="0" err="1" smtClean="0"/>
              <a:t>Kazdin</a:t>
            </a:r>
            <a:r>
              <a:rPr lang="en-GB" sz="2100" dirty="0" smtClean="0"/>
              <a:t>, 2008).  Research under-represents minority populations or patients with comorbid conditions (Bernal, 2012).  This means that evidence-based psychotherapy are often not effective for those groups because the intervention has not been tested yet.</a:t>
            </a:r>
          </a:p>
          <a:p>
            <a:pPr>
              <a:buFontTx/>
              <a:buChar char="-"/>
            </a:pPr>
            <a:r>
              <a:rPr lang="en-GB" sz="2100" dirty="0" smtClean="0"/>
              <a:t>The process for psychotherapy is different from evidence-based practice.  EBP focuses on improving symptoms or disorders and people use psychotherapy to help cope with life’s challenges.  Psychotherapy prioritises empowerment and supporting people to achieve their own treatment goals.  Evidence-based does not attend to people as self-healers.</a:t>
            </a:r>
          </a:p>
          <a:p>
            <a:pPr>
              <a:buFontTx/>
              <a:buChar char="-"/>
            </a:pPr>
            <a:r>
              <a:rPr lang="en-GB" sz="2100" dirty="0" smtClean="0"/>
              <a:t>Its problematic to rely on scientific research because there are no agree upon criteria to determine if psychotherapy is evidence-based or empirical (Institute of Medicine, 2015).</a:t>
            </a:r>
          </a:p>
          <a:p>
            <a:pPr>
              <a:buFontTx/>
              <a:buChar char="-"/>
            </a:pPr>
            <a:r>
              <a:rPr lang="en-GB" sz="2100" dirty="0" smtClean="0"/>
              <a:t>Overemphasis on using evidence-based psychotherapies could ignore the practitioners own clinical experiences.  </a:t>
            </a:r>
            <a:endParaRPr lang="en-GB" sz="2100" dirty="0"/>
          </a:p>
          <a:p>
            <a:endParaRPr lang="en-GB" sz="2100" dirty="0" smtClean="0"/>
          </a:p>
        </p:txBody>
      </p:sp>
    </p:spTree>
    <p:extLst>
      <p:ext uri="{BB962C8B-B14F-4D97-AF65-F5344CB8AC3E}">
        <p14:creationId xmlns:p14="http://schemas.microsoft.com/office/powerpoint/2010/main" val="28028240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210146"/>
          </a:xfrm>
          <a:solidFill>
            <a:schemeClr val="accent1"/>
          </a:solidFill>
        </p:spPr>
        <p:txBody>
          <a:bodyPr anchor="ctr">
            <a:noAutofit/>
          </a:bodyPr>
          <a:lstStyle/>
          <a:p>
            <a:pPr algn="ctr"/>
            <a:r>
              <a:rPr lang="en-GB" sz="7200" dirty="0" smtClean="0">
                <a:solidFill>
                  <a:schemeClr val="bg1"/>
                </a:solidFill>
              </a:rPr>
              <a:t>Validity</a:t>
            </a:r>
            <a:endParaRPr lang="en-GB" sz="7200" dirty="0">
              <a:solidFill>
                <a:schemeClr val="bg1"/>
              </a:solidFill>
            </a:endParaRPr>
          </a:p>
        </p:txBody>
      </p:sp>
      <p:sp>
        <p:nvSpPr>
          <p:cNvPr id="3" name="Content Placeholder 2"/>
          <p:cNvSpPr>
            <a:spLocks noGrp="1"/>
          </p:cNvSpPr>
          <p:nvPr>
            <p:ph sz="quarter" idx="1"/>
          </p:nvPr>
        </p:nvSpPr>
        <p:spPr>
          <a:xfrm>
            <a:off x="179512" y="1556792"/>
            <a:ext cx="8784976" cy="4717504"/>
          </a:xfrm>
        </p:spPr>
        <p:txBody>
          <a:bodyPr>
            <a:normAutofit/>
          </a:bodyPr>
          <a:lstStyle/>
          <a:p>
            <a:endParaRPr lang="en-GB" sz="2200" dirty="0" smtClean="0"/>
          </a:p>
          <a:p>
            <a:r>
              <a:rPr lang="en-GB" sz="2100" dirty="0" smtClean="0"/>
              <a:t>The article has reviewed a large amount of research paper dating from 1996 to 2016 and has used them well in its content to back itself.</a:t>
            </a:r>
          </a:p>
          <a:p>
            <a:pPr marL="0" indent="0">
              <a:buNone/>
            </a:pPr>
            <a:endParaRPr lang="en-GB" sz="1200" dirty="0" smtClean="0"/>
          </a:p>
          <a:p>
            <a:r>
              <a:rPr lang="en-GB" sz="2100" dirty="0" smtClean="0"/>
              <a:t>It has been cited by 13 other articles (National Library of medicine, 2022)</a:t>
            </a:r>
          </a:p>
          <a:p>
            <a:pPr marL="0" indent="0">
              <a:buNone/>
            </a:pPr>
            <a:endParaRPr lang="en-GB" sz="1200" dirty="0" smtClean="0"/>
          </a:p>
          <a:p>
            <a:r>
              <a:rPr lang="en-GB" sz="2100" dirty="0" smtClean="0"/>
              <a:t> </a:t>
            </a:r>
            <a:r>
              <a:rPr lang="en-GB" sz="2100" u="sng" dirty="0" smtClean="0"/>
              <a:t>Recommendations:</a:t>
            </a:r>
          </a:p>
          <a:p>
            <a:pPr>
              <a:buFontTx/>
              <a:buChar char="-"/>
            </a:pPr>
            <a:r>
              <a:rPr lang="en-GB" sz="2100" dirty="0" smtClean="0"/>
              <a:t>Has only used past research papers.  Hasn’t included current opinions of patients or practitioners about the strengths and challenges of evidence-based psychotherapy.  This could have done through qualitative research such as through interviews or a quantitative study through methods such as surveys.</a:t>
            </a:r>
          </a:p>
          <a:p>
            <a:pPr>
              <a:buFontTx/>
              <a:buChar char="-"/>
            </a:pPr>
            <a:endParaRPr lang="en-GB" sz="1200" dirty="0" smtClean="0"/>
          </a:p>
          <a:p>
            <a:pPr>
              <a:buFontTx/>
              <a:buChar char="-"/>
            </a:pPr>
            <a:r>
              <a:rPr lang="en-GB" sz="2100" dirty="0" smtClean="0"/>
              <a:t>Has not explained the method.</a:t>
            </a:r>
          </a:p>
          <a:p>
            <a:pPr>
              <a:buFontTx/>
              <a:buChar char="-"/>
            </a:pPr>
            <a:endParaRPr lang="en-GB" sz="2200" dirty="0" smtClean="0"/>
          </a:p>
        </p:txBody>
      </p:sp>
    </p:spTree>
    <p:extLst>
      <p:ext uri="{BB962C8B-B14F-4D97-AF65-F5344CB8AC3E}">
        <p14:creationId xmlns:p14="http://schemas.microsoft.com/office/powerpoint/2010/main" val="22927755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856984" cy="1138138"/>
          </a:xfrm>
          <a:solidFill>
            <a:schemeClr val="accent1"/>
          </a:solidFill>
        </p:spPr>
        <p:txBody>
          <a:bodyPr anchor="ctr">
            <a:noAutofit/>
          </a:bodyPr>
          <a:lstStyle/>
          <a:p>
            <a:pPr algn="ctr"/>
            <a:r>
              <a:rPr lang="en-GB" sz="7200" dirty="0" smtClean="0">
                <a:solidFill>
                  <a:schemeClr val="bg1"/>
                </a:solidFill>
              </a:rPr>
              <a:t>Reference</a:t>
            </a:r>
            <a:endParaRPr lang="en-GB" sz="7200" dirty="0">
              <a:solidFill>
                <a:schemeClr val="bg1"/>
              </a:solidFill>
            </a:endParaRPr>
          </a:p>
        </p:txBody>
      </p:sp>
      <p:sp>
        <p:nvSpPr>
          <p:cNvPr id="3" name="Content Placeholder 2"/>
          <p:cNvSpPr>
            <a:spLocks noGrp="1"/>
          </p:cNvSpPr>
          <p:nvPr>
            <p:ph sz="quarter" idx="1"/>
          </p:nvPr>
        </p:nvSpPr>
        <p:spPr>
          <a:xfrm>
            <a:off x="914400" y="1447800"/>
            <a:ext cx="7772400" cy="5149552"/>
          </a:xfrm>
        </p:spPr>
        <p:txBody>
          <a:bodyPr>
            <a:normAutofit/>
          </a:bodyPr>
          <a:lstStyle/>
          <a:p>
            <a:r>
              <a:rPr lang="en-GB" sz="1800" dirty="0"/>
              <a:t>Sackett, D.L., W.M.C. Rosenberg, J.A.M. </a:t>
            </a:r>
            <a:r>
              <a:rPr lang="en-GB" sz="1800" dirty="0" err="1"/>
              <a:t>Gray</a:t>
            </a:r>
            <a:r>
              <a:rPr lang="en-GB" sz="1800" dirty="0"/>
              <a:t>, et al., Evidence based medicine: what it is and what it isn’t. BMJ, 1996. </a:t>
            </a:r>
            <a:r>
              <a:rPr lang="en-GB" sz="1800" b="1" dirty="0"/>
              <a:t>312</a:t>
            </a:r>
            <a:r>
              <a:rPr lang="en-GB" sz="1800" dirty="0"/>
              <a:t>: p. 71-72. </a:t>
            </a:r>
            <a:endParaRPr lang="en-GB" sz="1800" dirty="0" smtClean="0"/>
          </a:p>
          <a:p>
            <a:pPr marL="0" indent="0">
              <a:buNone/>
            </a:pPr>
            <a:endParaRPr lang="en-GB" sz="1200" dirty="0" smtClean="0"/>
          </a:p>
          <a:p>
            <a:r>
              <a:rPr lang="en-GB" sz="1800" dirty="0"/>
              <a:t>Spring B. Evidence-based practice in clinical psychology: what it is, why it matters; what you need to know. </a:t>
            </a:r>
            <a:r>
              <a:rPr lang="en-GB" sz="1800" i="1" dirty="0"/>
              <a:t>J </a:t>
            </a:r>
            <a:r>
              <a:rPr lang="en-GB" sz="1800" i="1" dirty="0" err="1"/>
              <a:t>Clin</a:t>
            </a:r>
            <a:r>
              <a:rPr lang="en-GB" sz="1800" i="1" dirty="0"/>
              <a:t> Psychol. </a:t>
            </a:r>
            <a:r>
              <a:rPr lang="en-GB" sz="1800" dirty="0"/>
              <a:t>2007;63:611–631. </a:t>
            </a:r>
            <a:r>
              <a:rPr lang="en-GB" sz="1800" dirty="0" err="1"/>
              <a:t>doi</a:t>
            </a:r>
            <a:r>
              <a:rPr lang="en-GB" sz="1800" dirty="0"/>
              <a:t>: 10.1002/jclp.20373. </a:t>
            </a:r>
            <a:endParaRPr lang="en-GB" sz="1800" dirty="0" smtClean="0"/>
          </a:p>
          <a:p>
            <a:endParaRPr lang="en-GB" sz="1800" dirty="0"/>
          </a:p>
          <a:p>
            <a:r>
              <a:rPr lang="en-GB" sz="1800" dirty="0" err="1"/>
              <a:t>Kazdin</a:t>
            </a:r>
            <a:r>
              <a:rPr lang="en-GB" sz="1800" dirty="0"/>
              <a:t> AE. Evidence-based treatment and practice: new opportunities to bridge clinical research and practice, enhance the knowledge base, and improve patient care. </a:t>
            </a:r>
            <a:r>
              <a:rPr lang="en-GB" sz="1800" i="1" dirty="0"/>
              <a:t>Am Psychol. </a:t>
            </a:r>
            <a:r>
              <a:rPr lang="en-GB" sz="1800" dirty="0"/>
              <a:t>2008;63:146–159. </a:t>
            </a:r>
            <a:r>
              <a:rPr lang="en-GB" sz="1800" dirty="0" err="1"/>
              <a:t>doi</a:t>
            </a:r>
            <a:r>
              <a:rPr lang="en-GB" sz="1800" dirty="0"/>
              <a:t>: 10.1037/0003-066X.63.3.146</a:t>
            </a:r>
            <a:r>
              <a:rPr lang="en-GB" sz="1800" dirty="0" smtClean="0"/>
              <a:t>.</a:t>
            </a:r>
          </a:p>
          <a:p>
            <a:endParaRPr lang="en-GB" sz="1800" dirty="0"/>
          </a:p>
          <a:p>
            <a:r>
              <a:rPr lang="en-GB" sz="1800" dirty="0"/>
              <a:t>https://books.google.co.uk/books?hl=en&amp;lr=&amp;id=GI9dCdqzOKEC&amp;oi=fnd&amp;pg=PR9&amp;dq=how+to+write+a+scientific+paper&amp;ots=PXRjT-pVKQ&amp;sig=KH1tUAyiiouYKgxXnglCcb5G4Fk#v=onepage&amp;q=how%20to%20write%20a%20scientific%20paper&amp;f=false</a:t>
            </a:r>
            <a:endParaRPr lang="en-GB" sz="1800" dirty="0" smtClean="0"/>
          </a:p>
        </p:txBody>
      </p:sp>
    </p:spTree>
    <p:extLst>
      <p:ext uri="{BB962C8B-B14F-4D97-AF65-F5344CB8AC3E}">
        <p14:creationId xmlns:p14="http://schemas.microsoft.com/office/powerpoint/2010/main" val="102955002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856984" cy="1138138"/>
          </a:xfrm>
          <a:solidFill>
            <a:schemeClr val="accent1"/>
          </a:solidFill>
        </p:spPr>
        <p:txBody>
          <a:bodyPr anchor="ctr">
            <a:noAutofit/>
          </a:bodyPr>
          <a:lstStyle/>
          <a:p>
            <a:pPr algn="ctr"/>
            <a:r>
              <a:rPr lang="en-GB" sz="7200" dirty="0" smtClean="0">
                <a:solidFill>
                  <a:schemeClr val="bg1"/>
                </a:solidFill>
              </a:rPr>
              <a:t>Reference</a:t>
            </a:r>
            <a:endParaRPr lang="en-GB" sz="7200" dirty="0">
              <a:solidFill>
                <a:schemeClr val="bg1"/>
              </a:solidFill>
            </a:endParaRPr>
          </a:p>
        </p:txBody>
      </p:sp>
      <p:sp>
        <p:nvSpPr>
          <p:cNvPr id="3" name="Content Placeholder 2"/>
          <p:cNvSpPr>
            <a:spLocks noGrp="1"/>
          </p:cNvSpPr>
          <p:nvPr>
            <p:ph sz="quarter" idx="1"/>
          </p:nvPr>
        </p:nvSpPr>
        <p:spPr>
          <a:xfrm>
            <a:off x="914400" y="1447800"/>
            <a:ext cx="7772400" cy="5149552"/>
          </a:xfrm>
        </p:spPr>
        <p:txBody>
          <a:bodyPr>
            <a:normAutofit/>
          </a:bodyPr>
          <a:lstStyle/>
          <a:p>
            <a:r>
              <a:rPr lang="en-GB" sz="1800" dirty="0" smtClean="0"/>
              <a:t>Bernal </a:t>
            </a:r>
            <a:r>
              <a:rPr lang="en-GB" sz="1800" dirty="0"/>
              <a:t>G, Rodriguez MMD, editors. </a:t>
            </a:r>
            <a:r>
              <a:rPr lang="en-GB" sz="1800" i="1" dirty="0"/>
              <a:t>Cultural adaptations: tools for evidence-based practice with diverse populations.</a:t>
            </a:r>
            <a:r>
              <a:rPr lang="en-GB" sz="1800" dirty="0"/>
              <a:t> Washington DC: American Psychological Association; 2012</a:t>
            </a:r>
            <a:r>
              <a:rPr lang="en-GB" sz="1800" dirty="0" smtClean="0"/>
              <a:t>.</a:t>
            </a:r>
          </a:p>
          <a:p>
            <a:pPr marL="0" indent="0">
              <a:buNone/>
            </a:pPr>
            <a:endParaRPr lang="en-GB" sz="1800" dirty="0"/>
          </a:p>
          <a:p>
            <a:r>
              <a:rPr lang="en-GB" sz="1800" dirty="0"/>
              <a:t>Institute of Medicine, ed. Psychosocial interventions for mental and substance use disorders: a framework for establishing evidence-based standards. 2015, The National Academies Press: Washington DC</a:t>
            </a:r>
            <a:r>
              <a:rPr lang="en-GB" sz="1800" dirty="0" smtClean="0"/>
              <a:t>.</a:t>
            </a:r>
          </a:p>
          <a:p>
            <a:pPr marL="0" indent="0">
              <a:buNone/>
            </a:pPr>
            <a:endParaRPr lang="en-GB" sz="1800" dirty="0" smtClean="0"/>
          </a:p>
          <a:p>
            <a:r>
              <a:rPr lang="en-GB" sz="1800" dirty="0"/>
              <a:t>https://www.ncbi.nlm.nih.gov/pmc/articles/PMC5509639/citedby/</a:t>
            </a:r>
          </a:p>
        </p:txBody>
      </p:sp>
    </p:spTree>
    <p:extLst>
      <p:ext uri="{BB962C8B-B14F-4D97-AF65-F5344CB8AC3E}">
        <p14:creationId xmlns:p14="http://schemas.microsoft.com/office/powerpoint/2010/main" val="32233749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10780</TotalTime>
  <Words>788</Words>
  <Application>Microsoft Office PowerPoint</Application>
  <PresentationFormat>On-screen Show (4:3)</PresentationFormat>
  <Paragraphs>78</Paragraphs>
  <Slides>11</Slides>
  <Notes>2</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Equity</vt:lpstr>
      <vt:lpstr>Evaluation of a journal article</vt:lpstr>
      <vt:lpstr>Introduction</vt:lpstr>
      <vt:lpstr>Purpose</vt:lpstr>
      <vt:lpstr>Structure</vt:lpstr>
      <vt:lpstr>Structure</vt:lpstr>
      <vt:lpstr>Content</vt:lpstr>
      <vt:lpstr>Findings</vt:lpstr>
      <vt:lpstr>Findings</vt:lpstr>
      <vt:lpstr>Validity</vt:lpstr>
      <vt:lpstr>Reference</vt:lpstr>
      <vt:lpstr>Reference</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MAHBUB-E ELAHI</dc:creator>
  <cp:lastModifiedBy>MAHBUB-E ELAHI</cp:lastModifiedBy>
  <cp:revision>52</cp:revision>
  <dcterms:created xsi:type="dcterms:W3CDTF">2022-04-17T20:49:21Z</dcterms:created>
  <dcterms:modified xsi:type="dcterms:W3CDTF">2022-05-04T00:27:26Z</dcterms:modified>
</cp:coreProperties>
</file>