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1" r:id="rId3"/>
    <p:sldId id="263" r:id="rId4"/>
    <p:sldId id="257" r:id="rId5"/>
    <p:sldId id="258" r:id="rId6"/>
    <p:sldId id="264" r:id="rId7"/>
    <p:sldId id="273" r:id="rId8"/>
    <p:sldId id="268" r:id="rId9"/>
    <p:sldId id="269" r:id="rId10"/>
    <p:sldId id="270" r:id="rId11"/>
    <p:sldId id="271" r:id="rId12"/>
    <p:sldId id="272" r:id="rId13"/>
    <p:sldId id="259" r:id="rId14"/>
    <p:sldId id="266"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1610" autoAdjust="0"/>
  </p:normalViewPr>
  <p:slideViewPr>
    <p:cSldViewPr>
      <p:cViewPr varScale="1">
        <p:scale>
          <a:sx n="52" d="100"/>
          <a:sy n="52" d="100"/>
        </p:scale>
        <p:origin x="1926" y="14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262039-A305-4369-8A60-D93B245579A8}" type="datetimeFigureOut">
              <a:rPr lang="en-US" smtClean="0"/>
              <a:pPr/>
              <a:t>4/26/2019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4607D58-80D3-4F50-BC20-B4EA5626272F}"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algn="just">
              <a:lnSpc>
                <a:spcPct val="150000"/>
              </a:lnSpc>
            </a:pPr>
            <a:r>
              <a:rPr lang="en-GB" sz="1200" b="1" kern="1200" dirty="0">
                <a:solidFill>
                  <a:schemeClr val="tx1"/>
                </a:solidFill>
                <a:latin typeface="Times New Roman" pitchFamily="18" charset="0"/>
                <a:ea typeface="+mn-ea"/>
                <a:cs typeface="Times New Roman" pitchFamily="18" charset="0"/>
              </a:rPr>
              <a:t>Introduction</a:t>
            </a:r>
            <a:endParaRPr lang="en-US" sz="1200" b="1"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This study aims to understand what goals and objectives are. It also seeks to study the goals and objectives that have been set up by Kellogg’s and aims to enumerate the importance of the goals that are set by an organisation. To determine these factors the instance of Kellogg’s has been selected for this study.</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endParaRPr lang="en-GB" sz="1200" b="1" kern="1200" dirty="0">
              <a:solidFill>
                <a:schemeClr val="tx1"/>
              </a:solidFill>
              <a:latin typeface="Times New Roman" pitchFamily="18" charset="0"/>
              <a:ea typeface="+mn-ea"/>
              <a:cs typeface="Times New Roman" pitchFamily="18" charset="0"/>
            </a:endParaRPr>
          </a:p>
          <a:p>
            <a:pPr algn="just">
              <a:lnSpc>
                <a:spcPct val="150000"/>
              </a:lnSpc>
            </a:pPr>
            <a:r>
              <a:rPr lang="en-GB" sz="1200" b="1" kern="1200" dirty="0">
                <a:solidFill>
                  <a:schemeClr val="tx1"/>
                </a:solidFill>
                <a:latin typeface="Times New Roman" pitchFamily="18" charset="0"/>
                <a:ea typeface="+mn-ea"/>
                <a:cs typeface="Times New Roman" pitchFamily="18" charset="0"/>
              </a:rPr>
              <a:t>Goals and objectives of Kellogg’s</a:t>
            </a:r>
            <a:endParaRPr lang="en-US" sz="1200" b="1"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Organisational goals can be rendered as objectives which are set out by an organisation for strategic purposes. Goals are generally of two types, long term and short term. The setting of goals and objectives helps an organization in effectively developing a plan which will help them in growing (Burwell, 2015). Goals and objectives are essential for a company to progress further and they provide a direction in which the company should be moving.</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Kellogg's has a wide range of goals which go into the functioning of the company and these are generally driven by their vision and mission which is to bring nourishment to families so that they can provide a healthy lifestyle.</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Kellogg’s commits to improve the efficiency of its manufacturing process in order to reduce using water, reduce the amount of waste that is produced and the greenhouse gas emissions by at least 15% by 2020 as compared to that of 2015 (Garrett </a:t>
            </a:r>
            <a:r>
              <a:rPr lang="en-GB" sz="1200" i="1" kern="1200" dirty="0">
                <a:solidFill>
                  <a:schemeClr val="tx1"/>
                </a:solidFill>
                <a:latin typeface="Times New Roman" pitchFamily="18" charset="0"/>
                <a:ea typeface="+mn-ea"/>
                <a:cs typeface="Times New Roman" pitchFamily="18" charset="0"/>
              </a:rPr>
              <a:t> et al.</a:t>
            </a:r>
            <a:r>
              <a:rPr lang="en-GB" sz="1200" kern="1200" dirty="0">
                <a:solidFill>
                  <a:schemeClr val="tx1"/>
                </a:solidFill>
                <a:latin typeface="Times New Roman" pitchFamily="18" charset="0"/>
                <a:ea typeface="+mn-ea"/>
                <a:cs typeface="Times New Roman" pitchFamily="18" charset="0"/>
              </a:rPr>
              <a:t> 2016). The major reason as to why Kellogg’s is planning to undertake this process as it wants to develop and reduce the risks entailed in the disruptions that may be created in the light of unexpected constraints which are derived from the natural environment. To attain this objective Kellogg’s also specifically is trying to bring in the system of reusing water in at least 25% of the plants. Kellogg’s also seeks to entail the process of integrating the supply chain in order to reduce the costs of the raw materials that are being used for manufacturing (Jones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2015). The company also aligns with the United Nations Sustainable development plan in order to half the global per capita waste production at the levels of retail and consumer. This strategy is applied in order to reduce the total amount of food loss which is present throughout the global supply chain. This goal that Kellogg’s has set is aimed to be accomplished by 2030 as it is a long term goal (</a:t>
            </a:r>
            <a:r>
              <a:rPr lang="en-GB" sz="1200" kern="1200" dirty="0" err="1">
                <a:solidFill>
                  <a:schemeClr val="tx1"/>
                </a:solidFill>
                <a:latin typeface="Times New Roman" pitchFamily="18" charset="0"/>
                <a:ea typeface="+mn-ea"/>
                <a:cs typeface="Times New Roman" pitchFamily="18" charset="0"/>
              </a:rPr>
              <a:t>Aheam</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 et al, </a:t>
            </a:r>
            <a:r>
              <a:rPr lang="en-GB" sz="1200" kern="1200" dirty="0">
                <a:solidFill>
                  <a:schemeClr val="tx1"/>
                </a:solidFill>
                <a:latin typeface="Times New Roman" pitchFamily="18" charset="0"/>
                <a:ea typeface="+mn-ea"/>
                <a:cs typeface="Times New Roman" pitchFamily="18" charset="0"/>
              </a:rPr>
              <a:t>2016). </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Kellogg’s also launched a programme which was called Breakfast for better days in 2016. This development goal of this programme also aligned with the United Nations plan for sustainable development. These goals are primarily set on reducing food loss and providing more food to people. The company in this objective also focuses on providing 500,000 farmers and committing to the development of 45,000 volunteer days (Investor.kelloggs.com, 2017). They also seek to gather 300 million people to join the efforts of Kellogg’s to alleviate hunger worldwide. </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The company also seeks to capture supplier savings by funding vendors and allowing them a greater flexibility to function in the market. This will facilitate the reduction of the costs of goods overall and helps in the achievement of a more efficient supply chain. </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These goals help in understanding that Kellogg’s as an organisation Kellogg’s is aiming at adhering to the policies which have been set up on a world wide scale and they have devised their goals in accordance with the global perspective.</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Goal setting is important part of running a company. Companies like Kellogg’s via goal setting can achieve and integrate their activities in a well planned and thought out manner to generate a desired outcome.</a:t>
            </a:r>
            <a:endParaRPr lang="en-US" sz="1200" kern="1200" dirty="0">
              <a:solidFill>
                <a:schemeClr val="tx1"/>
              </a:solidFill>
              <a:latin typeface="Times New Roman" pitchFamily="18" charset="0"/>
              <a:ea typeface="+mn-ea"/>
              <a:cs typeface="Times New Roman" pitchFamily="18" charset="0"/>
            </a:endParaRPr>
          </a:p>
        </p:txBody>
      </p:sp>
      <p:sp>
        <p:nvSpPr>
          <p:cNvPr id="4" name="Slide Number Placeholder 3"/>
          <p:cNvSpPr>
            <a:spLocks noGrp="1"/>
          </p:cNvSpPr>
          <p:nvPr>
            <p:ph type="sldNum" sz="quarter" idx="10"/>
          </p:nvPr>
        </p:nvSpPr>
        <p:spPr/>
        <p:txBody>
          <a:bodyPr/>
          <a:lstStyle/>
          <a:p>
            <a:fld id="{14607D58-80D3-4F50-BC20-B4EA5626272F}" type="slidenum">
              <a:rPr lang="en-US" smtClean="0"/>
              <a:pPr/>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The importance of setting these goals are:</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b="1" kern="1200" dirty="0">
                <a:solidFill>
                  <a:schemeClr val="tx1"/>
                </a:solidFill>
                <a:latin typeface="Times New Roman" pitchFamily="18" charset="0"/>
                <a:ea typeface="+mn-ea"/>
                <a:cs typeface="Times New Roman" pitchFamily="18" charset="0"/>
              </a:rPr>
              <a:t>They create a roadmap for success</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Goals when set properly create a roadmap for success. These goals which have been set drive important functions of an organisation such as the development of strategic plans and systems that will help in the achievement of these goals (</a:t>
            </a:r>
            <a:r>
              <a:rPr lang="en-GB" sz="1200" kern="1200" dirty="0" err="1">
                <a:solidFill>
                  <a:schemeClr val="tx1"/>
                </a:solidFill>
                <a:latin typeface="Times New Roman" pitchFamily="18" charset="0"/>
                <a:ea typeface="+mn-ea"/>
                <a:cs typeface="Times New Roman" pitchFamily="18" charset="0"/>
              </a:rPr>
              <a:t>Nakatani</a:t>
            </a:r>
            <a:r>
              <a:rPr lang="en-GB" sz="1200" kern="1200" dirty="0">
                <a:solidFill>
                  <a:schemeClr val="tx1"/>
                </a:solidFill>
                <a:latin typeface="Times New Roman" pitchFamily="18" charset="0"/>
                <a:ea typeface="+mn-ea"/>
                <a:cs typeface="Times New Roman" pitchFamily="18" charset="0"/>
              </a:rPr>
              <a:t>, 2018). In the case of Kellogg’s it can be see that the goals that are set are aimed at achieving two types of objectives, long term and short term.</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b="1" kern="1200" dirty="0">
                <a:solidFill>
                  <a:schemeClr val="tx1"/>
                </a:solidFill>
                <a:latin typeface="Times New Roman" pitchFamily="18" charset="0"/>
                <a:ea typeface="+mn-ea"/>
                <a:cs typeface="Times New Roman" pitchFamily="18" charset="0"/>
              </a:rPr>
              <a:t>Focus on effective integration of activities</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Setting of organisational goals also aid in setting proper departmental objectives in order for the company to achieve its goals. When the departmental goals are aligned to the ultimate goals, at that time the entire structure is integrated and works towards the same objective. This helps in driving a company an all its processes in a united manner which helps in increasing the efficiency of the company (Benedict and </a:t>
            </a:r>
            <a:r>
              <a:rPr lang="en-GB" sz="1200" kern="1200" dirty="0" err="1">
                <a:solidFill>
                  <a:schemeClr val="tx1"/>
                </a:solidFill>
                <a:latin typeface="Times New Roman" pitchFamily="18" charset="0"/>
                <a:ea typeface="+mn-ea"/>
                <a:cs typeface="Times New Roman" pitchFamily="18" charset="0"/>
              </a:rPr>
              <a:t>Wiktor</a:t>
            </a:r>
            <a:r>
              <a:rPr lang="en-GB" sz="1200" kern="1200" dirty="0">
                <a:solidFill>
                  <a:schemeClr val="tx1"/>
                </a:solidFill>
                <a:latin typeface="Times New Roman" pitchFamily="18" charset="0"/>
                <a:ea typeface="+mn-ea"/>
                <a:cs typeface="Times New Roman" pitchFamily="18" charset="0"/>
              </a:rPr>
              <a:t>, 2017) . This also motivates individuals of an organization as they can see their growth and advantage while being with the company and this helps them to work more efficiently. </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b="1" kern="1200" dirty="0">
                <a:solidFill>
                  <a:schemeClr val="tx1"/>
                </a:solidFill>
                <a:latin typeface="Times New Roman" pitchFamily="18" charset="0"/>
                <a:ea typeface="+mn-ea"/>
                <a:cs typeface="Times New Roman" pitchFamily="18" charset="0"/>
              </a:rPr>
              <a:t>Effect on Company functions and adhering to rules</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According to Osborn </a:t>
            </a:r>
            <a:r>
              <a:rPr lang="en-GB" sz="1200" i="1" kern="1200" dirty="0">
                <a:solidFill>
                  <a:schemeClr val="tx1"/>
                </a:solidFill>
                <a:latin typeface="Times New Roman" pitchFamily="18" charset="0"/>
                <a:ea typeface="+mn-ea"/>
                <a:cs typeface="Times New Roman" pitchFamily="18" charset="0"/>
              </a:rPr>
              <a:t>et al. </a:t>
            </a:r>
            <a:r>
              <a:rPr lang="en-GB" sz="1200" kern="1200" dirty="0">
                <a:solidFill>
                  <a:schemeClr val="tx1"/>
                </a:solidFill>
                <a:latin typeface="Times New Roman" pitchFamily="18" charset="0"/>
                <a:ea typeface="+mn-ea"/>
                <a:cs typeface="Times New Roman" pitchFamily="18" charset="0"/>
              </a:rPr>
              <a:t>(2015), goals are also important in evaluating how much a company has adhered to the various rules and regulations that have been step up by the business environment. This also helps the company to evaluate its current performance as compared to the goals that they had set. In the case of Kellogg’s it can be seen that the company has reviewed their previous success and aims to create a better sustainable business by cutting down on essential factors such as water use and is heavily focussed on the well being of the environment.</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b="1" kern="1200" dirty="0">
                <a:solidFill>
                  <a:schemeClr val="tx1"/>
                </a:solidFill>
                <a:latin typeface="Times New Roman" pitchFamily="18" charset="0"/>
                <a:ea typeface="+mn-ea"/>
                <a:cs typeface="Times New Roman" pitchFamily="18" charset="0"/>
              </a:rPr>
              <a:t>Goal setting affects organisational structure </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kern="1200" dirty="0">
                <a:solidFill>
                  <a:schemeClr val="tx1"/>
                </a:solidFill>
                <a:latin typeface="Times New Roman" pitchFamily="18" charset="0"/>
                <a:ea typeface="+mn-ea"/>
                <a:cs typeface="Times New Roman" pitchFamily="18" charset="0"/>
              </a:rPr>
              <a:t>The goal setting also affects the structure of an organization because the organisation essentially seeks to change the structure depending upon its goals. This happens because an Organisation at the time of goal setting seeks to effectively deploy its resources in order to achieve the goals (</a:t>
            </a:r>
            <a:r>
              <a:rPr lang="en-GB" sz="1200" kern="1200" dirty="0" err="1">
                <a:solidFill>
                  <a:schemeClr val="tx1"/>
                </a:solidFill>
                <a:latin typeface="Times New Roman" pitchFamily="18" charset="0"/>
                <a:ea typeface="+mn-ea"/>
                <a:cs typeface="Times New Roman" pitchFamily="18" charset="0"/>
              </a:rPr>
              <a:t>Keesstra</a:t>
            </a:r>
            <a:r>
              <a:rPr lang="en-GB" sz="1200" kern="1200" dirty="0">
                <a:solidFill>
                  <a:schemeClr val="tx1"/>
                </a:solidFill>
                <a:latin typeface="Times New Roman" pitchFamily="18" charset="0"/>
                <a:ea typeface="+mn-ea"/>
                <a:cs typeface="Times New Roman" pitchFamily="18" charset="0"/>
              </a:rPr>
              <a:t> </a:t>
            </a:r>
            <a:r>
              <a:rPr lang="en-GB" sz="1200" i="1" kern="1200" dirty="0">
                <a:solidFill>
                  <a:schemeClr val="tx1"/>
                </a:solidFill>
                <a:latin typeface="Times New Roman" pitchFamily="18" charset="0"/>
                <a:ea typeface="+mn-ea"/>
                <a:cs typeface="Times New Roman" pitchFamily="18" charset="0"/>
              </a:rPr>
              <a:t>et al.</a:t>
            </a:r>
            <a:r>
              <a:rPr lang="en-GB" sz="1200" kern="1200" dirty="0">
                <a:solidFill>
                  <a:schemeClr val="tx1"/>
                </a:solidFill>
                <a:latin typeface="Times New Roman" pitchFamily="18" charset="0"/>
                <a:ea typeface="+mn-ea"/>
                <a:cs typeface="Times New Roman" pitchFamily="18" charset="0"/>
              </a:rPr>
              <a:t> 2016). This results in the change of the entire process also. In the case of Kellogg’s it can be seen that Kellogg’s is primarily aimed at providing the society with benefits and also has devoted itself to the development of farmers and eradicating problems of hunger.</a:t>
            </a:r>
            <a:endParaRPr lang="en-US" sz="1200" kern="1200" dirty="0">
              <a:solidFill>
                <a:schemeClr val="tx1"/>
              </a:solidFill>
              <a:latin typeface="Times New Roman" pitchFamily="18" charset="0"/>
              <a:ea typeface="+mn-ea"/>
              <a:cs typeface="Times New Roman" pitchFamily="18" charset="0"/>
            </a:endParaRPr>
          </a:p>
          <a:p>
            <a:pPr algn="just">
              <a:lnSpc>
                <a:spcPct val="150000"/>
              </a:lnSpc>
            </a:pPr>
            <a:r>
              <a:rPr lang="en-GB" sz="1200" b="1" kern="1200" dirty="0">
                <a:solidFill>
                  <a:schemeClr val="tx1"/>
                </a:solidFill>
                <a:latin typeface="+mn-lt"/>
                <a:ea typeface="+mn-ea"/>
                <a:cs typeface="+mn-cs"/>
              </a:rPr>
              <a:t>Conclusion</a:t>
            </a:r>
            <a:endParaRPr lang="en-US" sz="1200" b="1" kern="1200" dirty="0">
              <a:solidFill>
                <a:schemeClr val="tx1"/>
              </a:solidFill>
              <a:latin typeface="+mn-lt"/>
              <a:ea typeface="+mn-ea"/>
              <a:cs typeface="+mn-cs"/>
            </a:endParaRPr>
          </a:p>
          <a:p>
            <a:pPr algn="just">
              <a:lnSpc>
                <a:spcPct val="150000"/>
              </a:lnSpc>
            </a:pPr>
            <a:r>
              <a:rPr lang="en-GB" sz="1200" kern="1200" dirty="0">
                <a:solidFill>
                  <a:schemeClr val="tx1"/>
                </a:solidFill>
                <a:latin typeface="+mn-lt"/>
                <a:ea typeface="+mn-ea"/>
                <a:cs typeface="+mn-cs"/>
              </a:rPr>
              <a:t>This study enumerates the importance of goals setting and objectives that are undertaken by an organisation in the light of Kellogg’s. It looks into the goals that have been set by Kellogg’s and differentiates between long term and short term goals. It also gives an insight as to why goal setting is important and how the goals set by Kellogg’s are important for the company.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4607D58-80D3-4F50-BC20-B4EA5626272F}" type="slidenum">
              <a:rPr lang="en-US" smtClean="0"/>
              <a:pPr/>
              <a:t>5</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200" b="1" kern="1200" dirty="0">
                <a:solidFill>
                  <a:schemeClr val="tx1"/>
                </a:solidFill>
                <a:latin typeface="+mn-lt"/>
                <a:ea typeface="+mn-ea"/>
                <a:cs typeface="+mn-cs"/>
              </a:rPr>
              <a:t>Leadership and management behaviors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In Kellogg’s leadership functionalities are the main part which is responsible for driving the work culture within the organization. Leadership of this company is working on various factors of organization management which actually has a huge impact on the employees and on the structure and design of the organization as well. organization refers to design or network of relationship among employees and their position in work. Leaders of Kellogg’s are engaged in managing organization by their management quality and different managerial structures and concepts. A manager of a particular work team is responsible for motivating the employees by building their trust so that they can work in peaceful mind and with enthusiasm. In this case</a:t>
            </a:r>
            <a:r>
              <a:rPr lang="en-US" sz="1200" b="1" i="1" kern="1200" dirty="0">
                <a:solidFill>
                  <a:schemeClr val="tx1"/>
                </a:solidFill>
                <a:latin typeface="+mn-lt"/>
                <a:ea typeface="+mn-ea"/>
                <a:cs typeface="+mn-cs"/>
              </a:rPr>
              <a:t> ‘Contingency Theories of leadership’ </a:t>
            </a:r>
            <a:r>
              <a:rPr lang="en-US" sz="1200" kern="1200" dirty="0">
                <a:solidFill>
                  <a:schemeClr val="tx1"/>
                </a:solidFill>
                <a:latin typeface="+mn-lt"/>
                <a:ea typeface="+mn-ea"/>
                <a:cs typeface="+mn-cs"/>
              </a:rPr>
              <a:t>works the best to choose which particular style will be sited for the situation depending on variables related to situation. not all leadership style is suited for all situation. So the managers have to be very careful about choosing the leadership style and theories to serve the purpose of applying the style. Kellogg’s is using scientific management concept which is about giving monetary rewards to their employees which will motivate them to work better. </a:t>
            </a:r>
          </a:p>
          <a:p>
            <a:r>
              <a:rPr lang="en-US" sz="1200" b="1" kern="1200" dirty="0">
                <a:solidFill>
                  <a:schemeClr val="tx1"/>
                </a:solidFill>
                <a:latin typeface="+mn-lt"/>
                <a:ea typeface="+mn-ea"/>
                <a:cs typeface="+mn-cs"/>
              </a:rPr>
              <a:t>Group and team behavior</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Managing groups within an organization is a crucial factor for any organization as well as for managers to manage workflow and add value towards company's success. It is the responsibility of the leaders managers to control different teams and groups by the managerial behaviors. Behaviors of group members are important as well in this context. The behaviors of group members toward their work, while working in an organization includes self progression which is the prime concern, Decision making ability which is a crucial part of any work. There various stages of group development in which a work culture is maintained and boosted. Managers need to be very much guileful while doing the project works. Performance of work teams are directly related to success of the work team as well as the organization. </a:t>
            </a:r>
          </a:p>
          <a:p>
            <a:endParaRPr lang="en-US" dirty="0"/>
          </a:p>
        </p:txBody>
      </p:sp>
      <p:sp>
        <p:nvSpPr>
          <p:cNvPr id="4" name="Slide Number Placeholder 3"/>
          <p:cNvSpPr>
            <a:spLocks noGrp="1"/>
          </p:cNvSpPr>
          <p:nvPr>
            <p:ph type="sldNum" sz="quarter" idx="10"/>
          </p:nvPr>
        </p:nvSpPr>
        <p:spPr/>
        <p:txBody>
          <a:bodyPr/>
          <a:lstStyle/>
          <a:p>
            <a:fld id="{8AAB02FF-E03F-403B-889F-7D1744A4C010}" type="slidenum">
              <a:rPr lang="en-US" smtClean="0"/>
              <a:pPr/>
              <a:t>6</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Since many years, leadership in </a:t>
            </a:r>
            <a:r>
              <a:rPr lang="en-GB" sz="1200" kern="1200" dirty="0" err="1">
                <a:solidFill>
                  <a:schemeClr val="tx1"/>
                </a:solidFill>
                <a:latin typeface="+mn-lt"/>
                <a:ea typeface="+mn-ea"/>
                <a:cs typeface="+mn-cs"/>
              </a:rPr>
              <a:t>Kellog’s</a:t>
            </a:r>
            <a:r>
              <a:rPr lang="en-GB" sz="1200" kern="1200" dirty="0">
                <a:solidFill>
                  <a:schemeClr val="tx1"/>
                </a:solidFill>
                <a:latin typeface="+mn-lt"/>
                <a:ea typeface="+mn-ea"/>
                <a:cs typeface="+mn-cs"/>
              </a:rPr>
              <a:t> has been at its brim. Leadership theory has been used by </a:t>
            </a:r>
            <a:r>
              <a:rPr lang="en-GB" sz="1200" kern="1200" dirty="0" err="1">
                <a:solidFill>
                  <a:schemeClr val="tx1"/>
                </a:solidFill>
                <a:latin typeface="+mn-lt"/>
                <a:ea typeface="+mn-ea"/>
                <a:cs typeface="+mn-cs"/>
              </a:rPr>
              <a:t>Kellog’s</a:t>
            </a:r>
            <a:r>
              <a:rPr lang="en-GB" sz="1200" kern="1200" dirty="0">
                <a:solidFill>
                  <a:schemeClr val="tx1"/>
                </a:solidFill>
                <a:latin typeface="+mn-lt"/>
                <a:ea typeface="+mn-ea"/>
                <a:cs typeface="+mn-cs"/>
              </a:rPr>
              <a:t> since the last few years by delegating to the team members, communicating and interacting with them and gives them freedom at workplace. The company follows self-grading competencies as well as 360-degree feedback system.  The company has shown the best leadership strategies in meeting the professional development goals of their employees that are potential of making advancements in their careers. The Leaders of Kellogg’s are important to maintain proper working condition. There are numerous areas where the role of leader is prominent in maintain effective working environment. These are discussed in the following:</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Constructive collaboration</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Leaders at </a:t>
            </a:r>
            <a:r>
              <a:rPr lang="en-GB" sz="1200" kern="1200" dirty="0" err="1">
                <a:solidFill>
                  <a:schemeClr val="tx1"/>
                </a:solidFill>
                <a:latin typeface="+mn-lt"/>
                <a:ea typeface="+mn-ea"/>
                <a:cs typeface="+mn-cs"/>
              </a:rPr>
              <a:t>Kellog’s</a:t>
            </a:r>
            <a:r>
              <a:rPr lang="en-GB" sz="1200" kern="1200" dirty="0">
                <a:solidFill>
                  <a:schemeClr val="tx1"/>
                </a:solidFill>
                <a:latin typeface="+mn-lt"/>
                <a:ea typeface="+mn-ea"/>
                <a:cs typeface="+mn-cs"/>
              </a:rPr>
              <a:t> pave the path for the competencies and conditions which results in fostering productive collaboration at workplace.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Driving organisational change</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leaders make sure that the employee are getting a stable working condition and are not being subjected to any harassment. This is done by the change in organisation structure and culture. </a:t>
            </a:r>
            <a:endParaRPr lang="en-IN"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High performance negotiation skills</a:t>
            </a:r>
            <a:endParaRPr lang="en-IN" sz="1200" kern="1200" dirty="0">
              <a:solidFill>
                <a:schemeClr val="tx1"/>
              </a:solidFill>
              <a:latin typeface="+mn-lt"/>
              <a:ea typeface="+mn-ea"/>
              <a:cs typeface="+mn-cs"/>
            </a:endParaRPr>
          </a:p>
          <a:p>
            <a:r>
              <a:rPr lang="en-GB" sz="1200" kern="1200" dirty="0">
                <a:solidFill>
                  <a:schemeClr val="tx1"/>
                </a:solidFill>
                <a:latin typeface="+mn-lt"/>
                <a:ea typeface="+mn-ea"/>
                <a:cs typeface="+mn-cs"/>
              </a:rPr>
              <a:t>Leaders at </a:t>
            </a:r>
            <a:r>
              <a:rPr lang="en-GB" sz="1200" kern="1200" dirty="0" err="1">
                <a:solidFill>
                  <a:schemeClr val="tx1"/>
                </a:solidFill>
                <a:latin typeface="+mn-lt"/>
                <a:ea typeface="+mn-ea"/>
                <a:cs typeface="+mn-cs"/>
              </a:rPr>
              <a:t>Kellog’s</a:t>
            </a:r>
            <a:r>
              <a:rPr lang="en-GB" sz="1200" kern="1200" dirty="0">
                <a:solidFill>
                  <a:schemeClr val="tx1"/>
                </a:solidFill>
                <a:latin typeface="+mn-lt"/>
                <a:ea typeface="+mn-ea"/>
                <a:cs typeface="+mn-cs"/>
              </a:rPr>
              <a:t> are experts in the </a:t>
            </a:r>
            <a:r>
              <a:rPr lang="en-GB" sz="1200" kern="1200" dirty="0" err="1">
                <a:solidFill>
                  <a:schemeClr val="tx1"/>
                </a:solidFill>
                <a:latin typeface="+mn-lt"/>
                <a:ea typeface="+mn-ea"/>
                <a:cs typeface="+mn-cs"/>
              </a:rPr>
              <a:t>nogiating</a:t>
            </a:r>
            <a:r>
              <a:rPr lang="en-GB" sz="1200" kern="1200" dirty="0">
                <a:solidFill>
                  <a:schemeClr val="tx1"/>
                </a:solidFill>
                <a:latin typeface="+mn-lt"/>
                <a:ea typeface="+mn-ea"/>
                <a:cs typeface="+mn-cs"/>
              </a:rPr>
              <a:t> skills and helps in dispute resolution. The teamwork led by the leaders and managers at the company helps in developing deep insights among the employees regarding the approaches taken by the companies. </a:t>
            </a:r>
            <a:endParaRPr lang="en-IN"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AAB02FF-E03F-403B-889F-7D1744A4C010}" type="slidenum">
              <a:rPr lang="en-US" smtClean="0"/>
              <a:pPr/>
              <a:t>7</a:t>
            </a:fld>
            <a:endParaRPr lang="en-US"/>
          </a:p>
        </p:txBody>
      </p:sp>
    </p:spTree>
    <p:extLst>
      <p:ext uri="{BB962C8B-B14F-4D97-AF65-F5344CB8AC3E}">
        <p14:creationId xmlns:p14="http://schemas.microsoft.com/office/powerpoint/2010/main" val="3504771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endParaRPr lang="en-US" dirty="0">
              <a:solidFill>
                <a:schemeClr val="tx1"/>
              </a:solidFill>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14607D58-80D3-4F50-BC20-B4EA5626272F}" type="slidenum">
              <a:rPr lang="en-US" smtClean="0"/>
              <a:pPr/>
              <a:t>13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D4B55352-724E-49A8-AD2D-4DECA77FA408}" type="datetimeFigureOut">
              <a:rPr lang="en-US" smtClean="0"/>
              <a:pPr/>
              <a:t>4/26/2019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A575FA9-2D4F-4031-810A-B13435F7D917}"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4B55352-724E-49A8-AD2D-4DECA77FA408}" type="datetimeFigureOut">
              <a:rPr lang="en-US" smtClean="0"/>
              <a:pPr/>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D4B55352-724E-49A8-AD2D-4DECA77FA408}" type="datetimeFigureOut">
              <a:rPr lang="en-US" smtClean="0"/>
              <a:pPr/>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575FA9-2D4F-4031-810A-B13435F7D917}"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4B55352-724E-49A8-AD2D-4DECA77FA408}" type="datetimeFigureOut">
              <a:rPr lang="en-US" smtClean="0"/>
              <a:pPr/>
              <a:t>4/26/2019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D4B55352-724E-49A8-AD2D-4DECA77FA408}" type="datetimeFigureOut">
              <a:rPr lang="en-US" smtClean="0"/>
              <a:pPr/>
              <a:t>4/26/2019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D4B55352-724E-49A8-AD2D-4DECA77FA408}" type="datetimeFigureOut">
              <a:rPr lang="en-US" smtClean="0"/>
              <a:pPr/>
              <a:t>4/26/2019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B55352-724E-49A8-AD2D-4DECA77FA408}" type="datetimeFigureOut">
              <a:rPr lang="en-US" smtClean="0"/>
              <a:pPr/>
              <a:t>4/26/2019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D4B55352-724E-49A8-AD2D-4DECA77FA408}" type="datetimeFigureOut">
              <a:rPr lang="en-US" smtClean="0"/>
              <a:pPr/>
              <a:t>4/26/2019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D4B55352-724E-49A8-AD2D-4DECA77FA408}" type="datetimeFigureOut">
              <a:rPr lang="en-US" smtClean="0"/>
              <a:pPr/>
              <a:t>4/26/2019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CA575FA9-2D4F-4031-810A-B13435F7D917}"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4B55352-724E-49A8-AD2D-4DECA77FA408}" type="datetimeFigureOut">
              <a:rPr lang="en-US" smtClean="0"/>
              <a:pPr/>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D4B55352-724E-49A8-AD2D-4DECA77FA408}" type="datetimeFigureOut">
              <a:rPr lang="en-US" smtClean="0"/>
              <a:pPr/>
              <a:t>4/26/2019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575FA9-2D4F-4031-810A-B13435F7D91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4B55352-724E-49A8-AD2D-4DECA77FA408}" type="datetimeFigureOut">
              <a:rPr lang="en-US" smtClean="0"/>
              <a:pPr/>
              <a:t>4/26/2019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A575FA9-2D4F-4031-810A-B13435F7D917}"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implypsychology.org/maslow.html" TargetMode="External"/><Relationship Id="rId2" Type="http://schemas.openxmlformats.org/officeDocument/2006/relationships/hyperlink" Target="http://brandingsource.blogspot.com/2012/06/new-logo-kelloggs.html" TargetMode="External"/><Relationship Id="rId1" Type="http://schemas.openxmlformats.org/officeDocument/2006/relationships/slideLayout" Target="../slideLayouts/slideLayout2.xml"/><Relationship Id="rId4" Type="http://schemas.openxmlformats.org/officeDocument/2006/relationships/hyperlink" Target="https://www.healthknowledge.org.uk/public-health-textbook/organisation-management/5c-management-change/basic-management-model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304800"/>
            <a:ext cx="7851648" cy="6019800"/>
          </a:xfrm>
        </p:spPr>
        <p:txBody>
          <a:bodyPr>
            <a:normAutofit/>
          </a:bodyPr>
          <a:lstStyle/>
          <a:p>
            <a:pPr algn="ctr"/>
            <a:r>
              <a:rPr lang="en-GB" sz="6000" dirty="0">
                <a:solidFill>
                  <a:schemeClr val="tx1"/>
                </a:solidFill>
                <a:latin typeface="Times New Roman" pitchFamily="18" charset="0"/>
                <a:cs typeface="Times New Roman" pitchFamily="18" charset="0"/>
              </a:rPr>
              <a:t>Introducing the Modern Workplace</a:t>
            </a:r>
            <a:br>
              <a:rPr lang="en-GB" sz="6000" dirty="0">
                <a:solidFill>
                  <a:schemeClr val="tx1"/>
                </a:solidFill>
                <a:latin typeface="Times New Roman" pitchFamily="18" charset="0"/>
                <a:cs typeface="Times New Roman" pitchFamily="18" charset="0"/>
              </a:rPr>
            </a:br>
            <a:r>
              <a:rPr lang="en-US" sz="2800" dirty="0">
                <a:solidFill>
                  <a:prstClr val="black"/>
                </a:solidFill>
                <a:effectLst/>
                <a:latin typeface="Times New Roman" pitchFamily="18" charset="0"/>
                <a:cs typeface="Times New Roman" pitchFamily="18" charset="0"/>
              </a:rPr>
              <a:t>Nicolae Gabriel Marton-1809880</a:t>
            </a:r>
            <a:br>
              <a:rPr lang="en-US" sz="2800" dirty="0">
                <a:solidFill>
                  <a:prstClr val="black"/>
                </a:solidFill>
                <a:effectLst/>
                <a:latin typeface="Times New Roman" pitchFamily="18" charset="0"/>
                <a:cs typeface="Times New Roman" pitchFamily="18" charset="0"/>
              </a:rPr>
            </a:br>
            <a:r>
              <a:rPr lang="en-US" sz="2800" dirty="0" err="1">
                <a:solidFill>
                  <a:prstClr val="black"/>
                </a:solidFill>
                <a:effectLst/>
                <a:latin typeface="Times New Roman" pitchFamily="18" charset="0"/>
                <a:cs typeface="Times New Roman" pitchFamily="18" charset="0"/>
              </a:rPr>
              <a:t>Andreea</a:t>
            </a:r>
            <a:r>
              <a:rPr lang="en-US" sz="2800" dirty="0">
                <a:solidFill>
                  <a:prstClr val="black"/>
                </a:solidFill>
                <a:effectLst/>
                <a:latin typeface="Times New Roman" pitchFamily="18" charset="0"/>
                <a:cs typeface="Times New Roman" pitchFamily="18" charset="0"/>
              </a:rPr>
              <a:t> Silica : 1808595</a:t>
            </a:r>
            <a:br>
              <a:rPr lang="en-US" sz="2800" dirty="0">
                <a:solidFill>
                  <a:prstClr val="black"/>
                </a:solidFill>
                <a:effectLst/>
                <a:latin typeface="Times New Roman" pitchFamily="18" charset="0"/>
                <a:cs typeface="Times New Roman" pitchFamily="18" charset="0"/>
              </a:rPr>
            </a:br>
            <a:r>
              <a:rPr lang="en-US" sz="2800" dirty="0">
                <a:solidFill>
                  <a:prstClr val="black"/>
                </a:solidFill>
                <a:effectLst/>
                <a:latin typeface="Times New Roman" pitchFamily="18" charset="0"/>
                <a:cs typeface="Times New Roman" pitchFamily="18" charset="0"/>
              </a:rPr>
              <a:t>Radu Mihai Silica : 1808592</a:t>
            </a:r>
            <a:br>
              <a:rPr lang="en-US" sz="2800" dirty="0">
                <a:solidFill>
                  <a:prstClr val="black"/>
                </a:solidFill>
                <a:effectLst/>
                <a:latin typeface="Times New Roman" pitchFamily="18" charset="0"/>
                <a:cs typeface="Times New Roman" pitchFamily="18" charset="0"/>
              </a:rPr>
            </a:br>
            <a:r>
              <a:rPr lang="en-US" sz="2800" dirty="0" err="1">
                <a:solidFill>
                  <a:prstClr val="black"/>
                </a:solidFill>
                <a:effectLst/>
                <a:latin typeface="Times New Roman" pitchFamily="18" charset="0"/>
                <a:cs typeface="Times New Roman" pitchFamily="18" charset="0"/>
              </a:rPr>
              <a:t>Cosmina</a:t>
            </a:r>
            <a:r>
              <a:rPr lang="en-US" sz="2800" dirty="0">
                <a:solidFill>
                  <a:prstClr val="black"/>
                </a:solidFill>
                <a:effectLst/>
                <a:latin typeface="Times New Roman" pitchFamily="18" charset="0"/>
                <a:cs typeface="Times New Roman" pitchFamily="18" charset="0"/>
              </a:rPr>
              <a:t> Andrei : 1809878</a:t>
            </a:r>
            <a:br>
              <a:rPr lang="en-US" sz="2800" dirty="0">
                <a:solidFill>
                  <a:prstClr val="black"/>
                </a:solidFill>
                <a:effectLst/>
                <a:latin typeface="Times New Roman" pitchFamily="18" charset="0"/>
                <a:cs typeface="Times New Roman" pitchFamily="18" charset="0"/>
              </a:rPr>
            </a:br>
            <a:r>
              <a:rPr lang="en-US" sz="2800" dirty="0" err="1">
                <a:solidFill>
                  <a:prstClr val="black"/>
                </a:solidFill>
                <a:effectLst/>
                <a:latin typeface="Times New Roman" pitchFamily="18" charset="0"/>
                <a:cs typeface="Times New Roman" pitchFamily="18" charset="0"/>
              </a:rPr>
              <a:t>Ioana</a:t>
            </a:r>
            <a:r>
              <a:rPr lang="en-US" sz="2800" dirty="0">
                <a:solidFill>
                  <a:prstClr val="black"/>
                </a:solidFill>
                <a:effectLst/>
                <a:latin typeface="Times New Roman" pitchFamily="18" charset="0"/>
                <a:cs typeface="Times New Roman" pitchFamily="18" charset="0"/>
              </a:rPr>
              <a:t> Catalina Mizgaciu:1807939</a:t>
            </a:r>
            <a:br>
              <a:rPr lang="en-US" sz="2800" dirty="0">
                <a:solidFill>
                  <a:prstClr val="black"/>
                </a:solidFill>
                <a:effectLst/>
                <a:latin typeface="Times New Roman" pitchFamily="18" charset="0"/>
                <a:cs typeface="Times New Roman" pitchFamily="18" charset="0"/>
              </a:rPr>
            </a:br>
            <a:br>
              <a:rPr lang="en-US" sz="2800" dirty="0">
                <a:solidFill>
                  <a:prstClr val="black"/>
                </a:solidFill>
                <a:effectLst/>
                <a:latin typeface="Times New Roman" pitchFamily="18" charset="0"/>
                <a:cs typeface="Times New Roman" pitchFamily="18" charset="0"/>
              </a:rPr>
            </a:br>
            <a:br>
              <a:rPr lang="en-US" sz="2800" dirty="0">
                <a:solidFill>
                  <a:prstClr val="black"/>
                </a:solidFill>
                <a:effectLst/>
                <a:latin typeface="Times New Roman" pitchFamily="18" charset="0"/>
                <a:cs typeface="Times New Roman" pitchFamily="18" charset="0"/>
              </a:rPr>
            </a:br>
            <a:br>
              <a:rPr lang="en-US" sz="2800" dirty="0">
                <a:solidFill>
                  <a:prstClr val="black"/>
                </a:solidFill>
                <a:effectLst/>
                <a:latin typeface="Times New Roman" pitchFamily="18" charset="0"/>
                <a:cs typeface="Times New Roman" pitchFamily="18" charset="0"/>
              </a:rPr>
            </a:br>
            <a:endParaRPr lang="en-GB" sz="2800" dirty="0">
              <a:solidFill>
                <a:schemeClr val="tx1"/>
              </a:solidFill>
              <a:latin typeface="Times New Roman" pitchFamily="18" charset="0"/>
              <a:cs typeface="Times New Roman" pitchFamily="18" charset="0"/>
            </a:endParaRPr>
          </a:p>
        </p:txBody>
      </p:sp>
      <p:pic>
        <p:nvPicPr>
          <p:cNvPr id="10" name="Picture 9">
            <a:extLst>
              <a:ext uri="{FF2B5EF4-FFF2-40B4-BE49-F238E27FC236}">
                <a16:creationId xmlns:a16="http://schemas.microsoft.com/office/drawing/2014/main" id="{CF13BB3A-0CD9-4E3F-8B6C-36D48DB547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6537" y="4876800"/>
            <a:ext cx="3590925" cy="12763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A49BA-B3F5-4176-B46C-26739E04C29A}"/>
              </a:ext>
            </a:extLst>
          </p:cNvPr>
          <p:cNvSpPr>
            <a:spLocks noGrp="1"/>
          </p:cNvSpPr>
          <p:nvPr>
            <p:ph type="title"/>
          </p:nvPr>
        </p:nvSpPr>
        <p:spPr>
          <a:xfrm>
            <a:off x="457200" y="0"/>
            <a:ext cx="8229600" cy="2819400"/>
          </a:xfrm>
        </p:spPr>
        <p:txBody>
          <a:bodyPr>
            <a:normAutofit fontScale="90000"/>
          </a:bodyPr>
          <a:lstStyle/>
          <a:p>
            <a:pPr algn="ctr"/>
            <a:r>
              <a:rPr lang="en-US" sz="4900" b="1" dirty="0">
                <a:solidFill>
                  <a:prstClr val="black"/>
                </a:solidFill>
                <a:effectLst/>
                <a:latin typeface="Times New Roman" pitchFamily="18" charset="0"/>
                <a:cs typeface="Times New Roman" pitchFamily="18" charset="0"/>
              </a:rPr>
              <a:t>Introduction</a:t>
            </a:r>
            <a:br>
              <a:rPr lang="en-US" sz="4900" b="1" dirty="0">
                <a:solidFill>
                  <a:prstClr val="black"/>
                </a:solidFill>
                <a:effectLst/>
                <a:latin typeface="Times New Roman" pitchFamily="18" charset="0"/>
                <a:cs typeface="Times New Roman" pitchFamily="18" charset="0"/>
              </a:rPr>
            </a:br>
            <a:r>
              <a:rPr lang="en-US" sz="4900" b="1" dirty="0">
                <a:solidFill>
                  <a:prstClr val="black"/>
                </a:solidFill>
                <a:effectLst/>
                <a:latin typeface="Times New Roman" pitchFamily="18" charset="0"/>
                <a:cs typeface="Times New Roman" pitchFamily="18" charset="0"/>
              </a:rPr>
              <a:t>and Background of the organization</a:t>
            </a:r>
            <a:br>
              <a:rPr lang="en-US" sz="3200" dirty="0">
                <a:solidFill>
                  <a:prstClr val="black"/>
                </a:solidFill>
                <a:effectLst/>
                <a:latin typeface="Times New Roman" pitchFamily="18" charset="0"/>
                <a:cs typeface="Times New Roman" pitchFamily="18" charset="0"/>
              </a:rPr>
            </a:br>
            <a:br>
              <a:rPr lang="en-US" sz="4000" b="0" dirty="0">
                <a:solidFill>
                  <a:prstClr val="black"/>
                </a:solidFill>
                <a:effectLst/>
              </a:rPr>
            </a:br>
            <a:endParaRPr lang="en-GB" sz="3000" dirty="0"/>
          </a:p>
        </p:txBody>
      </p:sp>
      <p:sp>
        <p:nvSpPr>
          <p:cNvPr id="3" name="Subtitle 2">
            <a:extLst>
              <a:ext uri="{FF2B5EF4-FFF2-40B4-BE49-F238E27FC236}">
                <a16:creationId xmlns:a16="http://schemas.microsoft.com/office/drawing/2014/main" id="{0F1C88FF-D78F-4778-B054-57B3AC35CFDE}"/>
              </a:ext>
            </a:extLst>
          </p:cNvPr>
          <p:cNvSpPr>
            <a:spLocks noGrp="1"/>
          </p:cNvSpPr>
          <p:nvPr>
            <p:ph idx="1"/>
          </p:nvPr>
        </p:nvSpPr>
        <p:spPr/>
        <p:txBody>
          <a:bodyPr>
            <a:normAutofit/>
          </a:bodyPr>
          <a:lstStyle/>
          <a:p>
            <a:r>
              <a:rPr lang="en-US" sz="2000" dirty="0">
                <a:latin typeface="Times New Roman" pitchFamily="18" charset="0"/>
                <a:cs typeface="Times New Roman" pitchFamily="18" charset="0"/>
              </a:rPr>
              <a:t>This assignment focuses on Kellogg's modern work culture.</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The company have moved towards cultural transformation as well.</a:t>
            </a:r>
          </a:p>
          <a:p>
            <a:pPr marL="0" indent="0">
              <a:buNone/>
            </a:pPr>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Kellogg’s company is founded by W.K. Kellogg approximately 100 year ago (Kellogg’s, 2019).</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Kellogg’s products are manufactured in 18 different countries and sold in more than 180 countries</a:t>
            </a:r>
          </a:p>
          <a:p>
            <a:endParaRPr lang="en-US" sz="2000" dirty="0">
              <a:latin typeface="Times New Roman" pitchFamily="18" charset="0"/>
              <a:cs typeface="Times New Roman" pitchFamily="18" charset="0"/>
            </a:endParaRPr>
          </a:p>
          <a:p>
            <a:r>
              <a:rPr lang="en-US" sz="2000" dirty="0">
                <a:latin typeface="Times New Roman" pitchFamily="18" charset="0"/>
                <a:cs typeface="Times New Roman" pitchFamily="18" charset="0"/>
              </a:rPr>
              <a:t>Kellogg's revenue has been raised from 12.865 billion GBP to 13.55 billion GBP in the year of 2018 (</a:t>
            </a:r>
            <a:r>
              <a:rPr lang="en-US" sz="2000" dirty="0" err="1">
                <a:latin typeface="Times New Roman" pitchFamily="18" charset="0"/>
                <a:cs typeface="Times New Roman" pitchFamily="18" charset="0"/>
              </a:rPr>
              <a:t>Mayvin</a:t>
            </a:r>
            <a:r>
              <a:rPr lang="en-US" sz="2000" dirty="0">
                <a:latin typeface="Times New Roman" pitchFamily="18" charset="0"/>
                <a:cs typeface="Times New Roman" pitchFamily="18" charset="0"/>
              </a:rPr>
              <a:t> , 2019). </a:t>
            </a:r>
          </a:p>
          <a:p>
            <a:pPr marL="257175" indent="-257175">
              <a:buFont typeface="Arial" panose="020B0604020202020204" pitchFamily="34" charset="0"/>
              <a:buChar char="•"/>
            </a:pPr>
            <a:endParaRPr lang="en-GB" sz="1800" dirty="0"/>
          </a:p>
        </p:txBody>
      </p:sp>
    </p:spTree>
    <p:extLst>
      <p:ext uri="{BB962C8B-B14F-4D97-AF65-F5344CB8AC3E}">
        <p14:creationId xmlns:p14="http://schemas.microsoft.com/office/powerpoint/2010/main" val="692130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8C060-EFFA-42DE-AEE5-5B91EC49C3BF}"/>
              </a:ext>
            </a:extLst>
          </p:cNvPr>
          <p:cNvSpPr>
            <a:spLocks noGrp="1"/>
          </p:cNvSpPr>
          <p:nvPr>
            <p:ph type="title"/>
          </p:nvPr>
        </p:nvSpPr>
        <p:spPr>
          <a:xfrm>
            <a:off x="1733105" y="704851"/>
            <a:ext cx="7140119" cy="786926"/>
          </a:xfrm>
        </p:spPr>
        <p:txBody>
          <a:bodyPr>
            <a:normAutofit fontScale="90000"/>
          </a:bodyPr>
          <a:lstStyle/>
          <a:p>
            <a:r>
              <a:rPr lang="en-GB" dirty="0"/>
              <a:t>KELLOGG`S SWOT ANALYSIS</a:t>
            </a:r>
          </a:p>
        </p:txBody>
      </p:sp>
      <p:graphicFrame>
        <p:nvGraphicFramePr>
          <p:cNvPr id="4" name="Content Placeholder 3">
            <a:extLst>
              <a:ext uri="{FF2B5EF4-FFF2-40B4-BE49-F238E27FC236}">
                <a16:creationId xmlns:a16="http://schemas.microsoft.com/office/drawing/2014/main" id="{CBF5B0B6-C006-4DC1-BFFC-4F4811333009}"/>
              </a:ext>
            </a:extLst>
          </p:cNvPr>
          <p:cNvGraphicFramePr>
            <a:graphicFrameLocks noGrp="1"/>
          </p:cNvGraphicFramePr>
          <p:nvPr>
            <p:ph idx="1"/>
            <p:extLst/>
          </p:nvPr>
        </p:nvGraphicFramePr>
        <p:xfrm>
          <a:off x="1151335" y="1720453"/>
          <a:ext cx="7140178" cy="3251596"/>
        </p:xfrm>
        <a:graphic>
          <a:graphicData uri="http://schemas.openxmlformats.org/drawingml/2006/table">
            <a:tbl>
              <a:tblPr firstRow="1" bandRow="1">
                <a:tableStyleId>{5C22544A-7EE6-4342-B048-85BDC9FD1C3A}</a:tableStyleId>
              </a:tblPr>
              <a:tblGrid>
                <a:gridCol w="3570089">
                  <a:extLst>
                    <a:ext uri="{9D8B030D-6E8A-4147-A177-3AD203B41FA5}">
                      <a16:colId xmlns:a16="http://schemas.microsoft.com/office/drawing/2014/main" val="3452590016"/>
                    </a:ext>
                  </a:extLst>
                </a:gridCol>
                <a:gridCol w="3570089">
                  <a:extLst>
                    <a:ext uri="{9D8B030D-6E8A-4147-A177-3AD203B41FA5}">
                      <a16:colId xmlns:a16="http://schemas.microsoft.com/office/drawing/2014/main" val="3790152061"/>
                    </a:ext>
                  </a:extLst>
                </a:gridCol>
              </a:tblGrid>
              <a:tr h="1625798">
                <a:tc>
                  <a:txBody>
                    <a:bodyPr/>
                    <a:lstStyle/>
                    <a:p>
                      <a:r>
                        <a:rPr lang="en-GB" sz="1800" dirty="0"/>
                        <a:t>STRENGTH</a:t>
                      </a:r>
                    </a:p>
                    <a:p>
                      <a:pPr marL="342900" indent="-342900">
                        <a:buFont typeface="Wingdings" panose="05000000000000000000" pitchFamily="2" charset="2"/>
                        <a:buChar char="Ø"/>
                      </a:pPr>
                      <a:r>
                        <a:rPr lang="en-GB" sz="1800" dirty="0"/>
                        <a:t>Revenue growth</a:t>
                      </a:r>
                    </a:p>
                    <a:p>
                      <a:pPr marL="342900" indent="-342900">
                        <a:buFont typeface="Wingdings" panose="05000000000000000000" pitchFamily="2" charset="2"/>
                        <a:buChar char="Ø"/>
                      </a:pPr>
                      <a:r>
                        <a:rPr lang="en-GB" sz="1800" dirty="0"/>
                        <a:t>Worldwide expansion</a:t>
                      </a:r>
                    </a:p>
                    <a:p>
                      <a:pPr marL="342900" indent="-342900">
                        <a:buFont typeface="Wingdings" panose="05000000000000000000" pitchFamily="2" charset="2"/>
                        <a:buChar char="Ø"/>
                      </a:pPr>
                      <a:r>
                        <a:rPr lang="en-GB" sz="1800" dirty="0"/>
                        <a:t>Well known by customers</a:t>
                      </a:r>
                    </a:p>
                  </a:txBody>
                  <a:tcPr marL="68580" marR="68580" marT="34290" marB="34290"/>
                </a:tc>
                <a:tc>
                  <a:txBody>
                    <a:bodyPr/>
                    <a:lstStyle/>
                    <a:p>
                      <a:r>
                        <a:rPr lang="en-GB" sz="1800" dirty="0"/>
                        <a:t>WEAKNESS</a:t>
                      </a:r>
                    </a:p>
                    <a:p>
                      <a:pPr marL="342900" indent="-342900">
                        <a:buFont typeface="Wingdings" panose="05000000000000000000" pitchFamily="2" charset="2"/>
                        <a:buChar char="Ø"/>
                      </a:pPr>
                      <a:r>
                        <a:rPr lang="en-GB" sz="1800" dirty="0"/>
                        <a:t>No room left for geographical expansion</a:t>
                      </a:r>
                    </a:p>
                    <a:p>
                      <a:pPr marL="342900" indent="-342900">
                        <a:buFont typeface="Wingdings" panose="05000000000000000000" pitchFamily="2" charset="2"/>
                        <a:buChar char="Ø"/>
                      </a:pPr>
                      <a:r>
                        <a:rPr lang="en-GB" sz="1800" dirty="0"/>
                        <a:t>Rely on one single product</a:t>
                      </a:r>
                    </a:p>
                    <a:p>
                      <a:pPr marL="342900" indent="-342900">
                        <a:buFont typeface="Wingdings" panose="05000000000000000000" pitchFamily="2" charset="2"/>
                        <a:buChar char="Ø"/>
                      </a:pPr>
                      <a:endParaRPr lang="en-GB" sz="1800" dirty="0"/>
                    </a:p>
                  </a:txBody>
                  <a:tcPr marL="68580" marR="68580" marT="34290" marB="34290"/>
                </a:tc>
                <a:extLst>
                  <a:ext uri="{0D108BD9-81ED-4DB2-BD59-A6C34878D82A}">
                    <a16:rowId xmlns:a16="http://schemas.microsoft.com/office/drawing/2014/main" val="3639562640"/>
                  </a:ext>
                </a:extLst>
              </a:tr>
              <a:tr h="1625798">
                <a:tc>
                  <a:txBody>
                    <a:bodyPr/>
                    <a:lstStyle/>
                    <a:p>
                      <a:r>
                        <a:rPr lang="en-GB" sz="1800" dirty="0"/>
                        <a:t>OPPORTUNITY</a:t>
                      </a:r>
                    </a:p>
                    <a:p>
                      <a:pPr marL="342900" indent="-342900">
                        <a:buFont typeface="Wingdings" panose="05000000000000000000" pitchFamily="2" charset="2"/>
                        <a:buChar char="Ø"/>
                      </a:pPr>
                      <a:r>
                        <a:rPr lang="en-GB" sz="1800" dirty="0"/>
                        <a:t>Product innovation</a:t>
                      </a:r>
                    </a:p>
                    <a:p>
                      <a:pPr marL="342900" indent="-342900">
                        <a:buFont typeface="Wingdings" panose="05000000000000000000" pitchFamily="2" charset="2"/>
                        <a:buChar char="Ø"/>
                      </a:pPr>
                      <a:r>
                        <a:rPr lang="en-GB" sz="1800" dirty="0"/>
                        <a:t>Product diversity</a:t>
                      </a:r>
                    </a:p>
                  </a:txBody>
                  <a:tcPr marL="68580" marR="68580" marT="34290" marB="34290"/>
                </a:tc>
                <a:tc>
                  <a:txBody>
                    <a:bodyPr/>
                    <a:lstStyle/>
                    <a:p>
                      <a:r>
                        <a:rPr lang="en-GB" sz="1800" dirty="0"/>
                        <a:t>THREAT</a:t>
                      </a:r>
                    </a:p>
                    <a:p>
                      <a:pPr marL="342900" indent="-342900">
                        <a:buFont typeface="Wingdings" panose="05000000000000000000" pitchFamily="2" charset="2"/>
                        <a:buChar char="Ø"/>
                      </a:pPr>
                      <a:r>
                        <a:rPr lang="en-GB" sz="1800" dirty="0"/>
                        <a:t>Competition</a:t>
                      </a:r>
                    </a:p>
                    <a:p>
                      <a:pPr marL="342900" indent="-342900">
                        <a:buFont typeface="Wingdings" panose="05000000000000000000" pitchFamily="2" charset="2"/>
                        <a:buChar char="Ø"/>
                      </a:pPr>
                      <a:r>
                        <a:rPr lang="en-GB" sz="1800" dirty="0"/>
                        <a:t>Other breakfast products can replace cereal</a:t>
                      </a:r>
                    </a:p>
                  </a:txBody>
                  <a:tcPr marL="68580" marR="68580" marT="34290" marB="34290"/>
                </a:tc>
                <a:extLst>
                  <a:ext uri="{0D108BD9-81ED-4DB2-BD59-A6C34878D82A}">
                    <a16:rowId xmlns:a16="http://schemas.microsoft.com/office/drawing/2014/main" val="1718426098"/>
                  </a:ext>
                </a:extLst>
              </a:tr>
            </a:tbl>
          </a:graphicData>
        </a:graphic>
      </p:graphicFrame>
    </p:spTree>
    <p:extLst>
      <p:ext uri="{BB962C8B-B14F-4D97-AF65-F5344CB8AC3E}">
        <p14:creationId xmlns:p14="http://schemas.microsoft.com/office/powerpoint/2010/main" val="3274482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847088"/>
          </a:xfrm>
        </p:spPr>
        <p:txBody>
          <a:bodyPr>
            <a:normAutofit/>
          </a:bodyPr>
          <a:lstStyle/>
          <a:p>
            <a:pPr algn="ctr"/>
            <a:r>
              <a:rPr lang="en-US" b="1" dirty="0">
                <a:solidFill>
                  <a:schemeClr val="tx1"/>
                </a:solidFill>
                <a:latin typeface="Times New Roman" pitchFamily="18" charset="0"/>
                <a:cs typeface="Times New Roman" pitchFamily="18" charset="0"/>
              </a:rPr>
              <a:t>Goals and Objectives </a:t>
            </a:r>
            <a:br>
              <a:rPr lang="en-US" dirty="0">
                <a:solidFill>
                  <a:schemeClr val="tx1"/>
                </a:solidFill>
                <a:latin typeface="Times New Roman" pitchFamily="18" charset="0"/>
                <a:cs typeface="Times New Roman" pitchFamily="18" charset="0"/>
              </a:rPr>
            </a:br>
            <a:r>
              <a:rPr lang="en-US" sz="3200" dirty="0">
                <a:solidFill>
                  <a:schemeClr val="tx1"/>
                </a:solidFill>
                <a:latin typeface="Times New Roman" pitchFamily="18" charset="0"/>
                <a:cs typeface="Times New Roman" pitchFamily="18" charset="0"/>
              </a:rPr>
              <a:t>What are Goals and Objectives?</a:t>
            </a:r>
          </a:p>
        </p:txBody>
      </p:sp>
      <p:sp>
        <p:nvSpPr>
          <p:cNvPr id="3" name="Content Placeholder 2"/>
          <p:cNvSpPr>
            <a:spLocks noGrp="1"/>
          </p:cNvSpPr>
          <p:nvPr>
            <p:ph idx="1"/>
          </p:nvPr>
        </p:nvSpPr>
        <p:spPr/>
        <p:txBody>
          <a:bodyPr/>
          <a:lstStyle/>
          <a:p>
            <a:pPr>
              <a:lnSpc>
                <a:spcPct val="150000"/>
              </a:lnSpc>
            </a:pPr>
            <a:r>
              <a:rPr lang="en-GB" dirty="0">
                <a:latin typeface="Times New Roman" pitchFamily="18" charset="0"/>
                <a:cs typeface="Times New Roman" pitchFamily="18" charset="0"/>
              </a:rPr>
              <a:t>Goals are achievable figures established by an organization.</a:t>
            </a:r>
          </a:p>
          <a:p>
            <a:pPr algn="just">
              <a:lnSpc>
                <a:spcPct val="150000"/>
              </a:lnSpc>
            </a:pPr>
            <a:r>
              <a:rPr lang="en-GB" dirty="0">
                <a:latin typeface="Times New Roman" pitchFamily="18" charset="0"/>
                <a:cs typeface="Times New Roman" pitchFamily="18" charset="0"/>
              </a:rPr>
              <a:t>Goals and objectives are the driving factors of a company, they may be economic, social and so on.</a:t>
            </a:r>
          </a:p>
          <a:p>
            <a:pPr algn="just">
              <a:lnSpc>
                <a:spcPct val="150000"/>
              </a:lnSpc>
            </a:pPr>
            <a:r>
              <a:rPr lang="en-GB" dirty="0">
                <a:latin typeface="Times New Roman" pitchFamily="18" charset="0"/>
                <a:cs typeface="Times New Roman" pitchFamily="18" charset="0"/>
              </a:rPr>
              <a:t>Kellogg’s has set a goal of Sustainable development.</a:t>
            </a:r>
          </a:p>
          <a:p>
            <a:pPr algn="just">
              <a:lnSpc>
                <a:spcPct val="150000"/>
              </a:lnSpc>
            </a:pPr>
            <a:r>
              <a:rPr lang="en-GB" dirty="0">
                <a:latin typeface="Times New Roman" pitchFamily="18" charset="0"/>
                <a:cs typeface="Times New Roman" pitchFamily="18" charset="0"/>
              </a:rPr>
              <a:t>It also has taken up the goal of eradicating hunger.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srcRect/>
          <a:stretch>
            <a:fillRect/>
          </a:stretch>
        </p:blipFill>
        <p:spPr bwMode="auto">
          <a:xfrm>
            <a:off x="2514600" y="4495800"/>
            <a:ext cx="3924631" cy="2362200"/>
          </a:xfrm>
          <a:prstGeom prst="rect">
            <a:avLst/>
          </a:prstGeom>
          <a:noFill/>
          <a:ln w="9525">
            <a:noFill/>
            <a:miter lim="800000"/>
            <a:headEnd/>
            <a:tailEnd/>
          </a:ln>
          <a:effectLst/>
        </p:spPr>
      </p:pic>
      <p:sp>
        <p:nvSpPr>
          <p:cNvPr id="2" name="Title 1"/>
          <p:cNvSpPr>
            <a:spLocks noGrp="1"/>
          </p:cNvSpPr>
          <p:nvPr>
            <p:ph type="title"/>
          </p:nvPr>
        </p:nvSpPr>
        <p:spPr/>
        <p:txBody>
          <a:bodyPr>
            <a:normAutofit fontScale="90000"/>
          </a:bodyPr>
          <a:lstStyle/>
          <a:p>
            <a:pPr algn="ctr"/>
            <a:r>
              <a:rPr lang="en-US" dirty="0">
                <a:solidFill>
                  <a:schemeClr val="tx1"/>
                </a:solidFill>
                <a:latin typeface="Times New Roman" pitchFamily="18" charset="0"/>
                <a:cs typeface="Times New Roman" pitchFamily="18" charset="0"/>
              </a:rPr>
              <a:t>What is the importance of goal setting?</a:t>
            </a:r>
          </a:p>
        </p:txBody>
      </p:sp>
      <p:sp>
        <p:nvSpPr>
          <p:cNvPr id="3" name="Content Placeholder 2"/>
          <p:cNvSpPr>
            <a:spLocks noGrp="1"/>
          </p:cNvSpPr>
          <p:nvPr>
            <p:ph idx="1"/>
          </p:nvPr>
        </p:nvSpPr>
        <p:spPr>
          <a:xfrm>
            <a:off x="457200" y="1935480"/>
            <a:ext cx="8229600" cy="4693920"/>
          </a:xfrm>
        </p:spPr>
        <p:txBody>
          <a:bodyPr>
            <a:normAutofit/>
          </a:bodyPr>
          <a:lstStyle/>
          <a:p>
            <a:pPr algn="just">
              <a:lnSpc>
                <a:spcPct val="150000"/>
              </a:lnSpc>
            </a:pPr>
            <a:r>
              <a:rPr lang="en-US" dirty="0">
                <a:latin typeface="Times New Roman" pitchFamily="18" charset="0"/>
                <a:cs typeface="Times New Roman" pitchFamily="18" charset="0"/>
              </a:rPr>
              <a:t>They create a roadmap for success</a:t>
            </a:r>
          </a:p>
          <a:p>
            <a:pPr algn="just">
              <a:lnSpc>
                <a:spcPct val="150000"/>
              </a:lnSpc>
            </a:pPr>
            <a:r>
              <a:rPr lang="en-US" dirty="0">
                <a:latin typeface="Times New Roman" pitchFamily="18" charset="0"/>
                <a:cs typeface="Times New Roman" pitchFamily="18" charset="0"/>
              </a:rPr>
              <a:t>Focus on effective integration of activities</a:t>
            </a:r>
          </a:p>
          <a:p>
            <a:pPr algn="just">
              <a:lnSpc>
                <a:spcPct val="150000"/>
              </a:lnSpc>
            </a:pPr>
            <a:r>
              <a:rPr lang="en-US" dirty="0">
                <a:latin typeface="Times New Roman" pitchFamily="18" charset="0"/>
                <a:cs typeface="Times New Roman" pitchFamily="18" charset="0"/>
              </a:rPr>
              <a:t>Effect on Company functions and adhering to rules</a:t>
            </a:r>
          </a:p>
          <a:p>
            <a:pPr>
              <a:lnSpc>
                <a:spcPct val="150000"/>
              </a:lnSpc>
            </a:pPr>
            <a:r>
              <a:rPr lang="en-US" dirty="0">
                <a:latin typeface="Times New Roman" pitchFamily="18" charset="0"/>
                <a:cs typeface="Times New Roman" pitchFamily="18" charset="0"/>
              </a:rPr>
              <a:t>Goal setting affects </a:t>
            </a:r>
            <a:r>
              <a:rPr lang="en-GB" dirty="0">
                <a:latin typeface="Times New Roman" pitchFamily="18" charset="0"/>
                <a:cs typeface="Times New Roman" pitchFamily="18" charset="0"/>
              </a:rPr>
              <a:t>organisational</a:t>
            </a:r>
            <a:r>
              <a:rPr lang="en-US" dirty="0">
                <a:latin typeface="Times New Roman" pitchFamily="18" charset="0"/>
                <a:cs typeface="Times New Roman" pitchFamily="18" charset="0"/>
              </a:rPr>
              <a:t> structure </a:t>
            </a:r>
            <a:br>
              <a:rPr lang="en-US" dirty="0">
                <a:latin typeface="Times New Roman" pitchFamily="18" charset="0"/>
                <a:cs typeface="Times New Roman" pitchFamily="18" charset="0"/>
              </a:rPr>
            </a:br>
            <a:br>
              <a:rPr lang="en-US" dirty="0"/>
            </a:b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382000" cy="3505200"/>
          </a:xfrm>
        </p:spPr>
        <p:txBody>
          <a:bodyPr>
            <a:normAutofit fontScale="90000"/>
          </a:bodyPr>
          <a:lstStyle/>
          <a:p>
            <a:pPr algn="ctr"/>
            <a:br>
              <a:rPr lang="en-US" sz="3600" b="1" dirty="0">
                <a:solidFill>
                  <a:schemeClr val="tx1"/>
                </a:solidFill>
                <a:latin typeface="Times New Roman" pitchFamily="18" charset="0"/>
                <a:cs typeface="Times New Roman" pitchFamily="18" charset="0"/>
              </a:rPr>
            </a:br>
            <a:br>
              <a:rPr lang="en-US" sz="3600" b="1" dirty="0">
                <a:solidFill>
                  <a:schemeClr val="tx1"/>
                </a:solidFill>
                <a:latin typeface="Times New Roman" pitchFamily="18" charset="0"/>
                <a:cs typeface="Times New Roman" pitchFamily="18" charset="0"/>
              </a:rPr>
            </a:br>
            <a:br>
              <a:rPr lang="en-US" sz="3600" b="1" dirty="0">
                <a:solidFill>
                  <a:schemeClr val="tx1"/>
                </a:solidFill>
                <a:latin typeface="Times New Roman" pitchFamily="18" charset="0"/>
                <a:cs typeface="Times New Roman" pitchFamily="18" charset="0"/>
              </a:rPr>
            </a:br>
            <a:br>
              <a:rPr lang="en-US" sz="3600" b="1" dirty="0">
                <a:solidFill>
                  <a:schemeClr val="tx1"/>
                </a:solidFill>
                <a:latin typeface="Times New Roman" pitchFamily="18" charset="0"/>
                <a:cs typeface="Times New Roman" pitchFamily="18" charset="0"/>
              </a:rPr>
            </a:br>
            <a:br>
              <a:rPr lang="en-US" sz="3600" b="1" dirty="0">
                <a:solidFill>
                  <a:schemeClr val="tx1"/>
                </a:solidFill>
                <a:latin typeface="Times New Roman" pitchFamily="18" charset="0"/>
                <a:cs typeface="Times New Roman" pitchFamily="18" charset="0"/>
              </a:rPr>
            </a:br>
            <a:r>
              <a:rPr lang="en-US" sz="6000" b="1" dirty="0">
                <a:solidFill>
                  <a:schemeClr val="tx1"/>
                </a:solidFill>
                <a:latin typeface="Times New Roman" pitchFamily="18" charset="0"/>
                <a:cs typeface="Times New Roman" pitchFamily="18" charset="0"/>
              </a:rPr>
              <a:t>Leadership and management </a:t>
            </a:r>
            <a:r>
              <a:rPr lang="en-US" sz="6000" b="1" dirty="0" err="1">
                <a:solidFill>
                  <a:schemeClr val="tx1"/>
                </a:solidFill>
                <a:latin typeface="Times New Roman" pitchFamily="18" charset="0"/>
                <a:cs typeface="Times New Roman" pitchFamily="18" charset="0"/>
              </a:rPr>
              <a:t>behaviours</a:t>
            </a:r>
            <a:br>
              <a:rPr lang="en-US" sz="3600" b="1" dirty="0">
                <a:solidFill>
                  <a:schemeClr val="tx1"/>
                </a:solidFill>
                <a:latin typeface="Times New Roman" pitchFamily="18" charset="0"/>
                <a:cs typeface="Times New Roman" pitchFamily="18" charset="0"/>
              </a:rPr>
            </a:br>
            <a:br>
              <a:rPr lang="en-US" dirty="0"/>
            </a:br>
            <a:endParaRPr lang="en-US" dirty="0"/>
          </a:p>
        </p:txBody>
      </p:sp>
      <p:sp>
        <p:nvSpPr>
          <p:cNvPr id="3" name="Content Placeholder 2"/>
          <p:cNvSpPr>
            <a:spLocks noGrp="1"/>
          </p:cNvSpPr>
          <p:nvPr>
            <p:ph idx="1"/>
          </p:nvPr>
        </p:nvSpPr>
        <p:spPr>
          <a:xfrm>
            <a:off x="0" y="2133600"/>
            <a:ext cx="8686800" cy="5029200"/>
          </a:xfrm>
        </p:spPr>
        <p:txBody>
          <a:bodyPr>
            <a:noAutofit/>
          </a:bodyPr>
          <a:lstStyle/>
          <a:p>
            <a:pPr algn="just">
              <a:buFont typeface="Wingdings" panose="05000000000000000000" pitchFamily="2" charset="2"/>
              <a:buChar char="Ø"/>
            </a:pPr>
            <a:r>
              <a:rPr lang="en-US" sz="2000">
                <a:latin typeface="Times New Roman" pitchFamily="18" charset="0"/>
                <a:cs typeface="Times New Roman" pitchFamily="18" charset="0"/>
              </a:rPr>
              <a:t>The leaders </a:t>
            </a:r>
            <a:r>
              <a:rPr lang="en-US" sz="2000" dirty="0">
                <a:latin typeface="Times New Roman" pitchFamily="18" charset="0"/>
                <a:cs typeface="Times New Roman" pitchFamily="18" charset="0"/>
              </a:rPr>
              <a:t>of Kellogg’s are engaged in managing organization by their management quality and different managerial structures and concepts. </a:t>
            </a:r>
            <a:endParaRPr lang="en-US" sz="2000" b="1" i="1" dirty="0">
              <a:latin typeface="Times New Roman" pitchFamily="18" charset="0"/>
              <a:cs typeface="Times New Roman" pitchFamily="18" charset="0"/>
            </a:endParaRPr>
          </a:p>
          <a:p>
            <a:pPr algn="just">
              <a:buFont typeface="Wingdings" panose="05000000000000000000" pitchFamily="2" charset="2"/>
              <a:buChar char="Ø"/>
            </a:pPr>
            <a:r>
              <a:rPr lang="en-US" sz="2000" b="1" i="1" dirty="0">
                <a:latin typeface="Times New Roman" pitchFamily="18" charset="0"/>
                <a:cs typeface="Times New Roman" pitchFamily="18" charset="0"/>
              </a:rPr>
              <a:t>‘Contingency Theories of leadership’ </a:t>
            </a:r>
            <a:r>
              <a:rPr lang="en-US" sz="2000" dirty="0">
                <a:latin typeface="Times New Roman" pitchFamily="18" charset="0"/>
                <a:cs typeface="Times New Roman" pitchFamily="18" charset="0"/>
              </a:rPr>
              <a:t>works the best to choose which particular style will be sited for the situation depending on variables related to situation. </a:t>
            </a:r>
          </a:p>
          <a:p>
            <a:pPr algn="just">
              <a:buFont typeface="Wingdings" panose="05000000000000000000" pitchFamily="2" charset="2"/>
              <a:buChar char="Ø"/>
            </a:pPr>
            <a:r>
              <a:rPr lang="en-US" sz="2000" dirty="0">
                <a:latin typeface="Times New Roman" pitchFamily="18" charset="0"/>
                <a:cs typeface="Times New Roman" pitchFamily="18" charset="0"/>
              </a:rPr>
              <a:t>The </a:t>
            </a:r>
            <a:r>
              <a:rPr lang="en-US" sz="2000" dirty="0" err="1">
                <a:latin typeface="Times New Roman" pitchFamily="18" charset="0"/>
                <a:cs typeface="Times New Roman" pitchFamily="18" charset="0"/>
              </a:rPr>
              <a:t>behaviours</a:t>
            </a:r>
            <a:r>
              <a:rPr lang="en-US" sz="2000" dirty="0">
                <a:latin typeface="Times New Roman" pitchFamily="18" charset="0"/>
                <a:cs typeface="Times New Roman" pitchFamily="18" charset="0"/>
              </a:rPr>
              <a:t> of group members toward their work, while working in an organization includes self progression </a:t>
            </a:r>
          </a:p>
          <a:p>
            <a:pPr algn="just">
              <a:buFont typeface="Wingdings" panose="05000000000000000000" pitchFamily="2" charset="2"/>
              <a:buChar char="Ø"/>
            </a:pPr>
            <a:r>
              <a:rPr lang="en-US" sz="2000" dirty="0">
                <a:latin typeface="Times New Roman" pitchFamily="18" charset="0"/>
                <a:cs typeface="Times New Roman" pitchFamily="18" charset="0"/>
              </a:rPr>
              <a:t>This is the prime concern, Decision making ability which is a crucial part of any work.</a:t>
            </a:r>
          </a:p>
          <a:p>
            <a:pPr algn="just">
              <a:buFont typeface="Wingdings" panose="05000000000000000000" pitchFamily="2" charset="2"/>
              <a:buChar char="Ø"/>
            </a:pPr>
            <a:r>
              <a:rPr lang="en-US" sz="2000" dirty="0">
                <a:latin typeface="Times New Roman" pitchFamily="18" charset="0"/>
                <a:cs typeface="Times New Roman" pitchFamily="18" charset="0"/>
              </a:rPr>
              <a:t>Performance of work teams are directly related to success of the work team as well as the organization.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069" y="0"/>
            <a:ext cx="8229600" cy="1143000"/>
          </a:xfrm>
        </p:spPr>
        <p:txBody>
          <a:bodyPr>
            <a:normAutofit/>
          </a:bodyPr>
          <a:lstStyle/>
          <a:p>
            <a:r>
              <a:rPr lang="en-US" sz="3200" b="1" dirty="0">
                <a:latin typeface="Times New Roman" pitchFamily="18" charset="0"/>
                <a:cs typeface="Times New Roman" pitchFamily="18" charset="0"/>
              </a:rPr>
              <a:t>Contd..</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447800"/>
            <a:ext cx="8229600" cy="4906963"/>
          </a:xfrm>
        </p:spPr>
        <p:txBody>
          <a:bodyPr>
            <a:normAutofit lnSpcReduction="10000"/>
          </a:bodyPr>
          <a:lstStyle/>
          <a:p>
            <a:pPr algn="just"/>
            <a:r>
              <a:rPr lang="en-GB" sz="2000" dirty="0">
                <a:latin typeface="Times New Roman" pitchFamily="18" charset="0"/>
                <a:cs typeface="Times New Roman" pitchFamily="18" charset="0"/>
              </a:rPr>
              <a:t>The company follows self-grading competencies as well as 360-degree feedback system.  </a:t>
            </a:r>
          </a:p>
          <a:p>
            <a:pPr algn="just"/>
            <a:endParaRPr lang="en-GB"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company has shown the best leadership strategies in meeting the professional development goals of their employees that are potential of making advancements in their careers. </a:t>
            </a:r>
          </a:p>
          <a:p>
            <a:pPr algn="just"/>
            <a:endParaRPr lang="en-GB"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 Leaders of Kellogg’s are important to maintain proper working condition. </a:t>
            </a:r>
          </a:p>
          <a:p>
            <a:pPr algn="just"/>
            <a:endParaRPr lang="en-GB"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There are numerous areas where the role of leader is prominent in maintain effective working environment. </a:t>
            </a:r>
          </a:p>
          <a:p>
            <a:pPr algn="just"/>
            <a:endParaRPr lang="en-GB" sz="2000" dirty="0">
              <a:latin typeface="Times New Roman" pitchFamily="18" charset="0"/>
              <a:cs typeface="Times New Roman" pitchFamily="18" charset="0"/>
            </a:endParaRPr>
          </a:p>
          <a:p>
            <a:pPr algn="just"/>
            <a:r>
              <a:rPr lang="en-GB" sz="2000" dirty="0">
                <a:latin typeface="Times New Roman" pitchFamily="18" charset="0"/>
                <a:cs typeface="Times New Roman" pitchFamily="18" charset="0"/>
              </a:rPr>
              <a:t>These are Constructive collaboration, Driving organisational change and High performance negotiation skills</a:t>
            </a:r>
            <a:endParaRPr lang="en-IN" sz="2000" dirty="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a:p>
            <a:pPr algn="just"/>
            <a:endParaRPr lang="en-IN" sz="20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AEF28-8827-4FBF-BC97-E9AB6972C57B}"/>
              </a:ext>
            </a:extLst>
          </p:cNvPr>
          <p:cNvSpPr>
            <a:spLocks noGrp="1"/>
          </p:cNvSpPr>
          <p:nvPr>
            <p:ph type="title"/>
          </p:nvPr>
        </p:nvSpPr>
        <p:spPr>
          <a:xfrm>
            <a:off x="457200" y="0"/>
            <a:ext cx="8229600" cy="1847088"/>
          </a:xfrm>
        </p:spPr>
        <p:txBody>
          <a:bodyPr>
            <a:noAutofit/>
          </a:bodyPr>
          <a:lstStyle/>
          <a:p>
            <a:pPr algn="ctr"/>
            <a:r>
              <a:rPr lang="en-GB" sz="5400" dirty="0" err="1">
                <a:solidFill>
                  <a:schemeClr val="tx1"/>
                </a:solidFill>
              </a:rPr>
              <a:t>Kellog’s</a:t>
            </a:r>
            <a:r>
              <a:rPr lang="en-GB" sz="5400" dirty="0">
                <a:solidFill>
                  <a:schemeClr val="tx1"/>
                </a:solidFill>
              </a:rPr>
              <a:t> group and team behaviour</a:t>
            </a:r>
            <a:br>
              <a:rPr lang="en-GB" sz="5400" dirty="0">
                <a:solidFill>
                  <a:schemeClr val="tx1"/>
                </a:solidFill>
              </a:rPr>
            </a:br>
            <a:endParaRPr lang="en-GB" sz="20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DADC6D4-D142-43FC-B27A-0A78B711E9E0}"/>
              </a:ext>
            </a:extLst>
          </p:cNvPr>
          <p:cNvSpPr>
            <a:spLocks noGrp="1"/>
          </p:cNvSpPr>
          <p:nvPr>
            <p:ph sz="half" idx="1"/>
          </p:nvPr>
        </p:nvSpPr>
        <p:spPr>
          <a:xfrm>
            <a:off x="457200" y="1920085"/>
            <a:ext cx="4114800" cy="4434840"/>
          </a:xfrm>
        </p:spPr>
        <p:txBody>
          <a:bodyPr>
            <a:normAutofit fontScale="92500" lnSpcReduction="20000"/>
          </a:bodyPr>
          <a:lstStyle/>
          <a:p>
            <a:r>
              <a:rPr lang="en-GB" dirty="0" err="1"/>
              <a:t>Kellog’s</a:t>
            </a:r>
            <a:r>
              <a:rPr lang="en-GB" dirty="0"/>
              <a:t> team are working all together to develop positive the company by effective communication, online growth</a:t>
            </a:r>
          </a:p>
          <a:p>
            <a:r>
              <a:rPr lang="en-GB" dirty="0"/>
              <a:t>They have unique products</a:t>
            </a:r>
          </a:p>
          <a:p>
            <a:r>
              <a:rPr lang="en-GB" dirty="0"/>
              <a:t>Strong brand equity</a:t>
            </a:r>
          </a:p>
          <a:p>
            <a:r>
              <a:rPr lang="en-GB" dirty="0"/>
              <a:t>Respect and value consumers and that help to gain confidence</a:t>
            </a:r>
          </a:p>
        </p:txBody>
      </p:sp>
      <p:sp>
        <p:nvSpPr>
          <p:cNvPr id="4" name="Content Placeholder 3">
            <a:extLst>
              <a:ext uri="{FF2B5EF4-FFF2-40B4-BE49-F238E27FC236}">
                <a16:creationId xmlns:a16="http://schemas.microsoft.com/office/drawing/2014/main" id="{D56E67A3-E059-4CD1-846E-CDE4C2BE38D2}"/>
              </a:ext>
            </a:extLst>
          </p:cNvPr>
          <p:cNvSpPr>
            <a:spLocks noGrp="1"/>
          </p:cNvSpPr>
          <p:nvPr>
            <p:ph sz="half" idx="2"/>
          </p:nvPr>
        </p:nvSpPr>
        <p:spPr/>
        <p:txBody>
          <a:bodyPr>
            <a:normAutofit fontScale="92500" lnSpcReduction="20000"/>
          </a:bodyPr>
          <a:lstStyle/>
          <a:p>
            <a:r>
              <a:rPr lang="en-GB" dirty="0"/>
              <a:t>Provide training for team and help them to develop their knowledge and be able to do their best at work</a:t>
            </a:r>
          </a:p>
          <a:p>
            <a:r>
              <a:rPr lang="en-GB" dirty="0"/>
              <a:t>Break down internal barriers</a:t>
            </a:r>
          </a:p>
          <a:p>
            <a:r>
              <a:rPr lang="en-GB" dirty="0"/>
              <a:t>Learn all together from mistakes</a:t>
            </a:r>
          </a:p>
          <a:p>
            <a:r>
              <a:rPr lang="en-GB" dirty="0"/>
              <a:t>Working as a team build a strong bond and that make the company to success and gain confidence in consumers.</a:t>
            </a:r>
          </a:p>
          <a:p>
            <a:endParaRPr lang="en-GB" dirty="0"/>
          </a:p>
        </p:txBody>
      </p:sp>
    </p:spTree>
    <p:extLst>
      <p:ext uri="{BB962C8B-B14F-4D97-AF65-F5344CB8AC3E}">
        <p14:creationId xmlns:p14="http://schemas.microsoft.com/office/powerpoint/2010/main" val="4169602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FE48D-15E5-4409-809A-0A55CAF4CE8F}"/>
              </a:ext>
            </a:extLst>
          </p:cNvPr>
          <p:cNvSpPr>
            <a:spLocks noGrp="1"/>
          </p:cNvSpPr>
          <p:nvPr>
            <p:ph type="title"/>
          </p:nvPr>
        </p:nvSpPr>
        <p:spPr>
          <a:xfrm>
            <a:off x="479324" y="1329199"/>
            <a:ext cx="2566217" cy="4200908"/>
          </a:xfrm>
        </p:spPr>
        <p:txBody>
          <a:bodyPr vert="horz" lIns="68580" tIns="34290" rIns="68580" bIns="34290" rtlCol="0" anchor="ctr">
            <a:normAutofit/>
          </a:bodyPr>
          <a:lstStyle/>
          <a:p>
            <a:r>
              <a:rPr lang="en-US" sz="3000" dirty="0" err="1">
                <a:solidFill>
                  <a:schemeClr val="tx1"/>
                </a:solidFill>
              </a:rPr>
              <a:t>Kellog’s</a:t>
            </a:r>
            <a:endParaRPr lang="en-US" sz="3000" dirty="0">
              <a:solidFill>
                <a:schemeClr val="tx1"/>
              </a:solidFill>
            </a:endParaRPr>
          </a:p>
        </p:txBody>
      </p:sp>
      <p:sp>
        <p:nvSpPr>
          <p:cNvPr id="4" name="Content Placeholder 3">
            <a:extLst>
              <a:ext uri="{FF2B5EF4-FFF2-40B4-BE49-F238E27FC236}">
                <a16:creationId xmlns:a16="http://schemas.microsoft.com/office/drawing/2014/main" id="{141AAF1C-4BBF-4B47-91E4-8977EA6266ED}"/>
              </a:ext>
            </a:extLst>
          </p:cNvPr>
          <p:cNvSpPr>
            <a:spLocks noGrp="1"/>
          </p:cNvSpPr>
          <p:nvPr>
            <p:ph sz="half" idx="2"/>
          </p:nvPr>
        </p:nvSpPr>
        <p:spPr>
          <a:xfrm>
            <a:off x="3539613" y="1066801"/>
            <a:ext cx="5110315" cy="3121204"/>
          </a:xfrm>
        </p:spPr>
        <p:txBody>
          <a:bodyPr vert="horz" lIns="68580" tIns="34290" rIns="68580" bIns="34290" rtlCol="0" anchor="ctr">
            <a:normAutofit lnSpcReduction="10000"/>
          </a:bodyPr>
          <a:lstStyle/>
          <a:p>
            <a:r>
              <a:rPr lang="en-US" dirty="0"/>
              <a:t>The </a:t>
            </a:r>
            <a:r>
              <a:rPr lang="en-US" dirty="0" err="1"/>
              <a:t>Kellog’s</a:t>
            </a:r>
            <a:r>
              <a:rPr lang="en-US" dirty="0"/>
              <a:t> team are open to continuous </a:t>
            </a:r>
            <a:r>
              <a:rPr lang="en-US" dirty="0">
                <a:solidFill>
                  <a:srgbClr val="FFFFFF"/>
                </a:solidFill>
              </a:rPr>
              <a:t>improvement</a:t>
            </a:r>
          </a:p>
          <a:p>
            <a:r>
              <a:rPr lang="en-US" dirty="0"/>
              <a:t>Serve the high quality to the consumers and suitable their diet</a:t>
            </a:r>
          </a:p>
          <a:p>
            <a:r>
              <a:rPr lang="en-US" dirty="0"/>
              <a:t>An organized company with a positive team who behave positively to their consumers </a:t>
            </a:r>
          </a:p>
          <a:p>
            <a:endParaRPr lang="en-US" dirty="0"/>
          </a:p>
          <a:p>
            <a:endParaRPr lang="en-US" dirty="0">
              <a:solidFill>
                <a:srgbClr val="FFFFFF"/>
              </a:solidFill>
            </a:endParaRPr>
          </a:p>
        </p:txBody>
      </p:sp>
      <p:pic>
        <p:nvPicPr>
          <p:cNvPr id="6" name="Content Placeholder 5">
            <a:extLst>
              <a:ext uri="{FF2B5EF4-FFF2-40B4-BE49-F238E27FC236}">
                <a16:creationId xmlns:a16="http://schemas.microsoft.com/office/drawing/2014/main" id="{6FBFD049-C6B1-44B9-B53B-D083189B6DD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539614" y="4271501"/>
            <a:ext cx="2517210" cy="1258605"/>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099894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8229600" cy="1447800"/>
          </a:xfrm>
        </p:spPr>
        <p:txBody>
          <a:bodyPr>
            <a:normAutofit fontScale="90000"/>
          </a:bodyPr>
          <a:lstStyle/>
          <a:p>
            <a:pPr algn="ctr"/>
            <a:r>
              <a:rPr lang="en-GB" sz="4000" b="1" dirty="0">
                <a:solidFill>
                  <a:schemeClr val="tx1"/>
                </a:solidFill>
                <a:latin typeface="Times New Roman" panose="02020603050405020304" pitchFamily="18" charset="0"/>
                <a:cs typeface="Times New Roman" panose="02020603050405020304" pitchFamily="18" charset="0"/>
              </a:rPr>
              <a:t>Motivation and Perception at Kellogg’s</a:t>
            </a:r>
            <a:br>
              <a:rPr lang="en-GB" sz="3600" dirty="0"/>
            </a:br>
            <a:r>
              <a:rPr lang="en-GB" sz="3600" b="1" dirty="0"/>
              <a:t>Scientific Management concept</a:t>
            </a:r>
            <a:endParaRPr lang="en-GB" sz="3600" dirty="0"/>
          </a:p>
        </p:txBody>
      </p:sp>
      <p:pic>
        <p:nvPicPr>
          <p:cNvPr id="1026" name="Picture 2"/>
          <p:cNvPicPr>
            <a:picLocks noChangeAspect="1" noChangeArrowheads="1"/>
          </p:cNvPicPr>
          <p:nvPr/>
        </p:nvPicPr>
        <p:blipFill>
          <a:blip r:embed="rId2" cstate="print"/>
          <a:srcRect/>
          <a:stretch>
            <a:fillRect/>
          </a:stretch>
        </p:blipFill>
        <p:spPr bwMode="auto">
          <a:xfrm>
            <a:off x="0" y="1447800"/>
            <a:ext cx="5105400" cy="4800600"/>
          </a:xfrm>
          <a:prstGeom prst="rect">
            <a:avLst/>
          </a:prstGeom>
          <a:solidFill>
            <a:srgbClr val="FFFFFF"/>
          </a:solidFill>
          <a:ln w="9525">
            <a:noFill/>
            <a:miter lim="800000"/>
            <a:headEnd/>
            <a:tailEnd/>
          </a:ln>
        </p:spPr>
      </p:pic>
      <p:sp>
        <p:nvSpPr>
          <p:cNvPr id="10" name="TextBox 9"/>
          <p:cNvSpPr txBox="1"/>
          <p:nvPr/>
        </p:nvSpPr>
        <p:spPr>
          <a:xfrm>
            <a:off x="0" y="5934670"/>
            <a:ext cx="4876800" cy="923330"/>
          </a:xfrm>
          <a:prstGeom prst="rect">
            <a:avLst/>
          </a:prstGeom>
          <a:noFill/>
        </p:spPr>
        <p:txBody>
          <a:bodyPr wrap="square" rtlCol="0">
            <a:spAutoFit/>
          </a:bodyPr>
          <a:lstStyle/>
          <a:p>
            <a:endParaRPr lang="en-GB" dirty="0"/>
          </a:p>
          <a:p>
            <a:r>
              <a:rPr lang="en-GB" i="1" dirty="0"/>
              <a:t>Illustration 1: Management theories</a:t>
            </a:r>
            <a:br>
              <a:rPr lang="en-GB" dirty="0"/>
            </a:br>
            <a:r>
              <a:rPr lang="en-GB" dirty="0"/>
              <a:t>Source</a:t>
            </a:r>
            <a:r>
              <a:rPr lang="en-GB" i="1" dirty="0"/>
              <a:t>: Management theories, 2016</a:t>
            </a:r>
            <a:r>
              <a:rPr lang="en-GB" dirty="0"/>
              <a:t> </a:t>
            </a:r>
          </a:p>
        </p:txBody>
      </p:sp>
      <p:sp>
        <p:nvSpPr>
          <p:cNvPr id="11" name="TextBox 10"/>
          <p:cNvSpPr txBox="1"/>
          <p:nvPr/>
        </p:nvSpPr>
        <p:spPr>
          <a:xfrm>
            <a:off x="5105400" y="1600200"/>
            <a:ext cx="4038600" cy="5078313"/>
          </a:xfrm>
          <a:prstGeom prst="rect">
            <a:avLst/>
          </a:prstGeom>
          <a:noFill/>
        </p:spPr>
        <p:txBody>
          <a:bodyPr wrap="square" rtlCol="0">
            <a:spAutoFit/>
          </a:bodyPr>
          <a:lstStyle/>
          <a:p>
            <a:pPr>
              <a:buFont typeface="Wingdings" pitchFamily="2" charset="2"/>
              <a:buChar char="Ø"/>
            </a:pPr>
            <a:r>
              <a:rPr lang="en-GB" dirty="0"/>
              <a:t> was given by Frederick Winslow Taylor in 1880's and 90's</a:t>
            </a:r>
          </a:p>
          <a:p>
            <a:pPr>
              <a:buFont typeface="Wingdings" pitchFamily="2" charset="2"/>
              <a:buChar char="Ø"/>
            </a:pPr>
            <a:r>
              <a:rPr lang="en-GB" dirty="0"/>
              <a:t>states that the management of an organisation needs to analyse and combines the work flow of employees in order to improve their efficiency and productivity</a:t>
            </a:r>
          </a:p>
          <a:p>
            <a:pPr>
              <a:buFont typeface="Wingdings" pitchFamily="2" charset="2"/>
              <a:buChar char="Ø"/>
            </a:pPr>
            <a:r>
              <a:rPr lang="en-GB" dirty="0"/>
              <a:t>theory is based on the assumption that the employees of an organisation can be provided with monetary reward in order to enhance their motivation as rewards are important motivating factor(</a:t>
            </a:r>
            <a:r>
              <a:rPr lang="en-GB" dirty="0" err="1"/>
              <a:t>Waring</a:t>
            </a:r>
            <a:r>
              <a:rPr lang="en-GB" dirty="0"/>
              <a:t>, 2016).</a:t>
            </a:r>
          </a:p>
          <a:p>
            <a:pPr>
              <a:buFont typeface="Wingdings" pitchFamily="2" charset="2"/>
              <a:buChar char="Ø"/>
            </a:pPr>
            <a:r>
              <a:rPr lang="en-GB" dirty="0"/>
              <a:t>the major limitation of this theory is that employees may try to execute their work early which can impact their quality of the work done</a:t>
            </a:r>
          </a:p>
          <a:p>
            <a:pPr>
              <a:buFont typeface="Wingdings" pitchFamily="2" charset="2"/>
              <a:buChar char="Ø"/>
            </a:pP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b="1" i="1" dirty="0"/>
              <a:t>Maslow hierarchy of needs</a:t>
            </a:r>
            <a:endParaRPr lang="en-GB" dirty="0"/>
          </a:p>
        </p:txBody>
      </p:sp>
      <p:pic>
        <p:nvPicPr>
          <p:cNvPr id="2049" name="Picture 1"/>
          <p:cNvPicPr>
            <a:picLocks noChangeAspect="1" noChangeArrowheads="1"/>
          </p:cNvPicPr>
          <p:nvPr/>
        </p:nvPicPr>
        <p:blipFill>
          <a:blip r:embed="rId2" cstate="print"/>
          <a:srcRect/>
          <a:stretch>
            <a:fillRect/>
          </a:stretch>
        </p:blipFill>
        <p:spPr bwMode="auto">
          <a:xfrm>
            <a:off x="152400" y="1066800"/>
            <a:ext cx="4343399" cy="5105400"/>
          </a:xfrm>
          <a:prstGeom prst="rect">
            <a:avLst/>
          </a:prstGeom>
          <a:solidFill>
            <a:srgbClr val="FFFFFF"/>
          </a:solidFill>
          <a:ln w="9525">
            <a:noFill/>
            <a:miter lim="800000"/>
            <a:headEnd/>
            <a:tailEnd/>
          </a:ln>
        </p:spPr>
      </p:pic>
      <p:sp>
        <p:nvSpPr>
          <p:cNvPr id="5" name="Rectangle 4"/>
          <p:cNvSpPr/>
          <p:nvPr/>
        </p:nvSpPr>
        <p:spPr>
          <a:xfrm>
            <a:off x="457200" y="6248400"/>
            <a:ext cx="4026359" cy="923330"/>
          </a:xfrm>
          <a:prstGeom prst="rect">
            <a:avLst/>
          </a:prstGeom>
        </p:spPr>
        <p:txBody>
          <a:bodyPr wrap="none">
            <a:spAutoFit/>
          </a:bodyPr>
          <a:lstStyle/>
          <a:p>
            <a:r>
              <a:rPr lang="en-GB" dirty="0"/>
              <a:t>Illustration 2: Maslow hierarchy of needs</a:t>
            </a:r>
          </a:p>
          <a:p>
            <a:r>
              <a:rPr lang="en-GB" dirty="0"/>
              <a:t>Source:</a:t>
            </a:r>
            <a:r>
              <a:rPr lang="en-GB" i="1" dirty="0"/>
              <a:t> Maslow hierarchy of needs, 2018</a:t>
            </a:r>
            <a:endParaRPr lang="en-GB" dirty="0"/>
          </a:p>
          <a:p>
            <a:endParaRPr lang="en-GB" dirty="0"/>
          </a:p>
        </p:txBody>
      </p:sp>
      <p:sp>
        <p:nvSpPr>
          <p:cNvPr id="6" name="TextBox 5"/>
          <p:cNvSpPr txBox="1"/>
          <p:nvPr/>
        </p:nvSpPr>
        <p:spPr>
          <a:xfrm>
            <a:off x="4648200" y="990600"/>
            <a:ext cx="4267200" cy="6278642"/>
          </a:xfrm>
          <a:prstGeom prst="rect">
            <a:avLst/>
          </a:prstGeom>
          <a:noFill/>
        </p:spPr>
        <p:txBody>
          <a:bodyPr wrap="square" rtlCol="0">
            <a:spAutoFit/>
          </a:bodyPr>
          <a:lstStyle/>
          <a:p>
            <a:pPr>
              <a:buFont typeface="Wingdings" pitchFamily="2" charset="2"/>
              <a:buChar char="Ø"/>
            </a:pPr>
            <a:r>
              <a:rPr lang="en-GB" sz="1600" dirty="0"/>
              <a:t>This theory was given by the Abraham Maslow around in 1950's</a:t>
            </a:r>
          </a:p>
          <a:p>
            <a:pPr>
              <a:buFont typeface="Wingdings" pitchFamily="2" charset="2"/>
              <a:buChar char="Ø"/>
            </a:pPr>
            <a:r>
              <a:rPr lang="en-GB" sz="1600" dirty="0"/>
              <a:t>This theory states that the employees of an organisation have some needs which must be fulfilled by managers in order to motivate them for accomplishing their work</a:t>
            </a:r>
          </a:p>
          <a:p>
            <a:pPr>
              <a:buFont typeface="Wingdings" pitchFamily="2" charset="2"/>
              <a:buChar char="Ø"/>
            </a:pPr>
            <a:r>
              <a:rPr lang="en-GB" sz="1600" b="1" i="1" dirty="0"/>
              <a:t>Physiological needs: </a:t>
            </a:r>
            <a:r>
              <a:rPr lang="en-GB" sz="1600" dirty="0"/>
              <a:t>Kellogg's are offering competitive salaries to the employees</a:t>
            </a:r>
          </a:p>
          <a:p>
            <a:pPr>
              <a:buFont typeface="Wingdings" pitchFamily="2" charset="2"/>
              <a:buChar char="Ø"/>
            </a:pPr>
            <a:r>
              <a:rPr lang="en-GB" sz="1600" b="1" i="1" dirty="0"/>
              <a:t>Safety needs: </a:t>
            </a:r>
            <a:r>
              <a:rPr lang="en-GB" sz="1600" dirty="0"/>
              <a:t>safety and security of job, health </a:t>
            </a:r>
          </a:p>
          <a:p>
            <a:pPr>
              <a:buFont typeface="Wingdings" pitchFamily="2" charset="2"/>
              <a:buChar char="Ø"/>
            </a:pPr>
            <a:r>
              <a:rPr lang="en-GB" sz="1600" b="1" i="1" dirty="0"/>
              <a:t>Social needs</a:t>
            </a:r>
            <a:r>
              <a:rPr lang="en-GB" sz="1600" dirty="0"/>
              <a:t>: Company recognises the talents and rewards them for their achievements</a:t>
            </a:r>
          </a:p>
          <a:p>
            <a:pPr>
              <a:buFont typeface="Wingdings" pitchFamily="2" charset="2"/>
              <a:buChar char="Ø"/>
            </a:pPr>
            <a:r>
              <a:rPr lang="en-GB" sz="1600" b="1" i="1" dirty="0"/>
              <a:t>Self-actualisation</a:t>
            </a:r>
            <a:r>
              <a:rPr lang="en-GB" sz="1600" dirty="0"/>
              <a:t>: . The company is providing opportunity to employees for  taking ownership of projects in order to improve their working performance and develop their career.</a:t>
            </a:r>
          </a:p>
          <a:p>
            <a:pPr>
              <a:buFont typeface="Wingdings" pitchFamily="2" charset="2"/>
              <a:buChar char="Ø"/>
            </a:pPr>
            <a:r>
              <a:rPr lang="en-GB" sz="1600" b="1" i="1" dirty="0"/>
              <a:t>Love and belongingness needs</a:t>
            </a:r>
            <a:r>
              <a:rPr lang="en-GB" sz="1600" dirty="0"/>
              <a:t>: Managers of Kellogg's are providing flexible working arrangement to the employees trough which they can come to work any time and after completing the office hours, employees can leave for spending time with their family and friends.</a:t>
            </a:r>
          </a:p>
          <a:p>
            <a:pPr>
              <a:buFont typeface="Wingdings" pitchFamily="2" charset="2"/>
              <a:buChar char="Ø"/>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381CF-22B2-4343-BEDD-8CEB2D2FDC0F}"/>
              </a:ext>
            </a:extLst>
          </p:cNvPr>
          <p:cNvSpPr>
            <a:spLocks noGrp="1"/>
          </p:cNvSpPr>
          <p:nvPr>
            <p:ph type="title"/>
          </p:nvPr>
        </p:nvSpPr>
        <p:spPr>
          <a:xfrm>
            <a:off x="457200" y="2"/>
            <a:ext cx="8229600" cy="1143000"/>
          </a:xfrm>
        </p:spPr>
        <p:txBody>
          <a:bodyPr/>
          <a:lstStyle/>
          <a:p>
            <a:pPr algn="ctr"/>
            <a:r>
              <a:rPr lang="en-US" b="1" dirty="0">
                <a:solidFill>
                  <a:schemeClr val="tx1"/>
                </a:solidFill>
              </a:rPr>
              <a:t>Conclusion</a:t>
            </a:r>
          </a:p>
        </p:txBody>
      </p:sp>
      <p:sp>
        <p:nvSpPr>
          <p:cNvPr id="3" name="Content Placeholder 2">
            <a:extLst>
              <a:ext uri="{FF2B5EF4-FFF2-40B4-BE49-F238E27FC236}">
                <a16:creationId xmlns:a16="http://schemas.microsoft.com/office/drawing/2014/main" id="{8CF701E2-2686-4DF6-9CD3-F24FA0B5770C}"/>
              </a:ext>
            </a:extLst>
          </p:cNvPr>
          <p:cNvSpPr>
            <a:spLocks noGrp="1"/>
          </p:cNvSpPr>
          <p:nvPr>
            <p:ph idx="1"/>
          </p:nvPr>
        </p:nvSpPr>
        <p:spPr>
          <a:xfrm>
            <a:off x="34212" y="1847087"/>
            <a:ext cx="5277507" cy="3867911"/>
          </a:xfrm>
        </p:spPr>
        <p:txBody>
          <a:bodyPr>
            <a:normAutofit fontScale="92500"/>
          </a:bodyPr>
          <a:lstStyle/>
          <a:p>
            <a:pPr>
              <a:buFont typeface="Wingdings" panose="05000000000000000000" pitchFamily="2" charset="2"/>
              <a:buChar char="v"/>
            </a:pPr>
            <a:r>
              <a:rPr lang="en-US" dirty="0"/>
              <a:t>Kellogg`s is a strong company and their team are strongly together and that improve the Kellogg`s company.</a:t>
            </a:r>
          </a:p>
          <a:p>
            <a:pPr>
              <a:buFont typeface="Wingdings" panose="05000000000000000000" pitchFamily="2" charset="2"/>
              <a:buChar char="v"/>
            </a:pPr>
            <a:endParaRPr lang="en-US" dirty="0"/>
          </a:p>
          <a:p>
            <a:pPr>
              <a:buFont typeface="Wingdings" panose="05000000000000000000" pitchFamily="2" charset="2"/>
              <a:buChar char="v"/>
            </a:pPr>
            <a:r>
              <a:rPr lang="en-US" dirty="0"/>
              <a:t>The consumers will trust Kellogg`s and appreciate their products.</a:t>
            </a:r>
          </a:p>
          <a:p>
            <a:pPr>
              <a:buFont typeface="Wingdings" panose="05000000000000000000" pitchFamily="2" charset="2"/>
              <a:buChar char="v"/>
            </a:pPr>
            <a:endParaRPr lang="en-US" dirty="0"/>
          </a:p>
          <a:p>
            <a:pPr>
              <a:buFont typeface="Wingdings" panose="05000000000000000000" pitchFamily="2" charset="2"/>
              <a:buChar char="v"/>
            </a:pPr>
            <a:r>
              <a:rPr lang="en-US" dirty="0"/>
              <a:t>It`s a positive impact for consumers.</a:t>
            </a:r>
          </a:p>
        </p:txBody>
      </p:sp>
      <p:pic>
        <p:nvPicPr>
          <p:cNvPr id="5" name="Picture 4">
            <a:extLst>
              <a:ext uri="{FF2B5EF4-FFF2-40B4-BE49-F238E27FC236}">
                <a16:creationId xmlns:a16="http://schemas.microsoft.com/office/drawing/2014/main" id="{119838BA-D8DB-4D25-9020-911E20AE59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98295" y="4771642"/>
            <a:ext cx="3065907" cy="1886712"/>
          </a:xfrm>
          <a:prstGeom prst="rect">
            <a:avLst/>
          </a:prstGeom>
        </p:spPr>
      </p:pic>
      <p:pic>
        <p:nvPicPr>
          <p:cNvPr id="7" name="Picture 6">
            <a:extLst>
              <a:ext uri="{FF2B5EF4-FFF2-40B4-BE49-F238E27FC236}">
                <a16:creationId xmlns:a16="http://schemas.microsoft.com/office/drawing/2014/main" id="{0A832E4F-37D9-40DC-91E9-717D95718E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4870" y="1268162"/>
            <a:ext cx="3359274" cy="2799395"/>
          </a:xfrm>
          <a:prstGeom prst="rect">
            <a:avLst/>
          </a:prstGeom>
        </p:spPr>
      </p:pic>
    </p:spTree>
    <p:extLst>
      <p:ext uri="{BB962C8B-B14F-4D97-AF65-F5344CB8AC3E}">
        <p14:creationId xmlns:p14="http://schemas.microsoft.com/office/powerpoint/2010/main" val="3692168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0"/>
            <a:ext cx="8229600" cy="1143000"/>
          </a:xfrm>
        </p:spPr>
        <p:txBody>
          <a:bodyPr/>
          <a:lstStyle/>
          <a:p>
            <a:r>
              <a:rPr lang="en-US" dirty="0">
                <a:solidFill>
                  <a:schemeClr val="tx1"/>
                </a:solidFill>
                <a:latin typeface="Times New Roman" pitchFamily="18" charset="0"/>
                <a:cs typeface="Times New Roman" pitchFamily="18" charset="0"/>
              </a:rPr>
              <a:t>References</a:t>
            </a:r>
          </a:p>
        </p:txBody>
      </p:sp>
      <p:sp>
        <p:nvSpPr>
          <p:cNvPr id="3" name="Content Placeholder 2"/>
          <p:cNvSpPr>
            <a:spLocks noGrp="1"/>
          </p:cNvSpPr>
          <p:nvPr>
            <p:ph idx="1"/>
          </p:nvPr>
        </p:nvSpPr>
        <p:spPr>
          <a:xfrm>
            <a:off x="381000" y="1295400"/>
            <a:ext cx="8229600" cy="4953000"/>
          </a:xfrm>
        </p:spPr>
        <p:txBody>
          <a:bodyPr>
            <a:noAutofit/>
          </a:bodyPr>
          <a:lstStyle/>
          <a:p>
            <a:r>
              <a:rPr lang="en-US" sz="1800" dirty="0">
                <a:latin typeface="Times New Roman" pitchFamily="18" charset="0"/>
                <a:ea typeface="Tahoma" pitchFamily="34" charset="0"/>
                <a:cs typeface="Times New Roman" pitchFamily="18" charset="0"/>
              </a:rPr>
              <a:t>Ahearn, M.C., Armbruster, W. and Young, R. (2016). Big Data's Potential to Improve Food Supply Chain Environmental Sustainability and Food Safety. </a:t>
            </a:r>
            <a:r>
              <a:rPr lang="en-US" sz="1800" i="1" dirty="0">
                <a:latin typeface="Times New Roman" pitchFamily="18" charset="0"/>
                <a:ea typeface="Tahoma" pitchFamily="34" charset="0"/>
                <a:cs typeface="Times New Roman" pitchFamily="18" charset="0"/>
              </a:rPr>
              <a:t>International Food and Agribusiness Management Review</a:t>
            </a:r>
            <a:r>
              <a:rPr lang="en-US" sz="1800" dirty="0">
                <a:latin typeface="Times New Roman" pitchFamily="18" charset="0"/>
                <a:ea typeface="Tahoma" pitchFamily="34" charset="0"/>
                <a:cs typeface="Times New Roman" pitchFamily="18" charset="0"/>
              </a:rPr>
              <a:t>, </a:t>
            </a:r>
            <a:r>
              <a:rPr lang="en-US" sz="1800" i="1" dirty="0">
                <a:latin typeface="Times New Roman" pitchFamily="18" charset="0"/>
                <a:ea typeface="Tahoma" pitchFamily="34" charset="0"/>
                <a:cs typeface="Times New Roman" pitchFamily="18" charset="0"/>
              </a:rPr>
              <a:t>19</a:t>
            </a:r>
            <a:r>
              <a:rPr lang="en-US" sz="1800" dirty="0">
                <a:latin typeface="Times New Roman" pitchFamily="18" charset="0"/>
                <a:ea typeface="Tahoma" pitchFamily="34" charset="0"/>
                <a:cs typeface="Times New Roman" pitchFamily="18" charset="0"/>
              </a:rPr>
              <a:t>(1030-2016-83146), p.155.</a:t>
            </a:r>
          </a:p>
          <a:p>
            <a:r>
              <a:rPr lang="en-US" sz="1800" dirty="0">
                <a:latin typeface="Times New Roman" pitchFamily="18" charset="0"/>
                <a:ea typeface="Tahoma" pitchFamily="34" charset="0"/>
                <a:cs typeface="Times New Roman" pitchFamily="18" charset="0"/>
              </a:rPr>
              <a:t>Benedict, G.C. and </a:t>
            </a:r>
            <a:r>
              <a:rPr lang="en-US" sz="1800" dirty="0" err="1">
                <a:latin typeface="Times New Roman" pitchFamily="18" charset="0"/>
                <a:ea typeface="Tahoma" pitchFamily="34" charset="0"/>
                <a:cs typeface="Times New Roman" pitchFamily="18" charset="0"/>
              </a:rPr>
              <a:t>Wiktor</a:t>
            </a:r>
            <a:r>
              <a:rPr lang="en-US" sz="1800" dirty="0">
                <a:latin typeface="Times New Roman" pitchFamily="18" charset="0"/>
                <a:ea typeface="Tahoma" pitchFamily="34" charset="0"/>
                <a:cs typeface="Times New Roman" pitchFamily="18" charset="0"/>
              </a:rPr>
              <a:t>, L. (2017). INDIVIDUALS’DECISIONS IN THE PRESENCE OF MULTIPLE GOALS.pp16-17</a:t>
            </a:r>
          </a:p>
          <a:p>
            <a:r>
              <a:rPr lang="en-US" sz="1800" dirty="0">
                <a:latin typeface="Times New Roman" pitchFamily="18" charset="0"/>
                <a:ea typeface="Tahoma" pitchFamily="34" charset="0"/>
                <a:cs typeface="Times New Roman" pitchFamily="18" charset="0"/>
              </a:rPr>
              <a:t>Burwell, S.M. (2015). Setting value-based payment goals—HHS efforts to improve US health care. </a:t>
            </a:r>
            <a:r>
              <a:rPr lang="en-US" sz="1800" i="1" dirty="0">
                <a:latin typeface="Times New Roman" pitchFamily="18" charset="0"/>
                <a:ea typeface="Tahoma" pitchFamily="34" charset="0"/>
                <a:cs typeface="Times New Roman" pitchFamily="18" charset="0"/>
              </a:rPr>
              <a:t>N </a:t>
            </a:r>
            <a:r>
              <a:rPr lang="en-US" sz="1800" i="1" dirty="0" err="1">
                <a:latin typeface="Times New Roman" pitchFamily="18" charset="0"/>
                <a:ea typeface="Tahoma" pitchFamily="34" charset="0"/>
                <a:cs typeface="Times New Roman" pitchFamily="18" charset="0"/>
              </a:rPr>
              <a:t>Engl</a:t>
            </a:r>
            <a:r>
              <a:rPr lang="en-US" sz="1800" i="1" dirty="0">
                <a:latin typeface="Times New Roman" pitchFamily="18" charset="0"/>
                <a:ea typeface="Tahoma" pitchFamily="34" charset="0"/>
                <a:cs typeface="Times New Roman" pitchFamily="18" charset="0"/>
              </a:rPr>
              <a:t> J Med</a:t>
            </a:r>
            <a:r>
              <a:rPr lang="en-US" sz="1800" dirty="0">
                <a:latin typeface="Times New Roman" pitchFamily="18" charset="0"/>
                <a:ea typeface="Tahoma" pitchFamily="34" charset="0"/>
                <a:cs typeface="Times New Roman" pitchFamily="18" charset="0"/>
              </a:rPr>
              <a:t>, </a:t>
            </a:r>
            <a:r>
              <a:rPr lang="en-US" sz="1800" i="1" dirty="0">
                <a:latin typeface="Times New Roman" pitchFamily="18" charset="0"/>
                <a:ea typeface="Tahoma" pitchFamily="34" charset="0"/>
                <a:cs typeface="Times New Roman" pitchFamily="18" charset="0"/>
              </a:rPr>
              <a:t>372</a:t>
            </a:r>
            <a:r>
              <a:rPr lang="en-US" sz="1800" dirty="0">
                <a:latin typeface="Times New Roman" pitchFamily="18" charset="0"/>
                <a:ea typeface="Tahoma" pitchFamily="34" charset="0"/>
                <a:cs typeface="Times New Roman" pitchFamily="18" charset="0"/>
              </a:rPr>
              <a:t>(10), pp.897-899.</a:t>
            </a:r>
          </a:p>
          <a:p>
            <a:r>
              <a:rPr lang="en-US" sz="1800" dirty="0">
                <a:latin typeface="Times New Roman" pitchFamily="18" charset="0"/>
                <a:ea typeface="Tahoma" pitchFamily="34" charset="0"/>
                <a:cs typeface="Times New Roman" pitchFamily="18" charset="0"/>
              </a:rPr>
              <a:t>Garrett, R.D., Carlson, K.M., </a:t>
            </a:r>
            <a:r>
              <a:rPr lang="en-US" sz="1800" dirty="0" err="1">
                <a:latin typeface="Times New Roman" pitchFamily="18" charset="0"/>
                <a:ea typeface="Tahoma" pitchFamily="34" charset="0"/>
                <a:cs typeface="Times New Roman" pitchFamily="18" charset="0"/>
              </a:rPr>
              <a:t>Rueda</a:t>
            </a:r>
            <a:r>
              <a:rPr lang="en-US" sz="1800" dirty="0">
                <a:latin typeface="Times New Roman" pitchFamily="18" charset="0"/>
                <a:ea typeface="Tahoma" pitchFamily="34" charset="0"/>
                <a:cs typeface="Times New Roman" pitchFamily="18" charset="0"/>
              </a:rPr>
              <a:t>, X. and </a:t>
            </a:r>
            <a:r>
              <a:rPr lang="en-US" sz="1800" dirty="0" err="1">
                <a:latin typeface="Times New Roman" pitchFamily="18" charset="0"/>
                <a:ea typeface="Tahoma" pitchFamily="34" charset="0"/>
                <a:cs typeface="Times New Roman" pitchFamily="18" charset="0"/>
              </a:rPr>
              <a:t>Noojipady</a:t>
            </a:r>
            <a:r>
              <a:rPr lang="en-US" sz="1800" dirty="0">
                <a:latin typeface="Times New Roman" pitchFamily="18" charset="0"/>
                <a:ea typeface="Tahoma" pitchFamily="34" charset="0"/>
                <a:cs typeface="Times New Roman" pitchFamily="18" charset="0"/>
              </a:rPr>
              <a:t>, P. (2016). Assessing the potential </a:t>
            </a:r>
            <a:r>
              <a:rPr lang="en-US" sz="1800" dirty="0" err="1">
                <a:latin typeface="Times New Roman" pitchFamily="18" charset="0"/>
                <a:ea typeface="Tahoma" pitchFamily="34" charset="0"/>
                <a:cs typeface="Times New Roman" pitchFamily="18" charset="0"/>
              </a:rPr>
              <a:t>additionality</a:t>
            </a:r>
            <a:r>
              <a:rPr lang="en-US" sz="1800" dirty="0">
                <a:latin typeface="Times New Roman" pitchFamily="18" charset="0"/>
                <a:ea typeface="Tahoma" pitchFamily="34" charset="0"/>
                <a:cs typeface="Times New Roman" pitchFamily="18" charset="0"/>
              </a:rPr>
              <a:t> of certification by the round table on responsible soybeans and the roundtable on sustainable palm oil. </a:t>
            </a:r>
            <a:r>
              <a:rPr lang="en-US" sz="1800" i="1" dirty="0">
                <a:latin typeface="Times New Roman" pitchFamily="18" charset="0"/>
                <a:ea typeface="Tahoma" pitchFamily="34" charset="0"/>
                <a:cs typeface="Times New Roman" pitchFamily="18" charset="0"/>
              </a:rPr>
              <a:t>Environmental Research Letters</a:t>
            </a:r>
            <a:r>
              <a:rPr lang="en-US" sz="1800" dirty="0">
                <a:latin typeface="Times New Roman" pitchFamily="18" charset="0"/>
                <a:ea typeface="Tahoma" pitchFamily="34" charset="0"/>
                <a:cs typeface="Times New Roman" pitchFamily="18" charset="0"/>
              </a:rPr>
              <a:t>, </a:t>
            </a:r>
            <a:r>
              <a:rPr lang="en-US" sz="1800" i="1" dirty="0">
                <a:latin typeface="Times New Roman" pitchFamily="18" charset="0"/>
                <a:ea typeface="Tahoma" pitchFamily="34" charset="0"/>
                <a:cs typeface="Times New Roman" pitchFamily="18" charset="0"/>
              </a:rPr>
              <a:t>11</a:t>
            </a:r>
            <a:r>
              <a:rPr lang="en-US" sz="1800" dirty="0">
                <a:latin typeface="Times New Roman" pitchFamily="18" charset="0"/>
                <a:ea typeface="Tahoma" pitchFamily="34" charset="0"/>
                <a:cs typeface="Times New Roman" pitchFamily="18" charset="0"/>
              </a:rPr>
              <a:t>(4), p.045003.</a:t>
            </a:r>
          </a:p>
          <a:p>
            <a:r>
              <a:rPr lang="en-US" sz="1800" dirty="0">
                <a:latin typeface="Times New Roman" pitchFamily="18" charset="0"/>
                <a:cs typeface="Times New Roman" pitchFamily="18" charset="0"/>
              </a:rPr>
              <a:t>Jalloh, A.A.A., Habib, M.A. and </a:t>
            </a:r>
            <a:r>
              <a:rPr lang="en-US" sz="1800" dirty="0" err="1">
                <a:latin typeface="Times New Roman" pitchFamily="18" charset="0"/>
                <a:cs typeface="Times New Roman" pitchFamily="18" charset="0"/>
              </a:rPr>
              <a:t>Turay</a:t>
            </a:r>
            <a:r>
              <a:rPr lang="en-US" sz="1800" dirty="0">
                <a:latin typeface="Times New Roman" pitchFamily="18" charset="0"/>
                <a:cs typeface="Times New Roman" pitchFamily="18" charset="0"/>
              </a:rPr>
              <a:t>, B. (2016). the Effects of Human Resource Planning in the Implementation of Operational </a:t>
            </a:r>
            <a:r>
              <a:rPr lang="en-US" sz="1800" dirty="0" err="1">
                <a:latin typeface="Times New Roman" pitchFamily="18" charset="0"/>
                <a:cs typeface="Times New Roman" pitchFamily="18" charset="0"/>
              </a:rPr>
              <a:t>Activites</a:t>
            </a:r>
            <a:r>
              <a:rPr lang="en-US" sz="1800" dirty="0">
                <a:latin typeface="Times New Roman" pitchFamily="18" charset="0"/>
                <a:cs typeface="Times New Roman" pitchFamily="18" charset="0"/>
              </a:rPr>
              <a:t> in Large Scale Enterprises. </a:t>
            </a:r>
            <a:r>
              <a:rPr lang="en-US" sz="1800" i="1" dirty="0">
                <a:latin typeface="Times New Roman" pitchFamily="18" charset="0"/>
                <a:cs typeface="Times New Roman" pitchFamily="18" charset="0"/>
              </a:rPr>
              <a:t>International Journal of Information, Business and Management</a:t>
            </a:r>
            <a:r>
              <a:rPr lang="en-US" sz="1800" dirty="0">
                <a:latin typeface="Times New Roman" pitchFamily="18" charset="0"/>
                <a:cs typeface="Times New Roman" pitchFamily="18" charset="0"/>
              </a:rPr>
              <a:t>, </a:t>
            </a:r>
            <a:r>
              <a:rPr lang="en-US" sz="1800" i="1" dirty="0">
                <a:latin typeface="Times New Roman" pitchFamily="18" charset="0"/>
                <a:cs typeface="Times New Roman" pitchFamily="18" charset="0"/>
              </a:rPr>
              <a:t>8</a:t>
            </a:r>
            <a:r>
              <a:rPr lang="en-US" sz="1800" dirty="0">
                <a:latin typeface="Times New Roman" pitchFamily="18" charset="0"/>
                <a:cs typeface="Times New Roman" pitchFamily="18" charset="0"/>
              </a:rPr>
              <a:t>(1), p.252.</a:t>
            </a:r>
          </a:p>
          <a:p>
            <a:endParaRPr lang="en-US" sz="1800" dirty="0">
              <a:latin typeface="Times New Roman" pitchFamily="18" charset="0"/>
              <a:ea typeface="Tahoma" pitchFamily="34" charset="0"/>
              <a:cs typeface="Times New Roman" pitchFamily="18" charset="0"/>
            </a:endParaRPr>
          </a:p>
          <a:p>
            <a:pPr marL="0" indent="0" algn="just">
              <a:lnSpc>
                <a:spcPct val="170000"/>
              </a:lnSpc>
              <a:buNone/>
            </a:pPr>
            <a:endParaRPr lang="en-US" sz="1000" dirty="0">
              <a:latin typeface="Times New Roman" pitchFamily="18" charset="0"/>
              <a:ea typeface="Tahoma" pitchFamily="34" charset="0"/>
              <a:cs typeface="Times New Roman" pitchFamily="18"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E5CFB-68EB-446E-9173-2414AF6E9FBE}"/>
              </a:ext>
            </a:extLst>
          </p:cNvPr>
          <p:cNvSpPr>
            <a:spLocks noGrp="1"/>
          </p:cNvSpPr>
          <p:nvPr>
            <p:ph type="title"/>
          </p:nvPr>
        </p:nvSpPr>
        <p:spPr>
          <a:xfrm>
            <a:off x="457200" y="0"/>
            <a:ext cx="8229600" cy="914400"/>
          </a:xfrm>
        </p:spPr>
        <p:txBody>
          <a:bodyPr>
            <a:normAutofit/>
          </a:bodyPr>
          <a:lstStyle/>
          <a:p>
            <a:r>
              <a:rPr lang="en-US" dirty="0"/>
              <a:t>Contd.</a:t>
            </a:r>
          </a:p>
        </p:txBody>
      </p:sp>
      <p:sp>
        <p:nvSpPr>
          <p:cNvPr id="3" name="Content Placeholder 2">
            <a:extLst>
              <a:ext uri="{FF2B5EF4-FFF2-40B4-BE49-F238E27FC236}">
                <a16:creationId xmlns:a16="http://schemas.microsoft.com/office/drawing/2014/main" id="{7AEF0B07-DA09-49DA-B48C-2DC5A65B8B3E}"/>
              </a:ext>
            </a:extLst>
          </p:cNvPr>
          <p:cNvSpPr>
            <a:spLocks noGrp="1"/>
          </p:cNvSpPr>
          <p:nvPr>
            <p:ph idx="1"/>
          </p:nvPr>
        </p:nvSpPr>
        <p:spPr>
          <a:xfrm>
            <a:off x="457200" y="1295400"/>
            <a:ext cx="8229600" cy="5029200"/>
          </a:xfrm>
        </p:spPr>
        <p:txBody>
          <a:bodyPr>
            <a:normAutofit fontScale="70000" lnSpcReduction="20000"/>
          </a:bodyPr>
          <a:lstStyle/>
          <a:p>
            <a:r>
              <a:rPr lang="en-US" dirty="0">
                <a:latin typeface="Times New Roman" panose="02020603050405020304" pitchFamily="18" charset="0"/>
                <a:cs typeface="Times New Roman" pitchFamily="18" charset="0"/>
              </a:rPr>
              <a:t>Samuel, A.B., Rahman, M.M., </a:t>
            </a:r>
            <a:r>
              <a:rPr lang="en-US" dirty="0" err="1">
                <a:latin typeface="Times New Roman" panose="02020603050405020304" pitchFamily="18" charset="0"/>
                <a:cs typeface="Times New Roman" pitchFamily="18" charset="0"/>
              </a:rPr>
              <a:t>Khairuddin</a:t>
            </a:r>
            <a:r>
              <a:rPr lang="en-US" dirty="0">
                <a:latin typeface="Times New Roman" panose="02020603050405020304" pitchFamily="18" charset="0"/>
                <a:cs typeface="Times New Roman" pitchFamily="18" charset="0"/>
              </a:rPr>
              <a:t>, I., Uddin, M.J. and </a:t>
            </a:r>
            <a:r>
              <a:rPr lang="en-US" dirty="0" err="1">
                <a:latin typeface="Times New Roman" panose="02020603050405020304" pitchFamily="18" charset="0"/>
                <a:cs typeface="Times New Roman" pitchFamily="18" charset="0"/>
              </a:rPr>
              <a:t>Rahaman</a:t>
            </a:r>
            <a:r>
              <a:rPr lang="en-US" dirty="0">
                <a:latin typeface="Times New Roman" panose="02020603050405020304" pitchFamily="18" charset="0"/>
                <a:cs typeface="Times New Roman" pitchFamily="18" charset="0"/>
              </a:rPr>
              <a:t>, S. (2017). A </a:t>
            </a:r>
            <a:r>
              <a:rPr lang="en-US" dirty="0" err="1">
                <a:latin typeface="Times New Roman" panose="02020603050405020304" pitchFamily="18" charset="0"/>
                <a:cs typeface="Times New Roman" pitchFamily="18" charset="0"/>
              </a:rPr>
              <a:t>synthesised</a:t>
            </a:r>
            <a:r>
              <a:rPr lang="en-US" dirty="0">
                <a:latin typeface="Times New Roman" panose="02020603050405020304" pitchFamily="18" charset="0"/>
                <a:cs typeface="Times New Roman" pitchFamily="18" charset="0"/>
              </a:rPr>
              <a:t> literature review on </a:t>
            </a:r>
            <a:r>
              <a:rPr lang="en-US" dirty="0" err="1">
                <a:latin typeface="Times New Roman" panose="02020603050405020304" pitchFamily="18" charset="0"/>
                <a:cs typeface="Times New Roman" pitchFamily="18" charset="0"/>
              </a:rPr>
              <a:t>organisational</a:t>
            </a:r>
            <a:r>
              <a:rPr lang="en-US" dirty="0">
                <a:latin typeface="Times New Roman" panose="02020603050405020304" pitchFamily="18" charset="0"/>
                <a:cs typeface="Times New Roman" pitchFamily="18" charset="0"/>
              </a:rPr>
              <a:t> culture and corporate performance. Journal of Advanced Research in Social and </a:t>
            </a:r>
            <a:r>
              <a:rPr lang="en-US" dirty="0" err="1">
                <a:latin typeface="Times New Roman" panose="02020603050405020304" pitchFamily="18" charset="0"/>
                <a:cs typeface="Times New Roman" pitchFamily="18" charset="0"/>
              </a:rPr>
              <a:t>Behavioural</a:t>
            </a:r>
            <a:r>
              <a:rPr lang="en-US" dirty="0">
                <a:latin typeface="Times New Roman" pitchFamily="18" charset="0"/>
                <a:cs typeface="Times New Roman" pitchFamily="18" charset="0"/>
              </a:rPr>
              <a:t> Sciences Journal Homepage, 7(1), pp.83-95.</a:t>
            </a:r>
          </a:p>
          <a:p>
            <a:r>
              <a:rPr lang="en-US" dirty="0">
                <a:latin typeface="Times New Roman" pitchFamily="18" charset="0"/>
                <a:cs typeface="Times New Roman" pitchFamily="18" charset="0"/>
              </a:rPr>
              <a:t>Noe, R.A., Hollenbeck, J.R., Gerhart, B. and Wright, P.M. (2017). Human resource management: Gaining a competitive advantage. New York, NY: McGraw-Hill Education.</a:t>
            </a:r>
          </a:p>
          <a:p>
            <a:r>
              <a:rPr lang="en-GB" dirty="0">
                <a:latin typeface="Times New Roman" panose="02020603050405020304" pitchFamily="18" charset="0"/>
                <a:cs typeface="Times New Roman" panose="02020603050405020304" pitchFamily="18" charset="0"/>
              </a:rPr>
              <a:t> Accessed </a:t>
            </a:r>
            <a:r>
              <a:rPr lang="en-GB" dirty="0" err="1">
                <a:latin typeface="Times New Roman" panose="02020603050405020304" pitchFamily="18" charset="0"/>
                <a:cs typeface="Times New Roman" panose="02020603050405020304" pitchFamily="18" charset="0"/>
              </a:rPr>
              <a:t>online:</a:t>
            </a:r>
            <a:r>
              <a:rPr lang="en-GB" dirty="0" err="1">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a:t>
            </a:r>
            <a:r>
              <a:rPr lang="en-GB"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://brandingsource.blogspot.com/2012/06/new-logo-kelloggs.html</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https://www.slideshare.net</a:t>
            </a:r>
          </a:p>
          <a:p>
            <a:pPr>
              <a:lnSpc>
                <a:spcPct val="120000"/>
              </a:lnSpc>
            </a:pPr>
            <a:r>
              <a:rPr lang="en-GB" dirty="0">
                <a:latin typeface="Times New Roman" panose="02020603050405020304" pitchFamily="18" charset="0"/>
                <a:cs typeface="Times New Roman" panose="02020603050405020304" pitchFamily="18" charset="0"/>
              </a:rPr>
              <a:t>Waring, S.P. (2016) Taylorism transformed: Scientific management theory since 1945. UNC Press Books.</a:t>
            </a:r>
          </a:p>
          <a:p>
            <a:pPr>
              <a:lnSpc>
                <a:spcPct val="120000"/>
              </a:lnSpc>
            </a:pPr>
            <a:r>
              <a:rPr lang="en-GB" dirty="0">
                <a:latin typeface="Times New Roman" panose="02020603050405020304" pitchFamily="18" charset="0"/>
                <a:cs typeface="Times New Roman" panose="02020603050405020304" pitchFamily="18" charset="0"/>
              </a:rPr>
              <a:t>Maslow hierarchy of needs (2018) Available from: </a:t>
            </a:r>
            <a:r>
              <a:rPr lang="en-GB" u="sng" dirty="0">
                <a:latin typeface="Times New Roman" panose="02020603050405020304" pitchFamily="18" charset="0"/>
                <a:cs typeface="Times New Roman" panose="02020603050405020304" pitchFamily="18" charset="0"/>
                <a:hlinkClick r:id="rId3"/>
              </a:rPr>
              <a:t>https://www.simplypsychology.org/maslow.html</a:t>
            </a:r>
            <a:r>
              <a:rPr lang="en-GB" dirty="0">
                <a:latin typeface="Times New Roman" panose="02020603050405020304" pitchFamily="18" charset="0"/>
                <a:cs typeface="Times New Roman" panose="02020603050405020304" pitchFamily="18" charset="0"/>
              </a:rPr>
              <a:t> (Accessed on 15 April 2019)</a:t>
            </a:r>
          </a:p>
          <a:p>
            <a:pPr>
              <a:lnSpc>
                <a:spcPct val="120000"/>
              </a:lnSpc>
            </a:pPr>
            <a:r>
              <a:rPr lang="en-GB" dirty="0">
                <a:latin typeface="Times New Roman" panose="02020603050405020304" pitchFamily="18" charset="0"/>
                <a:cs typeface="Times New Roman" panose="02020603050405020304" pitchFamily="18" charset="0"/>
              </a:rPr>
              <a:t>Management theories (2016) Available from: </a:t>
            </a:r>
            <a:r>
              <a:rPr lang="en-GB" dirty="0">
                <a:latin typeface="Times New Roman" panose="02020603050405020304" pitchFamily="18" charset="0"/>
                <a:cs typeface="Times New Roman" panose="02020603050405020304" pitchFamily="18" charset="0"/>
                <a:hlinkClick r:id="rId4"/>
              </a:rPr>
              <a:t>https://www.healthknowledge.org.uk/public-health-textbook/organisation-management/5c-management-change/basic-management-models</a:t>
            </a:r>
            <a:r>
              <a:rPr lang="en-GB" dirty="0">
                <a:latin typeface="Times New Roman" panose="02020603050405020304" pitchFamily="18" charset="0"/>
                <a:cs typeface="Times New Roman" panose="02020603050405020304" pitchFamily="18" charset="0"/>
              </a:rPr>
              <a:t> (Accessed on 20 April 2019)</a:t>
            </a:r>
          </a:p>
          <a:p>
            <a:endParaRPr lang="en-US" dirty="0"/>
          </a:p>
        </p:txBody>
      </p:sp>
    </p:spTree>
    <p:extLst>
      <p:ext uri="{BB962C8B-B14F-4D97-AF65-F5344CB8AC3E}">
        <p14:creationId xmlns:p14="http://schemas.microsoft.com/office/powerpoint/2010/main" val="2943641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3581400"/>
          </a:xfrm>
        </p:spPr>
        <p:txBody>
          <a:bodyPr>
            <a:normAutofit/>
          </a:bodyPr>
          <a:lstStyle/>
          <a:p>
            <a:pPr algn="ctr"/>
            <a:r>
              <a:rPr lang="en-US" b="1" dirty="0">
                <a:latin typeface="Times New Roman" pitchFamily="18" charset="0"/>
                <a:cs typeface="Times New Roman" pitchFamily="18" charset="0"/>
              </a:rPr>
              <a:t>THANK YOU</a:t>
            </a:r>
            <a:br>
              <a:rPr lang="en-US" b="1" dirty="0">
                <a:latin typeface="Times New Roman" pitchFamily="18" charset="0"/>
                <a:cs typeface="Times New Roman" pitchFamily="18" charset="0"/>
              </a:rPr>
            </a:br>
            <a:br>
              <a:rPr lang="en-US" b="1" dirty="0">
                <a:latin typeface="Times New Roman" pitchFamily="18" charset="0"/>
                <a:cs typeface="Times New Roman" pitchFamily="18" charset="0"/>
              </a:rPr>
            </a:br>
            <a:r>
              <a:rPr lang="en-US" b="1" dirty="0">
                <a:latin typeface="Times New Roman" pitchFamily="18" charset="0"/>
                <a:cs typeface="Times New Roman" pitchFamily="18" charset="0"/>
              </a:rPr>
              <a:t>ANY QUERIES?</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1323</TotalTime>
  <Words>2655</Words>
  <Application>Microsoft Office PowerPoint</Application>
  <PresentationFormat>On-screen Show (4:3)</PresentationFormat>
  <Paragraphs>141</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Constantia</vt:lpstr>
      <vt:lpstr>Times New Roman</vt:lpstr>
      <vt:lpstr>Wingdings</vt:lpstr>
      <vt:lpstr>Wingdings 2</vt:lpstr>
      <vt:lpstr>Flow</vt:lpstr>
      <vt:lpstr>Introducing the Modern Workplace Nicolae Gabriel Marton-1809880 Andreea Silica : 1808595 Radu Mihai Silica : 1808592 Cosmina Andrei : 1809878 Ioana Catalina Mizgaciu:1807939    </vt:lpstr>
      <vt:lpstr>Introduction and Background of the organization  </vt:lpstr>
      <vt:lpstr>KELLOGG`S SWOT ANALYSIS</vt:lpstr>
      <vt:lpstr>Goals and Objectives  What are Goals and Objectives?</vt:lpstr>
      <vt:lpstr>What is the importance of goal setting?</vt:lpstr>
      <vt:lpstr>     Leadership and management behaviours  </vt:lpstr>
      <vt:lpstr>Contd..</vt:lpstr>
      <vt:lpstr>Kellog’s group and team behaviour </vt:lpstr>
      <vt:lpstr>Kellog’s</vt:lpstr>
      <vt:lpstr>Motivation and Perception at Kellogg’s Scientific Management concept</vt:lpstr>
      <vt:lpstr>Maslow hierarchy of needs</vt:lpstr>
      <vt:lpstr>Conclusion</vt:lpstr>
      <vt:lpstr>References</vt:lpstr>
      <vt:lpstr>Contd.</vt:lpstr>
      <vt:lpstr>THANK YOU  ANY QUERIES?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19037187</dc:creator>
  <cp:lastModifiedBy>SLK</cp:lastModifiedBy>
  <cp:revision>22</cp:revision>
  <dcterms:created xsi:type="dcterms:W3CDTF">2019-03-28T09:46:46Z</dcterms:created>
  <dcterms:modified xsi:type="dcterms:W3CDTF">2019-04-26T16:40:31Z</dcterms:modified>
</cp:coreProperties>
</file>