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4" r:id="rId4"/>
  </p:sldMasterIdLst>
  <p:sldIdLst>
    <p:sldId id="256" r:id="rId5"/>
    <p:sldId id="257" r:id="rId6"/>
    <p:sldId id="258" r:id="rId7"/>
    <p:sldId id="288" r:id="rId8"/>
    <p:sldId id="289" r:id="rId9"/>
    <p:sldId id="290" r:id="rId10"/>
    <p:sldId id="277" r:id="rId11"/>
    <p:sldId id="291" r:id="rId12"/>
    <p:sldId id="292" r:id="rId13"/>
    <p:sldId id="293" r:id="rId14"/>
    <p:sldId id="295" r:id="rId15"/>
    <p:sldId id="296" r:id="rId16"/>
    <p:sldId id="297" r:id="rId17"/>
    <p:sldId id="28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4F60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5952"/>
  </p:normalViewPr>
  <p:slideViewPr>
    <p:cSldViewPr snapToGrid="0" snapToObjects="1">
      <p:cViewPr varScale="1">
        <p:scale>
          <a:sx n="87" d="100"/>
          <a:sy n="87" d="100"/>
        </p:scale>
        <p:origin x="66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110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365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7869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52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502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835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377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374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522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479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327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10/9/2024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968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13" r:id="rId6"/>
    <p:sldLayoutId id="2147483808" r:id="rId7"/>
    <p:sldLayoutId id="2147483809" r:id="rId8"/>
    <p:sldLayoutId id="2147483810" r:id="rId9"/>
    <p:sldLayoutId id="2147483812" r:id="rId10"/>
    <p:sldLayoutId id="214748381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.Ainsworth@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24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 descr="White bulbs with a yellow one standing out">
            <a:extLst>
              <a:ext uri="{FF2B5EF4-FFF2-40B4-BE49-F238E27FC236}">
                <a16:creationId xmlns:a16="http://schemas.microsoft.com/office/drawing/2014/main" id="{5C85D8EC-824B-41A1-842A-83993F65D1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2" name="Freeform: Shape 26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EB477-0261-8447-8202-86733220F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40119" y="1190036"/>
            <a:ext cx="2515263" cy="2946277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ECEI4012</a:t>
            </a:r>
            <a:br>
              <a:rPr lang="en-GB" dirty="0"/>
            </a:br>
            <a:r>
              <a:rPr lang="en-GB" dirty="0"/>
              <a:t>Principles of Learning and Teaching: 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6DF6AD-A53C-3548-BBD9-6499BD04E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0119" y="4405256"/>
            <a:ext cx="2443783" cy="1262708"/>
          </a:xfrm>
        </p:spPr>
        <p:txBody>
          <a:bodyPr anchor="t">
            <a:normAutofit fontScale="85000" lnSpcReduction="10000"/>
          </a:bodyPr>
          <a:lstStyle/>
          <a:p>
            <a:pPr algn="ctr"/>
            <a:r>
              <a:rPr lang="en-GB" dirty="0"/>
              <a:t>Sue Ainsworth</a:t>
            </a:r>
          </a:p>
          <a:p>
            <a:pPr algn="ctr"/>
            <a:r>
              <a:rPr lang="en-GB" dirty="0">
                <a:hlinkClick r:id="rId3"/>
              </a:rPr>
              <a:t>s.ainsworth@uwtsd.ac.uk</a:t>
            </a:r>
            <a:r>
              <a:rPr lang="en-GB" dirty="0"/>
              <a:t> </a:t>
            </a:r>
          </a:p>
        </p:txBody>
      </p:sp>
      <p:sp>
        <p:nvSpPr>
          <p:cNvPr id="33" name="Freeform: Shape 28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4792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253C6-EEA8-224F-964E-A6BC7BD12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cs typeface="Arial" panose="020B0604020202020204" pitchFamily="34" charset="0"/>
              </a:rPr>
              <a:t>Recap: Learning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1149D-49CE-4C4F-8853-FA04AAE6F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Behaviourism (Operant conditioning): Skinner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Behaviourism (Classical conditioning): Pavlov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 – Piaget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Constructivism: Froebel’s theory of Play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dirty="0"/>
              <a:t>Constructivism – Bruner’s theory of Cognitive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04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BFD5E-D5A7-1D4C-8A5F-B098835003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theories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5ABE8-ECAE-F240-8E9A-901D1826D2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400" dirty="0"/>
              <a:t>Social Constructivism – Vygotsky’s Socio-Cultural theory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869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17EB6-4782-4401-9079-18FC1442C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Vygotsky  </a:t>
            </a:r>
            <a:br>
              <a:rPr lang="en-GB" b="1" dirty="0"/>
            </a:br>
            <a:r>
              <a:rPr lang="en-GB" b="1" dirty="0"/>
              <a:t>SOCIO-CULTURAL THEORY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C3DE5-8EB5-4FDB-921A-353D8A35BE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7580682" cy="374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dirty="0"/>
              <a:t>Lev Vygotsky: Russian Psychologist 1896-1934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Great influence on the approaches to and the way educators think about learning and teaching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Built upon the importance of </a:t>
            </a:r>
            <a:r>
              <a:rPr lang="en-GB" i="1" u="sng" dirty="0"/>
              <a:t>social interaction </a:t>
            </a:r>
            <a:r>
              <a:rPr lang="en-GB" dirty="0"/>
              <a:t>and studied the role that </a:t>
            </a:r>
            <a:r>
              <a:rPr lang="en-GB" i="1" u="sng" dirty="0"/>
              <a:t>social interaction </a:t>
            </a:r>
            <a:r>
              <a:rPr lang="en-GB" dirty="0"/>
              <a:t>plays in the development of cognition (understanding)</a:t>
            </a:r>
            <a:r>
              <a:rPr lang="en-GB" sz="2400" dirty="0"/>
              <a:t>.</a:t>
            </a:r>
          </a:p>
        </p:txBody>
      </p:sp>
      <p:pic>
        <p:nvPicPr>
          <p:cNvPr id="4" name="Picture 1" descr="Lev Vygotsky&#10;">
            <a:extLst>
              <a:ext uri="{FF2B5EF4-FFF2-40B4-BE49-F238E27FC236}">
                <a16:creationId xmlns:a16="http://schemas.microsoft.com/office/drawing/2014/main" id="{2CB8D1C1-420F-48F4-8AC3-2E9329D6B3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82" r="-2" b="31918"/>
          <a:stretch/>
        </p:blipFill>
        <p:spPr bwMode="auto">
          <a:xfrm>
            <a:off x="8647482" y="642594"/>
            <a:ext cx="2684751" cy="215832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EE4C83-BF8D-4AF1-9AA0-475325A6E236}"/>
              </a:ext>
            </a:extLst>
          </p:cNvPr>
          <p:cNvSpPr txBox="1"/>
          <p:nvPr/>
        </p:nvSpPr>
        <p:spPr>
          <a:xfrm>
            <a:off x="992094" y="585216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918893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5DDD4-EB71-4071-A8D2-9D95F54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Constructivism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AD0C26-278D-4A4F-A644-8B76E37940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10058400" cy="374904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Vygotsky emphasised that children learn through social interaction.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Social constructivism allows for the learning </a:t>
            </a:r>
            <a:r>
              <a:rPr lang="en-GB" sz="3600" kern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that we recognise to take place – how a child should act in school, on the yard, with their friend, with a sibling or with their teacher. </a:t>
            </a:r>
            <a:endParaRPr lang="en-GB" sz="36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dirty="0"/>
              <a:t>The child is not seen as a lone learner but as a part of a group. 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342D81-5826-4221-B840-7F74FCF5AE8F}"/>
              </a:ext>
            </a:extLst>
          </p:cNvPr>
          <p:cNvSpPr txBox="1"/>
          <p:nvPr/>
        </p:nvSpPr>
        <p:spPr>
          <a:xfrm>
            <a:off x="776942" y="603074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353047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3793F-1062-457C-898F-EB0B7C06F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153" y="642594"/>
            <a:ext cx="11104282" cy="1371600"/>
          </a:xfrm>
        </p:spPr>
        <p:txBody>
          <a:bodyPr/>
          <a:lstStyle/>
          <a:p>
            <a:r>
              <a:rPr lang="en-GB" b="1" dirty="0"/>
              <a:t>Vygotsky’s Theory of cognitive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3120CD-7ADB-4B42-BF12-C9B7003CD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Vygotsky stated that babies have four basic mental functions</a:t>
            </a:r>
          </a:p>
          <a:p>
            <a:pPr lvl="1"/>
            <a:r>
              <a:rPr lang="en-GB" sz="2400" dirty="0"/>
              <a:t>Attention</a:t>
            </a:r>
          </a:p>
          <a:p>
            <a:pPr lvl="1"/>
            <a:r>
              <a:rPr lang="en-GB" sz="2400" dirty="0"/>
              <a:t>Sensation</a:t>
            </a:r>
          </a:p>
          <a:p>
            <a:pPr lvl="1"/>
            <a:r>
              <a:rPr lang="en-GB" sz="2400" dirty="0"/>
              <a:t>Perception</a:t>
            </a:r>
          </a:p>
          <a:p>
            <a:pPr lvl="1"/>
            <a:r>
              <a:rPr lang="en-GB" sz="2400" dirty="0"/>
              <a:t>Memory</a:t>
            </a:r>
          </a:p>
          <a:p>
            <a:pPr marL="274320" lvl="1" indent="0">
              <a:buNone/>
            </a:pPr>
            <a:endParaRPr lang="en-GB" sz="2400" dirty="0"/>
          </a:p>
          <a:p>
            <a:r>
              <a:rPr lang="en-GB" sz="2400" dirty="0"/>
              <a:t>Through interaction with their socio-cultural environment these basic mental functions become effective. </a:t>
            </a:r>
          </a:p>
          <a:p>
            <a:r>
              <a:rPr lang="en-GB" sz="2400" dirty="0"/>
              <a:t>When the basic mental functions become effective, it is then referred as higher mental functions. These are categorised as independent learning and thinking.</a:t>
            </a:r>
          </a:p>
          <a:p>
            <a:pPr marL="274320" lvl="1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CF346B-B93C-4860-80AF-B3473D392592}"/>
              </a:ext>
            </a:extLst>
          </p:cNvPr>
          <p:cNvSpPr txBox="1"/>
          <p:nvPr/>
        </p:nvSpPr>
        <p:spPr>
          <a:xfrm>
            <a:off x="872565" y="6041670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2000181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E4F4-DFC8-4E1E-8E66-4833E265F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247" y="642594"/>
            <a:ext cx="11175999" cy="1371600"/>
          </a:xfrm>
        </p:spPr>
        <p:txBody>
          <a:bodyPr/>
          <a:lstStyle/>
          <a:p>
            <a:r>
              <a:rPr lang="en-GB" b="1" dirty="0"/>
              <a:t>Vygotsky's Theory of cognitive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5E8D0-804F-47EB-A426-88BC9F101C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Think back to when you learned how to put together Lego or a jigsaw. </a:t>
            </a:r>
          </a:p>
          <a:p>
            <a:r>
              <a:rPr lang="en-GB" sz="4000" dirty="0"/>
              <a:t>Did someone model this to you or did you learn it alone?</a:t>
            </a:r>
          </a:p>
          <a:p>
            <a:r>
              <a:rPr lang="en-GB" sz="4000" dirty="0"/>
              <a:t>Most learning that takes place in a child’s life is through a parent, caregiver, teacher or someone older.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2A8117-7C81-45E4-9949-72016305F9FF}"/>
              </a:ext>
            </a:extLst>
          </p:cNvPr>
          <p:cNvSpPr txBox="1"/>
          <p:nvPr/>
        </p:nvSpPr>
        <p:spPr>
          <a:xfrm>
            <a:off x="657411" y="58570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2554397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638F0-042B-4DA9-A8DE-A5B1D1896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5" y="642594"/>
            <a:ext cx="10939929" cy="1371600"/>
          </a:xfrm>
        </p:spPr>
        <p:txBody>
          <a:bodyPr/>
          <a:lstStyle/>
          <a:p>
            <a:r>
              <a:rPr lang="en-GB" dirty="0"/>
              <a:t>More Knowledgeable Other (MKO)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5EE45-B5CB-4E39-854A-20ACC19C2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cs typeface="Times New Roman" panose="02020603050405020304" pitchFamily="18" charset="0"/>
              </a:rPr>
              <a:t>More Knowledgeable Other (MKO) – Someone who has a better understanding of the subject.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sz="4400" dirty="0">
                <a:effectLst/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ocial interaction involves cooperative and collaborative dialogue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dirty="0"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When this happens, cognitive development</a:t>
            </a:r>
            <a:r>
              <a:rPr lang="en-GB" sz="4400" dirty="0">
                <a:effectLst/>
                <a:latin typeface="The Hand" panose="030705020305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takes place.</a:t>
            </a:r>
          </a:p>
          <a:p>
            <a:endParaRPr lang="en-GB" sz="3600" b="0" dirty="0">
              <a:latin typeface="The Hand" panose="030705020305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E77D9A5-7DCC-4635-96BA-9B7C0B6B3ED6}"/>
              </a:ext>
            </a:extLst>
          </p:cNvPr>
          <p:cNvSpPr txBox="1"/>
          <p:nvPr/>
        </p:nvSpPr>
        <p:spPr>
          <a:xfrm>
            <a:off x="944282" y="585700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3982464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066C7-3946-4DEE-91CA-8E2D71577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Vygotsky’s  </a:t>
            </a:r>
            <a:r>
              <a:rPr lang="en-GB" dirty="0"/>
              <a:t>Zone of proximal development (ZPD)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0E6D7-B1CD-411E-89BB-AEC8D5FDA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altLang="en-US" sz="4400" dirty="0"/>
              <a:t>ZPD shows the difference between what a child can do without help and what they can achieve with the support of an MKO (an adult or another child).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A4D498-BE06-41A4-9E0C-B7236887D112}"/>
              </a:ext>
            </a:extLst>
          </p:cNvPr>
          <p:cNvSpPr txBox="1"/>
          <p:nvPr/>
        </p:nvSpPr>
        <p:spPr>
          <a:xfrm>
            <a:off x="812800" y="594737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  <p:pic>
        <p:nvPicPr>
          <p:cNvPr id="6" name="Picture 5" descr="Adult man supporting a child using a laptop&#10;">
            <a:extLst>
              <a:ext uri="{FF2B5EF4-FFF2-40B4-BE49-F238E27FC236}">
                <a16:creationId xmlns:a16="http://schemas.microsoft.com/office/drawing/2014/main" id="{686897AE-7254-C7E5-C54F-9E5CBA645E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0185" y="3602045"/>
            <a:ext cx="4461302" cy="2697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7057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A333C-6A55-45DD-BDE9-BBE2647FC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ZPD and scaffolding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BEBDD6-D3B0-48F4-9F63-630A0F456F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9173" y="1813013"/>
            <a:ext cx="9313653" cy="440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22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96F2-9A76-4B0F-825E-23C31886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importance of Language in Vygotsky’s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366AB-A0BE-4681-8A66-43BE42BE6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463" y="1728952"/>
            <a:ext cx="10333074" cy="382772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Language is the main way that adults transmit information to children.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We all have private speech (internal speech)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Through private speech children plan activities and strategies. This aids their cognitive development.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4000" dirty="0"/>
              <a:t>Through external speech (dialogue with others) children communicate their understanding.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509D11-7DEE-485E-B703-FCFC5DEB9FBD}"/>
              </a:ext>
            </a:extLst>
          </p:cNvPr>
          <p:cNvSpPr txBox="1"/>
          <p:nvPr/>
        </p:nvSpPr>
        <p:spPr>
          <a:xfrm>
            <a:off x="1214294" y="5768078"/>
            <a:ext cx="113279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  <a:r>
              <a:rPr lang="en-GB" altLang="en-US" dirty="0"/>
              <a:t>                                                                                                                                                     </a:t>
            </a: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825857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196F2-9A76-4B0F-825E-23C318869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social constructivism in our classrooms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366AB-A0BE-4681-8A66-43BE42BE6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463" y="1728952"/>
            <a:ext cx="10333074" cy="3827722"/>
          </a:xfrm>
        </p:spPr>
        <p:txBody>
          <a:bodyPr>
            <a:no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role of the MKO in classrooms is usually the teachers or TA. They stimulate the dialogue and motivate the student. When this is planned, it is known as scaffolding.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Collaborative learning where the MKO is a peer (e.g. </a:t>
            </a:r>
            <a:r>
              <a:rPr lang="en-GB" sz="2400" dirty="0">
                <a:solidFill>
                  <a:srgbClr val="212121"/>
                </a:solidFill>
              </a:rPr>
              <a:t>Think, Pair, Share; </a:t>
            </a:r>
            <a:r>
              <a:rPr lang="en-GB" sz="2400" i="0" dirty="0">
                <a:solidFill>
                  <a:srgbClr val="212121"/>
                </a:solidFill>
                <a:effectLst/>
              </a:rPr>
              <a:t>Doughnut sharing; </a:t>
            </a:r>
            <a:r>
              <a:rPr lang="en-GB" sz="2400" dirty="0">
                <a:solidFill>
                  <a:srgbClr val="212121"/>
                </a:solidFill>
              </a:rPr>
              <a:t>Jigsaw experts)</a:t>
            </a:r>
            <a:endParaRPr lang="en-GB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Project-based learning where children pursue their own projects and the teaching staff are advisors/facilitators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212121"/>
                </a:solidFill>
                <a:effectLst/>
              </a:rPr>
              <a:t>Errors are encouraged rather than minimised or avoided. . Learners come up with their own questions, make their own theories and test them for viability. 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Not all learning takes place in schools, any social interaction </a:t>
            </a: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can</a:t>
            </a:r>
            <a:r>
              <a:rPr lang="en-GB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lead to learning and new understanding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509D11-7DEE-485E-B703-FCFC5DEB9FBD}"/>
              </a:ext>
            </a:extLst>
          </p:cNvPr>
          <p:cNvSpPr txBox="1"/>
          <p:nvPr/>
        </p:nvSpPr>
        <p:spPr>
          <a:xfrm>
            <a:off x="531906" y="595274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altLang="en-US" sz="1800" dirty="0"/>
              <a:t>Blakemore &amp; Frith (2005) </a:t>
            </a:r>
          </a:p>
        </p:txBody>
      </p:sp>
    </p:spTree>
    <p:extLst>
      <p:ext uri="{BB962C8B-B14F-4D97-AF65-F5344CB8AC3E}">
        <p14:creationId xmlns:p14="http://schemas.microsoft.com/office/powerpoint/2010/main" val="1879658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9F6AA32-13C2-415E-B4CB-5A6D2336AC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576C5ED-6D14-3FDF-94BC-DD8CDCB469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4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068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2D67F-8B92-4CC5-BA32-0B300AE16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EFBA-D4F5-444A-955A-B1B04F3CF6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-457200"/>
            <a:r>
              <a:rPr lang="en-GB" altLang="en-US" sz="3600" dirty="0"/>
              <a:t>Blakemore S-J. &amp; Frith U. (2005). </a:t>
            </a:r>
            <a:r>
              <a:rPr lang="en-GB" altLang="en-US" sz="3600" i="1" dirty="0"/>
              <a:t>The Learning Brain. </a:t>
            </a:r>
            <a:r>
              <a:rPr lang="en-GB" altLang="en-US" sz="3600" dirty="0"/>
              <a:t>Oxford. Blackwell</a:t>
            </a:r>
          </a:p>
          <a:p>
            <a:pPr indent="-457200"/>
            <a:r>
              <a:rPr lang="en-GB" sz="3600" i="0" dirty="0">
                <a:effectLst/>
              </a:rPr>
              <a:t>Bruce, T. (2012). </a:t>
            </a:r>
            <a:r>
              <a:rPr lang="en-GB" sz="3600" i="1" dirty="0">
                <a:effectLst/>
              </a:rPr>
              <a:t>Early childhood practice</a:t>
            </a:r>
            <a:r>
              <a:rPr lang="en-GB" sz="3600" i="0" dirty="0">
                <a:effectLst/>
              </a:rPr>
              <a:t>. Los Angeles: SAGE.</a:t>
            </a:r>
          </a:p>
          <a:p>
            <a:pPr indent="-457200"/>
            <a:r>
              <a:rPr lang="en-GB" sz="3600" i="0" dirty="0">
                <a:effectLst/>
              </a:rPr>
              <a:t>David, T., </a:t>
            </a:r>
            <a:r>
              <a:rPr lang="en-GB" sz="3600" i="0" dirty="0" err="1">
                <a:effectLst/>
              </a:rPr>
              <a:t>Goouch</a:t>
            </a:r>
            <a:r>
              <a:rPr lang="en-GB" sz="3600" i="0" dirty="0">
                <a:effectLst/>
              </a:rPr>
              <a:t>, K. and Powell, S. (2016). </a:t>
            </a:r>
            <a:r>
              <a:rPr lang="en-GB" sz="3600" i="1" dirty="0">
                <a:effectLst/>
              </a:rPr>
              <a:t>The Routledge international handbook of philosophies   	and theories of early childhood education and care</a:t>
            </a:r>
            <a:r>
              <a:rPr lang="en-GB" sz="3600" i="0" dirty="0">
                <a:effectLst/>
              </a:rPr>
              <a:t>. London: Routledge.</a:t>
            </a:r>
            <a:endParaRPr lang="en-GB" altLang="en-US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889150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370997116D1BB43B27ACFE2B8F6B4E4" ma:contentTypeVersion="8" ma:contentTypeDescription="Create a new document." ma:contentTypeScope="" ma:versionID="f3ea94276801c4ef7185d3abf3cc3b6f">
  <xsd:schema xmlns:xsd="http://www.w3.org/2001/XMLSchema" xmlns:xs="http://www.w3.org/2001/XMLSchema" xmlns:p="http://schemas.microsoft.com/office/2006/metadata/properties" xmlns:ns2="6e4ac974-0a14-4f1f-b9d7-885e590f70b9" targetNamespace="http://schemas.microsoft.com/office/2006/metadata/properties" ma:root="true" ma:fieldsID="295be1dbeae27dc8d71e53ddd50e91b8" ns2:_="">
    <xsd:import namespace="6e4ac974-0a14-4f1f-b9d7-885e590f70b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e4ac974-0a14-4f1f-b9d7-885e590f70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9A4BCBA-9D74-4D03-BEA7-C5CF8F3085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e4ac974-0a14-4f1f-b9d7-885e590f70b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008567C-981A-42C2-80C1-1A0E1AE49D5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F59E1C4-B822-4805-9542-DAB27AAB44A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671</Words>
  <Application>Microsoft Office PowerPoint</Application>
  <PresentationFormat>Widescreen</PresentationFormat>
  <Paragraphs>63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The Hand</vt:lpstr>
      <vt:lpstr>The Serif Hand</vt:lpstr>
      <vt:lpstr>Times New Roman</vt:lpstr>
      <vt:lpstr>Wingdings</vt:lpstr>
      <vt:lpstr>ChitchatVTI</vt:lpstr>
      <vt:lpstr>ECEI4012 Principles of Learning and Teaching: 3</vt:lpstr>
      <vt:lpstr>Recap: Learning theories </vt:lpstr>
      <vt:lpstr>Today’s theories of learning</vt:lpstr>
      <vt:lpstr>Vygotsky   SOCIO-CULTURAL THEORY OF LEARNING</vt:lpstr>
      <vt:lpstr>Social Constructivism</vt:lpstr>
      <vt:lpstr>Vygotsky’s Theory of cognitive development</vt:lpstr>
      <vt:lpstr>Vygotsky's Theory of cognitive development</vt:lpstr>
      <vt:lpstr>More Knowledgeable Other (MKO)</vt:lpstr>
      <vt:lpstr>Vygotsky’s  Zone of proximal development (ZPD)</vt:lpstr>
      <vt:lpstr>ZPD and scaffolding</vt:lpstr>
      <vt:lpstr>The importance of Language in Vygotsky’s theory</vt:lpstr>
      <vt:lpstr>Examples of social constructivism in our classrooms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Learning and Teaching</dc:title>
  <dc:creator>Lianne Bowen</dc:creator>
  <cp:lastModifiedBy>Sue Ainsworth</cp:lastModifiedBy>
  <cp:revision>20</cp:revision>
  <cp:lastPrinted>2021-09-16T08:26:42Z</cp:lastPrinted>
  <dcterms:created xsi:type="dcterms:W3CDTF">2021-09-15T13:49:05Z</dcterms:created>
  <dcterms:modified xsi:type="dcterms:W3CDTF">2024-10-09T09:03:17Z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0x0101005370997116D1BB43B27ACFE2B8F6B4E4</vt:lpwstr>
  </property>
</Properties>
</file>