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760" r:id="rId3"/>
    <p:sldId id="967" r:id="rId4"/>
    <p:sldId id="968" r:id="rId5"/>
    <p:sldId id="969" r:id="rId6"/>
    <p:sldId id="906" r:id="rId7"/>
    <p:sldId id="970" r:id="rId8"/>
    <p:sldId id="987" r:id="rId9"/>
    <p:sldId id="988" r:id="rId10"/>
    <p:sldId id="989" r:id="rId11"/>
    <p:sldId id="990" r:id="rId12"/>
    <p:sldId id="971" r:id="rId13"/>
    <p:sldId id="972" r:id="rId14"/>
    <p:sldId id="973" r:id="rId15"/>
    <p:sldId id="975" r:id="rId16"/>
    <p:sldId id="976" r:id="rId17"/>
    <p:sldId id="977" r:id="rId18"/>
    <p:sldId id="985" r:id="rId19"/>
    <p:sldId id="984" r:id="rId20"/>
    <p:sldId id="986" r:id="rId21"/>
    <p:sldId id="978" r:id="rId22"/>
    <p:sldId id="980" r:id="rId23"/>
    <p:sldId id="979" r:id="rId24"/>
    <p:sldId id="981" r:id="rId25"/>
    <p:sldId id="982" r:id="rId26"/>
    <p:sldId id="983" r:id="rId27"/>
    <p:sldId id="765" r:id="rId28"/>
    <p:sldId id="991"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73" d="100"/>
          <a:sy n="73" d="100"/>
        </p:scale>
        <p:origin x="119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Connecting Networks v6.0</a:t>
            </a:r>
          </a:p>
          <a:p>
            <a:pPr>
              <a:buFontTx/>
              <a:buNone/>
            </a:pPr>
            <a:r>
              <a:rPr lang="en-US" b="0" dirty="0"/>
              <a:t>Chapter 7: Network Evolution</a:t>
            </a:r>
          </a:p>
          <a:p>
            <a:endParaRPr lang="en-GB" dirty="0"/>
          </a:p>
        </p:txBody>
      </p:sp>
    </p:spTree>
    <p:extLst>
      <p:ext uri="{BB962C8B-B14F-4D97-AF65-F5344CB8AC3E}">
        <p14:creationId xmlns:p14="http://schemas.microsoft.com/office/powerpoint/2010/main" val="3815518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7 – Network Evolution</a:t>
            </a:r>
          </a:p>
          <a:p>
            <a:pPr>
              <a:buFontTx/>
              <a:buNone/>
            </a:pPr>
            <a:r>
              <a:rPr lang="en-US" sz="1200" b="0" dirty="0"/>
              <a:t>7.2 – Cloud and Virtualization</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pPr/>
              <a:t>3</a:t>
            </a:fld>
            <a:endParaRPr lang="en-US" dirty="0"/>
          </a:p>
        </p:txBody>
      </p:sp>
    </p:spTree>
    <p:extLst>
      <p:ext uri="{BB962C8B-B14F-4D97-AF65-F5344CB8AC3E}">
        <p14:creationId xmlns:p14="http://schemas.microsoft.com/office/powerpoint/2010/main" val="20790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Cloud</a:t>
            </a:r>
            <a:r>
              <a:rPr lang="en-US" baseline="0" dirty="0">
                <a:latin typeface="Arial" charset="0"/>
              </a:rPr>
              <a:t> Computing</a:t>
            </a:r>
            <a:endParaRPr lang="en-US" dirty="0">
              <a:latin typeface="Arial" charset="0"/>
            </a:endParaRPr>
          </a:p>
          <a:p>
            <a:pPr>
              <a:lnSpc>
                <a:spcPct val="80000"/>
              </a:lnSpc>
              <a:buFontTx/>
              <a:buNone/>
            </a:pPr>
            <a:r>
              <a:rPr lang="en-US" dirty="0">
                <a:latin typeface="Arial" charset="0"/>
              </a:rPr>
              <a:t>7.2.1.1</a:t>
            </a:r>
            <a:r>
              <a:rPr lang="en-US" baseline="0" dirty="0">
                <a:latin typeface="Arial" charset="0"/>
              </a:rPr>
              <a:t> – Video – Cloud and </a:t>
            </a:r>
            <a:r>
              <a:rPr lang="en-US" baseline="0" dirty="0" err="1">
                <a:latin typeface="Arial" charset="0"/>
              </a:rPr>
              <a:t>Virtualizaion</a:t>
            </a:r>
            <a:endParaRPr lang="en-US" dirty="0"/>
          </a:p>
        </p:txBody>
      </p:sp>
    </p:spTree>
    <p:extLst>
      <p:ext uri="{BB962C8B-B14F-4D97-AF65-F5344CB8AC3E}">
        <p14:creationId xmlns:p14="http://schemas.microsoft.com/office/powerpoint/2010/main" val="1882172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Cloud</a:t>
            </a:r>
            <a:r>
              <a:rPr lang="en-US" baseline="0" dirty="0">
                <a:latin typeface="Arial" charset="0"/>
              </a:rPr>
              <a:t> Computing</a:t>
            </a:r>
            <a:endParaRPr lang="en-US" dirty="0">
              <a:latin typeface="Arial" charset="0"/>
            </a:endParaRPr>
          </a:p>
          <a:p>
            <a:pPr>
              <a:lnSpc>
                <a:spcPct val="80000"/>
              </a:lnSpc>
              <a:buFontTx/>
              <a:buNone/>
            </a:pPr>
            <a:r>
              <a:rPr lang="en-US" dirty="0">
                <a:latin typeface="Arial" charset="0"/>
              </a:rPr>
              <a:t>7.2.1.1</a:t>
            </a:r>
            <a:r>
              <a:rPr lang="en-US" baseline="0" dirty="0">
                <a:latin typeface="Arial" charset="0"/>
              </a:rPr>
              <a:t> – Video – Cloud and </a:t>
            </a:r>
            <a:r>
              <a:rPr lang="en-US" baseline="0" dirty="0" err="1">
                <a:latin typeface="Arial" charset="0"/>
              </a:rPr>
              <a:t>Virtualizaion</a:t>
            </a:r>
            <a:r>
              <a:rPr lang="en-US" baseline="0" dirty="0">
                <a:latin typeface="Arial" charset="0"/>
              </a:rPr>
              <a:t> (Cont.)</a:t>
            </a:r>
            <a:endParaRPr lang="en-US" dirty="0"/>
          </a:p>
        </p:txBody>
      </p:sp>
    </p:spTree>
    <p:extLst>
      <p:ext uri="{BB962C8B-B14F-4D97-AF65-F5344CB8AC3E}">
        <p14:creationId xmlns:p14="http://schemas.microsoft.com/office/powerpoint/2010/main" val="765570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Cloud</a:t>
            </a:r>
            <a:r>
              <a:rPr lang="en-US" baseline="0" dirty="0">
                <a:latin typeface="Arial" charset="0"/>
              </a:rPr>
              <a:t> Computing</a:t>
            </a:r>
            <a:endParaRPr lang="en-US" dirty="0">
              <a:latin typeface="Arial" charset="0"/>
            </a:endParaRPr>
          </a:p>
          <a:p>
            <a:pPr>
              <a:lnSpc>
                <a:spcPct val="80000"/>
              </a:lnSpc>
              <a:buFontTx/>
              <a:buNone/>
            </a:pPr>
            <a:r>
              <a:rPr lang="en-US" dirty="0">
                <a:latin typeface="Arial" charset="0"/>
              </a:rPr>
              <a:t>7.2.1.2</a:t>
            </a:r>
            <a:r>
              <a:rPr lang="en-US" baseline="0" dirty="0">
                <a:latin typeface="Arial" charset="0"/>
              </a:rPr>
              <a:t> – Cloud Overview</a:t>
            </a:r>
            <a:endParaRPr lang="en-US" dirty="0"/>
          </a:p>
        </p:txBody>
      </p:sp>
    </p:spTree>
    <p:extLst>
      <p:ext uri="{BB962C8B-B14F-4D97-AF65-F5344CB8AC3E}">
        <p14:creationId xmlns:p14="http://schemas.microsoft.com/office/powerpoint/2010/main" val="2563172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Cloud</a:t>
            </a:r>
            <a:r>
              <a:rPr lang="en-US" baseline="0" dirty="0">
                <a:latin typeface="Arial" charset="0"/>
              </a:rPr>
              <a:t> Computing</a:t>
            </a:r>
            <a:endParaRPr lang="en-US" dirty="0">
              <a:latin typeface="Arial" charset="0"/>
            </a:endParaRPr>
          </a:p>
          <a:p>
            <a:pPr>
              <a:lnSpc>
                <a:spcPct val="80000"/>
              </a:lnSpc>
              <a:buFontTx/>
              <a:buNone/>
            </a:pPr>
            <a:r>
              <a:rPr lang="en-US" dirty="0">
                <a:latin typeface="Arial" charset="0"/>
              </a:rPr>
              <a:t>7.2.1.3</a:t>
            </a:r>
            <a:r>
              <a:rPr lang="en-US" baseline="0" dirty="0">
                <a:latin typeface="Arial" charset="0"/>
              </a:rPr>
              <a:t> – Cloud Services</a:t>
            </a:r>
            <a:endParaRPr lang="en-US" dirty="0"/>
          </a:p>
        </p:txBody>
      </p:sp>
    </p:spTree>
    <p:extLst>
      <p:ext uri="{BB962C8B-B14F-4D97-AF65-F5344CB8AC3E}">
        <p14:creationId xmlns:p14="http://schemas.microsoft.com/office/powerpoint/2010/main" val="2956149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Cloud</a:t>
            </a:r>
            <a:r>
              <a:rPr lang="en-US" baseline="0" dirty="0">
                <a:latin typeface="Arial" charset="0"/>
              </a:rPr>
              <a:t> Computing</a:t>
            </a:r>
            <a:endParaRPr lang="en-US" dirty="0">
              <a:latin typeface="Arial" charset="0"/>
            </a:endParaRPr>
          </a:p>
          <a:p>
            <a:pPr>
              <a:lnSpc>
                <a:spcPct val="80000"/>
              </a:lnSpc>
              <a:buFontTx/>
              <a:buNone/>
            </a:pPr>
            <a:r>
              <a:rPr lang="en-US" dirty="0">
                <a:latin typeface="Arial" charset="0"/>
              </a:rPr>
              <a:t>7.2.1.4</a:t>
            </a:r>
            <a:r>
              <a:rPr lang="en-US" baseline="0" dirty="0">
                <a:latin typeface="Arial" charset="0"/>
              </a:rPr>
              <a:t> – Cloud Models</a:t>
            </a:r>
            <a:endParaRPr lang="en-US" dirty="0"/>
          </a:p>
        </p:txBody>
      </p:sp>
    </p:spTree>
    <p:extLst>
      <p:ext uri="{BB962C8B-B14F-4D97-AF65-F5344CB8AC3E}">
        <p14:creationId xmlns:p14="http://schemas.microsoft.com/office/powerpoint/2010/main" val="1950627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Cloud</a:t>
            </a:r>
            <a:r>
              <a:rPr lang="en-US" baseline="0" dirty="0">
                <a:latin typeface="Arial" charset="0"/>
              </a:rPr>
              <a:t> Computing</a:t>
            </a:r>
            <a:endParaRPr lang="en-US" dirty="0">
              <a:latin typeface="Arial" charset="0"/>
            </a:endParaRPr>
          </a:p>
          <a:p>
            <a:pPr>
              <a:lnSpc>
                <a:spcPct val="80000"/>
              </a:lnSpc>
              <a:buFontTx/>
              <a:buNone/>
            </a:pPr>
            <a:r>
              <a:rPr lang="en-US" dirty="0">
                <a:latin typeface="Arial" charset="0"/>
              </a:rPr>
              <a:t>7.2.1.5</a:t>
            </a:r>
            <a:r>
              <a:rPr lang="en-US" baseline="0" dirty="0">
                <a:latin typeface="Arial" charset="0"/>
              </a:rPr>
              <a:t> – Cloud Computing versus Data Center</a:t>
            </a:r>
            <a:endParaRPr lang="en-US" dirty="0"/>
          </a:p>
        </p:txBody>
      </p:sp>
    </p:spTree>
    <p:extLst>
      <p:ext uri="{BB962C8B-B14F-4D97-AF65-F5344CB8AC3E}">
        <p14:creationId xmlns:p14="http://schemas.microsoft.com/office/powerpoint/2010/main" val="3050815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Virtualization</a:t>
            </a:r>
          </a:p>
          <a:p>
            <a:pPr>
              <a:lnSpc>
                <a:spcPct val="80000"/>
              </a:lnSpc>
              <a:buFontTx/>
              <a:buNone/>
            </a:pPr>
            <a:r>
              <a:rPr lang="en-US" dirty="0">
                <a:latin typeface="Arial" charset="0"/>
              </a:rPr>
              <a:t>7.2.2.1</a:t>
            </a:r>
            <a:r>
              <a:rPr lang="en-US" baseline="0" dirty="0">
                <a:latin typeface="Arial" charset="0"/>
              </a:rPr>
              <a:t> – Cloud Computing and Virtualization</a:t>
            </a:r>
            <a:endParaRPr lang="en-US" dirty="0"/>
          </a:p>
        </p:txBody>
      </p:sp>
    </p:spTree>
    <p:extLst>
      <p:ext uri="{BB962C8B-B14F-4D97-AF65-F5344CB8AC3E}">
        <p14:creationId xmlns:p14="http://schemas.microsoft.com/office/powerpoint/2010/main" val="1136704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Virtualization</a:t>
            </a:r>
          </a:p>
          <a:p>
            <a:pPr>
              <a:lnSpc>
                <a:spcPct val="80000"/>
              </a:lnSpc>
              <a:buFontTx/>
              <a:buNone/>
            </a:pPr>
            <a:r>
              <a:rPr lang="en-US" dirty="0">
                <a:latin typeface="Arial" charset="0"/>
              </a:rPr>
              <a:t>7.2.2.2</a:t>
            </a:r>
            <a:r>
              <a:rPr lang="en-US" baseline="0" dirty="0">
                <a:latin typeface="Arial" charset="0"/>
              </a:rPr>
              <a:t> – Dedicated Servers</a:t>
            </a:r>
            <a:endParaRPr lang="en-US" dirty="0"/>
          </a:p>
        </p:txBody>
      </p:sp>
    </p:spTree>
    <p:extLst>
      <p:ext uri="{BB962C8B-B14F-4D97-AF65-F5344CB8AC3E}">
        <p14:creationId xmlns:p14="http://schemas.microsoft.com/office/powerpoint/2010/main" val="793166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Virtualization</a:t>
            </a:r>
          </a:p>
          <a:p>
            <a:pPr>
              <a:lnSpc>
                <a:spcPct val="80000"/>
              </a:lnSpc>
              <a:buFontTx/>
              <a:buNone/>
            </a:pPr>
            <a:r>
              <a:rPr lang="en-US" dirty="0">
                <a:latin typeface="Arial" charset="0"/>
              </a:rPr>
              <a:t>7.2.2.3</a:t>
            </a:r>
            <a:r>
              <a:rPr lang="en-US" baseline="0" dirty="0">
                <a:latin typeface="Arial" charset="0"/>
              </a:rPr>
              <a:t> – Server Virtualization</a:t>
            </a:r>
            <a:endParaRPr lang="en-US" dirty="0"/>
          </a:p>
        </p:txBody>
      </p:sp>
    </p:spTree>
    <p:extLst>
      <p:ext uri="{BB962C8B-B14F-4D97-AF65-F5344CB8AC3E}">
        <p14:creationId xmlns:p14="http://schemas.microsoft.com/office/powerpoint/2010/main" val="1443837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Virtualization</a:t>
            </a:r>
          </a:p>
          <a:p>
            <a:pPr>
              <a:lnSpc>
                <a:spcPct val="80000"/>
              </a:lnSpc>
              <a:buFontTx/>
              <a:buNone/>
            </a:pPr>
            <a:r>
              <a:rPr lang="en-US" dirty="0">
                <a:latin typeface="Arial" charset="0"/>
              </a:rPr>
              <a:t>7.2.2.4</a:t>
            </a:r>
            <a:r>
              <a:rPr lang="en-US" baseline="0" dirty="0">
                <a:latin typeface="Arial" charset="0"/>
              </a:rPr>
              <a:t> – Advantages of Virtualization</a:t>
            </a:r>
            <a:endParaRPr lang="en-US" dirty="0"/>
          </a:p>
        </p:txBody>
      </p:sp>
    </p:spTree>
    <p:extLst>
      <p:ext uri="{BB962C8B-B14F-4D97-AF65-F5344CB8AC3E}">
        <p14:creationId xmlns:p14="http://schemas.microsoft.com/office/powerpoint/2010/main" val="2814883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Virtualization</a:t>
            </a:r>
          </a:p>
          <a:p>
            <a:pPr>
              <a:lnSpc>
                <a:spcPct val="80000"/>
              </a:lnSpc>
              <a:buFontTx/>
              <a:buNone/>
            </a:pPr>
            <a:r>
              <a:rPr lang="en-US" dirty="0">
                <a:latin typeface="Arial" charset="0"/>
              </a:rPr>
              <a:t>7.2.2.5</a:t>
            </a:r>
            <a:r>
              <a:rPr lang="en-US" baseline="0" dirty="0">
                <a:latin typeface="Arial" charset="0"/>
              </a:rPr>
              <a:t> – Abstraction Layers</a:t>
            </a:r>
            <a:endParaRPr lang="en-US" dirty="0"/>
          </a:p>
        </p:txBody>
      </p:sp>
    </p:spTree>
    <p:extLst>
      <p:ext uri="{BB962C8B-B14F-4D97-AF65-F5344CB8AC3E}">
        <p14:creationId xmlns:p14="http://schemas.microsoft.com/office/powerpoint/2010/main" val="2414129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7.2.3 – Virtual Network Infrastructure</a:t>
            </a:r>
          </a:p>
          <a:p>
            <a:pPr>
              <a:lnSpc>
                <a:spcPct val="80000"/>
              </a:lnSpc>
              <a:buFontTx/>
              <a:buNone/>
            </a:pPr>
            <a:r>
              <a:rPr lang="en-US" dirty="0">
                <a:latin typeface="Arial" charset="0"/>
              </a:rPr>
              <a:t>7.2.3.1</a:t>
            </a:r>
            <a:r>
              <a:rPr lang="en-US" baseline="0" dirty="0">
                <a:latin typeface="Arial" charset="0"/>
              </a:rPr>
              <a:t> – Type 1 Hypervisors</a:t>
            </a:r>
            <a:endParaRPr lang="en-US" dirty="0"/>
          </a:p>
        </p:txBody>
      </p:sp>
    </p:spTree>
    <p:extLst>
      <p:ext uri="{BB962C8B-B14F-4D97-AF65-F5344CB8AC3E}">
        <p14:creationId xmlns:p14="http://schemas.microsoft.com/office/powerpoint/2010/main" val="11157321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Virtualization</a:t>
            </a:r>
          </a:p>
          <a:p>
            <a:pPr>
              <a:lnSpc>
                <a:spcPct val="80000"/>
              </a:lnSpc>
              <a:buFontTx/>
              <a:buNone/>
            </a:pPr>
            <a:r>
              <a:rPr lang="en-US" dirty="0">
                <a:latin typeface="Arial" charset="0"/>
              </a:rPr>
              <a:t>7.2.2.6</a:t>
            </a:r>
            <a:r>
              <a:rPr lang="en-US" baseline="0" dirty="0">
                <a:latin typeface="Arial" charset="0"/>
              </a:rPr>
              <a:t> – Type 2 Hypervisors</a:t>
            </a:r>
            <a:endParaRPr lang="en-US" dirty="0"/>
          </a:p>
        </p:txBody>
      </p:sp>
    </p:spTree>
    <p:extLst>
      <p:ext uri="{BB962C8B-B14F-4D97-AF65-F5344CB8AC3E}">
        <p14:creationId xmlns:p14="http://schemas.microsoft.com/office/powerpoint/2010/main" val="40085333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7.2.3 – Virtual Network Infrastructure</a:t>
            </a:r>
          </a:p>
          <a:p>
            <a:pPr>
              <a:lnSpc>
                <a:spcPct val="80000"/>
              </a:lnSpc>
              <a:buFontTx/>
              <a:buNone/>
            </a:pPr>
            <a:r>
              <a:rPr lang="en-US" dirty="0">
                <a:latin typeface="Arial" charset="0"/>
              </a:rPr>
              <a:t>7.2.3.2</a:t>
            </a:r>
            <a:r>
              <a:rPr lang="en-US" baseline="0" dirty="0">
                <a:latin typeface="Arial" charset="0"/>
              </a:rPr>
              <a:t> – Installing a VM on a Hypervisor</a:t>
            </a:r>
            <a:endParaRPr lang="en-US" dirty="0"/>
          </a:p>
        </p:txBody>
      </p:sp>
    </p:spTree>
    <p:extLst>
      <p:ext uri="{BB962C8B-B14F-4D97-AF65-F5344CB8AC3E}">
        <p14:creationId xmlns:p14="http://schemas.microsoft.com/office/powerpoint/2010/main" val="1750740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7.2.3 – Virtual Network Infrastructure</a:t>
            </a:r>
          </a:p>
          <a:p>
            <a:pPr>
              <a:lnSpc>
                <a:spcPct val="80000"/>
              </a:lnSpc>
              <a:buFontTx/>
              <a:buNone/>
            </a:pPr>
            <a:r>
              <a:rPr lang="en-US" dirty="0">
                <a:latin typeface="Arial" charset="0"/>
              </a:rPr>
              <a:t>7.2.3.2</a:t>
            </a:r>
            <a:r>
              <a:rPr lang="en-US" baseline="0" dirty="0">
                <a:latin typeface="Arial" charset="0"/>
              </a:rPr>
              <a:t> – Installing a VM on a Hypervisor (Cont.)</a:t>
            </a:r>
            <a:endParaRPr lang="en-US" dirty="0"/>
          </a:p>
        </p:txBody>
      </p:sp>
    </p:spTree>
    <p:extLst>
      <p:ext uri="{BB962C8B-B14F-4D97-AF65-F5344CB8AC3E}">
        <p14:creationId xmlns:p14="http://schemas.microsoft.com/office/powerpoint/2010/main" val="11698868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7.2 – Cloud</a:t>
            </a:r>
            <a:r>
              <a:rPr lang="en-US" sz="1200" kern="1200" baseline="0" dirty="0">
                <a:solidFill>
                  <a:schemeClr val="tx1"/>
                </a:solidFill>
                <a:latin typeface="Arial" charset="0"/>
                <a:ea typeface="ＭＳ Ｐゴシック" charset="0"/>
                <a:cs typeface="ＭＳ Ｐゴシック" charset="0"/>
              </a:rPr>
              <a:t> and Virtualization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7.2.3 – Virtual Network Infrastructure</a:t>
            </a:r>
          </a:p>
          <a:p>
            <a:pPr>
              <a:lnSpc>
                <a:spcPct val="80000"/>
              </a:lnSpc>
              <a:buFontTx/>
              <a:buNone/>
            </a:pPr>
            <a:r>
              <a:rPr lang="en-US" dirty="0">
                <a:latin typeface="Arial" charset="0"/>
              </a:rPr>
              <a:t>7.2.3.3</a:t>
            </a:r>
            <a:r>
              <a:rPr lang="en-US" baseline="0" dirty="0">
                <a:latin typeface="Arial" charset="0"/>
              </a:rPr>
              <a:t> – Network Virtualization</a:t>
            </a:r>
            <a:endParaRPr lang="en-US" dirty="0"/>
          </a:p>
        </p:txBody>
      </p:sp>
    </p:spTree>
    <p:extLst>
      <p:ext uri="{BB962C8B-B14F-4D97-AF65-F5344CB8AC3E}">
        <p14:creationId xmlns:p14="http://schemas.microsoft.com/office/powerpoint/2010/main" val="9656438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7.4 – Summary</a:t>
            </a:r>
          </a:p>
          <a:p>
            <a:r>
              <a:rPr lang="en-US" dirty="0"/>
              <a:t>7.4.1 – Conclusion </a:t>
            </a:r>
            <a:r>
              <a:rPr lang="en-US" sz="1200" b="0" i="0" kern="1200" dirty="0">
                <a:solidFill>
                  <a:schemeClr val="tx1"/>
                </a:solidFill>
                <a:effectLst/>
                <a:latin typeface="+mn-lt"/>
                <a:ea typeface="+mn-ea"/>
                <a:cs typeface="+mn-cs"/>
              </a:rPr>
              <a:t>	</a:t>
            </a:r>
            <a:endParaRPr lang="en-US" dirty="0"/>
          </a:p>
          <a:p>
            <a:pPr>
              <a:lnSpc>
                <a:spcPct val="80000"/>
              </a:lnSpc>
              <a:buFontTx/>
              <a:buNone/>
            </a:pPr>
            <a:r>
              <a:rPr lang="en-US" altLang="en-US" dirty="0"/>
              <a:t>7.4.1.1 - Chapter 7: Network Evolution</a:t>
            </a:r>
          </a:p>
        </p:txBody>
      </p:sp>
    </p:spTree>
    <p:extLst>
      <p:ext uri="{BB962C8B-B14F-4D97-AF65-F5344CB8AC3E}">
        <p14:creationId xmlns:p14="http://schemas.microsoft.com/office/powerpoint/2010/main" val="1256831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25/02/2021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9144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1220545"/>
            <a:ext cx="7598042" cy="3426595"/>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32803" y="6375382"/>
            <a:ext cx="201319"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6373710"/>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40" y="6286929"/>
            <a:ext cx="340257"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33682587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ACUA 6001</a:t>
            </a:r>
          </a:p>
        </p:txBody>
      </p:sp>
      <p:sp>
        <p:nvSpPr>
          <p:cNvPr id="6147" name="Subtitle 4"/>
          <p:cNvSpPr>
            <a:spLocks noGrp="1"/>
          </p:cNvSpPr>
          <p:nvPr>
            <p:ph type="subTitle" idx="1"/>
          </p:nvPr>
        </p:nvSpPr>
        <p:spPr>
          <a:xfrm>
            <a:off x="539552" y="2133600"/>
            <a:ext cx="8435105" cy="3363913"/>
          </a:xfrm>
        </p:spPr>
        <p:txBody>
          <a:bodyPr/>
          <a:lstStyle/>
          <a:p>
            <a:pPr eaLnBrk="1" hangingPunct="1"/>
            <a:r>
              <a:rPr lang="en-GB" altLang="en-US" dirty="0">
                <a:solidFill>
                  <a:schemeClr val="tx1"/>
                </a:solidFill>
              </a:rPr>
              <a:t>Data Centre Virtualization</a:t>
            </a:r>
          </a:p>
          <a:p>
            <a:pPr eaLnBrk="1" hangingPunct="1"/>
            <a:r>
              <a:rPr lang="en-GB" altLang="en-US" dirty="0">
                <a:solidFill>
                  <a:schemeClr val="tx1"/>
                </a:solidFill>
              </a:rPr>
              <a:t>Week 2</a:t>
            </a:r>
          </a:p>
          <a:p>
            <a:pPr eaLnBrk="1" hangingPunct="1"/>
            <a:endParaRPr lang="en-GB" altLang="en-US" dirty="0">
              <a:solidFill>
                <a:schemeClr val="tx1"/>
              </a:solidFill>
            </a:endParaRPr>
          </a:p>
          <a:p>
            <a:pPr eaLnBrk="1" hangingPunct="1"/>
            <a:r>
              <a:rPr lang="en-GB" altLang="en-US" dirty="0">
                <a:solidFill>
                  <a:schemeClr val="tx1"/>
                </a:solidFill>
              </a:rPr>
              <a:t>Basic concept of Cloud Computing and Virtualization</a:t>
            </a:r>
          </a:p>
          <a:p>
            <a:pPr eaLnBrk="1" hangingPunct="1"/>
            <a:r>
              <a:rPr lang="en-GB" altLang="en-US" dirty="0">
                <a:solidFill>
                  <a:schemeClr val="tx1"/>
                </a:solidFill>
              </a:rPr>
              <a:t>				 		-Koushik </a:t>
            </a:r>
            <a:r>
              <a:rPr lang="en-GB" altLang="en-US" dirty="0" err="1">
                <a:solidFill>
                  <a:schemeClr val="tx1"/>
                </a:solidFill>
              </a:rPr>
              <a:t>Modak</a:t>
            </a:r>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145357" y="1498532"/>
            <a:ext cx="8853286" cy="4155319"/>
          </a:xfrm>
        </p:spPr>
        <p:txBody>
          <a:bodyPr/>
          <a:lstStyle/>
          <a:p>
            <a:pPr marL="0" indent="0">
              <a:spcAft>
                <a:spcPts val="0"/>
              </a:spcAft>
              <a:buNone/>
            </a:pPr>
            <a:endParaRPr lang="en-CA" sz="1600" dirty="0"/>
          </a:p>
          <a:p>
            <a:pPr marL="571500" lvl="1" indent="-177800">
              <a:buFont typeface="Arial" panose="020B0604020202020204" pitchFamily="34" charset="0"/>
              <a:buChar char="•"/>
            </a:pPr>
            <a:r>
              <a:rPr lang="en-US" dirty="0"/>
              <a:t>To understand the importance of cloud computing.</a:t>
            </a:r>
          </a:p>
          <a:p>
            <a:pPr marL="571500" lvl="1" indent="-177800">
              <a:buFont typeface="Arial" panose="020B0604020202020204" pitchFamily="34" charset="0"/>
              <a:buChar char="•"/>
            </a:pPr>
            <a:r>
              <a:rPr lang="en-US" dirty="0"/>
              <a:t>To understand the importance of virtualization.</a:t>
            </a:r>
          </a:p>
          <a:p>
            <a:pPr marL="571500" lvl="1" indent="-177800">
              <a:buFont typeface="Arial" panose="020B0604020202020204" pitchFamily="34" charset="0"/>
              <a:buChar char="•"/>
            </a:pPr>
            <a:r>
              <a:rPr lang="en-US" dirty="0"/>
              <a:t>Concept behind virtualization of network devices and services. </a:t>
            </a:r>
          </a:p>
        </p:txBody>
      </p:sp>
      <p:sp>
        <p:nvSpPr>
          <p:cNvPr id="4098" name="Rectangle 33"/>
          <p:cNvSpPr>
            <a:spLocks noGrp="1" noChangeArrowheads="1"/>
          </p:cNvSpPr>
          <p:nvPr>
            <p:ph type="title"/>
          </p:nvPr>
        </p:nvSpPr>
        <p:spPr>
          <a:xfrm>
            <a:off x="0" y="857251"/>
            <a:ext cx="9144000" cy="757551"/>
          </a:xfrm>
        </p:spPr>
        <p:txBody>
          <a:bodyPr/>
          <a:lstStyle/>
          <a:p>
            <a:pPr eaLnBrk="1" hangingPunct="1"/>
            <a:r>
              <a:rPr lang="en-US" dirty="0"/>
              <a:t>Lesson Aims</a:t>
            </a:r>
          </a:p>
        </p:txBody>
      </p:sp>
    </p:spTree>
    <p:extLst>
      <p:ext uri="{BB962C8B-B14F-4D97-AF65-F5344CB8AC3E}">
        <p14:creationId xmlns:p14="http://schemas.microsoft.com/office/powerpoint/2010/main" val="272848232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72660"/>
            <a:ext cx="8072482" cy="1900579"/>
          </a:xfrm>
        </p:spPr>
        <p:txBody>
          <a:bodyPr/>
          <a:lstStyle/>
          <a:p>
            <a:r>
              <a:rPr lang="en-US" dirty="0"/>
              <a:t>Cloud and Virtualization</a:t>
            </a:r>
            <a:br>
              <a:rPr lang="en-US" dirty="0"/>
            </a:br>
            <a:endParaRPr lang="en-US" dirty="0"/>
          </a:p>
        </p:txBody>
      </p:sp>
    </p:spTree>
    <p:extLst>
      <p:ext uri="{BB962C8B-B14F-4D97-AF65-F5344CB8AC3E}">
        <p14:creationId xmlns:p14="http://schemas.microsoft.com/office/powerpoint/2010/main" val="3287129306"/>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Cloud Computing</a:t>
            </a:r>
            <a:br>
              <a:rPr lang="en-US" altLang="en-US" sz="1600" dirty="0"/>
            </a:br>
            <a:r>
              <a:rPr lang="en-US" altLang="en-US" dirty="0" smtClean="0"/>
              <a:t>Cloud </a:t>
            </a:r>
            <a:r>
              <a:rPr lang="en-US" altLang="en-US" dirty="0"/>
              <a:t>and Virtualization</a:t>
            </a:r>
          </a:p>
        </p:txBody>
      </p:sp>
      <p:pic>
        <p:nvPicPr>
          <p:cNvPr id="4" name="Picture 3"/>
          <p:cNvPicPr>
            <a:picLocks noChangeAspect="1"/>
          </p:cNvPicPr>
          <p:nvPr/>
        </p:nvPicPr>
        <p:blipFill>
          <a:blip r:embed="rId3"/>
          <a:stretch>
            <a:fillRect/>
          </a:stretch>
        </p:blipFill>
        <p:spPr>
          <a:xfrm>
            <a:off x="2710039" y="1669814"/>
            <a:ext cx="3454400" cy="1677616"/>
          </a:xfrm>
          <a:prstGeom prst="rect">
            <a:avLst/>
          </a:prstGeom>
        </p:spPr>
      </p:pic>
      <p:pic>
        <p:nvPicPr>
          <p:cNvPr id="6" name="Picture 5"/>
          <p:cNvPicPr>
            <a:picLocks noChangeAspect="1"/>
          </p:cNvPicPr>
          <p:nvPr/>
        </p:nvPicPr>
        <p:blipFill>
          <a:blip r:embed="rId4"/>
          <a:stretch>
            <a:fillRect/>
          </a:stretch>
        </p:blipFill>
        <p:spPr>
          <a:xfrm>
            <a:off x="584576" y="3173519"/>
            <a:ext cx="2590424" cy="1762848"/>
          </a:xfrm>
          <a:prstGeom prst="rect">
            <a:avLst/>
          </a:prstGeom>
        </p:spPr>
      </p:pic>
      <p:pic>
        <p:nvPicPr>
          <p:cNvPr id="7" name="Picture 6"/>
          <p:cNvPicPr>
            <a:picLocks noChangeAspect="1"/>
          </p:cNvPicPr>
          <p:nvPr/>
        </p:nvPicPr>
        <p:blipFill>
          <a:blip r:embed="rId5"/>
          <a:stretch>
            <a:fillRect/>
          </a:stretch>
        </p:blipFill>
        <p:spPr>
          <a:xfrm>
            <a:off x="3273614" y="4116217"/>
            <a:ext cx="2596774" cy="1334182"/>
          </a:xfrm>
          <a:prstGeom prst="rect">
            <a:avLst/>
          </a:prstGeom>
        </p:spPr>
      </p:pic>
      <p:pic>
        <p:nvPicPr>
          <p:cNvPr id="8" name="Picture 7"/>
          <p:cNvPicPr>
            <a:picLocks noChangeAspect="1"/>
          </p:cNvPicPr>
          <p:nvPr/>
        </p:nvPicPr>
        <p:blipFill>
          <a:blip r:embed="rId6"/>
          <a:stretch>
            <a:fillRect/>
          </a:stretch>
        </p:blipFill>
        <p:spPr>
          <a:xfrm>
            <a:off x="6064855" y="3173520"/>
            <a:ext cx="2746547" cy="1885397"/>
          </a:xfrm>
          <a:prstGeom prst="rect">
            <a:avLst/>
          </a:prstGeom>
        </p:spPr>
      </p:pic>
    </p:spTree>
    <p:extLst>
      <p:ext uri="{BB962C8B-B14F-4D97-AF65-F5344CB8AC3E}">
        <p14:creationId xmlns:p14="http://schemas.microsoft.com/office/powerpoint/2010/main" val="2452234358"/>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Cloud Computing</a:t>
            </a:r>
            <a:br>
              <a:rPr lang="en-US" altLang="en-US" sz="1600" dirty="0"/>
            </a:br>
            <a:r>
              <a:rPr lang="en-US" altLang="en-US" dirty="0" smtClean="0"/>
              <a:t>Cloud </a:t>
            </a:r>
            <a:r>
              <a:rPr lang="en-US" altLang="en-US" dirty="0"/>
              <a:t>and Virtualization (Cont.)</a:t>
            </a:r>
          </a:p>
        </p:txBody>
      </p:sp>
      <p:pic>
        <p:nvPicPr>
          <p:cNvPr id="2" name="Picture 1"/>
          <p:cNvPicPr>
            <a:picLocks noChangeAspect="1"/>
          </p:cNvPicPr>
          <p:nvPr/>
        </p:nvPicPr>
        <p:blipFill>
          <a:blip r:embed="rId3"/>
          <a:stretch>
            <a:fillRect/>
          </a:stretch>
        </p:blipFill>
        <p:spPr>
          <a:xfrm>
            <a:off x="6260513" y="1228551"/>
            <a:ext cx="2041647" cy="1537356"/>
          </a:xfrm>
          <a:prstGeom prst="rect">
            <a:avLst/>
          </a:prstGeom>
        </p:spPr>
      </p:pic>
      <p:pic>
        <p:nvPicPr>
          <p:cNvPr id="5" name="Picture 4"/>
          <p:cNvPicPr>
            <a:picLocks noChangeAspect="1"/>
          </p:cNvPicPr>
          <p:nvPr/>
        </p:nvPicPr>
        <p:blipFill>
          <a:blip r:embed="rId4"/>
          <a:stretch>
            <a:fillRect/>
          </a:stretch>
        </p:blipFill>
        <p:spPr>
          <a:xfrm>
            <a:off x="3158137" y="1885044"/>
            <a:ext cx="2559050" cy="1616587"/>
          </a:xfrm>
          <a:prstGeom prst="rect">
            <a:avLst/>
          </a:prstGeom>
        </p:spPr>
      </p:pic>
      <p:pic>
        <p:nvPicPr>
          <p:cNvPr id="9" name="Picture 8"/>
          <p:cNvPicPr>
            <a:picLocks noChangeAspect="1"/>
          </p:cNvPicPr>
          <p:nvPr/>
        </p:nvPicPr>
        <p:blipFill>
          <a:blip r:embed="rId5"/>
          <a:stretch>
            <a:fillRect/>
          </a:stretch>
        </p:blipFill>
        <p:spPr>
          <a:xfrm>
            <a:off x="187479" y="2765907"/>
            <a:ext cx="2678155" cy="1471446"/>
          </a:xfrm>
          <a:prstGeom prst="rect">
            <a:avLst/>
          </a:prstGeom>
        </p:spPr>
      </p:pic>
      <p:pic>
        <p:nvPicPr>
          <p:cNvPr id="10" name="Picture 9"/>
          <p:cNvPicPr>
            <a:picLocks noChangeAspect="1"/>
          </p:cNvPicPr>
          <p:nvPr/>
        </p:nvPicPr>
        <p:blipFill>
          <a:blip r:embed="rId6"/>
          <a:stretch>
            <a:fillRect/>
          </a:stretch>
        </p:blipFill>
        <p:spPr>
          <a:xfrm>
            <a:off x="5717187" y="2765907"/>
            <a:ext cx="2917234" cy="1507130"/>
          </a:xfrm>
          <a:prstGeom prst="rect">
            <a:avLst/>
          </a:prstGeom>
        </p:spPr>
      </p:pic>
      <p:pic>
        <p:nvPicPr>
          <p:cNvPr id="11" name="Picture 10"/>
          <p:cNvPicPr>
            <a:picLocks noChangeAspect="1"/>
          </p:cNvPicPr>
          <p:nvPr/>
        </p:nvPicPr>
        <p:blipFill>
          <a:blip r:embed="rId7"/>
          <a:stretch>
            <a:fillRect/>
          </a:stretch>
        </p:blipFill>
        <p:spPr>
          <a:xfrm>
            <a:off x="3209407" y="4237354"/>
            <a:ext cx="2214807" cy="1558341"/>
          </a:xfrm>
          <a:prstGeom prst="rect">
            <a:avLst/>
          </a:prstGeom>
        </p:spPr>
      </p:pic>
    </p:spTree>
    <p:extLst>
      <p:ext uri="{BB962C8B-B14F-4D97-AF65-F5344CB8AC3E}">
        <p14:creationId xmlns:p14="http://schemas.microsoft.com/office/powerpoint/2010/main" val="818017382"/>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44065" y="1656195"/>
            <a:ext cx="8385786" cy="3818775"/>
          </a:xfrm>
        </p:spPr>
        <p:txBody>
          <a:bodyPr/>
          <a:lstStyle/>
          <a:p>
            <a:r>
              <a:rPr lang="en-US" sz="1800" dirty="0"/>
              <a:t>Cloud computing </a:t>
            </a:r>
          </a:p>
          <a:p>
            <a:pPr lvl="1"/>
            <a:r>
              <a:rPr lang="en-US" sz="1600" dirty="0"/>
              <a:t>The “pay-as-you-go” model where capital expenditures are transferred to operating expenses.</a:t>
            </a:r>
          </a:p>
          <a:p>
            <a:pPr lvl="1"/>
            <a:r>
              <a:rPr lang="en-US" sz="1600" dirty="0"/>
              <a:t>Large numbers of networked computers physically located anywhere. </a:t>
            </a:r>
          </a:p>
          <a:p>
            <a:pPr lvl="1"/>
            <a:r>
              <a:rPr lang="en-US" sz="1600" dirty="0"/>
              <a:t>Providers rely heavily on virtualization.</a:t>
            </a:r>
          </a:p>
          <a:p>
            <a:pPr lvl="1"/>
            <a:r>
              <a:rPr lang="en-US" sz="1600" dirty="0"/>
              <a:t>Reduce operational costs by using resources more efficiently. </a:t>
            </a:r>
          </a:p>
          <a:p>
            <a:pPr lvl="1"/>
            <a:r>
              <a:rPr lang="en-US" sz="1600" dirty="0"/>
              <a:t>Supports a variety of data management issues:</a:t>
            </a:r>
          </a:p>
          <a:p>
            <a:pPr lvl="3"/>
            <a:r>
              <a:rPr lang="en-US" sz="1400" dirty="0"/>
              <a:t>Enables access to organizational data anywhere and at any time</a:t>
            </a:r>
          </a:p>
          <a:p>
            <a:pPr lvl="3"/>
            <a:r>
              <a:rPr lang="en-US" sz="1400" dirty="0"/>
              <a:t>Streamlines the organization’s IT operations by subscribing only to needed services</a:t>
            </a:r>
          </a:p>
          <a:p>
            <a:pPr lvl="3"/>
            <a:r>
              <a:rPr lang="en-US" sz="1400" dirty="0"/>
              <a:t>Eliminates or reduces the need for onsite IT equipment, maintenance, and management</a:t>
            </a:r>
          </a:p>
          <a:p>
            <a:pPr lvl="3"/>
            <a:r>
              <a:rPr lang="en-US" sz="1400" dirty="0"/>
              <a:t>Reduces cost for equipment, energy, physical plant requirements, and personnel training needs</a:t>
            </a:r>
          </a:p>
          <a:p>
            <a:pPr lvl="3"/>
            <a:r>
              <a:rPr lang="en-US" sz="1400" dirty="0"/>
              <a:t>Enables rapid responses to increasing data volume requirements</a:t>
            </a:r>
          </a:p>
        </p:txBody>
      </p:sp>
      <p:sp>
        <p:nvSpPr>
          <p:cNvPr id="8194" name="Rectangle 2"/>
          <p:cNvSpPr>
            <a:spLocks noGrp="1" noChangeArrowheads="1"/>
          </p:cNvSpPr>
          <p:nvPr>
            <p:ph type="title"/>
          </p:nvPr>
        </p:nvSpPr>
        <p:spPr/>
        <p:txBody>
          <a:bodyPr/>
          <a:lstStyle/>
          <a:p>
            <a:r>
              <a:rPr lang="en-US" altLang="en-US" dirty="0"/>
              <a:t>Cloud Overview</a:t>
            </a:r>
          </a:p>
        </p:txBody>
      </p:sp>
    </p:spTree>
    <p:extLst>
      <p:ext uri="{BB962C8B-B14F-4D97-AF65-F5344CB8AC3E}">
        <p14:creationId xmlns:p14="http://schemas.microsoft.com/office/powerpoint/2010/main" val="3268239144"/>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31365" y="1680438"/>
            <a:ext cx="8385786" cy="3636578"/>
          </a:xfrm>
        </p:spPr>
        <p:txBody>
          <a:bodyPr/>
          <a:lstStyle/>
          <a:p>
            <a:r>
              <a:rPr lang="en-US" sz="1800" dirty="0"/>
              <a:t>Cloud computing services defined by the National Institute of Standards and Technology (NIST):</a:t>
            </a:r>
          </a:p>
          <a:p>
            <a:pPr lvl="1"/>
            <a:r>
              <a:rPr lang="en-US" sz="1700" b="1" dirty="0"/>
              <a:t>Software as a Service (SaaS)</a:t>
            </a:r>
            <a:r>
              <a:rPr lang="en-US" sz="1700" dirty="0"/>
              <a:t>: Access to services, such as email and Office 365 that are delivered over the Internet.</a:t>
            </a:r>
          </a:p>
          <a:p>
            <a:pPr lvl="1"/>
            <a:r>
              <a:rPr lang="en-US" sz="1700" b="1" dirty="0"/>
              <a:t>Platform as a Service (PaaS)</a:t>
            </a:r>
            <a:r>
              <a:rPr lang="en-US" sz="1700" dirty="0"/>
              <a:t>: Access to the development tools and services used to deliver the applications.</a:t>
            </a:r>
          </a:p>
          <a:p>
            <a:pPr lvl="1"/>
            <a:r>
              <a:rPr lang="en-US" sz="1700" b="1" dirty="0"/>
              <a:t>Infrastructure as a Service (IaaS)</a:t>
            </a:r>
            <a:r>
              <a:rPr lang="en-US" sz="1700" dirty="0"/>
              <a:t>: Access to the network equipment, virtualized network services, and supporting network infrastructure.</a:t>
            </a:r>
          </a:p>
          <a:p>
            <a:pPr lvl="1"/>
            <a:r>
              <a:rPr lang="en-US" sz="1700" b="1" dirty="0"/>
              <a:t>IT as a Service (</a:t>
            </a:r>
            <a:r>
              <a:rPr lang="en-US" sz="1700" b="1" dirty="0" err="1"/>
              <a:t>ITaaS</a:t>
            </a:r>
            <a:r>
              <a:rPr lang="en-US" sz="1700" b="1" dirty="0"/>
              <a:t>)</a:t>
            </a:r>
            <a:r>
              <a:rPr lang="en-US" sz="1700" dirty="0"/>
              <a:t>: IT Professionals support applications, platforms and infrastructure.</a:t>
            </a:r>
          </a:p>
        </p:txBody>
      </p:sp>
      <p:sp>
        <p:nvSpPr>
          <p:cNvPr id="8194" name="Rectangle 2"/>
          <p:cNvSpPr>
            <a:spLocks noGrp="1" noChangeArrowheads="1"/>
          </p:cNvSpPr>
          <p:nvPr>
            <p:ph type="title"/>
          </p:nvPr>
        </p:nvSpPr>
        <p:spPr/>
        <p:txBody>
          <a:bodyPr/>
          <a:lstStyle/>
          <a:p>
            <a:r>
              <a:rPr lang="en-US" altLang="en-US" dirty="0"/>
              <a:t>Cloud Services</a:t>
            </a:r>
          </a:p>
        </p:txBody>
      </p:sp>
    </p:spTree>
    <p:extLst>
      <p:ext uri="{BB962C8B-B14F-4D97-AF65-F5344CB8AC3E}">
        <p14:creationId xmlns:p14="http://schemas.microsoft.com/office/powerpoint/2010/main" val="571860836"/>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07C9E-7F6B-3646-B30B-C026456FC9CB}"/>
              </a:ext>
            </a:extLst>
          </p:cNvPr>
          <p:cNvSpPr>
            <a:spLocks noGrp="1"/>
          </p:cNvSpPr>
          <p:nvPr>
            <p:ph type="title"/>
          </p:nvPr>
        </p:nvSpPr>
        <p:spPr/>
        <p:txBody>
          <a:bodyPr/>
          <a:lstStyle/>
          <a:p>
            <a:r>
              <a:rPr lang="en-US" dirty="0"/>
              <a:t>Software as a Service (SaaS)</a:t>
            </a:r>
          </a:p>
        </p:txBody>
      </p:sp>
      <p:sp>
        <p:nvSpPr>
          <p:cNvPr id="3" name="Content Placeholder 2">
            <a:extLst>
              <a:ext uri="{FF2B5EF4-FFF2-40B4-BE49-F238E27FC236}">
                <a16:creationId xmlns:a16="http://schemas.microsoft.com/office/drawing/2014/main" id="{6307A11F-5864-554C-962B-6B3807ADB629}"/>
              </a:ext>
            </a:extLst>
          </p:cNvPr>
          <p:cNvSpPr>
            <a:spLocks noGrp="1"/>
          </p:cNvSpPr>
          <p:nvPr>
            <p:ph idx="1"/>
          </p:nvPr>
        </p:nvSpPr>
        <p:spPr>
          <a:xfrm>
            <a:off x="454169" y="1441465"/>
            <a:ext cx="8229600" cy="4133055"/>
          </a:xfrm>
        </p:spPr>
        <p:txBody>
          <a:bodyPr/>
          <a:lstStyle/>
          <a:p>
            <a:r>
              <a:rPr lang="en-GB" sz="2400" dirty="0"/>
              <a:t>This capability is provided to the consumer to use the applications that a provider runs on a cloud infrastructure. The applications are accessible from various client devices through a thin client interface, such as a web browser (for example, web-based email). The consumer does not manage or control the underlying cloud infrastructure, including the network, servers, operating systems (OS), storage, or even individual application capabilities. One possible exception is for the consumer to continue to control limited user-specific application configuration settings. </a:t>
            </a:r>
            <a:endParaRPr lang="en-US" sz="2400" dirty="0"/>
          </a:p>
        </p:txBody>
      </p:sp>
      <p:sp>
        <p:nvSpPr>
          <p:cNvPr id="4" name="Date Placeholder 3">
            <a:extLst>
              <a:ext uri="{FF2B5EF4-FFF2-40B4-BE49-F238E27FC236}">
                <a16:creationId xmlns:a16="http://schemas.microsoft.com/office/drawing/2014/main" id="{BBB1654C-6CF7-1C45-8F2C-52D34BAF601C}"/>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58B4C2F8-B6E2-AD49-A889-33D970924F6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1385279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DC0D-A34A-6F4F-A321-B7C68EDEF7CB}"/>
              </a:ext>
            </a:extLst>
          </p:cNvPr>
          <p:cNvSpPr>
            <a:spLocks noGrp="1"/>
          </p:cNvSpPr>
          <p:nvPr>
            <p:ph type="title"/>
          </p:nvPr>
        </p:nvSpPr>
        <p:spPr/>
        <p:txBody>
          <a:bodyPr/>
          <a:lstStyle/>
          <a:p>
            <a:r>
              <a:rPr lang="en-US" dirty="0"/>
              <a:t>Platform as a Service (PaaS)</a:t>
            </a:r>
          </a:p>
        </p:txBody>
      </p:sp>
      <p:sp>
        <p:nvSpPr>
          <p:cNvPr id="3" name="Content Placeholder 2">
            <a:extLst>
              <a:ext uri="{FF2B5EF4-FFF2-40B4-BE49-F238E27FC236}">
                <a16:creationId xmlns:a16="http://schemas.microsoft.com/office/drawing/2014/main" id="{727E22F9-7CC8-4447-A206-62BFB89E7E48}"/>
              </a:ext>
            </a:extLst>
          </p:cNvPr>
          <p:cNvSpPr>
            <a:spLocks noGrp="1"/>
          </p:cNvSpPr>
          <p:nvPr>
            <p:ph idx="1"/>
          </p:nvPr>
        </p:nvSpPr>
        <p:spPr/>
        <p:txBody>
          <a:bodyPr/>
          <a:lstStyle/>
          <a:p>
            <a:r>
              <a:rPr lang="en-GB" sz="2400" dirty="0"/>
              <a:t>This capability is provided to the consumer to deploy consumer-created or acquired applications onto the cloud infrastructure. Examples of these types of applications include those applications that are created by using programming languages and tools that are supported by the provider. The consumer does not manage or control the underlying cloud infrastructure, including the network, servers, operating systems, or storage but the consumer controls the deployed applications and possibly application-hosting environment configurations.  </a:t>
            </a:r>
          </a:p>
          <a:p>
            <a:endParaRPr lang="en-US" dirty="0"/>
          </a:p>
        </p:txBody>
      </p:sp>
      <p:sp>
        <p:nvSpPr>
          <p:cNvPr id="4" name="Date Placeholder 3">
            <a:extLst>
              <a:ext uri="{FF2B5EF4-FFF2-40B4-BE49-F238E27FC236}">
                <a16:creationId xmlns:a16="http://schemas.microsoft.com/office/drawing/2014/main" id="{30BB0AB1-3CEE-6043-BCB8-5D5509BC4E42}"/>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3451ABF4-DCDF-0349-AC64-805AB39C4B9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5014794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04B79-E1C3-0F4F-9310-123AB094B1B6}"/>
              </a:ext>
            </a:extLst>
          </p:cNvPr>
          <p:cNvSpPr>
            <a:spLocks noGrp="1"/>
          </p:cNvSpPr>
          <p:nvPr>
            <p:ph type="title"/>
          </p:nvPr>
        </p:nvSpPr>
        <p:spPr/>
        <p:txBody>
          <a:bodyPr/>
          <a:lstStyle/>
          <a:p>
            <a:r>
              <a:rPr lang="en-US" dirty="0"/>
              <a:t>Infrastructure as a Service (IaaS)</a:t>
            </a:r>
          </a:p>
        </p:txBody>
      </p:sp>
      <p:sp>
        <p:nvSpPr>
          <p:cNvPr id="3" name="Content Placeholder 2">
            <a:extLst>
              <a:ext uri="{FF2B5EF4-FFF2-40B4-BE49-F238E27FC236}">
                <a16:creationId xmlns:a16="http://schemas.microsoft.com/office/drawing/2014/main" id="{D6C3F2A9-950D-274D-8BC1-25BCF6D5FFBE}"/>
              </a:ext>
            </a:extLst>
          </p:cNvPr>
          <p:cNvSpPr>
            <a:spLocks noGrp="1"/>
          </p:cNvSpPr>
          <p:nvPr>
            <p:ph idx="1"/>
          </p:nvPr>
        </p:nvSpPr>
        <p:spPr/>
        <p:txBody>
          <a:bodyPr/>
          <a:lstStyle/>
          <a:p>
            <a:r>
              <a:rPr lang="en-GB" sz="2400" dirty="0"/>
              <a:t>This capability is provided to the consumer to provision processing, storage, networks, and other fundamental computing resources where the consumer is able to deploy and run arbitrary software. These resources can include operating systems and applications. The consumer does not manage or control the underlying cloud infrastructure, but the consumer controls the operating systems, storage, and deployed applications. The consumer might also have limited control of select networking components (for example, hosts). </a:t>
            </a:r>
          </a:p>
          <a:p>
            <a:endParaRPr lang="en-US" dirty="0"/>
          </a:p>
        </p:txBody>
      </p:sp>
      <p:sp>
        <p:nvSpPr>
          <p:cNvPr id="4" name="Date Placeholder 3">
            <a:extLst>
              <a:ext uri="{FF2B5EF4-FFF2-40B4-BE49-F238E27FC236}">
                <a16:creationId xmlns:a16="http://schemas.microsoft.com/office/drawing/2014/main" id="{B68EEC44-B78F-774F-8254-B9BA417F99BF}"/>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569A37D5-807D-7341-A211-52C8F3E3130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9930967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C216C-72EC-5E40-916F-1A260B12321F}"/>
              </a:ext>
            </a:extLst>
          </p:cNvPr>
          <p:cNvSpPr>
            <a:spLocks noGrp="1"/>
          </p:cNvSpPr>
          <p:nvPr>
            <p:ph type="title"/>
          </p:nvPr>
        </p:nvSpPr>
        <p:spPr/>
        <p:txBody>
          <a:bodyPr/>
          <a:lstStyle/>
          <a:p>
            <a:r>
              <a:rPr lang="en-GB" dirty="0"/>
              <a:t>IT as a Service (</a:t>
            </a:r>
            <a:r>
              <a:rPr lang="en-GB" dirty="0" err="1"/>
              <a:t>ITaaS</a:t>
            </a:r>
            <a:r>
              <a:rPr lang="en-GB" dirty="0"/>
              <a:t>)</a:t>
            </a:r>
            <a:endParaRPr lang="en-US" dirty="0"/>
          </a:p>
        </p:txBody>
      </p:sp>
      <p:sp>
        <p:nvSpPr>
          <p:cNvPr id="3" name="Content Placeholder 2">
            <a:extLst>
              <a:ext uri="{FF2B5EF4-FFF2-40B4-BE49-F238E27FC236}">
                <a16:creationId xmlns:a16="http://schemas.microsoft.com/office/drawing/2014/main" id="{A9149877-5D21-3341-AF6D-792655C15378}"/>
              </a:ext>
            </a:extLst>
          </p:cNvPr>
          <p:cNvSpPr>
            <a:spLocks noGrp="1"/>
          </p:cNvSpPr>
          <p:nvPr>
            <p:ph idx="1"/>
          </p:nvPr>
        </p:nvSpPr>
        <p:spPr>
          <a:xfrm>
            <a:off x="457200" y="1417638"/>
            <a:ext cx="8229600" cy="3917032"/>
          </a:xfrm>
        </p:spPr>
        <p:txBody>
          <a:bodyPr/>
          <a:lstStyle/>
          <a:p>
            <a:r>
              <a:rPr lang="en-GB" sz="2800" dirty="0"/>
              <a:t>IT as a Service (</a:t>
            </a:r>
            <a:r>
              <a:rPr lang="en-GB" sz="2800" dirty="0" err="1"/>
              <a:t>ITaaS</a:t>
            </a:r>
            <a:r>
              <a:rPr lang="en-GB" sz="2800" dirty="0"/>
              <a:t>) can be seen as a transformative operational model that allows a line of business or user to consume Information Technology as a managed service. The services are catalogued, allowing users to consume and pay only for the services they require. This operating model can be adopted by internal IT departments or external vendors.</a:t>
            </a:r>
            <a:endParaRPr lang="en-US" sz="2800" dirty="0"/>
          </a:p>
        </p:txBody>
      </p:sp>
      <p:sp>
        <p:nvSpPr>
          <p:cNvPr id="4" name="Date Placeholder 3">
            <a:extLst>
              <a:ext uri="{FF2B5EF4-FFF2-40B4-BE49-F238E27FC236}">
                <a16:creationId xmlns:a16="http://schemas.microsoft.com/office/drawing/2014/main" id="{40079EC5-3CE1-B649-8F30-56A98108AAD2}"/>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951BE2CF-B2B7-5941-8E91-9B2F345BB98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9787773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44065" y="1667738"/>
            <a:ext cx="8385786" cy="3636578"/>
          </a:xfrm>
        </p:spPr>
        <p:txBody>
          <a:bodyPr/>
          <a:lstStyle/>
          <a:p>
            <a:r>
              <a:rPr lang="en-US" sz="1600" b="1" dirty="0"/>
              <a:t>Public clouds</a:t>
            </a:r>
            <a:r>
              <a:rPr lang="en-US" sz="1600" dirty="0"/>
              <a:t>: Application and services made available to the general population. Services may be free or are offered on a pay-per-use model, such as paying for online storage. Uses the Internet to provide services.</a:t>
            </a:r>
          </a:p>
          <a:p>
            <a:r>
              <a:rPr lang="en-US" sz="1600" b="1" dirty="0"/>
              <a:t>Private clouds</a:t>
            </a:r>
            <a:r>
              <a:rPr lang="en-US" sz="1600" dirty="0"/>
              <a:t>: Applications and services are intended for a specific organization or entity, such as the government. A private cloud can be set up using the organization’s private network, though this can be expensive to build and maintain. A private cloud can also be managed by an outside organization with strict access security.</a:t>
            </a:r>
          </a:p>
          <a:p>
            <a:r>
              <a:rPr lang="en-US" sz="1600" b="1" dirty="0"/>
              <a:t>Hybrid clouds</a:t>
            </a:r>
            <a:r>
              <a:rPr lang="en-US" sz="1600" dirty="0"/>
              <a:t>: Made up of two or more clouds (example: part private, part public), where each part remains a distinctive object, but both are connected using a single architecture. </a:t>
            </a:r>
          </a:p>
          <a:p>
            <a:r>
              <a:rPr lang="en-US" sz="1600" b="1" dirty="0"/>
              <a:t>Community clouds</a:t>
            </a:r>
            <a:r>
              <a:rPr lang="en-US" sz="1600" dirty="0"/>
              <a:t>: A community cloud is created for exclusive use by a specific community. For example, healthcare organizations must remain compliant with policies and laws (e.g., HIPAA) that require special authentication and confidentiality.</a:t>
            </a:r>
          </a:p>
        </p:txBody>
      </p:sp>
      <p:sp>
        <p:nvSpPr>
          <p:cNvPr id="8194" name="Rectangle 2"/>
          <p:cNvSpPr>
            <a:spLocks noGrp="1" noChangeArrowheads="1"/>
          </p:cNvSpPr>
          <p:nvPr>
            <p:ph type="title"/>
          </p:nvPr>
        </p:nvSpPr>
        <p:spPr/>
        <p:txBody>
          <a:bodyPr/>
          <a:lstStyle/>
          <a:p>
            <a:r>
              <a:rPr lang="en-US" altLang="en-US" dirty="0"/>
              <a:t>Cloud Models</a:t>
            </a:r>
          </a:p>
        </p:txBody>
      </p:sp>
    </p:spTree>
    <p:extLst>
      <p:ext uri="{BB962C8B-B14F-4D97-AF65-F5344CB8AC3E}">
        <p14:creationId xmlns:p14="http://schemas.microsoft.com/office/powerpoint/2010/main" val="2479183935"/>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44065" y="1667738"/>
            <a:ext cx="8385786" cy="1704112"/>
          </a:xfrm>
        </p:spPr>
        <p:txBody>
          <a:bodyPr/>
          <a:lstStyle/>
          <a:p>
            <a:r>
              <a:rPr lang="en-US" sz="1600" b="1" dirty="0"/>
              <a:t>Data center</a:t>
            </a:r>
            <a:r>
              <a:rPr lang="en-US" sz="1600" dirty="0"/>
              <a:t>: Typically a data storage and processing facility run by an in-house IT department or leased offsite.</a:t>
            </a:r>
          </a:p>
          <a:p>
            <a:r>
              <a:rPr lang="en-US" sz="1600" b="1" dirty="0"/>
              <a:t>Cloud computing</a:t>
            </a:r>
            <a:r>
              <a:rPr lang="en-US" sz="1600" dirty="0"/>
              <a:t>: Typically an off-premise service that offers on-demand access to a shared pool of configurable computing resources. These resources can be rapidly provisioned and released with minimal management effort.</a:t>
            </a:r>
          </a:p>
        </p:txBody>
      </p:sp>
      <p:sp>
        <p:nvSpPr>
          <p:cNvPr id="8194" name="Rectangle 2"/>
          <p:cNvSpPr>
            <a:spLocks noGrp="1" noChangeArrowheads="1"/>
          </p:cNvSpPr>
          <p:nvPr>
            <p:ph type="title"/>
          </p:nvPr>
        </p:nvSpPr>
        <p:spPr/>
        <p:txBody>
          <a:bodyPr/>
          <a:lstStyle/>
          <a:p>
            <a:r>
              <a:rPr lang="en-US" altLang="en-US" dirty="0"/>
              <a:t>Cloud Computing versus Data Center</a:t>
            </a:r>
          </a:p>
        </p:txBody>
      </p:sp>
      <p:pic>
        <p:nvPicPr>
          <p:cNvPr id="2" name="Picture 1"/>
          <p:cNvPicPr>
            <a:picLocks noChangeAspect="1"/>
          </p:cNvPicPr>
          <p:nvPr/>
        </p:nvPicPr>
        <p:blipFill rotWithShape="1">
          <a:blip r:embed="rId3"/>
          <a:srcRect l="3516"/>
          <a:stretch/>
        </p:blipFill>
        <p:spPr>
          <a:xfrm>
            <a:off x="3190271" y="3103994"/>
            <a:ext cx="2763461" cy="2617356"/>
          </a:xfrm>
          <a:prstGeom prst="rect">
            <a:avLst/>
          </a:prstGeom>
        </p:spPr>
      </p:pic>
      <p:sp>
        <p:nvSpPr>
          <p:cNvPr id="3" name="TextBox 2"/>
          <p:cNvSpPr txBox="1"/>
          <p:nvPr/>
        </p:nvSpPr>
        <p:spPr>
          <a:xfrm>
            <a:off x="1422400" y="3593525"/>
            <a:ext cx="1231900" cy="1169551"/>
          </a:xfrm>
          <a:prstGeom prst="rect">
            <a:avLst/>
          </a:prstGeom>
          <a:noFill/>
          <a:ln>
            <a:solidFill>
              <a:srgbClr val="000000"/>
            </a:solidFill>
          </a:ln>
        </p:spPr>
        <p:txBody>
          <a:bodyPr wrap="square" rtlCol="0">
            <a:spAutoFit/>
          </a:bodyPr>
          <a:lstStyle/>
          <a:p>
            <a:r>
              <a:rPr lang="en-US" sz="1400" dirty="0">
                <a:solidFill>
                  <a:srgbClr val="000000"/>
                </a:solidFill>
                <a:latin typeface="+mn-lt"/>
                <a:ea typeface="ＭＳ Ｐゴシック" charset="0"/>
                <a:cs typeface="CiscoSans"/>
              </a:rPr>
              <a:t>Cloud computing is possible because of data centers.</a:t>
            </a:r>
          </a:p>
        </p:txBody>
      </p:sp>
      <p:sp>
        <p:nvSpPr>
          <p:cNvPr id="4" name="Rectangle 3"/>
          <p:cNvSpPr/>
          <p:nvPr/>
        </p:nvSpPr>
        <p:spPr>
          <a:xfrm>
            <a:off x="6400801" y="3689350"/>
            <a:ext cx="1587500" cy="977900"/>
          </a:xfrm>
          <a:prstGeom prst="rect">
            <a:avLst/>
          </a:prstGeom>
          <a:ln>
            <a:solidFill>
              <a:srgbClr val="000000"/>
            </a:solidFill>
          </a:ln>
        </p:spPr>
        <p:txBody>
          <a:bodyPr wrap="square">
            <a:spAutoFit/>
          </a:bodyPr>
          <a:lstStyle/>
          <a:p>
            <a:r>
              <a:rPr lang="en-US" sz="1400" dirty="0">
                <a:solidFill>
                  <a:srgbClr val="000000"/>
                </a:solidFill>
                <a:latin typeface="+mn-lt"/>
                <a:ea typeface="ＭＳ Ｐゴシック" charset="0"/>
                <a:cs typeface="CiscoSans"/>
              </a:rPr>
              <a:t>Cloud computing is often a service provided by data centers.</a:t>
            </a:r>
          </a:p>
        </p:txBody>
      </p:sp>
    </p:spTree>
    <p:extLst>
      <p:ext uri="{BB962C8B-B14F-4D97-AF65-F5344CB8AC3E}">
        <p14:creationId xmlns:p14="http://schemas.microsoft.com/office/powerpoint/2010/main" val="1042382475"/>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56765" y="1832838"/>
            <a:ext cx="8385786" cy="2250212"/>
          </a:xfrm>
        </p:spPr>
        <p:txBody>
          <a:bodyPr/>
          <a:lstStyle/>
          <a:p>
            <a:r>
              <a:rPr lang="en-US" sz="1600" dirty="0"/>
              <a:t>Virtualization is the foundation of cloud computing. Without it, cloud computing would not be possible.</a:t>
            </a:r>
          </a:p>
          <a:p>
            <a:r>
              <a:rPr lang="en-US" sz="1600" dirty="0"/>
              <a:t>Cloud computing separates the application from the hardware. </a:t>
            </a:r>
          </a:p>
          <a:p>
            <a:r>
              <a:rPr lang="en-US" sz="1600" dirty="0"/>
              <a:t>Virtualization separates the OS from the hardware. </a:t>
            </a:r>
          </a:p>
          <a:p>
            <a:r>
              <a:rPr lang="en-US" sz="1600" dirty="0"/>
              <a:t>Amazon Elastic Compute cloud (Amazon EC2) web service provides a simple way for customers to dynamically provision the computer resources they need. These virtualized instances of servers are created on demand in Amazon’s EC2.</a:t>
            </a:r>
          </a:p>
        </p:txBody>
      </p:sp>
      <p:sp>
        <p:nvSpPr>
          <p:cNvPr id="8194" name="Rectangle 2"/>
          <p:cNvSpPr>
            <a:spLocks noGrp="1" noChangeArrowheads="1"/>
          </p:cNvSpPr>
          <p:nvPr>
            <p:ph type="title"/>
          </p:nvPr>
        </p:nvSpPr>
        <p:spPr/>
        <p:txBody>
          <a:bodyPr/>
          <a:lstStyle/>
          <a:p>
            <a:r>
              <a:rPr lang="en-US" altLang="en-US" dirty="0"/>
              <a:t>Cloud Computing and Virtualization</a:t>
            </a:r>
          </a:p>
        </p:txBody>
      </p:sp>
    </p:spTree>
    <p:extLst>
      <p:ext uri="{BB962C8B-B14F-4D97-AF65-F5344CB8AC3E}">
        <p14:creationId xmlns:p14="http://schemas.microsoft.com/office/powerpoint/2010/main" val="120470242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br>
              <a:rPr lang="en-US" altLang="en-US" sz="1600" dirty="0"/>
            </a:br>
            <a:r>
              <a:rPr lang="en-US" altLang="en-US" dirty="0"/>
              <a:t>Dedicated Servers</a:t>
            </a:r>
          </a:p>
        </p:txBody>
      </p:sp>
      <p:pic>
        <p:nvPicPr>
          <p:cNvPr id="4" name="Picture 3"/>
          <p:cNvPicPr>
            <a:picLocks noChangeAspect="1"/>
          </p:cNvPicPr>
          <p:nvPr/>
        </p:nvPicPr>
        <p:blipFill rotWithShape="1">
          <a:blip r:embed="rId3"/>
          <a:srcRect t="10095"/>
          <a:stretch/>
        </p:blipFill>
        <p:spPr>
          <a:xfrm>
            <a:off x="1079500" y="1746251"/>
            <a:ext cx="6400800" cy="3772565"/>
          </a:xfrm>
          <a:prstGeom prst="rect">
            <a:avLst/>
          </a:prstGeom>
        </p:spPr>
      </p:pic>
    </p:spTree>
    <p:extLst>
      <p:ext uri="{BB962C8B-B14F-4D97-AF65-F5344CB8AC3E}">
        <p14:creationId xmlns:p14="http://schemas.microsoft.com/office/powerpoint/2010/main" val="375778959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dirty="0"/>
              <a:t>Server Virtualization</a:t>
            </a:r>
          </a:p>
        </p:txBody>
      </p:sp>
      <p:pic>
        <p:nvPicPr>
          <p:cNvPr id="2" name="Picture 1"/>
          <p:cNvPicPr>
            <a:picLocks noChangeAspect="1"/>
          </p:cNvPicPr>
          <p:nvPr/>
        </p:nvPicPr>
        <p:blipFill>
          <a:blip r:embed="rId3"/>
          <a:stretch>
            <a:fillRect/>
          </a:stretch>
        </p:blipFill>
        <p:spPr>
          <a:xfrm>
            <a:off x="159366" y="1656194"/>
            <a:ext cx="4067807" cy="3694544"/>
          </a:xfrm>
          <a:prstGeom prst="rect">
            <a:avLst/>
          </a:prstGeom>
        </p:spPr>
      </p:pic>
      <p:sp>
        <p:nvSpPr>
          <p:cNvPr id="3" name="Rectangle 2"/>
          <p:cNvSpPr/>
          <p:nvPr/>
        </p:nvSpPr>
        <p:spPr>
          <a:xfrm>
            <a:off x="4386536" y="1379809"/>
            <a:ext cx="4572000" cy="4001095"/>
          </a:xfrm>
          <a:prstGeom prst="rect">
            <a:avLst/>
          </a:prstGeom>
        </p:spPr>
        <p:txBody>
          <a:bodyPr>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In the figure, the previous eight dedicated servers have been consolidated into two servers using hypervisors to support multiple virtual instances of the operating systems.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Hypervisor is a program, firmware, or hardware that adds an abstraction layer on top of the real physical hardware.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The abstraction layer is used to create virtual machines which have access to all the hardware of the physical machine such as CPUs, memory, disk controllers, and NICs.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It is not uncommon for 100 physical servers to be consolidated as virtual machines on top of 10 physical servers that are using hypervisors.</a:t>
            </a:r>
          </a:p>
        </p:txBody>
      </p:sp>
    </p:spTree>
    <p:extLst>
      <p:ext uri="{BB962C8B-B14F-4D97-AF65-F5344CB8AC3E}">
        <p14:creationId xmlns:p14="http://schemas.microsoft.com/office/powerpoint/2010/main" val="336249813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dirty="0"/>
              <a:t>Advantages of Virtualization</a:t>
            </a:r>
          </a:p>
        </p:txBody>
      </p:sp>
      <p:sp>
        <p:nvSpPr>
          <p:cNvPr id="3" name="Rectangle 2"/>
          <p:cNvSpPr/>
          <p:nvPr/>
        </p:nvSpPr>
        <p:spPr>
          <a:xfrm>
            <a:off x="127000" y="1708150"/>
            <a:ext cx="8831536" cy="3608680"/>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One major advantage of virtualization is overall reduced cost:</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Less equipment is required - Server consolidation and lower maintenance costs.</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Less energy is consumed - Consolidating servers lowers the monthly power and cooling costs. </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Less space is required - Fewer servers, network devices, and racks reduce the amount of required floor space.</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Additional benefits of virtualization:</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Easier prototyping </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Faster server provisioning </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Increased server uptime </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Improved disaster recovery</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latin typeface="+mn-lt"/>
                <a:ea typeface="ＭＳ Ｐゴシック" charset="0"/>
                <a:cs typeface="CiscoSans"/>
              </a:rPr>
              <a:t>Legacy Support </a:t>
            </a:r>
          </a:p>
        </p:txBody>
      </p:sp>
    </p:spTree>
    <p:extLst>
      <p:ext uri="{BB962C8B-B14F-4D97-AF65-F5344CB8AC3E}">
        <p14:creationId xmlns:p14="http://schemas.microsoft.com/office/powerpoint/2010/main" val="254504725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557A-A985-6548-AA4F-7EB7C219247B}"/>
              </a:ext>
            </a:extLst>
          </p:cNvPr>
          <p:cNvSpPr>
            <a:spLocks noGrp="1"/>
          </p:cNvSpPr>
          <p:nvPr>
            <p:ph type="title"/>
          </p:nvPr>
        </p:nvSpPr>
        <p:spPr>
          <a:xfrm>
            <a:off x="488032" y="457200"/>
            <a:ext cx="8229600" cy="1143000"/>
          </a:xfrm>
        </p:spPr>
        <p:txBody>
          <a:bodyPr/>
          <a:lstStyle/>
          <a:p>
            <a:r>
              <a:rPr lang="en-US" dirty="0"/>
              <a:t>Advantages of Virtualization (Explained)</a:t>
            </a:r>
          </a:p>
        </p:txBody>
      </p:sp>
      <p:sp>
        <p:nvSpPr>
          <p:cNvPr id="3" name="Content Placeholder 2">
            <a:extLst>
              <a:ext uri="{FF2B5EF4-FFF2-40B4-BE49-F238E27FC236}">
                <a16:creationId xmlns:a16="http://schemas.microsoft.com/office/drawing/2014/main" id="{58D19DDD-A575-C448-9DDF-C28BE5CE1805}"/>
              </a:ext>
            </a:extLst>
          </p:cNvPr>
          <p:cNvSpPr>
            <a:spLocks noGrp="1"/>
          </p:cNvSpPr>
          <p:nvPr>
            <p:ph idx="1"/>
          </p:nvPr>
        </p:nvSpPr>
        <p:spPr>
          <a:xfrm>
            <a:off x="457200" y="1600200"/>
            <a:ext cx="8229600" cy="4061047"/>
          </a:xfrm>
        </p:spPr>
        <p:txBody>
          <a:bodyPr/>
          <a:lstStyle/>
          <a:p>
            <a:pPr marL="0" indent="0">
              <a:buNone/>
            </a:pPr>
            <a:r>
              <a:rPr lang="en-GB" sz="2400" dirty="0"/>
              <a:t>One major advantage of Virtualisation is overall reduced cost:</a:t>
            </a:r>
          </a:p>
          <a:p>
            <a:pPr marL="0" indent="0">
              <a:buNone/>
            </a:pPr>
            <a:endParaRPr lang="en-GB" sz="2400" dirty="0"/>
          </a:p>
          <a:p>
            <a:pPr lvl="0"/>
            <a:r>
              <a:rPr lang="en-GB" sz="2000" b="1" dirty="0"/>
              <a:t>Less equipment is required</a:t>
            </a:r>
            <a:r>
              <a:rPr lang="en-GB" sz="2000" dirty="0"/>
              <a:t> - Virtualisation enables server consolidation, which requires fewer physical servers, fewer networking devices, and less supporting infrastructure. It also means lower maintenance costs.</a:t>
            </a:r>
          </a:p>
          <a:p>
            <a:pPr lvl="0"/>
            <a:r>
              <a:rPr lang="en-GB" sz="2000" b="1" dirty="0"/>
              <a:t>Less energy is consumed</a:t>
            </a:r>
            <a:r>
              <a:rPr lang="en-GB" sz="2000" dirty="0"/>
              <a:t> - Consolidating servers lowers the monthly power and cooling costs. Reduced consumption helps enterprises to achieve a smaller carbon footprint.</a:t>
            </a:r>
          </a:p>
          <a:p>
            <a:r>
              <a:rPr lang="en-GB" sz="2000" b="1" dirty="0"/>
              <a:t>Less space is required</a:t>
            </a:r>
            <a:r>
              <a:rPr lang="en-GB" sz="2000" dirty="0"/>
              <a:t> - Server consolidation with Virtualisation reduces the overall footprint of the data centre. Fewer servers, network devices, and racks reduce the amount of required floor space.</a:t>
            </a:r>
          </a:p>
        </p:txBody>
      </p:sp>
      <p:sp>
        <p:nvSpPr>
          <p:cNvPr id="4" name="Date Placeholder 3">
            <a:extLst>
              <a:ext uri="{FF2B5EF4-FFF2-40B4-BE49-F238E27FC236}">
                <a16:creationId xmlns:a16="http://schemas.microsoft.com/office/drawing/2014/main" id="{4552D282-0F92-0840-B5EC-95A96523FB92}"/>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A457B0EB-4CC4-6E49-9DF2-4698A1B22B6E}"/>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660811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96752-B627-D741-9A77-21DA22788E03}"/>
              </a:ext>
            </a:extLst>
          </p:cNvPr>
          <p:cNvSpPr>
            <a:spLocks noGrp="1"/>
          </p:cNvSpPr>
          <p:nvPr>
            <p:ph type="title"/>
          </p:nvPr>
        </p:nvSpPr>
        <p:spPr>
          <a:xfrm>
            <a:off x="457200" y="274638"/>
            <a:ext cx="8229600" cy="850107"/>
          </a:xfrm>
        </p:spPr>
        <p:txBody>
          <a:bodyPr/>
          <a:lstStyle/>
          <a:p>
            <a:r>
              <a:rPr lang="en-US" sz="4000" dirty="0"/>
              <a:t>Additional benefits of Virtualization</a:t>
            </a:r>
          </a:p>
        </p:txBody>
      </p:sp>
      <p:sp>
        <p:nvSpPr>
          <p:cNvPr id="3" name="Content Placeholder 2">
            <a:extLst>
              <a:ext uri="{FF2B5EF4-FFF2-40B4-BE49-F238E27FC236}">
                <a16:creationId xmlns:a16="http://schemas.microsoft.com/office/drawing/2014/main" id="{6338DF0C-2461-4944-B5A1-C1E1EF90BA88}"/>
              </a:ext>
            </a:extLst>
          </p:cNvPr>
          <p:cNvSpPr>
            <a:spLocks noGrp="1"/>
          </p:cNvSpPr>
          <p:nvPr>
            <p:ph idx="1"/>
          </p:nvPr>
        </p:nvSpPr>
        <p:spPr>
          <a:xfrm>
            <a:off x="457200" y="1381125"/>
            <a:ext cx="8229600" cy="4352131"/>
          </a:xfrm>
        </p:spPr>
        <p:txBody>
          <a:bodyPr/>
          <a:lstStyle/>
          <a:p>
            <a:pPr marL="0" lvl="0" indent="0">
              <a:buNone/>
            </a:pPr>
            <a:r>
              <a:rPr lang="en-GB" sz="2000" b="1" dirty="0"/>
              <a:t>      </a:t>
            </a:r>
            <a:r>
              <a:rPr lang="en-GB" sz="2000" dirty="0"/>
              <a:t>There are some additional benefits of Virtualisation:</a:t>
            </a:r>
          </a:p>
          <a:p>
            <a:pPr lvl="0"/>
            <a:r>
              <a:rPr lang="en-GB" sz="2000" b="1" dirty="0"/>
              <a:t>Easier prototyping</a:t>
            </a:r>
            <a:r>
              <a:rPr lang="en-GB" sz="2000" dirty="0"/>
              <a:t> - Self-contained labs, operating on isolated networks, can be rapidly created for testing and prototyping network deployments. If a mistake is made, an administrator can simply revert to a previous version. The testing environments can be online, but isolated from end users. When testing is completed, the servers and systems can be deployed to end users.</a:t>
            </a:r>
          </a:p>
          <a:p>
            <a:pPr lvl="0"/>
            <a:r>
              <a:rPr lang="en-GB" sz="2000" b="1" dirty="0"/>
              <a:t>Faster server provisioning</a:t>
            </a:r>
            <a:r>
              <a:rPr lang="en-GB" sz="2000" dirty="0"/>
              <a:t> - Creating a virtual server is far faster than provisioning a physical server.</a:t>
            </a:r>
          </a:p>
          <a:p>
            <a:pPr lvl="0"/>
            <a:r>
              <a:rPr lang="en-GB" sz="2000" b="1" dirty="0"/>
              <a:t>Increased server uptime</a:t>
            </a:r>
            <a:r>
              <a:rPr lang="en-GB" sz="2000" dirty="0"/>
              <a:t> - Most server Virtualisation platforms now offer advanced redundant fault tolerance features, such as live migration, storage migration, high availability, and distributed resource scheduling. </a:t>
            </a:r>
          </a:p>
          <a:p>
            <a:pPr lvl="0"/>
            <a:endParaRPr lang="en-GB" sz="2000" dirty="0"/>
          </a:p>
          <a:p>
            <a:endParaRPr lang="en-US" dirty="0"/>
          </a:p>
        </p:txBody>
      </p:sp>
      <p:sp>
        <p:nvSpPr>
          <p:cNvPr id="4" name="Date Placeholder 3">
            <a:extLst>
              <a:ext uri="{FF2B5EF4-FFF2-40B4-BE49-F238E27FC236}">
                <a16:creationId xmlns:a16="http://schemas.microsoft.com/office/drawing/2014/main" id="{93F059DF-1EC9-D74C-9A84-68A7B4BEFF9C}"/>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20252C36-5BA3-064B-A10C-C8D8E9F3E1CA}"/>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810046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E30D4-4725-714E-BF36-2770141E01EC}"/>
              </a:ext>
            </a:extLst>
          </p:cNvPr>
          <p:cNvSpPr>
            <a:spLocks noGrp="1"/>
          </p:cNvSpPr>
          <p:nvPr>
            <p:ph type="title"/>
          </p:nvPr>
        </p:nvSpPr>
        <p:spPr/>
        <p:txBody>
          <a:bodyPr/>
          <a:lstStyle/>
          <a:p>
            <a:r>
              <a:rPr lang="en-US" sz="4000" dirty="0"/>
              <a:t>Additional benefits of Virtualization</a:t>
            </a:r>
          </a:p>
        </p:txBody>
      </p:sp>
      <p:sp>
        <p:nvSpPr>
          <p:cNvPr id="3" name="Content Placeholder 2">
            <a:extLst>
              <a:ext uri="{FF2B5EF4-FFF2-40B4-BE49-F238E27FC236}">
                <a16:creationId xmlns:a16="http://schemas.microsoft.com/office/drawing/2014/main" id="{E5AED219-145F-904B-B836-C6C1718F4941}"/>
              </a:ext>
            </a:extLst>
          </p:cNvPr>
          <p:cNvSpPr>
            <a:spLocks noGrp="1"/>
          </p:cNvSpPr>
          <p:nvPr>
            <p:ph idx="1"/>
          </p:nvPr>
        </p:nvSpPr>
        <p:spPr>
          <a:xfrm>
            <a:off x="457200" y="1600200"/>
            <a:ext cx="8229600" cy="4133055"/>
          </a:xfrm>
        </p:spPr>
        <p:txBody>
          <a:bodyPr/>
          <a:lstStyle/>
          <a:p>
            <a:pPr lvl="0"/>
            <a:r>
              <a:rPr lang="en-GB" sz="2400" b="1" dirty="0"/>
              <a:t>Improved disaster recovery</a:t>
            </a:r>
            <a:r>
              <a:rPr lang="en-GB" sz="2400" dirty="0"/>
              <a:t> - Virtualisation offers advanced business continuity solutions. It provides hardware abstraction capability so that the recovery site no longer needs to have hardware that is identical to the hardware in the production environment. Most enterprise server Virtualisation platforms also have software that can help test and automate the failover before a disaster does happen.</a:t>
            </a:r>
          </a:p>
          <a:p>
            <a:pPr lvl="0"/>
            <a:r>
              <a:rPr lang="en-GB" sz="2400" b="1" dirty="0"/>
              <a:t>Legacy Support</a:t>
            </a:r>
            <a:r>
              <a:rPr lang="en-GB" sz="2400" dirty="0"/>
              <a:t> - Virtualisation can extend the life of OSs and applications providing more time for organizations to migrate to newer solutions.</a:t>
            </a:r>
          </a:p>
          <a:p>
            <a:endParaRPr lang="en-US" dirty="0"/>
          </a:p>
        </p:txBody>
      </p:sp>
      <p:sp>
        <p:nvSpPr>
          <p:cNvPr id="4" name="Date Placeholder 3">
            <a:extLst>
              <a:ext uri="{FF2B5EF4-FFF2-40B4-BE49-F238E27FC236}">
                <a16:creationId xmlns:a16="http://schemas.microsoft.com/office/drawing/2014/main" id="{CC82EB9B-CA75-1140-A6EC-D3280F9F167E}"/>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84315199-8C88-B34C-9323-653F105AD980}"/>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65944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br>
              <a:rPr lang="en-US" altLang="en-US" sz="1600" dirty="0"/>
            </a:br>
            <a:r>
              <a:rPr lang="en-US" altLang="en-US" dirty="0"/>
              <a:t>Abstraction Layers</a:t>
            </a:r>
          </a:p>
        </p:txBody>
      </p:sp>
      <p:pic>
        <p:nvPicPr>
          <p:cNvPr id="2" name="Picture 1"/>
          <p:cNvPicPr>
            <a:picLocks noChangeAspect="1"/>
          </p:cNvPicPr>
          <p:nvPr/>
        </p:nvPicPr>
        <p:blipFill>
          <a:blip r:embed="rId3"/>
          <a:stretch>
            <a:fillRect/>
          </a:stretch>
        </p:blipFill>
        <p:spPr>
          <a:xfrm>
            <a:off x="212867" y="1924050"/>
            <a:ext cx="4051110" cy="3479800"/>
          </a:xfrm>
          <a:prstGeom prst="rect">
            <a:avLst/>
          </a:prstGeom>
        </p:spPr>
      </p:pic>
      <p:pic>
        <p:nvPicPr>
          <p:cNvPr id="4" name="Picture 3"/>
          <p:cNvPicPr>
            <a:picLocks noChangeAspect="1"/>
          </p:cNvPicPr>
          <p:nvPr/>
        </p:nvPicPr>
        <p:blipFill>
          <a:blip r:embed="rId4"/>
          <a:stretch>
            <a:fillRect/>
          </a:stretch>
        </p:blipFill>
        <p:spPr>
          <a:xfrm>
            <a:off x="4572002" y="1277418"/>
            <a:ext cx="4006593" cy="3479800"/>
          </a:xfrm>
          <a:prstGeom prst="rect">
            <a:avLst/>
          </a:prstGeom>
        </p:spPr>
      </p:pic>
      <p:sp>
        <p:nvSpPr>
          <p:cNvPr id="5" name="TextBox 4"/>
          <p:cNvSpPr txBox="1"/>
          <p:nvPr/>
        </p:nvSpPr>
        <p:spPr>
          <a:xfrm>
            <a:off x="4898898" y="4745586"/>
            <a:ext cx="3229103" cy="760932"/>
          </a:xfrm>
          <a:prstGeom prst="rect">
            <a:avLst/>
          </a:prstGeom>
          <a:noFill/>
          <a:ln>
            <a:solidFill>
              <a:srgbClr val="000000"/>
            </a:solidFill>
          </a:ln>
        </p:spPr>
        <p:txBody>
          <a:bodyPr wrap="square" rtlCol="0">
            <a:spAutoFit/>
          </a:bodyPr>
          <a:lstStyle/>
          <a:p>
            <a:pPr defTabSz="684213">
              <a:spcBef>
                <a:spcPts val="600"/>
              </a:spcBef>
              <a:spcAft>
                <a:spcPts val="600"/>
              </a:spcAft>
              <a:buClr>
                <a:schemeClr val="tx2"/>
              </a:buClr>
              <a:buSzPct val="90000"/>
            </a:pPr>
            <a:r>
              <a:rPr lang="en-US" sz="1400" dirty="0">
                <a:solidFill>
                  <a:srgbClr val="000000"/>
                </a:solidFill>
                <a:latin typeface="+mn-lt"/>
                <a:ea typeface="ＭＳ Ｐゴシック" charset="0"/>
                <a:cs typeface="CiscoSans"/>
              </a:rPr>
              <a:t>A hypervisor is installed between the firmware and the OS. The hypervisor can support multiple instances of OSs.</a:t>
            </a:r>
          </a:p>
        </p:txBody>
      </p:sp>
    </p:spTree>
    <p:extLst>
      <p:ext uri="{BB962C8B-B14F-4D97-AF65-F5344CB8AC3E}">
        <p14:creationId xmlns:p14="http://schemas.microsoft.com/office/powerpoint/2010/main" val="4070228387"/>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 Network Infrastructure </a:t>
            </a:r>
            <a:br>
              <a:rPr lang="en-US" altLang="en-US" sz="1600" dirty="0"/>
            </a:br>
            <a:r>
              <a:rPr lang="en-US" altLang="en-US" dirty="0"/>
              <a:t>Type 1 Hypervisors</a:t>
            </a:r>
          </a:p>
        </p:txBody>
      </p:sp>
      <p:sp>
        <p:nvSpPr>
          <p:cNvPr id="3" name="Rectangle 2"/>
          <p:cNvSpPr/>
          <p:nvPr/>
        </p:nvSpPr>
        <p:spPr>
          <a:xfrm>
            <a:off x="127000" y="1708150"/>
            <a:ext cx="8831536" cy="1938992"/>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Hypervisor is installed directly on the hardware.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Usually used on enterprise servers and data center networking devices.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Instances of an OS are installed on the hypervisor.</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Type 1 hypervisors have direct access to the hardware resources.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Improve scalability, performance, and robustness.</a:t>
            </a:r>
          </a:p>
        </p:txBody>
      </p:sp>
      <p:pic>
        <p:nvPicPr>
          <p:cNvPr id="4" name="Picture 3"/>
          <p:cNvPicPr>
            <a:picLocks noChangeAspect="1"/>
          </p:cNvPicPr>
          <p:nvPr/>
        </p:nvPicPr>
        <p:blipFill>
          <a:blip r:embed="rId3"/>
          <a:stretch>
            <a:fillRect/>
          </a:stretch>
        </p:blipFill>
        <p:spPr>
          <a:xfrm>
            <a:off x="4881911" y="3647142"/>
            <a:ext cx="3812480" cy="2301652"/>
          </a:xfrm>
          <a:prstGeom prst="rect">
            <a:avLst/>
          </a:prstGeom>
        </p:spPr>
      </p:pic>
      <p:sp>
        <p:nvSpPr>
          <p:cNvPr id="6" name="TextBox 5"/>
          <p:cNvSpPr txBox="1"/>
          <p:nvPr/>
        </p:nvSpPr>
        <p:spPr>
          <a:xfrm>
            <a:off x="6788152" y="1071420"/>
            <a:ext cx="1530349" cy="646331"/>
          </a:xfrm>
          <a:prstGeom prst="rect">
            <a:avLst/>
          </a:prstGeom>
          <a:noFill/>
          <a:ln>
            <a:solidFill>
              <a:srgbClr val="000000"/>
            </a:solidFill>
          </a:ln>
        </p:spPr>
        <p:txBody>
          <a:bodyPr wrap="square" rtlCol="0">
            <a:spAutoFit/>
          </a:bodyPr>
          <a:lstStyle/>
          <a:p>
            <a:pPr algn="ctr" defTabSz="684213">
              <a:spcBef>
                <a:spcPts val="600"/>
              </a:spcBef>
              <a:spcAft>
                <a:spcPts val="600"/>
              </a:spcAft>
              <a:buClr>
                <a:schemeClr val="tx2"/>
              </a:buClr>
              <a:buSzPct val="90000"/>
            </a:pPr>
            <a:r>
              <a:rPr lang="en-US" dirty="0">
                <a:solidFill>
                  <a:srgbClr val="000000"/>
                </a:solidFill>
                <a:latin typeface="+mn-lt"/>
                <a:ea typeface="ＭＳ Ｐゴシック" charset="0"/>
                <a:cs typeface="CiscoSans"/>
              </a:rPr>
              <a:t>“Bare Metal” Approach</a:t>
            </a:r>
          </a:p>
        </p:txBody>
      </p:sp>
    </p:spTree>
    <p:extLst>
      <p:ext uri="{BB962C8B-B14F-4D97-AF65-F5344CB8AC3E}">
        <p14:creationId xmlns:p14="http://schemas.microsoft.com/office/powerpoint/2010/main" val="4206002680"/>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br>
              <a:rPr lang="en-US" altLang="en-US" sz="1600" dirty="0"/>
            </a:br>
            <a:r>
              <a:rPr lang="en-US" altLang="en-US" dirty="0"/>
              <a:t>Type 2 Hypervisors</a:t>
            </a:r>
          </a:p>
        </p:txBody>
      </p:sp>
      <p:sp>
        <p:nvSpPr>
          <p:cNvPr id="3" name="Rectangle 2"/>
          <p:cNvSpPr/>
          <p:nvPr/>
        </p:nvSpPr>
        <p:spPr>
          <a:xfrm>
            <a:off x="127000" y="1708150"/>
            <a:ext cx="8831536" cy="3608680"/>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A hypervisor is software that creates and runs VM instances.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The computer, on which a hypervisor is supporting one or more VMs, is a host machine.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Type 2 hypervisors are also called hosted hypervisors. This is because the hypervisor is installed on top of the existing OS, such as Mac OS X, Windows, or Linux.</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Type 2 hypervisors are very popular with consumers and for organizations experimenting with virtualization. Common Type 2 hypervisors include:</a:t>
            </a:r>
          </a:p>
          <a:p>
            <a:pPr marL="393700" lvl="1" indent="-228600" defTabSz="684213">
              <a:spcBef>
                <a:spcPts val="300"/>
              </a:spcBef>
              <a:spcAft>
                <a:spcPts val="300"/>
              </a:spcAft>
              <a:buClr>
                <a:schemeClr val="tx2"/>
              </a:buClr>
              <a:buSzPct val="90000"/>
              <a:buFont typeface="Arial" charset="0"/>
              <a:buChar char="•"/>
            </a:pPr>
            <a:r>
              <a:rPr lang="en-US" sz="1500" dirty="0">
                <a:solidFill>
                  <a:srgbClr val="000000"/>
                </a:solidFill>
                <a:latin typeface="+mn-lt"/>
                <a:ea typeface="ＭＳ Ｐゴシック" charset="0"/>
                <a:cs typeface="CiscoSans"/>
              </a:rPr>
              <a:t>Virtual PC</a:t>
            </a:r>
          </a:p>
          <a:p>
            <a:pPr marL="393700" lvl="1" indent="-228600" defTabSz="684213">
              <a:spcBef>
                <a:spcPts val="300"/>
              </a:spcBef>
              <a:spcAft>
                <a:spcPts val="300"/>
              </a:spcAft>
              <a:buClr>
                <a:schemeClr val="tx2"/>
              </a:buClr>
              <a:buSzPct val="90000"/>
              <a:buFont typeface="Arial" charset="0"/>
              <a:buChar char="•"/>
            </a:pPr>
            <a:r>
              <a:rPr lang="en-US" sz="1500" dirty="0">
                <a:solidFill>
                  <a:srgbClr val="000000"/>
                </a:solidFill>
                <a:latin typeface="+mn-lt"/>
                <a:ea typeface="ＭＳ Ｐゴシック" charset="0"/>
                <a:cs typeface="CiscoSans"/>
              </a:rPr>
              <a:t>VMware Workstation</a:t>
            </a:r>
          </a:p>
          <a:p>
            <a:pPr marL="393700" lvl="1" indent="-228600" defTabSz="684213">
              <a:spcBef>
                <a:spcPts val="300"/>
              </a:spcBef>
              <a:spcAft>
                <a:spcPts val="300"/>
              </a:spcAft>
              <a:buClr>
                <a:schemeClr val="tx2"/>
              </a:buClr>
              <a:buSzPct val="90000"/>
              <a:buFont typeface="Arial" charset="0"/>
              <a:buChar char="•"/>
            </a:pPr>
            <a:r>
              <a:rPr lang="en-US" sz="1500" dirty="0">
                <a:solidFill>
                  <a:srgbClr val="000000"/>
                </a:solidFill>
                <a:latin typeface="+mn-lt"/>
                <a:ea typeface="ＭＳ Ｐゴシック" charset="0"/>
                <a:cs typeface="CiscoSans"/>
              </a:rPr>
              <a:t>Oracle VM </a:t>
            </a:r>
            <a:r>
              <a:rPr lang="en-US" sz="1500" dirty="0" err="1">
                <a:solidFill>
                  <a:srgbClr val="000000"/>
                </a:solidFill>
                <a:latin typeface="+mn-lt"/>
                <a:ea typeface="ＭＳ Ｐゴシック" charset="0"/>
                <a:cs typeface="CiscoSans"/>
              </a:rPr>
              <a:t>VirtualBox</a:t>
            </a:r>
            <a:endParaRPr lang="en-US" sz="1500" dirty="0">
              <a:solidFill>
                <a:srgbClr val="000000"/>
              </a:solidFill>
              <a:latin typeface="+mn-lt"/>
              <a:ea typeface="ＭＳ Ｐゴシック" charset="0"/>
              <a:cs typeface="CiscoSans"/>
            </a:endParaRPr>
          </a:p>
          <a:p>
            <a:pPr marL="393700" lvl="1" indent="-228600" defTabSz="684213">
              <a:spcBef>
                <a:spcPts val="300"/>
              </a:spcBef>
              <a:spcAft>
                <a:spcPts val="300"/>
              </a:spcAft>
              <a:buClr>
                <a:schemeClr val="tx2"/>
              </a:buClr>
              <a:buSzPct val="90000"/>
              <a:buFont typeface="Arial" charset="0"/>
              <a:buChar char="•"/>
            </a:pPr>
            <a:r>
              <a:rPr lang="en-US" sz="1500" dirty="0">
                <a:solidFill>
                  <a:srgbClr val="000000"/>
                </a:solidFill>
                <a:latin typeface="+mn-lt"/>
                <a:ea typeface="ＭＳ Ｐゴシック" charset="0"/>
                <a:cs typeface="CiscoSans"/>
              </a:rPr>
              <a:t>VMware Fusion</a:t>
            </a:r>
          </a:p>
          <a:p>
            <a:pPr marL="393700" lvl="1" indent="-228600" defTabSz="684213">
              <a:spcBef>
                <a:spcPts val="300"/>
              </a:spcBef>
              <a:spcAft>
                <a:spcPts val="300"/>
              </a:spcAft>
              <a:buClr>
                <a:schemeClr val="tx2"/>
              </a:buClr>
              <a:buSzPct val="90000"/>
              <a:buFont typeface="Arial" charset="0"/>
              <a:buChar char="•"/>
            </a:pPr>
            <a:r>
              <a:rPr lang="en-US" sz="1500" dirty="0">
                <a:solidFill>
                  <a:srgbClr val="000000"/>
                </a:solidFill>
                <a:latin typeface="+mn-lt"/>
                <a:ea typeface="ＭＳ Ｐゴシック" charset="0"/>
                <a:cs typeface="CiscoSans"/>
              </a:rPr>
              <a:t>Mac OS X Parallels</a:t>
            </a:r>
          </a:p>
        </p:txBody>
      </p:sp>
      <p:pic>
        <p:nvPicPr>
          <p:cNvPr id="2" name="Picture 1"/>
          <p:cNvPicPr>
            <a:picLocks noChangeAspect="1"/>
          </p:cNvPicPr>
          <p:nvPr/>
        </p:nvPicPr>
        <p:blipFill>
          <a:blip r:embed="rId3"/>
          <a:stretch>
            <a:fillRect/>
          </a:stretch>
        </p:blipFill>
        <p:spPr>
          <a:xfrm>
            <a:off x="5524500" y="3474019"/>
            <a:ext cx="3206750" cy="2345235"/>
          </a:xfrm>
          <a:prstGeom prst="rect">
            <a:avLst/>
          </a:prstGeom>
        </p:spPr>
      </p:pic>
      <p:sp>
        <p:nvSpPr>
          <p:cNvPr id="4" name="TextBox 3"/>
          <p:cNvSpPr txBox="1"/>
          <p:nvPr/>
        </p:nvSpPr>
        <p:spPr>
          <a:xfrm>
            <a:off x="6819900" y="1236705"/>
            <a:ext cx="1092200" cy="591323"/>
          </a:xfrm>
          <a:prstGeom prst="rect">
            <a:avLst/>
          </a:prstGeom>
          <a:noFill/>
          <a:ln>
            <a:solidFill>
              <a:srgbClr val="000000"/>
            </a:solidFill>
          </a:ln>
        </p:spPr>
        <p:txBody>
          <a:bodyPr wrap="square" rtlCol="0">
            <a:spAutoFit/>
          </a:bodyPr>
          <a:lstStyle/>
          <a:p>
            <a:r>
              <a:rPr lang="en-US" sz="1600" dirty="0">
                <a:solidFill>
                  <a:srgbClr val="000000"/>
                </a:solidFill>
                <a:latin typeface="+mn-lt"/>
                <a:ea typeface="ＭＳ Ｐゴシック" charset="0"/>
                <a:cs typeface="CiscoSans"/>
              </a:rPr>
              <a:t>“Hosted” Approach</a:t>
            </a:r>
          </a:p>
        </p:txBody>
      </p:sp>
    </p:spTree>
    <p:extLst>
      <p:ext uri="{BB962C8B-B14F-4D97-AF65-F5344CB8AC3E}">
        <p14:creationId xmlns:p14="http://schemas.microsoft.com/office/powerpoint/2010/main" val="3579083047"/>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 Network Infrastructure</a:t>
            </a:r>
            <a:br>
              <a:rPr lang="en-US" altLang="en-US" sz="1600" dirty="0"/>
            </a:br>
            <a:r>
              <a:rPr lang="en-US" altLang="en-US" dirty="0"/>
              <a:t>Installing a VM on a Hypervisor</a:t>
            </a:r>
          </a:p>
        </p:txBody>
      </p:sp>
      <p:sp>
        <p:nvSpPr>
          <p:cNvPr id="3" name="Rectangle 2"/>
          <p:cNvSpPr/>
          <p:nvPr/>
        </p:nvSpPr>
        <p:spPr>
          <a:xfrm>
            <a:off x="127000" y="1708151"/>
            <a:ext cx="8831536" cy="1384995"/>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Type 1 hypervisors require a “management console” to manage the hypervisor.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Management software is used to manage multiple servers using the same hypervisor.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The management console can automatically consolidate servers and power on or off servers as required.</a:t>
            </a:r>
          </a:p>
        </p:txBody>
      </p:sp>
      <p:pic>
        <p:nvPicPr>
          <p:cNvPr id="2" name="Picture 1"/>
          <p:cNvPicPr>
            <a:picLocks noChangeAspect="1"/>
          </p:cNvPicPr>
          <p:nvPr/>
        </p:nvPicPr>
        <p:blipFill>
          <a:blip r:embed="rId3"/>
          <a:stretch>
            <a:fillRect/>
          </a:stretch>
        </p:blipFill>
        <p:spPr>
          <a:xfrm>
            <a:off x="622300" y="3145101"/>
            <a:ext cx="4699000" cy="2195794"/>
          </a:xfrm>
          <a:prstGeom prst="rect">
            <a:avLst/>
          </a:prstGeom>
        </p:spPr>
      </p:pic>
      <p:sp>
        <p:nvSpPr>
          <p:cNvPr id="5" name="Rectangle 4"/>
          <p:cNvSpPr/>
          <p:nvPr/>
        </p:nvSpPr>
        <p:spPr>
          <a:xfrm>
            <a:off x="5562600" y="3321050"/>
            <a:ext cx="3009900" cy="1569660"/>
          </a:xfrm>
          <a:prstGeom prst="rect">
            <a:avLst/>
          </a:prstGeom>
          <a:ln>
            <a:solidFill>
              <a:srgbClr val="000000"/>
            </a:solidFill>
          </a:ln>
        </p:spPr>
        <p:txBody>
          <a:bodyPr wrap="square">
            <a:spAutoFit/>
          </a:bodyPr>
          <a:lstStyle/>
          <a:p>
            <a:r>
              <a:rPr lang="en-US" sz="1600" dirty="0">
                <a:solidFill>
                  <a:srgbClr val="000000"/>
                </a:solidFill>
                <a:latin typeface="+mn-lt"/>
                <a:ea typeface="ＭＳ Ｐゴシック" charset="0"/>
                <a:cs typeface="CiscoSans"/>
              </a:rPr>
              <a:t>A</a:t>
            </a:r>
            <a:r>
              <a:rPr lang="en-US" sz="1600">
                <a:solidFill>
                  <a:srgbClr val="000000"/>
                </a:solidFill>
                <a:latin typeface="+mn-lt"/>
                <a:ea typeface="ＭＳ Ｐゴシック" charset="0"/>
                <a:cs typeface="CiscoSans"/>
              </a:rPr>
              <a:t>ssume </a:t>
            </a:r>
            <a:r>
              <a:rPr lang="en-US" sz="1600" dirty="0">
                <a:solidFill>
                  <a:srgbClr val="000000"/>
                </a:solidFill>
                <a:latin typeface="+mn-lt"/>
                <a:ea typeface="ＭＳ Ｐゴシック" charset="0"/>
                <a:cs typeface="CiscoSans"/>
              </a:rPr>
              <a:t>that Server1 in the figure becomes low on resources. To make more resources available, the management console moves the Windows instance to the hypervisor on Server2.</a:t>
            </a:r>
          </a:p>
        </p:txBody>
      </p:sp>
    </p:spTree>
    <p:extLst>
      <p:ext uri="{BB962C8B-B14F-4D97-AF65-F5344CB8AC3E}">
        <p14:creationId xmlns:p14="http://schemas.microsoft.com/office/powerpoint/2010/main" val="489627948"/>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 Network Infrastructure</a:t>
            </a:r>
            <a:br>
              <a:rPr lang="en-US" altLang="en-US" sz="1600" dirty="0"/>
            </a:br>
            <a:r>
              <a:rPr lang="en-US" altLang="en-US" dirty="0"/>
              <a:t>Installing a VM on a Hypervisor (Cont.)</a:t>
            </a:r>
          </a:p>
        </p:txBody>
      </p:sp>
      <p:sp>
        <p:nvSpPr>
          <p:cNvPr id="3" name="Rectangle 2"/>
          <p:cNvSpPr/>
          <p:nvPr/>
        </p:nvSpPr>
        <p:spPr>
          <a:xfrm>
            <a:off x="127000" y="1708151"/>
            <a:ext cx="8831536" cy="984885"/>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The management console provides recovery from hardware failure.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latin typeface="+mn-lt"/>
                <a:ea typeface="ＭＳ Ｐゴシック" charset="0"/>
                <a:cs typeface="CiscoSans"/>
              </a:rPr>
              <a:t>If a server component fails, the management console automatically and seamlessly moves the VM to another server. </a:t>
            </a:r>
          </a:p>
        </p:txBody>
      </p:sp>
      <p:pic>
        <p:nvPicPr>
          <p:cNvPr id="4" name="Picture 3"/>
          <p:cNvPicPr>
            <a:picLocks noChangeAspect="1"/>
          </p:cNvPicPr>
          <p:nvPr/>
        </p:nvPicPr>
        <p:blipFill>
          <a:blip r:embed="rId3"/>
          <a:stretch>
            <a:fillRect/>
          </a:stretch>
        </p:blipFill>
        <p:spPr>
          <a:xfrm>
            <a:off x="1028701" y="2744991"/>
            <a:ext cx="4074431" cy="2705100"/>
          </a:xfrm>
          <a:prstGeom prst="rect">
            <a:avLst/>
          </a:prstGeom>
        </p:spPr>
      </p:pic>
      <p:sp>
        <p:nvSpPr>
          <p:cNvPr id="6" name="TextBox 5"/>
          <p:cNvSpPr txBox="1"/>
          <p:nvPr/>
        </p:nvSpPr>
        <p:spPr>
          <a:xfrm>
            <a:off x="5499100" y="2943380"/>
            <a:ext cx="2489200" cy="2062103"/>
          </a:xfrm>
          <a:prstGeom prst="rect">
            <a:avLst/>
          </a:prstGeom>
          <a:noFill/>
          <a:ln>
            <a:solidFill>
              <a:srgbClr val="000000"/>
            </a:solidFill>
          </a:ln>
        </p:spPr>
        <p:txBody>
          <a:bodyPr wrap="square" rtlCol="0">
            <a:spAutoFit/>
          </a:bodyPr>
          <a:lstStyle/>
          <a:p>
            <a:pPr algn="ctr"/>
            <a:r>
              <a:rPr lang="en-US" sz="1600" dirty="0">
                <a:solidFill>
                  <a:srgbClr val="000000"/>
                </a:solidFill>
                <a:latin typeface="+mn-lt"/>
                <a:ea typeface="ＭＳ Ｐゴシック" charset="0"/>
                <a:cs typeface="CiscoSans"/>
              </a:rPr>
              <a:t>The management console for the Cisco Unified Computing System (UCS) is shown in the figure. Cisco UCS Manager controls multiple servers and manages resources for thousands of VMs.</a:t>
            </a:r>
          </a:p>
        </p:txBody>
      </p:sp>
    </p:spTree>
    <p:extLst>
      <p:ext uri="{BB962C8B-B14F-4D97-AF65-F5344CB8AC3E}">
        <p14:creationId xmlns:p14="http://schemas.microsoft.com/office/powerpoint/2010/main" val="2776355962"/>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 Network Infrastructure</a:t>
            </a:r>
            <a:br>
              <a:rPr lang="en-US" altLang="en-US" sz="1600" dirty="0"/>
            </a:br>
            <a:r>
              <a:rPr lang="en-US" altLang="en-US" dirty="0"/>
              <a:t>Network Virtualization</a:t>
            </a:r>
          </a:p>
        </p:txBody>
      </p:sp>
      <p:sp>
        <p:nvSpPr>
          <p:cNvPr id="3" name="Rectangle 2"/>
          <p:cNvSpPr/>
          <p:nvPr/>
        </p:nvSpPr>
        <p:spPr>
          <a:xfrm>
            <a:off x="156233" y="1753434"/>
            <a:ext cx="8831536" cy="3354765"/>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400" dirty="0">
                <a:solidFill>
                  <a:srgbClr val="000000"/>
                </a:solidFill>
                <a:latin typeface="+mn-lt"/>
                <a:ea typeface="ＭＳ Ｐゴシック" charset="0"/>
                <a:cs typeface="CiscoSans"/>
              </a:rPr>
              <a:t>Server virtualization hides server resources from server users. This practice can create problems if the data center is using traditional network architectures.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400" dirty="0">
                <a:solidFill>
                  <a:srgbClr val="000000"/>
                </a:solidFill>
                <a:latin typeface="+mn-lt"/>
                <a:ea typeface="ＭＳ Ｐゴシック" charset="0"/>
                <a:cs typeface="CiscoSans"/>
              </a:rPr>
              <a:t>For example, Virtual LANs (VLANs) used by VMs must be assigned to the same switch port as the physical server running the hypervisor. However, VMs are movable, and the network administrator must be able to add, drop, and change network resources and profiles. This process is difficult to do with traditional network switches.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400" dirty="0">
                <a:solidFill>
                  <a:srgbClr val="000000"/>
                </a:solidFill>
                <a:latin typeface="+mn-lt"/>
                <a:ea typeface="ＭＳ Ｐゴシック" charset="0"/>
                <a:cs typeface="CiscoSans"/>
              </a:rPr>
              <a:t>Another problem is that traffic flows differ substantially from the traditional client-server model. Typically, a data center has a considerable amount of traffic being exchanged between virtual servers (referred to as East-West traffic). These flows change in location and intensity over time, requiring a flexible approach to network resource management.</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400" dirty="0">
                <a:solidFill>
                  <a:srgbClr val="000000"/>
                </a:solidFill>
                <a:latin typeface="+mn-lt"/>
                <a:ea typeface="ＭＳ Ｐゴシック" charset="0"/>
                <a:cs typeface="CiscoSans"/>
              </a:rPr>
              <a:t>Existing network infrastructures can respond to changing requirements related to the management of traffic flows by using Quality of Service (</a:t>
            </a:r>
            <a:r>
              <a:rPr lang="en-US" sz="1400" dirty="0" err="1">
                <a:solidFill>
                  <a:srgbClr val="000000"/>
                </a:solidFill>
                <a:latin typeface="+mn-lt"/>
                <a:ea typeface="ＭＳ Ｐゴシック" charset="0"/>
                <a:cs typeface="CiscoSans"/>
              </a:rPr>
              <a:t>QoS</a:t>
            </a:r>
            <a:r>
              <a:rPr lang="en-US" sz="1400" dirty="0">
                <a:solidFill>
                  <a:srgbClr val="000000"/>
                </a:solidFill>
                <a:latin typeface="+mn-lt"/>
                <a:ea typeface="ＭＳ Ｐゴシック" charset="0"/>
                <a:cs typeface="CiscoSans"/>
              </a:rPr>
              <a:t>) and security level configurations for individual flows. However, in large enterprises using multivendor equipment, each time a new VM is enabled, the necessary reconfiguration can be very time-consuming.</a:t>
            </a:r>
          </a:p>
        </p:txBody>
      </p:sp>
    </p:spTree>
    <p:extLst>
      <p:ext uri="{BB962C8B-B14F-4D97-AF65-F5344CB8AC3E}">
        <p14:creationId xmlns:p14="http://schemas.microsoft.com/office/powerpoint/2010/main" val="4179490019"/>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417131" y="2011877"/>
            <a:ext cx="6450388" cy="1864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endParaRPr lang="en-US" sz="1200" dirty="0"/>
          </a:p>
        </p:txBody>
      </p:sp>
      <p:sp>
        <p:nvSpPr>
          <p:cNvPr id="4" name="Content Placeholder 3"/>
          <p:cNvSpPr>
            <a:spLocks noGrp="1"/>
          </p:cNvSpPr>
          <p:nvPr>
            <p:ph idx="1"/>
          </p:nvPr>
        </p:nvSpPr>
        <p:spPr/>
        <p:txBody>
          <a:bodyPr/>
          <a:lstStyle/>
          <a:p>
            <a:r>
              <a:rPr lang="en-US" dirty="0" smtClean="0"/>
              <a:t>Write a report (500 word) explaining </a:t>
            </a:r>
            <a:r>
              <a:rPr lang="en-US" dirty="0"/>
              <a:t>why cloud computing and virtualization are necessary for evolving networks</a:t>
            </a:r>
            <a:r>
              <a:rPr lang="en-US" dirty="0" smtClean="0"/>
              <a:t>.</a:t>
            </a:r>
          </a:p>
          <a:p>
            <a:r>
              <a:rPr lang="en-US" dirty="0" smtClean="0"/>
              <a:t>Do an investigation on Cisco UCS and highlight some significant features and architecture of Cisco UCS</a:t>
            </a:r>
            <a:endParaRPr lang="en-US" dirty="0"/>
          </a:p>
          <a:p>
            <a:pPr marL="0" indent="0">
              <a:buNone/>
            </a:pPr>
            <a:endParaRPr lang="en-US" dirty="0"/>
          </a:p>
          <a:p>
            <a:endParaRPr lang="en-US" dirty="0"/>
          </a:p>
          <a:p>
            <a:endParaRPr lang="en-US" dirty="0"/>
          </a:p>
          <a:p>
            <a:endParaRPr lang="en-US" dirty="0"/>
          </a:p>
          <a:p>
            <a:endParaRPr lang="en-US" dirty="0"/>
          </a:p>
          <a:p>
            <a:endParaRPr lang="en-US" dirty="0"/>
          </a:p>
        </p:txBody>
      </p:sp>
      <p:sp>
        <p:nvSpPr>
          <p:cNvPr id="21505" name="Rectangle 2"/>
          <p:cNvSpPr>
            <a:spLocks noGrp="1" noChangeArrowheads="1"/>
          </p:cNvSpPr>
          <p:nvPr>
            <p:ph type="title"/>
          </p:nvPr>
        </p:nvSpPr>
        <p:spPr>
          <a:xfrm>
            <a:off x="457200" y="274637"/>
            <a:ext cx="8229600" cy="1325563"/>
          </a:xfrm>
        </p:spPr>
        <p:txBody>
          <a:bodyPr/>
          <a:lstStyle/>
          <a:p>
            <a:r>
              <a:rPr lang="en-US" dirty="0" smtClean="0">
                <a:latin typeface="Arial" charset="0"/>
              </a:rPr>
              <a:t>Student Activity (45 </a:t>
            </a:r>
            <a:r>
              <a:rPr lang="en-US" dirty="0" err="1" smtClean="0">
                <a:latin typeface="Arial" charset="0"/>
              </a:rPr>
              <a:t>mins</a:t>
            </a:r>
            <a:r>
              <a:rPr lang="en-US" dirty="0" smtClean="0">
                <a:latin typeface="Arial" charset="0"/>
              </a:rPr>
              <a:t> to 1 hour maximum)</a:t>
            </a:r>
            <a:endParaRPr lang="en-US" dirty="0">
              <a:latin typeface="Arial" charset="0"/>
            </a:endParaRPr>
          </a:p>
        </p:txBody>
      </p:sp>
    </p:spTree>
    <p:extLst>
      <p:ext uri="{BB962C8B-B14F-4D97-AF65-F5344CB8AC3E}">
        <p14:creationId xmlns:p14="http://schemas.microsoft.com/office/powerpoint/2010/main" val="4193809760"/>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A85A7-E996-9E4B-ADDE-481EC917F23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D16BF30-B6AF-8E42-846E-9BBF273F1928}"/>
              </a:ext>
            </a:extLst>
          </p:cNvPr>
          <p:cNvSpPr>
            <a:spLocks noGrp="1"/>
          </p:cNvSpPr>
          <p:nvPr>
            <p:ph idx="1"/>
          </p:nvPr>
        </p:nvSpPr>
        <p:spPr/>
        <p:txBody>
          <a:bodyPr/>
          <a:lstStyle/>
          <a:p>
            <a:r>
              <a:rPr lang="en-GB" sz="1800" dirty="0"/>
              <a:t>Santana, G.A.A. (2013) </a:t>
            </a:r>
            <a:r>
              <a:rPr lang="en-GB" sz="1800" i="1" dirty="0"/>
              <a:t>Data Centre Virtualization Fundamentals: Understanding Techniques and Designs for Highly Efficient Data Centres with Cisco Nexus</a:t>
            </a:r>
            <a:r>
              <a:rPr lang="en-GB" sz="1800" dirty="0"/>
              <a:t>, UCS, MDS, and Beyond, Pearson Education.</a:t>
            </a:r>
          </a:p>
          <a:p>
            <a:r>
              <a:rPr lang="en-GB" sz="1800" dirty="0" err="1"/>
              <a:t>T.Swathi</a:t>
            </a:r>
            <a:r>
              <a:rPr lang="en-GB" sz="1800" dirty="0"/>
              <a:t>, </a:t>
            </a:r>
            <a:r>
              <a:rPr lang="en-GB" sz="1800" dirty="0" err="1"/>
              <a:t>K.Srikanth</a:t>
            </a:r>
            <a:r>
              <a:rPr lang="en-GB" sz="1800" dirty="0"/>
              <a:t>, S. Raghunath Reddy, (May 2014) “VIRTUALIZATION IN CLOUD COMPUTING”, International Journal of Computer Science and Mobile Computing, Vol.3 Issue.5</a:t>
            </a:r>
          </a:p>
          <a:p>
            <a:r>
              <a:rPr lang="en-GB" sz="1800" dirty="0" err="1"/>
              <a:t>Kamyab</a:t>
            </a:r>
            <a:r>
              <a:rPr lang="en-GB" sz="1800" dirty="0"/>
              <a:t> </a:t>
            </a:r>
            <a:r>
              <a:rPr lang="en-GB" sz="1800" dirty="0" err="1"/>
              <a:t>khajehei</a:t>
            </a:r>
            <a:r>
              <a:rPr lang="en-GB" sz="1800" dirty="0"/>
              <a:t>, (April 2014) “Role of virtualization in cloud computing”, International Journal of Advance Research in Computer Science and Management Studies, Volume 2, Issue 4</a:t>
            </a:r>
          </a:p>
          <a:p>
            <a:r>
              <a:rPr lang="en-GB" sz="1800" dirty="0"/>
              <a:t>Krishna </a:t>
            </a:r>
            <a:r>
              <a:rPr lang="en-GB" sz="1800" dirty="0" err="1"/>
              <a:t>tej</a:t>
            </a:r>
            <a:r>
              <a:rPr lang="en-GB" sz="1800" dirty="0"/>
              <a:t> </a:t>
            </a:r>
            <a:r>
              <a:rPr lang="en-GB" sz="1800" dirty="0" err="1"/>
              <a:t>Koganti</a:t>
            </a:r>
            <a:r>
              <a:rPr lang="en-GB" sz="1800" dirty="0"/>
              <a:t>, </a:t>
            </a:r>
            <a:r>
              <a:rPr lang="en-GB" sz="1800" dirty="0" err="1"/>
              <a:t>Eswar</a:t>
            </a:r>
            <a:r>
              <a:rPr lang="en-GB" sz="1800" dirty="0"/>
              <a:t> </a:t>
            </a:r>
            <a:r>
              <a:rPr lang="en-GB" sz="1800" dirty="0" err="1"/>
              <a:t>Patnala</a:t>
            </a:r>
            <a:r>
              <a:rPr lang="en-GB" sz="1800" dirty="0"/>
              <a:t>, Sai Sagar </a:t>
            </a:r>
            <a:r>
              <a:rPr lang="en-GB" sz="1800" dirty="0" err="1"/>
              <a:t>Narasingu</a:t>
            </a:r>
            <a:r>
              <a:rPr lang="en-GB" sz="1800" dirty="0"/>
              <a:t>, J.N. Chaitanya, (March 2013) “Virtualization Technology in Cloud Computing Environment”, International Journal of Emerging Technology and Advanced Engineering, Volume 3, Issue 3.</a:t>
            </a:r>
            <a:endParaRPr lang="en-US" sz="1800" dirty="0"/>
          </a:p>
          <a:p>
            <a:endParaRPr lang="en-US" sz="1800" dirty="0"/>
          </a:p>
        </p:txBody>
      </p:sp>
      <p:sp>
        <p:nvSpPr>
          <p:cNvPr id="4" name="Date Placeholder 3">
            <a:extLst>
              <a:ext uri="{FF2B5EF4-FFF2-40B4-BE49-F238E27FC236}">
                <a16:creationId xmlns:a16="http://schemas.microsoft.com/office/drawing/2014/main" id="{80AA7662-F5D9-0B44-8B1B-6401CF936E6D}"/>
              </a:ext>
            </a:extLst>
          </p:cNvPr>
          <p:cNvSpPr>
            <a:spLocks noGrp="1"/>
          </p:cNvSpPr>
          <p:nvPr>
            <p:ph type="dt" sz="half" idx="10"/>
          </p:nvPr>
        </p:nvSpPr>
        <p:spPr/>
        <p:txBody>
          <a:bodyPr/>
          <a:lstStyle/>
          <a:p>
            <a:pPr>
              <a:defRPr/>
            </a:pPr>
            <a:fld id="{2303D31F-598B-47EE-BA37-93F097A3D676}" type="datetime1">
              <a:rPr lang="en-GB" altLang="en-US" smtClean="0"/>
              <a:pPr>
                <a:defRPr/>
              </a:pPr>
              <a:t>25/02/2021</a:t>
            </a:fld>
            <a:endParaRPr lang="en-GB" altLang="en-US"/>
          </a:p>
        </p:txBody>
      </p:sp>
      <p:sp>
        <p:nvSpPr>
          <p:cNvPr id="5" name="Slide Number Placeholder 4">
            <a:extLst>
              <a:ext uri="{FF2B5EF4-FFF2-40B4-BE49-F238E27FC236}">
                <a16:creationId xmlns:a16="http://schemas.microsoft.com/office/drawing/2014/main" id="{DE32E043-00A4-1A4E-8135-78AE45D93E70}"/>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3818865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9667</TotalTime>
  <Words>2522</Words>
  <Application>Microsoft Office PowerPoint</Application>
  <PresentationFormat>On-screen Show (4:3)</PresentationFormat>
  <Paragraphs>224</Paragraphs>
  <Slides>28</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ＭＳ Ｐゴシック</vt:lpstr>
      <vt:lpstr>Arial</vt:lpstr>
      <vt:lpstr>Calibri</vt:lpstr>
      <vt:lpstr>CiscoSans</vt:lpstr>
      <vt:lpstr>CiscoSans Thin</vt:lpstr>
      <vt:lpstr>Myriad Pro</vt:lpstr>
      <vt:lpstr>Verdana</vt:lpstr>
      <vt:lpstr>Wingdings</vt:lpstr>
      <vt:lpstr>20140311PresentationUWTSDTemplate</vt:lpstr>
      <vt:lpstr>ACUA 6001</vt:lpstr>
      <vt:lpstr>Lesson Aims</vt:lpstr>
      <vt:lpstr>Cloud and Virtualization </vt:lpstr>
      <vt:lpstr>Cloud Computing Cloud and Virtualization</vt:lpstr>
      <vt:lpstr>Cloud Computing Cloud and Virtualization (Cont.)</vt:lpstr>
      <vt:lpstr>Cloud Overview</vt:lpstr>
      <vt:lpstr>Cloud Services</vt:lpstr>
      <vt:lpstr>Software as a Service (SaaS)</vt:lpstr>
      <vt:lpstr>Platform as a Service (PaaS)</vt:lpstr>
      <vt:lpstr>Infrastructure as a Service (IaaS)</vt:lpstr>
      <vt:lpstr>IT as a Service (ITaaS)</vt:lpstr>
      <vt:lpstr>Cloud Models</vt:lpstr>
      <vt:lpstr>Cloud Computing versus Data Center</vt:lpstr>
      <vt:lpstr>Cloud Computing and Virtualization</vt:lpstr>
      <vt:lpstr>Virtualization Dedicated Servers</vt:lpstr>
      <vt:lpstr>Server Virtualization</vt:lpstr>
      <vt:lpstr>Advantages of Virtualization</vt:lpstr>
      <vt:lpstr>Advantages of Virtualization (Explained)</vt:lpstr>
      <vt:lpstr>Additional benefits of Virtualization</vt:lpstr>
      <vt:lpstr>Additional benefits of Virtualization</vt:lpstr>
      <vt:lpstr>Virtualization Abstraction Layers</vt:lpstr>
      <vt:lpstr>Virtual Network Infrastructure  Type 1 Hypervisors</vt:lpstr>
      <vt:lpstr>Virtualization Type 2 Hypervisors</vt:lpstr>
      <vt:lpstr>Virtual Network Infrastructure Installing a VM on a Hypervisor</vt:lpstr>
      <vt:lpstr>Virtual Network Infrastructure Installing a VM on a Hypervisor (Cont.)</vt:lpstr>
      <vt:lpstr>Virtual Network Infrastructure Network Virtualization</vt:lpstr>
      <vt:lpstr>Student Activity (45 mins to 1 hour maximum)</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63</cp:revision>
  <cp:lastPrinted>2018-07-09T15:27:01Z</cp:lastPrinted>
  <dcterms:created xsi:type="dcterms:W3CDTF">2002-10-07T19:43:58Z</dcterms:created>
  <dcterms:modified xsi:type="dcterms:W3CDTF">2021-02-25T13:22:22Z</dcterms:modified>
</cp:coreProperties>
</file>