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7"/>
  </p:notesMasterIdLst>
  <p:handoutMasterIdLst>
    <p:handoutMasterId r:id="rId38"/>
  </p:handoutMasterIdLst>
  <p:sldIdLst>
    <p:sldId id="296" r:id="rId2"/>
    <p:sldId id="401" r:id="rId3"/>
    <p:sldId id="396" r:id="rId4"/>
    <p:sldId id="399" r:id="rId5"/>
    <p:sldId id="402" r:id="rId6"/>
    <p:sldId id="297" r:id="rId7"/>
    <p:sldId id="300" r:id="rId8"/>
    <p:sldId id="301" r:id="rId9"/>
    <p:sldId id="302" r:id="rId10"/>
    <p:sldId id="303" r:id="rId11"/>
    <p:sldId id="409" r:id="rId12"/>
    <p:sldId id="306" r:id="rId13"/>
    <p:sldId id="403" r:id="rId14"/>
    <p:sldId id="307" r:id="rId15"/>
    <p:sldId id="404" r:id="rId16"/>
    <p:sldId id="311" r:id="rId17"/>
    <p:sldId id="405" r:id="rId18"/>
    <p:sldId id="312" r:id="rId19"/>
    <p:sldId id="313" r:id="rId20"/>
    <p:sldId id="406" r:id="rId21"/>
    <p:sldId id="315" r:id="rId22"/>
    <p:sldId id="316" r:id="rId23"/>
    <p:sldId id="318" r:id="rId24"/>
    <p:sldId id="330" r:id="rId25"/>
    <p:sldId id="322" r:id="rId26"/>
    <p:sldId id="331" r:id="rId27"/>
    <p:sldId id="323" r:id="rId28"/>
    <p:sldId id="378" r:id="rId29"/>
    <p:sldId id="395" r:id="rId30"/>
    <p:sldId id="324" r:id="rId31"/>
    <p:sldId id="408" r:id="rId32"/>
    <p:sldId id="326" r:id="rId33"/>
    <p:sldId id="407" r:id="rId34"/>
    <p:sldId id="328" r:id="rId35"/>
    <p:sldId id="329" r:id="rId36"/>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21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21507"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21508"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21509"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016F9D81-4CD5-4FE2-A781-1C83176ECC00}"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endParaRPr lang="en-US"/>
          </a:p>
        </p:txBody>
      </p:sp>
      <p:sp>
        <p:nvSpPr>
          <p:cNvPr id="25603"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endParaRPr lang="en-US"/>
          </a:p>
        </p:txBody>
      </p:sp>
      <p:sp>
        <p:nvSpPr>
          <p:cNvPr id="2560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25605"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606"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endParaRPr lang="en-US"/>
          </a:p>
        </p:txBody>
      </p:sp>
      <p:sp>
        <p:nvSpPr>
          <p:cNvPr id="25607"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D5A0FF7F-B0C9-4FC7-83AF-C147C6BCAFB0}"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CEA3D1-D57C-458E-816F-E0EE5127E92A}" type="slidenum">
              <a:rPr lang="en-US"/>
              <a:pPr/>
              <a:t>8</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xfrm>
            <a:off x="906357" y="4715153"/>
            <a:ext cx="4984962" cy="4466987"/>
          </a:xfrm>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A676E6-AEE7-4D38-A668-E3DF6F187C8D}" type="slidenum">
              <a:rPr lang="en-US"/>
              <a:pPr/>
              <a:t>10</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xfrm>
            <a:off x="906357" y="4715153"/>
            <a:ext cx="4984962" cy="4466987"/>
          </a:xfrm>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310E27-E7F1-4123-A659-513042646B42}" type="slidenum">
              <a:rPr lang="en-US"/>
              <a:pPr/>
              <a:t>23</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xfrm>
            <a:off x="906357" y="4715153"/>
            <a:ext cx="4984962" cy="4466987"/>
          </a:xfrm>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310E27-E7F1-4123-A659-513042646B42}" type="slidenum">
              <a:rPr lang="en-US"/>
              <a:pPr/>
              <a:t>24</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xfrm>
            <a:off x="906357" y="4715153"/>
            <a:ext cx="4984962" cy="4466987"/>
          </a:xfrm>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4CD833-2C09-4BB2-BD17-CC4350379C0C}" type="slidenum">
              <a:rPr lang="en-US"/>
              <a:pPr/>
              <a:t>26</a:t>
            </a:fld>
            <a:endParaRPr lang="en-US"/>
          </a:p>
        </p:txBody>
      </p:sp>
      <p:sp>
        <p:nvSpPr>
          <p:cNvPr id="10242" name="Rectangle 2"/>
          <p:cNvSpPr>
            <a:spLocks noGrp="1" noRot="1" noChangeAspect="1" noChangeArrowheads="1" noTextEdit="1"/>
          </p:cNvSpPr>
          <p:nvPr>
            <p:ph type="sldImg"/>
          </p:nvPr>
        </p:nvSpPr>
        <p:spPr>
          <a:ln/>
        </p:spPr>
      </p:sp>
      <p:sp>
        <p:nvSpPr>
          <p:cNvPr id="10243" name="Rectangle 3"/>
          <p:cNvSpPr>
            <a:spLocks noGrp="1" noChangeArrowheads="1"/>
          </p:cNvSpPr>
          <p:nvPr>
            <p:ph type="body" idx="1"/>
          </p:nvPr>
        </p:nvSpPr>
        <p:spPr>
          <a:xfrm>
            <a:off x="906357" y="4716877"/>
            <a:ext cx="4984962" cy="4465263"/>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373F19AA-BA0F-4653-88D9-023B5F93613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D9D4C23-58BA-452B-844C-E424B4644F57}"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F34F6E23-74C2-4A25-AB4A-2C893F028767}"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3AE9023B-8F99-4D84-97D5-B9DCF501163A}"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33171C12-690B-41CA-911C-0F11BCD98440}"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4B6E1583-9563-4666-8BC9-79727C3ACC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71D5827-8568-47E2-845B-44A2D5189A5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E9F4F080-92B3-42F0-A586-2609C046B8C2}"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0A244A7C-C5B1-49BE-B928-0FC209811DB2}"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4C914C-FA59-48DA-8C32-A5C3D01E77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501BA0C0-8362-4D47-8C76-8C882C4FAA3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30725"/>
          </a:xfrm>
        </p:spPr>
        <p:txBody>
          <a:bodyPr/>
          <a:lstStyle/>
          <a:p>
            <a:endParaRPr lang="en-GB"/>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920F3105-54EB-438F-87CF-75B385AA205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CC98517A-69B6-4A1F-AC56-9DBD776B141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Office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a:bodyPr>
          <a:lstStyle/>
          <a:p>
            <a:r>
              <a:rPr lang="en-GB" dirty="0" smtClean="0"/>
              <a:t>The dissertation:</a:t>
            </a:r>
            <a:br>
              <a:rPr lang="en-GB" dirty="0" smtClean="0"/>
            </a:br>
            <a:r>
              <a:rPr lang="en-GB" dirty="0" smtClean="0"/>
              <a:t>Research </a:t>
            </a:r>
            <a:r>
              <a:rPr lang="en-GB" dirty="0"/>
              <a:t>proposal</a:t>
            </a:r>
            <a:endParaRPr lang="en-US" dirty="0"/>
          </a:p>
        </p:txBody>
      </p:sp>
      <p:sp>
        <p:nvSpPr>
          <p:cNvPr id="2051" name="Rectangle 3"/>
          <p:cNvSpPr>
            <a:spLocks noGrp="1" noChangeArrowheads="1"/>
          </p:cNvSpPr>
          <p:nvPr>
            <p:ph type="subTitle" idx="1"/>
          </p:nvPr>
        </p:nvSpPr>
        <p:spPr/>
        <p:txBody>
          <a:bodyPr/>
          <a:lstStyle/>
          <a:p>
            <a:r>
              <a:rPr lang="en-GB"/>
              <a:t>Karen Jones</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dirty="0"/>
              <a:t>What is a </a:t>
            </a:r>
            <a:r>
              <a:rPr lang="en-GB" dirty="0" smtClean="0"/>
              <a:t>Dissertation?</a:t>
            </a:r>
            <a:endParaRPr lang="en-US" dirty="0"/>
          </a:p>
        </p:txBody>
      </p:sp>
      <p:sp>
        <p:nvSpPr>
          <p:cNvPr id="3075" name="Rectangle 3"/>
          <p:cNvSpPr>
            <a:spLocks noGrp="1" noChangeArrowheads="1"/>
          </p:cNvSpPr>
          <p:nvPr>
            <p:ph type="body" idx="1"/>
          </p:nvPr>
        </p:nvSpPr>
        <p:spPr>
          <a:xfrm>
            <a:off x="395536" y="1556792"/>
            <a:ext cx="8424936" cy="4968552"/>
          </a:xfrm>
        </p:spPr>
        <p:txBody>
          <a:bodyPr>
            <a:noAutofit/>
          </a:bodyPr>
          <a:lstStyle/>
          <a:p>
            <a:pPr marL="0" indent="0">
              <a:lnSpc>
                <a:spcPct val="80000"/>
              </a:lnSpc>
              <a:buNone/>
            </a:pPr>
            <a:r>
              <a:rPr lang="en-US" sz="2800" dirty="0"/>
              <a:t>The Level 6 </a:t>
            </a:r>
            <a:r>
              <a:rPr lang="en-US" sz="2800" dirty="0" smtClean="0"/>
              <a:t>Dissertation </a:t>
            </a:r>
            <a:r>
              <a:rPr lang="en-US" sz="2800" dirty="0"/>
              <a:t>is a major piece of work undertaken by the student on an individual basis. The stated aim of the </a:t>
            </a:r>
            <a:r>
              <a:rPr lang="en-US" sz="2800" dirty="0" smtClean="0"/>
              <a:t>Dissertation is </a:t>
            </a:r>
            <a:r>
              <a:rPr lang="en-GB" sz="2800" dirty="0" smtClean="0"/>
              <a:t>to: </a:t>
            </a:r>
            <a:endParaRPr lang="en-GB" sz="2800" dirty="0"/>
          </a:p>
          <a:p>
            <a:pPr marL="522288" lvl="1" indent="-65088">
              <a:lnSpc>
                <a:spcPct val="80000"/>
              </a:lnSpc>
              <a:buNone/>
            </a:pPr>
            <a:r>
              <a:rPr lang="en-GB" sz="2500" dirty="0" smtClean="0"/>
              <a:t>‘...enable the student to produce a substantial body of work which has been instigated, developed and produced as a consequence of their own initiative and will allow an opportunity for independent research. The dissertation normally arises from individual interest or from the professional placement period, but will require the student to undertake an independent research investigation. In this context it will also aim to allow the student to apply a range of analytical skills and techniques and to develop research based skills by undertaking structured and methodical research</a:t>
            </a:r>
            <a:r>
              <a:rPr lang="en-GB" sz="2500" i="1" dirty="0" smtClean="0"/>
              <a:t>’.  </a:t>
            </a:r>
            <a:endParaRPr lang="en-US" sz="2500" dirty="0"/>
          </a:p>
          <a:p>
            <a:pPr>
              <a:lnSpc>
                <a:spcPct val="80000"/>
              </a:lnSpc>
            </a:pPr>
            <a:endParaRPr lang="en-US" sz="2800" dirty="0"/>
          </a:p>
          <a:p>
            <a:pPr>
              <a:lnSpc>
                <a:spcPct val="80000"/>
              </a:lnSpc>
            </a:pPr>
            <a:endParaRPr lang="en-US"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dirty="0"/>
              <a:t>What is a </a:t>
            </a:r>
            <a:r>
              <a:rPr lang="en-GB" dirty="0" smtClean="0"/>
              <a:t>Dissertation?</a:t>
            </a:r>
            <a:endParaRPr lang="en-US" dirty="0"/>
          </a:p>
        </p:txBody>
      </p:sp>
      <p:sp>
        <p:nvSpPr>
          <p:cNvPr id="3075" name="Rectangle 3"/>
          <p:cNvSpPr>
            <a:spLocks noGrp="1" noChangeArrowheads="1"/>
          </p:cNvSpPr>
          <p:nvPr>
            <p:ph type="body" idx="1"/>
          </p:nvPr>
        </p:nvSpPr>
        <p:spPr>
          <a:xfrm>
            <a:off x="395536" y="1556792"/>
            <a:ext cx="8353549" cy="5184576"/>
          </a:xfrm>
        </p:spPr>
        <p:txBody>
          <a:bodyPr>
            <a:noAutofit/>
          </a:bodyPr>
          <a:lstStyle/>
          <a:p>
            <a:pPr>
              <a:lnSpc>
                <a:spcPct val="80000"/>
              </a:lnSpc>
            </a:pPr>
            <a:r>
              <a:rPr lang="en-US" sz="2600" dirty="0" smtClean="0"/>
              <a:t>Each </a:t>
            </a:r>
            <a:r>
              <a:rPr lang="en-US" sz="2600" dirty="0"/>
              <a:t>student is allocated to an individual </a:t>
            </a:r>
            <a:r>
              <a:rPr lang="en-US" sz="2600" dirty="0" smtClean="0"/>
              <a:t>Dissertation </a:t>
            </a:r>
            <a:r>
              <a:rPr lang="en-US" sz="2600" dirty="0"/>
              <a:t>supervisor for guidance &amp; monitoring of progress of this </a:t>
            </a:r>
            <a:r>
              <a:rPr lang="en-US" sz="2600" i="1" dirty="0"/>
              <a:t>self-directed</a:t>
            </a:r>
            <a:r>
              <a:rPr lang="en-US" sz="2600" dirty="0"/>
              <a:t> work</a:t>
            </a:r>
            <a:r>
              <a:rPr lang="en-US" sz="2600" dirty="0" smtClean="0"/>
              <a:t>.</a:t>
            </a:r>
          </a:p>
          <a:p>
            <a:pPr>
              <a:lnSpc>
                <a:spcPct val="80000"/>
              </a:lnSpc>
              <a:buNone/>
            </a:pPr>
            <a:r>
              <a:rPr lang="en-US" sz="2600" dirty="0" smtClean="0"/>
              <a:t> </a:t>
            </a:r>
          </a:p>
          <a:p>
            <a:pPr>
              <a:lnSpc>
                <a:spcPct val="80000"/>
              </a:lnSpc>
            </a:pPr>
            <a:r>
              <a:rPr lang="en-US" sz="2600" dirty="0" smtClean="0"/>
              <a:t>There will be occasional lectures from the Dissertation coordinator to provide generic support, particularly with regard to research methods.</a:t>
            </a:r>
            <a:endParaRPr lang="en-US" sz="2600" dirty="0"/>
          </a:p>
          <a:p>
            <a:pPr>
              <a:lnSpc>
                <a:spcPct val="80000"/>
              </a:lnSpc>
            </a:pPr>
            <a:endParaRPr lang="en-US" sz="2600" dirty="0"/>
          </a:p>
          <a:p>
            <a:pPr>
              <a:lnSpc>
                <a:spcPct val="80000"/>
              </a:lnSpc>
            </a:pPr>
            <a:r>
              <a:rPr lang="en-US" sz="2600" dirty="0"/>
              <a:t>The </a:t>
            </a:r>
            <a:r>
              <a:rPr lang="en-US" sz="2600" dirty="0" smtClean="0"/>
              <a:t>Dissertation </a:t>
            </a:r>
            <a:r>
              <a:rPr lang="en-US" sz="2600" dirty="0"/>
              <a:t>is worth 40 credits (1/3 of the final year credits) and a student’s performance in the </a:t>
            </a:r>
            <a:r>
              <a:rPr lang="en-US" sz="2600" dirty="0" smtClean="0"/>
              <a:t>Dissertation </a:t>
            </a:r>
            <a:r>
              <a:rPr lang="en-US" sz="2600" dirty="0"/>
              <a:t>has a substantial influence on the class of degree awarded. </a:t>
            </a:r>
          </a:p>
          <a:p>
            <a:pPr>
              <a:lnSpc>
                <a:spcPct val="80000"/>
              </a:lnSpc>
            </a:pPr>
            <a:endParaRPr lang="en-US" sz="2600" b="1" dirty="0"/>
          </a:p>
          <a:p>
            <a:pPr>
              <a:lnSpc>
                <a:spcPct val="80000"/>
              </a:lnSpc>
            </a:pPr>
            <a:r>
              <a:rPr lang="en-US" sz="2600" dirty="0"/>
              <a:t>The </a:t>
            </a:r>
            <a:r>
              <a:rPr lang="en-US" sz="2600" dirty="0" smtClean="0"/>
              <a:t>Dissertation </a:t>
            </a:r>
            <a:r>
              <a:rPr lang="en-US" sz="2600" dirty="0"/>
              <a:t>documentation should normally </a:t>
            </a:r>
            <a:r>
              <a:rPr lang="en-US" sz="2600"/>
              <a:t>be </a:t>
            </a:r>
            <a:r>
              <a:rPr lang="en-US" sz="2600" smtClean="0"/>
              <a:t>approximately12,000 </a:t>
            </a:r>
            <a:r>
              <a:rPr lang="en-US" sz="2600" dirty="0" smtClean="0"/>
              <a:t>words </a:t>
            </a:r>
            <a:r>
              <a:rPr lang="en-US" sz="2600" dirty="0"/>
              <a:t>in length.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sz="3200" dirty="0"/>
              <a:t>The Dissertation learning </a:t>
            </a:r>
            <a:r>
              <a:rPr lang="en-GB" sz="3200" dirty="0" smtClean="0"/>
              <a:t>outcomes</a:t>
            </a:r>
            <a:endParaRPr lang="en-US" sz="3200" dirty="0"/>
          </a:p>
        </p:txBody>
      </p:sp>
      <p:graphicFrame>
        <p:nvGraphicFramePr>
          <p:cNvPr id="16432" name="Group 48"/>
          <p:cNvGraphicFramePr>
            <a:graphicFrameLocks noGrp="1"/>
          </p:cNvGraphicFramePr>
          <p:nvPr>
            <p:ph idx="1"/>
          </p:nvPr>
        </p:nvGraphicFramePr>
        <p:xfrm>
          <a:off x="1042988" y="1412875"/>
          <a:ext cx="7850187" cy="4795839"/>
        </p:xfrm>
        <a:graphic>
          <a:graphicData uri="http://schemas.openxmlformats.org/drawingml/2006/table">
            <a:tbl>
              <a:tblPr/>
              <a:tblGrid>
                <a:gridCol w="433387"/>
                <a:gridCol w="7200081"/>
                <a:gridCol w="216719"/>
              </a:tblGrid>
              <a:tr h="64770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GB" sz="1800" b="1" i="0" u="none" strike="noStrike" cap="none" normalizeH="0" baseline="0" smtClean="0">
                          <a:ln>
                            <a:noFill/>
                          </a:ln>
                          <a:solidFill>
                            <a:schemeClr val="tx1"/>
                          </a:solidFill>
                          <a:effectLst/>
                          <a:latin typeface="Verdana" pitchFamily="34" charset="0"/>
                        </a:rPr>
                        <a:t>Upon the successful completion of this module the student will be able to:</a:t>
                      </a:r>
                      <a:endParaRPr kumimoji="0" lang="en-US" sz="1800" b="1" i="0" u="none" strike="noStrike" cap="none" normalizeH="0" baseline="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1"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alpha val="50000"/>
                      </a:schemeClr>
                    </a:solidFill>
                  </a:tcPr>
                </a:tc>
              </a:tr>
              <a:tr h="646113">
                <a:tc>
                  <a:txBody>
                    <a:bodyPr/>
                    <a:lstStyle/>
                    <a:p>
                      <a:endParaRPr lang="en-GB"/>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smtClean="0">
                          <a:ln>
                            <a:noFill/>
                          </a:ln>
                          <a:solidFill>
                            <a:schemeClr val="tx1"/>
                          </a:solidFill>
                          <a:effectLst/>
                          <a:latin typeface="Verdana" pitchFamily="34" charset="0"/>
                        </a:rPr>
                        <a:t>Appraise critically the literature pertaining to a problem domain.</a:t>
                      </a: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endParaRPr lang="en-GB" dirty="0">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GB" sz="1800" b="0" i="0" u="none" strike="noStrike" cap="none" normalizeH="0" baseline="0" dirty="0" smtClean="0">
                          <a:ln>
                            <a:noFill/>
                          </a:ln>
                          <a:solidFill>
                            <a:schemeClr val="tx1"/>
                          </a:solidFill>
                          <a:effectLst/>
                          <a:latin typeface="Verdana" pitchFamily="34" charset="0"/>
                        </a:rPr>
                        <a:t>Evaluate, select and apply relevant research techniques in both primary and secondary fields.</a:t>
                      </a: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61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GB" sz="1800" b="0" i="0" u="none" strike="noStrike" cap="none" normalizeH="0" baseline="0" dirty="0" smtClean="0">
                          <a:ln>
                            <a:noFill/>
                          </a:ln>
                          <a:solidFill>
                            <a:schemeClr val="tx1"/>
                          </a:solidFill>
                          <a:effectLst/>
                          <a:latin typeface="Verdana" pitchFamily="34" charset="0"/>
                        </a:rPr>
                        <a:t>Analyse rigorously the evidence gathered.</a:t>
                      </a: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GB" sz="1800" b="0" i="0" u="none" strike="noStrike" cap="none" normalizeH="0" baseline="0" dirty="0" smtClean="0">
                          <a:ln>
                            <a:noFill/>
                          </a:ln>
                          <a:solidFill>
                            <a:schemeClr val="tx1"/>
                          </a:solidFill>
                          <a:effectLst/>
                          <a:latin typeface="Verdana" pitchFamily="34" charset="0"/>
                        </a:rPr>
                        <a:t>Generate and justify appropriate conclusions based on the previous analyses, demonstrating awareness of the limitations of the research.</a:t>
                      </a: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6113">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en-GB" sz="1800" b="0" i="0" u="none" strike="noStrike" cap="none" normalizeH="0" baseline="0" dirty="0" smtClean="0">
                          <a:ln>
                            <a:noFill/>
                          </a:ln>
                          <a:solidFill>
                            <a:schemeClr val="tx1"/>
                          </a:solidFill>
                          <a:effectLst/>
                          <a:latin typeface="Verdana" pitchFamily="34" charset="0"/>
                        </a:rPr>
                        <a:t>Produce an organised and structured document that adheres to academic convention.</a:t>
                      </a: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endParaRPr lang="en-GB" dirty="0"/>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GB" dirty="0" smtClean="0"/>
              <a:t>Typical chapters (but can be adapted)</a:t>
            </a:r>
            <a:endParaRPr lang="en-GB" dirty="0"/>
          </a:p>
        </p:txBody>
      </p:sp>
      <p:graphicFrame>
        <p:nvGraphicFramePr>
          <p:cNvPr id="8" name="Content Placeholder 7"/>
          <p:cNvGraphicFramePr>
            <a:graphicFrameLocks noChangeAspect="1"/>
          </p:cNvGraphicFramePr>
          <p:nvPr>
            <p:ph sz="quarter" idx="1"/>
          </p:nvPr>
        </p:nvGraphicFramePr>
        <p:xfrm>
          <a:off x="1076325" y="1819275"/>
          <a:ext cx="7580313" cy="4805363"/>
        </p:xfrm>
        <a:graphic>
          <a:graphicData uri="http://schemas.openxmlformats.org/presentationml/2006/ole">
            <p:oleObj spid="_x0000_s1026" name="Document" r:id="rId3" imgW="7637234" imgH="4841833" progId="Word.Document.12">
              <p:embed/>
            </p:oleObj>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a:bodyPr>
          <a:lstStyle/>
          <a:p>
            <a:r>
              <a:rPr lang="en-GB" dirty="0" smtClean="0"/>
              <a:t>Research proposal for Dissertation</a:t>
            </a:r>
            <a:endParaRPr lang="en-US" dirty="0"/>
          </a:p>
        </p:txBody>
      </p:sp>
      <p:sp>
        <p:nvSpPr>
          <p:cNvPr id="26627" name="Rectangle 3"/>
          <p:cNvSpPr>
            <a:spLocks noGrp="1" noChangeArrowheads="1"/>
          </p:cNvSpPr>
          <p:nvPr>
            <p:ph type="body" idx="1"/>
          </p:nvPr>
        </p:nvSpPr>
        <p:spPr/>
        <p:txBody>
          <a:bodyPr/>
          <a:lstStyle/>
          <a:p>
            <a:pPr>
              <a:lnSpc>
                <a:spcPct val="90000"/>
              </a:lnSpc>
            </a:pPr>
            <a:r>
              <a:rPr lang="en-GB" dirty="0"/>
              <a:t>Identify an area of study, relevant to your degree pathway, in which you would like to conduct your own research for your </a:t>
            </a:r>
            <a:r>
              <a:rPr lang="en-GB" dirty="0" smtClean="0"/>
              <a:t>BA </a:t>
            </a:r>
            <a:r>
              <a:rPr lang="en-GB" dirty="0"/>
              <a:t>final year research </a:t>
            </a:r>
            <a:r>
              <a:rPr lang="en-GB" dirty="0" smtClean="0"/>
              <a:t>Dissertation.</a:t>
            </a:r>
            <a:endParaRPr lang="en-GB" dirty="0"/>
          </a:p>
          <a:p>
            <a:pPr>
              <a:lnSpc>
                <a:spcPct val="90000"/>
              </a:lnSpc>
            </a:pPr>
            <a:endParaRPr lang="en-GB" dirty="0"/>
          </a:p>
          <a:p>
            <a:pPr>
              <a:lnSpc>
                <a:spcPct val="90000"/>
              </a:lnSpc>
            </a:pPr>
            <a:r>
              <a:rPr lang="en-GB" dirty="0"/>
              <a:t>Produce a </a:t>
            </a:r>
            <a:r>
              <a:rPr lang="en-GB" u="sng" dirty="0"/>
              <a:t>research proposal</a:t>
            </a:r>
            <a:r>
              <a:rPr lang="en-GB" dirty="0"/>
              <a:t> </a:t>
            </a:r>
            <a:r>
              <a:rPr lang="en-GB" dirty="0" smtClean="0"/>
              <a:t>in </a:t>
            </a:r>
            <a:r>
              <a:rPr lang="en-GB" dirty="0"/>
              <a:t>which you introduce and justify your chosen research </a:t>
            </a:r>
            <a:endParaRPr lang="en-GB" dirty="0" smtClean="0"/>
          </a:p>
          <a:p>
            <a:pPr>
              <a:lnSpc>
                <a:spcPct val="90000"/>
              </a:lnSpc>
            </a:pPr>
            <a:endParaRPr lang="en-GB" dirty="0" smtClean="0"/>
          </a:p>
          <a:p>
            <a:pPr>
              <a:lnSpc>
                <a:spcPct val="90000"/>
              </a:lnSpc>
            </a:pPr>
            <a:endParaRPr lang="en-GB" dirty="0"/>
          </a:p>
          <a:p>
            <a:pPr>
              <a:lnSpc>
                <a:spcPct val="90000"/>
              </a:lnSpc>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t>Purpose of Proposal</a:t>
            </a:r>
            <a:endParaRPr lang="en-US"/>
          </a:p>
        </p:txBody>
      </p:sp>
      <p:sp>
        <p:nvSpPr>
          <p:cNvPr id="6147" name="Rectangle 3"/>
          <p:cNvSpPr>
            <a:spLocks noGrp="1" noChangeArrowheads="1"/>
          </p:cNvSpPr>
          <p:nvPr>
            <p:ph type="body" idx="1"/>
          </p:nvPr>
        </p:nvSpPr>
        <p:spPr/>
        <p:txBody>
          <a:bodyPr/>
          <a:lstStyle/>
          <a:p>
            <a:r>
              <a:rPr lang="en-GB" dirty="0"/>
              <a:t>Essentially, the purpose of the </a:t>
            </a:r>
            <a:r>
              <a:rPr lang="en-GB" dirty="0" smtClean="0"/>
              <a:t>Dissertation </a:t>
            </a:r>
            <a:r>
              <a:rPr lang="en-GB" dirty="0"/>
              <a:t>proposal is to establish exactly what is to be achieved by the </a:t>
            </a:r>
            <a:r>
              <a:rPr lang="en-GB" dirty="0" smtClean="0"/>
              <a:t>Dissertation </a:t>
            </a:r>
            <a:r>
              <a:rPr lang="en-GB" dirty="0"/>
              <a:t>and to establish a plan to do this. </a:t>
            </a:r>
          </a:p>
          <a:p>
            <a:endParaRPr lang="en-GB" dirty="0"/>
          </a:p>
          <a:p>
            <a:r>
              <a:rPr lang="en-GB" dirty="0"/>
              <a:t>It should be regarded as a sort of contract between you and your supervisor.  </a:t>
            </a:r>
            <a:endParaRPr lang="en-GB" dirty="0" smtClean="0"/>
          </a:p>
          <a:p>
            <a:endParaRPr lang="en-GB" dirty="0" smtClean="0"/>
          </a:p>
          <a:p>
            <a:r>
              <a:rPr lang="en-GB" dirty="0" smtClean="0"/>
              <a:t>The proposal should be approximately 1,500 words in length</a:t>
            </a:r>
          </a:p>
          <a:p>
            <a:endParaRPr lang="en-GB" dirty="0"/>
          </a:p>
          <a:p>
            <a:endParaRPr lang="en-GB" b="1" dirty="0"/>
          </a:p>
          <a:p>
            <a:endParaRPr lang="en-GB" b="1"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GB"/>
              <a:t>Key questions:</a:t>
            </a:r>
            <a:endParaRPr lang="en-US"/>
          </a:p>
        </p:txBody>
      </p:sp>
      <p:sp>
        <p:nvSpPr>
          <p:cNvPr id="45059" name="Rectangle 3"/>
          <p:cNvSpPr>
            <a:spLocks noGrp="1" noChangeArrowheads="1"/>
          </p:cNvSpPr>
          <p:nvPr>
            <p:ph type="body" idx="1"/>
          </p:nvPr>
        </p:nvSpPr>
        <p:spPr>
          <a:xfrm>
            <a:off x="285720" y="1600200"/>
            <a:ext cx="8572560" cy="5114948"/>
          </a:xfrm>
        </p:spPr>
        <p:txBody>
          <a:bodyPr>
            <a:noAutofit/>
          </a:bodyPr>
          <a:lstStyle/>
          <a:p>
            <a:pPr>
              <a:lnSpc>
                <a:spcPct val="90000"/>
              </a:lnSpc>
            </a:pPr>
            <a:r>
              <a:rPr lang="en-GB" sz="2600" dirty="0"/>
              <a:t>WHAT are you trying to achieve (objectives)?</a:t>
            </a:r>
          </a:p>
          <a:p>
            <a:pPr lvl="1">
              <a:lnSpc>
                <a:spcPct val="90000"/>
              </a:lnSpc>
            </a:pPr>
            <a:r>
              <a:rPr lang="en-GB" dirty="0"/>
              <a:t>To analyse…</a:t>
            </a:r>
          </a:p>
          <a:p>
            <a:pPr lvl="1">
              <a:lnSpc>
                <a:spcPct val="90000"/>
              </a:lnSpc>
            </a:pPr>
            <a:r>
              <a:rPr lang="en-GB" dirty="0"/>
              <a:t>To evaluate…</a:t>
            </a:r>
          </a:p>
          <a:p>
            <a:pPr lvl="1">
              <a:lnSpc>
                <a:spcPct val="90000"/>
              </a:lnSpc>
            </a:pPr>
            <a:r>
              <a:rPr lang="en-GB" dirty="0"/>
              <a:t>To compare critically…</a:t>
            </a:r>
          </a:p>
          <a:p>
            <a:pPr>
              <a:lnSpc>
                <a:spcPct val="90000"/>
              </a:lnSpc>
            </a:pPr>
            <a:r>
              <a:rPr lang="en-GB" sz="2600" dirty="0"/>
              <a:t>WHY?  What is the background rationale? </a:t>
            </a:r>
            <a:r>
              <a:rPr lang="en-GB" sz="2600" dirty="0" smtClean="0"/>
              <a:t>Brief literature </a:t>
            </a:r>
            <a:r>
              <a:rPr lang="en-GB" sz="2600" dirty="0"/>
              <a:t>review.</a:t>
            </a:r>
          </a:p>
          <a:p>
            <a:pPr>
              <a:lnSpc>
                <a:spcPct val="90000"/>
              </a:lnSpc>
            </a:pPr>
            <a:r>
              <a:rPr lang="en-GB" sz="2600" dirty="0"/>
              <a:t>HOW will you do it </a:t>
            </a:r>
            <a:r>
              <a:rPr lang="en-GB" sz="2600" dirty="0" smtClean="0"/>
              <a:t>– research methods </a:t>
            </a:r>
            <a:r>
              <a:rPr lang="en-GB" sz="2600" dirty="0"/>
              <a:t>to test a hypothesis or achieve the objectives</a:t>
            </a:r>
          </a:p>
          <a:p>
            <a:pPr lvl="1">
              <a:lnSpc>
                <a:spcPct val="90000"/>
              </a:lnSpc>
            </a:pPr>
            <a:r>
              <a:rPr lang="en-GB" dirty="0"/>
              <a:t>e.g. </a:t>
            </a:r>
            <a:r>
              <a:rPr lang="en-GB" dirty="0" smtClean="0"/>
              <a:t>To </a:t>
            </a:r>
            <a:r>
              <a:rPr lang="en-GB" dirty="0"/>
              <a:t>conduct a questionnaire survey to identify computing students’ attitudes towards software </a:t>
            </a:r>
            <a:r>
              <a:rPr lang="en-GB" dirty="0" smtClean="0"/>
              <a:t>piracy</a:t>
            </a:r>
            <a:endParaRPr lang="en-GB" dirty="0"/>
          </a:p>
          <a:p>
            <a:pPr>
              <a:lnSpc>
                <a:spcPct val="90000"/>
              </a:lnSpc>
            </a:pPr>
            <a:r>
              <a:rPr lang="en-GB" sz="2600" dirty="0" smtClean="0"/>
              <a:t>WHO </a:t>
            </a:r>
            <a:r>
              <a:rPr lang="en-GB" sz="2600" dirty="0"/>
              <a:t>will you </a:t>
            </a:r>
            <a:r>
              <a:rPr lang="en-GB" sz="2600" dirty="0" smtClean="0"/>
              <a:t>question, WHAT resources will </a:t>
            </a:r>
            <a:r>
              <a:rPr lang="en-GB" sz="2600" dirty="0"/>
              <a:t>you </a:t>
            </a:r>
            <a:r>
              <a:rPr lang="en-GB" sz="2600" dirty="0" smtClean="0"/>
              <a:t>need, WHEN (timescale)? </a:t>
            </a:r>
            <a:endParaRPr lang="en-US" sz="2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What topic to research?</a:t>
            </a:r>
            <a:endParaRPr lang="en-US"/>
          </a:p>
        </p:txBody>
      </p:sp>
      <p:sp>
        <p:nvSpPr>
          <p:cNvPr id="11267" name="Rectangle 3"/>
          <p:cNvSpPr>
            <a:spLocks noGrp="1" noChangeArrowheads="1"/>
          </p:cNvSpPr>
          <p:nvPr>
            <p:ph type="body" idx="1"/>
          </p:nvPr>
        </p:nvSpPr>
        <p:spPr/>
        <p:txBody>
          <a:bodyPr>
            <a:noAutofit/>
          </a:bodyPr>
          <a:lstStyle/>
          <a:p>
            <a:pPr>
              <a:lnSpc>
                <a:spcPct val="90000"/>
              </a:lnSpc>
            </a:pPr>
            <a:r>
              <a:rPr lang="en-GB" sz="3200" dirty="0"/>
              <a:t>Where can I get ideas?</a:t>
            </a:r>
          </a:p>
          <a:p>
            <a:pPr lvl="1">
              <a:lnSpc>
                <a:spcPct val="90000"/>
              </a:lnSpc>
            </a:pPr>
            <a:r>
              <a:rPr lang="en-GB" sz="2800" dirty="0"/>
              <a:t>Your strengths and interests</a:t>
            </a:r>
          </a:p>
          <a:p>
            <a:pPr lvl="1">
              <a:lnSpc>
                <a:spcPct val="90000"/>
              </a:lnSpc>
            </a:pPr>
            <a:r>
              <a:rPr lang="en-GB" sz="2800" dirty="0"/>
              <a:t>Your modules</a:t>
            </a:r>
          </a:p>
          <a:p>
            <a:pPr lvl="1">
              <a:lnSpc>
                <a:spcPct val="90000"/>
              </a:lnSpc>
            </a:pPr>
            <a:r>
              <a:rPr lang="en-GB" sz="2800" dirty="0"/>
              <a:t>Past </a:t>
            </a:r>
            <a:r>
              <a:rPr lang="en-GB" sz="2800" dirty="0" smtClean="0"/>
              <a:t>Dissertation </a:t>
            </a:r>
            <a:r>
              <a:rPr lang="en-GB" sz="2800" dirty="0"/>
              <a:t>titles</a:t>
            </a:r>
          </a:p>
          <a:p>
            <a:pPr lvl="1">
              <a:lnSpc>
                <a:spcPct val="90000"/>
              </a:lnSpc>
            </a:pPr>
            <a:r>
              <a:rPr lang="en-GB" sz="2800" dirty="0"/>
              <a:t>Lecturers’ ideas</a:t>
            </a:r>
          </a:p>
          <a:p>
            <a:pPr lvl="1">
              <a:lnSpc>
                <a:spcPct val="90000"/>
              </a:lnSpc>
            </a:pPr>
            <a:r>
              <a:rPr lang="en-GB" sz="2800" dirty="0"/>
              <a:t>The literature</a:t>
            </a:r>
          </a:p>
          <a:p>
            <a:pPr lvl="1">
              <a:lnSpc>
                <a:spcPct val="90000"/>
              </a:lnSpc>
            </a:pPr>
            <a:r>
              <a:rPr lang="en-GB" sz="2800" dirty="0"/>
              <a:t>Fit with career ambitions</a:t>
            </a:r>
          </a:p>
          <a:p>
            <a:pPr>
              <a:lnSpc>
                <a:spcPct val="90000"/>
              </a:lnSpc>
            </a:pPr>
            <a:endParaRPr lang="en-GB" sz="2800" dirty="0"/>
          </a:p>
          <a:p>
            <a:pPr>
              <a:lnSpc>
                <a:spcPct val="90000"/>
              </a:lnSpc>
            </a:pPr>
            <a:r>
              <a:rPr lang="en-GB" sz="3200" dirty="0"/>
              <a:t>Must be rooted in academic theory (you’ll compare your findings with previous studies &amp; the academic literature)</a:t>
            </a:r>
          </a:p>
          <a:p>
            <a:pPr>
              <a:lnSpc>
                <a:spcPct val="90000"/>
              </a:lnSpc>
            </a:pPr>
            <a:endParaRPr lang="en-GB"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r>
              <a:rPr lang="en-GB" dirty="0"/>
              <a:t>Getting Ideas for </a:t>
            </a:r>
            <a:r>
              <a:rPr lang="en-GB" dirty="0" smtClean="0"/>
              <a:t>Dissertations</a:t>
            </a:r>
            <a:endParaRPr lang="en-GB" dirty="0"/>
          </a:p>
        </p:txBody>
      </p:sp>
      <p:sp>
        <p:nvSpPr>
          <p:cNvPr id="40963" name="Rectangle 3"/>
          <p:cNvSpPr>
            <a:spLocks noGrp="1" noChangeArrowheads="1"/>
          </p:cNvSpPr>
          <p:nvPr>
            <p:ph type="body" idx="1"/>
          </p:nvPr>
        </p:nvSpPr>
        <p:spPr>
          <a:xfrm>
            <a:off x="357158" y="1484313"/>
            <a:ext cx="8501122" cy="5205412"/>
          </a:xfrm>
        </p:spPr>
        <p:txBody>
          <a:bodyPr>
            <a:noAutofit/>
          </a:bodyPr>
          <a:lstStyle/>
          <a:p>
            <a:pPr>
              <a:lnSpc>
                <a:spcPct val="80000"/>
              </a:lnSpc>
            </a:pPr>
            <a:r>
              <a:rPr lang="en-GB" sz="2600" dirty="0"/>
              <a:t>Pick a subject area you are interested in researching</a:t>
            </a:r>
          </a:p>
          <a:p>
            <a:pPr lvl="1">
              <a:lnSpc>
                <a:spcPct val="80000"/>
              </a:lnSpc>
            </a:pPr>
            <a:r>
              <a:rPr lang="en-GB" dirty="0"/>
              <a:t>Find a book &amp;/or read a research paper on that topic (check the references/bibliography for more sources)</a:t>
            </a:r>
          </a:p>
          <a:p>
            <a:pPr lvl="1">
              <a:lnSpc>
                <a:spcPct val="80000"/>
              </a:lnSpc>
            </a:pPr>
            <a:r>
              <a:rPr lang="en-GB" dirty="0"/>
              <a:t>It is perfectly legitimate to duplicate the research but you could change the context e.g. a different application, environment or scenario</a:t>
            </a:r>
          </a:p>
          <a:p>
            <a:pPr lvl="1">
              <a:lnSpc>
                <a:spcPct val="80000"/>
              </a:lnSpc>
            </a:pPr>
            <a:r>
              <a:rPr lang="en-GB" dirty="0"/>
              <a:t>Or consider a new angle on the topic</a:t>
            </a:r>
          </a:p>
          <a:p>
            <a:pPr>
              <a:lnSpc>
                <a:spcPct val="80000"/>
              </a:lnSpc>
            </a:pPr>
            <a:r>
              <a:rPr lang="en-GB" sz="2600" dirty="0" smtClean="0"/>
              <a:t>Analyse </a:t>
            </a:r>
            <a:r>
              <a:rPr lang="en-GB" sz="2600" dirty="0"/>
              <a:t>a “real-world” situation or scenario provided to you by a company</a:t>
            </a:r>
          </a:p>
          <a:p>
            <a:pPr>
              <a:lnSpc>
                <a:spcPct val="80000"/>
              </a:lnSpc>
            </a:pPr>
            <a:r>
              <a:rPr lang="en-GB" sz="2600" dirty="0" smtClean="0">
                <a:sym typeface="Wingdings" pitchFamily="2" charset="2"/>
              </a:rPr>
              <a:t>Compare </a:t>
            </a:r>
            <a:r>
              <a:rPr lang="en-GB" sz="2600" dirty="0">
                <a:sym typeface="Wingdings" pitchFamily="2" charset="2"/>
              </a:rPr>
              <a:t>two </a:t>
            </a:r>
            <a:r>
              <a:rPr lang="en-GB" sz="2600" dirty="0" smtClean="0">
                <a:sym typeface="Wingdings" pitchFamily="2" charset="2"/>
              </a:rPr>
              <a:t>methods or </a:t>
            </a:r>
            <a:r>
              <a:rPr lang="en-GB" sz="2600" dirty="0">
                <a:sym typeface="Wingdings" pitchFamily="2" charset="2"/>
              </a:rPr>
              <a:t>techniques</a:t>
            </a:r>
          </a:p>
          <a:p>
            <a:pPr>
              <a:lnSpc>
                <a:spcPct val="80000"/>
              </a:lnSpc>
            </a:pPr>
            <a:r>
              <a:rPr lang="en-GB" sz="2600" dirty="0" smtClean="0"/>
              <a:t>Think </a:t>
            </a:r>
            <a:r>
              <a:rPr lang="en-GB" sz="2600" dirty="0"/>
              <a:t>of a problem you might attempt to solve</a:t>
            </a:r>
          </a:p>
          <a:p>
            <a:pPr>
              <a:lnSpc>
                <a:spcPct val="80000"/>
              </a:lnSpc>
            </a:pPr>
            <a:r>
              <a:rPr lang="en-GB" sz="2600" dirty="0" smtClean="0"/>
              <a:t>EASY </a:t>
            </a:r>
            <a:r>
              <a:rPr lang="en-GB" sz="2600" dirty="0"/>
              <a:t>WAY -- Choose a Lecturer’s title</a:t>
            </a:r>
          </a:p>
          <a:p>
            <a:pPr>
              <a:lnSpc>
                <a:spcPct val="80000"/>
              </a:lnSpc>
            </a:pPr>
            <a:r>
              <a:rPr lang="en-GB" sz="2600" dirty="0" smtClean="0"/>
              <a:t>PICK </a:t>
            </a:r>
            <a:r>
              <a:rPr lang="en-GB" sz="2600" dirty="0"/>
              <a:t>SOMETHING YOU ARE INTERESTED IN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D912A2E8-2587-447C-9248-69020D2ADB8C}" type="slidenum">
              <a:rPr lang="en-US"/>
              <a:pPr>
                <a:defRPr/>
              </a:pPr>
              <a:t>11</a:t>
            </a:fld>
            <a:endParaRPr lang="en-US"/>
          </a:p>
        </p:txBody>
      </p:sp>
      <p:sp>
        <p:nvSpPr>
          <p:cNvPr id="9218" name="Rectangle 2"/>
          <p:cNvSpPr>
            <a:spLocks noGrp="1" noChangeArrowheads="1"/>
          </p:cNvSpPr>
          <p:nvPr>
            <p:ph type="title"/>
          </p:nvPr>
        </p:nvSpPr>
        <p:spPr>
          <a:xfrm>
            <a:off x="467544" y="188640"/>
            <a:ext cx="7762056" cy="1235075"/>
          </a:xfrm>
        </p:spPr>
        <p:txBody>
          <a:bodyPr>
            <a:normAutofit/>
          </a:bodyPr>
          <a:lstStyle/>
          <a:p>
            <a:pPr>
              <a:defRPr/>
            </a:pPr>
            <a:r>
              <a:rPr lang="en-GB" dirty="0" smtClean="0"/>
              <a:t>Structure of research proposal</a:t>
            </a:r>
            <a:endParaRPr lang="en-US" dirty="0" smtClean="0"/>
          </a:p>
        </p:txBody>
      </p:sp>
      <p:sp>
        <p:nvSpPr>
          <p:cNvPr id="9219" name="Rectangle 3"/>
          <p:cNvSpPr>
            <a:spLocks noGrp="1" noChangeArrowheads="1"/>
          </p:cNvSpPr>
          <p:nvPr>
            <p:ph type="body" idx="1"/>
          </p:nvPr>
        </p:nvSpPr>
        <p:spPr>
          <a:xfrm>
            <a:off x="683568" y="1484784"/>
            <a:ext cx="7772400" cy="5256584"/>
          </a:xfrm>
        </p:spPr>
        <p:txBody>
          <a:bodyPr>
            <a:noAutofit/>
          </a:bodyPr>
          <a:lstStyle/>
          <a:p>
            <a:pPr marL="0" indent="404813" eaLnBrk="1" hangingPunct="1">
              <a:lnSpc>
                <a:spcPct val="80000"/>
              </a:lnSpc>
              <a:defRPr/>
            </a:pPr>
            <a:r>
              <a:rPr lang="en-US" sz="2400" dirty="0" smtClean="0"/>
              <a:t>Title of research</a:t>
            </a:r>
          </a:p>
          <a:p>
            <a:pPr marL="0" indent="404813">
              <a:lnSpc>
                <a:spcPct val="80000"/>
              </a:lnSpc>
              <a:defRPr/>
            </a:pPr>
            <a:r>
              <a:rPr lang="en-US" sz="2400" dirty="0" smtClean="0"/>
              <a:t>Research question, hypothesis or aim</a:t>
            </a:r>
          </a:p>
          <a:p>
            <a:pPr marL="0" indent="404813" eaLnBrk="1" hangingPunct="1">
              <a:lnSpc>
                <a:spcPct val="80000"/>
              </a:lnSpc>
              <a:defRPr/>
            </a:pPr>
            <a:r>
              <a:rPr lang="en-US" sz="2400" dirty="0" smtClean="0"/>
              <a:t>Objectives of research</a:t>
            </a:r>
          </a:p>
          <a:p>
            <a:pPr marL="0" indent="404813" eaLnBrk="1" hangingPunct="1">
              <a:lnSpc>
                <a:spcPct val="80000"/>
              </a:lnSpc>
              <a:defRPr/>
            </a:pPr>
            <a:r>
              <a:rPr lang="en-US" sz="2400" dirty="0" smtClean="0"/>
              <a:t>Research rationale</a:t>
            </a:r>
          </a:p>
          <a:p>
            <a:pPr marL="0" indent="404813" eaLnBrk="1" hangingPunct="1">
              <a:lnSpc>
                <a:spcPct val="80000"/>
              </a:lnSpc>
              <a:defRPr/>
            </a:pPr>
            <a:r>
              <a:rPr lang="en-US" sz="2400" dirty="0" smtClean="0"/>
              <a:t>Literature review/contextual analysis</a:t>
            </a:r>
          </a:p>
          <a:p>
            <a:pPr marL="0" indent="404813" eaLnBrk="1" hangingPunct="1">
              <a:lnSpc>
                <a:spcPct val="80000"/>
              </a:lnSpc>
              <a:defRPr/>
            </a:pPr>
            <a:r>
              <a:rPr lang="en-US" sz="2400" dirty="0" smtClean="0"/>
              <a:t>Proposed research methodology, including justification for </a:t>
            </a:r>
          </a:p>
          <a:p>
            <a:pPr marL="320040" lvl="1" indent="404813">
              <a:lnSpc>
                <a:spcPct val="80000"/>
              </a:lnSpc>
              <a:defRPr/>
            </a:pPr>
            <a:r>
              <a:rPr lang="en-US" sz="2400" dirty="0" smtClean="0"/>
              <a:t>strategy chosen</a:t>
            </a:r>
          </a:p>
          <a:p>
            <a:pPr marL="320040" lvl="1" indent="404813">
              <a:lnSpc>
                <a:spcPct val="80000"/>
              </a:lnSpc>
              <a:defRPr/>
            </a:pPr>
            <a:r>
              <a:rPr lang="en-US" sz="2400" dirty="0" smtClean="0"/>
              <a:t>data collection methods</a:t>
            </a:r>
          </a:p>
          <a:p>
            <a:pPr marL="320040" lvl="1" indent="404813">
              <a:lnSpc>
                <a:spcPct val="80000"/>
              </a:lnSpc>
              <a:defRPr/>
            </a:pPr>
            <a:r>
              <a:rPr lang="en-US" sz="2400" dirty="0" smtClean="0"/>
              <a:t>sampling framework and selection criteria</a:t>
            </a:r>
          </a:p>
          <a:p>
            <a:pPr marL="320040" lvl="1" indent="404813">
              <a:lnSpc>
                <a:spcPct val="80000"/>
              </a:lnSpc>
              <a:defRPr/>
            </a:pPr>
            <a:r>
              <a:rPr lang="en-US" sz="2400" dirty="0" smtClean="0"/>
              <a:t>data analysis tools</a:t>
            </a:r>
          </a:p>
          <a:p>
            <a:pPr marL="0" indent="404813">
              <a:lnSpc>
                <a:spcPct val="80000"/>
              </a:lnSpc>
              <a:defRPr/>
            </a:pPr>
            <a:r>
              <a:rPr lang="en-GB" sz="2400" dirty="0" smtClean="0"/>
              <a:t>Research ethics and risks</a:t>
            </a:r>
          </a:p>
          <a:p>
            <a:pPr marL="0" indent="404813">
              <a:lnSpc>
                <a:spcPct val="80000"/>
              </a:lnSpc>
              <a:defRPr/>
            </a:pPr>
            <a:r>
              <a:rPr lang="en-GB" sz="2400" dirty="0" smtClean="0"/>
              <a:t>R</a:t>
            </a:r>
            <a:r>
              <a:rPr lang="en-US" sz="2400" dirty="0" err="1" smtClean="0"/>
              <a:t>esearch</a:t>
            </a:r>
            <a:r>
              <a:rPr lang="en-US" sz="2400" dirty="0" smtClean="0"/>
              <a:t> plan:</a:t>
            </a:r>
          </a:p>
          <a:p>
            <a:pPr marL="320040" lvl="1" indent="404813">
              <a:lnSpc>
                <a:spcPct val="80000"/>
              </a:lnSpc>
              <a:defRPr/>
            </a:pPr>
            <a:r>
              <a:rPr lang="en-US" sz="2400" dirty="0" smtClean="0"/>
              <a:t>resources required</a:t>
            </a:r>
          </a:p>
          <a:p>
            <a:pPr marL="320040" lvl="1" indent="404813">
              <a:lnSpc>
                <a:spcPct val="80000"/>
              </a:lnSpc>
              <a:defRPr/>
            </a:pPr>
            <a:r>
              <a:rPr lang="en-US" sz="2400" dirty="0" smtClean="0"/>
              <a:t>Timings</a:t>
            </a:r>
          </a:p>
          <a:p>
            <a:pPr marL="0" indent="404813" eaLnBrk="1" hangingPunct="1">
              <a:lnSpc>
                <a:spcPct val="80000"/>
              </a:lnSpc>
              <a:defRPr/>
            </a:pPr>
            <a:endParaRPr lang="en-US" sz="24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Autofit/>
          </a:bodyPr>
          <a:lstStyle/>
          <a:p>
            <a:r>
              <a:rPr lang="en-GB" dirty="0" smtClean="0"/>
              <a:t>Introduction to </a:t>
            </a:r>
            <a:r>
              <a:rPr lang="en-GB" dirty="0"/>
              <a:t>the proposed research: title</a:t>
            </a:r>
            <a:endParaRPr lang="en-US" dirty="0"/>
          </a:p>
        </p:txBody>
      </p:sp>
      <p:sp>
        <p:nvSpPr>
          <p:cNvPr id="8195" name="Rectangle 3"/>
          <p:cNvSpPr>
            <a:spLocks noGrp="1" noChangeArrowheads="1"/>
          </p:cNvSpPr>
          <p:nvPr>
            <p:ph type="body" idx="1"/>
          </p:nvPr>
        </p:nvSpPr>
        <p:spPr>
          <a:xfrm>
            <a:off x="395536" y="1600200"/>
            <a:ext cx="8370512" cy="4853136"/>
          </a:xfrm>
        </p:spPr>
        <p:txBody>
          <a:bodyPr>
            <a:noAutofit/>
          </a:bodyPr>
          <a:lstStyle/>
          <a:p>
            <a:pPr marL="552450" indent="-552450">
              <a:lnSpc>
                <a:spcPct val="90000"/>
              </a:lnSpc>
            </a:pPr>
            <a:r>
              <a:rPr lang="en-GB" sz="2800" dirty="0"/>
              <a:t>Give your research a working title. </a:t>
            </a:r>
          </a:p>
          <a:p>
            <a:pPr marL="552450" indent="-552450">
              <a:lnSpc>
                <a:spcPct val="90000"/>
              </a:lnSpc>
            </a:pPr>
            <a:endParaRPr lang="en-GB" sz="2800" dirty="0" smtClean="0"/>
          </a:p>
          <a:p>
            <a:pPr marL="552450" indent="-552450">
              <a:lnSpc>
                <a:spcPct val="90000"/>
              </a:lnSpc>
            </a:pPr>
            <a:r>
              <a:rPr lang="en-GB" sz="2800" dirty="0" smtClean="0"/>
              <a:t>The </a:t>
            </a:r>
            <a:r>
              <a:rPr lang="en-GB" sz="2800" dirty="0"/>
              <a:t>title is usually very similar to, or the same as the broad aim of your </a:t>
            </a:r>
            <a:r>
              <a:rPr lang="en-GB" sz="2800" dirty="0" smtClean="0"/>
              <a:t>Dissertation.</a:t>
            </a:r>
            <a:endParaRPr lang="en-GB" sz="2800" dirty="0"/>
          </a:p>
          <a:p>
            <a:pPr marL="552450" indent="-552450">
              <a:lnSpc>
                <a:spcPct val="90000"/>
              </a:lnSpc>
            </a:pPr>
            <a:endParaRPr lang="en-GB" sz="2800" dirty="0" smtClean="0"/>
          </a:p>
          <a:p>
            <a:pPr marL="552450" indent="-552450">
              <a:lnSpc>
                <a:spcPct val="90000"/>
              </a:lnSpc>
            </a:pPr>
            <a:r>
              <a:rPr lang="en-GB" sz="2800" dirty="0" smtClean="0"/>
              <a:t>The </a:t>
            </a:r>
            <a:r>
              <a:rPr lang="en-GB" sz="2800" dirty="0"/>
              <a:t>final version of the title may vary throughout the </a:t>
            </a:r>
            <a:r>
              <a:rPr lang="en-GB" sz="2800" dirty="0" smtClean="0"/>
              <a:t>Dissertation, </a:t>
            </a:r>
            <a:r>
              <a:rPr lang="en-GB" sz="2800" dirty="0"/>
              <a:t>but it is essential to have a working title that is focused and based on your research aim and objectives.  This will serve to keep you within the topic you are researching and not get distracted into other areas that seem more interesting. </a:t>
            </a:r>
          </a:p>
          <a:p>
            <a:pPr marL="552450" indent="-552450">
              <a:lnSpc>
                <a:spcPct val="90000"/>
              </a:lnSpc>
            </a:pPr>
            <a:endParaRPr lang="en-GB" sz="2800" dirty="0"/>
          </a:p>
          <a:p>
            <a:pPr marL="552450" indent="-552450">
              <a:lnSpc>
                <a:spcPct val="90000"/>
              </a:lnSpc>
            </a:pPr>
            <a:endParaRPr lang="en-GB" sz="2800" dirty="0"/>
          </a:p>
          <a:p>
            <a:pPr marL="552450" indent="-552450">
              <a:lnSpc>
                <a:spcPct val="90000"/>
              </a:lnSpc>
            </a:pPr>
            <a:endParaRPr lang="en-GB"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AD917A72-6AEA-41F3-8B5F-A631D78B6327}" type="slidenum">
              <a:rPr lang="en-US"/>
              <a:pPr>
                <a:defRPr/>
              </a:pPr>
              <a:t>13</a:t>
            </a:fld>
            <a:endParaRPr lang="en-US"/>
          </a:p>
        </p:txBody>
      </p:sp>
      <p:sp>
        <p:nvSpPr>
          <p:cNvPr id="11266" name="Rectangle 2"/>
          <p:cNvSpPr>
            <a:spLocks noGrp="1" noChangeArrowheads="1"/>
          </p:cNvSpPr>
          <p:nvPr>
            <p:ph type="title"/>
          </p:nvPr>
        </p:nvSpPr>
        <p:spPr/>
        <p:txBody>
          <a:bodyPr/>
          <a:lstStyle/>
          <a:p>
            <a:pPr eaLnBrk="1" hangingPunct="1">
              <a:defRPr/>
            </a:pPr>
            <a:r>
              <a:rPr lang="en-US" smtClean="0"/>
              <a:t>Title of research</a:t>
            </a:r>
          </a:p>
        </p:txBody>
      </p:sp>
      <p:sp>
        <p:nvSpPr>
          <p:cNvPr id="11267" name="Rectangle 3"/>
          <p:cNvSpPr>
            <a:spLocks noGrp="1" noChangeArrowheads="1"/>
          </p:cNvSpPr>
          <p:nvPr>
            <p:ph type="body" idx="1"/>
          </p:nvPr>
        </p:nvSpPr>
        <p:spPr>
          <a:xfrm>
            <a:off x="612648" y="1600200"/>
            <a:ext cx="8153400" cy="4997152"/>
          </a:xfrm>
        </p:spPr>
        <p:txBody>
          <a:bodyPr>
            <a:normAutofit lnSpcReduction="10000"/>
          </a:bodyPr>
          <a:lstStyle/>
          <a:p>
            <a:pPr marL="0" indent="0" eaLnBrk="1" hangingPunct="1">
              <a:buFont typeface="Wingdings" pitchFamily="2" charset="2"/>
              <a:buNone/>
              <a:defRPr/>
            </a:pPr>
            <a:r>
              <a:rPr lang="en-US" dirty="0" smtClean="0"/>
              <a:t>WHAT IS THE RESEARCH ABOUT AND WHAT IS IT TRYING TO DO?</a:t>
            </a:r>
          </a:p>
          <a:p>
            <a:pPr>
              <a:defRPr/>
            </a:pPr>
            <a:r>
              <a:rPr lang="en-US" sz="2400" dirty="0" smtClean="0"/>
              <a:t>Clear and succinct title: 20 word max </a:t>
            </a:r>
            <a:r>
              <a:rPr lang="en-GB" sz="2400" dirty="0" smtClean="0"/>
              <a:t>(can include both broad and focused statements) e.g.</a:t>
            </a:r>
          </a:p>
          <a:p>
            <a:pPr marL="361950" lvl="1" indent="4763">
              <a:buFont typeface="Wingdings" pitchFamily="2" charset="2"/>
              <a:buNone/>
              <a:defRPr/>
            </a:pPr>
            <a:r>
              <a:rPr lang="en-GB" sz="2400" i="1" dirty="0" smtClean="0"/>
              <a:t>An analysis of the impact of hill walking: A case study of the Brecon Beacons</a:t>
            </a:r>
          </a:p>
          <a:p>
            <a:pPr marL="361950" lvl="1" indent="4763">
              <a:buFont typeface="Wingdings" pitchFamily="2" charset="2"/>
              <a:buNone/>
              <a:defRPr/>
            </a:pPr>
            <a:endParaRPr lang="en-US" sz="2100" i="1" dirty="0" smtClean="0"/>
          </a:p>
          <a:p>
            <a:pPr>
              <a:defRPr/>
            </a:pPr>
            <a:r>
              <a:rPr lang="en-GB" sz="2400" dirty="0" smtClean="0"/>
              <a:t>Titles tend to include a higher order </a:t>
            </a:r>
            <a:r>
              <a:rPr lang="en-US" sz="2400" dirty="0" smtClean="0"/>
              <a:t>‘cognitive’ </a:t>
            </a:r>
            <a:r>
              <a:rPr lang="en-GB" sz="2400" dirty="0" smtClean="0"/>
              <a:t>verb, e.g. ‘to evaluate critically…’.  For example:</a:t>
            </a:r>
          </a:p>
          <a:p>
            <a:pPr lvl="1">
              <a:defRPr/>
            </a:pPr>
            <a:r>
              <a:rPr lang="en-US" sz="2400" i="1" dirty="0" smtClean="0"/>
              <a:t>an evaluation</a:t>
            </a:r>
          </a:p>
          <a:p>
            <a:pPr lvl="1">
              <a:defRPr/>
            </a:pPr>
            <a:r>
              <a:rPr lang="en-US" sz="2400" i="1" dirty="0" smtClean="0"/>
              <a:t>a synthesis</a:t>
            </a:r>
          </a:p>
          <a:p>
            <a:pPr lvl="1">
              <a:defRPr/>
            </a:pPr>
            <a:r>
              <a:rPr lang="en-US" sz="2400" i="1" dirty="0" smtClean="0"/>
              <a:t>an analysis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dirty="0"/>
              <a:t>Example </a:t>
            </a:r>
            <a:r>
              <a:rPr lang="en-GB" dirty="0" smtClean="0"/>
              <a:t>titles</a:t>
            </a:r>
            <a:endParaRPr lang="en-US" dirty="0"/>
          </a:p>
        </p:txBody>
      </p:sp>
      <p:sp>
        <p:nvSpPr>
          <p:cNvPr id="20483" name="Rectangle 3"/>
          <p:cNvSpPr>
            <a:spLocks noGrp="1" noChangeArrowheads="1"/>
          </p:cNvSpPr>
          <p:nvPr>
            <p:ph type="body" idx="1"/>
          </p:nvPr>
        </p:nvSpPr>
        <p:spPr>
          <a:xfrm>
            <a:off x="285720" y="1571612"/>
            <a:ext cx="8678893" cy="4521684"/>
          </a:xfrm>
        </p:spPr>
        <p:txBody>
          <a:bodyPr>
            <a:noAutofit/>
          </a:bodyPr>
          <a:lstStyle/>
          <a:p>
            <a:pPr marL="400050" indent="-400050">
              <a:lnSpc>
                <a:spcPct val="80000"/>
              </a:lnSpc>
            </a:pPr>
            <a:r>
              <a:rPr lang="en-GB" sz="2800" dirty="0" smtClean="0"/>
              <a:t>An </a:t>
            </a:r>
            <a:r>
              <a:rPr lang="en-GB" sz="2800" dirty="0"/>
              <a:t>Evaluation of </a:t>
            </a:r>
            <a:r>
              <a:rPr lang="en-GB" sz="2800" dirty="0" smtClean="0"/>
              <a:t>the Sports Curriculum within Secondary Schools in South Wales</a:t>
            </a:r>
          </a:p>
          <a:p>
            <a:pPr marL="400050" indent="-400050">
              <a:lnSpc>
                <a:spcPct val="80000"/>
              </a:lnSpc>
            </a:pPr>
            <a:endParaRPr lang="en-GB" sz="2800" dirty="0" smtClean="0"/>
          </a:p>
          <a:p>
            <a:pPr marL="400050" indent="-400050">
              <a:lnSpc>
                <a:spcPct val="80000"/>
              </a:lnSpc>
            </a:pPr>
            <a:r>
              <a:rPr lang="en-GB" sz="2800" dirty="0" smtClean="0"/>
              <a:t>A Synthesis Of The Influence Of Changing Environmental Attitudes And Environmental Ethics On Tourism Behaviour</a:t>
            </a:r>
            <a:endParaRPr lang="en-GB" sz="2800" dirty="0"/>
          </a:p>
          <a:p>
            <a:pPr marL="400050" indent="-400050">
              <a:lnSpc>
                <a:spcPct val="80000"/>
              </a:lnSpc>
            </a:pPr>
            <a:endParaRPr lang="en-GB" sz="2800" dirty="0" smtClean="0"/>
          </a:p>
          <a:p>
            <a:pPr marL="400050" indent="-400050">
              <a:lnSpc>
                <a:spcPct val="80000"/>
              </a:lnSpc>
            </a:pPr>
            <a:r>
              <a:rPr lang="en-GB" sz="2800" dirty="0" smtClean="0"/>
              <a:t>An </a:t>
            </a:r>
            <a:r>
              <a:rPr lang="en-GB" sz="2800" dirty="0"/>
              <a:t>Analysis of Technology for Data </a:t>
            </a:r>
            <a:r>
              <a:rPr lang="en-GB" sz="2800" dirty="0" smtClean="0"/>
              <a:t>Mining in Mobile </a:t>
            </a:r>
            <a:r>
              <a:rPr lang="en-GB" sz="2800" dirty="0"/>
              <a:t>Phone Marketing</a:t>
            </a:r>
          </a:p>
          <a:p>
            <a:pPr marL="400050" indent="-400050">
              <a:lnSpc>
                <a:spcPct val="80000"/>
              </a:lnSpc>
            </a:pPr>
            <a:endParaRPr lang="en-GB" sz="2800" dirty="0" smtClean="0"/>
          </a:p>
          <a:p>
            <a:pPr marL="400050" indent="-400050">
              <a:lnSpc>
                <a:spcPct val="80000"/>
              </a:lnSpc>
            </a:pPr>
            <a:r>
              <a:rPr lang="en-GB" sz="2800" dirty="0" smtClean="0"/>
              <a:t>An </a:t>
            </a:r>
            <a:r>
              <a:rPr lang="en-GB" sz="2800" dirty="0"/>
              <a:t>Investigation </a:t>
            </a:r>
            <a:r>
              <a:rPr lang="en-GB" sz="2800" dirty="0" smtClean="0"/>
              <a:t>into Success factors for CRM </a:t>
            </a:r>
            <a:r>
              <a:rPr lang="en-GB" sz="2800" dirty="0"/>
              <a:t>systems in the Banking </a:t>
            </a:r>
            <a:r>
              <a:rPr lang="en-GB" sz="2800" dirty="0" smtClean="0"/>
              <a:t>Industry</a:t>
            </a:r>
          </a:p>
          <a:p>
            <a:pPr marL="400050" indent="-400050">
              <a:lnSpc>
                <a:spcPct val="80000"/>
              </a:lnSpc>
            </a:pPr>
            <a:endParaRPr lang="en-GB" sz="2800" dirty="0"/>
          </a:p>
          <a:p>
            <a:pPr marL="400050" indent="-400050">
              <a:lnSpc>
                <a:spcPct val="80000"/>
              </a:lnSpc>
              <a:buFont typeface="Wingdings" pitchFamily="2" charset="2"/>
              <a:buNone/>
            </a:pPr>
            <a:endParaRPr lang="en-GB" sz="2800" dirty="0"/>
          </a:p>
          <a:p>
            <a:pPr marL="400050" indent="-400050">
              <a:lnSpc>
                <a:spcPct val="80000"/>
              </a:lnSpc>
              <a:buFont typeface="Wingdings" pitchFamily="2" charset="2"/>
              <a:buAutoNum type="arabicPeriod" startAt="6"/>
            </a:pPr>
            <a:endParaRPr lang="en-GB" sz="2800" dirty="0"/>
          </a:p>
          <a:p>
            <a:pPr marL="400050" indent="-400050">
              <a:lnSpc>
                <a:spcPct val="80000"/>
              </a:lnSpc>
              <a:buFont typeface="Wingdings" pitchFamily="2" charset="2"/>
              <a:buAutoNum type="arabicPeriod"/>
            </a:pPr>
            <a:endParaRPr lang="en-GB" sz="2800" dirty="0"/>
          </a:p>
          <a:p>
            <a:pPr marL="400050" indent="-400050">
              <a:lnSpc>
                <a:spcPct val="80000"/>
              </a:lnSpc>
              <a:buFont typeface="Wingdings" pitchFamily="2" charset="2"/>
              <a:buAutoNum type="arabicPeriod"/>
            </a:pPr>
            <a:endParaRPr lang="en-GB"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280D066D-7F0B-4E07-B909-407DB7891508}" type="slidenum">
              <a:rPr lang="en-US"/>
              <a:pPr>
                <a:defRPr/>
              </a:pPr>
              <a:t>15</a:t>
            </a:fld>
            <a:endParaRPr lang="en-US"/>
          </a:p>
        </p:txBody>
      </p:sp>
      <p:sp>
        <p:nvSpPr>
          <p:cNvPr id="15362" name="Rectangle 2"/>
          <p:cNvSpPr>
            <a:spLocks noGrp="1" noChangeArrowheads="1"/>
          </p:cNvSpPr>
          <p:nvPr>
            <p:ph type="title"/>
          </p:nvPr>
        </p:nvSpPr>
        <p:spPr/>
        <p:txBody>
          <a:bodyPr>
            <a:normAutofit fontScale="90000"/>
          </a:bodyPr>
          <a:lstStyle/>
          <a:p>
            <a:pPr>
              <a:defRPr/>
            </a:pPr>
            <a:r>
              <a:rPr lang="en-GB" dirty="0" smtClean="0"/>
              <a:t>Introduction: the proposed research rationale </a:t>
            </a:r>
            <a:r>
              <a:rPr lang="en-US" dirty="0" smtClean="0"/>
              <a:t>- </a:t>
            </a:r>
            <a:r>
              <a:rPr lang="en-US" sz="2800" dirty="0" smtClean="0"/>
              <a:t>the main reason for the research</a:t>
            </a:r>
          </a:p>
        </p:txBody>
      </p:sp>
      <p:sp>
        <p:nvSpPr>
          <p:cNvPr id="15363" name="Rectangle 3"/>
          <p:cNvSpPr>
            <a:spLocks noGrp="1" noChangeArrowheads="1"/>
          </p:cNvSpPr>
          <p:nvPr>
            <p:ph type="body" idx="1"/>
          </p:nvPr>
        </p:nvSpPr>
        <p:spPr>
          <a:xfrm>
            <a:off x="251520" y="1600200"/>
            <a:ext cx="8514528" cy="4925144"/>
          </a:xfrm>
        </p:spPr>
        <p:txBody>
          <a:bodyPr>
            <a:normAutofit fontScale="92500" lnSpcReduction="10000"/>
          </a:bodyPr>
          <a:lstStyle/>
          <a:p>
            <a:pPr algn="ctr" eaLnBrk="1" hangingPunct="1">
              <a:buFont typeface="Wingdings" pitchFamily="2" charset="2"/>
              <a:buNone/>
              <a:defRPr/>
            </a:pPr>
            <a:r>
              <a:rPr lang="en-US" b="1" dirty="0" smtClean="0"/>
              <a:t>WHY/FOR WHAT REASON DID YOU CHOOSE THIS TOPIC?</a:t>
            </a:r>
          </a:p>
          <a:p>
            <a:pPr algn="ctr" eaLnBrk="1" hangingPunct="1">
              <a:buFont typeface="Wingdings" pitchFamily="2" charset="2"/>
              <a:buNone/>
              <a:defRPr/>
            </a:pPr>
            <a:endParaRPr lang="en-US" sz="1900" b="1" dirty="0" smtClean="0"/>
          </a:p>
          <a:p>
            <a:pPr eaLnBrk="1" hangingPunct="1">
              <a:buFont typeface="Wingdings" pitchFamily="2" charset="2"/>
              <a:buNone/>
              <a:defRPr/>
            </a:pPr>
            <a:r>
              <a:rPr lang="en-US" sz="2600" dirty="0" smtClean="0"/>
              <a:t>Main justification for the research :</a:t>
            </a:r>
          </a:p>
          <a:p>
            <a:pPr lvl="1">
              <a:defRPr/>
            </a:pPr>
            <a:r>
              <a:rPr lang="en-US" dirty="0" smtClean="0"/>
              <a:t>contemporary issues/topical debates/recent trends in published literature</a:t>
            </a:r>
          </a:p>
          <a:p>
            <a:pPr lvl="1">
              <a:defRPr/>
            </a:pPr>
            <a:r>
              <a:rPr lang="en-US" dirty="0" smtClean="0"/>
              <a:t>current  controversies in published literature</a:t>
            </a:r>
          </a:p>
          <a:p>
            <a:pPr lvl="1">
              <a:defRPr/>
            </a:pPr>
            <a:r>
              <a:rPr lang="en-GB" dirty="0" smtClean="0"/>
              <a:t>published literature hasn’t been applied in your chosen context, etc? Have there been similar studies? Is there a gap?</a:t>
            </a:r>
          </a:p>
          <a:p>
            <a:pPr eaLnBrk="1" hangingPunct="1">
              <a:buFont typeface="Wingdings" pitchFamily="2" charset="2"/>
              <a:buNone/>
              <a:defRPr/>
            </a:pPr>
            <a:endParaRPr lang="en-GB" sz="2600" i="1" dirty="0" smtClean="0"/>
          </a:p>
          <a:p>
            <a:pPr>
              <a:buNone/>
              <a:defRPr/>
            </a:pPr>
            <a:r>
              <a:rPr lang="en-GB" sz="2600" dirty="0" smtClean="0"/>
              <a:t>Think of this as arguing in favour of doing the Dissertation</a:t>
            </a:r>
          </a:p>
          <a:p>
            <a:pPr eaLnBrk="1" hangingPunct="1">
              <a:buFont typeface="Wingdings" pitchFamily="2" charset="2"/>
              <a:buNone/>
              <a:defRPr/>
            </a:pPr>
            <a:endParaRPr lang="en-GB" sz="2600" i="1" dirty="0" smtClean="0"/>
          </a:p>
          <a:p>
            <a:pPr eaLnBrk="1" hangingPunct="1">
              <a:buFont typeface="Wingdings" pitchFamily="2" charset="2"/>
              <a:buNone/>
              <a:defRPr/>
            </a:pPr>
            <a:r>
              <a:rPr lang="en-GB" sz="2600" i="1" dirty="0" smtClean="0"/>
              <a:t>NB: Use some key references to support your justificatio</a:t>
            </a:r>
            <a:r>
              <a:rPr lang="en-GB" sz="2400" i="1" dirty="0" smtClean="0"/>
              <a:t>n</a:t>
            </a:r>
            <a:endParaRPr lang="en-US" sz="2400" i="1" dirty="0" smtClean="0"/>
          </a:p>
          <a:p>
            <a:pPr eaLnBrk="1" hangingPunct="1">
              <a:buFont typeface="Wingdings" pitchFamily="2" charset="2"/>
              <a:buNone/>
              <a:defRPr/>
            </a:pPr>
            <a:endParaRPr lang="en-US" i="1" dirty="0" smtClean="0"/>
          </a:p>
          <a:p>
            <a:pPr eaLnBrk="1" hangingPunct="1">
              <a:defRPr/>
            </a:pP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r>
              <a:rPr lang="en-GB" dirty="0" smtClean="0"/>
              <a:t>Background </a:t>
            </a:r>
            <a:r>
              <a:rPr lang="en-GB" dirty="0"/>
              <a:t>literature</a:t>
            </a:r>
            <a:endParaRPr lang="en-US" dirty="0"/>
          </a:p>
        </p:txBody>
      </p:sp>
      <p:sp>
        <p:nvSpPr>
          <p:cNvPr id="22531" name="Rectangle 3"/>
          <p:cNvSpPr>
            <a:spLocks noGrp="1" noChangeArrowheads="1"/>
          </p:cNvSpPr>
          <p:nvPr>
            <p:ph type="body" idx="1"/>
          </p:nvPr>
        </p:nvSpPr>
        <p:spPr>
          <a:xfrm>
            <a:off x="357158" y="1600200"/>
            <a:ext cx="8408890" cy="4495800"/>
          </a:xfrm>
        </p:spPr>
        <p:txBody>
          <a:bodyPr>
            <a:noAutofit/>
          </a:bodyPr>
          <a:lstStyle/>
          <a:p>
            <a:pPr marL="552450" indent="-552450">
              <a:lnSpc>
                <a:spcPct val="80000"/>
              </a:lnSpc>
            </a:pPr>
            <a:r>
              <a:rPr lang="en-GB" sz="2800" dirty="0"/>
              <a:t>This should involve a mini critical review of the literature (ROL) pertaining to your research topic </a:t>
            </a:r>
          </a:p>
          <a:p>
            <a:pPr marL="552450" indent="-552450">
              <a:lnSpc>
                <a:spcPct val="80000"/>
              </a:lnSpc>
            </a:pPr>
            <a:r>
              <a:rPr lang="en-GB" sz="2800" dirty="0" smtClean="0"/>
              <a:t>The </a:t>
            </a:r>
            <a:r>
              <a:rPr lang="en-GB" sz="2800" dirty="0"/>
              <a:t>literature review shows what other people asking similar questions have discovered </a:t>
            </a:r>
          </a:p>
          <a:p>
            <a:pPr marL="552450" indent="-552450">
              <a:lnSpc>
                <a:spcPct val="80000"/>
              </a:lnSpc>
            </a:pPr>
            <a:r>
              <a:rPr lang="en-GB" sz="2800" dirty="0" smtClean="0"/>
              <a:t>Introduce </a:t>
            </a:r>
            <a:r>
              <a:rPr lang="en-GB" sz="2800" dirty="0"/>
              <a:t>and define the </a:t>
            </a:r>
            <a:r>
              <a:rPr lang="en-GB" sz="2800" i="1" dirty="0"/>
              <a:t>themes</a:t>
            </a:r>
            <a:r>
              <a:rPr lang="en-GB" sz="2800" dirty="0"/>
              <a:t> of the </a:t>
            </a:r>
            <a:r>
              <a:rPr lang="en-GB" sz="2800" dirty="0" smtClean="0"/>
              <a:t>Dissertation</a:t>
            </a:r>
            <a:endParaRPr lang="en-GB" sz="2800" dirty="0"/>
          </a:p>
          <a:p>
            <a:pPr marL="552450" indent="-552450">
              <a:lnSpc>
                <a:spcPct val="80000"/>
              </a:lnSpc>
            </a:pPr>
            <a:r>
              <a:rPr lang="en-GB" sz="2800" dirty="0" smtClean="0"/>
              <a:t> </a:t>
            </a:r>
            <a:endParaRPr lang="en-GB" sz="2800" dirty="0"/>
          </a:p>
          <a:p>
            <a:pPr marL="552450" indent="-552450">
              <a:lnSpc>
                <a:spcPct val="80000"/>
              </a:lnSpc>
            </a:pPr>
            <a:r>
              <a:rPr lang="en-GB" sz="2800" dirty="0" smtClean="0"/>
              <a:t>You </a:t>
            </a:r>
            <a:r>
              <a:rPr lang="en-GB" sz="2800" dirty="0"/>
              <a:t>need to give a bit of background literature on </a:t>
            </a:r>
            <a:r>
              <a:rPr lang="en-GB" sz="2800" u="sng" dirty="0"/>
              <a:t>each</a:t>
            </a:r>
            <a:r>
              <a:rPr lang="en-GB" sz="2800" dirty="0"/>
              <a:t> of your objectives to justify what you are going to do. </a:t>
            </a:r>
          </a:p>
          <a:p>
            <a:pPr marL="552450" indent="-552450">
              <a:lnSpc>
                <a:spcPct val="80000"/>
              </a:lnSpc>
            </a:pPr>
            <a:r>
              <a:rPr lang="en-GB" sz="2800" dirty="0" smtClean="0"/>
              <a:t>Give </a:t>
            </a:r>
            <a:r>
              <a:rPr lang="en-GB" sz="2800" dirty="0"/>
              <a:t>background literature/statistics only – leave the in-depth analysis for the </a:t>
            </a:r>
            <a:r>
              <a:rPr lang="en-GB" sz="2800" dirty="0" smtClean="0"/>
              <a:t>Dissertation itself </a:t>
            </a:r>
            <a:endParaRPr lang="en-GB" sz="2800" dirty="0"/>
          </a:p>
          <a:p>
            <a:pPr marL="552450" indent="-552450">
              <a:lnSpc>
                <a:spcPct val="80000"/>
              </a:lnSpc>
            </a:pPr>
            <a:endParaRPr lang="en-GB"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2E4ED10F-3B66-4251-B57C-B62794A8A293}" type="slidenum">
              <a:rPr lang="en-US"/>
              <a:pPr>
                <a:defRPr/>
              </a:pPr>
              <a:t>17</a:t>
            </a:fld>
            <a:endParaRPr lang="en-US"/>
          </a:p>
        </p:txBody>
      </p:sp>
      <p:sp>
        <p:nvSpPr>
          <p:cNvPr id="16386" name="Rectangle 2"/>
          <p:cNvSpPr>
            <a:spLocks noGrp="1" noChangeArrowheads="1"/>
          </p:cNvSpPr>
          <p:nvPr>
            <p:ph type="title"/>
          </p:nvPr>
        </p:nvSpPr>
        <p:spPr/>
        <p:txBody>
          <a:bodyPr>
            <a:normAutofit/>
          </a:bodyPr>
          <a:lstStyle/>
          <a:p>
            <a:pPr eaLnBrk="1" hangingPunct="1">
              <a:defRPr/>
            </a:pPr>
            <a:r>
              <a:rPr lang="en-GB" dirty="0" smtClean="0"/>
              <a:t>Existing literature for the research</a:t>
            </a:r>
            <a:endParaRPr lang="en-US" dirty="0" smtClean="0"/>
          </a:p>
        </p:txBody>
      </p:sp>
      <p:sp>
        <p:nvSpPr>
          <p:cNvPr id="16387" name="Rectangle 3"/>
          <p:cNvSpPr>
            <a:spLocks noGrp="1" noChangeArrowheads="1"/>
          </p:cNvSpPr>
          <p:nvPr>
            <p:ph type="body" idx="1"/>
          </p:nvPr>
        </p:nvSpPr>
        <p:spPr>
          <a:xfrm>
            <a:off x="612648" y="1600200"/>
            <a:ext cx="8153400" cy="4781128"/>
          </a:xfrm>
        </p:spPr>
        <p:txBody>
          <a:bodyPr>
            <a:normAutofit/>
          </a:bodyPr>
          <a:lstStyle/>
          <a:p>
            <a:pPr algn="ctr" eaLnBrk="1" hangingPunct="1">
              <a:buFont typeface="Wingdings" pitchFamily="2" charset="2"/>
              <a:buNone/>
              <a:tabLst>
                <a:tab pos="287338" algn="l"/>
              </a:tabLst>
              <a:defRPr/>
            </a:pPr>
            <a:r>
              <a:rPr lang="en-US" sz="2600" b="1" dirty="0" smtClean="0"/>
              <a:t>WHAT PUBLISHED MATERIAL EXISTS ON THE TOPIC?</a:t>
            </a:r>
          </a:p>
          <a:p>
            <a:pPr>
              <a:buNone/>
              <a:tabLst>
                <a:tab pos="287338" algn="l"/>
              </a:tabLst>
              <a:defRPr/>
            </a:pPr>
            <a:r>
              <a:rPr lang="en-US" sz="2600" dirty="0" smtClean="0"/>
              <a:t>Highlight: </a:t>
            </a:r>
            <a:endParaRPr lang="en-US" sz="2600" b="1" dirty="0" smtClean="0"/>
          </a:p>
          <a:p>
            <a:pPr lvl="1">
              <a:tabLst>
                <a:tab pos="287338" algn="l"/>
              </a:tabLst>
              <a:defRPr/>
            </a:pPr>
            <a:r>
              <a:rPr lang="en-US" sz="2400" dirty="0" smtClean="0"/>
              <a:t>key issues and debates</a:t>
            </a:r>
          </a:p>
          <a:p>
            <a:pPr lvl="1">
              <a:tabLst>
                <a:tab pos="287338" algn="l"/>
              </a:tabLst>
              <a:defRPr/>
            </a:pPr>
            <a:r>
              <a:rPr lang="en-US" sz="2400" dirty="0" smtClean="0"/>
              <a:t>major pieces of published work, journals, books, reports, studies, news articles </a:t>
            </a:r>
          </a:p>
          <a:p>
            <a:pPr lvl="1">
              <a:tabLst>
                <a:tab pos="287338" algn="l"/>
              </a:tabLst>
              <a:defRPr/>
            </a:pPr>
            <a:r>
              <a:rPr lang="en-US" sz="2400" dirty="0" smtClean="0"/>
              <a:t>key writers and authors on the subject</a:t>
            </a:r>
          </a:p>
          <a:p>
            <a:pPr lvl="1">
              <a:tabLst>
                <a:tab pos="287338" algn="l"/>
              </a:tabLst>
              <a:defRPr/>
            </a:pPr>
            <a:r>
              <a:rPr lang="en-US" sz="2400" dirty="0" smtClean="0"/>
              <a:t>c</a:t>
            </a:r>
            <a:r>
              <a:rPr lang="en-US" sz="2300" dirty="0" smtClean="0"/>
              <a:t>ase study material or examples</a:t>
            </a:r>
          </a:p>
          <a:p>
            <a:pPr>
              <a:tabLst>
                <a:tab pos="287338" algn="l"/>
              </a:tabLst>
              <a:defRPr/>
            </a:pPr>
            <a:endParaRPr lang="en-GB" sz="2600" dirty="0" smtClean="0"/>
          </a:p>
          <a:p>
            <a:pPr>
              <a:tabLst>
                <a:tab pos="287338" algn="l"/>
              </a:tabLst>
              <a:defRPr/>
            </a:pPr>
            <a:r>
              <a:rPr lang="en-GB" sz="2600" dirty="0" smtClean="0"/>
              <a:t>The themes or issues should relate clearly to the objectives which you will specify at the </a:t>
            </a:r>
            <a:r>
              <a:rPr lang="en-GB" sz="2600" u="sng" dirty="0" smtClean="0"/>
              <a:t>end</a:t>
            </a:r>
            <a:r>
              <a:rPr lang="en-GB" sz="2600" dirty="0" smtClean="0"/>
              <a:t> of this section. </a:t>
            </a:r>
            <a:endParaRPr lang="en-US" sz="2600" dirty="0" smtClean="0"/>
          </a:p>
          <a:p>
            <a:pPr eaLnBrk="1" hangingPunct="1">
              <a:tabLst>
                <a:tab pos="287338" algn="l"/>
              </a:tabLst>
              <a:defRPr/>
            </a:pPr>
            <a:endParaRPr lang="en-US" sz="2600"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dirty="0" smtClean="0"/>
              <a:t>Literature </a:t>
            </a:r>
            <a:r>
              <a:rPr lang="en-GB" dirty="0"/>
              <a:t>sources</a:t>
            </a:r>
            <a:endParaRPr lang="en-US" dirty="0"/>
          </a:p>
        </p:txBody>
      </p:sp>
      <p:sp>
        <p:nvSpPr>
          <p:cNvPr id="31747" name="Rectangle 3"/>
          <p:cNvSpPr>
            <a:spLocks noGrp="1" noChangeArrowheads="1"/>
          </p:cNvSpPr>
          <p:nvPr>
            <p:ph type="body" idx="1"/>
          </p:nvPr>
        </p:nvSpPr>
        <p:spPr/>
        <p:txBody>
          <a:bodyPr/>
          <a:lstStyle/>
          <a:p>
            <a:pPr>
              <a:lnSpc>
                <a:spcPct val="90000"/>
              </a:lnSpc>
            </a:pPr>
            <a:r>
              <a:rPr lang="en-GB" sz="2700" dirty="0"/>
              <a:t>Use diverse sources such as academic, governmental and industrial </a:t>
            </a:r>
            <a:r>
              <a:rPr lang="en-GB" sz="2700" dirty="0" smtClean="0"/>
              <a:t>literature.  </a:t>
            </a:r>
            <a:endParaRPr lang="en-GB" sz="2700" dirty="0"/>
          </a:p>
          <a:p>
            <a:pPr>
              <a:lnSpc>
                <a:spcPct val="90000"/>
              </a:lnSpc>
            </a:pPr>
            <a:endParaRPr lang="en-GB" sz="2000" dirty="0"/>
          </a:p>
          <a:p>
            <a:pPr>
              <a:lnSpc>
                <a:spcPct val="90000"/>
              </a:lnSpc>
            </a:pPr>
            <a:r>
              <a:rPr lang="en-GB" sz="2700" dirty="0"/>
              <a:t>Ensure that </a:t>
            </a:r>
            <a:r>
              <a:rPr lang="en-GB" sz="2700" u="sng" dirty="0"/>
              <a:t>all</a:t>
            </a:r>
            <a:r>
              <a:rPr lang="en-GB" sz="2700" dirty="0"/>
              <a:t> literature sources identified are referenced correctly </a:t>
            </a:r>
          </a:p>
          <a:p>
            <a:pPr lvl="1">
              <a:lnSpc>
                <a:spcPct val="90000"/>
              </a:lnSpc>
            </a:pPr>
            <a:r>
              <a:rPr lang="en-GB" sz="2200" dirty="0"/>
              <a:t>use the </a:t>
            </a:r>
            <a:r>
              <a:rPr lang="en-GB" sz="2200" dirty="0" smtClean="0"/>
              <a:t>Harvard system </a:t>
            </a:r>
            <a:r>
              <a:rPr lang="en-GB" sz="2200" dirty="0"/>
              <a:t>of referencing; </a:t>
            </a:r>
          </a:p>
          <a:p>
            <a:pPr lvl="1">
              <a:lnSpc>
                <a:spcPct val="90000"/>
              </a:lnSpc>
            </a:pPr>
            <a:r>
              <a:rPr lang="en-GB" sz="2200" dirty="0" smtClean="0"/>
              <a:t>append </a:t>
            </a:r>
            <a:r>
              <a:rPr lang="en-GB" sz="2200" dirty="0"/>
              <a:t>a reference </a:t>
            </a:r>
            <a:r>
              <a:rPr lang="en-GB" sz="2200" dirty="0" smtClean="0"/>
              <a:t>list/bibliography.</a:t>
            </a:r>
            <a:endParaRPr lang="en-GB" sz="2200" dirty="0"/>
          </a:p>
          <a:p>
            <a:pPr>
              <a:lnSpc>
                <a:spcPct val="90000"/>
              </a:lnSpc>
            </a:pPr>
            <a:endParaRPr lang="en-GB" sz="2700" dirty="0"/>
          </a:p>
          <a:p>
            <a:pPr>
              <a:lnSpc>
                <a:spcPct val="90000"/>
              </a:lnSpc>
            </a:pPr>
            <a:endParaRPr lang="en-GB" sz="2700" dirty="0"/>
          </a:p>
          <a:p>
            <a:pPr>
              <a:lnSpc>
                <a:spcPct val="90000"/>
              </a:lnSpc>
            </a:pPr>
            <a:endParaRPr lang="en-US" sz="2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dirty="0" smtClean="0"/>
              <a:t>Research </a:t>
            </a:r>
            <a:r>
              <a:rPr lang="en-GB" dirty="0"/>
              <a:t>context</a:t>
            </a:r>
            <a:endParaRPr lang="en-US" dirty="0"/>
          </a:p>
        </p:txBody>
      </p:sp>
      <p:sp>
        <p:nvSpPr>
          <p:cNvPr id="23555" name="Rectangle 3"/>
          <p:cNvSpPr>
            <a:spLocks noGrp="1" noChangeArrowheads="1"/>
          </p:cNvSpPr>
          <p:nvPr>
            <p:ph type="body" idx="1"/>
          </p:nvPr>
        </p:nvSpPr>
        <p:spPr/>
        <p:txBody>
          <a:bodyPr>
            <a:normAutofit/>
          </a:bodyPr>
          <a:lstStyle/>
          <a:p>
            <a:pPr marL="552450" indent="-552450">
              <a:lnSpc>
                <a:spcPct val="80000"/>
              </a:lnSpc>
            </a:pPr>
            <a:r>
              <a:rPr lang="en-GB" sz="3200" dirty="0"/>
              <a:t>Where applicable, specify the context of the research.  For example:</a:t>
            </a:r>
          </a:p>
          <a:p>
            <a:pPr marL="933450" lvl="1" indent="-476250">
              <a:lnSpc>
                <a:spcPct val="80000"/>
              </a:lnSpc>
            </a:pPr>
            <a:r>
              <a:rPr lang="en-GB" sz="2800" dirty="0" smtClean="0"/>
              <a:t>Are </a:t>
            </a:r>
            <a:r>
              <a:rPr lang="en-GB" sz="2800" dirty="0"/>
              <a:t>you using a case study organisation?  If so, introduce the company and give some pertinent information about it and where it sits in its industry (a little competitive information, size, products, market share, etc).</a:t>
            </a:r>
          </a:p>
          <a:p>
            <a:pPr marL="933450" lvl="1" indent="-476250">
              <a:lnSpc>
                <a:spcPct val="80000"/>
              </a:lnSpc>
            </a:pPr>
            <a:r>
              <a:rPr lang="en-GB" sz="2800" dirty="0" smtClean="0"/>
              <a:t>Is your work targeted </a:t>
            </a:r>
            <a:r>
              <a:rPr lang="en-GB" sz="2800" dirty="0"/>
              <a:t>at a certain type of industry or </a:t>
            </a:r>
            <a:r>
              <a:rPr lang="en-GB" sz="2800" dirty="0" smtClean="0"/>
              <a:t>customer/client?</a:t>
            </a:r>
            <a:endParaRPr lang="en-GB" sz="2800" dirty="0"/>
          </a:p>
          <a:p>
            <a:pPr marL="933450" lvl="1" indent="-476250">
              <a:lnSpc>
                <a:spcPct val="80000"/>
              </a:lnSpc>
            </a:pPr>
            <a:r>
              <a:rPr lang="en-GB" sz="2800" dirty="0" smtClean="0"/>
              <a:t>Are </a:t>
            </a:r>
            <a:r>
              <a:rPr lang="en-GB" sz="2800" dirty="0"/>
              <a:t>you limiting your research to a geographical area?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E2391696-88BE-43A2-8660-CE24BA59715B}" type="slidenum">
              <a:rPr lang="en-US"/>
              <a:pPr>
                <a:defRPr/>
              </a:pPr>
              <a:t>20</a:t>
            </a:fld>
            <a:endParaRPr lang="en-US"/>
          </a:p>
        </p:txBody>
      </p:sp>
      <p:sp>
        <p:nvSpPr>
          <p:cNvPr id="12290" name="Rectangle 2"/>
          <p:cNvSpPr>
            <a:spLocks noGrp="1" noChangeArrowheads="1"/>
          </p:cNvSpPr>
          <p:nvPr>
            <p:ph type="title"/>
          </p:nvPr>
        </p:nvSpPr>
        <p:spPr/>
        <p:txBody>
          <a:bodyPr>
            <a:normAutofit fontScale="90000"/>
          </a:bodyPr>
          <a:lstStyle/>
          <a:p>
            <a:pPr eaLnBrk="1" hangingPunct="1">
              <a:defRPr/>
            </a:pPr>
            <a:r>
              <a:rPr lang="en-US" dirty="0" smtClean="0"/>
              <a:t>Research question/aim or hypothesis</a:t>
            </a:r>
          </a:p>
        </p:txBody>
      </p:sp>
      <p:sp>
        <p:nvSpPr>
          <p:cNvPr id="12291" name="Rectangle 3"/>
          <p:cNvSpPr>
            <a:spLocks noGrp="1" noChangeArrowheads="1"/>
          </p:cNvSpPr>
          <p:nvPr>
            <p:ph type="body" idx="1"/>
          </p:nvPr>
        </p:nvSpPr>
        <p:spPr>
          <a:xfrm>
            <a:off x="612648" y="1600200"/>
            <a:ext cx="8153400" cy="5069160"/>
          </a:xfrm>
        </p:spPr>
        <p:txBody>
          <a:bodyPr>
            <a:normAutofit/>
          </a:bodyPr>
          <a:lstStyle/>
          <a:p>
            <a:pPr algn="ctr" eaLnBrk="1" hangingPunct="1">
              <a:buFont typeface="Wingdings" pitchFamily="2" charset="2"/>
              <a:buNone/>
              <a:defRPr/>
            </a:pPr>
            <a:r>
              <a:rPr lang="en-US" b="1" dirty="0" smtClean="0"/>
              <a:t>WHAT ARE YOU TRYING TO FIND OUT?</a:t>
            </a:r>
          </a:p>
          <a:p>
            <a:pPr algn="ctr" eaLnBrk="1" hangingPunct="1">
              <a:buFont typeface="Wingdings" pitchFamily="2" charset="2"/>
              <a:buNone/>
              <a:defRPr/>
            </a:pPr>
            <a:endParaRPr lang="en-US" dirty="0" smtClean="0"/>
          </a:p>
          <a:p>
            <a:pPr eaLnBrk="1" hangingPunct="1">
              <a:defRPr/>
            </a:pPr>
            <a:r>
              <a:rPr lang="en-US" sz="2800" dirty="0" smtClean="0"/>
              <a:t>What are you trying to prove or disprove?</a:t>
            </a:r>
          </a:p>
          <a:p>
            <a:pPr eaLnBrk="1" hangingPunct="1">
              <a:buFont typeface="Wingdings" pitchFamily="2" charset="2"/>
              <a:buNone/>
              <a:defRPr/>
            </a:pPr>
            <a:r>
              <a:rPr lang="en-GB" sz="2800" b="1" dirty="0" smtClean="0"/>
              <a:t>     OR</a:t>
            </a:r>
          </a:p>
          <a:p>
            <a:pPr eaLnBrk="1" hangingPunct="1">
              <a:defRPr/>
            </a:pPr>
            <a:r>
              <a:rPr lang="en-GB" sz="2800" dirty="0" smtClean="0"/>
              <a:t>Statement regarding the focus of the research</a:t>
            </a:r>
          </a:p>
          <a:p>
            <a:pPr eaLnBrk="1" hangingPunct="1">
              <a:defRPr/>
            </a:pPr>
            <a:endParaRPr lang="en-GB" sz="2800" dirty="0" smtClean="0"/>
          </a:p>
          <a:p>
            <a:pPr>
              <a:defRPr/>
            </a:pPr>
            <a:r>
              <a:rPr lang="en-GB" sz="2800" dirty="0" smtClean="0"/>
              <a:t>Specify ONE broad aim – the overarching thing that you want this Dissertation to achieve (usually same as title). </a:t>
            </a:r>
          </a:p>
          <a:p>
            <a:pPr>
              <a:defRPr/>
            </a:pPr>
            <a:r>
              <a:rPr lang="en-GB" sz="2800" dirty="0" smtClean="0"/>
              <a:t>This provides a purpose and focus for your research</a:t>
            </a:r>
          </a:p>
          <a:p>
            <a:pPr eaLnBrk="1" hangingPunct="1">
              <a:defRPr/>
            </a:pPr>
            <a:endParaRPr lang="en-US" sz="24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dirty="0" smtClean="0"/>
              <a:t>Introduction</a:t>
            </a:r>
            <a:r>
              <a:rPr lang="en-GB" dirty="0"/>
              <a:t>: research objectives</a:t>
            </a:r>
            <a:endParaRPr lang="en-US" dirty="0"/>
          </a:p>
        </p:txBody>
      </p:sp>
      <p:sp>
        <p:nvSpPr>
          <p:cNvPr id="25603" name="Rectangle 3"/>
          <p:cNvSpPr>
            <a:spLocks noGrp="1" noChangeArrowheads="1"/>
          </p:cNvSpPr>
          <p:nvPr>
            <p:ph type="body" idx="1"/>
          </p:nvPr>
        </p:nvSpPr>
        <p:spPr>
          <a:xfrm>
            <a:off x="251520" y="1600200"/>
            <a:ext cx="8514528" cy="4757758"/>
          </a:xfrm>
        </p:spPr>
        <p:txBody>
          <a:bodyPr>
            <a:noAutofit/>
          </a:bodyPr>
          <a:lstStyle/>
          <a:p>
            <a:pPr marL="552450" indent="-552450">
              <a:lnSpc>
                <a:spcPct val="80000"/>
              </a:lnSpc>
            </a:pPr>
            <a:r>
              <a:rPr lang="en-GB" sz="3200" dirty="0"/>
              <a:t>Then break the aim or hypothesis up into objectives – smaller, more precise and measurable things that you want to achieve (typically 3 or 4 objectives). </a:t>
            </a:r>
          </a:p>
          <a:p>
            <a:pPr marL="552450" indent="-552450">
              <a:lnSpc>
                <a:spcPct val="80000"/>
              </a:lnSpc>
            </a:pPr>
            <a:endParaRPr lang="en-GB" sz="3200" dirty="0"/>
          </a:p>
          <a:p>
            <a:pPr marL="552450" indent="-552450">
              <a:lnSpc>
                <a:spcPct val="80000"/>
              </a:lnSpc>
            </a:pPr>
            <a:r>
              <a:rPr lang="en-GB" sz="3200" dirty="0"/>
              <a:t>The objectives represent </a:t>
            </a:r>
            <a:r>
              <a:rPr lang="en-GB" sz="3200" dirty="0" smtClean="0"/>
              <a:t>the main investigations that </a:t>
            </a:r>
            <a:r>
              <a:rPr lang="en-GB" sz="3200" dirty="0"/>
              <a:t>direct your activity, i.e. to </a:t>
            </a:r>
            <a:r>
              <a:rPr lang="en-GB" sz="3200" dirty="0" smtClean="0"/>
              <a:t>break down </a:t>
            </a:r>
            <a:r>
              <a:rPr lang="en-GB" sz="3200" dirty="0"/>
              <a:t>the study into identifiable sub-tasks. </a:t>
            </a:r>
          </a:p>
          <a:p>
            <a:pPr marL="552450" indent="-552450">
              <a:lnSpc>
                <a:spcPct val="80000"/>
              </a:lnSpc>
            </a:pPr>
            <a:endParaRPr lang="en-GB" sz="3200" dirty="0"/>
          </a:p>
          <a:p>
            <a:pPr marL="552450" indent="-552450">
              <a:lnSpc>
                <a:spcPct val="80000"/>
              </a:lnSpc>
            </a:pPr>
            <a:r>
              <a:rPr lang="en-GB" sz="3200" dirty="0"/>
              <a:t>The objectives should indicate WHAT you will achieve not HOW. </a:t>
            </a:r>
          </a:p>
          <a:p>
            <a:pPr marL="552450" indent="-552450">
              <a:lnSpc>
                <a:spcPct val="80000"/>
              </a:lnSpc>
            </a:pPr>
            <a:endParaRPr lang="en-GB" sz="3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r>
              <a:rPr lang="en-GB" dirty="0"/>
              <a:t>How to phrase research objectives </a:t>
            </a:r>
            <a:endParaRPr lang="en-US" dirty="0"/>
          </a:p>
        </p:txBody>
      </p:sp>
      <p:sp>
        <p:nvSpPr>
          <p:cNvPr id="15363" name="Rectangle 3"/>
          <p:cNvSpPr>
            <a:spLocks noGrp="1" noChangeArrowheads="1"/>
          </p:cNvSpPr>
          <p:nvPr>
            <p:ph type="body" idx="1"/>
          </p:nvPr>
        </p:nvSpPr>
        <p:spPr>
          <a:xfrm>
            <a:off x="285720" y="1600200"/>
            <a:ext cx="8480328" cy="4495800"/>
          </a:xfrm>
        </p:spPr>
        <p:txBody>
          <a:bodyPr>
            <a:noAutofit/>
          </a:bodyPr>
          <a:lstStyle/>
          <a:p>
            <a:pPr marL="361950" indent="-361950">
              <a:lnSpc>
                <a:spcPct val="80000"/>
              </a:lnSpc>
            </a:pPr>
            <a:r>
              <a:rPr lang="en-GB" sz="2400" dirty="0"/>
              <a:t>The phrasing of objectives must include higher order verbs that indicate that this is level </a:t>
            </a:r>
            <a:r>
              <a:rPr lang="en-GB" sz="2400" dirty="0" smtClean="0"/>
              <a:t>6 </a:t>
            </a:r>
            <a:r>
              <a:rPr lang="en-GB" sz="2400" dirty="0"/>
              <a:t>standard of work.  For example, ‘to evaluate critically…’, ‘to analyse the…’, ‘to design and develop…’, etc.  Don’t use verbs such as ‘list’, ‘state’ because they are too easy to achieve. </a:t>
            </a:r>
          </a:p>
          <a:p>
            <a:pPr marL="361950" indent="-361950">
              <a:lnSpc>
                <a:spcPct val="80000"/>
              </a:lnSpc>
              <a:buFont typeface="Wingdings" pitchFamily="2" charset="2"/>
              <a:buNone/>
            </a:pPr>
            <a:endParaRPr lang="en-GB" sz="2400" dirty="0"/>
          </a:p>
          <a:p>
            <a:pPr marL="361950" indent="-361950">
              <a:lnSpc>
                <a:spcPct val="80000"/>
              </a:lnSpc>
              <a:buFont typeface="Wingdings" pitchFamily="2" charset="2"/>
              <a:buAutoNum type="arabicPeriod"/>
            </a:pPr>
            <a:r>
              <a:rPr lang="en-GB" sz="2400" u="sng" dirty="0"/>
              <a:t>Research question</a:t>
            </a:r>
            <a:r>
              <a:rPr lang="en-GB" sz="2400" dirty="0"/>
              <a:t>: Why have </a:t>
            </a:r>
            <a:r>
              <a:rPr lang="en-GB" sz="2400" dirty="0" smtClean="0"/>
              <a:t>online travel agencies introduced social media in their marketing efforts?</a:t>
            </a:r>
            <a:endParaRPr lang="en-GB" sz="2400" dirty="0"/>
          </a:p>
          <a:p>
            <a:pPr marL="361950" indent="-361950">
              <a:lnSpc>
                <a:spcPct val="80000"/>
              </a:lnSpc>
            </a:pPr>
            <a:r>
              <a:rPr lang="en-GB" sz="2400" u="sng" dirty="0"/>
              <a:t>Research objective</a:t>
            </a:r>
            <a:r>
              <a:rPr lang="en-GB" sz="2400" dirty="0"/>
              <a:t>: To analyse </a:t>
            </a:r>
            <a:r>
              <a:rPr lang="en-GB" sz="2400" dirty="0" smtClean="0"/>
              <a:t>online travel agencies’ </a:t>
            </a:r>
            <a:r>
              <a:rPr lang="en-GB" sz="2400" dirty="0"/>
              <a:t>objectives for </a:t>
            </a:r>
            <a:r>
              <a:rPr lang="en-GB" sz="2400" dirty="0" smtClean="0"/>
              <a:t>the use of social media in their marketing efforts</a:t>
            </a:r>
            <a:endParaRPr lang="en-GB" sz="2400" dirty="0"/>
          </a:p>
          <a:p>
            <a:pPr marL="361950" indent="-361950">
              <a:lnSpc>
                <a:spcPct val="80000"/>
              </a:lnSpc>
              <a:buFont typeface="Wingdings" pitchFamily="2" charset="2"/>
              <a:buNone/>
            </a:pPr>
            <a:endParaRPr lang="en-GB" sz="2400" u="sng" dirty="0"/>
          </a:p>
          <a:p>
            <a:pPr marL="361950" indent="-361950">
              <a:lnSpc>
                <a:spcPct val="80000"/>
              </a:lnSpc>
              <a:buFont typeface="Wingdings" pitchFamily="2" charset="2"/>
              <a:buAutoNum type="arabicPeriod" startAt="2"/>
            </a:pPr>
            <a:r>
              <a:rPr lang="en-GB" sz="2400" u="sng" dirty="0"/>
              <a:t>Research question</a:t>
            </a:r>
            <a:r>
              <a:rPr lang="en-GB" sz="2400" dirty="0"/>
              <a:t>: How can the effectiveness of </a:t>
            </a:r>
            <a:r>
              <a:rPr lang="en-GB" sz="2400" dirty="0" smtClean="0"/>
              <a:t>sports development Project teams </a:t>
            </a:r>
            <a:r>
              <a:rPr lang="en-GB" sz="2400" dirty="0"/>
              <a:t>be measured?</a:t>
            </a:r>
            <a:endParaRPr lang="en-US" sz="2400" dirty="0"/>
          </a:p>
          <a:p>
            <a:pPr marL="361950" indent="-361950">
              <a:lnSpc>
                <a:spcPct val="80000"/>
              </a:lnSpc>
            </a:pPr>
            <a:r>
              <a:rPr lang="en-GB" sz="2400" u="sng" dirty="0"/>
              <a:t>Research objective</a:t>
            </a:r>
            <a:r>
              <a:rPr lang="en-GB" sz="2400" dirty="0"/>
              <a:t>: To establish suitable effectiveness criteria for </a:t>
            </a:r>
            <a:r>
              <a:rPr lang="en-GB" sz="2400" dirty="0" smtClean="0"/>
              <a:t>sports development Project teams</a:t>
            </a:r>
            <a:endParaRPr lang="en-US" sz="2400" dirty="0"/>
          </a:p>
          <a:p>
            <a:pPr marL="361950" indent="-361950">
              <a:lnSpc>
                <a:spcPct val="80000"/>
              </a:lnSpc>
              <a:buFont typeface="Wingdings" pitchFamily="2" charset="2"/>
              <a:buNone/>
            </a:pPr>
            <a:endParaRPr 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a:t>Example 1</a:t>
            </a:r>
            <a:endParaRPr lang="en-US"/>
          </a:p>
        </p:txBody>
      </p:sp>
      <p:sp>
        <p:nvSpPr>
          <p:cNvPr id="43011" name="Rectangle 3"/>
          <p:cNvSpPr>
            <a:spLocks noGrp="1" noChangeArrowheads="1"/>
          </p:cNvSpPr>
          <p:nvPr>
            <p:ph type="body" idx="1"/>
          </p:nvPr>
        </p:nvSpPr>
        <p:spPr>
          <a:xfrm>
            <a:off x="285720" y="1384300"/>
            <a:ext cx="8534430" cy="5473700"/>
          </a:xfrm>
        </p:spPr>
        <p:txBody>
          <a:bodyPr>
            <a:noAutofit/>
          </a:bodyPr>
          <a:lstStyle/>
          <a:p>
            <a:pPr marL="381000" indent="-381000">
              <a:lnSpc>
                <a:spcPct val="90000"/>
              </a:lnSpc>
              <a:buFont typeface="Wingdings" pitchFamily="2" charset="2"/>
              <a:buNone/>
            </a:pPr>
            <a:r>
              <a:rPr lang="en-GB" sz="2600" b="1" u="sng" dirty="0"/>
              <a:t>Aim</a:t>
            </a:r>
          </a:p>
          <a:p>
            <a:pPr marL="381000" indent="-381000">
              <a:lnSpc>
                <a:spcPct val="90000"/>
              </a:lnSpc>
              <a:buFont typeface="Monotype Sorts" pitchFamily="2" charset="2"/>
              <a:buAutoNum type="arabicPeriod"/>
            </a:pPr>
            <a:r>
              <a:rPr lang="en-GB" sz="2600" dirty="0"/>
              <a:t>To evaluate predominantly red &amp; blue colour web sites to determine their effectiveness in relaying information</a:t>
            </a:r>
          </a:p>
          <a:p>
            <a:pPr marL="381000" indent="-381000">
              <a:lnSpc>
                <a:spcPct val="90000"/>
              </a:lnSpc>
              <a:buFont typeface="Monotype Sorts" pitchFamily="2" charset="2"/>
              <a:buNone/>
            </a:pPr>
            <a:endParaRPr lang="en-GB" sz="2600" b="1" u="sng" dirty="0"/>
          </a:p>
          <a:p>
            <a:pPr marL="381000" indent="-381000">
              <a:lnSpc>
                <a:spcPct val="90000"/>
              </a:lnSpc>
              <a:buFont typeface="Monotype Sorts" pitchFamily="2" charset="2"/>
              <a:buNone/>
            </a:pPr>
            <a:r>
              <a:rPr lang="en-GB" sz="2600" b="1" u="sng" dirty="0"/>
              <a:t>Objectives</a:t>
            </a:r>
          </a:p>
          <a:p>
            <a:pPr marL="381000" indent="-381000">
              <a:lnSpc>
                <a:spcPct val="90000"/>
              </a:lnSpc>
              <a:buFont typeface="Monotype Sorts" pitchFamily="2" charset="2"/>
              <a:buAutoNum type="arabicPeriod"/>
            </a:pPr>
            <a:r>
              <a:rPr lang="en-GB" sz="2600" dirty="0"/>
              <a:t>Evaluate existing web design procedures and standards to identify existing rules for applying colour to websites</a:t>
            </a:r>
          </a:p>
          <a:p>
            <a:pPr marL="381000" indent="-381000">
              <a:lnSpc>
                <a:spcPct val="90000"/>
              </a:lnSpc>
              <a:buFont typeface="Monotype Sorts" pitchFamily="2" charset="2"/>
              <a:buAutoNum type="arabicPeriod"/>
            </a:pPr>
            <a:r>
              <a:rPr lang="en-GB" sz="2600" dirty="0"/>
              <a:t>Design &amp; develop two websites, one coloured predominantly red and one coloured predominantly blue, based on contemporary web design procedures and standards </a:t>
            </a:r>
          </a:p>
          <a:p>
            <a:pPr marL="381000" indent="-381000">
              <a:lnSpc>
                <a:spcPct val="90000"/>
              </a:lnSpc>
              <a:buFont typeface="Monotype Sorts" pitchFamily="2" charset="2"/>
              <a:buAutoNum type="arabicPeriod"/>
            </a:pPr>
            <a:r>
              <a:rPr lang="en-GB" sz="2600" dirty="0"/>
              <a:t>Conduct usability testing of the two websites and compare critically the effectiveness of each colour in relaying </a:t>
            </a:r>
            <a:r>
              <a:rPr lang="en-GB" sz="2600" dirty="0" smtClean="0"/>
              <a:t>information</a:t>
            </a:r>
            <a:endParaRPr lang="en-GB" sz="26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a:t>Example 1</a:t>
            </a:r>
            <a:endParaRPr lang="en-US"/>
          </a:p>
        </p:txBody>
      </p:sp>
      <p:sp>
        <p:nvSpPr>
          <p:cNvPr id="43011" name="Rectangle 3"/>
          <p:cNvSpPr>
            <a:spLocks noGrp="1" noChangeArrowheads="1"/>
          </p:cNvSpPr>
          <p:nvPr>
            <p:ph type="body" idx="1"/>
          </p:nvPr>
        </p:nvSpPr>
        <p:spPr>
          <a:xfrm>
            <a:off x="285720" y="1384300"/>
            <a:ext cx="8534430" cy="5473700"/>
          </a:xfrm>
        </p:spPr>
        <p:txBody>
          <a:bodyPr>
            <a:noAutofit/>
          </a:bodyPr>
          <a:lstStyle/>
          <a:p>
            <a:pPr marL="381000" indent="-381000">
              <a:lnSpc>
                <a:spcPct val="90000"/>
              </a:lnSpc>
              <a:buFont typeface="Monotype Sorts" pitchFamily="2" charset="2"/>
              <a:buAutoNum type="arabicPeriod"/>
            </a:pPr>
            <a:endParaRPr lang="en-GB" sz="3200" dirty="0"/>
          </a:p>
          <a:p>
            <a:pPr marL="381000" indent="-381000">
              <a:lnSpc>
                <a:spcPct val="90000"/>
              </a:lnSpc>
              <a:buFont typeface="Monotype Sorts" pitchFamily="2" charset="2"/>
              <a:buChar char="n"/>
            </a:pPr>
            <a:r>
              <a:rPr lang="en-GB" sz="3200" dirty="0"/>
              <a:t>Note that the objectives state WHAT will be achieved not HOW. We describe HOW we conduct the research later (section 2) e.g.</a:t>
            </a:r>
          </a:p>
          <a:p>
            <a:pPr marL="800100" lvl="1" indent="-342900">
              <a:lnSpc>
                <a:spcPct val="90000"/>
              </a:lnSpc>
              <a:buFont typeface="Monotype Sorts" pitchFamily="2" charset="2"/>
              <a:buChar char="n"/>
            </a:pPr>
            <a:r>
              <a:rPr lang="en-GB" sz="3200" dirty="0"/>
              <a:t>Objective 1: gather data using secondary research </a:t>
            </a:r>
          </a:p>
          <a:p>
            <a:pPr marL="800100" lvl="1" indent="-342900">
              <a:lnSpc>
                <a:spcPct val="90000"/>
              </a:lnSpc>
              <a:buFont typeface="Monotype Sorts" pitchFamily="2" charset="2"/>
              <a:buChar char="n"/>
            </a:pPr>
            <a:r>
              <a:rPr lang="en-GB" sz="3200" dirty="0"/>
              <a:t>Objective 2: implement </a:t>
            </a:r>
            <a:r>
              <a:rPr lang="en-GB" sz="3200" dirty="0" smtClean="0"/>
              <a:t>web design techniques</a:t>
            </a:r>
            <a:r>
              <a:rPr lang="en-GB" sz="3200" dirty="0"/>
              <a:t>, prototyping</a:t>
            </a:r>
          </a:p>
          <a:p>
            <a:pPr marL="800100" lvl="1" indent="-342900">
              <a:lnSpc>
                <a:spcPct val="90000"/>
              </a:lnSpc>
              <a:buFont typeface="Monotype Sorts" pitchFamily="2" charset="2"/>
              <a:buChar char="n"/>
            </a:pPr>
            <a:r>
              <a:rPr lang="en-GB" sz="3200" dirty="0"/>
              <a:t>Objective 3: gather data using questionnaires, a focus group &amp;/or observation</a:t>
            </a:r>
            <a:endParaRPr lang="en-US" sz="32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b="1" dirty="0" smtClean="0"/>
              <a:t>Research methods</a:t>
            </a:r>
            <a:endParaRPr lang="en-US" b="1" dirty="0"/>
          </a:p>
        </p:txBody>
      </p:sp>
      <p:sp>
        <p:nvSpPr>
          <p:cNvPr id="33795" name="Rectangle 3"/>
          <p:cNvSpPr>
            <a:spLocks noGrp="1" noChangeArrowheads="1"/>
          </p:cNvSpPr>
          <p:nvPr>
            <p:ph type="body" idx="1"/>
          </p:nvPr>
        </p:nvSpPr>
        <p:spPr/>
        <p:txBody>
          <a:bodyPr/>
          <a:lstStyle/>
          <a:p>
            <a:r>
              <a:rPr lang="en-GB" dirty="0" smtClean="0"/>
              <a:t>Identify </a:t>
            </a:r>
            <a:r>
              <a:rPr lang="en-GB" dirty="0"/>
              <a:t>and </a:t>
            </a:r>
            <a:r>
              <a:rPr lang="en-GB" i="1" dirty="0"/>
              <a:t>justify</a:t>
            </a:r>
            <a:r>
              <a:rPr lang="en-GB" dirty="0"/>
              <a:t> the research methods that you will use to gather your data and/or evaluate your results. </a:t>
            </a:r>
          </a:p>
          <a:p>
            <a:endParaRPr lang="en-GB" dirty="0"/>
          </a:p>
          <a:p>
            <a:r>
              <a:rPr lang="en-GB" dirty="0"/>
              <a:t>Work your way through the ‘research onion’ </a:t>
            </a:r>
            <a:r>
              <a:rPr lang="en-GB" dirty="0" smtClean="0">
                <a:sym typeface="Wingdings" pitchFamily="2" charset="2"/>
              </a:rPr>
              <a:t></a:t>
            </a:r>
          </a:p>
          <a:p>
            <a:endParaRPr lang="en-GB" dirty="0" smtClean="0">
              <a:sym typeface="Wingdings" pitchFamily="2" charset="2"/>
            </a:endParaRPr>
          </a:p>
          <a:p>
            <a:r>
              <a:rPr lang="en-GB" dirty="0" smtClean="0">
                <a:sym typeface="Wingdings" pitchFamily="2" charset="2"/>
              </a:rPr>
              <a:t>Be concise.  </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98450" y="5884863"/>
            <a:ext cx="8534400" cy="550862"/>
          </a:xfrm>
          <a:prstGeom prst="rect">
            <a:avLst/>
          </a:prstGeom>
          <a:noFill/>
          <a:ln w="9525">
            <a:noFill/>
            <a:miter lim="800000"/>
            <a:headEnd/>
            <a:tailEnd/>
          </a:ln>
          <a:effectLst/>
        </p:spPr>
        <p:txBody>
          <a:bodyPr>
            <a:spAutoFit/>
          </a:bodyPr>
          <a:lstStyle/>
          <a:p>
            <a:pPr>
              <a:spcBef>
                <a:spcPct val="50000"/>
              </a:spcBef>
            </a:pPr>
            <a:r>
              <a:rPr lang="en-GB" sz="1200"/>
              <a:t>Figure 1  </a:t>
            </a:r>
            <a:r>
              <a:rPr lang="en-US"/>
              <a:t>The research ‘onion’</a:t>
            </a:r>
          </a:p>
          <a:p>
            <a:pPr>
              <a:spcBef>
                <a:spcPct val="50000"/>
              </a:spcBef>
            </a:pPr>
            <a:r>
              <a:rPr lang="en-US" sz="800" i="1"/>
              <a:t>Source</a:t>
            </a:r>
            <a:r>
              <a:rPr lang="en-US" sz="800"/>
              <a:t>: © Mark Saunders, Philip Lewis and Adrian Thornhill 2007</a:t>
            </a:r>
          </a:p>
        </p:txBody>
      </p:sp>
      <p:pic>
        <p:nvPicPr>
          <p:cNvPr id="8195" name="Picture 3" descr="C04NF001"/>
          <p:cNvPicPr>
            <a:picLocks noChangeAspect="1" noChangeArrowheads="1"/>
          </p:cNvPicPr>
          <p:nvPr/>
        </p:nvPicPr>
        <p:blipFill>
          <a:blip r:embed="rId3"/>
          <a:srcRect/>
          <a:stretch>
            <a:fillRect/>
          </a:stretch>
        </p:blipFill>
        <p:spPr bwMode="auto">
          <a:xfrm>
            <a:off x="747713" y="400050"/>
            <a:ext cx="7607300" cy="5535613"/>
          </a:xfrm>
          <a:prstGeom prst="rect">
            <a:avLst/>
          </a:prstGeom>
          <a:noFill/>
          <a:ln w="9525">
            <a:noFill/>
            <a:miter lim="800000"/>
            <a:headEnd/>
            <a:tailEnd/>
          </a:ln>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b="1" dirty="0" smtClean="0"/>
              <a:t>Research methods:</a:t>
            </a:r>
            <a:endParaRPr lang="en-US" b="1" dirty="0"/>
          </a:p>
        </p:txBody>
      </p:sp>
      <p:sp>
        <p:nvSpPr>
          <p:cNvPr id="36867" name="Rectangle 3"/>
          <p:cNvSpPr>
            <a:spLocks noGrp="1" noChangeArrowheads="1"/>
          </p:cNvSpPr>
          <p:nvPr>
            <p:ph type="body" idx="1"/>
          </p:nvPr>
        </p:nvSpPr>
        <p:spPr>
          <a:xfrm>
            <a:off x="357158" y="1412875"/>
            <a:ext cx="8536017" cy="5445125"/>
          </a:xfrm>
        </p:spPr>
        <p:txBody>
          <a:bodyPr/>
          <a:lstStyle/>
          <a:p>
            <a:pPr>
              <a:lnSpc>
                <a:spcPct val="80000"/>
              </a:lnSpc>
              <a:buFont typeface="Wingdings" pitchFamily="2" charset="2"/>
              <a:buNone/>
            </a:pPr>
            <a:r>
              <a:rPr lang="en-GB" sz="2400" dirty="0"/>
              <a:t>This </a:t>
            </a:r>
            <a:r>
              <a:rPr lang="en-GB" sz="2400" i="1" dirty="0"/>
              <a:t>may</a:t>
            </a:r>
            <a:r>
              <a:rPr lang="en-GB" sz="2400" dirty="0"/>
              <a:t> include:</a:t>
            </a:r>
          </a:p>
          <a:p>
            <a:pPr>
              <a:lnSpc>
                <a:spcPct val="80000"/>
              </a:lnSpc>
            </a:pPr>
            <a:endParaRPr lang="en-GB" sz="2400" dirty="0"/>
          </a:p>
          <a:p>
            <a:pPr>
              <a:lnSpc>
                <a:spcPct val="80000"/>
              </a:lnSpc>
            </a:pPr>
            <a:r>
              <a:rPr lang="en-GB" sz="2400" dirty="0"/>
              <a:t>Research philosophy and approach (positivism or phenomenology? Induction or deduction?)</a:t>
            </a:r>
          </a:p>
          <a:p>
            <a:pPr>
              <a:lnSpc>
                <a:spcPct val="80000"/>
              </a:lnSpc>
            </a:pPr>
            <a:endParaRPr lang="en-GB" sz="2400" dirty="0"/>
          </a:p>
          <a:p>
            <a:pPr>
              <a:lnSpc>
                <a:spcPct val="80000"/>
              </a:lnSpc>
            </a:pPr>
            <a:r>
              <a:rPr lang="en-GB" sz="2400" dirty="0"/>
              <a:t>Research strategy (action research, experiment, case study, survey, etc.)</a:t>
            </a:r>
          </a:p>
          <a:p>
            <a:pPr>
              <a:lnSpc>
                <a:spcPct val="80000"/>
              </a:lnSpc>
            </a:pPr>
            <a:endParaRPr lang="en-GB" sz="2400" dirty="0"/>
          </a:p>
          <a:p>
            <a:pPr>
              <a:lnSpc>
                <a:spcPct val="80000"/>
              </a:lnSpc>
            </a:pPr>
            <a:r>
              <a:rPr lang="en-GB" sz="2400" dirty="0"/>
              <a:t>The study population and sample (who are they, do you have access?)</a:t>
            </a:r>
          </a:p>
          <a:p>
            <a:pPr>
              <a:lnSpc>
                <a:spcPct val="80000"/>
              </a:lnSpc>
            </a:pPr>
            <a:endParaRPr lang="en-GB" sz="2400" dirty="0"/>
          </a:p>
          <a:p>
            <a:pPr>
              <a:lnSpc>
                <a:spcPct val="80000"/>
              </a:lnSpc>
            </a:pPr>
            <a:r>
              <a:rPr lang="en-GB" sz="2400" dirty="0"/>
              <a:t>Data collection methods for each objective (interview, questionnaire, observation, document review, etc.).</a:t>
            </a:r>
          </a:p>
          <a:p>
            <a:pPr>
              <a:lnSpc>
                <a:spcPct val="80000"/>
              </a:lnSpc>
            </a:pPr>
            <a:endParaRPr lang="en-GB" sz="2400" dirty="0"/>
          </a:p>
          <a:p>
            <a:pPr>
              <a:lnSpc>
                <a:spcPct val="80000"/>
              </a:lnSpc>
            </a:pPr>
            <a:r>
              <a:rPr lang="en-GB" sz="2400" dirty="0"/>
              <a:t>Reliability and validity</a:t>
            </a:r>
          </a:p>
          <a:p>
            <a:pPr>
              <a:lnSpc>
                <a:spcPct val="80000"/>
              </a:lnSpc>
            </a:pPr>
            <a:endParaRPr lang="en-US"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p:txBody>
          <a:bodyPr>
            <a:normAutofit fontScale="90000"/>
          </a:bodyPr>
          <a:lstStyle/>
          <a:p>
            <a:r>
              <a:rPr lang="en-GB"/>
              <a:t>Gaining access to the data you need</a:t>
            </a:r>
            <a:endParaRPr lang="en-US"/>
          </a:p>
        </p:txBody>
      </p:sp>
      <p:sp>
        <p:nvSpPr>
          <p:cNvPr id="268291" name="Rectangle 3"/>
          <p:cNvSpPr>
            <a:spLocks noGrp="1" noChangeArrowheads="1"/>
          </p:cNvSpPr>
          <p:nvPr>
            <p:ph type="body" idx="1"/>
          </p:nvPr>
        </p:nvSpPr>
        <p:spPr/>
        <p:txBody>
          <a:bodyPr>
            <a:noAutofit/>
          </a:bodyPr>
          <a:lstStyle/>
          <a:p>
            <a:pPr>
              <a:lnSpc>
                <a:spcPct val="90000"/>
              </a:lnSpc>
            </a:pPr>
            <a:r>
              <a:rPr lang="en-US" altLang="zh-CN" sz="2600" dirty="0">
                <a:ea typeface="宋体" charset="-122"/>
              </a:rPr>
              <a:t>If the records/data you need are publicly available (i.e. in the public domain) then this is not a problem, provided you can locate them and they are not too expensive to acquire.</a:t>
            </a:r>
          </a:p>
          <a:p>
            <a:pPr>
              <a:lnSpc>
                <a:spcPct val="90000"/>
              </a:lnSpc>
              <a:buFont typeface="Wingdings" pitchFamily="2" charset="2"/>
              <a:buNone/>
            </a:pPr>
            <a:r>
              <a:rPr lang="en-US" altLang="zh-CN" sz="2600" dirty="0">
                <a:ea typeface="宋体" charset="-122"/>
              </a:rPr>
              <a:t> </a:t>
            </a:r>
          </a:p>
          <a:p>
            <a:pPr>
              <a:lnSpc>
                <a:spcPct val="90000"/>
              </a:lnSpc>
            </a:pPr>
            <a:r>
              <a:rPr lang="en-US" altLang="zh-CN" sz="2600" dirty="0">
                <a:ea typeface="宋体" charset="-122"/>
              </a:rPr>
              <a:t>If the records/data you need are not publicly available then you will have to discuss how you will gain access to them. </a:t>
            </a:r>
          </a:p>
          <a:p>
            <a:pPr>
              <a:lnSpc>
                <a:spcPct val="90000"/>
              </a:lnSpc>
            </a:pPr>
            <a:endParaRPr lang="en-US" altLang="zh-CN" sz="2600" dirty="0">
              <a:ea typeface="宋体" charset="-122"/>
            </a:endParaRPr>
          </a:p>
          <a:p>
            <a:pPr>
              <a:lnSpc>
                <a:spcPct val="90000"/>
              </a:lnSpc>
            </a:pPr>
            <a:r>
              <a:rPr lang="en-US" altLang="zh-CN" sz="2600" dirty="0">
                <a:ea typeface="宋体" charset="-122"/>
              </a:rPr>
              <a:t>Your ability to undertake your chosen research </a:t>
            </a:r>
            <a:r>
              <a:rPr lang="en-US" altLang="zh-CN" sz="2600" dirty="0" smtClean="0">
                <a:ea typeface="宋体" charset="-122"/>
              </a:rPr>
              <a:t>Dissertation </a:t>
            </a:r>
            <a:r>
              <a:rPr lang="en-US" altLang="zh-CN" sz="2600" dirty="0">
                <a:ea typeface="宋体" charset="-122"/>
              </a:rPr>
              <a:t>will be dependent upon you gaining access to the records/data you need to produce believable answers to your questions. </a:t>
            </a:r>
            <a:endParaRPr lang="en-US" sz="2600"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you analyse your data?</a:t>
            </a:r>
            <a:endParaRPr lang="en-GB" dirty="0"/>
          </a:p>
        </p:txBody>
      </p:sp>
      <p:sp>
        <p:nvSpPr>
          <p:cNvPr id="3" name="Content Placeholder 2"/>
          <p:cNvSpPr>
            <a:spLocks noGrp="1"/>
          </p:cNvSpPr>
          <p:nvPr>
            <p:ph sz="quarter" idx="1"/>
          </p:nvPr>
        </p:nvSpPr>
        <p:spPr/>
        <p:txBody>
          <a:bodyPr>
            <a:normAutofit lnSpcReduction="10000"/>
          </a:bodyPr>
          <a:lstStyle/>
          <a:p>
            <a:pPr>
              <a:buNone/>
            </a:pPr>
            <a:r>
              <a:rPr lang="en-GB" dirty="0" smtClean="0"/>
              <a:t>For example:</a:t>
            </a:r>
          </a:p>
          <a:p>
            <a:r>
              <a:rPr lang="en-GB" dirty="0" smtClean="0"/>
              <a:t>Manual tallies/spreadsheet analysis/SPSS</a:t>
            </a:r>
          </a:p>
          <a:p>
            <a:r>
              <a:rPr lang="en-GB" dirty="0" smtClean="0"/>
              <a:t>Typed up transcripts of interviewee responses </a:t>
            </a:r>
          </a:p>
          <a:p>
            <a:r>
              <a:rPr lang="en-GB" dirty="0" smtClean="0"/>
              <a:t>Data matrix</a:t>
            </a:r>
          </a:p>
          <a:p>
            <a:endParaRPr lang="en-GB" dirty="0" smtClean="0"/>
          </a:p>
          <a:p>
            <a:r>
              <a:rPr lang="en-GB" dirty="0" smtClean="0"/>
              <a:t>Will you use any statistical tests (e.g. mean, median mode, chi square, etc.)?</a:t>
            </a:r>
          </a:p>
          <a:p>
            <a:r>
              <a:rPr lang="en-GB" dirty="0" smtClean="0"/>
              <a:t>Cross tabulations?</a:t>
            </a:r>
          </a:p>
          <a:p>
            <a:r>
              <a:rPr lang="en-GB" dirty="0" smtClean="0"/>
              <a:t>Graphs/charts/tables for presentation?</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GB" b="1" dirty="0" smtClean="0"/>
              <a:t>Research methods tips</a:t>
            </a:r>
            <a:endParaRPr lang="en-US" b="1" dirty="0"/>
          </a:p>
        </p:txBody>
      </p:sp>
      <p:sp>
        <p:nvSpPr>
          <p:cNvPr id="47107" name="Rectangle 3"/>
          <p:cNvSpPr>
            <a:spLocks noGrp="1" noChangeArrowheads="1"/>
          </p:cNvSpPr>
          <p:nvPr>
            <p:ph type="body" idx="1"/>
          </p:nvPr>
        </p:nvSpPr>
        <p:spPr>
          <a:xfrm>
            <a:off x="428596" y="1700807"/>
            <a:ext cx="8536017" cy="4608513"/>
          </a:xfrm>
        </p:spPr>
        <p:txBody>
          <a:bodyPr>
            <a:noAutofit/>
          </a:bodyPr>
          <a:lstStyle/>
          <a:p>
            <a:pPr marL="552450" indent="-552450">
              <a:lnSpc>
                <a:spcPct val="80000"/>
              </a:lnSpc>
            </a:pPr>
            <a:r>
              <a:rPr lang="en-GB" sz="2800" dirty="0"/>
              <a:t>Don’t just describe the theory, but state </a:t>
            </a:r>
            <a:r>
              <a:rPr lang="en-GB" sz="2800" u="sng" dirty="0"/>
              <a:t>which</a:t>
            </a:r>
            <a:r>
              <a:rPr lang="en-GB" sz="2800" dirty="0"/>
              <a:t> methods you have selected and analyse </a:t>
            </a:r>
            <a:r>
              <a:rPr lang="en-GB" sz="2800" b="1" dirty="0"/>
              <a:t>WHY</a:t>
            </a:r>
            <a:r>
              <a:rPr lang="en-GB" sz="2800" dirty="0"/>
              <a:t> (because it best helps you achieve the objectives of your study).  </a:t>
            </a:r>
          </a:p>
          <a:p>
            <a:pPr marL="552450" indent="-552450">
              <a:lnSpc>
                <a:spcPct val="80000"/>
              </a:lnSpc>
            </a:pPr>
            <a:endParaRPr lang="en-GB" sz="2800" dirty="0" smtClean="0"/>
          </a:p>
          <a:p>
            <a:pPr marL="552450" indent="-552450">
              <a:lnSpc>
                <a:spcPct val="80000"/>
              </a:lnSpc>
            </a:pPr>
            <a:r>
              <a:rPr lang="en-GB" sz="2800" dirty="0" smtClean="0"/>
              <a:t>You </a:t>
            </a:r>
            <a:r>
              <a:rPr lang="en-GB" sz="2800" dirty="0"/>
              <a:t>must JUSTIFY your research design choices within the context of </a:t>
            </a:r>
            <a:r>
              <a:rPr lang="en-GB" sz="2800" i="1" dirty="0"/>
              <a:t>your</a:t>
            </a:r>
            <a:r>
              <a:rPr lang="en-GB" sz="2800" dirty="0"/>
              <a:t> research </a:t>
            </a:r>
            <a:r>
              <a:rPr lang="en-GB" sz="2800" dirty="0" smtClean="0"/>
              <a:t>(integrate </a:t>
            </a:r>
            <a:r>
              <a:rPr lang="en-GB" sz="2800" dirty="0"/>
              <a:t>theory with practice): </a:t>
            </a:r>
          </a:p>
          <a:p>
            <a:pPr marL="933450" lvl="1" indent="-476250">
              <a:lnSpc>
                <a:spcPct val="80000"/>
              </a:lnSpc>
            </a:pPr>
            <a:r>
              <a:rPr lang="en-GB" sz="2800" dirty="0"/>
              <a:t>Start by saying which methods your study will use, </a:t>
            </a:r>
          </a:p>
          <a:p>
            <a:pPr marL="933450" lvl="1" indent="-476250">
              <a:lnSpc>
                <a:spcPct val="80000"/>
              </a:lnSpc>
            </a:pPr>
            <a:r>
              <a:rPr lang="en-GB" sz="2800" dirty="0"/>
              <a:t>then use the ‘academic theory’ to validate/back up your </a:t>
            </a:r>
            <a:r>
              <a:rPr lang="en-GB" sz="2800" dirty="0" smtClean="0"/>
              <a:t>choices </a:t>
            </a:r>
            <a:endParaRPr lang="en-GB" sz="2800" dirty="0"/>
          </a:p>
          <a:p>
            <a:pPr marL="552450" indent="-552450">
              <a:lnSpc>
                <a:spcPct val="80000"/>
              </a:lnSpc>
            </a:pPr>
            <a:endParaRPr lang="en-US"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GB" b="1" dirty="0" smtClean="0"/>
              <a:t>Research methods tips</a:t>
            </a:r>
            <a:endParaRPr lang="en-US" b="1" dirty="0"/>
          </a:p>
        </p:txBody>
      </p:sp>
      <p:sp>
        <p:nvSpPr>
          <p:cNvPr id="47107" name="Rectangle 3"/>
          <p:cNvSpPr>
            <a:spLocks noGrp="1" noChangeArrowheads="1"/>
          </p:cNvSpPr>
          <p:nvPr>
            <p:ph type="body" idx="1"/>
          </p:nvPr>
        </p:nvSpPr>
        <p:spPr>
          <a:xfrm>
            <a:off x="428596" y="1412875"/>
            <a:ext cx="8536017" cy="5329238"/>
          </a:xfrm>
        </p:spPr>
        <p:txBody>
          <a:bodyPr>
            <a:noAutofit/>
          </a:bodyPr>
          <a:lstStyle/>
          <a:p>
            <a:pPr marL="552450" indent="-552450">
              <a:lnSpc>
                <a:spcPct val="80000"/>
              </a:lnSpc>
            </a:pPr>
            <a:r>
              <a:rPr lang="en-GB" sz="2800" dirty="0" smtClean="0"/>
              <a:t>Give benefits and limitations of your chosen strategies – pros and cons.  </a:t>
            </a:r>
          </a:p>
          <a:p>
            <a:pPr marL="552450" indent="-552450">
              <a:lnSpc>
                <a:spcPct val="80000"/>
              </a:lnSpc>
            </a:pPr>
            <a:endParaRPr lang="en-GB" sz="2800" dirty="0" smtClean="0"/>
          </a:p>
          <a:p>
            <a:pPr marL="552450" indent="-552450">
              <a:lnSpc>
                <a:spcPct val="80000"/>
              </a:lnSpc>
            </a:pPr>
            <a:r>
              <a:rPr lang="en-GB" sz="2800" dirty="0" smtClean="0"/>
              <a:t>Make </a:t>
            </a:r>
            <a:r>
              <a:rPr lang="en-GB" sz="2800" dirty="0"/>
              <a:t>reference to respected authors to substantiate your decisions. For example:</a:t>
            </a:r>
          </a:p>
          <a:p>
            <a:pPr marL="933450" lvl="1" indent="-476250">
              <a:lnSpc>
                <a:spcPct val="80000"/>
              </a:lnSpc>
            </a:pPr>
            <a:r>
              <a:rPr lang="en-GB" sz="2800" i="1" dirty="0"/>
              <a:t>This study </a:t>
            </a:r>
            <a:r>
              <a:rPr lang="en-GB" sz="2800" i="1" dirty="0" smtClean="0"/>
              <a:t>uses </a:t>
            </a:r>
            <a:r>
              <a:rPr lang="en-GB" sz="2800" i="1" dirty="0"/>
              <a:t>interviews to gather the data relating to objective </a:t>
            </a:r>
            <a:r>
              <a:rPr lang="en-GB" sz="2800" i="1" dirty="0" smtClean="0"/>
              <a:t>1 </a:t>
            </a:r>
            <a:r>
              <a:rPr lang="en-GB" sz="2800" i="1" dirty="0"/>
              <a:t>because as Saunders et al </a:t>
            </a:r>
            <a:r>
              <a:rPr lang="en-GB" sz="2800" i="1" dirty="0" smtClean="0"/>
              <a:t>[2007] </a:t>
            </a:r>
            <a:r>
              <a:rPr lang="en-GB" sz="2800" i="1" dirty="0"/>
              <a:t>suggest, the interviewer can probe interesting responses.  However, it is recognised that interviews are time-consuming </a:t>
            </a:r>
            <a:r>
              <a:rPr lang="en-GB" sz="2800" i="1" dirty="0" smtClean="0"/>
              <a:t>[Collis and Hussey, 2008].</a:t>
            </a:r>
            <a:endParaRPr lang="en-GB" sz="2800" dirty="0"/>
          </a:p>
          <a:p>
            <a:pPr marL="552450" indent="-552450">
              <a:lnSpc>
                <a:spcPct val="80000"/>
              </a:lnSpc>
            </a:pPr>
            <a:endParaRPr lang="en-US"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b="1" dirty="0" smtClean="0"/>
              <a:t>Research methods – ethical risk </a:t>
            </a:r>
            <a:endParaRPr lang="en-US" b="1" dirty="0"/>
          </a:p>
        </p:txBody>
      </p:sp>
      <p:sp>
        <p:nvSpPr>
          <p:cNvPr id="34819" name="Rectangle 3"/>
          <p:cNvSpPr>
            <a:spLocks noGrp="1" noChangeArrowheads="1"/>
          </p:cNvSpPr>
          <p:nvPr>
            <p:ph type="body" idx="1"/>
          </p:nvPr>
        </p:nvSpPr>
        <p:spPr/>
        <p:txBody>
          <a:bodyPr/>
          <a:lstStyle/>
          <a:p>
            <a:pPr>
              <a:lnSpc>
                <a:spcPct val="90000"/>
              </a:lnSpc>
            </a:pPr>
            <a:r>
              <a:rPr lang="en-GB" dirty="0" smtClean="0"/>
              <a:t>Have you considered all the ethical implications of your research?</a:t>
            </a:r>
          </a:p>
          <a:p>
            <a:pPr>
              <a:lnSpc>
                <a:spcPct val="90000"/>
              </a:lnSpc>
            </a:pPr>
            <a:endParaRPr lang="en-US" dirty="0" smtClean="0"/>
          </a:p>
          <a:p>
            <a:pPr>
              <a:lnSpc>
                <a:spcPct val="90000"/>
              </a:lnSpc>
            </a:pPr>
            <a:r>
              <a:rPr lang="en-GB" dirty="0" smtClean="0"/>
              <a:t>Identify </a:t>
            </a:r>
            <a:r>
              <a:rPr lang="en-GB" dirty="0"/>
              <a:t>risks/limitations/ethical/legal issues and ways that you might deal with those risks</a:t>
            </a:r>
            <a:r>
              <a:rPr lang="en-GB" dirty="0" smtClean="0"/>
              <a:t>.</a:t>
            </a:r>
          </a:p>
          <a:p>
            <a:pPr>
              <a:lnSpc>
                <a:spcPct val="90000"/>
              </a:lnSpc>
            </a:pPr>
            <a:endParaRPr lang="en-GB" dirty="0" smtClean="0"/>
          </a:p>
          <a:p>
            <a:pPr>
              <a:lnSpc>
                <a:spcPct val="90000"/>
              </a:lnSpc>
            </a:pPr>
            <a:r>
              <a:rPr lang="en-GB" dirty="0" smtClean="0"/>
              <a:t>You must also complete and append an SMU ‘Ethics Approval Form’ (not part of the word count)</a:t>
            </a:r>
            <a:endParaRPr lang="en-GB" dirty="0"/>
          </a:p>
          <a:p>
            <a:pPr>
              <a:lnSpc>
                <a:spcPct val="90000"/>
              </a:lnSpc>
            </a:pP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rmAutofit fontScale="85000" lnSpcReduction="20000"/>
          </a:bodyPr>
          <a:lstStyle/>
          <a:p>
            <a:pPr>
              <a:defRPr/>
            </a:pPr>
            <a:fld id="{32B21513-02D6-4DB0-8AA6-9CD124683354}" type="slidenum">
              <a:rPr lang="en-US"/>
              <a:pPr>
                <a:defRPr/>
              </a:pPr>
              <a:t>33</a:t>
            </a:fld>
            <a:endParaRPr lang="en-US"/>
          </a:p>
        </p:txBody>
      </p:sp>
      <p:sp>
        <p:nvSpPr>
          <p:cNvPr id="23554" name="Rectangle 2"/>
          <p:cNvSpPr>
            <a:spLocks noGrp="1" noChangeArrowheads="1"/>
          </p:cNvSpPr>
          <p:nvPr>
            <p:ph type="title"/>
          </p:nvPr>
        </p:nvSpPr>
        <p:spPr/>
        <p:txBody>
          <a:bodyPr/>
          <a:lstStyle/>
          <a:p>
            <a:pPr>
              <a:defRPr/>
            </a:pPr>
            <a:r>
              <a:rPr lang="en-GB" b="1" dirty="0" smtClean="0"/>
              <a:t>Resources &amp; planning</a:t>
            </a:r>
            <a:endParaRPr lang="en-US" dirty="0" smtClean="0"/>
          </a:p>
        </p:txBody>
      </p:sp>
      <p:sp>
        <p:nvSpPr>
          <p:cNvPr id="23555" name="Rectangle 3"/>
          <p:cNvSpPr>
            <a:spLocks noGrp="1" noChangeArrowheads="1"/>
          </p:cNvSpPr>
          <p:nvPr>
            <p:ph type="body" idx="1"/>
          </p:nvPr>
        </p:nvSpPr>
        <p:spPr/>
        <p:txBody>
          <a:bodyPr/>
          <a:lstStyle/>
          <a:p>
            <a:pPr eaLnBrk="1" hangingPunct="1">
              <a:buFont typeface="Wingdings" pitchFamily="2" charset="2"/>
              <a:buNone/>
              <a:defRPr/>
            </a:pPr>
            <a:r>
              <a:rPr lang="en-US" b="1" dirty="0" smtClean="0"/>
              <a:t>HOW WILL YOU PLAN YOUR TIME?</a:t>
            </a:r>
          </a:p>
          <a:p>
            <a:pPr algn="ctr" eaLnBrk="1" hangingPunct="1">
              <a:buFont typeface="Wingdings" pitchFamily="2" charset="2"/>
              <a:buNone/>
              <a:defRPr/>
            </a:pPr>
            <a:endParaRPr lang="en-US" b="1" dirty="0" smtClean="0"/>
          </a:p>
          <a:p>
            <a:pPr eaLnBrk="1" hangingPunct="1">
              <a:defRPr/>
            </a:pPr>
            <a:r>
              <a:rPr lang="en-US" sz="2400" dirty="0" smtClean="0"/>
              <a:t>How will you </a:t>
            </a:r>
            <a:r>
              <a:rPr lang="en-US" sz="2400" dirty="0" err="1" smtClean="0"/>
              <a:t>organise</a:t>
            </a:r>
            <a:r>
              <a:rPr lang="en-US" sz="2400" dirty="0" smtClean="0"/>
              <a:t> your time=time plan</a:t>
            </a:r>
          </a:p>
          <a:p>
            <a:pPr eaLnBrk="1" hangingPunct="1">
              <a:defRPr/>
            </a:pPr>
            <a:r>
              <a:rPr lang="en-US" sz="2400" dirty="0" smtClean="0"/>
              <a:t>what are your research deadlines and interim deadlines</a:t>
            </a:r>
          </a:p>
          <a:p>
            <a:pPr eaLnBrk="1" hangingPunct="1">
              <a:defRPr/>
            </a:pPr>
            <a:r>
              <a:rPr lang="en-US" sz="2400" dirty="0" smtClean="0"/>
              <a:t>what will you complete when?</a:t>
            </a:r>
          </a:p>
          <a:p>
            <a:pPr eaLnBrk="1" hangingPunct="1">
              <a:defRPr/>
            </a:pPr>
            <a:endParaRPr lang="en-GB" sz="2400" dirty="0" smtClean="0"/>
          </a:p>
          <a:p>
            <a:pPr algn="ctr" eaLnBrk="1" hangingPunct="1">
              <a:buFont typeface="Wingdings" pitchFamily="2" charset="2"/>
              <a:buNone/>
              <a:defRPr/>
            </a:pPr>
            <a:r>
              <a:rPr lang="en-GB" sz="2400" i="1" dirty="0" smtClean="0"/>
              <a:t>A </a:t>
            </a:r>
            <a:r>
              <a:rPr lang="en-GB" sz="2400" i="1" dirty="0" err="1" smtClean="0"/>
              <a:t>diagramatic</a:t>
            </a:r>
            <a:r>
              <a:rPr lang="en-GB" sz="2400" i="1" dirty="0" smtClean="0"/>
              <a:t> time chart will suffice here (e.g. A Gantt chart)</a:t>
            </a:r>
          </a:p>
          <a:p>
            <a:pPr algn="ctr" eaLnBrk="1" hangingPunct="1">
              <a:buFont typeface="Wingdings" pitchFamily="2" charset="2"/>
              <a:buNone/>
              <a:defRPr/>
            </a:pPr>
            <a:endParaRPr lang="en-GB" sz="2400" i="1" dirty="0" smtClean="0"/>
          </a:p>
          <a:p>
            <a:pPr>
              <a:buNone/>
              <a:defRPr/>
            </a:pPr>
            <a:r>
              <a:rPr lang="en-GB" dirty="0" smtClean="0"/>
              <a:t>Identify any</a:t>
            </a:r>
            <a:r>
              <a:rPr lang="en-GB" b="1" dirty="0" smtClean="0"/>
              <a:t> resources</a:t>
            </a:r>
            <a:r>
              <a:rPr lang="en-GB" dirty="0" smtClean="0"/>
              <a:t> required</a:t>
            </a:r>
            <a:endParaRPr lang="en-US" i="1"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468313" y="333375"/>
            <a:ext cx="8534400" cy="366713"/>
          </a:xfrm>
          <a:prstGeom prst="rect">
            <a:avLst/>
          </a:prstGeom>
          <a:noFill/>
          <a:ln w="9525">
            <a:noFill/>
            <a:miter lim="800000"/>
            <a:headEnd/>
            <a:tailEnd/>
          </a:ln>
          <a:effectLst/>
        </p:spPr>
        <p:txBody>
          <a:bodyPr>
            <a:spAutoFit/>
          </a:bodyPr>
          <a:lstStyle/>
          <a:p>
            <a:pPr>
              <a:spcBef>
                <a:spcPct val="50000"/>
              </a:spcBef>
            </a:pPr>
            <a:r>
              <a:rPr lang="en-US" dirty="0">
                <a:latin typeface="Arial" charset="0"/>
              </a:rPr>
              <a:t>Gantt chart for a research </a:t>
            </a:r>
            <a:r>
              <a:rPr lang="en-US" dirty="0" smtClean="0">
                <a:latin typeface="Arial" charset="0"/>
              </a:rPr>
              <a:t>Dissertation</a:t>
            </a:r>
            <a:endParaRPr lang="en-US" dirty="0">
              <a:latin typeface="Arial" charset="0"/>
            </a:endParaRPr>
          </a:p>
        </p:txBody>
      </p:sp>
      <p:pic>
        <p:nvPicPr>
          <p:cNvPr id="39939" name="Picture 3" descr="C02NF002"/>
          <p:cNvPicPr>
            <a:picLocks noChangeAspect="1" noChangeArrowheads="1"/>
          </p:cNvPicPr>
          <p:nvPr/>
        </p:nvPicPr>
        <p:blipFill>
          <a:blip r:embed="rId2"/>
          <a:srcRect/>
          <a:stretch>
            <a:fillRect/>
          </a:stretch>
        </p:blipFill>
        <p:spPr bwMode="auto">
          <a:xfrm>
            <a:off x="1835150" y="836613"/>
            <a:ext cx="6769100" cy="5834062"/>
          </a:xfrm>
          <a:prstGeom prst="rect">
            <a:avLst/>
          </a:prstGeom>
          <a:noFill/>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t>References</a:t>
            </a:r>
            <a:endParaRPr lang="en-US"/>
          </a:p>
        </p:txBody>
      </p:sp>
      <p:sp>
        <p:nvSpPr>
          <p:cNvPr id="10243" name="Rectangle 3"/>
          <p:cNvSpPr>
            <a:spLocks noGrp="1" noChangeArrowheads="1"/>
          </p:cNvSpPr>
          <p:nvPr>
            <p:ph type="body" idx="1"/>
          </p:nvPr>
        </p:nvSpPr>
        <p:spPr/>
        <p:txBody>
          <a:bodyPr>
            <a:noAutofit/>
          </a:bodyPr>
          <a:lstStyle/>
          <a:p>
            <a:pPr>
              <a:lnSpc>
                <a:spcPct val="80000"/>
              </a:lnSpc>
            </a:pPr>
            <a:r>
              <a:rPr lang="en-GB" sz="2400" dirty="0" err="1" smtClean="0"/>
              <a:t>Babbie</a:t>
            </a:r>
            <a:r>
              <a:rPr lang="en-GB" sz="2400" dirty="0" smtClean="0"/>
              <a:t>,</a:t>
            </a:r>
            <a:r>
              <a:rPr lang="en-US" sz="2400" dirty="0" smtClean="0"/>
              <a:t> E. </a:t>
            </a:r>
            <a:r>
              <a:rPr lang="en-US" sz="2400" i="1" dirty="0" smtClean="0"/>
              <a:t>The Practice of Social Research</a:t>
            </a:r>
            <a:r>
              <a:rPr lang="en-US" sz="2400" dirty="0" smtClean="0"/>
              <a:t>, 11th edition, Thomson Learning: Wadsworth </a:t>
            </a:r>
          </a:p>
          <a:p>
            <a:pPr>
              <a:lnSpc>
                <a:spcPct val="80000"/>
              </a:lnSpc>
            </a:pPr>
            <a:r>
              <a:rPr lang="en-GB" sz="2400" dirty="0" smtClean="0"/>
              <a:t>Collis, J. and Hussey, R. (2003) </a:t>
            </a:r>
            <a:r>
              <a:rPr lang="en-GB" sz="2400" i="1" dirty="0" smtClean="0"/>
              <a:t>Business Research: a Practical Guide for Undergraduate and Postgraduate Students</a:t>
            </a:r>
            <a:r>
              <a:rPr lang="en-GB" sz="2400" dirty="0" smtClean="0"/>
              <a:t>, 2nd Ed., Macmillan: Basingstoke</a:t>
            </a:r>
          </a:p>
          <a:p>
            <a:pPr>
              <a:lnSpc>
                <a:spcPct val="80000"/>
              </a:lnSpc>
            </a:pPr>
            <a:r>
              <a:rPr lang="en-GB" sz="2400" dirty="0" smtClean="0"/>
              <a:t>Saunders, M., Lewis, P. and </a:t>
            </a:r>
            <a:r>
              <a:rPr lang="en-GB" sz="2400" dirty="0" err="1" smtClean="0"/>
              <a:t>Thornhill</a:t>
            </a:r>
            <a:r>
              <a:rPr lang="en-GB" sz="2400" dirty="0" smtClean="0"/>
              <a:t>, A.  (2007) </a:t>
            </a:r>
            <a:r>
              <a:rPr lang="en-GB" sz="2400" i="1" dirty="0" smtClean="0"/>
              <a:t>Research Methods for Business Students</a:t>
            </a:r>
            <a:r>
              <a:rPr lang="en-GB" sz="2400" dirty="0" smtClean="0"/>
              <a:t>, 4th  Edition, Financial Times/Prentice Hall: Harlow</a:t>
            </a:r>
            <a:endParaRPr lang="en-US" sz="2400" dirty="0" smtClean="0"/>
          </a:p>
          <a:p>
            <a:endParaRPr lang="en-GB" sz="2400" dirty="0"/>
          </a:p>
          <a:p>
            <a:endParaRPr lang="en-US" sz="24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436</TotalTime>
  <Words>2143</Words>
  <Application>Microsoft Office PowerPoint</Application>
  <PresentationFormat>On-screen Show (4:3)</PresentationFormat>
  <Paragraphs>258</Paragraphs>
  <Slides>35</Slides>
  <Notes>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Median</vt:lpstr>
      <vt:lpstr>Document</vt:lpstr>
      <vt:lpstr>The dissertation: Research proposal</vt:lpstr>
      <vt:lpstr>What is a Dissertation?</vt:lpstr>
      <vt:lpstr>What is a Dissertation?</vt:lpstr>
      <vt:lpstr>The Dissertation learning outcomes</vt:lpstr>
      <vt:lpstr>Typical chapters (but can be adapted)</vt:lpstr>
      <vt:lpstr>Research proposal for Dissertation</vt:lpstr>
      <vt:lpstr>Purpose of Proposal</vt:lpstr>
      <vt:lpstr>Key questions:</vt:lpstr>
      <vt:lpstr>What topic to research?</vt:lpstr>
      <vt:lpstr>Getting Ideas for Dissertations</vt:lpstr>
      <vt:lpstr>Structure of research proposal</vt:lpstr>
      <vt:lpstr>Introduction to the proposed research: title</vt:lpstr>
      <vt:lpstr>Title of research</vt:lpstr>
      <vt:lpstr>Example titles</vt:lpstr>
      <vt:lpstr>Introduction: the proposed research rationale - the main reason for the research</vt:lpstr>
      <vt:lpstr>Background literature</vt:lpstr>
      <vt:lpstr>Existing literature for the research</vt:lpstr>
      <vt:lpstr>Literature sources</vt:lpstr>
      <vt:lpstr>Research context</vt:lpstr>
      <vt:lpstr>Research question/aim or hypothesis</vt:lpstr>
      <vt:lpstr>Introduction: research objectives</vt:lpstr>
      <vt:lpstr>How to phrase research objectives </vt:lpstr>
      <vt:lpstr>Example 1</vt:lpstr>
      <vt:lpstr>Example 1</vt:lpstr>
      <vt:lpstr>Research methods</vt:lpstr>
      <vt:lpstr>Slide 26</vt:lpstr>
      <vt:lpstr>Research methods:</vt:lpstr>
      <vt:lpstr>Gaining access to the data you need</vt:lpstr>
      <vt:lpstr>How will you analyse your data?</vt:lpstr>
      <vt:lpstr>Research methods tips</vt:lpstr>
      <vt:lpstr>Research methods tips</vt:lpstr>
      <vt:lpstr>Research methods – ethical risk </vt:lpstr>
      <vt:lpstr>Resources &amp; planning</vt:lpstr>
      <vt:lpstr>Slide 34</vt:lpstr>
      <vt:lpstr>References</vt:lpstr>
    </vt:vector>
  </TitlesOfParts>
  <Company>SIHE(FADE)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Research Methodology</dc:title>
  <dc:creator>Karen Jones</dc:creator>
  <cp:lastModifiedBy>sc-kj</cp:lastModifiedBy>
  <cp:revision>41</cp:revision>
  <dcterms:created xsi:type="dcterms:W3CDTF">2007-10-05T11:30:39Z</dcterms:created>
  <dcterms:modified xsi:type="dcterms:W3CDTF">2010-10-15T13:20:26Z</dcterms:modified>
</cp:coreProperties>
</file>