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98" r:id="rId5"/>
    <p:sldId id="262" r:id="rId6"/>
    <p:sldId id="263" r:id="rId7"/>
    <p:sldId id="295" r:id="rId8"/>
    <p:sldId id="265" r:id="rId9"/>
    <p:sldId id="266" r:id="rId10"/>
    <p:sldId id="267" r:id="rId11"/>
    <p:sldId id="287" r:id="rId12"/>
    <p:sldId id="268" r:id="rId13"/>
    <p:sldId id="288" r:id="rId14"/>
    <p:sldId id="269" r:id="rId15"/>
    <p:sldId id="289" r:id="rId16"/>
    <p:sldId id="270" r:id="rId17"/>
    <p:sldId id="290" r:id="rId18"/>
    <p:sldId id="271" r:id="rId19"/>
    <p:sldId id="291" r:id="rId20"/>
    <p:sldId id="284" r:id="rId21"/>
    <p:sldId id="273" r:id="rId22"/>
    <p:sldId id="261" r:id="rId23"/>
    <p:sldId id="272" r:id="rId24"/>
    <p:sldId id="274" r:id="rId25"/>
    <p:sldId id="275" r:id="rId26"/>
    <p:sldId id="292" r:id="rId27"/>
    <p:sldId id="276" r:id="rId28"/>
    <p:sldId id="277" r:id="rId29"/>
    <p:sldId id="296" r:id="rId30"/>
    <p:sldId id="278" r:id="rId31"/>
    <p:sldId id="279" r:id="rId32"/>
    <p:sldId id="280" r:id="rId33"/>
    <p:sldId id="281" r:id="rId34"/>
    <p:sldId id="282" r:id="rId35"/>
    <p:sldId id="283" r:id="rId36"/>
    <p:sldId id="293" r:id="rId37"/>
    <p:sldId id="286" r:id="rId38"/>
    <p:sldId id="29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94660"/>
  </p:normalViewPr>
  <p:slideViewPr>
    <p:cSldViewPr snapToGrid="0">
      <p:cViewPr varScale="1">
        <p:scale>
          <a:sx n="107" d="100"/>
          <a:sy n="107" d="100"/>
        </p:scale>
        <p:origin x="126" y="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22/10/2023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3643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22/10/2023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041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22/10/2023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05990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22/10/2023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9339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22/10/2023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50552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22/10/2023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098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22/10/2023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5383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78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40473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385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6945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22/10/2023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93642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actuaries.digital/2014/05/15/wellbeing-a-holistic-and-employee-centric-approach-to-staff-engagement-and-productivity/"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l-yeoMMKIt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ysticfibrosis.org.uk/about-cf/what-is-cystic-fibrosis" TargetMode="External"/><Relationship Id="rId2" Type="http://schemas.openxmlformats.org/officeDocument/2006/relationships/hyperlink" Target="http://www.nhs.uk/conditions/Sickle-cell-anaemia/pages/introduction.aspx" TargetMode="External"/><Relationship Id="rId1" Type="http://schemas.openxmlformats.org/officeDocument/2006/relationships/slideLayout" Target="../slideLayouts/slideLayout2.xml"/><Relationship Id="rId4" Type="http://schemas.openxmlformats.org/officeDocument/2006/relationships/hyperlink" Target="http://www.nhs.uk/conditions/turners-syndrome/Pages/Introduction.aspx"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mentalhealth.org.uk/a-to-z/s/smoking-and-mental-health"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lloydspharmacy.com/" TargetMode="External"/><Relationship Id="rId2" Type="http://schemas.openxmlformats.org/officeDocument/2006/relationships/hyperlink" Target="http://www.boots.com/" TargetMode="External"/><Relationship Id="rId1" Type="http://schemas.openxmlformats.org/officeDocument/2006/relationships/slideLayout" Target="../slideLayouts/slideLayout2.xml"/><Relationship Id="rId4" Type="http://schemas.openxmlformats.org/officeDocument/2006/relationships/hyperlink" Target="http://www.gordonsdirect.com/"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www.pfizer.co.uk/" TargetMode="External"/><Relationship Id="rId2" Type="http://schemas.openxmlformats.org/officeDocument/2006/relationships/hyperlink" Target="http://www.gsk.com/" TargetMode="External"/><Relationship Id="rId1" Type="http://schemas.openxmlformats.org/officeDocument/2006/relationships/slideLayout" Target="../slideLayouts/slideLayout2.xml"/><Relationship Id="rId4" Type="http://schemas.openxmlformats.org/officeDocument/2006/relationships/hyperlink" Target="http://www.merck.com/"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8224" y="1628801"/>
            <a:ext cx="7992888" cy="1470025"/>
          </a:xfrm>
        </p:spPr>
        <p:txBody>
          <a:bodyPr>
            <a:normAutofit fontScale="90000"/>
          </a:bodyPr>
          <a:lstStyle/>
          <a:p>
            <a:r>
              <a:rPr lang="en-GB" altLang="en-US" sz="5400" b="1" dirty="0">
                <a:solidFill>
                  <a:schemeClr val="bg1"/>
                </a:solidFill>
              </a:rPr>
              <a:t>Health, Wellbeing &amp; Sustainable Developments</a:t>
            </a:r>
          </a:p>
        </p:txBody>
      </p:sp>
      <p:sp>
        <p:nvSpPr>
          <p:cNvPr id="3" name="TextBox 2">
            <a:extLst>
              <a:ext uri="{FF2B5EF4-FFF2-40B4-BE49-F238E27FC236}">
                <a16:creationId xmlns:a16="http://schemas.microsoft.com/office/drawing/2014/main" id="{9D1C96DE-C090-4E6B-AC0B-470FD4653840}"/>
              </a:ext>
            </a:extLst>
          </p:cNvPr>
          <p:cNvSpPr txBox="1"/>
          <p:nvPr/>
        </p:nvSpPr>
        <p:spPr>
          <a:xfrm>
            <a:off x="1903881" y="3759175"/>
            <a:ext cx="8384237" cy="1938992"/>
          </a:xfrm>
          <a:prstGeom prst="rect">
            <a:avLst/>
          </a:prstGeom>
          <a:noFill/>
        </p:spPr>
        <p:txBody>
          <a:bodyPr wrap="square" rtlCol="0">
            <a:spAutoFit/>
          </a:bodyPr>
          <a:lstStyle/>
          <a:p>
            <a:pPr algn="ctr"/>
            <a:r>
              <a:rPr lang="en-GB" sz="2800" b="1" dirty="0">
                <a:solidFill>
                  <a:prstClr val="white"/>
                </a:solidFill>
                <a:latin typeface="Myriad Pro"/>
              </a:rPr>
              <a:t>Measuring</a:t>
            </a:r>
            <a:r>
              <a:rPr lang="en-GB" sz="2800" b="0" i="0" dirty="0">
                <a:solidFill>
                  <a:srgbClr val="000000"/>
                </a:solidFill>
                <a:effectLst/>
                <a:latin typeface="Times New Roman" panose="02020603050405020304" pitchFamily="18" charset="0"/>
              </a:rPr>
              <a:t> </a:t>
            </a:r>
            <a:r>
              <a:rPr lang="en-GB" sz="2800" b="1" dirty="0">
                <a:solidFill>
                  <a:prstClr val="white"/>
                </a:solidFill>
                <a:latin typeface="Myriad Pro"/>
              </a:rPr>
              <a:t>Health and Wellbeing – An overview of national indicators measuring health and Wellbeing</a:t>
            </a:r>
          </a:p>
          <a:p>
            <a:pPr algn="ctr"/>
            <a:endParaRPr lang="en-GB" sz="3600" b="1" dirty="0">
              <a:solidFill>
                <a:prstClr val="white"/>
              </a:solidFill>
              <a:latin typeface="Myriad Pro"/>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932A4-E877-44F7-9E25-EF80CB7A221F}"/>
              </a:ext>
            </a:extLst>
          </p:cNvPr>
          <p:cNvSpPr>
            <a:spLocks noGrp="1"/>
          </p:cNvSpPr>
          <p:nvPr>
            <p:ph type="title"/>
          </p:nvPr>
        </p:nvSpPr>
        <p:spPr/>
        <p:txBody>
          <a:bodyPr/>
          <a:lstStyle/>
          <a:p>
            <a:r>
              <a:rPr lang="en-GB" b="1" dirty="0"/>
              <a:t>Lesson Objectives </a:t>
            </a:r>
          </a:p>
        </p:txBody>
      </p:sp>
      <p:sp>
        <p:nvSpPr>
          <p:cNvPr id="3" name="Content Placeholder 2">
            <a:extLst>
              <a:ext uri="{FF2B5EF4-FFF2-40B4-BE49-F238E27FC236}">
                <a16:creationId xmlns:a16="http://schemas.microsoft.com/office/drawing/2014/main" id="{07F4F647-AB8B-4144-A285-10B8EA391D25}"/>
              </a:ext>
            </a:extLst>
          </p:cNvPr>
          <p:cNvSpPr>
            <a:spLocks noGrp="1"/>
          </p:cNvSpPr>
          <p:nvPr>
            <p:ph idx="1"/>
          </p:nvPr>
        </p:nvSpPr>
        <p:spPr/>
        <p:txBody>
          <a:bodyPr/>
          <a:lstStyle/>
          <a:p>
            <a:r>
              <a:rPr lang="en-GB" dirty="0"/>
              <a:t>Understanding what Wellbeing means</a:t>
            </a:r>
          </a:p>
          <a:p>
            <a:r>
              <a:rPr lang="en-GB" dirty="0"/>
              <a:t>Why Wellbeing matters for the individual and for the national population</a:t>
            </a:r>
          </a:p>
          <a:p>
            <a:r>
              <a:rPr lang="en-GB" dirty="0"/>
              <a:t>Measuring Wellbeing: indicators and surveys</a:t>
            </a:r>
          </a:p>
          <a:p>
            <a:r>
              <a:rPr lang="en-GB" dirty="0"/>
              <a:t>Organisations responsible for health and Wellbeing</a:t>
            </a:r>
          </a:p>
        </p:txBody>
      </p:sp>
    </p:spTree>
    <p:extLst>
      <p:ext uri="{BB962C8B-B14F-4D97-AF65-F5344CB8AC3E}">
        <p14:creationId xmlns:p14="http://schemas.microsoft.com/office/powerpoint/2010/main" val="3747094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233A-A9BB-465F-A868-F567CD27A727}"/>
              </a:ext>
            </a:extLst>
          </p:cNvPr>
          <p:cNvSpPr>
            <a:spLocks noGrp="1"/>
          </p:cNvSpPr>
          <p:nvPr>
            <p:ph type="title"/>
          </p:nvPr>
        </p:nvSpPr>
        <p:spPr/>
        <p:txBody>
          <a:bodyPr/>
          <a:lstStyle/>
          <a:p>
            <a:r>
              <a:rPr lang="en-GB" b="1" dirty="0"/>
              <a:t>Understanding Wellbeing</a:t>
            </a:r>
          </a:p>
        </p:txBody>
      </p:sp>
      <p:sp>
        <p:nvSpPr>
          <p:cNvPr id="3" name="Content Placeholder 2">
            <a:extLst>
              <a:ext uri="{FF2B5EF4-FFF2-40B4-BE49-F238E27FC236}">
                <a16:creationId xmlns:a16="http://schemas.microsoft.com/office/drawing/2014/main" id="{3CBAA77D-A696-40F6-AD77-77DEB081C557}"/>
              </a:ext>
            </a:extLst>
          </p:cNvPr>
          <p:cNvSpPr>
            <a:spLocks noGrp="1"/>
          </p:cNvSpPr>
          <p:nvPr>
            <p:ph idx="1"/>
          </p:nvPr>
        </p:nvSpPr>
        <p:spPr>
          <a:xfrm>
            <a:off x="71718" y="1470484"/>
            <a:ext cx="7705725" cy="3917032"/>
          </a:xfrm>
        </p:spPr>
        <p:txBody>
          <a:bodyPr>
            <a:normAutofit fontScale="85000" lnSpcReduction="20000"/>
          </a:bodyPr>
          <a:lstStyle/>
          <a:p>
            <a:r>
              <a:rPr lang="en-GB" dirty="0">
                <a:solidFill>
                  <a:srgbClr val="222222"/>
                </a:solidFill>
                <a:latin typeface="VIC-Regular"/>
              </a:rPr>
              <a:t>Wellbeing</a:t>
            </a:r>
            <a:r>
              <a:rPr lang="en-GB" b="0" i="0" dirty="0">
                <a:solidFill>
                  <a:srgbClr val="222222"/>
                </a:solidFill>
                <a:effectLst/>
                <a:latin typeface="VIC-Regular"/>
              </a:rPr>
              <a:t> is not just the absence of disease or illness. It’s a complex combination of a person's physical, mental, emotional and social health factors. </a:t>
            </a:r>
            <a:r>
              <a:rPr lang="en-GB" dirty="0">
                <a:solidFill>
                  <a:srgbClr val="222222"/>
                </a:solidFill>
                <a:latin typeface="VIC-Regular"/>
              </a:rPr>
              <a:t>Wellbeing</a:t>
            </a:r>
            <a:r>
              <a:rPr lang="en-GB" b="0" i="0" dirty="0">
                <a:solidFill>
                  <a:srgbClr val="222222"/>
                </a:solidFill>
                <a:effectLst/>
                <a:latin typeface="VIC-Regular"/>
              </a:rPr>
              <a:t> is strongly linked to happiness and life satisfaction. In short, Wellbeing could be </a:t>
            </a:r>
            <a:r>
              <a:rPr lang="en-GB" dirty="0">
                <a:solidFill>
                  <a:srgbClr val="222222"/>
                </a:solidFill>
                <a:latin typeface="VIC-Regular"/>
              </a:rPr>
              <a:t>described as how you feel about yourself and your life.</a:t>
            </a:r>
          </a:p>
          <a:p>
            <a:r>
              <a:rPr lang="en-GB" dirty="0">
                <a:solidFill>
                  <a:srgbClr val="222222"/>
                </a:solidFill>
                <a:latin typeface="VIC-Regular"/>
              </a:rPr>
              <a:t>It is the complete integration of body, mind and spirit.  </a:t>
            </a:r>
          </a:p>
          <a:p>
            <a:r>
              <a:rPr lang="en-GB" dirty="0">
                <a:solidFill>
                  <a:srgbClr val="222222"/>
                </a:solidFill>
                <a:latin typeface="VIC-Regular"/>
              </a:rPr>
              <a:t>Everything we do, think, feel and believe influences our Wellbeing.</a:t>
            </a:r>
          </a:p>
        </p:txBody>
      </p:sp>
      <p:pic>
        <p:nvPicPr>
          <p:cNvPr id="5" name="Picture 4" descr="A picture containing icon&#10;&#10;Description automatically generated">
            <a:extLst>
              <a:ext uri="{FF2B5EF4-FFF2-40B4-BE49-F238E27FC236}">
                <a16:creationId xmlns:a16="http://schemas.microsoft.com/office/drawing/2014/main" id="{1FF9C75E-D937-4330-B2BB-5E3548697769}"/>
              </a:ext>
            </a:extLst>
          </p:cNvPr>
          <p:cNvPicPr>
            <a:picLocks noChangeAspect="1"/>
          </p:cNvPicPr>
          <p:nvPr/>
        </p:nvPicPr>
        <p:blipFill>
          <a:blip r:embed="rId2"/>
          <a:stretch>
            <a:fillRect/>
          </a:stretch>
        </p:blipFill>
        <p:spPr>
          <a:xfrm>
            <a:off x="7892698" y="1910696"/>
            <a:ext cx="4062577" cy="2598549"/>
          </a:xfrm>
          <a:prstGeom prst="rect">
            <a:avLst/>
          </a:prstGeom>
          <a:ln w="25400">
            <a:solidFill>
              <a:srgbClr val="0070C0"/>
            </a:solidFill>
          </a:ln>
        </p:spPr>
      </p:pic>
    </p:spTree>
    <p:extLst>
      <p:ext uri="{BB962C8B-B14F-4D97-AF65-F5344CB8AC3E}">
        <p14:creationId xmlns:p14="http://schemas.microsoft.com/office/powerpoint/2010/main" val="987387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7961B-32E2-409A-AFC4-9173C55902EB}"/>
              </a:ext>
            </a:extLst>
          </p:cNvPr>
          <p:cNvSpPr>
            <a:spLocks noGrp="1"/>
          </p:cNvSpPr>
          <p:nvPr>
            <p:ph type="title"/>
          </p:nvPr>
        </p:nvSpPr>
        <p:spPr>
          <a:xfrm>
            <a:off x="609600" y="114840"/>
            <a:ext cx="10972800" cy="959358"/>
          </a:xfrm>
        </p:spPr>
        <p:txBody>
          <a:bodyPr/>
          <a:lstStyle/>
          <a:p>
            <a:r>
              <a:rPr lang="en-GB" b="1" dirty="0"/>
              <a:t>Wellbeing in a Nutshell </a:t>
            </a:r>
          </a:p>
        </p:txBody>
      </p:sp>
      <p:sp>
        <p:nvSpPr>
          <p:cNvPr id="3" name="Content Placeholder 2">
            <a:extLst>
              <a:ext uri="{FF2B5EF4-FFF2-40B4-BE49-F238E27FC236}">
                <a16:creationId xmlns:a16="http://schemas.microsoft.com/office/drawing/2014/main" id="{3788DD86-8F97-49D3-B5D6-9768C3134C84}"/>
              </a:ext>
            </a:extLst>
          </p:cNvPr>
          <p:cNvSpPr>
            <a:spLocks noGrp="1"/>
          </p:cNvSpPr>
          <p:nvPr>
            <p:ph idx="1"/>
          </p:nvPr>
        </p:nvSpPr>
        <p:spPr>
          <a:xfrm>
            <a:off x="257451" y="1485900"/>
            <a:ext cx="12020365" cy="4031333"/>
          </a:xfrm>
        </p:spPr>
        <p:txBody>
          <a:bodyPr>
            <a:normAutofit/>
          </a:bodyPr>
          <a:lstStyle/>
          <a:p>
            <a:r>
              <a:rPr lang="en-GB" dirty="0"/>
              <a:t>Wellbeing is about feeling good and functioning well and comprises an individual’s experience of their life; and a comparison of life circumstances with social norms and values. </a:t>
            </a:r>
          </a:p>
        </p:txBody>
      </p:sp>
      <p:pic>
        <p:nvPicPr>
          <p:cNvPr id="5" name="Picture 4">
            <a:extLst>
              <a:ext uri="{FF2B5EF4-FFF2-40B4-BE49-F238E27FC236}">
                <a16:creationId xmlns:a16="http://schemas.microsoft.com/office/drawing/2014/main" id="{435A52D5-19F1-493C-9FED-2676393A8C6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943350" y="3531988"/>
            <a:ext cx="3600450" cy="1687711"/>
          </a:xfrm>
          <a:prstGeom prst="rect">
            <a:avLst/>
          </a:prstGeom>
        </p:spPr>
      </p:pic>
      <p:sp>
        <p:nvSpPr>
          <p:cNvPr id="6" name="TextBox 5">
            <a:extLst>
              <a:ext uri="{FF2B5EF4-FFF2-40B4-BE49-F238E27FC236}">
                <a16:creationId xmlns:a16="http://schemas.microsoft.com/office/drawing/2014/main" id="{0CB422D3-147C-409C-8474-C396A82BF721}"/>
              </a:ext>
            </a:extLst>
          </p:cNvPr>
          <p:cNvSpPr txBox="1"/>
          <p:nvPr/>
        </p:nvSpPr>
        <p:spPr>
          <a:xfrm>
            <a:off x="3943350" y="5398594"/>
            <a:ext cx="3600450" cy="230832"/>
          </a:xfrm>
          <a:prstGeom prst="rect">
            <a:avLst/>
          </a:prstGeom>
          <a:noFill/>
        </p:spPr>
        <p:txBody>
          <a:bodyPr wrap="square" rtlCol="0">
            <a:spAutoFit/>
          </a:bodyPr>
          <a:lstStyle/>
          <a:p>
            <a:r>
              <a:rPr lang="en-GB" sz="900">
                <a:hlinkClick r:id="rId3" tooltip="https://www.actuaries.digital/2014/05/15/wellbeing-a-holistic-and-employee-centric-approach-to-staff-engagement-and-productivity/"/>
              </a:rPr>
              <a:t>This Photo</a:t>
            </a:r>
            <a:r>
              <a:rPr lang="en-GB" sz="900"/>
              <a:t> by Unknown Author is licensed under </a:t>
            </a:r>
            <a:r>
              <a:rPr lang="en-GB" sz="900">
                <a:hlinkClick r:id="rId4" tooltip="https://creativecommons.org/licenses/by-nc-nd/3.0/"/>
              </a:rPr>
              <a:t>CC BY-NC-ND</a:t>
            </a:r>
            <a:endParaRPr lang="en-GB" sz="900"/>
          </a:p>
        </p:txBody>
      </p:sp>
    </p:spTree>
    <p:extLst>
      <p:ext uri="{BB962C8B-B14F-4D97-AF65-F5344CB8AC3E}">
        <p14:creationId xmlns:p14="http://schemas.microsoft.com/office/powerpoint/2010/main" val="1705163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3B33-6205-46DC-B274-3A5564BCD6AD}"/>
              </a:ext>
            </a:extLst>
          </p:cNvPr>
          <p:cNvSpPr>
            <a:spLocks noGrp="1"/>
          </p:cNvSpPr>
          <p:nvPr>
            <p:ph type="title"/>
          </p:nvPr>
        </p:nvSpPr>
        <p:spPr/>
        <p:txBody>
          <a:bodyPr>
            <a:noAutofit/>
          </a:bodyPr>
          <a:lstStyle/>
          <a:p>
            <a:r>
              <a:rPr lang="en-GB" sz="3600" b="1" i="0" dirty="0">
                <a:solidFill>
                  <a:srgbClr val="303030"/>
                </a:solidFill>
                <a:effectLst/>
                <a:latin typeface="Open Sans" panose="020B0606030504020204" pitchFamily="34" charset="0"/>
              </a:rPr>
              <a:t>How is Wellbeing understood under the Care Act (2014)?</a:t>
            </a:r>
            <a:br>
              <a:rPr lang="en-GB" sz="3600" b="1" i="0" dirty="0">
                <a:solidFill>
                  <a:srgbClr val="303030"/>
                </a:solidFill>
                <a:effectLst/>
                <a:latin typeface="Open Sans" panose="020B0606030504020204" pitchFamily="34" charset="0"/>
              </a:rPr>
            </a:br>
            <a:endParaRPr lang="en-GB" sz="3600" b="1" dirty="0"/>
          </a:p>
        </p:txBody>
      </p:sp>
      <p:sp>
        <p:nvSpPr>
          <p:cNvPr id="3" name="Content Placeholder 2">
            <a:extLst>
              <a:ext uri="{FF2B5EF4-FFF2-40B4-BE49-F238E27FC236}">
                <a16:creationId xmlns:a16="http://schemas.microsoft.com/office/drawing/2014/main" id="{12E78727-5E0D-48AD-AD2B-EFF93E4238A0}"/>
              </a:ext>
            </a:extLst>
          </p:cNvPr>
          <p:cNvSpPr>
            <a:spLocks noGrp="1"/>
          </p:cNvSpPr>
          <p:nvPr>
            <p:ph idx="1"/>
          </p:nvPr>
        </p:nvSpPr>
        <p:spPr>
          <a:xfrm>
            <a:off x="180975" y="1154096"/>
            <a:ext cx="7078462" cy="4756373"/>
          </a:xfrm>
        </p:spPr>
        <p:txBody>
          <a:bodyPr>
            <a:normAutofit fontScale="62500" lnSpcReduction="20000"/>
          </a:bodyPr>
          <a:lstStyle/>
          <a:p>
            <a:pPr algn="l"/>
            <a:r>
              <a:rPr lang="en-US" dirty="0">
                <a:hlinkClick r:id="rId2"/>
              </a:rPr>
              <a:t>An introduction to the Care Act 2014 - YouTube</a:t>
            </a:r>
            <a:endParaRPr lang="en-GB" b="0" i="0" dirty="0">
              <a:solidFill>
                <a:srgbClr val="303030"/>
              </a:solidFill>
              <a:effectLst/>
              <a:latin typeface="Open Sans" panose="020B0606030504020204" pitchFamily="34" charset="0"/>
            </a:endParaRPr>
          </a:p>
          <a:p>
            <a:pPr algn="l"/>
            <a:r>
              <a:rPr lang="en-GB" b="0" i="0" dirty="0">
                <a:solidFill>
                  <a:srgbClr val="303030"/>
                </a:solidFill>
                <a:effectLst/>
                <a:latin typeface="Open Sans" panose="020B0606030504020204" pitchFamily="34" charset="0"/>
              </a:rPr>
              <a:t>‘</a:t>
            </a:r>
            <a:r>
              <a:rPr lang="en-GB" sz="3400" b="0" i="0" dirty="0">
                <a:solidFill>
                  <a:srgbClr val="222222"/>
                </a:solidFill>
                <a:effectLst/>
                <a:latin typeface="VIC-Regular"/>
              </a:rPr>
              <a:t>Wellbeing</a:t>
            </a:r>
            <a:r>
              <a:rPr lang="en-GB" sz="3400" dirty="0">
                <a:solidFill>
                  <a:srgbClr val="222222"/>
                </a:solidFill>
                <a:latin typeface="VIC-Regular"/>
              </a:rPr>
              <a:t>’ is a broad concept. It is described as relating to the following areas in particular:</a:t>
            </a:r>
          </a:p>
          <a:p>
            <a:pPr algn="l">
              <a:buFont typeface="Arial" panose="020B0604020202020204" pitchFamily="34" charset="0"/>
              <a:buChar char="•"/>
            </a:pPr>
            <a:r>
              <a:rPr lang="en-GB" sz="3400" dirty="0">
                <a:solidFill>
                  <a:srgbClr val="222222"/>
                </a:solidFill>
                <a:latin typeface="VIC-Regular"/>
              </a:rPr>
              <a:t>personal dignity (including treatment of the individual with respect)</a:t>
            </a:r>
          </a:p>
          <a:p>
            <a:pPr algn="l">
              <a:buFont typeface="Arial" panose="020B0604020202020204" pitchFamily="34" charset="0"/>
              <a:buChar char="•"/>
            </a:pPr>
            <a:r>
              <a:rPr lang="en-GB" sz="3400" dirty="0">
                <a:solidFill>
                  <a:srgbClr val="222222"/>
                </a:solidFill>
                <a:latin typeface="VIC-Regular"/>
              </a:rPr>
              <a:t>physical and mental health and emotional Wellbeing</a:t>
            </a:r>
          </a:p>
          <a:p>
            <a:pPr algn="l">
              <a:buFont typeface="Arial" panose="020B0604020202020204" pitchFamily="34" charset="0"/>
              <a:buChar char="•"/>
            </a:pPr>
            <a:r>
              <a:rPr lang="en-GB" sz="3400" dirty="0">
                <a:solidFill>
                  <a:srgbClr val="222222"/>
                </a:solidFill>
                <a:latin typeface="VIC-Regular"/>
              </a:rPr>
              <a:t>protection from abuse and neglect</a:t>
            </a:r>
          </a:p>
          <a:p>
            <a:pPr algn="l">
              <a:buFont typeface="Arial" panose="020B0604020202020204" pitchFamily="34" charset="0"/>
              <a:buChar char="•"/>
            </a:pPr>
            <a:r>
              <a:rPr lang="en-GB" sz="3400" dirty="0">
                <a:solidFill>
                  <a:srgbClr val="222222"/>
                </a:solidFill>
                <a:latin typeface="VIC-Regular"/>
              </a:rPr>
              <a:t>control by the individual over their day-to-day life (including over care and support provided and the way they are provided)</a:t>
            </a:r>
          </a:p>
          <a:p>
            <a:pPr algn="l">
              <a:buFont typeface="Arial" panose="020B0604020202020204" pitchFamily="34" charset="0"/>
              <a:buChar char="•"/>
            </a:pPr>
            <a:r>
              <a:rPr lang="en-GB" sz="3400" dirty="0">
                <a:solidFill>
                  <a:srgbClr val="222222"/>
                </a:solidFill>
                <a:latin typeface="VIC-Regular"/>
              </a:rPr>
              <a:t>participation in work, education, training or recreation</a:t>
            </a:r>
          </a:p>
          <a:p>
            <a:pPr algn="l">
              <a:buFont typeface="Arial" panose="020B0604020202020204" pitchFamily="34" charset="0"/>
              <a:buChar char="•"/>
            </a:pPr>
            <a:r>
              <a:rPr lang="en-GB" sz="3400" dirty="0">
                <a:solidFill>
                  <a:srgbClr val="222222"/>
                </a:solidFill>
                <a:latin typeface="VIC-Regular"/>
              </a:rPr>
              <a:t>social and economic Wellbeing</a:t>
            </a:r>
          </a:p>
          <a:p>
            <a:pPr algn="l">
              <a:buFont typeface="Arial" panose="020B0604020202020204" pitchFamily="34" charset="0"/>
              <a:buChar char="•"/>
            </a:pPr>
            <a:r>
              <a:rPr lang="en-GB" sz="3400" dirty="0">
                <a:solidFill>
                  <a:srgbClr val="222222"/>
                </a:solidFill>
                <a:latin typeface="VIC-Regular"/>
              </a:rPr>
              <a:t>domestic, family and personal domains</a:t>
            </a:r>
          </a:p>
          <a:p>
            <a:pPr algn="l">
              <a:buFont typeface="Arial" panose="020B0604020202020204" pitchFamily="34" charset="0"/>
              <a:buChar char="•"/>
            </a:pPr>
            <a:r>
              <a:rPr lang="en-GB" sz="3400" dirty="0">
                <a:solidFill>
                  <a:srgbClr val="222222"/>
                </a:solidFill>
                <a:latin typeface="VIC-Regular"/>
              </a:rPr>
              <a:t>suitability of the individual’s living accommodation</a:t>
            </a:r>
          </a:p>
          <a:p>
            <a:pPr algn="l">
              <a:buFont typeface="Arial" panose="020B0604020202020204" pitchFamily="34" charset="0"/>
              <a:buChar char="•"/>
            </a:pPr>
            <a:r>
              <a:rPr lang="en-GB" sz="3400" dirty="0">
                <a:solidFill>
                  <a:srgbClr val="222222"/>
                </a:solidFill>
                <a:latin typeface="VIC-Regular"/>
              </a:rPr>
              <a:t>the individual’s contribution to society.</a:t>
            </a:r>
          </a:p>
          <a:p>
            <a:endParaRPr lang="en-GB" dirty="0"/>
          </a:p>
        </p:txBody>
      </p:sp>
      <p:pic>
        <p:nvPicPr>
          <p:cNvPr id="1026" name="Picture 2" descr="Diagram, logo&#10;&#10;Description automatically generated">
            <a:extLst>
              <a:ext uri="{FF2B5EF4-FFF2-40B4-BE49-F238E27FC236}">
                <a16:creationId xmlns:a16="http://schemas.microsoft.com/office/drawing/2014/main" id="{031C3EDD-3A8F-4C0C-ABFD-E740A0C3E3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5882" y="1530614"/>
            <a:ext cx="4507566" cy="3450727"/>
          </a:xfrm>
          <a:prstGeom prst="rect">
            <a:avLst/>
          </a:prstGeom>
          <a:noFill/>
          <a:ln>
            <a:solidFill>
              <a:srgbClr val="0070C0"/>
            </a:solidFill>
          </a:ln>
        </p:spPr>
      </p:pic>
    </p:spTree>
    <p:extLst>
      <p:ext uri="{BB962C8B-B14F-4D97-AF65-F5344CB8AC3E}">
        <p14:creationId xmlns:p14="http://schemas.microsoft.com/office/powerpoint/2010/main" val="114792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417A4-CB1B-465A-BFDA-9CB81EF8F574}"/>
              </a:ext>
            </a:extLst>
          </p:cNvPr>
          <p:cNvSpPr>
            <a:spLocks noGrp="1"/>
          </p:cNvSpPr>
          <p:nvPr>
            <p:ph type="title"/>
          </p:nvPr>
        </p:nvSpPr>
        <p:spPr/>
        <p:txBody>
          <a:bodyPr>
            <a:normAutofit fontScale="90000"/>
          </a:bodyPr>
          <a:lstStyle/>
          <a:p>
            <a:r>
              <a:rPr lang="en-GB" sz="4400" b="1" i="0" dirty="0">
                <a:solidFill>
                  <a:srgbClr val="303030"/>
                </a:solidFill>
                <a:effectLst/>
                <a:latin typeface="Open Sans" panose="020B0606030504020204" pitchFamily="34" charset="0"/>
              </a:rPr>
              <a:t>How is Wellbeing understood under the Care Act (2014)?Contd. </a:t>
            </a:r>
            <a:endParaRPr lang="en-GB" b="1" dirty="0"/>
          </a:p>
        </p:txBody>
      </p:sp>
      <p:sp>
        <p:nvSpPr>
          <p:cNvPr id="3" name="Content Placeholder 2">
            <a:extLst>
              <a:ext uri="{FF2B5EF4-FFF2-40B4-BE49-F238E27FC236}">
                <a16:creationId xmlns:a16="http://schemas.microsoft.com/office/drawing/2014/main" id="{CEB03DB0-4BB4-4424-9910-685C2B4F6386}"/>
              </a:ext>
            </a:extLst>
          </p:cNvPr>
          <p:cNvSpPr>
            <a:spLocks noGrp="1"/>
          </p:cNvSpPr>
          <p:nvPr>
            <p:ph idx="1"/>
          </p:nvPr>
        </p:nvSpPr>
        <p:spPr>
          <a:xfrm>
            <a:off x="251012" y="1600201"/>
            <a:ext cx="11331388" cy="3917032"/>
          </a:xfrm>
        </p:spPr>
        <p:txBody>
          <a:bodyPr>
            <a:normAutofit/>
          </a:bodyPr>
          <a:lstStyle/>
          <a:p>
            <a:pPr algn="l"/>
            <a:r>
              <a:rPr lang="en-GB" sz="2500" dirty="0">
                <a:solidFill>
                  <a:srgbClr val="222222"/>
                </a:solidFill>
                <a:latin typeface="VIC-Regular"/>
              </a:rPr>
              <a:t>There is no hierarchy in the areas of Wellbeing listed in the previous slide  as all are equally important. There is also no single definition of Wellbeing, as how this is interpreted will depend on the individual, their circumstances and their priorities.</a:t>
            </a:r>
          </a:p>
          <a:p>
            <a:pPr algn="l"/>
            <a:r>
              <a:rPr lang="en-GB" sz="2500" dirty="0">
                <a:solidFill>
                  <a:srgbClr val="222222"/>
                </a:solidFill>
                <a:latin typeface="VIC-Regular"/>
              </a:rPr>
              <a:t>Wellbeing applies to several areas of life, not to one or two. Therefore, using a holistic approach to ensure a clear understanding of the individual’s views is vital to identifying and defining Wellbeing for each person.</a:t>
            </a:r>
          </a:p>
          <a:p>
            <a:pPr algn="l"/>
            <a:r>
              <a:rPr lang="en-GB" sz="2500" dirty="0">
                <a:solidFill>
                  <a:srgbClr val="222222"/>
                </a:solidFill>
                <a:latin typeface="VIC-Regular"/>
              </a:rPr>
              <a:t>Improving individual, and hence national, Wellbeing might best be achieved through improving people’s health. </a:t>
            </a:r>
          </a:p>
          <a:p>
            <a:endParaRPr lang="en-GB" dirty="0"/>
          </a:p>
        </p:txBody>
      </p:sp>
    </p:spTree>
    <p:extLst>
      <p:ext uri="{BB962C8B-B14F-4D97-AF65-F5344CB8AC3E}">
        <p14:creationId xmlns:p14="http://schemas.microsoft.com/office/powerpoint/2010/main" val="413208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BF9E0-6537-4930-98C0-7745078C5CCB}"/>
              </a:ext>
            </a:extLst>
          </p:cNvPr>
          <p:cNvSpPr>
            <a:spLocks noGrp="1"/>
          </p:cNvSpPr>
          <p:nvPr>
            <p:ph type="title"/>
          </p:nvPr>
        </p:nvSpPr>
        <p:spPr>
          <a:xfrm>
            <a:off x="439270" y="453932"/>
            <a:ext cx="10972800" cy="1143000"/>
          </a:xfrm>
        </p:spPr>
        <p:txBody>
          <a:bodyPr/>
          <a:lstStyle/>
          <a:p>
            <a:r>
              <a:rPr lang="en-GB" b="1" dirty="0"/>
              <a:t>Activity -1 – 20 minutes</a:t>
            </a:r>
            <a:endParaRPr lang="en-US" b="1" dirty="0"/>
          </a:p>
        </p:txBody>
      </p:sp>
      <p:sp>
        <p:nvSpPr>
          <p:cNvPr id="3" name="Content Placeholder 2">
            <a:extLst>
              <a:ext uri="{FF2B5EF4-FFF2-40B4-BE49-F238E27FC236}">
                <a16:creationId xmlns:a16="http://schemas.microsoft.com/office/drawing/2014/main" id="{86AB6F7D-0C14-4AA2-AEB4-61C21CFECC10}"/>
              </a:ext>
            </a:extLst>
          </p:cNvPr>
          <p:cNvSpPr>
            <a:spLocks noGrp="1"/>
          </p:cNvSpPr>
          <p:nvPr>
            <p:ph idx="1"/>
          </p:nvPr>
        </p:nvSpPr>
        <p:spPr>
          <a:xfrm>
            <a:off x="609600" y="2039472"/>
            <a:ext cx="10972800" cy="3917032"/>
          </a:xfrm>
        </p:spPr>
        <p:txBody>
          <a:bodyPr/>
          <a:lstStyle/>
          <a:p>
            <a:r>
              <a:rPr lang="en-GB" dirty="0"/>
              <a:t>Identify practical ways to improve your Wellbeing</a:t>
            </a:r>
          </a:p>
          <a:p>
            <a:r>
              <a:rPr lang="en-GB" dirty="0"/>
              <a:t>Identify practical ways to improve the Wellbeing of your family?</a:t>
            </a:r>
          </a:p>
        </p:txBody>
      </p:sp>
    </p:spTree>
    <p:extLst>
      <p:ext uri="{BB962C8B-B14F-4D97-AF65-F5344CB8AC3E}">
        <p14:creationId xmlns:p14="http://schemas.microsoft.com/office/powerpoint/2010/main" val="1417175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FC10B-8EA7-41FB-B0B9-8781505C66C5}"/>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CB390B06-92ED-4C0F-9355-CAD729581697}"/>
              </a:ext>
            </a:extLst>
          </p:cNvPr>
          <p:cNvSpPr>
            <a:spLocks noGrp="1"/>
          </p:cNvSpPr>
          <p:nvPr>
            <p:ph idx="1"/>
          </p:nvPr>
        </p:nvSpPr>
        <p:spPr/>
        <p:txBody>
          <a:bodyPr>
            <a:normAutofit fontScale="70000" lnSpcReduction="20000"/>
          </a:bodyPr>
          <a:lstStyle/>
          <a:p>
            <a:pPr marL="0" indent="0">
              <a:buNone/>
            </a:pPr>
            <a:r>
              <a:rPr lang="en-GB" dirty="0"/>
              <a:t>A range of different types of factors affect the health and Wellbeing of individuals. </a:t>
            </a:r>
          </a:p>
          <a:p>
            <a:pPr marL="0" indent="0">
              <a:buNone/>
            </a:pPr>
            <a:r>
              <a:rPr lang="en-GB" dirty="0"/>
              <a:t>These include </a:t>
            </a:r>
            <a:r>
              <a:rPr lang="en-GB" b="1" i="1" dirty="0"/>
              <a:t>socio-economic, physical, environmental and behavioural </a:t>
            </a:r>
            <a:r>
              <a:rPr lang="en-GB" dirty="0"/>
              <a:t>factors.</a:t>
            </a:r>
          </a:p>
          <a:p>
            <a:r>
              <a:rPr lang="en-GB" dirty="0"/>
              <a:t>The three aspects of health and Wellbeing that can be affected by any of these factors are physical health and Wellbeing, social health and Wellbeing and psychological health and Wellbeing. </a:t>
            </a:r>
          </a:p>
          <a:p>
            <a:pPr marL="514350" indent="-514350">
              <a:buFont typeface="+mj-lt"/>
              <a:buAutoNum type="alphaLcPeriod"/>
            </a:pPr>
            <a:r>
              <a:rPr lang="en-GB" b="1" dirty="0">
                <a:solidFill>
                  <a:srgbClr val="7030A0"/>
                </a:solidFill>
              </a:rPr>
              <a:t>Socio-economic factors- </a:t>
            </a:r>
            <a:r>
              <a:rPr lang="en-GB" dirty="0"/>
              <a:t>These are to do with a person’s place in society or the opportunities some people have in society relative to others, which has a major influence on health. </a:t>
            </a:r>
          </a:p>
          <a:p>
            <a:pPr marL="514350" indent="-514350">
              <a:buFont typeface="+mj-lt"/>
              <a:buAutoNum type="arabicPeriod"/>
            </a:pPr>
            <a:r>
              <a:rPr lang="en-GB" b="1" i="1" dirty="0"/>
              <a:t>Gender</a:t>
            </a:r>
            <a:r>
              <a:rPr lang="en-GB" dirty="0"/>
              <a:t> In terms of physical health and Wellbeing women are known to live longer than men but also to have higher rates of morbidity. It has been suggested that towards the end of the last century and in the early part of this century the gender difference in life expectancy is reducing.</a:t>
            </a:r>
          </a:p>
        </p:txBody>
      </p:sp>
    </p:spTree>
    <p:extLst>
      <p:ext uri="{BB962C8B-B14F-4D97-AF65-F5344CB8AC3E}">
        <p14:creationId xmlns:p14="http://schemas.microsoft.com/office/powerpoint/2010/main" val="203022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9FF6B-2967-477E-B9C4-CC00310D65FA}"/>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6B1CB5AB-EE1C-4886-974B-CA3EB716ADEF}"/>
              </a:ext>
            </a:extLst>
          </p:cNvPr>
          <p:cNvSpPr>
            <a:spLocks noGrp="1"/>
          </p:cNvSpPr>
          <p:nvPr>
            <p:ph idx="1"/>
          </p:nvPr>
        </p:nvSpPr>
        <p:spPr>
          <a:xfrm>
            <a:off x="224118" y="1734671"/>
            <a:ext cx="11358282" cy="4226858"/>
          </a:xfrm>
        </p:spPr>
        <p:txBody>
          <a:bodyPr>
            <a:normAutofit fontScale="70000" lnSpcReduction="20000"/>
          </a:bodyPr>
          <a:lstStyle/>
          <a:p>
            <a:pPr marL="0" indent="0">
              <a:buNone/>
            </a:pPr>
            <a:r>
              <a:rPr lang="en-GB" dirty="0"/>
              <a:t>2. </a:t>
            </a:r>
            <a:r>
              <a:rPr lang="en-GB" b="1" i="1" dirty="0"/>
              <a:t>Social class -</a:t>
            </a:r>
            <a:r>
              <a:rPr lang="en-GB" dirty="0"/>
              <a:t>It is widely understood that those who belong to the higher social classes have higher incomes and more opportunities in life generally than the lower social classes. </a:t>
            </a:r>
          </a:p>
          <a:p>
            <a:pPr>
              <a:buFont typeface="Wingdings" panose="05000000000000000000" pitchFamily="2" charset="2"/>
              <a:buChar char="§"/>
            </a:pPr>
            <a:r>
              <a:rPr lang="en-GB" dirty="0"/>
              <a:t>The class system can simply be viewed as consisting of </a:t>
            </a:r>
            <a:r>
              <a:rPr lang="en-GB" i="1" dirty="0"/>
              <a:t>three groups- </a:t>
            </a:r>
          </a:p>
          <a:p>
            <a:pPr>
              <a:buFont typeface="Wingdings" panose="05000000000000000000" pitchFamily="2" charset="2"/>
              <a:buChar char="§"/>
            </a:pPr>
            <a:r>
              <a:rPr lang="en-GB" dirty="0"/>
              <a:t>An </a:t>
            </a:r>
            <a:r>
              <a:rPr lang="en-GB" i="1" dirty="0"/>
              <a:t>upper class </a:t>
            </a:r>
          </a:p>
          <a:p>
            <a:pPr>
              <a:buFont typeface="Wingdings" panose="05000000000000000000" pitchFamily="2" charset="2"/>
              <a:buChar char="§"/>
            </a:pPr>
            <a:r>
              <a:rPr lang="en-GB" dirty="0"/>
              <a:t>A </a:t>
            </a:r>
            <a:r>
              <a:rPr lang="en-GB" i="1" dirty="0"/>
              <a:t>middle class </a:t>
            </a:r>
            <a:r>
              <a:rPr lang="en-GB" dirty="0"/>
              <a:t>and </a:t>
            </a:r>
          </a:p>
          <a:p>
            <a:pPr>
              <a:buFont typeface="Wingdings" panose="05000000000000000000" pitchFamily="2" charset="2"/>
              <a:buChar char="§"/>
            </a:pPr>
            <a:r>
              <a:rPr lang="en-GB" dirty="0"/>
              <a:t>A </a:t>
            </a:r>
            <a:r>
              <a:rPr lang="en-GB" i="1" dirty="0"/>
              <a:t>working or lower class</a:t>
            </a:r>
            <a:r>
              <a:rPr lang="en-GB" dirty="0"/>
              <a:t>. </a:t>
            </a:r>
          </a:p>
          <a:p>
            <a:pPr>
              <a:buFont typeface="Wingdings" panose="05000000000000000000" pitchFamily="2" charset="2"/>
              <a:buChar char="§"/>
            </a:pPr>
            <a:r>
              <a:rPr lang="en-GB" dirty="0"/>
              <a:t>People might decide what class someone belongs to on the basis of a whole range of indicators, for example where they live, the clothes they wear, the school they go to, the way they talk, the places they go on holiday or the leisure activities they engage in. Sociologists use an individual’s job title to place them in one of the social classes. Traditionally they used the Registrar General’s Classification to do this. </a:t>
            </a:r>
          </a:p>
        </p:txBody>
      </p:sp>
    </p:spTree>
    <p:extLst>
      <p:ext uri="{BB962C8B-B14F-4D97-AF65-F5344CB8AC3E}">
        <p14:creationId xmlns:p14="http://schemas.microsoft.com/office/powerpoint/2010/main" val="291373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59EAC-5C4A-409A-A547-FFCC79A457AB}"/>
              </a:ext>
            </a:extLst>
          </p:cNvPr>
          <p:cNvSpPr>
            <a:spLocks noGrp="1"/>
          </p:cNvSpPr>
          <p:nvPr>
            <p:ph type="title"/>
          </p:nvPr>
        </p:nvSpPr>
        <p:spPr>
          <a:xfrm>
            <a:off x="609600" y="274638"/>
            <a:ext cx="10972800" cy="808438"/>
          </a:xfrm>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4481719B-62E5-451A-99C7-F597ABA9E531}"/>
              </a:ext>
            </a:extLst>
          </p:cNvPr>
          <p:cNvSpPr>
            <a:spLocks noGrp="1"/>
          </p:cNvSpPr>
          <p:nvPr>
            <p:ph idx="1"/>
          </p:nvPr>
        </p:nvSpPr>
        <p:spPr>
          <a:xfrm>
            <a:off x="292963" y="1083076"/>
            <a:ext cx="7595978" cy="4434157"/>
          </a:xfrm>
        </p:spPr>
        <p:txBody>
          <a:bodyPr>
            <a:noAutofit/>
          </a:bodyPr>
          <a:lstStyle/>
          <a:p>
            <a:pPr marL="0" indent="0" algn="just">
              <a:buNone/>
            </a:pPr>
            <a:r>
              <a:rPr lang="en-GB" sz="2000" b="1" i="1" dirty="0"/>
              <a:t>3.Housing- </a:t>
            </a:r>
            <a:r>
              <a:rPr lang="en-GB" sz="2000" dirty="0"/>
              <a:t>It impacts on social health and Wellbeing. For example, living in high rise flats with no gardens makes it more difficult for children to interact with others through play. Also, people who live in sub-standard housing are less likely to invite friends to their house. Conversely, good housing may encourage social contact as both adults and children will invite others to their home.</a:t>
            </a:r>
          </a:p>
          <a:p>
            <a:pPr marL="0" indent="0" algn="just">
              <a:buNone/>
            </a:pPr>
            <a:endParaRPr lang="en-GB" sz="2000" dirty="0"/>
          </a:p>
          <a:p>
            <a:pPr marL="0" indent="0" algn="just">
              <a:buNone/>
            </a:pPr>
            <a:r>
              <a:rPr lang="en-GB" sz="2000" b="1" i="1" dirty="0"/>
              <a:t>4.Culture and ethnicity-</a:t>
            </a:r>
            <a:r>
              <a:rPr lang="en-GB" sz="2000" i="1" dirty="0"/>
              <a:t>Culture</a:t>
            </a:r>
            <a:r>
              <a:rPr lang="en-GB" sz="2000" dirty="0"/>
              <a:t> refers to the practices, beliefs, traditions and customs of a particular group of people. This is often linked to ethnicity but can also be applied to other groups of people in society e.g., middle class culture or youth culture. </a:t>
            </a:r>
          </a:p>
        </p:txBody>
      </p:sp>
      <p:pic>
        <p:nvPicPr>
          <p:cNvPr id="5" name="Picture 4" descr="Map&#10;&#10;Description automatically generated with medium confidence">
            <a:extLst>
              <a:ext uri="{FF2B5EF4-FFF2-40B4-BE49-F238E27FC236}">
                <a16:creationId xmlns:a16="http://schemas.microsoft.com/office/drawing/2014/main" id="{85EEBB48-A99E-4040-9A18-7CB25B2E7FE4}"/>
              </a:ext>
            </a:extLst>
          </p:cNvPr>
          <p:cNvPicPr>
            <a:picLocks noChangeAspect="1"/>
          </p:cNvPicPr>
          <p:nvPr/>
        </p:nvPicPr>
        <p:blipFill>
          <a:blip r:embed="rId2"/>
          <a:stretch>
            <a:fillRect/>
          </a:stretch>
        </p:blipFill>
        <p:spPr>
          <a:xfrm>
            <a:off x="8077200" y="1136850"/>
            <a:ext cx="4011706" cy="4326608"/>
          </a:xfrm>
          <a:prstGeom prst="rect">
            <a:avLst/>
          </a:prstGeom>
        </p:spPr>
      </p:pic>
    </p:spTree>
    <p:extLst>
      <p:ext uri="{BB962C8B-B14F-4D97-AF65-F5344CB8AC3E}">
        <p14:creationId xmlns:p14="http://schemas.microsoft.com/office/powerpoint/2010/main" val="98438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3188C-E8E8-420E-A8D6-66711D97D5F3}"/>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022145A6-C032-4C53-84B7-3C265BDC22BE}"/>
              </a:ext>
            </a:extLst>
          </p:cNvPr>
          <p:cNvSpPr>
            <a:spLocks noGrp="1"/>
          </p:cNvSpPr>
          <p:nvPr>
            <p:ph idx="1"/>
          </p:nvPr>
        </p:nvSpPr>
        <p:spPr/>
        <p:txBody>
          <a:bodyPr>
            <a:normAutofit fontScale="85000" lnSpcReduction="10000"/>
          </a:bodyPr>
          <a:lstStyle/>
          <a:p>
            <a:pPr algn="just">
              <a:buFont typeface="Wingdings" panose="05000000000000000000" pitchFamily="2" charset="2"/>
              <a:buChar char="§"/>
            </a:pPr>
            <a:r>
              <a:rPr lang="en-GB" sz="3200" dirty="0"/>
              <a:t>A </a:t>
            </a:r>
            <a:r>
              <a:rPr lang="en-GB" sz="3200" b="1" dirty="0"/>
              <a:t>person’s ethnicity </a:t>
            </a:r>
            <a:r>
              <a:rPr lang="en-GB" sz="3200" dirty="0"/>
              <a:t>refers to his belonging to a group of people of similar origin and culture and the adjective ethnic is often used to refer the culture a minority group within the wider population e.g., the Chinese population in Northern Ireland.</a:t>
            </a:r>
          </a:p>
          <a:p>
            <a:pPr algn="just">
              <a:buFont typeface="Wingdings" panose="05000000000000000000" pitchFamily="2" charset="2"/>
              <a:buChar char="§"/>
            </a:pPr>
            <a:r>
              <a:rPr lang="en-GB" sz="3200" dirty="0"/>
              <a:t>In terms of </a:t>
            </a:r>
            <a:r>
              <a:rPr lang="en-GB" sz="3200" b="1" i="1" dirty="0"/>
              <a:t>physical health and Wellbeing</a:t>
            </a:r>
            <a:r>
              <a:rPr lang="en-GB" sz="3200" dirty="0"/>
              <a:t>, belonging to a particular ethnic group can be associated with increased risk of suffering from a particular disease or condition e.g. within the UK all ethnic minority groups (apart from Irish and Chinese) are more likely to suffer from diabetes than the wider population; Asian men are more at risk of angina and heart attack than other groups; </a:t>
            </a:r>
            <a:endParaRPr lang="en-GB" dirty="0"/>
          </a:p>
        </p:txBody>
      </p:sp>
    </p:spTree>
    <p:extLst>
      <p:ext uri="{BB962C8B-B14F-4D97-AF65-F5344CB8AC3E}">
        <p14:creationId xmlns:p14="http://schemas.microsoft.com/office/powerpoint/2010/main" val="39824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17804-EB10-4430-A963-735917D69F52}"/>
              </a:ext>
            </a:extLst>
          </p:cNvPr>
          <p:cNvSpPr>
            <a:spLocks noGrp="1"/>
          </p:cNvSpPr>
          <p:nvPr>
            <p:ph type="title"/>
          </p:nvPr>
        </p:nvSpPr>
        <p:spPr>
          <a:xfrm>
            <a:off x="494190" y="0"/>
            <a:ext cx="10972800" cy="1020932"/>
          </a:xfrm>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47EFD181-D5BC-4F2A-BA7B-CC92DF3C0E62}"/>
              </a:ext>
            </a:extLst>
          </p:cNvPr>
          <p:cNvSpPr>
            <a:spLocks noGrp="1"/>
          </p:cNvSpPr>
          <p:nvPr>
            <p:ph idx="1"/>
          </p:nvPr>
        </p:nvSpPr>
        <p:spPr>
          <a:xfrm>
            <a:off x="349624" y="1133552"/>
            <a:ext cx="11196917" cy="4099595"/>
          </a:xfrm>
        </p:spPr>
        <p:txBody>
          <a:bodyPr>
            <a:noAutofit/>
          </a:bodyPr>
          <a:lstStyle/>
          <a:p>
            <a:pPr marL="0" indent="0">
              <a:buNone/>
            </a:pPr>
            <a:r>
              <a:rPr lang="en-GB" sz="2400" b="1" dirty="0">
                <a:solidFill>
                  <a:srgbClr val="0070C0"/>
                </a:solidFill>
              </a:rPr>
              <a:t>b)Physical Factors- </a:t>
            </a:r>
            <a:r>
              <a:rPr lang="en-GB" sz="2400" dirty="0"/>
              <a:t>Physical factors that can impact on physical, social and psychological health and Wellbeing include a range of conditions, illnesses or diseases. These may be genetically inherited or associated with ageing. </a:t>
            </a:r>
          </a:p>
          <a:p>
            <a:pPr marL="0" indent="0">
              <a:buNone/>
            </a:pPr>
            <a:r>
              <a:rPr lang="en-GB" sz="2400" b="1" i="1" dirty="0"/>
              <a:t>1)Genetically inherited conditions </a:t>
            </a:r>
            <a:r>
              <a:rPr lang="en-GB" sz="2400" dirty="0"/>
              <a:t>Whilst genetics can often predispose people to a whole variety of illnesses and diseases, there are some conditions that have a proven genetic cause i.e., they are directly genetically inherited. Examples include-</a:t>
            </a:r>
          </a:p>
          <a:p>
            <a:pPr>
              <a:buFont typeface="Wingdings" panose="05000000000000000000" pitchFamily="2" charset="2"/>
              <a:buChar char="§"/>
            </a:pPr>
            <a:r>
              <a:rPr lang="en-GB" sz="2400" i="1" dirty="0"/>
              <a:t>Sickle cell anaemia </a:t>
            </a:r>
            <a:r>
              <a:rPr lang="en-GB" sz="1400" dirty="0">
                <a:hlinkClick r:id="rId2"/>
              </a:rPr>
              <a:t>www.nhs.uk/conditions/Sickle-cell-anaemia/pages/introduction.aspx</a:t>
            </a:r>
            <a:r>
              <a:rPr lang="en-GB" sz="1400" dirty="0"/>
              <a:t>  </a:t>
            </a:r>
          </a:p>
          <a:p>
            <a:pPr>
              <a:buFont typeface="Wingdings" panose="05000000000000000000" pitchFamily="2" charset="2"/>
              <a:buChar char="§"/>
            </a:pPr>
            <a:r>
              <a:rPr lang="en-GB" sz="2400" i="1" dirty="0"/>
              <a:t>Cystic Fibrosis </a:t>
            </a:r>
            <a:r>
              <a:rPr lang="en-GB" sz="1400" dirty="0">
                <a:hlinkClick r:id="rId3"/>
              </a:rPr>
              <a:t>www.cysticfibrosis.org.uk/about-cf/what-is-cystic-fibrosis</a:t>
            </a:r>
            <a:r>
              <a:rPr lang="en-GB" sz="1400" dirty="0"/>
              <a:t>  </a:t>
            </a:r>
          </a:p>
          <a:p>
            <a:pPr>
              <a:buFont typeface="Wingdings" panose="05000000000000000000" pitchFamily="2" charset="2"/>
              <a:buChar char="§"/>
            </a:pPr>
            <a:r>
              <a:rPr lang="en-GB" sz="2400" i="1" dirty="0"/>
              <a:t>Turner Syndrome </a:t>
            </a:r>
            <a:r>
              <a:rPr lang="en-GB" sz="1400" dirty="0">
                <a:hlinkClick r:id="rId4"/>
              </a:rPr>
              <a:t>www.nhs.uk/conditions/turners-syndrome/Pages/Introduction.aspx</a:t>
            </a:r>
            <a:r>
              <a:rPr lang="en-GB" sz="1400" dirty="0"/>
              <a:t> </a:t>
            </a:r>
          </a:p>
        </p:txBody>
      </p:sp>
    </p:spTree>
    <p:extLst>
      <p:ext uri="{BB962C8B-B14F-4D97-AF65-F5344CB8AC3E}">
        <p14:creationId xmlns:p14="http://schemas.microsoft.com/office/powerpoint/2010/main" val="2170450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37CB6-FA2F-4454-9411-45AD374DA8A2}"/>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FC1485FE-C691-408A-88FB-92CE0FABED57}"/>
              </a:ext>
            </a:extLst>
          </p:cNvPr>
          <p:cNvSpPr>
            <a:spLocks noGrp="1"/>
          </p:cNvSpPr>
          <p:nvPr>
            <p:ph idx="1"/>
          </p:nvPr>
        </p:nvSpPr>
        <p:spPr/>
        <p:txBody>
          <a:bodyPr/>
          <a:lstStyle/>
          <a:p>
            <a:pPr marL="0" indent="0">
              <a:buNone/>
            </a:pPr>
            <a:r>
              <a:rPr lang="en-GB" sz="2800" b="1" i="1" dirty="0"/>
              <a:t>2)Chronic illness </a:t>
            </a:r>
            <a:r>
              <a:rPr lang="en-GB" sz="2800" dirty="0"/>
              <a:t>or disease associated with the ageing process. Most people develop chronic conditions as they grew older, and many are classified as disabled as a result. Examples include type 2 diabetes, coronary heart disease, osteoarthritis and osteoporosis.</a:t>
            </a:r>
          </a:p>
          <a:p>
            <a:endParaRPr lang="en-GB" dirty="0"/>
          </a:p>
        </p:txBody>
      </p:sp>
      <p:pic>
        <p:nvPicPr>
          <p:cNvPr id="4" name="Picture 3" descr="A picture containing tree, outdoor, person, person&#10;&#10;Description automatically generated">
            <a:extLst>
              <a:ext uri="{FF2B5EF4-FFF2-40B4-BE49-F238E27FC236}">
                <a16:creationId xmlns:a16="http://schemas.microsoft.com/office/drawing/2014/main" id="{52846F12-4D0A-4ED7-B8C5-D3650BD8F33F}"/>
              </a:ext>
            </a:extLst>
          </p:cNvPr>
          <p:cNvPicPr>
            <a:picLocks noChangeAspect="1"/>
          </p:cNvPicPr>
          <p:nvPr/>
        </p:nvPicPr>
        <p:blipFill>
          <a:blip r:embed="rId2"/>
          <a:stretch>
            <a:fillRect/>
          </a:stretch>
        </p:blipFill>
        <p:spPr>
          <a:xfrm>
            <a:off x="3549038" y="3457280"/>
            <a:ext cx="5093924" cy="2242515"/>
          </a:xfrm>
          <a:prstGeom prst="rect">
            <a:avLst/>
          </a:prstGeom>
        </p:spPr>
      </p:pic>
    </p:spTree>
    <p:extLst>
      <p:ext uri="{BB962C8B-B14F-4D97-AF65-F5344CB8AC3E}">
        <p14:creationId xmlns:p14="http://schemas.microsoft.com/office/powerpoint/2010/main" val="2902473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019ED-3662-4B76-AB9F-460CD2AC0EFA}"/>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3190B90E-6334-4D81-98B8-A32310D5455C}"/>
              </a:ext>
            </a:extLst>
          </p:cNvPr>
          <p:cNvSpPr>
            <a:spLocks noGrp="1"/>
          </p:cNvSpPr>
          <p:nvPr>
            <p:ph idx="1"/>
          </p:nvPr>
        </p:nvSpPr>
        <p:spPr>
          <a:xfrm>
            <a:off x="248576" y="1154097"/>
            <a:ext cx="8447189" cy="4363136"/>
          </a:xfrm>
        </p:spPr>
        <p:txBody>
          <a:bodyPr>
            <a:normAutofit fontScale="70000" lnSpcReduction="20000"/>
          </a:bodyPr>
          <a:lstStyle/>
          <a:p>
            <a:pPr marL="0" indent="0">
              <a:buNone/>
            </a:pPr>
            <a:r>
              <a:rPr lang="en-GB" b="1" dirty="0">
                <a:solidFill>
                  <a:srgbClr val="00B050"/>
                </a:solidFill>
              </a:rPr>
              <a:t>c)Environmental factors</a:t>
            </a:r>
          </a:p>
          <a:p>
            <a:pPr marL="0" indent="0" algn="just">
              <a:buNone/>
            </a:pPr>
            <a:r>
              <a:rPr lang="en-GB" b="1" i="1" dirty="0"/>
              <a:t>1)Geographical location </a:t>
            </a:r>
            <a:r>
              <a:rPr lang="en-GB" dirty="0"/>
              <a:t>Where someone lives within the UK can have an influence on health and Wellbeing. </a:t>
            </a:r>
          </a:p>
          <a:p>
            <a:pPr algn="just"/>
            <a:r>
              <a:rPr lang="en-GB" dirty="0"/>
              <a:t>In terms of the effects of geographical location on physical health and Wellbeing, there may be services available in one area and not another, some health trusts may allow doctors to prescribe a drug that is unavailable to patients in another part of the country, or staff shortages may mean long waiting lists in some parts of the country.</a:t>
            </a:r>
          </a:p>
          <a:p>
            <a:pPr algn="just"/>
            <a:r>
              <a:rPr lang="en-GB" dirty="0"/>
              <a:t>This has been referred to as ‘the postcode lottery’ in health and clearly there can be a negative impact on the physical health and Wellbeing of service users. Some may suffer unnecessary pain and distress and they may even suffer premature death when waiting for care and treatment. </a:t>
            </a:r>
          </a:p>
        </p:txBody>
      </p:sp>
      <p:pic>
        <p:nvPicPr>
          <p:cNvPr id="5" name="Picture 4" descr="A picture containing standing, sport, posing&#10;&#10;Description automatically generated">
            <a:extLst>
              <a:ext uri="{FF2B5EF4-FFF2-40B4-BE49-F238E27FC236}">
                <a16:creationId xmlns:a16="http://schemas.microsoft.com/office/drawing/2014/main" id="{4541E5AA-2C8F-4D05-BB26-F3C96B725615}"/>
              </a:ext>
            </a:extLst>
          </p:cNvPr>
          <p:cNvPicPr>
            <a:picLocks noChangeAspect="1"/>
          </p:cNvPicPr>
          <p:nvPr/>
        </p:nvPicPr>
        <p:blipFill>
          <a:blip r:embed="rId2"/>
          <a:stretch>
            <a:fillRect/>
          </a:stretch>
        </p:blipFill>
        <p:spPr>
          <a:xfrm>
            <a:off x="8695765" y="1578204"/>
            <a:ext cx="3370729" cy="3701591"/>
          </a:xfrm>
          <a:prstGeom prst="rect">
            <a:avLst/>
          </a:prstGeom>
        </p:spPr>
      </p:pic>
    </p:spTree>
    <p:extLst>
      <p:ext uri="{BB962C8B-B14F-4D97-AF65-F5344CB8AC3E}">
        <p14:creationId xmlns:p14="http://schemas.microsoft.com/office/powerpoint/2010/main" val="1058268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797A1-69A8-460D-9975-FBCFEFE45482}"/>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CAB9F86E-6B92-4951-A363-4783D808E82E}"/>
              </a:ext>
            </a:extLst>
          </p:cNvPr>
          <p:cNvSpPr>
            <a:spLocks noGrp="1"/>
          </p:cNvSpPr>
          <p:nvPr>
            <p:ph idx="1"/>
          </p:nvPr>
        </p:nvSpPr>
        <p:spPr/>
        <p:txBody>
          <a:bodyPr>
            <a:normAutofit fontScale="85000" lnSpcReduction="10000"/>
          </a:bodyPr>
          <a:lstStyle/>
          <a:p>
            <a:r>
              <a:rPr lang="en-GB" b="1" i="1" dirty="0"/>
              <a:t>2) Pollution </a:t>
            </a:r>
            <a:r>
              <a:rPr lang="en-GB" dirty="0"/>
              <a:t>There are different types of pollution, and they all have different effects. For ex- Noise pollution e.g., from air traffic can also impact on physical health and Wellbeing by disrupting sleep patterns, causing excessive tiredness. </a:t>
            </a:r>
          </a:p>
          <a:p>
            <a:r>
              <a:rPr lang="en-GB" dirty="0"/>
              <a:t>People suffering from pollution related illnesses might feel depressed, as they may not be able to go out as often as they would like due to their illness. </a:t>
            </a:r>
          </a:p>
          <a:p>
            <a:r>
              <a:rPr lang="en-GB" dirty="0"/>
              <a:t>There is also some evidence that children exposed to high levels of lead from traffic fumes are prone to behavioural disorders.</a:t>
            </a:r>
          </a:p>
          <a:p>
            <a:endParaRPr lang="en-GB" dirty="0"/>
          </a:p>
        </p:txBody>
      </p:sp>
    </p:spTree>
    <p:extLst>
      <p:ext uri="{BB962C8B-B14F-4D97-AF65-F5344CB8AC3E}">
        <p14:creationId xmlns:p14="http://schemas.microsoft.com/office/powerpoint/2010/main" val="344313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333B8-CCC3-4B78-8C71-4093B98FB98B}"/>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1BBFBC5B-02AA-42A4-8B11-16DF323044D5}"/>
              </a:ext>
            </a:extLst>
          </p:cNvPr>
          <p:cNvSpPr>
            <a:spLocks noGrp="1"/>
          </p:cNvSpPr>
          <p:nvPr>
            <p:ph idx="1"/>
          </p:nvPr>
        </p:nvSpPr>
        <p:spPr>
          <a:xfrm>
            <a:off x="358589" y="1223682"/>
            <a:ext cx="11617823" cy="4693023"/>
          </a:xfrm>
        </p:spPr>
        <p:txBody>
          <a:bodyPr>
            <a:normAutofit fontScale="77500" lnSpcReduction="20000"/>
          </a:bodyPr>
          <a:lstStyle/>
          <a:p>
            <a:pPr marL="0" indent="0">
              <a:buNone/>
            </a:pPr>
            <a:r>
              <a:rPr lang="en-GB" b="1" dirty="0">
                <a:solidFill>
                  <a:srgbClr val="FF0000"/>
                </a:solidFill>
              </a:rPr>
              <a:t>d)Behavioural factors- </a:t>
            </a:r>
            <a:r>
              <a:rPr lang="en-GB" dirty="0"/>
              <a:t>A range of health behaviours can contribute to all aspects of health and wellbeing. These include exercise, diet, smoking, alcohol consumption and illegal drug use. </a:t>
            </a:r>
          </a:p>
          <a:p>
            <a:pPr marL="0" indent="0">
              <a:buNone/>
            </a:pPr>
            <a:r>
              <a:rPr lang="en-GB" b="1" i="1" dirty="0"/>
              <a:t>1)Exercise and lack of exercise-</a:t>
            </a:r>
            <a:r>
              <a:rPr lang="en-GB" dirty="0"/>
              <a:t>Exercise is known to be very beneficial for the physical health and Wellbeing of individuals, whilst a lack of exercise contributes to poor health. </a:t>
            </a:r>
          </a:p>
          <a:p>
            <a:r>
              <a:rPr lang="en-GB" dirty="0"/>
              <a:t>Exercise makes the heart stronger and larger so it can pump more blood around the body and can sustain its maximum level with less strain. </a:t>
            </a:r>
          </a:p>
          <a:p>
            <a:r>
              <a:rPr lang="en-GB" dirty="0"/>
              <a:t>This lowers the risk of heart problems and improves circulation. </a:t>
            </a:r>
          </a:p>
          <a:p>
            <a:r>
              <a:rPr lang="en-GB" dirty="0"/>
              <a:t>Exercise reduces obesity and prevents diabetes. It builds bone strength and prevents osteoporosis. It helps to protect individuals from developing cancers such as colon or breast cancer. Exercise tones the body and improves muscle strength.</a:t>
            </a:r>
          </a:p>
        </p:txBody>
      </p:sp>
    </p:spTree>
    <p:extLst>
      <p:ext uri="{BB962C8B-B14F-4D97-AF65-F5344CB8AC3E}">
        <p14:creationId xmlns:p14="http://schemas.microsoft.com/office/powerpoint/2010/main" val="120709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36B7C-162E-4569-B68B-D79497E0C703}"/>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7D679B06-4BC4-4E6A-8445-632F864DE0D4}"/>
              </a:ext>
            </a:extLst>
          </p:cNvPr>
          <p:cNvSpPr>
            <a:spLocks noGrp="1"/>
          </p:cNvSpPr>
          <p:nvPr>
            <p:ph idx="1"/>
          </p:nvPr>
        </p:nvSpPr>
        <p:spPr/>
        <p:txBody>
          <a:bodyPr>
            <a:normAutofit fontScale="77500" lnSpcReduction="20000"/>
          </a:bodyPr>
          <a:lstStyle/>
          <a:p>
            <a:pPr marL="0" indent="0">
              <a:buNone/>
            </a:pPr>
            <a:r>
              <a:rPr lang="en-GB" b="1" i="1" dirty="0"/>
              <a:t>2)Diet-</a:t>
            </a:r>
            <a:r>
              <a:rPr lang="en-GB" dirty="0"/>
              <a:t>A healthy diet is often referred to as a balanced diet, which means consuming from all the different food groups in the recommended proportions. </a:t>
            </a:r>
          </a:p>
          <a:p>
            <a:pPr marL="0" indent="0">
              <a:buNone/>
            </a:pPr>
            <a:r>
              <a:rPr lang="en-GB" dirty="0"/>
              <a:t>According to nutritionists there are five main food groups – these are whole grains, fruit and vegetables, protein, dairy products, and fat and sugar. </a:t>
            </a:r>
          </a:p>
          <a:p>
            <a:pPr marL="0" indent="0">
              <a:buNone/>
            </a:pPr>
            <a:r>
              <a:rPr lang="en-GB" b="1" i="1" dirty="0"/>
              <a:t>3)Smoking- </a:t>
            </a:r>
            <a:r>
              <a:rPr lang="en-GB" dirty="0"/>
              <a:t>Smoking has many negative effects on the body as described by the NHS. Click on this link for a description of the negative impact of smoking on circulation, the heart, stomach, skin, bones, brain, lungs, mouth and throat, as well as its impact on reproduction and fertility.</a:t>
            </a:r>
          </a:p>
          <a:p>
            <a:pPr marL="0" indent="0">
              <a:buNone/>
            </a:pPr>
            <a:r>
              <a:rPr lang="en-GB" dirty="0"/>
              <a:t> </a:t>
            </a:r>
            <a:r>
              <a:rPr lang="en-GB" dirty="0">
                <a:hlinkClick r:id="rId2"/>
              </a:rPr>
              <a:t>www.mentalhealth.org.uk/a-to-z/s/smoking-and-mental-health</a:t>
            </a:r>
            <a:r>
              <a:rPr lang="en-GB" dirty="0"/>
              <a:t> </a:t>
            </a:r>
          </a:p>
          <a:p>
            <a:endParaRPr lang="en-GB" dirty="0"/>
          </a:p>
        </p:txBody>
      </p:sp>
    </p:spTree>
    <p:extLst>
      <p:ext uri="{BB962C8B-B14F-4D97-AF65-F5344CB8AC3E}">
        <p14:creationId xmlns:p14="http://schemas.microsoft.com/office/powerpoint/2010/main" val="377586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5B430-BFA1-4049-8180-3199D9B899DB}"/>
              </a:ext>
            </a:extLst>
          </p:cNvPr>
          <p:cNvSpPr>
            <a:spLocks noGrp="1"/>
          </p:cNvSpPr>
          <p:nvPr>
            <p:ph type="title"/>
          </p:nvPr>
        </p:nvSpPr>
        <p:spPr>
          <a:xfrm>
            <a:off x="455807" y="-98136"/>
            <a:ext cx="10972800" cy="1143000"/>
          </a:xfrm>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88061468-B88A-42F4-BDBD-7D886651DD8A}"/>
              </a:ext>
            </a:extLst>
          </p:cNvPr>
          <p:cNvSpPr>
            <a:spLocks noGrp="1"/>
          </p:cNvSpPr>
          <p:nvPr>
            <p:ph idx="1"/>
          </p:nvPr>
        </p:nvSpPr>
        <p:spPr>
          <a:xfrm>
            <a:off x="295645" y="1044864"/>
            <a:ext cx="11600710" cy="4398647"/>
          </a:xfrm>
        </p:spPr>
        <p:txBody>
          <a:bodyPr>
            <a:noAutofit/>
          </a:bodyPr>
          <a:lstStyle/>
          <a:p>
            <a:pPr marL="0" indent="0">
              <a:buNone/>
            </a:pPr>
            <a:r>
              <a:rPr lang="en-GB" sz="2400" b="1" i="1" dirty="0"/>
              <a:t>4)Alcohol misuse- </a:t>
            </a:r>
            <a:r>
              <a:rPr lang="en-GB" sz="2400" dirty="0"/>
              <a:t>Drinking too much alcohol has a very negative impact on physical health and Wellbeing. . Alcohol misuse can also lead to death or injury due to drink driving or accidents in the home and at work. In the longer term, alcohol misuse can lead to a whole variety of health problems, including diabetes, inflammation of the pancreas, internal bleeding, weakening of the heart, high blood pressure and stroke. </a:t>
            </a:r>
          </a:p>
          <a:p>
            <a:pPr>
              <a:buFont typeface="Wingdings" panose="05000000000000000000" pitchFamily="2" charset="2"/>
              <a:buChar char="§"/>
            </a:pPr>
            <a:r>
              <a:rPr lang="en-GB" sz="2400" dirty="0"/>
              <a:t>With reference to the impact on social health and Wellbeing, it is well known that aggressive and criminal behaviour and the consumption of alcohol are linked- nearly half of the offenders of sexual offences, burglaries, street crime and crimes in pubs and clubs have been found to be intoxicated. </a:t>
            </a:r>
          </a:p>
          <a:p>
            <a:pPr>
              <a:buFont typeface="Wingdings" panose="05000000000000000000" pitchFamily="2" charset="2"/>
              <a:buChar char="§"/>
            </a:pPr>
            <a:r>
              <a:rPr lang="en-GB" sz="2400" dirty="0"/>
              <a:t>Many alcoholics are more likely to stay in their homes while drinking to try to disguise their problem, which means they can be quite isolated.</a:t>
            </a:r>
          </a:p>
        </p:txBody>
      </p:sp>
    </p:spTree>
    <p:extLst>
      <p:ext uri="{BB962C8B-B14F-4D97-AF65-F5344CB8AC3E}">
        <p14:creationId xmlns:p14="http://schemas.microsoft.com/office/powerpoint/2010/main" val="56123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6FA9-3B96-4FE0-9CF4-38F9D86801EF}"/>
              </a:ext>
            </a:extLst>
          </p:cNvPr>
          <p:cNvSpPr>
            <a:spLocks noGrp="1"/>
          </p:cNvSpPr>
          <p:nvPr>
            <p:ph type="title"/>
          </p:nvPr>
        </p:nvSpPr>
        <p:spPr/>
        <p:txBody>
          <a:bodyPr/>
          <a:lstStyle/>
          <a:p>
            <a:r>
              <a:rPr lang="en-GB" b="1" dirty="0"/>
              <a:t>Factors affecting Health and Wellbeing</a:t>
            </a:r>
          </a:p>
        </p:txBody>
      </p:sp>
      <p:sp>
        <p:nvSpPr>
          <p:cNvPr id="3" name="Content Placeholder 2">
            <a:extLst>
              <a:ext uri="{FF2B5EF4-FFF2-40B4-BE49-F238E27FC236}">
                <a16:creationId xmlns:a16="http://schemas.microsoft.com/office/drawing/2014/main" id="{2591AD4E-0154-46B0-8008-E01F0C5E70EB}"/>
              </a:ext>
            </a:extLst>
          </p:cNvPr>
          <p:cNvSpPr>
            <a:spLocks noGrp="1"/>
          </p:cNvSpPr>
          <p:nvPr>
            <p:ph idx="1"/>
          </p:nvPr>
        </p:nvSpPr>
        <p:spPr>
          <a:xfrm>
            <a:off x="466165" y="1417638"/>
            <a:ext cx="10972800" cy="4325470"/>
          </a:xfrm>
        </p:spPr>
        <p:txBody>
          <a:bodyPr>
            <a:normAutofit fontScale="85000" lnSpcReduction="20000"/>
          </a:bodyPr>
          <a:lstStyle/>
          <a:p>
            <a:pPr marL="0" indent="0">
              <a:buNone/>
            </a:pPr>
            <a:r>
              <a:rPr lang="en-GB" sz="3200" b="1" i="1" dirty="0"/>
              <a:t>5)Illegal drug use- </a:t>
            </a:r>
            <a:r>
              <a:rPr lang="en-GB" sz="3200" dirty="0"/>
              <a:t>Illegal drugs include cannabis, cocaine, mephedrone, ecstasy and amphetamines. </a:t>
            </a:r>
          </a:p>
          <a:p>
            <a:pPr marL="0" indent="0">
              <a:buNone/>
            </a:pPr>
            <a:r>
              <a:rPr lang="en-GB" sz="3200" dirty="0"/>
              <a:t>All have both short- and long-term effects, although these vary from one type of drug to another. Drug users often experience difficulties in family and other relationships and may experience loneliness and isolation as a result. </a:t>
            </a:r>
          </a:p>
          <a:p>
            <a:pPr>
              <a:buFont typeface="Wingdings" panose="05000000000000000000" pitchFamily="2" charset="2"/>
              <a:buChar char="§"/>
            </a:pPr>
            <a:r>
              <a:rPr lang="en-GB" sz="3200" dirty="0"/>
              <a:t>Financial problems may arise because of the expense of buying drugs and the user may have no money for any other social activities. </a:t>
            </a:r>
          </a:p>
          <a:p>
            <a:pPr>
              <a:buFont typeface="Wingdings" panose="05000000000000000000" pitchFamily="2" charset="2"/>
              <a:buChar char="§"/>
            </a:pPr>
            <a:r>
              <a:rPr lang="en-GB" sz="3200" dirty="0"/>
              <a:t>Work attendance record and level of performance may drop, and the user may become unemployed, losing contact with work colleagues.</a:t>
            </a:r>
          </a:p>
          <a:p>
            <a:endParaRPr lang="en-GB" dirty="0"/>
          </a:p>
        </p:txBody>
      </p:sp>
    </p:spTree>
    <p:extLst>
      <p:ext uri="{BB962C8B-B14F-4D97-AF65-F5344CB8AC3E}">
        <p14:creationId xmlns:p14="http://schemas.microsoft.com/office/powerpoint/2010/main" val="2564051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79170-DDC1-4C27-B2E5-C1CF119A6D35}"/>
              </a:ext>
            </a:extLst>
          </p:cNvPr>
          <p:cNvSpPr>
            <a:spLocks noGrp="1"/>
          </p:cNvSpPr>
          <p:nvPr>
            <p:ph type="title"/>
          </p:nvPr>
        </p:nvSpPr>
        <p:spPr>
          <a:xfrm>
            <a:off x="609600" y="274638"/>
            <a:ext cx="10972800" cy="755172"/>
          </a:xfrm>
        </p:spPr>
        <p:txBody>
          <a:bodyPr anchor="ctr">
            <a:normAutofit fontScale="90000"/>
          </a:bodyPr>
          <a:lstStyle/>
          <a:p>
            <a:r>
              <a:rPr lang="en-GB" b="1" dirty="0"/>
              <a:t>Activity Time – 2 – 25 minutes</a:t>
            </a:r>
          </a:p>
        </p:txBody>
      </p:sp>
      <p:sp>
        <p:nvSpPr>
          <p:cNvPr id="3" name="Content Placeholder 2">
            <a:extLst>
              <a:ext uri="{FF2B5EF4-FFF2-40B4-BE49-F238E27FC236}">
                <a16:creationId xmlns:a16="http://schemas.microsoft.com/office/drawing/2014/main" id="{B2755E73-CDB9-4817-958F-DFF8FE94628D}"/>
              </a:ext>
            </a:extLst>
          </p:cNvPr>
          <p:cNvSpPr>
            <a:spLocks noGrp="1"/>
          </p:cNvSpPr>
          <p:nvPr>
            <p:ph sz="half" idx="1"/>
          </p:nvPr>
        </p:nvSpPr>
        <p:spPr>
          <a:xfrm>
            <a:off x="-71718" y="1149284"/>
            <a:ext cx="5635812" cy="4559431"/>
          </a:xfrm>
        </p:spPr>
        <p:txBody>
          <a:bodyPr>
            <a:normAutofit fontScale="92500" lnSpcReduction="10000"/>
          </a:bodyPr>
          <a:lstStyle/>
          <a:p>
            <a:r>
              <a:rPr lang="en-GB" dirty="0"/>
              <a:t>Evaluate the potential impact of physical health on psychological Wellbeing.</a:t>
            </a:r>
          </a:p>
          <a:p>
            <a:r>
              <a:rPr lang="en-GB" dirty="0"/>
              <a:t>Discuss this issue in a group. Without mentioning any names, discuss how someone you know has been affected psychologically by their physical ill-health. </a:t>
            </a:r>
          </a:p>
          <a:p>
            <a:r>
              <a:rPr lang="en-GB" dirty="0"/>
              <a:t>Perhaps this person has a chronic condition or has been diagnosed with a serious illness. How did affect their emotions?</a:t>
            </a:r>
          </a:p>
          <a:p>
            <a:endParaRPr lang="en-GB" dirty="0"/>
          </a:p>
          <a:p>
            <a:endParaRPr lang="en-GB" dirty="0"/>
          </a:p>
        </p:txBody>
      </p:sp>
      <p:pic>
        <p:nvPicPr>
          <p:cNvPr id="5" name="Picture 4">
            <a:extLst>
              <a:ext uri="{FF2B5EF4-FFF2-40B4-BE49-F238E27FC236}">
                <a16:creationId xmlns:a16="http://schemas.microsoft.com/office/drawing/2014/main" id="{D9894C6B-C068-4C19-B672-90DA5443AAF4}"/>
              </a:ext>
            </a:extLst>
          </p:cNvPr>
          <p:cNvPicPr>
            <a:picLocks noChangeAspect="1"/>
          </p:cNvPicPr>
          <p:nvPr/>
        </p:nvPicPr>
        <p:blipFill>
          <a:blip r:embed="rId2"/>
          <a:stretch>
            <a:fillRect/>
          </a:stretch>
        </p:blipFill>
        <p:spPr>
          <a:xfrm>
            <a:off x="5715740" y="1020000"/>
            <a:ext cx="6081204" cy="4669654"/>
          </a:xfrm>
          <a:prstGeom prst="rect">
            <a:avLst/>
          </a:prstGeom>
          <a:noFill/>
        </p:spPr>
      </p:pic>
    </p:spTree>
    <p:extLst>
      <p:ext uri="{BB962C8B-B14F-4D97-AF65-F5344CB8AC3E}">
        <p14:creationId xmlns:p14="http://schemas.microsoft.com/office/powerpoint/2010/main" val="408684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CA1AA-00D4-43F6-B339-A93AECBFBB03}"/>
              </a:ext>
            </a:extLst>
          </p:cNvPr>
          <p:cNvSpPr>
            <a:spLocks noGrp="1"/>
          </p:cNvSpPr>
          <p:nvPr>
            <p:ph type="title"/>
          </p:nvPr>
        </p:nvSpPr>
        <p:spPr/>
        <p:txBody>
          <a:bodyPr>
            <a:normAutofit fontScale="90000"/>
          </a:bodyPr>
          <a:lstStyle/>
          <a:p>
            <a:r>
              <a:rPr lang="en-US" b="1" dirty="0"/>
              <a:t>Why Wellbeing for the Individual and our Nation Matters?</a:t>
            </a:r>
            <a:endParaRPr lang="en-GB" b="1" dirty="0"/>
          </a:p>
        </p:txBody>
      </p:sp>
      <p:sp>
        <p:nvSpPr>
          <p:cNvPr id="3" name="Content Placeholder 2">
            <a:extLst>
              <a:ext uri="{FF2B5EF4-FFF2-40B4-BE49-F238E27FC236}">
                <a16:creationId xmlns:a16="http://schemas.microsoft.com/office/drawing/2014/main" id="{2E2D9DD8-5379-4220-AD13-EB16E7F36587}"/>
              </a:ext>
            </a:extLst>
          </p:cNvPr>
          <p:cNvSpPr>
            <a:spLocks noGrp="1"/>
          </p:cNvSpPr>
          <p:nvPr>
            <p:ph idx="1"/>
          </p:nvPr>
        </p:nvSpPr>
        <p:spPr/>
        <p:txBody>
          <a:bodyPr>
            <a:normAutofit fontScale="70000" lnSpcReduction="20000"/>
          </a:bodyPr>
          <a:lstStyle/>
          <a:p>
            <a:r>
              <a:rPr lang="en-US" dirty="0"/>
              <a:t>Adds years to life</a:t>
            </a:r>
          </a:p>
          <a:p>
            <a:r>
              <a:rPr lang="en-US" dirty="0"/>
              <a:t>Improves recovery from illness</a:t>
            </a:r>
          </a:p>
          <a:p>
            <a:r>
              <a:rPr lang="en-US" dirty="0"/>
              <a:t>Is associated with positive health behaviours in adults and children</a:t>
            </a:r>
          </a:p>
          <a:p>
            <a:r>
              <a:rPr lang="en-US" dirty="0"/>
              <a:t>Is associated with broader positive outcomes</a:t>
            </a:r>
          </a:p>
          <a:p>
            <a:r>
              <a:rPr lang="en-US" dirty="0"/>
              <a:t>Influences the Wellbeing and mental health of those close to us</a:t>
            </a:r>
          </a:p>
          <a:p>
            <a:r>
              <a:rPr lang="en-US" dirty="0"/>
              <a:t>Affects how staff and health care provider's work</a:t>
            </a:r>
          </a:p>
          <a:p>
            <a:r>
              <a:rPr lang="en-US" dirty="0"/>
              <a:t>Has implications for decisions for patient care practices and services</a:t>
            </a:r>
          </a:p>
          <a:p>
            <a:r>
              <a:rPr lang="en-US" dirty="0"/>
              <a:t>Has implications for treatment decisions and costs</a:t>
            </a:r>
          </a:p>
          <a:p>
            <a:r>
              <a:rPr lang="en-US" dirty="0"/>
              <a:t>Affects decisions about local services</a:t>
            </a:r>
          </a:p>
          <a:p>
            <a:r>
              <a:rPr lang="en-US" dirty="0"/>
              <a:t>Has implication for treatment decisions and costs</a:t>
            </a:r>
          </a:p>
          <a:p>
            <a:r>
              <a:rPr lang="en-US" dirty="0"/>
              <a:t>May ultimately reduce the healthcare burden</a:t>
            </a:r>
            <a:endParaRPr lang="en-GB" dirty="0"/>
          </a:p>
          <a:p>
            <a:endParaRPr lang="en-GB" dirty="0"/>
          </a:p>
        </p:txBody>
      </p:sp>
    </p:spTree>
    <p:extLst>
      <p:ext uri="{BB962C8B-B14F-4D97-AF65-F5344CB8AC3E}">
        <p14:creationId xmlns:p14="http://schemas.microsoft.com/office/powerpoint/2010/main" val="216480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E7A7A-F27B-4D84-8FC5-1942E8389831}"/>
              </a:ext>
            </a:extLst>
          </p:cNvPr>
          <p:cNvSpPr>
            <a:spLocks noGrp="1"/>
          </p:cNvSpPr>
          <p:nvPr>
            <p:ph type="title"/>
          </p:nvPr>
        </p:nvSpPr>
        <p:spPr/>
        <p:txBody>
          <a:bodyPr>
            <a:normAutofit fontScale="90000"/>
          </a:bodyPr>
          <a:lstStyle/>
          <a:p>
            <a:r>
              <a:rPr lang="en-GB" b="1" dirty="0"/>
              <a:t>Measuring Wellbeing: Focusing on Two Dimensions of Wellbeing</a:t>
            </a:r>
          </a:p>
        </p:txBody>
      </p:sp>
      <p:sp>
        <p:nvSpPr>
          <p:cNvPr id="3" name="Content Placeholder 2">
            <a:extLst>
              <a:ext uri="{FF2B5EF4-FFF2-40B4-BE49-F238E27FC236}">
                <a16:creationId xmlns:a16="http://schemas.microsoft.com/office/drawing/2014/main" id="{2BD02223-0224-4602-9A08-F1A63CD665FA}"/>
              </a:ext>
            </a:extLst>
          </p:cNvPr>
          <p:cNvSpPr>
            <a:spLocks noGrp="1"/>
          </p:cNvSpPr>
          <p:nvPr>
            <p:ph idx="1"/>
          </p:nvPr>
        </p:nvSpPr>
        <p:spPr/>
        <p:txBody>
          <a:bodyPr>
            <a:normAutofit fontScale="92500" lnSpcReduction="10000"/>
          </a:bodyPr>
          <a:lstStyle/>
          <a:p>
            <a:pPr marL="0" indent="0">
              <a:buNone/>
            </a:pPr>
            <a:r>
              <a:rPr lang="en-GB" sz="2700" dirty="0">
                <a:solidFill>
                  <a:srgbClr val="222222"/>
                </a:solidFill>
                <a:latin typeface="VIC-Regular"/>
              </a:rPr>
              <a:t>Wellbeing is viewed as having two dimensions: </a:t>
            </a:r>
            <a:r>
              <a:rPr lang="en-GB" sz="2700" b="1" i="1" dirty="0">
                <a:solidFill>
                  <a:srgbClr val="222222"/>
                </a:solidFill>
                <a:latin typeface="VIC-Regular"/>
              </a:rPr>
              <a:t>objective and subjective</a:t>
            </a:r>
            <a:r>
              <a:rPr lang="en-GB" sz="2700" dirty="0">
                <a:solidFill>
                  <a:srgbClr val="222222"/>
                </a:solidFill>
                <a:latin typeface="VIC-Regular"/>
              </a:rPr>
              <a:t> Wellbeing. </a:t>
            </a:r>
          </a:p>
          <a:p>
            <a:r>
              <a:rPr lang="en-GB" sz="2700" b="1" i="1" dirty="0">
                <a:solidFill>
                  <a:srgbClr val="222222"/>
                </a:solidFill>
                <a:latin typeface="VIC-Regular"/>
              </a:rPr>
              <a:t>Objective Wellbeing </a:t>
            </a:r>
            <a:r>
              <a:rPr lang="en-GB" sz="2700" dirty="0">
                <a:solidFill>
                  <a:srgbClr val="222222"/>
                </a:solidFill>
                <a:latin typeface="VIC-Regular"/>
              </a:rPr>
              <a:t>is more of a proxy measure based on assumptions about basic human needs and rights, including aspects such as adequate food, physical health, education, and safety.</a:t>
            </a:r>
          </a:p>
          <a:p>
            <a:r>
              <a:rPr lang="en-GB" sz="2700" dirty="0">
                <a:solidFill>
                  <a:srgbClr val="222222"/>
                </a:solidFill>
                <a:latin typeface="VIC-Regular"/>
              </a:rPr>
              <a:t>Objective Wellbeing can be measured through </a:t>
            </a:r>
            <a:r>
              <a:rPr lang="en-GB" sz="2700" b="1" i="1" dirty="0">
                <a:solidFill>
                  <a:srgbClr val="222222"/>
                </a:solidFill>
                <a:latin typeface="VIC-Regular"/>
              </a:rPr>
              <a:t>self-report</a:t>
            </a:r>
            <a:r>
              <a:rPr lang="en-GB" sz="2700" dirty="0">
                <a:solidFill>
                  <a:srgbClr val="222222"/>
                </a:solidFill>
                <a:latin typeface="VIC-Regular"/>
              </a:rPr>
              <a:t> (e.g., asking people whether they have a specific health condition), or through more objective measures (e.g., mortality rates and life expectancy). </a:t>
            </a:r>
          </a:p>
          <a:p>
            <a:r>
              <a:rPr lang="en-GB" sz="2700" b="1" i="1" dirty="0">
                <a:solidFill>
                  <a:srgbClr val="222222"/>
                </a:solidFill>
                <a:latin typeface="VIC-Regular"/>
              </a:rPr>
              <a:t>Subjective Wellbeing </a:t>
            </a:r>
            <a:r>
              <a:rPr lang="en-GB" sz="2700" dirty="0">
                <a:solidFill>
                  <a:srgbClr val="222222"/>
                </a:solidFill>
                <a:latin typeface="VIC-Regular"/>
              </a:rPr>
              <a:t>(or personal Wellbeing) is measured by asking people directly how they think and feel about their own Wellbeing and includes aspects such as life satisfaction (evaluation), and positive emotions (hedonic). </a:t>
            </a:r>
          </a:p>
        </p:txBody>
      </p:sp>
    </p:spTree>
    <p:extLst>
      <p:ext uri="{BB962C8B-B14F-4D97-AF65-F5344CB8AC3E}">
        <p14:creationId xmlns:p14="http://schemas.microsoft.com/office/powerpoint/2010/main" val="420702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833A8-7529-4DC9-A4AF-01EBB477AD2B}"/>
              </a:ext>
            </a:extLst>
          </p:cNvPr>
          <p:cNvSpPr>
            <a:spLocks noGrp="1"/>
          </p:cNvSpPr>
          <p:nvPr>
            <p:ph type="title"/>
          </p:nvPr>
        </p:nvSpPr>
        <p:spPr/>
        <p:txBody>
          <a:bodyPr>
            <a:normAutofit fontScale="90000"/>
          </a:bodyPr>
          <a:lstStyle/>
          <a:p>
            <a:r>
              <a:rPr lang="en-GB" b="1" dirty="0"/>
              <a:t>What are the Basic Principles of Measuring Wellbeing?</a:t>
            </a:r>
          </a:p>
        </p:txBody>
      </p:sp>
      <p:sp>
        <p:nvSpPr>
          <p:cNvPr id="3" name="Content Placeholder 2">
            <a:extLst>
              <a:ext uri="{FF2B5EF4-FFF2-40B4-BE49-F238E27FC236}">
                <a16:creationId xmlns:a16="http://schemas.microsoft.com/office/drawing/2014/main" id="{6B752FE0-C23D-4EAC-941F-9F4E90189F44}"/>
              </a:ext>
            </a:extLst>
          </p:cNvPr>
          <p:cNvSpPr>
            <a:spLocks noGrp="1"/>
          </p:cNvSpPr>
          <p:nvPr>
            <p:ph idx="1"/>
          </p:nvPr>
        </p:nvSpPr>
        <p:spPr/>
        <p:txBody>
          <a:bodyPr>
            <a:normAutofit fontScale="85000" lnSpcReduction="10000"/>
          </a:bodyPr>
          <a:lstStyle/>
          <a:p>
            <a:pPr>
              <a:buFont typeface="Wingdings" panose="05000000000000000000" pitchFamily="2" charset="2"/>
              <a:buChar char="Ø"/>
            </a:pPr>
            <a:r>
              <a:rPr lang="en-GB" dirty="0"/>
              <a:t> Measuring Wellbeing can be done in a number of ways – there is no ‘</a:t>
            </a:r>
            <a:r>
              <a:rPr lang="en-GB" b="1" i="1" dirty="0"/>
              <a:t>one size fits all’ approach</a:t>
            </a:r>
            <a:r>
              <a:rPr lang="en-GB" dirty="0"/>
              <a:t>. In general, however, Wellbeing measurement tends to be based on: </a:t>
            </a:r>
          </a:p>
          <a:p>
            <a:pPr>
              <a:buFont typeface="Wingdings" panose="05000000000000000000" pitchFamily="2" charset="2"/>
              <a:buChar char="Ø"/>
            </a:pPr>
            <a:r>
              <a:rPr lang="en-GB" dirty="0"/>
              <a:t> </a:t>
            </a:r>
            <a:r>
              <a:rPr lang="en-GB" b="1" i="1" dirty="0"/>
              <a:t>Individuals-</a:t>
            </a:r>
            <a:r>
              <a:rPr lang="en-GB" dirty="0"/>
              <a:t>Individuals, rather than groups, are the ‘unit of measurement’, even if we are ultimately interested in the Wellbeing of a particular group of people. </a:t>
            </a:r>
          </a:p>
          <a:p>
            <a:pPr>
              <a:buFont typeface="Wingdings" panose="05000000000000000000" pitchFamily="2" charset="2"/>
              <a:buChar char="Ø"/>
            </a:pPr>
            <a:r>
              <a:rPr lang="en-GB" b="1" i="1" dirty="0"/>
              <a:t>Subjective indicators-</a:t>
            </a:r>
            <a:r>
              <a:rPr lang="en-GB" dirty="0"/>
              <a:t>Subjective, rather than objective, indicators provide the data. ‘Subjective indicators’ refers to questions which ask about feelings, experiences and judgements about life.</a:t>
            </a:r>
          </a:p>
        </p:txBody>
      </p:sp>
    </p:spTree>
    <p:extLst>
      <p:ext uri="{BB962C8B-B14F-4D97-AF65-F5344CB8AC3E}">
        <p14:creationId xmlns:p14="http://schemas.microsoft.com/office/powerpoint/2010/main" val="183489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57182-FADB-4AE3-9F46-2DC1849B48EA}"/>
              </a:ext>
            </a:extLst>
          </p:cNvPr>
          <p:cNvSpPr>
            <a:spLocks noGrp="1"/>
          </p:cNvSpPr>
          <p:nvPr>
            <p:ph type="title"/>
          </p:nvPr>
        </p:nvSpPr>
        <p:spPr/>
        <p:txBody>
          <a:bodyPr>
            <a:normAutofit fontScale="90000"/>
          </a:bodyPr>
          <a:lstStyle/>
          <a:p>
            <a:r>
              <a:rPr lang="en-GB" b="1" dirty="0"/>
              <a:t>Tools/Instruments used for Measuring Wellbeing</a:t>
            </a:r>
          </a:p>
        </p:txBody>
      </p:sp>
      <p:sp>
        <p:nvSpPr>
          <p:cNvPr id="3" name="Content Placeholder 2">
            <a:extLst>
              <a:ext uri="{FF2B5EF4-FFF2-40B4-BE49-F238E27FC236}">
                <a16:creationId xmlns:a16="http://schemas.microsoft.com/office/drawing/2014/main" id="{A689C82A-B50E-4C0A-BD6A-99104AEE08EF}"/>
              </a:ext>
            </a:extLst>
          </p:cNvPr>
          <p:cNvSpPr>
            <a:spLocks noGrp="1"/>
          </p:cNvSpPr>
          <p:nvPr>
            <p:ph idx="1"/>
          </p:nvPr>
        </p:nvSpPr>
        <p:spPr>
          <a:xfrm>
            <a:off x="233081" y="1519518"/>
            <a:ext cx="11591365" cy="4307540"/>
          </a:xfrm>
        </p:spPr>
        <p:txBody>
          <a:bodyPr>
            <a:normAutofit fontScale="70000" lnSpcReduction="20000"/>
          </a:bodyPr>
          <a:lstStyle/>
          <a:p>
            <a:pPr marL="0" indent="0">
              <a:buNone/>
            </a:pPr>
            <a:r>
              <a:rPr lang="en-GB" dirty="0"/>
              <a:t>Using </a:t>
            </a:r>
            <a:r>
              <a:rPr lang="en-GB" b="1" i="1" dirty="0"/>
              <a:t>questionnaires </a:t>
            </a:r>
            <a:r>
              <a:rPr lang="en-GB" dirty="0"/>
              <a:t>to gather information is most common</a:t>
            </a:r>
          </a:p>
          <a:p>
            <a:r>
              <a:rPr lang="en-GB" b="1" i="1" dirty="0"/>
              <a:t>Questionnaires</a:t>
            </a:r>
            <a:r>
              <a:rPr lang="en-GB" dirty="0"/>
              <a:t> are a good way of gathering information on people’s Wellbeing: they provide information in the form of numbers (“quantitative data”) and they offer the advantage that they can be repeated at different times to show trends and patterns in results. </a:t>
            </a:r>
          </a:p>
          <a:p>
            <a:pPr marL="0" indent="0">
              <a:buNone/>
            </a:pPr>
            <a:r>
              <a:rPr lang="en-GB" dirty="0"/>
              <a:t>However, there are other ways of gathering information on Wellbeing. These include: </a:t>
            </a:r>
          </a:p>
          <a:p>
            <a:r>
              <a:rPr lang="en-GB" b="1" i="1" dirty="0"/>
              <a:t>research interviews </a:t>
            </a:r>
          </a:p>
          <a:p>
            <a:r>
              <a:rPr lang="en-GB" b="1" i="1" dirty="0"/>
              <a:t>discussion groups and focus groups </a:t>
            </a:r>
          </a:p>
          <a:p>
            <a:r>
              <a:rPr lang="en-GB" b="1" i="1" dirty="0"/>
              <a:t>community consultation events </a:t>
            </a:r>
          </a:p>
          <a:p>
            <a:r>
              <a:rPr lang="en-GB" b="1" i="1" dirty="0"/>
              <a:t>research diaries </a:t>
            </a:r>
            <a:r>
              <a:rPr lang="en-GB" dirty="0"/>
              <a:t>(where people write down their feelings, behaviours and activities over a set timeframe) </a:t>
            </a:r>
          </a:p>
          <a:p>
            <a:pPr marL="0" indent="0">
              <a:buNone/>
            </a:pPr>
            <a:r>
              <a:rPr lang="en-GB" dirty="0"/>
              <a:t>Most of these methods provide information in the form of words (“qualitative data”) and can be used alongside questionnaire data to help explore findings in more detail.</a:t>
            </a:r>
          </a:p>
        </p:txBody>
      </p:sp>
    </p:spTree>
    <p:extLst>
      <p:ext uri="{BB962C8B-B14F-4D97-AF65-F5344CB8AC3E}">
        <p14:creationId xmlns:p14="http://schemas.microsoft.com/office/powerpoint/2010/main" val="170287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A8C57-DE2B-4864-8CA8-BEE528E3344C}"/>
              </a:ext>
            </a:extLst>
          </p:cNvPr>
          <p:cNvSpPr>
            <a:spLocks noGrp="1"/>
          </p:cNvSpPr>
          <p:nvPr>
            <p:ph type="title"/>
          </p:nvPr>
        </p:nvSpPr>
        <p:spPr>
          <a:xfrm>
            <a:off x="609600" y="274638"/>
            <a:ext cx="10972800" cy="1143000"/>
          </a:xfrm>
        </p:spPr>
        <p:txBody>
          <a:bodyPr anchor="ctr">
            <a:normAutofit/>
          </a:bodyPr>
          <a:lstStyle/>
          <a:p>
            <a:r>
              <a:rPr lang="en-GB" b="1" dirty="0"/>
              <a:t>Recommended Wellbeing measures</a:t>
            </a:r>
          </a:p>
        </p:txBody>
      </p:sp>
      <p:sp>
        <p:nvSpPr>
          <p:cNvPr id="3" name="Content Placeholder 2">
            <a:extLst>
              <a:ext uri="{FF2B5EF4-FFF2-40B4-BE49-F238E27FC236}">
                <a16:creationId xmlns:a16="http://schemas.microsoft.com/office/drawing/2014/main" id="{2243C1AB-DC6A-4F8D-AA0F-546172E74B6F}"/>
              </a:ext>
            </a:extLst>
          </p:cNvPr>
          <p:cNvSpPr>
            <a:spLocks noGrp="1"/>
          </p:cNvSpPr>
          <p:nvPr>
            <p:ph sz="half" idx="1"/>
          </p:nvPr>
        </p:nvSpPr>
        <p:spPr>
          <a:xfrm>
            <a:off x="358587" y="1329334"/>
            <a:ext cx="7557248" cy="4246216"/>
          </a:xfrm>
        </p:spPr>
        <p:txBody>
          <a:bodyPr>
            <a:noAutofit/>
          </a:bodyPr>
          <a:lstStyle/>
          <a:p>
            <a:pPr marL="0" indent="0" algn="just">
              <a:lnSpc>
                <a:spcPct val="90000"/>
              </a:lnSpc>
              <a:buNone/>
            </a:pPr>
            <a:r>
              <a:rPr lang="en-GB" sz="2400" b="1" dirty="0"/>
              <a:t>1)The Short Warwick-Edinburgh Mental Wellbeing Scale (SWEMWBS)-</a:t>
            </a:r>
            <a:r>
              <a:rPr lang="en-GB" sz="2400" dirty="0"/>
              <a:t> SWEMWBS is a scale of seven positively worded items, with five response categories</a:t>
            </a:r>
          </a:p>
          <a:p>
            <a:pPr algn="just">
              <a:lnSpc>
                <a:spcPct val="90000"/>
              </a:lnSpc>
            </a:pPr>
            <a:r>
              <a:rPr lang="en-US" sz="2400" dirty="0"/>
              <a:t>The SWEMWBS uses seven of the WEMWBS’s 14 statements about thoughts and feelings, which relate more to functioning than feelings and so offer a slightly different perspective on mental wellbeing. </a:t>
            </a:r>
            <a:endParaRPr lang="en-GB" sz="2400" dirty="0"/>
          </a:p>
          <a:p>
            <a:pPr algn="just">
              <a:lnSpc>
                <a:spcPct val="90000"/>
              </a:lnSpc>
            </a:pPr>
            <a:r>
              <a:rPr lang="en-GB" sz="2400" dirty="0"/>
              <a:t>These questions meet various statistical tests of robustness, and they also have ‘face validity’</a:t>
            </a:r>
          </a:p>
        </p:txBody>
      </p:sp>
      <p:pic>
        <p:nvPicPr>
          <p:cNvPr id="5" name="Picture 4" descr="A picture containing application&#10;&#10;Description automatically generated">
            <a:extLst>
              <a:ext uri="{FF2B5EF4-FFF2-40B4-BE49-F238E27FC236}">
                <a16:creationId xmlns:a16="http://schemas.microsoft.com/office/drawing/2014/main" id="{9356BFAA-67C6-4E64-9D6C-D0A2E7C94D68}"/>
              </a:ext>
            </a:extLst>
          </p:cNvPr>
          <p:cNvPicPr>
            <a:picLocks noChangeAspect="1"/>
          </p:cNvPicPr>
          <p:nvPr/>
        </p:nvPicPr>
        <p:blipFill rotWithShape="1">
          <a:blip r:embed="rId2"/>
          <a:srcRect l="8522" t="7851" r="7189" b="8545"/>
          <a:stretch/>
        </p:blipFill>
        <p:spPr>
          <a:xfrm>
            <a:off x="8399929" y="1201270"/>
            <a:ext cx="3594848" cy="4186942"/>
          </a:xfrm>
          <a:prstGeom prst="rect">
            <a:avLst/>
          </a:prstGeom>
          <a:noFill/>
        </p:spPr>
      </p:pic>
    </p:spTree>
    <p:extLst>
      <p:ext uri="{BB962C8B-B14F-4D97-AF65-F5344CB8AC3E}">
        <p14:creationId xmlns:p14="http://schemas.microsoft.com/office/powerpoint/2010/main" val="350879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1467D-A313-47C3-84F7-1307D0280FFF}"/>
              </a:ext>
            </a:extLst>
          </p:cNvPr>
          <p:cNvSpPr>
            <a:spLocks noGrp="1"/>
          </p:cNvSpPr>
          <p:nvPr>
            <p:ph type="title"/>
          </p:nvPr>
        </p:nvSpPr>
        <p:spPr/>
        <p:txBody>
          <a:bodyPr/>
          <a:lstStyle/>
          <a:p>
            <a:r>
              <a:rPr lang="en-GB" b="1" dirty="0"/>
              <a:t>Recommended Wellbeing Measures</a:t>
            </a:r>
          </a:p>
        </p:txBody>
      </p:sp>
      <p:sp>
        <p:nvSpPr>
          <p:cNvPr id="3" name="Content Placeholder 2">
            <a:extLst>
              <a:ext uri="{FF2B5EF4-FFF2-40B4-BE49-F238E27FC236}">
                <a16:creationId xmlns:a16="http://schemas.microsoft.com/office/drawing/2014/main" id="{996B0A55-43D4-4D75-B966-205607DF6997}"/>
              </a:ext>
            </a:extLst>
          </p:cNvPr>
          <p:cNvSpPr>
            <a:spLocks noGrp="1"/>
          </p:cNvSpPr>
          <p:nvPr>
            <p:ph sz="half" idx="1"/>
          </p:nvPr>
        </p:nvSpPr>
        <p:spPr>
          <a:xfrm>
            <a:off x="609600" y="1600201"/>
            <a:ext cx="10860350" cy="3989040"/>
          </a:xfrm>
        </p:spPr>
        <p:txBody>
          <a:bodyPr>
            <a:normAutofit fontScale="92500" lnSpcReduction="10000"/>
          </a:bodyPr>
          <a:lstStyle/>
          <a:p>
            <a:pPr algn="just">
              <a:lnSpc>
                <a:spcPct val="90000"/>
              </a:lnSpc>
            </a:pPr>
            <a:r>
              <a:rPr lang="en-GB" sz="2800" dirty="0"/>
              <a:t>For example, good feelings (‘feeling relaxed’), sense of meaning (‘feeling useful’) and good relationships (‘feeling close to other people’). </a:t>
            </a:r>
          </a:p>
          <a:p>
            <a:pPr algn="just">
              <a:lnSpc>
                <a:spcPct val="90000"/>
              </a:lnSpc>
            </a:pPr>
            <a:r>
              <a:rPr lang="en-GB" sz="2800" dirty="0"/>
              <a:t>The SWEMWBS is a shortened version of the longer Warwick and Edinburgh Mental Wellbeing Scale (WEMWBS). </a:t>
            </a:r>
          </a:p>
          <a:p>
            <a:pPr algn="just">
              <a:lnSpc>
                <a:spcPct val="90000"/>
              </a:lnSpc>
            </a:pPr>
            <a:r>
              <a:rPr lang="en-GB" sz="2800" dirty="0"/>
              <a:t>Warwick and Edinburgh Universities were commissioned to develop this in 2006, and it has been academically validated as having good psychometric properties, good validity and reliability with the ability to distinguish between population groups. </a:t>
            </a:r>
          </a:p>
          <a:p>
            <a:pPr algn="just">
              <a:lnSpc>
                <a:spcPct val="90000"/>
              </a:lnSpc>
            </a:pPr>
            <a:r>
              <a:rPr lang="en-GB" sz="2800" dirty="0"/>
              <a:t>It has been widely used in population surveys in the UK and elsewhere, including in the Health Survey for England in 2011. </a:t>
            </a:r>
          </a:p>
          <a:p>
            <a:endParaRPr lang="en-GB" dirty="0"/>
          </a:p>
        </p:txBody>
      </p:sp>
    </p:spTree>
    <p:extLst>
      <p:ext uri="{BB962C8B-B14F-4D97-AF65-F5344CB8AC3E}">
        <p14:creationId xmlns:p14="http://schemas.microsoft.com/office/powerpoint/2010/main" val="773522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005A3-EE65-4BB7-8D79-708D9A6A57EE}"/>
              </a:ext>
            </a:extLst>
          </p:cNvPr>
          <p:cNvSpPr>
            <a:spLocks noGrp="1"/>
          </p:cNvSpPr>
          <p:nvPr>
            <p:ph type="title"/>
          </p:nvPr>
        </p:nvSpPr>
        <p:spPr/>
        <p:txBody>
          <a:bodyPr/>
          <a:lstStyle/>
          <a:p>
            <a:r>
              <a:rPr lang="en-GB" b="1" dirty="0"/>
              <a:t>Recommended Wellbeing Measures</a:t>
            </a:r>
          </a:p>
        </p:txBody>
      </p:sp>
      <p:sp>
        <p:nvSpPr>
          <p:cNvPr id="3" name="Content Placeholder 2">
            <a:extLst>
              <a:ext uri="{FF2B5EF4-FFF2-40B4-BE49-F238E27FC236}">
                <a16:creationId xmlns:a16="http://schemas.microsoft.com/office/drawing/2014/main" id="{4E943D34-D9D3-4DD2-979B-5C32A0744F17}"/>
              </a:ext>
            </a:extLst>
          </p:cNvPr>
          <p:cNvSpPr>
            <a:spLocks noGrp="1"/>
          </p:cNvSpPr>
          <p:nvPr>
            <p:ph idx="1"/>
          </p:nvPr>
        </p:nvSpPr>
        <p:spPr/>
        <p:txBody>
          <a:bodyPr>
            <a:normAutofit lnSpcReduction="10000"/>
          </a:bodyPr>
          <a:lstStyle/>
          <a:p>
            <a:pPr marL="0" indent="0">
              <a:buNone/>
            </a:pPr>
            <a:r>
              <a:rPr lang="en-GB" b="1" i="1" dirty="0"/>
              <a:t>2)The Office for National Statistics’ (ONS) subjective Wellbeing questions- </a:t>
            </a:r>
            <a:r>
              <a:rPr lang="en-GB" dirty="0"/>
              <a:t>The Office for National Statistics’ subjective Wellbeing questions are a set of 4 questions with a response scale of 0-10, intended to capture what people think about their Wellbeing. </a:t>
            </a:r>
          </a:p>
          <a:p>
            <a:pPr marL="0" indent="0">
              <a:buNone/>
            </a:pPr>
            <a:r>
              <a:rPr lang="en-GB" dirty="0"/>
              <a:t>From April 2011 these questions have been included in the Integrated Household Survey, which is a composite survey that gathers information from over 200,000 people in UK. </a:t>
            </a:r>
          </a:p>
          <a:p>
            <a:pPr marL="0" indent="0">
              <a:buNone/>
            </a:pPr>
            <a:endParaRPr lang="en-GB" dirty="0"/>
          </a:p>
        </p:txBody>
      </p:sp>
    </p:spTree>
    <p:extLst>
      <p:ext uri="{BB962C8B-B14F-4D97-AF65-F5344CB8AC3E}">
        <p14:creationId xmlns:p14="http://schemas.microsoft.com/office/powerpoint/2010/main" val="2648148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8BA50-210D-44DC-83B0-2500D15C3A78}"/>
              </a:ext>
            </a:extLst>
          </p:cNvPr>
          <p:cNvSpPr>
            <a:spLocks noGrp="1"/>
          </p:cNvSpPr>
          <p:nvPr>
            <p:ph type="title"/>
          </p:nvPr>
        </p:nvSpPr>
        <p:spPr>
          <a:xfrm>
            <a:off x="547456" y="0"/>
            <a:ext cx="10972800" cy="554037"/>
          </a:xfrm>
        </p:spPr>
        <p:txBody>
          <a:bodyPr>
            <a:normAutofit fontScale="90000"/>
          </a:bodyPr>
          <a:lstStyle/>
          <a:p>
            <a:r>
              <a:rPr lang="en-GB" b="1" dirty="0"/>
              <a:t>Examples of Wellbeing Questionnaires </a:t>
            </a:r>
          </a:p>
        </p:txBody>
      </p:sp>
      <p:sp>
        <p:nvSpPr>
          <p:cNvPr id="3" name="Content Placeholder 2">
            <a:extLst>
              <a:ext uri="{FF2B5EF4-FFF2-40B4-BE49-F238E27FC236}">
                <a16:creationId xmlns:a16="http://schemas.microsoft.com/office/drawing/2014/main" id="{2DBCFCB9-7E9F-48E5-82C3-68B1D911A681}"/>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85C10A8F-B842-440C-9D58-50D778DF5D2E}"/>
              </a:ext>
            </a:extLst>
          </p:cNvPr>
          <p:cNvPicPr>
            <a:picLocks noChangeAspect="1"/>
          </p:cNvPicPr>
          <p:nvPr/>
        </p:nvPicPr>
        <p:blipFill>
          <a:blip r:embed="rId2"/>
          <a:stretch>
            <a:fillRect/>
          </a:stretch>
        </p:blipFill>
        <p:spPr>
          <a:xfrm>
            <a:off x="2026352" y="706437"/>
            <a:ext cx="8015007" cy="5132388"/>
          </a:xfrm>
          <a:prstGeom prst="rect">
            <a:avLst/>
          </a:prstGeom>
        </p:spPr>
      </p:pic>
    </p:spTree>
    <p:extLst>
      <p:ext uri="{BB962C8B-B14F-4D97-AF65-F5344CB8AC3E}">
        <p14:creationId xmlns:p14="http://schemas.microsoft.com/office/powerpoint/2010/main" val="19449759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C463D-E9B2-4897-994A-90BCA53919F4}"/>
              </a:ext>
            </a:extLst>
          </p:cNvPr>
          <p:cNvSpPr>
            <a:spLocks noGrp="1"/>
          </p:cNvSpPr>
          <p:nvPr>
            <p:ph type="title"/>
          </p:nvPr>
        </p:nvSpPr>
        <p:spPr/>
        <p:txBody>
          <a:bodyPr/>
          <a:lstStyle/>
          <a:p>
            <a:r>
              <a:rPr lang="en-GB" b="1" dirty="0"/>
              <a:t>Activity 2- 15 minutes</a:t>
            </a:r>
            <a:endParaRPr lang="en-US" b="1" dirty="0"/>
          </a:p>
        </p:txBody>
      </p:sp>
      <p:sp>
        <p:nvSpPr>
          <p:cNvPr id="3" name="Content Placeholder 2">
            <a:extLst>
              <a:ext uri="{FF2B5EF4-FFF2-40B4-BE49-F238E27FC236}">
                <a16:creationId xmlns:a16="http://schemas.microsoft.com/office/drawing/2014/main" id="{D5B5285E-0299-484D-AD18-533C13ED1113}"/>
              </a:ext>
            </a:extLst>
          </p:cNvPr>
          <p:cNvSpPr>
            <a:spLocks noGrp="1"/>
          </p:cNvSpPr>
          <p:nvPr>
            <p:ph idx="1"/>
          </p:nvPr>
        </p:nvSpPr>
        <p:spPr/>
        <p:txBody>
          <a:bodyPr/>
          <a:lstStyle/>
          <a:p>
            <a:r>
              <a:rPr lang="en-GB" dirty="0"/>
              <a:t>Complete the scale and reflect personally on your wellbeing score</a:t>
            </a:r>
            <a:endParaRPr lang="en-US" dirty="0"/>
          </a:p>
        </p:txBody>
      </p:sp>
    </p:spTree>
    <p:extLst>
      <p:ext uri="{BB962C8B-B14F-4D97-AF65-F5344CB8AC3E}">
        <p14:creationId xmlns:p14="http://schemas.microsoft.com/office/powerpoint/2010/main" val="3561697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B991A-6E91-4649-A5B1-DB2EAFCF9CB0}"/>
              </a:ext>
            </a:extLst>
          </p:cNvPr>
          <p:cNvSpPr>
            <a:spLocks noGrp="1"/>
          </p:cNvSpPr>
          <p:nvPr>
            <p:ph type="title"/>
          </p:nvPr>
        </p:nvSpPr>
        <p:spPr>
          <a:xfrm>
            <a:off x="195309" y="274638"/>
            <a:ext cx="11996691" cy="1143000"/>
          </a:xfrm>
        </p:spPr>
        <p:txBody>
          <a:bodyPr>
            <a:normAutofit fontScale="90000"/>
          </a:bodyPr>
          <a:lstStyle/>
          <a:p>
            <a:r>
              <a:rPr lang="en-GB" b="1" dirty="0"/>
              <a:t>Organisations Responsible for Health and Wellbeing</a:t>
            </a:r>
          </a:p>
        </p:txBody>
      </p:sp>
      <p:sp>
        <p:nvSpPr>
          <p:cNvPr id="3" name="Content Placeholder 2">
            <a:extLst>
              <a:ext uri="{FF2B5EF4-FFF2-40B4-BE49-F238E27FC236}">
                <a16:creationId xmlns:a16="http://schemas.microsoft.com/office/drawing/2014/main" id="{DEE229DB-0704-4113-86F5-B8DDADFD2194}"/>
              </a:ext>
            </a:extLst>
          </p:cNvPr>
          <p:cNvSpPr>
            <a:spLocks noGrp="1"/>
          </p:cNvSpPr>
          <p:nvPr>
            <p:ph idx="1"/>
          </p:nvPr>
        </p:nvSpPr>
        <p:spPr/>
        <p:txBody>
          <a:bodyPr>
            <a:normAutofit fontScale="77500" lnSpcReduction="20000"/>
          </a:bodyPr>
          <a:lstStyle/>
          <a:p>
            <a:pPr marL="0" indent="0">
              <a:buNone/>
            </a:pPr>
            <a:r>
              <a:rPr lang="en-GB" dirty="0"/>
              <a:t>A whole range of organisations, large and small, contribute to the health and Wellbeing of the populations they serve. </a:t>
            </a:r>
          </a:p>
          <a:p>
            <a:r>
              <a:rPr lang="en-GB" b="1" i="1" dirty="0"/>
              <a:t>The World Health Organisation (WHO)-</a:t>
            </a:r>
            <a:r>
              <a:rPr lang="en-GB" dirty="0"/>
              <a:t>WHO is an international organisation that is attached to the United Nations and is concerned with public health on a global scale. This organisation provides advice, guidance and practical support on health for countries all over the world.</a:t>
            </a:r>
          </a:p>
          <a:p>
            <a:r>
              <a:rPr lang="en-GB" dirty="0"/>
              <a:t>Public health England now called </a:t>
            </a:r>
            <a:r>
              <a:rPr lang="en-US" dirty="0"/>
              <a:t> UK Health Security Agency and Office for Health Improvement and Disparities</a:t>
            </a:r>
            <a:r>
              <a:rPr lang="en-GB" dirty="0"/>
              <a:t>  refers to the activities of the state in promoting good health and Wellbeing and preventing ill-health and disease; it aims to improve the health and Wellbeing of the whole population rather than focusing on individuals.</a:t>
            </a:r>
          </a:p>
          <a:p>
            <a:endParaRPr lang="en-GB" dirty="0"/>
          </a:p>
        </p:txBody>
      </p:sp>
    </p:spTree>
    <p:extLst>
      <p:ext uri="{BB962C8B-B14F-4D97-AF65-F5344CB8AC3E}">
        <p14:creationId xmlns:p14="http://schemas.microsoft.com/office/powerpoint/2010/main" val="287063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AF16C-E814-4F5B-A12F-83E901633028}"/>
              </a:ext>
            </a:extLst>
          </p:cNvPr>
          <p:cNvSpPr>
            <a:spLocks noGrp="1"/>
          </p:cNvSpPr>
          <p:nvPr>
            <p:ph type="title"/>
          </p:nvPr>
        </p:nvSpPr>
        <p:spPr>
          <a:xfrm>
            <a:off x="133165" y="274638"/>
            <a:ext cx="11896078" cy="1143000"/>
          </a:xfrm>
        </p:spPr>
        <p:txBody>
          <a:bodyPr>
            <a:normAutofit fontScale="90000"/>
          </a:bodyPr>
          <a:lstStyle/>
          <a:p>
            <a:r>
              <a:rPr lang="en-GB" b="1" dirty="0"/>
              <a:t>Organisations responsible for Health and Wellbeing</a:t>
            </a:r>
          </a:p>
        </p:txBody>
      </p:sp>
      <p:sp>
        <p:nvSpPr>
          <p:cNvPr id="3" name="Content Placeholder 2">
            <a:extLst>
              <a:ext uri="{FF2B5EF4-FFF2-40B4-BE49-F238E27FC236}">
                <a16:creationId xmlns:a16="http://schemas.microsoft.com/office/drawing/2014/main" id="{11CCAD1C-A464-4B10-BA99-3244C77D9A7A}"/>
              </a:ext>
            </a:extLst>
          </p:cNvPr>
          <p:cNvSpPr>
            <a:spLocks noGrp="1"/>
          </p:cNvSpPr>
          <p:nvPr>
            <p:ph idx="1"/>
          </p:nvPr>
        </p:nvSpPr>
        <p:spPr>
          <a:xfrm>
            <a:off x="442404" y="1546412"/>
            <a:ext cx="11277600" cy="4415117"/>
          </a:xfrm>
        </p:spPr>
        <p:txBody>
          <a:bodyPr>
            <a:normAutofit fontScale="70000" lnSpcReduction="20000"/>
          </a:bodyPr>
          <a:lstStyle/>
          <a:p>
            <a:pPr marL="0" indent="0">
              <a:buNone/>
            </a:pPr>
            <a:r>
              <a:rPr lang="en-GB" b="1" i="1" dirty="0"/>
              <a:t>Private or commercial organisations </a:t>
            </a:r>
            <a:r>
              <a:rPr lang="en-GB" dirty="0"/>
              <a:t>These are businesses that aim to make a profit and are also part of the independent sector. Pharmacies These are businesses in the retail sector that contribute to health and Wellbeing in a number of ways. </a:t>
            </a:r>
          </a:p>
          <a:p>
            <a:r>
              <a:rPr lang="en-GB" dirty="0"/>
              <a:t>They usually provide treatments e.g. a range of medicines that people can buy over the counter like pain killers </a:t>
            </a:r>
          </a:p>
          <a:p>
            <a:r>
              <a:rPr lang="en-GB" dirty="0"/>
              <a:t>sell products relevant to health and Wellbeing e.g. vitamin supplements or aids to daily living </a:t>
            </a:r>
          </a:p>
          <a:p>
            <a:r>
              <a:rPr lang="en-GB" dirty="0"/>
              <a:t>advise individuals on health issues by having pharmacists or even doctors available for consultation in person or online</a:t>
            </a:r>
          </a:p>
          <a:p>
            <a:r>
              <a:rPr lang="en-GB" dirty="0"/>
              <a:t>measure health indicators such as blood pressure or blood sugar </a:t>
            </a:r>
          </a:p>
          <a:p>
            <a:r>
              <a:rPr lang="en-GB" dirty="0"/>
              <a:t>provide tests for infections, for example some provide free tests for chlamydia </a:t>
            </a:r>
          </a:p>
          <a:p>
            <a:r>
              <a:rPr lang="en-GB" dirty="0"/>
              <a:t>run health promotion campaigns and activities, for example smoking cessation support</a:t>
            </a:r>
          </a:p>
          <a:p>
            <a:r>
              <a:rPr lang="pl-PL" dirty="0">
                <a:hlinkClick r:id="rId2"/>
              </a:rPr>
              <a:t>www.boots.com</a:t>
            </a:r>
            <a:r>
              <a:rPr lang="en-GB" dirty="0"/>
              <a:t> </a:t>
            </a:r>
            <a:r>
              <a:rPr lang="pl-PL" dirty="0"/>
              <a:t> </a:t>
            </a:r>
            <a:r>
              <a:rPr lang="pl-PL" dirty="0">
                <a:hlinkClick r:id="rId3"/>
              </a:rPr>
              <a:t>www.lloydspharmacy.com</a:t>
            </a:r>
            <a:r>
              <a:rPr lang="en-GB" dirty="0"/>
              <a:t> </a:t>
            </a:r>
            <a:r>
              <a:rPr lang="pl-PL" dirty="0"/>
              <a:t> </a:t>
            </a:r>
            <a:r>
              <a:rPr lang="pl-PL" dirty="0">
                <a:hlinkClick r:id="rId4"/>
              </a:rPr>
              <a:t>www.gordonsdirect.com</a:t>
            </a:r>
            <a:r>
              <a:rPr lang="en-GB" dirty="0"/>
              <a:t> </a:t>
            </a:r>
            <a:r>
              <a:rPr lang="pl-PL" dirty="0"/>
              <a:t> </a:t>
            </a:r>
            <a:endParaRPr lang="en-GB" dirty="0"/>
          </a:p>
        </p:txBody>
      </p:sp>
    </p:spTree>
    <p:extLst>
      <p:ext uri="{BB962C8B-B14F-4D97-AF65-F5344CB8AC3E}">
        <p14:creationId xmlns:p14="http://schemas.microsoft.com/office/powerpoint/2010/main" val="3285746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C0DF5-8223-46D2-9C6B-B7AC809926A1}"/>
              </a:ext>
            </a:extLst>
          </p:cNvPr>
          <p:cNvSpPr>
            <a:spLocks noGrp="1"/>
          </p:cNvSpPr>
          <p:nvPr>
            <p:ph type="title"/>
          </p:nvPr>
        </p:nvSpPr>
        <p:spPr>
          <a:xfrm>
            <a:off x="106532" y="274638"/>
            <a:ext cx="12085468" cy="1143000"/>
          </a:xfrm>
        </p:spPr>
        <p:txBody>
          <a:bodyPr>
            <a:normAutofit fontScale="90000"/>
          </a:bodyPr>
          <a:lstStyle/>
          <a:p>
            <a:r>
              <a:rPr lang="en-GB" b="1" dirty="0"/>
              <a:t>Organisations responsible for Health and Wellbeing</a:t>
            </a:r>
          </a:p>
        </p:txBody>
      </p:sp>
      <p:sp>
        <p:nvSpPr>
          <p:cNvPr id="3" name="Content Placeholder 2">
            <a:extLst>
              <a:ext uri="{FF2B5EF4-FFF2-40B4-BE49-F238E27FC236}">
                <a16:creationId xmlns:a16="http://schemas.microsoft.com/office/drawing/2014/main" id="{5BFBFDA6-485B-4455-B473-332BB1042151}"/>
              </a:ext>
            </a:extLst>
          </p:cNvPr>
          <p:cNvSpPr>
            <a:spLocks noGrp="1"/>
          </p:cNvSpPr>
          <p:nvPr>
            <p:ph idx="1"/>
          </p:nvPr>
        </p:nvSpPr>
        <p:spPr>
          <a:xfrm>
            <a:off x="304801" y="1837765"/>
            <a:ext cx="11376212" cy="4428563"/>
          </a:xfrm>
        </p:spPr>
        <p:txBody>
          <a:bodyPr>
            <a:normAutofit fontScale="70000" lnSpcReduction="20000"/>
          </a:bodyPr>
          <a:lstStyle/>
          <a:p>
            <a:pPr marL="0" indent="0">
              <a:buNone/>
            </a:pPr>
            <a:r>
              <a:rPr lang="en-GB" b="1" i="1" dirty="0"/>
              <a:t>Drug companies-</a:t>
            </a:r>
            <a:r>
              <a:rPr lang="en-GB" dirty="0"/>
              <a:t>Examples of drug companies include GlaxoSmithKline, Pfizer and Merck. </a:t>
            </a:r>
          </a:p>
          <a:p>
            <a:r>
              <a:rPr lang="en-GB" dirty="0"/>
              <a:t>They conduct research on physical and mental health issues and develop innovative drug treatments to prevent, manage or cure a range of illnesses and diseases. </a:t>
            </a:r>
          </a:p>
          <a:p>
            <a:r>
              <a:rPr lang="en-GB" dirty="0"/>
              <a:t>They carry out extensive drug testing to try to ensure the efficacy and safety of their products. </a:t>
            </a:r>
          </a:p>
          <a:p>
            <a:r>
              <a:rPr lang="en-GB" dirty="0"/>
              <a:t>Drug companies distribute their products to pharmacies and hospitals, providing information on safe dosage and any potential side effects and contraindications.</a:t>
            </a:r>
          </a:p>
          <a:p>
            <a:r>
              <a:rPr lang="en-GB" dirty="0"/>
              <a:t>This enables pharmacists and doctors to choose the best drug treatments for individuals as well as to give appropriate advice for their use. </a:t>
            </a:r>
          </a:p>
          <a:p>
            <a:r>
              <a:rPr lang="en-GB" dirty="0">
                <a:hlinkClick r:id="rId2"/>
              </a:rPr>
              <a:t>www.gsk.com</a:t>
            </a:r>
            <a:r>
              <a:rPr lang="en-GB" dirty="0"/>
              <a:t>  </a:t>
            </a:r>
            <a:r>
              <a:rPr lang="en-GB" dirty="0">
                <a:hlinkClick r:id="rId3"/>
              </a:rPr>
              <a:t>www.pfizer.co.uk</a:t>
            </a:r>
            <a:r>
              <a:rPr lang="en-GB" dirty="0"/>
              <a:t>  </a:t>
            </a:r>
            <a:r>
              <a:rPr lang="en-GB" dirty="0">
                <a:hlinkClick r:id="rId4"/>
              </a:rPr>
              <a:t>www.merck.com</a:t>
            </a:r>
            <a:r>
              <a:rPr lang="en-GB" dirty="0"/>
              <a:t> </a:t>
            </a:r>
          </a:p>
        </p:txBody>
      </p:sp>
    </p:spTree>
    <p:extLst>
      <p:ext uri="{BB962C8B-B14F-4D97-AF65-F5344CB8AC3E}">
        <p14:creationId xmlns:p14="http://schemas.microsoft.com/office/powerpoint/2010/main" val="337322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FBAE6-4061-4849-9359-ED38FC839B00}"/>
              </a:ext>
            </a:extLst>
          </p:cNvPr>
          <p:cNvSpPr>
            <a:spLocks noGrp="1"/>
          </p:cNvSpPr>
          <p:nvPr>
            <p:ph type="title"/>
          </p:nvPr>
        </p:nvSpPr>
        <p:spPr>
          <a:xfrm>
            <a:off x="0" y="274638"/>
            <a:ext cx="12192000" cy="1143000"/>
          </a:xfrm>
        </p:spPr>
        <p:txBody>
          <a:bodyPr>
            <a:normAutofit fontScale="90000"/>
          </a:bodyPr>
          <a:lstStyle/>
          <a:p>
            <a:r>
              <a:rPr lang="en-GB" b="1" dirty="0"/>
              <a:t>Organisations responsible for Health and Wellbeing</a:t>
            </a:r>
          </a:p>
        </p:txBody>
      </p:sp>
      <p:sp>
        <p:nvSpPr>
          <p:cNvPr id="3" name="Content Placeholder 2">
            <a:extLst>
              <a:ext uri="{FF2B5EF4-FFF2-40B4-BE49-F238E27FC236}">
                <a16:creationId xmlns:a16="http://schemas.microsoft.com/office/drawing/2014/main" id="{C814B216-D69F-4CEF-A4A5-31D753992439}"/>
              </a:ext>
            </a:extLst>
          </p:cNvPr>
          <p:cNvSpPr>
            <a:spLocks noGrp="1"/>
          </p:cNvSpPr>
          <p:nvPr>
            <p:ph idx="1"/>
          </p:nvPr>
        </p:nvSpPr>
        <p:spPr/>
        <p:txBody>
          <a:bodyPr>
            <a:normAutofit fontScale="77500" lnSpcReduction="20000"/>
          </a:bodyPr>
          <a:lstStyle/>
          <a:p>
            <a:pPr marL="0" indent="0">
              <a:buNone/>
            </a:pPr>
            <a:r>
              <a:rPr lang="en-GB" b="1" i="1" dirty="0"/>
              <a:t>Holistic therapists </a:t>
            </a:r>
            <a:r>
              <a:rPr lang="en-GB" dirty="0"/>
              <a:t>There are a whole variety of holistic therapists running businesses where they provide therapies like reflexology, acupuncture, chiropractic care, homeopathy and massage. </a:t>
            </a:r>
          </a:p>
          <a:p>
            <a:r>
              <a:rPr lang="en-GB" dirty="0"/>
              <a:t>Whilst these therapies may sometimes be provided by the NHS or via voluntary organisations, most people pay the therapist directly for the services. </a:t>
            </a:r>
          </a:p>
          <a:p>
            <a:r>
              <a:rPr lang="en-GB" dirty="0"/>
              <a:t>Holistic therapists provide treatments that can help people manage chronic conditions such as back pain or recurring headaches. </a:t>
            </a:r>
          </a:p>
          <a:p>
            <a:r>
              <a:rPr lang="en-GB" dirty="0"/>
              <a:t>These treatments often complement conventional medical treatments such as drugs. Holistic therapists advise individuals on managing their condition, for example through making appropriate lifestyle choices.</a:t>
            </a:r>
          </a:p>
        </p:txBody>
      </p:sp>
    </p:spTree>
    <p:extLst>
      <p:ext uri="{BB962C8B-B14F-4D97-AF65-F5344CB8AC3E}">
        <p14:creationId xmlns:p14="http://schemas.microsoft.com/office/powerpoint/2010/main" val="1786649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04A63-291D-4943-8946-28DF0C16C1F0}"/>
              </a:ext>
            </a:extLst>
          </p:cNvPr>
          <p:cNvSpPr>
            <a:spLocks noGrp="1"/>
          </p:cNvSpPr>
          <p:nvPr>
            <p:ph type="title"/>
          </p:nvPr>
        </p:nvSpPr>
        <p:spPr>
          <a:xfrm>
            <a:off x="186431" y="274638"/>
            <a:ext cx="11896077" cy="1143000"/>
          </a:xfrm>
        </p:spPr>
        <p:txBody>
          <a:bodyPr>
            <a:normAutofit fontScale="90000"/>
          </a:bodyPr>
          <a:lstStyle/>
          <a:p>
            <a:r>
              <a:rPr lang="en-GB" b="1" dirty="0"/>
              <a:t>Organisations responsible for Health and Wellbeing</a:t>
            </a:r>
          </a:p>
        </p:txBody>
      </p:sp>
      <p:sp>
        <p:nvSpPr>
          <p:cNvPr id="3" name="Content Placeholder 2">
            <a:extLst>
              <a:ext uri="{FF2B5EF4-FFF2-40B4-BE49-F238E27FC236}">
                <a16:creationId xmlns:a16="http://schemas.microsoft.com/office/drawing/2014/main" id="{A981BA73-7D28-4066-9A44-95125AF0A84B}"/>
              </a:ext>
            </a:extLst>
          </p:cNvPr>
          <p:cNvSpPr>
            <a:spLocks noGrp="1"/>
          </p:cNvSpPr>
          <p:nvPr>
            <p:ph idx="1"/>
          </p:nvPr>
        </p:nvSpPr>
        <p:spPr/>
        <p:txBody>
          <a:bodyPr>
            <a:normAutofit fontScale="77500" lnSpcReduction="20000"/>
          </a:bodyPr>
          <a:lstStyle/>
          <a:p>
            <a:pPr marL="0" indent="0">
              <a:buNone/>
            </a:pPr>
            <a:r>
              <a:rPr lang="en-GB" b="1" i="1" dirty="0"/>
              <a:t>Private practitioners </a:t>
            </a:r>
            <a:r>
              <a:rPr lang="en-GB" dirty="0"/>
              <a:t>Many different health professionals work as private practitioners. Some practitioners have full-time businesses in the private sector, whilst others work part-time in private practice whilst also working for the local trust. </a:t>
            </a:r>
          </a:p>
          <a:p>
            <a:r>
              <a:rPr lang="en-GB" dirty="0"/>
              <a:t>Examples include – doctors, usually specialists such as gynaecologists, neurologists, paediatricians, psychiatrists, rheumatologists, orthopaedic surgeons or plastic surgeons </a:t>
            </a:r>
          </a:p>
          <a:p>
            <a:r>
              <a:rPr lang="en-GB" dirty="0"/>
              <a:t>allied health professionals, such as physiotherapists, podiatrists or occupational therapists, counsellors and psychologists. </a:t>
            </a:r>
          </a:p>
          <a:p>
            <a:r>
              <a:rPr lang="en-GB" dirty="0"/>
              <a:t>These practitioners have varying roles in contributing to health and Wellbeing, according to their skills and specialisms.</a:t>
            </a:r>
          </a:p>
        </p:txBody>
      </p:sp>
    </p:spTree>
    <p:extLst>
      <p:ext uri="{BB962C8B-B14F-4D97-AF65-F5344CB8AC3E}">
        <p14:creationId xmlns:p14="http://schemas.microsoft.com/office/powerpoint/2010/main" val="340637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32D83-B3F5-4360-A6C9-434C56E2A987}"/>
              </a:ext>
            </a:extLst>
          </p:cNvPr>
          <p:cNvSpPr>
            <a:spLocks noGrp="1"/>
          </p:cNvSpPr>
          <p:nvPr>
            <p:ph type="title"/>
          </p:nvPr>
        </p:nvSpPr>
        <p:spPr>
          <a:xfrm>
            <a:off x="1" y="274638"/>
            <a:ext cx="11975976" cy="755172"/>
          </a:xfrm>
        </p:spPr>
        <p:txBody>
          <a:bodyPr>
            <a:normAutofit fontScale="90000"/>
          </a:bodyPr>
          <a:lstStyle/>
          <a:p>
            <a:r>
              <a:rPr lang="en-GB" b="1" dirty="0"/>
              <a:t>Organisations responsible for Health and Wellbeing</a:t>
            </a:r>
          </a:p>
        </p:txBody>
      </p:sp>
      <p:sp>
        <p:nvSpPr>
          <p:cNvPr id="3" name="Content Placeholder 2">
            <a:extLst>
              <a:ext uri="{FF2B5EF4-FFF2-40B4-BE49-F238E27FC236}">
                <a16:creationId xmlns:a16="http://schemas.microsoft.com/office/drawing/2014/main" id="{EDD4EBF4-40FD-42AD-8C4D-D8A93A3001C3}"/>
              </a:ext>
            </a:extLst>
          </p:cNvPr>
          <p:cNvSpPr>
            <a:spLocks noGrp="1"/>
          </p:cNvSpPr>
          <p:nvPr>
            <p:ph idx="1"/>
          </p:nvPr>
        </p:nvSpPr>
        <p:spPr>
          <a:xfrm>
            <a:off x="197223" y="1333739"/>
            <a:ext cx="8471647" cy="4398647"/>
          </a:xfrm>
        </p:spPr>
        <p:txBody>
          <a:bodyPr>
            <a:normAutofit fontScale="77500" lnSpcReduction="20000"/>
          </a:bodyPr>
          <a:lstStyle/>
          <a:p>
            <a:pPr marL="0" indent="0" algn="just">
              <a:buNone/>
            </a:pPr>
            <a:r>
              <a:rPr lang="en-GB" sz="3400" b="1" i="1" dirty="0"/>
              <a:t>Private nursing homes -</a:t>
            </a:r>
            <a:r>
              <a:rPr lang="en-GB" sz="3400" dirty="0"/>
              <a:t>These range from small family run businesses of one nursing home to larger corporations with many homes across the UK</a:t>
            </a:r>
          </a:p>
          <a:p>
            <a:pPr algn="just"/>
            <a:r>
              <a:rPr lang="en-GB" sz="3400" dirty="0"/>
              <a:t> Many service users pay to live in a private nursing home from their savings, pension income or other assets, whilst others have their care funded by their local trust.</a:t>
            </a:r>
          </a:p>
          <a:p>
            <a:pPr algn="just"/>
            <a:r>
              <a:rPr lang="en-GB" sz="3400" dirty="0"/>
              <a:t>Nursing homes contribute to health and Wellbeing by providing full-time, permanent residential care where individuals can receive help with the activities of daily living as well as nursing care, such as medication for the illnesses and conditions they have. </a:t>
            </a:r>
          </a:p>
        </p:txBody>
      </p:sp>
      <p:pic>
        <p:nvPicPr>
          <p:cNvPr id="7" name="Picture 6" descr="A picture containing text, indoor, bedroom&#10;&#10;Description automatically generated">
            <a:extLst>
              <a:ext uri="{FF2B5EF4-FFF2-40B4-BE49-F238E27FC236}">
                <a16:creationId xmlns:a16="http://schemas.microsoft.com/office/drawing/2014/main" id="{0DB29806-018D-4B06-9EE7-761B3EE4B97B}"/>
              </a:ext>
            </a:extLst>
          </p:cNvPr>
          <p:cNvPicPr>
            <a:picLocks noChangeAspect="1"/>
          </p:cNvPicPr>
          <p:nvPr/>
        </p:nvPicPr>
        <p:blipFill>
          <a:blip r:embed="rId2"/>
          <a:stretch>
            <a:fillRect/>
          </a:stretch>
        </p:blipFill>
        <p:spPr>
          <a:xfrm>
            <a:off x="8794378" y="1118586"/>
            <a:ext cx="3307976" cy="4398647"/>
          </a:xfrm>
          <a:prstGeom prst="rect">
            <a:avLst/>
          </a:prstGeom>
        </p:spPr>
      </p:pic>
    </p:spTree>
    <p:extLst>
      <p:ext uri="{BB962C8B-B14F-4D97-AF65-F5344CB8AC3E}">
        <p14:creationId xmlns:p14="http://schemas.microsoft.com/office/powerpoint/2010/main" val="1494939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4E45D-6F8D-4F12-95E3-EC242E563F5C}"/>
              </a:ext>
            </a:extLst>
          </p:cNvPr>
          <p:cNvSpPr>
            <a:spLocks noGrp="1"/>
          </p:cNvSpPr>
          <p:nvPr>
            <p:ph type="title"/>
          </p:nvPr>
        </p:nvSpPr>
        <p:spPr>
          <a:xfrm>
            <a:off x="159798" y="274638"/>
            <a:ext cx="11878322" cy="1143000"/>
          </a:xfrm>
        </p:spPr>
        <p:txBody>
          <a:bodyPr>
            <a:normAutofit fontScale="90000"/>
          </a:bodyPr>
          <a:lstStyle/>
          <a:p>
            <a:r>
              <a:rPr lang="en-GB" b="1" dirty="0"/>
              <a:t>Organisations responsible for Health and Wellbeing</a:t>
            </a:r>
          </a:p>
        </p:txBody>
      </p:sp>
      <p:sp>
        <p:nvSpPr>
          <p:cNvPr id="5" name="TextBox 4">
            <a:extLst>
              <a:ext uri="{FF2B5EF4-FFF2-40B4-BE49-F238E27FC236}">
                <a16:creationId xmlns:a16="http://schemas.microsoft.com/office/drawing/2014/main" id="{2F6AF499-E239-4EA0-9838-3F692339BEA0}"/>
              </a:ext>
            </a:extLst>
          </p:cNvPr>
          <p:cNvSpPr txBox="1"/>
          <p:nvPr/>
        </p:nvSpPr>
        <p:spPr>
          <a:xfrm>
            <a:off x="728143" y="1720840"/>
            <a:ext cx="10199833" cy="3416320"/>
          </a:xfrm>
          <a:prstGeom prst="rect">
            <a:avLst/>
          </a:prstGeom>
          <a:noFill/>
        </p:spPr>
        <p:txBody>
          <a:bodyPr wrap="square">
            <a:spAutoFit/>
          </a:bodyPr>
          <a:lstStyle/>
          <a:p>
            <a:pPr algn="just"/>
            <a:r>
              <a:rPr lang="en-GB" sz="2400" b="1" i="1" dirty="0"/>
              <a:t>Home care providers –</a:t>
            </a:r>
          </a:p>
          <a:p>
            <a:pPr marL="342900" indent="-342900" algn="just">
              <a:buFont typeface="Arial" panose="020B0604020202020204" pitchFamily="34" charset="0"/>
              <a:buChar char="•"/>
            </a:pPr>
            <a:r>
              <a:rPr lang="en-GB" sz="2400" dirty="0"/>
              <a:t>These are businesses that employ and provide carers to do home visits to help with personal care and the activities of daily living with much of their work being through contracts with local trusts. </a:t>
            </a:r>
          </a:p>
          <a:p>
            <a:pPr marL="342900" indent="-342900" algn="just">
              <a:buFont typeface="Arial" panose="020B0604020202020204" pitchFamily="34" charset="0"/>
              <a:buChar char="•"/>
            </a:pPr>
            <a:r>
              <a:rPr lang="en-GB" sz="2400" dirty="0"/>
              <a:t>They also provide sitters who will stay with vulnerable people, often overnight, under a private contact. </a:t>
            </a:r>
          </a:p>
          <a:p>
            <a:pPr marL="342900" indent="-342900" algn="just">
              <a:buFont typeface="Arial" panose="020B0604020202020204" pitchFamily="34" charset="0"/>
              <a:buChar char="•"/>
            </a:pPr>
            <a:r>
              <a:rPr lang="en-GB" sz="2400" dirty="0"/>
              <a:t>They can also provide respite for carers by taking over the care of a relative they care for, to allow them to have some time off or go on holiday.</a:t>
            </a:r>
          </a:p>
        </p:txBody>
      </p:sp>
    </p:spTree>
    <p:extLst>
      <p:ext uri="{BB962C8B-B14F-4D97-AF65-F5344CB8AC3E}">
        <p14:creationId xmlns:p14="http://schemas.microsoft.com/office/powerpoint/2010/main" val="71473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9333F-8802-439A-B7AE-EB62BEEA9F95}"/>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E076A3F9-636A-4C1C-AB02-E32A19A116FD}"/>
              </a:ext>
            </a:extLst>
          </p:cNvPr>
          <p:cNvSpPr>
            <a:spLocks noGrp="1"/>
          </p:cNvSpPr>
          <p:nvPr>
            <p:ph idx="1"/>
          </p:nvPr>
        </p:nvSpPr>
        <p:spPr>
          <a:xfrm>
            <a:off x="609600" y="1519518"/>
            <a:ext cx="11304494" cy="4307540"/>
          </a:xfrm>
        </p:spPr>
        <p:txBody>
          <a:bodyPr>
            <a:normAutofit fontScale="77500" lnSpcReduction="20000"/>
          </a:bodyPr>
          <a:lstStyle/>
          <a:p>
            <a:pPr algn="l"/>
            <a:r>
              <a:rPr lang="en-GB" b="0" i="0" dirty="0">
                <a:solidFill>
                  <a:srgbClr val="292C2F"/>
                </a:solidFill>
                <a:effectLst/>
                <a:latin typeface="AlteHaas"/>
              </a:rPr>
              <a:t>Social scientists, psychologists and other researchers around the globe have developed their own defining characteristics, but simply put, it’s the feeling of being comfortable, healthy and happy. </a:t>
            </a:r>
          </a:p>
          <a:p>
            <a:pPr algn="l"/>
            <a:r>
              <a:rPr lang="en-GB" b="0" i="0" dirty="0">
                <a:solidFill>
                  <a:srgbClr val="292C2F"/>
                </a:solidFill>
                <a:effectLst/>
                <a:latin typeface="AlteHaas"/>
              </a:rPr>
              <a:t>A high level of Wellbeing would be when you feel satisfied or feel a sense of excitement for life.</a:t>
            </a:r>
          </a:p>
          <a:p>
            <a:pPr algn="l"/>
            <a:r>
              <a:rPr lang="en-GB" b="0" i="0" dirty="0">
                <a:solidFill>
                  <a:srgbClr val="292C2F"/>
                </a:solidFill>
                <a:effectLst/>
                <a:latin typeface="AlteHaas"/>
              </a:rPr>
              <a:t>On the other hand, if you were to have a low level of Wellbeing, you would likely feel a sense of dissatisfaction overall.</a:t>
            </a:r>
          </a:p>
          <a:p>
            <a:pPr algn="l"/>
            <a:r>
              <a:rPr lang="en-GB" b="0" i="0" dirty="0">
                <a:solidFill>
                  <a:srgbClr val="292C2F"/>
                </a:solidFill>
                <a:effectLst/>
                <a:latin typeface="AlteHaas"/>
              </a:rPr>
              <a:t>Your sense of Wellbeing isn’t necessarily tied to the amount of money you earn, the type of car you drive or where you went to university. Each person attaches importance to different aspects of life, complete with their own value system that they judge themselves and others by. While one person may place their career above all, another might care most about being adored by everyone around them.</a:t>
            </a:r>
          </a:p>
          <a:p>
            <a:endParaRPr lang="en-GB" dirty="0"/>
          </a:p>
        </p:txBody>
      </p:sp>
    </p:spTree>
    <p:extLst>
      <p:ext uri="{BB962C8B-B14F-4D97-AF65-F5344CB8AC3E}">
        <p14:creationId xmlns:p14="http://schemas.microsoft.com/office/powerpoint/2010/main" val="262823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4D97C-072B-4383-B36F-E697265819D3}"/>
              </a:ext>
            </a:extLst>
          </p:cNvPr>
          <p:cNvSpPr>
            <a:spLocks noGrp="1"/>
          </p:cNvSpPr>
          <p:nvPr>
            <p:ph type="title"/>
          </p:nvPr>
        </p:nvSpPr>
        <p:spPr>
          <a:xfrm>
            <a:off x="914400" y="1959568"/>
            <a:ext cx="10363200" cy="1362075"/>
          </a:xfrm>
        </p:spPr>
        <p:txBody>
          <a:bodyPr/>
          <a:lstStyle/>
          <a:p>
            <a:r>
              <a:rPr lang="en-GB" dirty="0"/>
              <a:t>Assignment workshop – 45 minutes</a:t>
            </a:r>
            <a:endParaRPr lang="en-US" dirty="0"/>
          </a:p>
        </p:txBody>
      </p:sp>
    </p:spTree>
    <p:extLst>
      <p:ext uri="{BB962C8B-B14F-4D97-AF65-F5344CB8AC3E}">
        <p14:creationId xmlns:p14="http://schemas.microsoft.com/office/powerpoint/2010/main" val="45915368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612</TotalTime>
  <Words>3747</Words>
  <Application>Microsoft Office PowerPoint</Application>
  <PresentationFormat>Widescreen</PresentationFormat>
  <Paragraphs>184</Paragraphs>
  <Slides>38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AlteHaas</vt:lpstr>
      <vt:lpstr>Myriad Pro</vt:lpstr>
      <vt:lpstr>VIC-Regular</vt:lpstr>
      <vt:lpstr>Arial</vt:lpstr>
      <vt:lpstr>Open Sans</vt:lpstr>
      <vt:lpstr>Times New Roman</vt:lpstr>
      <vt:lpstr>Wingdings</vt:lpstr>
      <vt:lpstr>20140311PresentationUWTSDTemplate</vt:lpstr>
      <vt:lpstr>Health, Wellbeing &amp; Sustainable Developments</vt:lpstr>
      <vt:lpstr>Lesson Objectives </vt:lpstr>
      <vt:lpstr>Understanding Wellbeing</vt:lpstr>
      <vt:lpstr>Wellbeing in a Nutshell </vt:lpstr>
      <vt:lpstr>How is Wellbeing understood under the Care Act (2014)? </vt:lpstr>
      <vt:lpstr>How is Wellbeing understood under the Care Act (2014)?Contd. </vt:lpstr>
      <vt:lpstr>Activity -1 – 20 minutes</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Factors affecting Health and Wellbeing</vt:lpstr>
      <vt:lpstr>Activity Time – 2 – 25 minutes</vt:lpstr>
      <vt:lpstr>Why Wellbeing for the Individual and our Nation Matters?</vt:lpstr>
      <vt:lpstr>Measuring Wellbeing: Focusing on Two Dimensions of Wellbeing</vt:lpstr>
      <vt:lpstr>What are the Basic Principles of Measuring Wellbeing?</vt:lpstr>
      <vt:lpstr>Tools/Instruments used for Measuring Wellbeing</vt:lpstr>
      <vt:lpstr>Recommended Wellbeing measures</vt:lpstr>
      <vt:lpstr>Recommended Wellbeing Measures</vt:lpstr>
      <vt:lpstr>Recommended Wellbeing Measures</vt:lpstr>
      <vt:lpstr>Examples of Wellbeing Questionnaires </vt:lpstr>
      <vt:lpstr>Activity 2- 15 minutes</vt:lpstr>
      <vt:lpstr>Organisations Responsible for Health and Wellbeing</vt:lpstr>
      <vt:lpstr>Organisations responsible for Health and Wellbeing</vt:lpstr>
      <vt:lpstr>Organisations responsible for Health and Wellbeing</vt:lpstr>
      <vt:lpstr>Organisations responsible for Health and Wellbeing</vt:lpstr>
      <vt:lpstr>Organisations responsible for Health and Wellbeing</vt:lpstr>
      <vt:lpstr>Organisations responsible for Health and Wellbeing</vt:lpstr>
      <vt:lpstr>Organisations responsible for Health and Wellbeing</vt:lpstr>
      <vt:lpstr>Conclusion</vt:lpstr>
      <vt:lpstr>Assignment workshop – 45 minutes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AND CODE</dc:title>
  <dc:creator>Eleni Koutsogeorgou</dc:creator>
  <cp:lastModifiedBy>Joanne Davies (Yr Athrofa)</cp:lastModifiedBy>
  <cp:revision>9</cp:revision>
  <dcterms:created xsi:type="dcterms:W3CDTF">2021-06-30T17:36:36Z</dcterms:created>
  <dcterms:modified xsi:type="dcterms:W3CDTF">2023-10-22T18:16:36Z</dcterms:modified>
</cp:coreProperties>
</file>