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4"/>
  </p:sldMasterIdLst>
  <p:notesMasterIdLst>
    <p:notesMasterId r:id="rId10"/>
  </p:notesMasterIdLst>
  <p:sldIdLst>
    <p:sldId id="256" r:id="rId5"/>
    <p:sldId id="260" r:id="rId6"/>
    <p:sldId id="263" r:id="rId7"/>
    <p:sldId id="264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83045" autoAdjust="0"/>
  </p:normalViewPr>
  <p:slideViewPr>
    <p:cSldViewPr snapToGrid="0">
      <p:cViewPr>
        <p:scale>
          <a:sx n="52" d="100"/>
          <a:sy n="52" d="100"/>
        </p:scale>
        <p:origin x="653" y="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277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D1B10C-74E3-4F58-B0A1-ED084FADC2F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E4A72D63-DA86-4073-A827-46AC8B552E49}">
      <dgm:prSet/>
      <dgm:spPr/>
      <dgm:t>
        <a:bodyPr/>
        <a:lstStyle/>
        <a:p>
          <a:r>
            <a:rPr lang="en-GB" baseline="0" dirty="0"/>
            <a:t>1. </a:t>
          </a:r>
          <a:r>
            <a:rPr lang="en-GB" b="1" baseline="0" dirty="0" err="1"/>
            <a:t>Deall</a:t>
          </a:r>
          <a:r>
            <a:rPr lang="en-GB" b="1" baseline="0" dirty="0"/>
            <a:t> </a:t>
          </a:r>
          <a:r>
            <a:rPr lang="en-GB" b="0" baseline="0" dirty="0"/>
            <a:t>y </a:t>
          </a:r>
          <a:r>
            <a:rPr lang="en-GB" b="0" baseline="0" dirty="0" err="1"/>
            <a:t>cynnwys</a:t>
          </a:r>
          <a:r>
            <a:rPr lang="en-GB" b="0" baseline="0" dirty="0"/>
            <a:t> </a:t>
          </a:r>
          <a:r>
            <a:rPr lang="en-GB" b="0" baseline="0" dirty="0" err="1"/>
            <a:t>maent</a:t>
          </a:r>
          <a:r>
            <a:rPr lang="en-GB" b="0" baseline="0" dirty="0"/>
            <a:t> </a:t>
          </a:r>
          <a:r>
            <a:rPr lang="en-GB" b="0" baseline="0" dirty="0" err="1"/>
            <a:t>yn</a:t>
          </a:r>
          <a:r>
            <a:rPr lang="en-GB" b="0" baseline="0" dirty="0"/>
            <a:t> </a:t>
          </a:r>
          <a:r>
            <a:rPr lang="en-GB" b="0" baseline="0" dirty="0" err="1"/>
            <a:t>ei</a:t>
          </a:r>
          <a:r>
            <a:rPr lang="en-GB" b="0" baseline="0" dirty="0"/>
            <a:t> </a:t>
          </a:r>
          <a:r>
            <a:rPr lang="en-GB" b="0" baseline="0" dirty="0" err="1"/>
            <a:t>addysgu</a:t>
          </a:r>
          <a:r>
            <a:rPr lang="en-GB" b="0" baseline="0" dirty="0"/>
            <a:t> a </a:t>
          </a:r>
          <a:r>
            <a:rPr lang="en-GB" b="0" baseline="0" dirty="0" err="1"/>
            <a:t>sut</a:t>
          </a:r>
          <a:r>
            <a:rPr lang="en-GB" b="0" baseline="0" dirty="0"/>
            <a:t> y </a:t>
          </a:r>
          <a:r>
            <a:rPr lang="en-GB" b="0" baseline="0" dirty="0" err="1"/>
            <a:t>caiff</a:t>
          </a:r>
          <a:r>
            <a:rPr lang="en-GB" b="0" baseline="0" dirty="0"/>
            <a:t> </a:t>
          </a:r>
          <a:r>
            <a:rPr lang="en-GB" b="0" baseline="0" dirty="0" err="1"/>
            <a:t>ei</a:t>
          </a:r>
          <a:r>
            <a:rPr lang="en-GB" b="0" baseline="0" dirty="0"/>
            <a:t> </a:t>
          </a:r>
          <a:r>
            <a:rPr lang="en-GB" b="0" baseline="0" dirty="0" err="1"/>
            <a:t>ddysgu</a:t>
          </a:r>
          <a:endParaRPr lang="en-US" dirty="0"/>
        </a:p>
      </dgm:t>
    </dgm:pt>
    <dgm:pt modelId="{3E153862-3343-4006-B562-730DF0A3437D}" type="parTrans" cxnId="{E5F44BB7-3D29-42D9-B048-51DCC68AE8B6}">
      <dgm:prSet/>
      <dgm:spPr/>
      <dgm:t>
        <a:bodyPr/>
        <a:lstStyle/>
        <a:p>
          <a:endParaRPr lang="en-US"/>
        </a:p>
      </dgm:t>
    </dgm:pt>
    <dgm:pt modelId="{5CA2025B-AFB2-411A-AFC6-3B098B642CF6}" type="sibTrans" cxnId="{E5F44BB7-3D29-42D9-B048-51DCC68AE8B6}">
      <dgm:prSet/>
      <dgm:spPr/>
      <dgm:t>
        <a:bodyPr/>
        <a:lstStyle/>
        <a:p>
          <a:endParaRPr lang="en-US"/>
        </a:p>
      </dgm:t>
    </dgm:pt>
    <dgm:pt modelId="{EB627111-0BBE-4D9C-BD9B-FF41B0311A6B}">
      <dgm:prSet custT="1"/>
      <dgm:spPr/>
      <dgm:t>
        <a:bodyPr/>
        <a:lstStyle/>
        <a:p>
          <a:r>
            <a:rPr lang="en-GB" sz="2200" baseline="0" dirty="0"/>
            <a:t>2.</a:t>
          </a:r>
          <a:r>
            <a:rPr lang="en-GB" sz="3600" baseline="0" dirty="0"/>
            <a:t> </a:t>
          </a:r>
          <a:r>
            <a:rPr lang="en-GB" sz="2200" b="1" baseline="0" dirty="0" err="1"/>
            <a:t>Creu</a:t>
          </a:r>
          <a:r>
            <a:rPr lang="en-GB" sz="2200" b="1" baseline="0" dirty="0"/>
            <a:t> </a:t>
          </a:r>
          <a:r>
            <a:rPr lang="en-GB" sz="2200" b="0" baseline="0" dirty="0" err="1"/>
            <a:t>amgylchedd</a:t>
          </a:r>
          <a:r>
            <a:rPr lang="en-GB" sz="2200" b="0" baseline="0" dirty="0"/>
            <a:t> </a:t>
          </a:r>
          <a:r>
            <a:rPr lang="en-GB" sz="2200" b="0" baseline="0" dirty="0" err="1"/>
            <a:t>cefnogol</a:t>
          </a:r>
          <a:r>
            <a:rPr lang="en-GB" sz="2200" b="0" baseline="0" dirty="0"/>
            <a:t> </a:t>
          </a:r>
          <a:r>
            <a:rPr lang="en-GB" sz="2200" b="0" baseline="0" dirty="0" err="1"/>
            <a:t>ar</a:t>
          </a:r>
          <a:r>
            <a:rPr lang="en-GB" sz="2200" b="0" baseline="0" dirty="0"/>
            <a:t> </a:t>
          </a:r>
          <a:r>
            <a:rPr lang="en-GB" sz="2200" b="0" baseline="0" dirty="0" err="1"/>
            <a:t>gyfer</a:t>
          </a:r>
          <a:r>
            <a:rPr lang="en-GB" sz="2200" b="0" baseline="0" dirty="0"/>
            <a:t> </a:t>
          </a:r>
          <a:r>
            <a:rPr lang="en-GB" sz="2200" b="0" baseline="0" dirty="0" err="1"/>
            <a:t>dysgu</a:t>
          </a:r>
          <a:r>
            <a:rPr lang="en-GB" sz="2200" b="0" baseline="0" dirty="0"/>
            <a:t> </a:t>
          </a:r>
          <a:endParaRPr lang="en-US" sz="2200" b="0" baseline="0" dirty="0"/>
        </a:p>
      </dgm:t>
    </dgm:pt>
    <dgm:pt modelId="{BB95F119-A991-4279-9CB7-A4F4A953B6F8}" type="parTrans" cxnId="{06896D72-DAFC-4742-AF11-3E9D7C64E7C2}">
      <dgm:prSet/>
      <dgm:spPr/>
      <dgm:t>
        <a:bodyPr/>
        <a:lstStyle/>
        <a:p>
          <a:endParaRPr lang="en-US"/>
        </a:p>
      </dgm:t>
    </dgm:pt>
    <dgm:pt modelId="{06651790-6A9C-4506-87FF-0D76755BE27A}" type="sibTrans" cxnId="{06896D72-DAFC-4742-AF11-3E9D7C64E7C2}">
      <dgm:prSet/>
      <dgm:spPr/>
      <dgm:t>
        <a:bodyPr/>
        <a:lstStyle/>
        <a:p>
          <a:endParaRPr lang="en-US"/>
        </a:p>
      </dgm:t>
    </dgm:pt>
    <dgm:pt modelId="{32A0732F-E2A5-4594-A05F-863D99DA7C28}">
      <dgm:prSet/>
      <dgm:spPr/>
      <dgm:t>
        <a:bodyPr/>
        <a:lstStyle/>
        <a:p>
          <a:r>
            <a:rPr lang="en-GB" baseline="0" dirty="0"/>
            <a:t>3. </a:t>
          </a:r>
          <a:r>
            <a:rPr lang="en-GB" b="1" baseline="0" dirty="0" err="1"/>
            <a:t>Rheoli’r</a:t>
          </a:r>
          <a:r>
            <a:rPr lang="en-GB" b="1" baseline="0" dirty="0"/>
            <a:t> </a:t>
          </a:r>
          <a:r>
            <a:rPr lang="en-GB" baseline="0" dirty="0" err="1"/>
            <a:t>ystafell</a:t>
          </a:r>
          <a:r>
            <a:rPr lang="en-GB" baseline="0" dirty="0"/>
            <a:t> </a:t>
          </a:r>
          <a:r>
            <a:rPr lang="en-GB" baseline="0" dirty="0" err="1"/>
            <a:t>ddosbarth</a:t>
          </a:r>
          <a:r>
            <a:rPr lang="en-GB" baseline="0" dirty="0"/>
            <a:t> </a:t>
          </a:r>
          <a:r>
            <a:rPr lang="en-GB" baseline="0" dirty="0" err="1"/>
            <a:t>er</a:t>
          </a:r>
          <a:r>
            <a:rPr lang="en-GB" baseline="0" dirty="0"/>
            <a:t> </a:t>
          </a:r>
          <a:r>
            <a:rPr lang="en-GB" baseline="0" dirty="0" err="1"/>
            <a:t>mwyn</a:t>
          </a:r>
          <a:r>
            <a:rPr lang="en-GB" baseline="0" dirty="0"/>
            <a:t> </a:t>
          </a:r>
          <a:r>
            <a:rPr lang="en-GB" baseline="0" dirty="0" err="1"/>
            <a:t>cynyddu‘r</a:t>
          </a:r>
          <a:r>
            <a:rPr lang="en-GB" baseline="0" dirty="0"/>
            <a:t> </a:t>
          </a:r>
          <a:r>
            <a:rPr lang="en-GB" baseline="0" dirty="0" err="1"/>
            <a:t>cyfle</a:t>
          </a:r>
          <a:r>
            <a:rPr lang="en-GB" baseline="0" dirty="0"/>
            <a:t> </a:t>
          </a:r>
          <a:r>
            <a:rPr lang="en-GB" baseline="0" dirty="0" err="1"/>
            <a:t>i</a:t>
          </a:r>
          <a:r>
            <a:rPr lang="en-GB" baseline="0" dirty="0"/>
            <a:t> </a:t>
          </a:r>
          <a:r>
            <a:rPr lang="en-GB" baseline="0" dirty="0" err="1"/>
            <a:t>ddysgu</a:t>
          </a:r>
          <a:r>
            <a:rPr lang="en-GB" baseline="0" dirty="0"/>
            <a:t> </a:t>
          </a:r>
          <a:r>
            <a:rPr lang="en-GB" baseline="0" dirty="0" err="1"/>
            <a:t>gymaint</a:t>
          </a:r>
          <a:r>
            <a:rPr lang="en-GB" baseline="0" dirty="0"/>
            <a:t> â </a:t>
          </a:r>
          <a:r>
            <a:rPr lang="en-GB" baseline="0" dirty="0" err="1"/>
            <a:t>phosibl</a:t>
          </a:r>
          <a:endParaRPr lang="en-US" dirty="0"/>
        </a:p>
      </dgm:t>
    </dgm:pt>
    <dgm:pt modelId="{AEE0D60C-985A-4BB9-8F36-3DC150884C4E}" type="parTrans" cxnId="{6B3A1A96-CC33-4E4D-9239-A94B8665BDFF}">
      <dgm:prSet/>
      <dgm:spPr/>
      <dgm:t>
        <a:bodyPr/>
        <a:lstStyle/>
        <a:p>
          <a:endParaRPr lang="en-US"/>
        </a:p>
      </dgm:t>
    </dgm:pt>
    <dgm:pt modelId="{FABF1944-853D-482B-9510-3437B15C8EE6}" type="sibTrans" cxnId="{6B3A1A96-CC33-4E4D-9239-A94B8665BDFF}">
      <dgm:prSet/>
      <dgm:spPr/>
      <dgm:t>
        <a:bodyPr/>
        <a:lstStyle/>
        <a:p>
          <a:endParaRPr lang="en-US"/>
        </a:p>
      </dgm:t>
    </dgm:pt>
    <dgm:pt modelId="{F9EEB683-9F2D-49E9-B640-218BDA101C47}">
      <dgm:prSet/>
      <dgm:spPr/>
      <dgm:t>
        <a:bodyPr/>
        <a:lstStyle/>
        <a:p>
          <a:r>
            <a:rPr lang="en-GB" baseline="0" dirty="0"/>
            <a:t>4. </a:t>
          </a:r>
          <a:r>
            <a:rPr lang="en-GB" baseline="0" dirty="0" err="1"/>
            <a:t>Cyflwyno</a:t>
          </a:r>
          <a:r>
            <a:rPr lang="en-GB" baseline="0" dirty="0"/>
            <a:t> </a:t>
          </a:r>
          <a:r>
            <a:rPr lang="en-GB" baseline="0" dirty="0" err="1"/>
            <a:t>cynnwys</a:t>
          </a:r>
          <a:r>
            <a:rPr lang="en-GB" baseline="0" dirty="0"/>
            <a:t>, </a:t>
          </a:r>
          <a:r>
            <a:rPr lang="en-GB" baseline="0" dirty="0" err="1"/>
            <a:t>gweithgareddau</a:t>
          </a:r>
          <a:r>
            <a:rPr lang="en-GB" baseline="0" dirty="0"/>
            <a:t> a </a:t>
          </a:r>
          <a:r>
            <a:rPr lang="en-GB" baseline="0" dirty="0" err="1"/>
            <a:t>rhyngweithiadau</a:t>
          </a:r>
          <a:r>
            <a:rPr lang="en-GB" baseline="0" dirty="0"/>
            <a:t> </a:t>
          </a:r>
          <a:r>
            <a:rPr lang="en-GB" baseline="0" dirty="0" err="1"/>
            <a:t>sy’n</a:t>
          </a:r>
          <a:r>
            <a:rPr lang="en-GB" baseline="0" dirty="0"/>
            <a:t> </a:t>
          </a:r>
          <a:r>
            <a:rPr lang="en-GB" baseline="0" dirty="0" err="1"/>
            <a:t>ysgogi</a:t>
          </a:r>
          <a:r>
            <a:rPr lang="en-GB" baseline="0" dirty="0"/>
            <a:t> </a:t>
          </a:r>
          <a:r>
            <a:rPr lang="en-GB" baseline="0" dirty="0" err="1"/>
            <a:t>meddwl</a:t>
          </a:r>
          <a:r>
            <a:rPr lang="en-GB" baseline="0" dirty="0"/>
            <a:t> </a:t>
          </a:r>
          <a:r>
            <a:rPr lang="en-GB" baseline="0" dirty="0" err="1"/>
            <a:t>eu</a:t>
          </a:r>
          <a:r>
            <a:rPr lang="en-GB" baseline="0" dirty="0"/>
            <a:t> </a:t>
          </a:r>
          <a:r>
            <a:rPr lang="en-GB" baseline="0" dirty="0" err="1"/>
            <a:t>myfyrwyr</a:t>
          </a:r>
          <a:endParaRPr lang="en-US" dirty="0"/>
        </a:p>
      </dgm:t>
    </dgm:pt>
    <dgm:pt modelId="{88965F9F-D14C-4A4D-BFC4-9457D6F306FF}" type="parTrans" cxnId="{EFA7259E-9956-4404-BDF6-C582C53D32C8}">
      <dgm:prSet/>
      <dgm:spPr/>
      <dgm:t>
        <a:bodyPr/>
        <a:lstStyle/>
        <a:p>
          <a:endParaRPr lang="en-US"/>
        </a:p>
      </dgm:t>
    </dgm:pt>
    <dgm:pt modelId="{74DF5A0A-30C4-4654-AAF4-5111C6085C17}" type="sibTrans" cxnId="{EFA7259E-9956-4404-BDF6-C582C53D32C8}">
      <dgm:prSet/>
      <dgm:spPr/>
      <dgm:t>
        <a:bodyPr/>
        <a:lstStyle/>
        <a:p>
          <a:endParaRPr lang="en-US"/>
        </a:p>
      </dgm:t>
    </dgm:pt>
    <dgm:pt modelId="{563ADFE2-D963-4C3E-8C9D-6C26DE00D21D}" type="pres">
      <dgm:prSet presAssocID="{90D1B10C-74E3-4F58-B0A1-ED084FADC2F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C3C193-4F43-45F7-9913-8BEE6FD8EC6C}" type="pres">
      <dgm:prSet presAssocID="{E4A72D63-DA86-4073-A827-46AC8B552E49}" presName="compNode" presStyleCnt="0"/>
      <dgm:spPr/>
    </dgm:pt>
    <dgm:pt modelId="{9E0E9743-CD19-47BA-B400-ACAEC28EBFF5}" type="pres">
      <dgm:prSet presAssocID="{E4A72D63-DA86-4073-A827-46AC8B552E49}" presName="bgRect" presStyleLbl="bgShp" presStyleIdx="0" presStyleCnt="4"/>
      <dgm:spPr/>
    </dgm:pt>
    <dgm:pt modelId="{CDA054D5-7BF6-48D4-BE31-3F30BF6CDFB9}" type="pres">
      <dgm:prSet presAssocID="{E4A72D63-DA86-4073-A827-46AC8B552E49}" presName="iconRect" presStyleLbl="node1" presStyleIdx="0" presStyleCnt="4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537D167-56FD-4A21-AB5E-22B6B683EEC6}" type="pres">
      <dgm:prSet presAssocID="{E4A72D63-DA86-4073-A827-46AC8B552E49}" presName="spaceRect" presStyleCnt="0"/>
      <dgm:spPr/>
    </dgm:pt>
    <dgm:pt modelId="{D1376784-054A-4E2A-852D-6982EA08B951}" type="pres">
      <dgm:prSet presAssocID="{E4A72D63-DA86-4073-A827-46AC8B552E49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2869269-36D4-4AC3-8906-E24C91482B06}" type="pres">
      <dgm:prSet presAssocID="{5CA2025B-AFB2-411A-AFC6-3B098B642CF6}" presName="sibTrans" presStyleCnt="0"/>
      <dgm:spPr/>
    </dgm:pt>
    <dgm:pt modelId="{AF15C6A9-50B1-497A-9DA2-4AEA141C82CE}" type="pres">
      <dgm:prSet presAssocID="{EB627111-0BBE-4D9C-BD9B-FF41B0311A6B}" presName="compNode" presStyleCnt="0"/>
      <dgm:spPr/>
    </dgm:pt>
    <dgm:pt modelId="{16D2484C-C610-457B-9731-48E81F8B363B}" type="pres">
      <dgm:prSet presAssocID="{EB627111-0BBE-4D9C-BD9B-FF41B0311A6B}" presName="bgRect" presStyleLbl="bgShp" presStyleIdx="1" presStyleCnt="4"/>
      <dgm:spPr/>
    </dgm:pt>
    <dgm:pt modelId="{3A6A9291-252D-49D5-ADB3-2D59836984E8}" type="pres">
      <dgm:prSet presAssocID="{EB627111-0BBE-4D9C-BD9B-FF41B0311A6B}" presName="iconRect" presStyleLbl="node1" presStyleIdx="1" presStyleCnt="4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3AF191-F2AC-4B56-AF78-AC76374420E0}" type="pres">
      <dgm:prSet presAssocID="{EB627111-0BBE-4D9C-BD9B-FF41B0311A6B}" presName="spaceRect" presStyleCnt="0"/>
      <dgm:spPr/>
    </dgm:pt>
    <dgm:pt modelId="{620A2B23-4797-4FFD-8F8D-674FFBDE6786}" type="pres">
      <dgm:prSet presAssocID="{EB627111-0BBE-4D9C-BD9B-FF41B0311A6B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8F5E8B0-716E-4759-81D5-3F008579210A}" type="pres">
      <dgm:prSet presAssocID="{06651790-6A9C-4506-87FF-0D76755BE27A}" presName="sibTrans" presStyleCnt="0"/>
      <dgm:spPr/>
    </dgm:pt>
    <dgm:pt modelId="{9D9FB1AE-4623-49B7-80D0-1875EFCEFEFE}" type="pres">
      <dgm:prSet presAssocID="{32A0732F-E2A5-4594-A05F-863D99DA7C28}" presName="compNode" presStyleCnt="0"/>
      <dgm:spPr/>
    </dgm:pt>
    <dgm:pt modelId="{6A41E788-1BDD-4924-821E-A8C200318061}" type="pres">
      <dgm:prSet presAssocID="{32A0732F-E2A5-4594-A05F-863D99DA7C28}" presName="bgRect" presStyleLbl="bgShp" presStyleIdx="2" presStyleCnt="4"/>
      <dgm:spPr/>
    </dgm:pt>
    <dgm:pt modelId="{7F6A565B-1B17-4912-A9A4-1346CCBD0B30}" type="pres">
      <dgm:prSet presAssocID="{32A0732F-E2A5-4594-A05F-863D99DA7C28}" presName="iconRect" presStyleLbl="node1" presStyleIdx="2" presStyleCnt="4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0C3DF293-9F77-44FF-829F-ADE68CA967FD}" type="pres">
      <dgm:prSet presAssocID="{32A0732F-E2A5-4594-A05F-863D99DA7C28}" presName="spaceRect" presStyleCnt="0"/>
      <dgm:spPr/>
    </dgm:pt>
    <dgm:pt modelId="{789B8186-5FD6-4420-8DA9-18427E9847D0}" type="pres">
      <dgm:prSet presAssocID="{32A0732F-E2A5-4594-A05F-863D99DA7C28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D9302A9-90AF-481C-9151-D36AFB402958}" type="pres">
      <dgm:prSet presAssocID="{FABF1944-853D-482B-9510-3437B15C8EE6}" presName="sibTrans" presStyleCnt="0"/>
      <dgm:spPr/>
    </dgm:pt>
    <dgm:pt modelId="{1AE63500-C9DE-42A2-A159-8D9E5848742B}" type="pres">
      <dgm:prSet presAssocID="{F9EEB683-9F2D-49E9-B640-218BDA101C47}" presName="compNode" presStyleCnt="0"/>
      <dgm:spPr/>
    </dgm:pt>
    <dgm:pt modelId="{33612335-5B0E-4665-B75A-0AEF78019882}" type="pres">
      <dgm:prSet presAssocID="{F9EEB683-9F2D-49E9-B640-218BDA101C47}" presName="bgRect" presStyleLbl="bgShp" presStyleIdx="3" presStyleCnt="4"/>
      <dgm:spPr/>
    </dgm:pt>
    <dgm:pt modelId="{BE953FCF-4B06-48A2-B7CD-A14F19DED019}" type="pres">
      <dgm:prSet presAssocID="{F9EEB683-9F2D-49E9-B640-218BDA101C47}" presName="iconRect" presStyleLbl="node1" presStyleIdx="3" presStyleCnt="4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D39B201-5C63-4ED6-BF83-97A141CB0264}" type="pres">
      <dgm:prSet presAssocID="{F9EEB683-9F2D-49E9-B640-218BDA101C47}" presName="spaceRect" presStyleCnt="0"/>
      <dgm:spPr/>
    </dgm:pt>
    <dgm:pt modelId="{E5723C8A-F957-4ADA-864B-4996EFE8CCFF}" type="pres">
      <dgm:prSet presAssocID="{F9EEB683-9F2D-49E9-B640-218BDA101C47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EFA7259E-9956-4404-BDF6-C582C53D32C8}" srcId="{90D1B10C-74E3-4F58-B0A1-ED084FADC2F4}" destId="{F9EEB683-9F2D-49E9-B640-218BDA101C47}" srcOrd="3" destOrd="0" parTransId="{88965F9F-D14C-4A4D-BFC4-9457D6F306FF}" sibTransId="{74DF5A0A-30C4-4654-AAF4-5111C6085C17}"/>
    <dgm:cxn modelId="{06896D72-DAFC-4742-AF11-3E9D7C64E7C2}" srcId="{90D1B10C-74E3-4F58-B0A1-ED084FADC2F4}" destId="{EB627111-0BBE-4D9C-BD9B-FF41B0311A6B}" srcOrd="1" destOrd="0" parTransId="{BB95F119-A991-4279-9CB7-A4F4A953B6F8}" sibTransId="{06651790-6A9C-4506-87FF-0D76755BE27A}"/>
    <dgm:cxn modelId="{7F8DD832-3FF6-4067-AB4B-08100732F009}" type="presOf" srcId="{E4A72D63-DA86-4073-A827-46AC8B552E49}" destId="{D1376784-054A-4E2A-852D-6982EA08B951}" srcOrd="0" destOrd="0" presId="urn:microsoft.com/office/officeart/2018/2/layout/IconVerticalSolidList"/>
    <dgm:cxn modelId="{753E2234-C89A-428B-8101-7DA2A412489C}" type="presOf" srcId="{F9EEB683-9F2D-49E9-B640-218BDA101C47}" destId="{E5723C8A-F957-4ADA-864B-4996EFE8CCFF}" srcOrd="0" destOrd="0" presId="urn:microsoft.com/office/officeart/2018/2/layout/IconVerticalSolidList"/>
    <dgm:cxn modelId="{6B3A1A96-CC33-4E4D-9239-A94B8665BDFF}" srcId="{90D1B10C-74E3-4F58-B0A1-ED084FADC2F4}" destId="{32A0732F-E2A5-4594-A05F-863D99DA7C28}" srcOrd="2" destOrd="0" parTransId="{AEE0D60C-985A-4BB9-8F36-3DC150884C4E}" sibTransId="{FABF1944-853D-482B-9510-3437B15C8EE6}"/>
    <dgm:cxn modelId="{08C13650-2950-4D3C-A906-403D035883F3}" type="presOf" srcId="{32A0732F-E2A5-4594-A05F-863D99DA7C28}" destId="{789B8186-5FD6-4420-8DA9-18427E9847D0}" srcOrd="0" destOrd="0" presId="urn:microsoft.com/office/officeart/2018/2/layout/IconVerticalSolidList"/>
    <dgm:cxn modelId="{D349E176-96A3-443C-AFB0-4D8E0EA1C667}" type="presOf" srcId="{EB627111-0BBE-4D9C-BD9B-FF41B0311A6B}" destId="{620A2B23-4797-4FFD-8F8D-674FFBDE6786}" srcOrd="0" destOrd="0" presId="urn:microsoft.com/office/officeart/2018/2/layout/IconVerticalSolidList"/>
    <dgm:cxn modelId="{E5F44BB7-3D29-42D9-B048-51DCC68AE8B6}" srcId="{90D1B10C-74E3-4F58-B0A1-ED084FADC2F4}" destId="{E4A72D63-DA86-4073-A827-46AC8B552E49}" srcOrd="0" destOrd="0" parTransId="{3E153862-3343-4006-B562-730DF0A3437D}" sibTransId="{5CA2025B-AFB2-411A-AFC6-3B098B642CF6}"/>
    <dgm:cxn modelId="{854F71C5-83A6-489D-85E6-234FB52D18B4}" type="presOf" srcId="{90D1B10C-74E3-4F58-B0A1-ED084FADC2F4}" destId="{563ADFE2-D963-4C3E-8C9D-6C26DE00D21D}" srcOrd="0" destOrd="0" presId="urn:microsoft.com/office/officeart/2018/2/layout/IconVerticalSolidList"/>
    <dgm:cxn modelId="{F470AEE6-EFC4-48B2-A687-E3DB05B79EA0}" type="presParOf" srcId="{563ADFE2-D963-4C3E-8C9D-6C26DE00D21D}" destId="{C9C3C193-4F43-45F7-9913-8BEE6FD8EC6C}" srcOrd="0" destOrd="0" presId="urn:microsoft.com/office/officeart/2018/2/layout/IconVerticalSolidList"/>
    <dgm:cxn modelId="{D891E7B0-1C48-4EFA-8BF3-AB0AFF7FFC6E}" type="presParOf" srcId="{C9C3C193-4F43-45F7-9913-8BEE6FD8EC6C}" destId="{9E0E9743-CD19-47BA-B400-ACAEC28EBFF5}" srcOrd="0" destOrd="0" presId="urn:microsoft.com/office/officeart/2018/2/layout/IconVerticalSolidList"/>
    <dgm:cxn modelId="{878D6BF7-E20B-4F2F-AB5A-3E1ED144052E}" type="presParOf" srcId="{C9C3C193-4F43-45F7-9913-8BEE6FD8EC6C}" destId="{CDA054D5-7BF6-48D4-BE31-3F30BF6CDFB9}" srcOrd="1" destOrd="0" presId="urn:microsoft.com/office/officeart/2018/2/layout/IconVerticalSolidList"/>
    <dgm:cxn modelId="{91ADC829-8148-4CD7-8370-32D54403788F}" type="presParOf" srcId="{C9C3C193-4F43-45F7-9913-8BEE6FD8EC6C}" destId="{8537D167-56FD-4A21-AB5E-22B6B683EEC6}" srcOrd="2" destOrd="0" presId="urn:microsoft.com/office/officeart/2018/2/layout/IconVerticalSolidList"/>
    <dgm:cxn modelId="{995A507F-E6D5-4C5A-B569-CA663DACE01E}" type="presParOf" srcId="{C9C3C193-4F43-45F7-9913-8BEE6FD8EC6C}" destId="{D1376784-054A-4E2A-852D-6982EA08B951}" srcOrd="3" destOrd="0" presId="urn:microsoft.com/office/officeart/2018/2/layout/IconVerticalSolidList"/>
    <dgm:cxn modelId="{F2A45F27-AA45-462D-8E36-8B4832771951}" type="presParOf" srcId="{563ADFE2-D963-4C3E-8C9D-6C26DE00D21D}" destId="{32869269-36D4-4AC3-8906-E24C91482B06}" srcOrd="1" destOrd="0" presId="urn:microsoft.com/office/officeart/2018/2/layout/IconVerticalSolidList"/>
    <dgm:cxn modelId="{125F9F55-F8A1-4295-914E-61BA19204903}" type="presParOf" srcId="{563ADFE2-D963-4C3E-8C9D-6C26DE00D21D}" destId="{AF15C6A9-50B1-497A-9DA2-4AEA141C82CE}" srcOrd="2" destOrd="0" presId="urn:microsoft.com/office/officeart/2018/2/layout/IconVerticalSolidList"/>
    <dgm:cxn modelId="{B18497C6-2510-4D6E-B93D-5563B52417D3}" type="presParOf" srcId="{AF15C6A9-50B1-497A-9DA2-4AEA141C82CE}" destId="{16D2484C-C610-457B-9731-48E81F8B363B}" srcOrd="0" destOrd="0" presId="urn:microsoft.com/office/officeart/2018/2/layout/IconVerticalSolidList"/>
    <dgm:cxn modelId="{6E80098C-583E-4723-81BA-84C44672230B}" type="presParOf" srcId="{AF15C6A9-50B1-497A-9DA2-4AEA141C82CE}" destId="{3A6A9291-252D-49D5-ADB3-2D59836984E8}" srcOrd="1" destOrd="0" presId="urn:microsoft.com/office/officeart/2018/2/layout/IconVerticalSolidList"/>
    <dgm:cxn modelId="{16C52FAD-F505-4A5B-8E8B-AFB0F951537F}" type="presParOf" srcId="{AF15C6A9-50B1-497A-9DA2-4AEA141C82CE}" destId="{853AF191-F2AC-4B56-AF78-AC76374420E0}" srcOrd="2" destOrd="0" presId="urn:microsoft.com/office/officeart/2018/2/layout/IconVerticalSolidList"/>
    <dgm:cxn modelId="{608240B1-B5D9-4681-94AD-428216B940DE}" type="presParOf" srcId="{AF15C6A9-50B1-497A-9DA2-4AEA141C82CE}" destId="{620A2B23-4797-4FFD-8F8D-674FFBDE6786}" srcOrd="3" destOrd="0" presId="urn:microsoft.com/office/officeart/2018/2/layout/IconVerticalSolidList"/>
    <dgm:cxn modelId="{D5D6C564-5CDE-44F4-A754-190AE8EA7E9C}" type="presParOf" srcId="{563ADFE2-D963-4C3E-8C9D-6C26DE00D21D}" destId="{D8F5E8B0-716E-4759-81D5-3F008579210A}" srcOrd="3" destOrd="0" presId="urn:microsoft.com/office/officeart/2018/2/layout/IconVerticalSolidList"/>
    <dgm:cxn modelId="{0659D0CE-EC17-4E65-9924-3C326BC8940D}" type="presParOf" srcId="{563ADFE2-D963-4C3E-8C9D-6C26DE00D21D}" destId="{9D9FB1AE-4623-49B7-80D0-1875EFCEFEFE}" srcOrd="4" destOrd="0" presId="urn:microsoft.com/office/officeart/2018/2/layout/IconVerticalSolidList"/>
    <dgm:cxn modelId="{B371F5F7-310F-4907-8C03-8790E799577A}" type="presParOf" srcId="{9D9FB1AE-4623-49B7-80D0-1875EFCEFEFE}" destId="{6A41E788-1BDD-4924-821E-A8C200318061}" srcOrd="0" destOrd="0" presId="urn:microsoft.com/office/officeart/2018/2/layout/IconVerticalSolidList"/>
    <dgm:cxn modelId="{1B5C0284-A247-4751-8220-48B311B1ABA8}" type="presParOf" srcId="{9D9FB1AE-4623-49B7-80D0-1875EFCEFEFE}" destId="{7F6A565B-1B17-4912-A9A4-1346CCBD0B30}" srcOrd="1" destOrd="0" presId="urn:microsoft.com/office/officeart/2018/2/layout/IconVerticalSolidList"/>
    <dgm:cxn modelId="{559B0234-296C-4F50-BAD4-6A586EB2F157}" type="presParOf" srcId="{9D9FB1AE-4623-49B7-80D0-1875EFCEFEFE}" destId="{0C3DF293-9F77-44FF-829F-ADE68CA967FD}" srcOrd="2" destOrd="0" presId="urn:microsoft.com/office/officeart/2018/2/layout/IconVerticalSolidList"/>
    <dgm:cxn modelId="{2C8A0D91-1494-424C-897A-A96CACDA63D2}" type="presParOf" srcId="{9D9FB1AE-4623-49B7-80D0-1875EFCEFEFE}" destId="{789B8186-5FD6-4420-8DA9-18427E9847D0}" srcOrd="3" destOrd="0" presId="urn:microsoft.com/office/officeart/2018/2/layout/IconVerticalSolidList"/>
    <dgm:cxn modelId="{2C4C3A86-2DE9-443C-BFC6-899BC35732F5}" type="presParOf" srcId="{563ADFE2-D963-4C3E-8C9D-6C26DE00D21D}" destId="{4D9302A9-90AF-481C-9151-D36AFB402958}" srcOrd="5" destOrd="0" presId="urn:microsoft.com/office/officeart/2018/2/layout/IconVerticalSolidList"/>
    <dgm:cxn modelId="{9C7CADC3-E33F-4C29-A814-995FC85E8E12}" type="presParOf" srcId="{563ADFE2-D963-4C3E-8C9D-6C26DE00D21D}" destId="{1AE63500-C9DE-42A2-A159-8D9E5848742B}" srcOrd="6" destOrd="0" presId="urn:microsoft.com/office/officeart/2018/2/layout/IconVerticalSolidList"/>
    <dgm:cxn modelId="{1D77D5CF-A196-41DD-A09E-59A6E54E73FB}" type="presParOf" srcId="{1AE63500-C9DE-42A2-A159-8D9E5848742B}" destId="{33612335-5B0E-4665-B75A-0AEF78019882}" srcOrd="0" destOrd="0" presId="urn:microsoft.com/office/officeart/2018/2/layout/IconVerticalSolidList"/>
    <dgm:cxn modelId="{2B324FDD-E3B5-40B4-89B9-305A7623C9CF}" type="presParOf" srcId="{1AE63500-C9DE-42A2-A159-8D9E5848742B}" destId="{BE953FCF-4B06-48A2-B7CD-A14F19DED019}" srcOrd="1" destOrd="0" presId="urn:microsoft.com/office/officeart/2018/2/layout/IconVerticalSolidList"/>
    <dgm:cxn modelId="{B2E0DDFC-F7F0-4D35-B8FC-8ACFD792D20E}" type="presParOf" srcId="{1AE63500-C9DE-42A2-A159-8D9E5848742B}" destId="{4D39B201-5C63-4ED6-BF83-97A141CB0264}" srcOrd="2" destOrd="0" presId="urn:microsoft.com/office/officeart/2018/2/layout/IconVerticalSolidList"/>
    <dgm:cxn modelId="{0100E62F-FFFE-400E-9BE3-863BD22EC64F}" type="presParOf" srcId="{1AE63500-C9DE-42A2-A159-8D9E5848742B}" destId="{E5723C8A-F957-4ADA-864B-4996EFE8CC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821F2C-B0DE-4F1B-982D-C373C5469A21}" type="doc">
      <dgm:prSet loTypeId="urn:microsoft.com/office/officeart/2005/8/layout/hList1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A5755CE-884B-4F73-BB9A-ECCBD52AB79D}">
      <dgm:prSet phldrT="[Text]" custT="1"/>
      <dgm:spPr/>
      <dgm:t>
        <a:bodyPr/>
        <a:lstStyle/>
        <a:p>
          <a:r>
            <a:rPr lang="en-GB" sz="3600" dirty="0" err="1"/>
            <a:t>Strwythuro</a:t>
          </a:r>
          <a:endParaRPr lang="en-GB" sz="3600" dirty="0"/>
        </a:p>
      </dgm:t>
    </dgm:pt>
    <dgm:pt modelId="{9398AAF1-07C7-41DE-B8C0-6F079B07AE6B}" type="parTrans" cxnId="{16EEEAF2-81B4-4A78-BF4A-F9010EAE2C4C}">
      <dgm:prSet/>
      <dgm:spPr/>
      <dgm:t>
        <a:bodyPr/>
        <a:lstStyle/>
        <a:p>
          <a:endParaRPr lang="en-GB" sz="2000"/>
        </a:p>
      </dgm:t>
    </dgm:pt>
    <dgm:pt modelId="{0BC46D33-FF3F-4EA5-B7D3-6B3FCF062DA6}" type="sibTrans" cxnId="{16EEEAF2-81B4-4A78-BF4A-F9010EAE2C4C}">
      <dgm:prSet/>
      <dgm:spPr/>
      <dgm:t>
        <a:bodyPr/>
        <a:lstStyle/>
        <a:p>
          <a:endParaRPr lang="en-GB" sz="2000"/>
        </a:p>
      </dgm:t>
    </dgm:pt>
    <dgm:pt modelId="{14B5F5E8-BD8B-4B65-8C40-F5538F9280C9}">
      <dgm:prSet phldrT="[Text]" custT="1"/>
      <dgm:spPr/>
      <dgm:t>
        <a:bodyPr/>
        <a:lstStyle/>
        <a:p>
          <a:r>
            <a:rPr lang="cy-GB" sz="1600" b="0" noProof="0" dirty="0">
              <a:latin typeface="Abadi Extra Light" panose="020B0204020104020204" pitchFamily="34" charset="0"/>
            </a:rPr>
            <a:t>rhoi dilyniant priodol o dasgau dysgu i fyfyrwyr; nodi amcanion dysgu, rhesymwaith, trosolwg, syniadau allweddol a chamau cynnydd; cyfateb tasgau ag anghenion a pharodrwydd dysgwyr; </a:t>
          </a:r>
          <a:r>
            <a:rPr lang="cy-GB" sz="1600" b="0" noProof="0" dirty="0" err="1">
              <a:latin typeface="Abadi Extra Light" panose="020B0204020104020204" pitchFamily="34" charset="0"/>
            </a:rPr>
            <a:t>sgaffaldio</a:t>
          </a:r>
          <a:r>
            <a:rPr lang="cy-GB" sz="1600" b="0" noProof="0" dirty="0">
              <a:latin typeface="Abadi Extra Light" panose="020B0204020104020204" pitchFamily="34" charset="0"/>
            </a:rPr>
            <a:t> a chefnogi i sicrhau bod tasgau o fewn cyrraedd pawb, ond eu </a:t>
          </a:r>
          <a:r>
            <a:rPr lang="cy-GB" sz="1600" b="0" noProof="0" dirty="0" smtClean="0">
              <a:latin typeface="Abadi Extra Light" panose="020B0204020104020204" pitchFamily="34" charset="0"/>
            </a:rPr>
            <a:t>dileu’n </a:t>
          </a:r>
          <a:r>
            <a:rPr lang="cy-GB" sz="1600" b="0" noProof="0" dirty="0">
              <a:latin typeface="Abadi Extra Light" panose="020B0204020104020204" pitchFamily="34" charset="0"/>
            </a:rPr>
            <a:t>raddol fel bod pob myfyriwr yn llwyddo ar y lefel ofynnol</a:t>
          </a:r>
          <a:endParaRPr lang="en-GB" sz="1600" b="0" dirty="0">
            <a:latin typeface="Abadi Extra Light" panose="020B0204020104020204" pitchFamily="34" charset="0"/>
          </a:endParaRPr>
        </a:p>
      </dgm:t>
    </dgm:pt>
    <dgm:pt modelId="{0911D667-4374-4FFD-A54B-2713C242F146}" type="parTrans" cxnId="{E3EE374F-0FEB-4B2A-A5C6-69A40133433C}">
      <dgm:prSet/>
      <dgm:spPr/>
      <dgm:t>
        <a:bodyPr/>
        <a:lstStyle/>
        <a:p>
          <a:endParaRPr lang="en-GB" sz="2000"/>
        </a:p>
      </dgm:t>
    </dgm:pt>
    <dgm:pt modelId="{77425D27-4858-4ABD-9F93-DDCCE9A99CBA}" type="sibTrans" cxnId="{E3EE374F-0FEB-4B2A-A5C6-69A40133433C}">
      <dgm:prSet/>
      <dgm:spPr/>
      <dgm:t>
        <a:bodyPr/>
        <a:lstStyle/>
        <a:p>
          <a:endParaRPr lang="en-GB" sz="2000"/>
        </a:p>
      </dgm:t>
    </dgm:pt>
    <dgm:pt modelId="{E5824858-836D-4F4C-A7E4-911114CE296E}">
      <dgm:prSet phldrT="[Text]" custT="1"/>
      <dgm:spPr/>
      <dgm:t>
        <a:bodyPr/>
        <a:lstStyle/>
        <a:p>
          <a:r>
            <a:rPr lang="en-GB" sz="3600" dirty="0" err="1"/>
            <a:t>Esbonio</a:t>
          </a:r>
          <a:endParaRPr lang="en-GB" sz="3600" dirty="0"/>
        </a:p>
      </dgm:t>
    </dgm:pt>
    <dgm:pt modelId="{717EA422-04E5-4685-8809-1269573C8FD2}" type="parTrans" cxnId="{D0020620-3F76-4B25-BD9D-D926CEF981CB}">
      <dgm:prSet/>
      <dgm:spPr/>
      <dgm:t>
        <a:bodyPr/>
        <a:lstStyle/>
        <a:p>
          <a:endParaRPr lang="en-GB" sz="2000"/>
        </a:p>
      </dgm:t>
    </dgm:pt>
    <dgm:pt modelId="{0FE1060C-0AD3-4936-8222-40FB96D9AC09}" type="sibTrans" cxnId="{D0020620-3F76-4B25-BD9D-D926CEF981CB}">
      <dgm:prSet/>
      <dgm:spPr/>
      <dgm:t>
        <a:bodyPr/>
        <a:lstStyle/>
        <a:p>
          <a:endParaRPr lang="en-GB" sz="2000"/>
        </a:p>
      </dgm:t>
    </dgm:pt>
    <dgm:pt modelId="{9BCB5377-BEBC-4C02-A421-66B0C68918BE}">
      <dgm:prSet phldrT="[Text]" custT="1"/>
      <dgm:spPr/>
      <dgm:t>
        <a:bodyPr/>
        <a:lstStyle/>
        <a:p>
          <a:r>
            <a:rPr lang="en-GB" sz="3600" dirty="0"/>
            <a:t>Holi</a:t>
          </a:r>
        </a:p>
      </dgm:t>
    </dgm:pt>
    <dgm:pt modelId="{30DEA6F0-8858-4649-9AD5-D7DD0428A6A5}" type="parTrans" cxnId="{F3F35ABE-CB8D-4485-9463-D021F2B49281}">
      <dgm:prSet/>
      <dgm:spPr/>
      <dgm:t>
        <a:bodyPr/>
        <a:lstStyle/>
        <a:p>
          <a:endParaRPr lang="en-GB" sz="2000"/>
        </a:p>
      </dgm:t>
    </dgm:pt>
    <dgm:pt modelId="{9FE71069-1008-4113-99E3-5C97FBF449FB}" type="sibTrans" cxnId="{F3F35ABE-CB8D-4485-9463-D021F2B49281}">
      <dgm:prSet/>
      <dgm:spPr/>
      <dgm:t>
        <a:bodyPr/>
        <a:lstStyle/>
        <a:p>
          <a:endParaRPr lang="en-GB" sz="2000"/>
        </a:p>
      </dgm:t>
    </dgm:pt>
    <dgm:pt modelId="{77D5A376-5E81-41C4-AEE6-A0DC751EB258}">
      <dgm:prSet phldrT="[Text]" custT="1"/>
      <dgm:spPr/>
      <dgm:t>
        <a:bodyPr/>
        <a:lstStyle/>
        <a:p>
          <a:r>
            <a:rPr lang="cy-GB" sz="1600" noProof="0" dirty="0">
              <a:latin typeface="Abadi Extra Light" panose="020B0204020104020204" pitchFamily="34" charset="0"/>
            </a:rPr>
            <a:t>cyflwyno a chyfleu syniadau newydd yn glir, gydag esboniadau cryno, priodol, diddorol; cysylltu syniadau newydd </a:t>
          </a:r>
          <a:r>
            <a:rPr lang="cy-GB" sz="1600" noProof="0" dirty="0" smtClean="0">
              <a:latin typeface="Abadi Extra Light" panose="020B0204020104020204" pitchFamily="34" charset="0"/>
            </a:rPr>
            <a:t>â’r </a:t>
          </a:r>
          <a:r>
            <a:rPr lang="cy-GB" sz="1600" noProof="0" dirty="0">
              <a:latin typeface="Abadi Extra Light" panose="020B0204020104020204" pitchFamily="34" charset="0"/>
            </a:rPr>
            <a:t>hyn a ddysgwyd yn flaenorol (ac ailysgogi/gwirio’r wybodaeth flaenorol honno); defnyddio enghreifftiau (ac </a:t>
          </a:r>
          <a:r>
            <a:rPr lang="cy-GB" sz="1600" noProof="0" dirty="0" err="1">
              <a:latin typeface="Abadi Extra Light" panose="020B0204020104020204" pitchFamily="34" charset="0"/>
            </a:rPr>
            <a:t>anenghreifftiau</a:t>
          </a:r>
          <a:r>
            <a:rPr lang="cy-GB" sz="1600" noProof="0" dirty="0">
              <a:latin typeface="Abadi Extra Light" panose="020B0204020104020204" pitchFamily="34" charset="0"/>
            </a:rPr>
            <a:t>) yn briodol i helpu dysgwyr i ddeall ac adeiladu cysylltiadau; modelu/dangos sgiliau neu weithdrefnau newydd gyda </a:t>
          </a:r>
          <a:r>
            <a:rPr lang="cy-GB" sz="1600" noProof="0" dirty="0" err="1">
              <a:latin typeface="Abadi Extra Light" panose="020B0204020104020204" pitchFamily="34" charset="0"/>
            </a:rPr>
            <a:t>sgaffaldio</a:t>
          </a:r>
          <a:r>
            <a:rPr lang="cy-GB" sz="1600" noProof="0" dirty="0">
              <a:latin typeface="Abadi Extra Light" panose="020B0204020104020204" pitchFamily="34" charset="0"/>
            </a:rPr>
            <a:t> a her briodol; gan ddefnyddio enghreifftiau sydd wedi’u cwblhau/wedi’u cwblhau’n rhannol</a:t>
          </a:r>
        </a:p>
      </dgm:t>
    </dgm:pt>
    <dgm:pt modelId="{04078C41-D0F3-4221-9D42-6EB31A5C2F58}" type="parTrans" cxnId="{8DEFD2F6-ADC9-4C12-9A94-FE92BE8C20F8}">
      <dgm:prSet/>
      <dgm:spPr/>
      <dgm:t>
        <a:bodyPr/>
        <a:lstStyle/>
        <a:p>
          <a:endParaRPr lang="en-GB" sz="2000"/>
        </a:p>
      </dgm:t>
    </dgm:pt>
    <dgm:pt modelId="{4102BB7A-256D-443B-B30C-9226514BE627}" type="sibTrans" cxnId="{8DEFD2F6-ADC9-4C12-9A94-FE92BE8C20F8}">
      <dgm:prSet/>
      <dgm:spPr/>
      <dgm:t>
        <a:bodyPr/>
        <a:lstStyle/>
        <a:p>
          <a:endParaRPr lang="en-GB" sz="2000"/>
        </a:p>
      </dgm:t>
    </dgm:pt>
    <dgm:pt modelId="{1A6E5EC3-2119-447F-9648-FE0407F5433C}">
      <dgm:prSet phldrT="[Text]" custT="1"/>
      <dgm:spPr/>
      <dgm:t>
        <a:bodyPr/>
        <a:lstStyle/>
        <a:p>
          <a:r>
            <a:rPr lang="cy-GB" sz="1600" noProof="0" dirty="0">
              <a:effectLst/>
              <a:latin typeface="Abadi Extra Light" panose="020B0204020104020204" pitchFamily="34" charset="0"/>
            </a:rPr>
            <a:t>defnyddio cwestiynau a deialog i hyrwyddo ymhelaethu a meddwl cysylltiedig, hyblyg ymhlith dysgwyr (e.e., ‘Pam?’, ‘Cymharwch’, ac ati.); defnyddio cwestiynau i gael y myfyrwyr i feddwl; cael ymatebion gan bob myfyriwr; defnyddio asesiadau o ansawdd uchel i ddangos tystiolaeth o ddysgu; dehongli cyfathrebu ac ymateb i dystiolaeth asesu yn briodol</a:t>
          </a:r>
        </a:p>
      </dgm:t>
    </dgm:pt>
    <dgm:pt modelId="{52CD93B2-4F9D-4141-9BF3-98193D283027}" type="parTrans" cxnId="{53C610FB-DA74-4047-A7C0-8266E71CDF7D}">
      <dgm:prSet/>
      <dgm:spPr/>
      <dgm:t>
        <a:bodyPr/>
        <a:lstStyle/>
        <a:p>
          <a:endParaRPr lang="en-GB" sz="2000"/>
        </a:p>
      </dgm:t>
    </dgm:pt>
    <dgm:pt modelId="{6592135C-2A31-46CB-AD24-6B6D14306D8C}" type="sibTrans" cxnId="{53C610FB-DA74-4047-A7C0-8266E71CDF7D}">
      <dgm:prSet/>
      <dgm:spPr/>
      <dgm:t>
        <a:bodyPr/>
        <a:lstStyle/>
        <a:p>
          <a:endParaRPr lang="en-GB" sz="2000"/>
        </a:p>
      </dgm:t>
    </dgm:pt>
    <dgm:pt modelId="{C57273FC-91CE-44B5-B159-112B19F6F84E}" type="pres">
      <dgm:prSet presAssocID="{9D821F2C-B0DE-4F1B-982D-C373C5469A2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1196581-B129-4EF5-94F8-1AF211658ED7}" type="pres">
      <dgm:prSet presAssocID="{9A5755CE-884B-4F73-BB9A-ECCBD52AB79D}" presName="composite" presStyleCnt="0"/>
      <dgm:spPr/>
    </dgm:pt>
    <dgm:pt modelId="{0C6E4A0A-DB33-4AD0-B6CC-3DC1DCF007C1}" type="pres">
      <dgm:prSet presAssocID="{9A5755CE-884B-4F73-BB9A-ECCBD52AB79D}" presName="parTx" presStyleLbl="alignNode1" presStyleIdx="0" presStyleCnt="3" custLinFactNeighborX="-1609" custLinFactNeighborY="-79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DA98AC-D19A-4773-9797-E41AFEE63EB4}" type="pres">
      <dgm:prSet presAssocID="{9A5755CE-884B-4F73-BB9A-ECCBD52AB79D}" presName="desTx" presStyleLbl="alignAccFollowNode1" presStyleIdx="0" presStyleCnt="3" custScaleX="12342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51D34D-DE80-4DE6-BAE0-F96CDE59039F}" type="pres">
      <dgm:prSet presAssocID="{0BC46D33-FF3F-4EA5-B7D3-6B3FCF062DA6}" presName="space" presStyleCnt="0"/>
      <dgm:spPr/>
    </dgm:pt>
    <dgm:pt modelId="{29A547E7-7DC4-4839-9BA0-1A3AB026008B}" type="pres">
      <dgm:prSet presAssocID="{E5824858-836D-4F4C-A7E4-911114CE296E}" presName="composite" presStyleCnt="0"/>
      <dgm:spPr/>
    </dgm:pt>
    <dgm:pt modelId="{7B57408D-E2D0-4D15-9822-7431321FF564}" type="pres">
      <dgm:prSet presAssocID="{E5824858-836D-4F4C-A7E4-911114CE296E}" presName="parTx" presStyleLbl="alignNode1" presStyleIdx="1" presStyleCnt="3" custLinFactNeighborX="-5795" custLinFactNeighborY="-7796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84A362-BEE8-4A06-AE25-9D4CB625809F}" type="pres">
      <dgm:prSet presAssocID="{E5824858-836D-4F4C-A7E4-911114CE296E}" presName="desTx" presStyleLbl="alignAccFollowNode1" presStyleIdx="1" presStyleCnt="3" custScaleX="122498" custScaleY="95015" custLinFactNeighborX="-19" custLinFactNeighborY="-847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527F40-51DD-4050-B0AE-3FB43A572A46}" type="pres">
      <dgm:prSet presAssocID="{0FE1060C-0AD3-4936-8222-40FB96D9AC09}" presName="space" presStyleCnt="0"/>
      <dgm:spPr/>
    </dgm:pt>
    <dgm:pt modelId="{42CA09AE-F07E-43CD-8E5E-1FA1CA7308D3}" type="pres">
      <dgm:prSet presAssocID="{9BCB5377-BEBC-4C02-A421-66B0C68918BE}" presName="composite" presStyleCnt="0"/>
      <dgm:spPr/>
    </dgm:pt>
    <dgm:pt modelId="{17E23D22-7B20-46DB-8507-B2047C74049A}" type="pres">
      <dgm:prSet presAssocID="{9BCB5377-BEBC-4C02-A421-66B0C68918BE}" presName="parTx" presStyleLbl="alignNode1" presStyleIdx="2" presStyleCnt="3" custLinFactNeighborX="3481" custLinFactNeighborY="-8151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48405F-E0F7-4D9F-BBCE-CDC40780C6D3}" type="pres">
      <dgm:prSet presAssocID="{9BCB5377-BEBC-4C02-A421-66B0C68918BE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E09809A-C4E0-4528-B2A3-62D688160A8D}" type="presOf" srcId="{9A5755CE-884B-4F73-BB9A-ECCBD52AB79D}" destId="{0C6E4A0A-DB33-4AD0-B6CC-3DC1DCF007C1}" srcOrd="0" destOrd="0" presId="urn:microsoft.com/office/officeart/2005/8/layout/hList1"/>
    <dgm:cxn modelId="{53C610FB-DA74-4047-A7C0-8266E71CDF7D}" srcId="{9BCB5377-BEBC-4C02-A421-66B0C68918BE}" destId="{1A6E5EC3-2119-447F-9648-FE0407F5433C}" srcOrd="0" destOrd="0" parTransId="{52CD93B2-4F9D-4141-9BF3-98193D283027}" sibTransId="{6592135C-2A31-46CB-AD24-6B6D14306D8C}"/>
    <dgm:cxn modelId="{E3EE374F-0FEB-4B2A-A5C6-69A40133433C}" srcId="{9A5755CE-884B-4F73-BB9A-ECCBD52AB79D}" destId="{14B5F5E8-BD8B-4B65-8C40-F5538F9280C9}" srcOrd="0" destOrd="0" parTransId="{0911D667-4374-4FFD-A54B-2713C242F146}" sibTransId="{77425D27-4858-4ABD-9F93-DDCCE9A99CBA}"/>
    <dgm:cxn modelId="{21F7DCF4-D6FE-4B54-B190-8D80CB832A84}" type="presOf" srcId="{77D5A376-5E81-41C4-AEE6-A0DC751EB258}" destId="{DD84A362-BEE8-4A06-AE25-9D4CB625809F}" srcOrd="0" destOrd="0" presId="urn:microsoft.com/office/officeart/2005/8/layout/hList1"/>
    <dgm:cxn modelId="{3298FB5F-34BC-4BE8-92F3-C705FD47A89A}" type="presOf" srcId="{E5824858-836D-4F4C-A7E4-911114CE296E}" destId="{7B57408D-E2D0-4D15-9822-7431321FF564}" srcOrd="0" destOrd="0" presId="urn:microsoft.com/office/officeart/2005/8/layout/hList1"/>
    <dgm:cxn modelId="{A5C23FB1-1999-4218-B021-09273B877741}" type="presOf" srcId="{14B5F5E8-BD8B-4B65-8C40-F5538F9280C9}" destId="{FFDA98AC-D19A-4773-9797-E41AFEE63EB4}" srcOrd="0" destOrd="0" presId="urn:microsoft.com/office/officeart/2005/8/layout/hList1"/>
    <dgm:cxn modelId="{7895333B-B050-4762-990D-FE3DC7AC3F77}" type="presOf" srcId="{1A6E5EC3-2119-447F-9648-FE0407F5433C}" destId="{FE48405F-E0F7-4D9F-BBCE-CDC40780C6D3}" srcOrd="0" destOrd="0" presId="urn:microsoft.com/office/officeart/2005/8/layout/hList1"/>
    <dgm:cxn modelId="{F3F35ABE-CB8D-4485-9463-D021F2B49281}" srcId="{9D821F2C-B0DE-4F1B-982D-C373C5469A21}" destId="{9BCB5377-BEBC-4C02-A421-66B0C68918BE}" srcOrd="2" destOrd="0" parTransId="{30DEA6F0-8858-4649-9AD5-D7DD0428A6A5}" sibTransId="{9FE71069-1008-4113-99E3-5C97FBF449FB}"/>
    <dgm:cxn modelId="{16EEEAF2-81B4-4A78-BF4A-F9010EAE2C4C}" srcId="{9D821F2C-B0DE-4F1B-982D-C373C5469A21}" destId="{9A5755CE-884B-4F73-BB9A-ECCBD52AB79D}" srcOrd="0" destOrd="0" parTransId="{9398AAF1-07C7-41DE-B8C0-6F079B07AE6B}" sibTransId="{0BC46D33-FF3F-4EA5-B7D3-6B3FCF062DA6}"/>
    <dgm:cxn modelId="{34DAD1AD-A9E1-45DB-B9B3-9D73D095634E}" type="presOf" srcId="{9BCB5377-BEBC-4C02-A421-66B0C68918BE}" destId="{17E23D22-7B20-46DB-8507-B2047C74049A}" srcOrd="0" destOrd="0" presId="urn:microsoft.com/office/officeart/2005/8/layout/hList1"/>
    <dgm:cxn modelId="{BBBEB061-57ED-42E0-BCEF-35B47207E50B}" type="presOf" srcId="{9D821F2C-B0DE-4F1B-982D-C373C5469A21}" destId="{C57273FC-91CE-44B5-B159-112B19F6F84E}" srcOrd="0" destOrd="0" presId="urn:microsoft.com/office/officeart/2005/8/layout/hList1"/>
    <dgm:cxn modelId="{8DEFD2F6-ADC9-4C12-9A94-FE92BE8C20F8}" srcId="{E5824858-836D-4F4C-A7E4-911114CE296E}" destId="{77D5A376-5E81-41C4-AEE6-A0DC751EB258}" srcOrd="0" destOrd="0" parTransId="{04078C41-D0F3-4221-9D42-6EB31A5C2F58}" sibTransId="{4102BB7A-256D-443B-B30C-9226514BE627}"/>
    <dgm:cxn modelId="{D0020620-3F76-4B25-BD9D-D926CEF981CB}" srcId="{9D821F2C-B0DE-4F1B-982D-C373C5469A21}" destId="{E5824858-836D-4F4C-A7E4-911114CE296E}" srcOrd="1" destOrd="0" parTransId="{717EA422-04E5-4685-8809-1269573C8FD2}" sibTransId="{0FE1060C-0AD3-4936-8222-40FB96D9AC09}"/>
    <dgm:cxn modelId="{4E4C8773-DF37-4461-8AEB-A463D4046D45}" type="presParOf" srcId="{C57273FC-91CE-44B5-B159-112B19F6F84E}" destId="{D1196581-B129-4EF5-94F8-1AF211658ED7}" srcOrd="0" destOrd="0" presId="urn:microsoft.com/office/officeart/2005/8/layout/hList1"/>
    <dgm:cxn modelId="{81C957CC-52D3-410B-B3F1-A38CA66DDDDE}" type="presParOf" srcId="{D1196581-B129-4EF5-94F8-1AF211658ED7}" destId="{0C6E4A0A-DB33-4AD0-B6CC-3DC1DCF007C1}" srcOrd="0" destOrd="0" presId="urn:microsoft.com/office/officeart/2005/8/layout/hList1"/>
    <dgm:cxn modelId="{5EEC070D-7250-4377-9981-10CA0DB29838}" type="presParOf" srcId="{D1196581-B129-4EF5-94F8-1AF211658ED7}" destId="{FFDA98AC-D19A-4773-9797-E41AFEE63EB4}" srcOrd="1" destOrd="0" presId="urn:microsoft.com/office/officeart/2005/8/layout/hList1"/>
    <dgm:cxn modelId="{BFCA14FE-AE8C-4279-9D85-3E6F50D61794}" type="presParOf" srcId="{C57273FC-91CE-44B5-B159-112B19F6F84E}" destId="{AF51D34D-DE80-4DE6-BAE0-F96CDE59039F}" srcOrd="1" destOrd="0" presId="urn:microsoft.com/office/officeart/2005/8/layout/hList1"/>
    <dgm:cxn modelId="{362D8112-8258-4250-A2FD-DE3DBD7BC6F1}" type="presParOf" srcId="{C57273FC-91CE-44B5-B159-112B19F6F84E}" destId="{29A547E7-7DC4-4839-9BA0-1A3AB026008B}" srcOrd="2" destOrd="0" presId="urn:microsoft.com/office/officeart/2005/8/layout/hList1"/>
    <dgm:cxn modelId="{4A7954DB-616C-4110-8C8C-179CE754D30C}" type="presParOf" srcId="{29A547E7-7DC4-4839-9BA0-1A3AB026008B}" destId="{7B57408D-E2D0-4D15-9822-7431321FF564}" srcOrd="0" destOrd="0" presId="urn:microsoft.com/office/officeart/2005/8/layout/hList1"/>
    <dgm:cxn modelId="{11AD0B18-7720-43AA-9164-92E8C0272560}" type="presParOf" srcId="{29A547E7-7DC4-4839-9BA0-1A3AB026008B}" destId="{DD84A362-BEE8-4A06-AE25-9D4CB625809F}" srcOrd="1" destOrd="0" presId="urn:microsoft.com/office/officeart/2005/8/layout/hList1"/>
    <dgm:cxn modelId="{3B6E73AA-1F3E-40D9-8041-3E44BB54704E}" type="presParOf" srcId="{C57273FC-91CE-44B5-B159-112B19F6F84E}" destId="{DF527F40-51DD-4050-B0AE-3FB43A572A46}" srcOrd="3" destOrd="0" presId="urn:microsoft.com/office/officeart/2005/8/layout/hList1"/>
    <dgm:cxn modelId="{B39F7DF4-1FFE-45EE-A7AB-60527D301425}" type="presParOf" srcId="{C57273FC-91CE-44B5-B159-112B19F6F84E}" destId="{42CA09AE-F07E-43CD-8E5E-1FA1CA7308D3}" srcOrd="4" destOrd="0" presId="urn:microsoft.com/office/officeart/2005/8/layout/hList1"/>
    <dgm:cxn modelId="{F04B2121-72DC-4EF5-BE8C-1BDA79CFED3B}" type="presParOf" srcId="{42CA09AE-F07E-43CD-8E5E-1FA1CA7308D3}" destId="{17E23D22-7B20-46DB-8507-B2047C74049A}" srcOrd="0" destOrd="0" presId="urn:microsoft.com/office/officeart/2005/8/layout/hList1"/>
    <dgm:cxn modelId="{1A81BAF5-B09E-4D3B-802A-4FA1C7A4B358}" type="presParOf" srcId="{42CA09AE-F07E-43CD-8E5E-1FA1CA7308D3}" destId="{FE48405F-E0F7-4D9F-BBCE-CDC40780C6D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821F2C-B0DE-4F1B-982D-C373C5469A21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239D00F-666C-471A-BC7A-6F860CED9C3F}">
      <dgm:prSet custT="1"/>
      <dgm:spPr/>
      <dgm:t>
        <a:bodyPr/>
        <a:lstStyle/>
        <a:p>
          <a:r>
            <a:rPr lang="cy-GB" sz="3400" baseline="0" noProof="0" dirty="0"/>
            <a:t>Rhyngweithio</a:t>
          </a:r>
        </a:p>
      </dgm:t>
    </dgm:pt>
    <dgm:pt modelId="{7F2F9B28-9751-44F0-B8E9-A223B9703137}" type="parTrans" cxnId="{C41366D9-A8DB-4579-8B9D-F86A6E751811}">
      <dgm:prSet/>
      <dgm:spPr/>
      <dgm:t>
        <a:bodyPr/>
        <a:lstStyle/>
        <a:p>
          <a:endParaRPr lang="en-GB"/>
        </a:p>
      </dgm:t>
    </dgm:pt>
    <dgm:pt modelId="{EBB2B87C-D992-4298-B584-5D9E867103FE}" type="sibTrans" cxnId="{C41366D9-A8DB-4579-8B9D-F86A6E751811}">
      <dgm:prSet/>
      <dgm:spPr/>
      <dgm:t>
        <a:bodyPr/>
        <a:lstStyle/>
        <a:p>
          <a:endParaRPr lang="en-GB"/>
        </a:p>
      </dgm:t>
    </dgm:pt>
    <dgm:pt modelId="{AC756742-745A-4C50-8B55-3E9C578428E7}">
      <dgm:prSet/>
      <dgm:spPr/>
      <dgm:t>
        <a:bodyPr/>
        <a:lstStyle/>
        <a:p>
          <a:r>
            <a:rPr lang="cy-GB" noProof="0" dirty="0"/>
            <a:t>Ymateb yn briodol i adborth gan fyfyrwyr am eu meddwl/ gwybodaeth/ dealltwriaeth; rhoi adborth ymarferol i fyfyrwyr i lywio eu dysgu</a:t>
          </a:r>
        </a:p>
      </dgm:t>
    </dgm:pt>
    <dgm:pt modelId="{69A08E69-F5AE-45A3-9E2D-2FE448D07B99}" type="parTrans" cxnId="{9B8C7C9D-F0BC-4968-A562-BF530DF818FD}">
      <dgm:prSet/>
      <dgm:spPr/>
      <dgm:t>
        <a:bodyPr/>
        <a:lstStyle/>
        <a:p>
          <a:endParaRPr lang="en-GB"/>
        </a:p>
      </dgm:t>
    </dgm:pt>
    <dgm:pt modelId="{8E71A04A-BDF7-4234-9765-9E870E28172B}" type="sibTrans" cxnId="{9B8C7C9D-F0BC-4968-A562-BF530DF818FD}">
      <dgm:prSet/>
      <dgm:spPr/>
      <dgm:t>
        <a:bodyPr/>
        <a:lstStyle/>
        <a:p>
          <a:endParaRPr lang="en-GB"/>
        </a:p>
      </dgm:t>
    </dgm:pt>
    <dgm:pt modelId="{7D02C1ED-5E71-44F1-A7A8-5E451064B786}">
      <dgm:prSet custT="1"/>
      <dgm:spPr/>
      <dgm:t>
        <a:bodyPr/>
        <a:lstStyle/>
        <a:p>
          <a:r>
            <a:rPr lang="cy-GB" sz="3600" noProof="0" dirty="0"/>
            <a:t>Ymgorffori</a:t>
          </a:r>
        </a:p>
      </dgm:t>
    </dgm:pt>
    <dgm:pt modelId="{5B3DB5F7-877D-4EFD-A0BC-F82E133203B6}" type="parTrans" cxnId="{BAFBC62A-7D44-40EB-AC31-61F0ED9D8D46}">
      <dgm:prSet/>
      <dgm:spPr/>
      <dgm:t>
        <a:bodyPr/>
        <a:lstStyle/>
        <a:p>
          <a:endParaRPr lang="en-GB"/>
        </a:p>
      </dgm:t>
    </dgm:pt>
    <dgm:pt modelId="{5E7D2205-79B1-43CD-994C-CB2736E82B54}" type="sibTrans" cxnId="{BAFBC62A-7D44-40EB-AC31-61F0ED9D8D46}">
      <dgm:prSet/>
      <dgm:spPr/>
      <dgm:t>
        <a:bodyPr/>
        <a:lstStyle/>
        <a:p>
          <a:endParaRPr lang="en-GB"/>
        </a:p>
      </dgm:t>
    </dgm:pt>
    <dgm:pt modelId="{8799A100-F83B-4E6C-917F-E74CCB8BB688}">
      <dgm:prSet custT="1"/>
      <dgm:spPr/>
      <dgm:t>
        <a:bodyPr/>
        <a:lstStyle/>
        <a:p>
          <a:r>
            <a:rPr lang="cy-GB" sz="3600" noProof="0" dirty="0"/>
            <a:t>Ysgogi</a:t>
          </a:r>
        </a:p>
      </dgm:t>
    </dgm:pt>
    <dgm:pt modelId="{B27D286E-564C-4A2F-B97B-F12DB1F9E38D}" type="parTrans" cxnId="{0D45D47F-7D24-4F20-A149-B2949EE1A5E1}">
      <dgm:prSet/>
      <dgm:spPr/>
      <dgm:t>
        <a:bodyPr/>
        <a:lstStyle/>
        <a:p>
          <a:endParaRPr lang="en-GB"/>
        </a:p>
      </dgm:t>
    </dgm:pt>
    <dgm:pt modelId="{B563618D-E6EF-44BB-80E8-85876B128C9B}" type="sibTrans" cxnId="{0D45D47F-7D24-4F20-A149-B2949EE1A5E1}">
      <dgm:prSet/>
      <dgm:spPr/>
      <dgm:t>
        <a:bodyPr/>
        <a:lstStyle/>
        <a:p>
          <a:endParaRPr lang="en-GB"/>
        </a:p>
      </dgm:t>
    </dgm:pt>
    <dgm:pt modelId="{3D0CC844-9148-4F61-B3DF-8FF891D951CC}">
      <dgm:prSet/>
      <dgm:spPr/>
      <dgm:t>
        <a:bodyPr/>
        <a:lstStyle/>
        <a:p>
          <a:r>
            <a:rPr lang="en-GB" dirty="0"/>
            <a:t> </a:t>
          </a:r>
          <a:r>
            <a:rPr lang="cy-GB" noProof="0" dirty="0"/>
            <a:t>rhoi tasgau i fyfyrwyr sy’n ymgorffori ac yn atgyfnerthu dysgu; ei gwneud yn ofynnol iddynt ymarfer nes bod y dysgu’n rhugl ac yn gadarn; sicrhau bod deunydd a ddysgir unwaith yn cael ei adolygu/ystyried eto fel na fyddant yn ei anghofio.</a:t>
          </a:r>
          <a:endParaRPr lang="en-GB" dirty="0"/>
        </a:p>
      </dgm:t>
    </dgm:pt>
    <dgm:pt modelId="{A57FD6E1-9C47-45E7-82E5-5C66691D34AF}" type="parTrans" cxnId="{E748A99D-7DD1-4074-8860-E612327B07E9}">
      <dgm:prSet/>
      <dgm:spPr/>
      <dgm:t>
        <a:bodyPr/>
        <a:lstStyle/>
        <a:p>
          <a:endParaRPr lang="en-GB"/>
        </a:p>
      </dgm:t>
    </dgm:pt>
    <dgm:pt modelId="{CDAEB3EB-F9C9-4A10-8112-9035C8CF4B80}" type="sibTrans" cxnId="{E748A99D-7DD1-4074-8860-E612327B07E9}">
      <dgm:prSet/>
      <dgm:spPr/>
      <dgm:t>
        <a:bodyPr/>
        <a:lstStyle/>
        <a:p>
          <a:endParaRPr lang="en-GB"/>
        </a:p>
      </dgm:t>
    </dgm:pt>
    <dgm:pt modelId="{FA53F246-5DC5-4EA3-B193-A27061740514}">
      <dgm:prSet/>
      <dgm:spPr/>
      <dgm:t>
        <a:bodyPr/>
        <a:lstStyle/>
        <a:p>
          <a:r>
            <a:rPr lang="cy-GB" noProof="0" dirty="0"/>
            <a:t>Helpu myfyrwyr i gynllunio, rheoleiddio a monitro eu dysgu eu hunain; symud ymlaen yn briodol o ddysgu strwythuredig i ddysgu mwy annibynnol wrth i fyfyrwyr ddatblygu gwybodaeth ac arbenigedd</a:t>
          </a:r>
        </a:p>
      </dgm:t>
    </dgm:pt>
    <dgm:pt modelId="{E1EEE445-03E6-49DC-B989-45691DC6AA8B}" type="parTrans" cxnId="{D62B6EEA-BEB2-4FB1-8DB2-338316456FA9}">
      <dgm:prSet/>
      <dgm:spPr/>
      <dgm:t>
        <a:bodyPr/>
        <a:lstStyle/>
        <a:p>
          <a:endParaRPr lang="en-GB"/>
        </a:p>
      </dgm:t>
    </dgm:pt>
    <dgm:pt modelId="{7BD122A7-EDDE-4B33-9A6D-EFAC578CD8BE}" type="sibTrans" cxnId="{D62B6EEA-BEB2-4FB1-8DB2-338316456FA9}">
      <dgm:prSet/>
      <dgm:spPr/>
      <dgm:t>
        <a:bodyPr/>
        <a:lstStyle/>
        <a:p>
          <a:endParaRPr lang="en-GB"/>
        </a:p>
      </dgm:t>
    </dgm:pt>
    <dgm:pt modelId="{C57273FC-91CE-44B5-B159-112B19F6F84E}" type="pres">
      <dgm:prSet presAssocID="{9D821F2C-B0DE-4F1B-982D-C373C5469A2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21EB098-FDDD-4D58-957B-DCF3521D9DEB}" type="pres">
      <dgm:prSet presAssocID="{2239D00F-666C-471A-BC7A-6F860CED9C3F}" presName="composite" presStyleCnt="0"/>
      <dgm:spPr/>
    </dgm:pt>
    <dgm:pt modelId="{337AC064-4E47-4346-A335-71F05C2AF73E}" type="pres">
      <dgm:prSet presAssocID="{2239D00F-666C-471A-BC7A-6F860CED9C3F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7088DA-7BB0-4FA3-AB94-A2E922DE34DB}" type="pres">
      <dgm:prSet presAssocID="{2239D00F-666C-471A-BC7A-6F860CED9C3F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ADAD30-ACE1-4A04-98EE-8E7A2293D96B}" type="pres">
      <dgm:prSet presAssocID="{EBB2B87C-D992-4298-B584-5D9E867103FE}" presName="space" presStyleCnt="0"/>
      <dgm:spPr/>
    </dgm:pt>
    <dgm:pt modelId="{C03578B3-416A-4F08-916C-9F4BFCCED6C3}" type="pres">
      <dgm:prSet presAssocID="{7D02C1ED-5E71-44F1-A7A8-5E451064B786}" presName="composite" presStyleCnt="0"/>
      <dgm:spPr/>
    </dgm:pt>
    <dgm:pt modelId="{22710F35-8E6B-46DC-88AC-50134C2472B2}" type="pres">
      <dgm:prSet presAssocID="{7D02C1ED-5E71-44F1-A7A8-5E451064B78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13A2FB-DE84-4581-ABC0-A5AEC3BFF63B}" type="pres">
      <dgm:prSet presAssocID="{7D02C1ED-5E71-44F1-A7A8-5E451064B786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84A48F-2F4D-493F-A860-A53B787B48BB}" type="pres">
      <dgm:prSet presAssocID="{5E7D2205-79B1-43CD-994C-CB2736E82B54}" presName="space" presStyleCnt="0"/>
      <dgm:spPr/>
    </dgm:pt>
    <dgm:pt modelId="{8138132D-A64C-4ACA-AD5C-6E9A255D73EA}" type="pres">
      <dgm:prSet presAssocID="{8799A100-F83B-4E6C-917F-E74CCB8BB688}" presName="composite" presStyleCnt="0"/>
      <dgm:spPr/>
    </dgm:pt>
    <dgm:pt modelId="{93B77DA4-1FC1-46FE-8F27-18C3165F0FD4}" type="pres">
      <dgm:prSet presAssocID="{8799A100-F83B-4E6C-917F-E74CCB8BB68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22A5EC-0CDC-435A-8AF1-57AC61BBD49A}" type="pres">
      <dgm:prSet presAssocID="{8799A100-F83B-4E6C-917F-E74CCB8BB688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B8C7C9D-F0BC-4968-A562-BF530DF818FD}" srcId="{2239D00F-666C-471A-BC7A-6F860CED9C3F}" destId="{AC756742-745A-4C50-8B55-3E9C578428E7}" srcOrd="0" destOrd="0" parTransId="{69A08E69-F5AE-45A3-9E2D-2FE448D07B99}" sibTransId="{8E71A04A-BDF7-4234-9765-9E870E28172B}"/>
    <dgm:cxn modelId="{0D45D47F-7D24-4F20-A149-B2949EE1A5E1}" srcId="{9D821F2C-B0DE-4F1B-982D-C373C5469A21}" destId="{8799A100-F83B-4E6C-917F-E74CCB8BB688}" srcOrd="2" destOrd="0" parTransId="{B27D286E-564C-4A2F-B97B-F12DB1F9E38D}" sibTransId="{B563618D-E6EF-44BB-80E8-85876B128C9B}"/>
    <dgm:cxn modelId="{4EDDBE54-351E-46E1-B5D8-819ED47E2F86}" type="presOf" srcId="{7D02C1ED-5E71-44F1-A7A8-5E451064B786}" destId="{22710F35-8E6B-46DC-88AC-50134C2472B2}" srcOrd="0" destOrd="0" presId="urn:microsoft.com/office/officeart/2005/8/layout/hList1"/>
    <dgm:cxn modelId="{82590162-1825-49C2-BB00-C06C458C5103}" type="presOf" srcId="{3D0CC844-9148-4F61-B3DF-8FF891D951CC}" destId="{A213A2FB-DE84-4581-ABC0-A5AEC3BFF63B}" srcOrd="0" destOrd="0" presId="urn:microsoft.com/office/officeart/2005/8/layout/hList1"/>
    <dgm:cxn modelId="{D959039A-0EEA-42F7-91AC-FDF14A334D46}" type="presOf" srcId="{AC756742-745A-4C50-8B55-3E9C578428E7}" destId="{C17088DA-7BB0-4FA3-AB94-A2E922DE34DB}" srcOrd="0" destOrd="0" presId="urn:microsoft.com/office/officeart/2005/8/layout/hList1"/>
    <dgm:cxn modelId="{E748A99D-7DD1-4074-8860-E612327B07E9}" srcId="{7D02C1ED-5E71-44F1-A7A8-5E451064B786}" destId="{3D0CC844-9148-4F61-B3DF-8FF891D951CC}" srcOrd="0" destOrd="0" parTransId="{A57FD6E1-9C47-45E7-82E5-5C66691D34AF}" sibTransId="{CDAEB3EB-F9C9-4A10-8112-9035C8CF4B80}"/>
    <dgm:cxn modelId="{BAFBC62A-7D44-40EB-AC31-61F0ED9D8D46}" srcId="{9D821F2C-B0DE-4F1B-982D-C373C5469A21}" destId="{7D02C1ED-5E71-44F1-A7A8-5E451064B786}" srcOrd="1" destOrd="0" parTransId="{5B3DB5F7-877D-4EFD-A0BC-F82E133203B6}" sibTransId="{5E7D2205-79B1-43CD-994C-CB2736E82B54}"/>
    <dgm:cxn modelId="{D62B6EEA-BEB2-4FB1-8DB2-338316456FA9}" srcId="{8799A100-F83B-4E6C-917F-E74CCB8BB688}" destId="{FA53F246-5DC5-4EA3-B193-A27061740514}" srcOrd="0" destOrd="0" parTransId="{E1EEE445-03E6-49DC-B989-45691DC6AA8B}" sibTransId="{7BD122A7-EDDE-4B33-9A6D-EFAC578CD8BE}"/>
    <dgm:cxn modelId="{C41366D9-A8DB-4579-8B9D-F86A6E751811}" srcId="{9D821F2C-B0DE-4F1B-982D-C373C5469A21}" destId="{2239D00F-666C-471A-BC7A-6F860CED9C3F}" srcOrd="0" destOrd="0" parTransId="{7F2F9B28-9751-44F0-B8E9-A223B9703137}" sibTransId="{EBB2B87C-D992-4298-B584-5D9E867103FE}"/>
    <dgm:cxn modelId="{FA03D956-802F-4B1C-BB73-B07A5662E4C7}" type="presOf" srcId="{FA53F246-5DC5-4EA3-B193-A27061740514}" destId="{6922A5EC-0CDC-435A-8AF1-57AC61BBD49A}" srcOrd="0" destOrd="0" presId="urn:microsoft.com/office/officeart/2005/8/layout/hList1"/>
    <dgm:cxn modelId="{04FC4AF2-7E25-4C25-BD37-DB585B39E471}" type="presOf" srcId="{8799A100-F83B-4E6C-917F-E74CCB8BB688}" destId="{93B77DA4-1FC1-46FE-8F27-18C3165F0FD4}" srcOrd="0" destOrd="0" presId="urn:microsoft.com/office/officeart/2005/8/layout/hList1"/>
    <dgm:cxn modelId="{6C8F4176-50DD-496B-BA42-DAAFF6BB2858}" type="presOf" srcId="{2239D00F-666C-471A-BC7A-6F860CED9C3F}" destId="{337AC064-4E47-4346-A335-71F05C2AF73E}" srcOrd="0" destOrd="0" presId="urn:microsoft.com/office/officeart/2005/8/layout/hList1"/>
    <dgm:cxn modelId="{BBBEB061-57ED-42E0-BCEF-35B47207E50B}" type="presOf" srcId="{9D821F2C-B0DE-4F1B-982D-C373C5469A21}" destId="{C57273FC-91CE-44B5-B159-112B19F6F84E}" srcOrd="0" destOrd="0" presId="urn:microsoft.com/office/officeart/2005/8/layout/hList1"/>
    <dgm:cxn modelId="{2449D153-E255-420C-BE36-2623B02E0F39}" type="presParOf" srcId="{C57273FC-91CE-44B5-B159-112B19F6F84E}" destId="{B21EB098-FDDD-4D58-957B-DCF3521D9DEB}" srcOrd="0" destOrd="0" presId="urn:microsoft.com/office/officeart/2005/8/layout/hList1"/>
    <dgm:cxn modelId="{F597E385-3E3D-4257-9BDE-28B9E23DCAC0}" type="presParOf" srcId="{B21EB098-FDDD-4D58-957B-DCF3521D9DEB}" destId="{337AC064-4E47-4346-A335-71F05C2AF73E}" srcOrd="0" destOrd="0" presId="urn:microsoft.com/office/officeart/2005/8/layout/hList1"/>
    <dgm:cxn modelId="{D587DE0C-17A2-416D-9FF0-D7349CED09E6}" type="presParOf" srcId="{B21EB098-FDDD-4D58-957B-DCF3521D9DEB}" destId="{C17088DA-7BB0-4FA3-AB94-A2E922DE34DB}" srcOrd="1" destOrd="0" presId="urn:microsoft.com/office/officeart/2005/8/layout/hList1"/>
    <dgm:cxn modelId="{28A6501F-C06C-4B0A-9E86-9FE20AFFDB63}" type="presParOf" srcId="{C57273FC-91CE-44B5-B159-112B19F6F84E}" destId="{64ADAD30-ACE1-4A04-98EE-8E7A2293D96B}" srcOrd="1" destOrd="0" presId="urn:microsoft.com/office/officeart/2005/8/layout/hList1"/>
    <dgm:cxn modelId="{E539BD49-ACF5-418A-A920-2C257FF58D6E}" type="presParOf" srcId="{C57273FC-91CE-44B5-B159-112B19F6F84E}" destId="{C03578B3-416A-4F08-916C-9F4BFCCED6C3}" srcOrd="2" destOrd="0" presId="urn:microsoft.com/office/officeart/2005/8/layout/hList1"/>
    <dgm:cxn modelId="{2A74832C-10B3-428F-973F-E0F493C8EF3F}" type="presParOf" srcId="{C03578B3-416A-4F08-916C-9F4BFCCED6C3}" destId="{22710F35-8E6B-46DC-88AC-50134C2472B2}" srcOrd="0" destOrd="0" presId="urn:microsoft.com/office/officeart/2005/8/layout/hList1"/>
    <dgm:cxn modelId="{BAAEB1D3-5438-40CC-8A65-9BCB1B28A8B3}" type="presParOf" srcId="{C03578B3-416A-4F08-916C-9F4BFCCED6C3}" destId="{A213A2FB-DE84-4581-ABC0-A5AEC3BFF63B}" srcOrd="1" destOrd="0" presId="urn:microsoft.com/office/officeart/2005/8/layout/hList1"/>
    <dgm:cxn modelId="{7D5AB06B-87FE-438F-B710-36ACFFD35B4D}" type="presParOf" srcId="{C57273FC-91CE-44B5-B159-112B19F6F84E}" destId="{2884A48F-2F4D-493F-A860-A53B787B48BB}" srcOrd="3" destOrd="0" presId="urn:microsoft.com/office/officeart/2005/8/layout/hList1"/>
    <dgm:cxn modelId="{A9AD8692-955C-486E-9950-04DE9E685508}" type="presParOf" srcId="{C57273FC-91CE-44B5-B159-112B19F6F84E}" destId="{8138132D-A64C-4ACA-AD5C-6E9A255D73EA}" srcOrd="4" destOrd="0" presId="urn:microsoft.com/office/officeart/2005/8/layout/hList1"/>
    <dgm:cxn modelId="{587F678F-5F06-4503-A2E6-4B8E7944F105}" type="presParOf" srcId="{8138132D-A64C-4ACA-AD5C-6E9A255D73EA}" destId="{93B77DA4-1FC1-46FE-8F27-18C3165F0FD4}" srcOrd="0" destOrd="0" presId="urn:microsoft.com/office/officeart/2005/8/layout/hList1"/>
    <dgm:cxn modelId="{D941AD9E-DB56-47FF-A390-5ED7AEA7EEDD}" type="presParOf" srcId="{8138132D-A64C-4ACA-AD5C-6E9A255D73EA}" destId="{6922A5EC-0CDC-435A-8AF1-57AC61BBD49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E9743-CD19-47BA-B400-ACAEC28EBFF5}">
      <dsp:nvSpPr>
        <dsp:cNvPr id="0" name=""/>
        <dsp:cNvSpPr/>
      </dsp:nvSpPr>
      <dsp:spPr>
        <a:xfrm>
          <a:off x="0" y="1576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054D5-7BF6-48D4-BE31-3F30BF6CDFB9}">
      <dsp:nvSpPr>
        <dsp:cNvPr id="0" name=""/>
        <dsp:cNvSpPr/>
      </dsp:nvSpPr>
      <dsp:spPr>
        <a:xfrm>
          <a:off x="241638" y="181306"/>
          <a:ext cx="439342" cy="439342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376784-054A-4E2A-852D-6982EA08B951}">
      <dsp:nvSpPr>
        <dsp:cNvPr id="0" name=""/>
        <dsp:cNvSpPr/>
      </dsp:nvSpPr>
      <dsp:spPr>
        <a:xfrm>
          <a:off x="922618" y="1576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baseline="0" dirty="0"/>
            <a:t>1. </a:t>
          </a:r>
          <a:r>
            <a:rPr lang="en-GB" sz="2200" b="1" kern="1200" baseline="0" dirty="0" err="1"/>
            <a:t>Deall</a:t>
          </a:r>
          <a:r>
            <a:rPr lang="en-GB" sz="2200" b="1" kern="1200" baseline="0" dirty="0"/>
            <a:t> </a:t>
          </a:r>
          <a:r>
            <a:rPr lang="en-GB" sz="2200" b="0" kern="1200" baseline="0" dirty="0"/>
            <a:t>y </a:t>
          </a:r>
          <a:r>
            <a:rPr lang="en-GB" sz="2200" b="0" kern="1200" baseline="0" dirty="0" err="1"/>
            <a:t>cynnwys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maent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yn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ei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addysgu</a:t>
          </a:r>
          <a:r>
            <a:rPr lang="en-GB" sz="2200" b="0" kern="1200" baseline="0" dirty="0"/>
            <a:t> a </a:t>
          </a:r>
          <a:r>
            <a:rPr lang="en-GB" sz="2200" b="0" kern="1200" baseline="0" dirty="0" err="1"/>
            <a:t>sut</a:t>
          </a:r>
          <a:r>
            <a:rPr lang="en-GB" sz="2200" b="0" kern="1200" baseline="0" dirty="0"/>
            <a:t> y </a:t>
          </a:r>
          <a:r>
            <a:rPr lang="en-GB" sz="2200" b="0" kern="1200" baseline="0" dirty="0" err="1"/>
            <a:t>caiff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ei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ddysgu</a:t>
          </a:r>
          <a:endParaRPr lang="en-US" sz="2200" kern="1200" dirty="0"/>
        </a:p>
      </dsp:txBody>
      <dsp:txXfrm>
        <a:off x="922618" y="1576"/>
        <a:ext cx="8950044" cy="798803"/>
      </dsp:txXfrm>
    </dsp:sp>
    <dsp:sp modelId="{16D2484C-C610-457B-9731-48E81F8B363B}">
      <dsp:nvSpPr>
        <dsp:cNvPr id="0" name=""/>
        <dsp:cNvSpPr/>
      </dsp:nvSpPr>
      <dsp:spPr>
        <a:xfrm>
          <a:off x="0" y="1000080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-3035305"/>
            <a:satOff val="-26160"/>
            <a:lumOff val="-79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A9291-252D-49D5-ADB3-2D59836984E8}">
      <dsp:nvSpPr>
        <dsp:cNvPr id="0" name=""/>
        <dsp:cNvSpPr/>
      </dsp:nvSpPr>
      <dsp:spPr>
        <a:xfrm>
          <a:off x="241638" y="1179811"/>
          <a:ext cx="439342" cy="439342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A2B23-4797-4FFD-8F8D-674FFBDE6786}">
      <dsp:nvSpPr>
        <dsp:cNvPr id="0" name=""/>
        <dsp:cNvSpPr/>
      </dsp:nvSpPr>
      <dsp:spPr>
        <a:xfrm>
          <a:off x="922618" y="100008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baseline="0" dirty="0"/>
            <a:t>2.</a:t>
          </a:r>
          <a:r>
            <a:rPr lang="en-GB" sz="3600" kern="1200" baseline="0" dirty="0"/>
            <a:t> </a:t>
          </a:r>
          <a:r>
            <a:rPr lang="en-GB" sz="2200" b="1" kern="1200" baseline="0" dirty="0" err="1"/>
            <a:t>Creu</a:t>
          </a:r>
          <a:r>
            <a:rPr lang="en-GB" sz="2200" b="1" kern="1200" baseline="0" dirty="0"/>
            <a:t> </a:t>
          </a:r>
          <a:r>
            <a:rPr lang="en-GB" sz="2200" b="0" kern="1200" baseline="0" dirty="0" err="1"/>
            <a:t>amgylchedd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cefnogol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ar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gyfer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dysgu</a:t>
          </a:r>
          <a:r>
            <a:rPr lang="en-GB" sz="2200" b="0" kern="1200" baseline="0" dirty="0"/>
            <a:t> </a:t>
          </a:r>
          <a:endParaRPr lang="en-US" sz="2200" b="0" kern="1200" baseline="0" dirty="0"/>
        </a:p>
      </dsp:txBody>
      <dsp:txXfrm>
        <a:off x="922618" y="1000080"/>
        <a:ext cx="8950044" cy="798803"/>
      </dsp:txXfrm>
    </dsp:sp>
    <dsp:sp modelId="{6A41E788-1BDD-4924-821E-A8C200318061}">
      <dsp:nvSpPr>
        <dsp:cNvPr id="0" name=""/>
        <dsp:cNvSpPr/>
      </dsp:nvSpPr>
      <dsp:spPr>
        <a:xfrm>
          <a:off x="0" y="1998585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-6070611"/>
            <a:satOff val="-52321"/>
            <a:lumOff val="-1581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A565B-1B17-4912-A9A4-1346CCBD0B30}">
      <dsp:nvSpPr>
        <dsp:cNvPr id="0" name=""/>
        <dsp:cNvSpPr/>
      </dsp:nvSpPr>
      <dsp:spPr>
        <a:xfrm>
          <a:off x="241638" y="2178316"/>
          <a:ext cx="439342" cy="439342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B8186-5FD6-4420-8DA9-18427E9847D0}">
      <dsp:nvSpPr>
        <dsp:cNvPr id="0" name=""/>
        <dsp:cNvSpPr/>
      </dsp:nvSpPr>
      <dsp:spPr>
        <a:xfrm>
          <a:off x="922618" y="1998585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baseline="0" dirty="0"/>
            <a:t>3. </a:t>
          </a:r>
          <a:r>
            <a:rPr lang="en-GB" sz="2200" b="1" kern="1200" baseline="0" dirty="0" err="1"/>
            <a:t>Rheoli’r</a:t>
          </a:r>
          <a:r>
            <a:rPr lang="en-GB" sz="2200" b="1" kern="1200" baseline="0" dirty="0"/>
            <a:t> </a:t>
          </a:r>
          <a:r>
            <a:rPr lang="en-GB" sz="2200" kern="1200" baseline="0" dirty="0" err="1"/>
            <a:t>ystafell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ddosbarth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er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mwyn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cynyddu‘r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cyfle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i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ddysgu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gymaint</a:t>
          </a:r>
          <a:r>
            <a:rPr lang="en-GB" sz="2200" kern="1200" baseline="0" dirty="0"/>
            <a:t> â </a:t>
          </a:r>
          <a:r>
            <a:rPr lang="en-GB" sz="2200" kern="1200" baseline="0" dirty="0" err="1"/>
            <a:t>phosibl</a:t>
          </a:r>
          <a:endParaRPr lang="en-US" sz="2200" kern="1200" dirty="0"/>
        </a:p>
      </dsp:txBody>
      <dsp:txXfrm>
        <a:off x="922618" y="1998585"/>
        <a:ext cx="8950044" cy="798803"/>
      </dsp:txXfrm>
    </dsp:sp>
    <dsp:sp modelId="{33612335-5B0E-4665-B75A-0AEF78019882}">
      <dsp:nvSpPr>
        <dsp:cNvPr id="0" name=""/>
        <dsp:cNvSpPr/>
      </dsp:nvSpPr>
      <dsp:spPr>
        <a:xfrm>
          <a:off x="0" y="2997090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-9105916"/>
            <a:satOff val="-78481"/>
            <a:lumOff val="-23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953FCF-4B06-48A2-B7CD-A14F19DED019}">
      <dsp:nvSpPr>
        <dsp:cNvPr id="0" name=""/>
        <dsp:cNvSpPr/>
      </dsp:nvSpPr>
      <dsp:spPr>
        <a:xfrm>
          <a:off x="241638" y="3176820"/>
          <a:ext cx="439342" cy="439342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23C8A-F957-4ADA-864B-4996EFE8CCFF}">
      <dsp:nvSpPr>
        <dsp:cNvPr id="0" name=""/>
        <dsp:cNvSpPr/>
      </dsp:nvSpPr>
      <dsp:spPr>
        <a:xfrm>
          <a:off x="922618" y="299709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baseline="0" dirty="0"/>
            <a:t>4. </a:t>
          </a:r>
          <a:r>
            <a:rPr lang="en-GB" sz="2200" kern="1200" baseline="0" dirty="0" err="1"/>
            <a:t>Cyflwyno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cynnwys</a:t>
          </a:r>
          <a:r>
            <a:rPr lang="en-GB" sz="2200" kern="1200" baseline="0" dirty="0"/>
            <a:t>, </a:t>
          </a:r>
          <a:r>
            <a:rPr lang="en-GB" sz="2200" kern="1200" baseline="0" dirty="0" err="1"/>
            <a:t>gweithgareddau</a:t>
          </a:r>
          <a:r>
            <a:rPr lang="en-GB" sz="2200" kern="1200" baseline="0" dirty="0"/>
            <a:t> a </a:t>
          </a:r>
          <a:r>
            <a:rPr lang="en-GB" sz="2200" kern="1200" baseline="0" dirty="0" err="1"/>
            <a:t>rhyngweithiadau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sy’n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ysgogi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meddwl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eu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myfyrwyr</a:t>
          </a:r>
          <a:endParaRPr lang="en-US" sz="2200" kern="1200" dirty="0"/>
        </a:p>
      </dsp:txBody>
      <dsp:txXfrm>
        <a:off x="922618" y="2997090"/>
        <a:ext cx="8950044" cy="798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E4A0A-DB33-4AD0-B6CC-3DC1DCF007C1}">
      <dsp:nvSpPr>
        <dsp:cNvPr id="0" name=""/>
        <dsp:cNvSpPr/>
      </dsp:nvSpPr>
      <dsp:spPr>
        <a:xfrm>
          <a:off x="285676" y="33018"/>
          <a:ext cx="2761508" cy="11046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err="1"/>
            <a:t>Strwythuro</a:t>
          </a:r>
          <a:endParaRPr lang="en-GB" sz="3600" kern="1200" dirty="0"/>
        </a:p>
      </dsp:txBody>
      <dsp:txXfrm>
        <a:off x="285676" y="33018"/>
        <a:ext cx="2761508" cy="1104603"/>
      </dsp:txXfrm>
    </dsp:sp>
    <dsp:sp modelId="{FFDA98AC-D19A-4773-9797-E41AFEE63EB4}">
      <dsp:nvSpPr>
        <dsp:cNvPr id="0" name=""/>
        <dsp:cNvSpPr/>
      </dsp:nvSpPr>
      <dsp:spPr>
        <a:xfrm>
          <a:off x="6625" y="1225471"/>
          <a:ext cx="3408475" cy="349236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600" b="0" kern="1200" noProof="0" dirty="0">
              <a:latin typeface="Abadi Extra Light" panose="020B0204020104020204" pitchFamily="34" charset="0"/>
            </a:rPr>
            <a:t>rhoi dilyniant priodol o dasgau dysgu i fyfyrwyr; nodi amcanion dysgu, rhesymwaith, trosolwg, syniadau allweddol a chamau cynnydd; cyfateb tasgau ag anghenion a pharodrwydd dysgwyr; </a:t>
          </a:r>
          <a:r>
            <a:rPr lang="cy-GB" sz="1600" b="0" kern="1200" noProof="0" dirty="0" err="1">
              <a:latin typeface="Abadi Extra Light" panose="020B0204020104020204" pitchFamily="34" charset="0"/>
            </a:rPr>
            <a:t>sgaffaldio</a:t>
          </a:r>
          <a:r>
            <a:rPr lang="cy-GB" sz="1600" b="0" kern="1200" noProof="0" dirty="0">
              <a:latin typeface="Abadi Extra Light" panose="020B0204020104020204" pitchFamily="34" charset="0"/>
            </a:rPr>
            <a:t> a chefnogi i sicrhau bod tasgau o fewn cyrraedd pawb, ond eu </a:t>
          </a:r>
          <a:r>
            <a:rPr lang="cy-GB" sz="1600" b="0" kern="1200" noProof="0" dirty="0" smtClean="0">
              <a:latin typeface="Abadi Extra Light" panose="020B0204020104020204" pitchFamily="34" charset="0"/>
            </a:rPr>
            <a:t>dileu’n </a:t>
          </a:r>
          <a:r>
            <a:rPr lang="cy-GB" sz="1600" b="0" kern="1200" noProof="0" dirty="0">
              <a:latin typeface="Abadi Extra Light" panose="020B0204020104020204" pitchFamily="34" charset="0"/>
            </a:rPr>
            <a:t>raddol fel bod pob myfyriwr yn llwyddo ar y lefel ofynnol</a:t>
          </a:r>
          <a:endParaRPr lang="en-GB" sz="1600" b="0" kern="1200" dirty="0">
            <a:latin typeface="Abadi Extra Light" panose="020B0204020104020204" pitchFamily="34" charset="0"/>
          </a:endParaRPr>
        </a:p>
      </dsp:txBody>
      <dsp:txXfrm>
        <a:off x="6625" y="1225471"/>
        <a:ext cx="3408475" cy="3492361"/>
      </dsp:txXfrm>
    </dsp:sp>
    <dsp:sp modelId="{7B57408D-E2D0-4D15-9822-7431321FF564}">
      <dsp:nvSpPr>
        <dsp:cNvPr id="0" name=""/>
        <dsp:cNvSpPr/>
      </dsp:nvSpPr>
      <dsp:spPr>
        <a:xfrm>
          <a:off x="3952324" y="0"/>
          <a:ext cx="2761508" cy="11046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err="1"/>
            <a:t>Esbonio</a:t>
          </a:r>
          <a:endParaRPr lang="en-GB" sz="3600" kern="1200" dirty="0"/>
        </a:p>
      </dsp:txBody>
      <dsp:txXfrm>
        <a:off x="3952324" y="0"/>
        <a:ext cx="2761508" cy="1104603"/>
      </dsp:txXfrm>
    </dsp:sp>
    <dsp:sp modelId="{DD84A362-BEE8-4A06-AE25-9D4CB625809F}">
      <dsp:nvSpPr>
        <dsp:cNvPr id="0" name=""/>
        <dsp:cNvSpPr/>
      </dsp:nvSpPr>
      <dsp:spPr>
        <a:xfrm>
          <a:off x="3801187" y="1060203"/>
          <a:ext cx="3382793" cy="331826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600" kern="1200" noProof="0" dirty="0">
              <a:latin typeface="Abadi Extra Light" panose="020B0204020104020204" pitchFamily="34" charset="0"/>
            </a:rPr>
            <a:t>cyflwyno a chyfleu syniadau newydd yn glir, gydag esboniadau cryno, priodol, diddorol; cysylltu syniadau newydd </a:t>
          </a:r>
          <a:r>
            <a:rPr lang="cy-GB" sz="1600" kern="1200" noProof="0" dirty="0" smtClean="0">
              <a:latin typeface="Abadi Extra Light" panose="020B0204020104020204" pitchFamily="34" charset="0"/>
            </a:rPr>
            <a:t>â’r </a:t>
          </a:r>
          <a:r>
            <a:rPr lang="cy-GB" sz="1600" kern="1200" noProof="0" dirty="0">
              <a:latin typeface="Abadi Extra Light" panose="020B0204020104020204" pitchFamily="34" charset="0"/>
            </a:rPr>
            <a:t>hyn a ddysgwyd yn flaenorol (ac ailysgogi/gwirio’r wybodaeth flaenorol honno); defnyddio enghreifftiau (ac </a:t>
          </a:r>
          <a:r>
            <a:rPr lang="cy-GB" sz="1600" kern="1200" noProof="0" dirty="0" err="1">
              <a:latin typeface="Abadi Extra Light" panose="020B0204020104020204" pitchFamily="34" charset="0"/>
            </a:rPr>
            <a:t>anenghreifftiau</a:t>
          </a:r>
          <a:r>
            <a:rPr lang="cy-GB" sz="1600" kern="1200" noProof="0" dirty="0">
              <a:latin typeface="Abadi Extra Light" panose="020B0204020104020204" pitchFamily="34" charset="0"/>
            </a:rPr>
            <a:t>) yn briodol i helpu dysgwyr i ddeall ac adeiladu cysylltiadau; modelu/dangos sgiliau neu weithdrefnau newydd gyda </a:t>
          </a:r>
          <a:r>
            <a:rPr lang="cy-GB" sz="1600" kern="1200" noProof="0" dirty="0" err="1">
              <a:latin typeface="Abadi Extra Light" panose="020B0204020104020204" pitchFamily="34" charset="0"/>
            </a:rPr>
            <a:t>sgaffaldio</a:t>
          </a:r>
          <a:r>
            <a:rPr lang="cy-GB" sz="1600" kern="1200" noProof="0" dirty="0">
              <a:latin typeface="Abadi Extra Light" panose="020B0204020104020204" pitchFamily="34" charset="0"/>
            </a:rPr>
            <a:t> a her briodol; gan ddefnyddio enghreifftiau sydd wedi’u cwblhau/wedi’u cwblhau’n rhannol</a:t>
          </a:r>
        </a:p>
      </dsp:txBody>
      <dsp:txXfrm>
        <a:off x="3801187" y="1060203"/>
        <a:ext cx="3382793" cy="3318267"/>
      </dsp:txXfrm>
    </dsp:sp>
    <dsp:sp modelId="{17E23D22-7B20-46DB-8507-B2047C74049A}">
      <dsp:nvSpPr>
        <dsp:cNvPr id="0" name=""/>
        <dsp:cNvSpPr/>
      </dsp:nvSpPr>
      <dsp:spPr>
        <a:xfrm>
          <a:off x="7577742" y="0"/>
          <a:ext cx="2761508" cy="11046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/>
            <a:t>Holi</a:t>
          </a:r>
        </a:p>
      </dsp:txBody>
      <dsp:txXfrm>
        <a:off x="7577742" y="0"/>
        <a:ext cx="2761508" cy="1104603"/>
      </dsp:txXfrm>
    </dsp:sp>
    <dsp:sp modelId="{FE48405F-E0F7-4D9F-BBCE-CDC40780C6D3}">
      <dsp:nvSpPr>
        <dsp:cNvPr id="0" name=""/>
        <dsp:cNvSpPr/>
      </dsp:nvSpPr>
      <dsp:spPr>
        <a:xfrm>
          <a:off x="7571116" y="1225471"/>
          <a:ext cx="2761508" cy="349236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600" kern="1200" noProof="0" dirty="0">
              <a:effectLst/>
              <a:latin typeface="Abadi Extra Light" panose="020B0204020104020204" pitchFamily="34" charset="0"/>
            </a:rPr>
            <a:t>defnyddio cwestiynau a deialog i hyrwyddo ymhelaethu a meddwl cysylltiedig, hyblyg ymhlith dysgwyr (e.e., ‘Pam?’, ‘Cymharwch’, ac ati.); defnyddio cwestiynau i gael y myfyrwyr i feddwl; cael ymatebion gan bob myfyriwr; defnyddio asesiadau o ansawdd uchel i ddangos tystiolaeth o ddysgu; dehongli cyfathrebu ac ymateb i dystiolaeth asesu yn briodol</a:t>
          </a:r>
        </a:p>
      </dsp:txBody>
      <dsp:txXfrm>
        <a:off x="7571116" y="1225471"/>
        <a:ext cx="2761508" cy="34923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7AC064-4E47-4346-A335-71F05C2AF73E}">
      <dsp:nvSpPr>
        <dsp:cNvPr id="0" name=""/>
        <dsp:cNvSpPr/>
      </dsp:nvSpPr>
      <dsp:spPr>
        <a:xfrm>
          <a:off x="3085" y="1461"/>
          <a:ext cx="3008077" cy="8085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138176" rIns="241808" bIns="138176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3400" kern="1200" baseline="0" noProof="0" dirty="0"/>
            <a:t>Rhyngweithio</a:t>
          </a:r>
        </a:p>
      </dsp:txBody>
      <dsp:txXfrm>
        <a:off x="3085" y="1461"/>
        <a:ext cx="3008077" cy="808587"/>
      </dsp:txXfrm>
    </dsp:sp>
    <dsp:sp modelId="{C17088DA-7BB0-4FA3-AB94-A2E922DE34DB}">
      <dsp:nvSpPr>
        <dsp:cNvPr id="0" name=""/>
        <dsp:cNvSpPr/>
      </dsp:nvSpPr>
      <dsp:spPr>
        <a:xfrm>
          <a:off x="3085" y="810048"/>
          <a:ext cx="3008077" cy="32270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900" kern="1200" noProof="0" dirty="0"/>
            <a:t>Ymateb yn briodol i adborth gan fyfyrwyr am eu meddwl/ gwybodaeth/ dealltwriaeth; rhoi adborth ymarferol i fyfyrwyr i lywio eu dysgu</a:t>
          </a:r>
        </a:p>
      </dsp:txBody>
      <dsp:txXfrm>
        <a:off x="3085" y="810048"/>
        <a:ext cx="3008077" cy="3227090"/>
      </dsp:txXfrm>
    </dsp:sp>
    <dsp:sp modelId="{22710F35-8E6B-46DC-88AC-50134C2472B2}">
      <dsp:nvSpPr>
        <dsp:cNvPr id="0" name=""/>
        <dsp:cNvSpPr/>
      </dsp:nvSpPr>
      <dsp:spPr>
        <a:xfrm>
          <a:off x="3432292" y="1461"/>
          <a:ext cx="3008077" cy="8085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3600" kern="1200" noProof="0" dirty="0"/>
            <a:t>Ymgorffori</a:t>
          </a:r>
        </a:p>
      </dsp:txBody>
      <dsp:txXfrm>
        <a:off x="3432292" y="1461"/>
        <a:ext cx="3008077" cy="808587"/>
      </dsp:txXfrm>
    </dsp:sp>
    <dsp:sp modelId="{A213A2FB-DE84-4581-ABC0-A5AEC3BFF63B}">
      <dsp:nvSpPr>
        <dsp:cNvPr id="0" name=""/>
        <dsp:cNvSpPr/>
      </dsp:nvSpPr>
      <dsp:spPr>
        <a:xfrm>
          <a:off x="3432292" y="810048"/>
          <a:ext cx="3008077" cy="322709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 </a:t>
          </a:r>
          <a:r>
            <a:rPr lang="cy-GB" sz="1900" kern="1200" noProof="0" dirty="0"/>
            <a:t>rhoi tasgau i fyfyrwyr sy’n ymgorffori ac yn atgyfnerthu dysgu; ei gwneud yn ofynnol iddynt ymarfer nes bod y dysgu’n rhugl ac yn gadarn; sicrhau bod deunydd a ddysgir unwaith yn cael ei adolygu/ystyried eto fel na fyddant yn ei anghofio.</a:t>
          </a:r>
          <a:endParaRPr lang="en-GB" sz="1900" kern="1200" dirty="0"/>
        </a:p>
      </dsp:txBody>
      <dsp:txXfrm>
        <a:off x="3432292" y="810048"/>
        <a:ext cx="3008077" cy="3227090"/>
      </dsp:txXfrm>
    </dsp:sp>
    <dsp:sp modelId="{93B77DA4-1FC1-46FE-8F27-18C3165F0FD4}">
      <dsp:nvSpPr>
        <dsp:cNvPr id="0" name=""/>
        <dsp:cNvSpPr/>
      </dsp:nvSpPr>
      <dsp:spPr>
        <a:xfrm>
          <a:off x="6861500" y="1461"/>
          <a:ext cx="3008077" cy="8085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3600" kern="1200" noProof="0" dirty="0"/>
            <a:t>Ysgogi</a:t>
          </a:r>
        </a:p>
      </dsp:txBody>
      <dsp:txXfrm>
        <a:off x="6861500" y="1461"/>
        <a:ext cx="3008077" cy="808587"/>
      </dsp:txXfrm>
    </dsp:sp>
    <dsp:sp modelId="{6922A5EC-0CDC-435A-8AF1-57AC61BBD49A}">
      <dsp:nvSpPr>
        <dsp:cNvPr id="0" name=""/>
        <dsp:cNvSpPr/>
      </dsp:nvSpPr>
      <dsp:spPr>
        <a:xfrm>
          <a:off x="6861500" y="810048"/>
          <a:ext cx="3008077" cy="322709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900" kern="1200" noProof="0" dirty="0"/>
            <a:t>Helpu myfyrwyr i gynllunio, rheoleiddio a monitro eu dysgu eu hunain; symud ymlaen yn briodol o ddysgu strwythuredig i ddysgu mwy annibynnol wrth i fyfyrwyr ddatblygu gwybodaeth ac arbenigedd</a:t>
          </a:r>
        </a:p>
      </dsp:txBody>
      <dsp:txXfrm>
        <a:off x="6861500" y="810048"/>
        <a:ext cx="3008077" cy="32270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5EFDA-71CA-42C4-BA5E-1F96C658D715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C7BE5-998A-4321-BFFC-338FB75F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9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international.org/support-and-training-for-schools/teaching-cambridge-at-your-school/great-teaching-toolkit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vimeo.com/427687336" TargetMode="External"/><Relationship Id="rId4" Type="http://schemas.openxmlformats.org/officeDocument/2006/relationships/hyperlink" Target="https://www.cambridgeinternational.org/Images/584543-great-teaching-toolkit-evidence-review.pdf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ertoolkit.co.uk/2020/06/20/great-teaching-toolkit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website-files.com/5ee28729f7b4a5fa99bef2b3/5ee9f507021911ae35ac6c4d_EBE_GTT_EVIDENCE%20REVIEW_DIGITAL.pdf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ibe.unesco.org/fileadmin/user_upload/Publications/Educational_Practices/EdPractices_21.pdf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-2008/assessment/how-to-develop-thinking-and-assessment-for-learning-in-the-classroom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Great Teaching</a:t>
            </a:r>
            <a:r>
              <a:rPr lang="en-GB" baseline="0" dirty="0" smtClean="0"/>
              <a:t> Toolkit:</a:t>
            </a:r>
            <a:endParaRPr lang="en-GB" dirty="0" smtClean="0"/>
          </a:p>
          <a:p>
            <a:endParaRPr lang="en-GB" u="sng" dirty="0" smtClean="0">
              <a:solidFill>
                <a:schemeClr val="tx1"/>
              </a:solidFill>
              <a:hlinkClick r:id="rId3"/>
            </a:endParaRPr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://www.cambridgeinternational.org/support-and-training-for-schools/teaching-cambridge-at-your-school/great-teaching-toolkit/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https://www.cambridgeinternational.org/Images/584543-great-teaching-toolkit-evidence-review.pdf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https://vimeo.com/427687336</a:t>
            </a:r>
            <a:endParaRPr lang="en-GB" dirty="0"/>
          </a:p>
          <a:p>
            <a:endParaRPr lang="en-GB" dirty="0"/>
          </a:p>
          <a:p>
            <a:r>
              <a:rPr lang="en-GB" dirty="0"/>
              <a:t>16 </a:t>
            </a:r>
            <a:r>
              <a:rPr lang="en-GB" dirty="0" err="1" smtClean="0"/>
              <a:t>munud</a:t>
            </a:r>
            <a:endParaRPr lang="en-GB" dirty="0" smtClean="0"/>
          </a:p>
          <a:p>
            <a:endParaRPr lang="en-GB" dirty="0" smtClean="0"/>
          </a:p>
          <a:p>
            <a:endParaRPr lang="en-GB" b="0" i="0" dirty="0">
              <a:solidFill>
                <a:srgbClr val="333333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89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Mewn cymhariaeth â Dyfodol Llwyddiannus – dyma ganllaw ar sut i fynd ati!</a:t>
            </a:r>
          </a:p>
          <a:p>
            <a:r>
              <a:rPr lang="en-GB" dirty="0">
                <a:hlinkClick r:id="rId3"/>
              </a:rPr>
              <a:t>https://www.teachertoolkit.co.uk/2020/06/20/great-teaching-toolkit/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75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t30 </a:t>
            </a:r>
            <a:r>
              <a:rPr lang="en-GB" dirty="0">
                <a:hlinkClick r:id="rId3"/>
              </a:rPr>
              <a:t>https://assets.website-files.com/5ee28729f7b4a5fa99bef2b3/5ee9f507021911ae35ac6c4d_EBE_GTT_EVIDENCE%20REVIEW_DIGITAL.pdf</a:t>
            </a:r>
            <a:endParaRPr lang="en-GB" dirty="0"/>
          </a:p>
          <a:p>
            <a:endParaRPr lang="en-GB" dirty="0"/>
          </a:p>
          <a:p>
            <a:r>
              <a:rPr lang="cy-GB" noProof="0" dirty="0"/>
              <a:t>Mae athrawon gwych yn cyflwyno cynnwys, gweithgareddau a rhyngweithiadau sy'n ysgogi meddwl eu myfyrwyr. Mewn sawl ffordd, mae Elfen 4 yn cynrychioli’r hyn sy’n greiddiol i addysgu gwych: cael myfyrwyr i feddwl yn galed am y deunydd yr ydych am iddynt ei ddysgu. Mae’n bosibl hefyd mai dyma yw’r rhan anoddaf o’r swydd i'w dysgu, yn rhannol am ei bod yn anghyffredin cael adborth dibynadwy ynghylch a yw'n gweithio: mae’r dysgu gan fyfyrwyr yn anweladwy, yn araf ac yn aflinol, felly sut y gallwn ddweud a yw'n digwydd? 
</a:t>
            </a:r>
          </a:p>
          <a:p>
            <a:endParaRPr lang="en-GB" dirty="0"/>
          </a:p>
          <a:p>
            <a:r>
              <a:rPr lang="en-GB" dirty="0"/>
              <a:t>Hattie, J., 2012. Visible learning for teachers : maximizing impact on learning, London ; New York: Routledge.</a:t>
            </a:r>
          </a:p>
          <a:p>
            <a:r>
              <a:rPr lang="en-GB" dirty="0"/>
              <a:t>https://whel-primo.hosted.exlibrisgroup.com/permalink/f/14dj339/44UWTSD_ALMA21157751150002421 for </a:t>
            </a:r>
            <a:r>
              <a:rPr lang="en-GB" dirty="0" err="1"/>
              <a:t>ebook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http://www.ibe.unesco.org/fileadmin/user_upload/Publications/Educational_Practices/EdPractices_21.pdf</a:t>
            </a:r>
            <a:endParaRPr lang="en-GB" dirty="0"/>
          </a:p>
          <a:p>
            <a:r>
              <a:rPr lang="en-GB" dirty="0" err="1"/>
              <a:t>Rosenshine</a:t>
            </a:r>
            <a:r>
              <a:rPr lang="en-GB" dirty="0"/>
              <a:t>, B. (2010). Principles of instruction. Educational Practices Series, 21, 109–125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28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2000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https://hwb.gov.wales/cwricwlwm-cymru-2008/asesiad/sut-i-ddatblygu-meddwl-ac-asesu-ar-gyfer-dysgu-yn-yr-ystafell-ddosbarth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https://hwb.gov.wales/curriculum-for-wales-2008/assessment/how-to-develop-thinking-and-assessment-for-learning-in-the-classroom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939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6000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84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843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958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026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527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764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685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34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702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952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3/12/2021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86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player.vimeo.com/video/427687336?app_id=122963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llyw.cymru/sites/default/files/publications/2018-03/dyfodol-llwyddiannus-crynodeb-o-adroddiad-yr-athro-graham-donaldson.pdf" TargetMode="External"/><Relationship Id="rId3" Type="http://schemas.openxmlformats.org/officeDocument/2006/relationships/hyperlink" Target="https://hwb.gov.wales/cwricwlwm-cymru-2008/asesiad/sut-i-ddatblygu-meddwl-ac-asesu-ar-gyfer-dysgu-yn-yr-ystafell-ddosbarth" TargetMode="External"/><Relationship Id="rId7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be.unesco.org/fileadmin/user_upload/Publications/Educational_Practices/EdPractices_21.pdf" TargetMode="External"/><Relationship Id="rId5" Type="http://schemas.openxmlformats.org/officeDocument/2006/relationships/hyperlink" Target="https://assets.website-files.com/5ee28729f7b4a5fa99bef2b3/5ee9f507021911ae35ac6c4d_EBE_GTT_EVIDENCE%20REVIEW_DIGITAL.pdf" TargetMode="External"/><Relationship Id="rId10" Type="http://schemas.openxmlformats.org/officeDocument/2006/relationships/hyperlink" Target="https://whel-primo.hosted.exlibrisgroup.com/permalink/f/14dj339/44UWTSD_ALMA21157751150002421" TargetMode="External"/><Relationship Id="rId4" Type="http://schemas.openxmlformats.org/officeDocument/2006/relationships/hyperlink" Target="https://www.teachertoolkit.co.uk/wp-content/uploads/2018/10/Principles-of-Insruction-Rosenshine.pdf" TargetMode="External"/><Relationship Id="rId9" Type="http://schemas.openxmlformats.org/officeDocument/2006/relationships/hyperlink" Target="https://whel-primo.hosted.exlibrisgroup.com/permalink/f/8jmhd5/44UWTSD_ALMA211624208400024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08257-850B-449C-BAE8-60D98AD83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10328" y="857675"/>
            <a:ext cx="3509182" cy="276073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l"/>
            <a:r>
              <a:rPr lang="cy-GB" sz="5400" spc="120" noProof="0" dirty="0" err="1"/>
              <a:t>Great</a:t>
            </a:r>
            <a:r>
              <a:rPr lang="cy-GB" sz="5400" spc="120" noProof="0" dirty="0"/>
              <a:t> </a:t>
            </a:r>
            <a:r>
              <a:rPr lang="cy-GB" sz="5400" spc="120" noProof="0" dirty="0" err="1"/>
              <a:t>Teaching</a:t>
            </a:r>
            <a:r>
              <a:rPr lang="cy-GB" sz="5400" spc="120" noProof="0" dirty="0"/>
              <a:t> </a:t>
            </a:r>
            <a:r>
              <a:rPr lang="cy-GB" sz="5400" spc="120" noProof="0" dirty="0" err="1"/>
              <a:t>Toolkit</a:t>
            </a:r>
            <a:endParaRPr lang="cy-GB" sz="5400" kern="1200" cap="all" spc="120" baseline="0" noProof="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DEA5C-098D-4E4F-B63E-4294D269D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10328" y="4127863"/>
            <a:ext cx="3082986" cy="195725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noProof="0" dirty="0"/>
              <a:t>Beth oedd pwrpas yr adolygiad hwn?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noProof="0" dirty="0"/>
              <a:t>Sut gallai effeithio ar eich arfer?</a:t>
            </a:r>
          </a:p>
          <a:p>
            <a:endParaRPr lang="cy-GB" sz="2000" noProof="0" dirty="0"/>
          </a:p>
        </p:txBody>
      </p:sp>
      <p:pic>
        <p:nvPicPr>
          <p:cNvPr id="4" name="Online Media 3" title="Great Teaching Toolkit">
            <a:hlinkClick r:id="" action="ppaction://media"/>
            <a:extLst>
              <a:ext uri="{FF2B5EF4-FFF2-40B4-BE49-F238E27FC236}">
                <a16:creationId xmlns:a16="http://schemas.microsoft.com/office/drawing/2014/main" id="{ADD19ECF-8416-4366-ACF8-D29CA82E0A7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72064" y="1727690"/>
            <a:ext cx="6045576" cy="340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90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C2B42-B4A8-4355-B53D-9737F1BFC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Y pedair elfen/’bet’ orau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137A1C-6240-4DB5-9080-9DE1C68396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45193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50538" y="887413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11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4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C89F1-7E67-475F-BE94-89BA53DC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317814"/>
            <a:ext cx="10796451" cy="815661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Ysgogi meddwl yn galed (1-3)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7A59A9-A962-4A12-ACCD-E1BFDDA09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852481"/>
              </p:ext>
            </p:extLst>
          </p:nvPr>
        </p:nvGraphicFramePr>
        <p:xfrm>
          <a:off x="731519" y="1495425"/>
          <a:ext cx="10339251" cy="483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74036" y="481169"/>
            <a:ext cx="432581" cy="432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7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8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C89F1-7E67-475F-BE94-89BA53DC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317814"/>
            <a:ext cx="10665823" cy="1700784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000000"/>
                </a:solidFill>
              </a:rPr>
              <a:t>Ysgogi meddwl yn galed</a:t>
            </a:r>
            <a:r>
              <a:rPr lang="cy-GB" noProof="0" dirty="0">
                <a:solidFill>
                  <a:schemeClr val="tx1"/>
                </a:solidFill>
              </a:rPr>
              <a:t>(4-6)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7A59A9-A962-4A12-ACCD-E1BFDDA09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687502"/>
              </p:ext>
            </p:extLst>
          </p:nvPr>
        </p:nvGraphicFramePr>
        <p:xfrm>
          <a:off x="1143000" y="2057400"/>
          <a:ext cx="987266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06545" y="571876"/>
            <a:ext cx="331355" cy="331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5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9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8A43-1449-41DE-B5C3-4D8B54185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9D474-E2B5-4BD3-94D0-0F4901C23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>
                <a:hlinkClick r:id="rId3"/>
              </a:rPr>
              <a:t>Llywodraeth</a:t>
            </a:r>
            <a:r>
              <a:rPr lang="en-GB" dirty="0">
                <a:hlinkClick r:id="rId3"/>
              </a:rPr>
              <a:t> Cymru. (2010) </a:t>
            </a:r>
            <a:r>
              <a:rPr lang="en-GB" dirty="0" err="1">
                <a:hlinkClick r:id="rId3"/>
              </a:rPr>
              <a:t>Sut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ddatblygu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meddwl</a:t>
            </a:r>
            <a:r>
              <a:rPr lang="en-GB" dirty="0">
                <a:hlinkClick r:id="rId3"/>
              </a:rPr>
              <a:t> ac </a:t>
            </a:r>
            <a:r>
              <a:rPr lang="en-GB" dirty="0" err="1">
                <a:hlinkClick r:id="rId3"/>
              </a:rPr>
              <a:t>asesu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ar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gyfer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dysgu</a:t>
            </a:r>
            <a:r>
              <a:rPr lang="en-GB" dirty="0">
                <a:hlinkClick r:id="rId3"/>
              </a:rPr>
              <a:t> https://hwb.gov.wales/cwricwlwm-cymru-2008/asesiad/sut-i-ddatblygu-meddwl-ac-asesu-ar-gyfer-dysgu-yn-yr-ystafell-ddosbarth</a:t>
            </a:r>
            <a:endParaRPr lang="en-GB" dirty="0"/>
          </a:p>
          <a:p>
            <a:r>
              <a:rPr lang="en-GB" dirty="0">
                <a:hlinkClick r:id="rId4"/>
              </a:rPr>
              <a:t>Rosenshein B. (2012) Principles of Instruction https://www.teachertoolkit.co.uk/wp-content/uploads/2018/10/Principles-of-Insruction-Rosenshine.pdf</a:t>
            </a:r>
            <a:endParaRPr lang="en-GB" dirty="0"/>
          </a:p>
          <a:p>
            <a:r>
              <a:rPr lang="en-GB" dirty="0">
                <a:hlinkClick r:id="rId5"/>
              </a:rPr>
              <a:t>Coe R., Rauch C.J., </a:t>
            </a:r>
            <a:r>
              <a:rPr lang="en-GB" dirty="0" err="1">
                <a:hlinkClick r:id="rId5"/>
              </a:rPr>
              <a:t>Kime</a:t>
            </a:r>
            <a:r>
              <a:rPr lang="en-GB" dirty="0">
                <a:hlinkClick r:id="rId5"/>
              </a:rPr>
              <a:t> S., Singleton D. Great Teaching Toolkit: Evidence Review (2020) https://assets.website-files.com/5ee28729f7b4a5fa99bef2b3/5ee9f507021911ae35ac6c4d_EBE_GTT_EVIDENCE%20REVIEW_DIGITAL.pdf</a:t>
            </a:r>
            <a:endParaRPr lang="en-GB" dirty="0"/>
          </a:p>
          <a:p>
            <a:r>
              <a:rPr lang="en-GB" dirty="0">
                <a:hlinkClick r:id="rId6"/>
              </a:rPr>
              <a:t>Rosenshein B. (2010) Principles of Instruction http://www.ibe.unesco.org/fileadmin/user_upload/Publications/Educational_Practices/EdPractices_21.pdf</a:t>
            </a:r>
            <a:endParaRPr lang="en-GB" dirty="0"/>
          </a:p>
          <a:p>
            <a:r>
              <a:rPr lang="en-GB" dirty="0">
                <a:hlinkClick r:id="rId7"/>
              </a:rPr>
              <a:t>Donaldson G. (2018) </a:t>
            </a:r>
            <a:r>
              <a:rPr lang="en-GB" dirty="0" err="1">
                <a:hlinkClick r:id="rId8"/>
              </a:rPr>
              <a:t>Dyfodol</a:t>
            </a:r>
            <a:r>
              <a:rPr lang="en-GB" dirty="0">
                <a:hlinkClick r:id="rId8"/>
              </a:rPr>
              <a:t> </a:t>
            </a:r>
            <a:r>
              <a:rPr lang="en-GB" dirty="0" err="1">
                <a:hlinkClick r:id="rId8"/>
              </a:rPr>
              <a:t>llwyddiannus</a:t>
            </a:r>
            <a:r>
              <a:rPr lang="en-GB" dirty="0">
                <a:hlinkClick r:id="rId8"/>
              </a:rPr>
              <a:t>: </a:t>
            </a:r>
            <a:r>
              <a:rPr lang="en-GB" dirty="0" err="1">
                <a:hlinkClick r:id="rId8"/>
              </a:rPr>
              <a:t>crynodeb</a:t>
            </a:r>
            <a:r>
              <a:rPr lang="en-GB" dirty="0">
                <a:hlinkClick r:id="rId8"/>
              </a:rPr>
              <a:t> https://llyw.cymru/sites/default/files/publications/2018-03/dyfodol-llwyddiannus-crynodeb-o-adroddiad-yr-athro-graham-donaldson.pdf</a:t>
            </a:r>
            <a:endParaRPr lang="en-GB" dirty="0"/>
          </a:p>
          <a:p>
            <a:r>
              <a:rPr lang="en-GB" dirty="0">
                <a:hlinkClick r:id="rId9"/>
              </a:rPr>
              <a:t>Black, P., </a:t>
            </a:r>
            <a:r>
              <a:rPr lang="en-GB" dirty="0" err="1">
                <a:hlinkClick r:id="rId9"/>
              </a:rPr>
              <a:t>Wiliam</a:t>
            </a:r>
            <a:r>
              <a:rPr lang="en-GB" dirty="0">
                <a:hlinkClick r:id="rId9"/>
              </a:rPr>
              <a:t>, D. &amp; King's College London. Department of Education Professional Studies, 1998. Inside the black box : raising standards through classroom assessment, London: </a:t>
            </a:r>
            <a:r>
              <a:rPr lang="en-GB" dirty="0" err="1">
                <a:hlinkClick r:id="rId9"/>
              </a:rPr>
              <a:t>nferNelson</a:t>
            </a:r>
            <a:r>
              <a:rPr lang="en-GB" dirty="0">
                <a:hlinkClick r:id="rId9"/>
              </a:rPr>
              <a:t>.</a:t>
            </a:r>
            <a:endParaRPr lang="en-GB" dirty="0"/>
          </a:p>
          <a:p>
            <a:r>
              <a:rPr lang="en-GB" dirty="0">
                <a:hlinkClick r:id="rId10"/>
              </a:rPr>
              <a:t>Hattie, J., 2012. Visible learning for teachers : maximizing impact on learning, London ; New York: Routledge.</a:t>
            </a:r>
            <a:endParaRPr lang="en-GB" dirty="0"/>
          </a:p>
          <a:p>
            <a:pPr marL="4572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75156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UWTSD">
      <a:dk1>
        <a:srgbClr val="000000"/>
      </a:dk1>
      <a:lt1>
        <a:sysClr val="window" lastClr="FFFFFF"/>
      </a:lt1>
      <a:dk2>
        <a:srgbClr val="104864"/>
      </a:dk2>
      <a:lt2>
        <a:srgbClr val="05C3DE"/>
      </a:lt2>
      <a:accent1>
        <a:srgbClr val="79CFFF"/>
      </a:accent1>
      <a:accent2>
        <a:srgbClr val="009DD9"/>
      </a:accent2>
      <a:accent3>
        <a:srgbClr val="0BD0D9"/>
      </a:accent3>
      <a:accent4>
        <a:srgbClr val="5CA277"/>
      </a:accent4>
      <a:accent5>
        <a:srgbClr val="FF8BFF"/>
      </a:accent5>
      <a:accent6>
        <a:srgbClr val="6FA287"/>
      </a:accent6>
      <a:hlink>
        <a:srgbClr val="F49100"/>
      </a:hlink>
      <a:folHlink>
        <a:srgbClr val="85DFD0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A4402CD-931E-40C0-8EE9-9CECAD3735C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A4F78D-2972-45DC-9D2D-4D16FC267FC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92c24619-d6d5-42cf-b618-23d930ad9f20"/>
    <ds:schemaRef ds:uri="8ee9550b-f5f4-4dde-bce5-39f4ba45c2f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114B155-0BE3-4F73-9E16-6396EB8A22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714</Words>
  <Application>Microsoft Office PowerPoint</Application>
  <PresentationFormat>Widescreen</PresentationFormat>
  <Paragraphs>60</Paragraphs>
  <Slides>5</Slides>
  <Notes>5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Abadi Extra Light</vt:lpstr>
      <vt:lpstr>Arial</vt:lpstr>
      <vt:lpstr>Calibri</vt:lpstr>
      <vt:lpstr>Corbel</vt:lpstr>
      <vt:lpstr>Times New Roman</vt:lpstr>
      <vt:lpstr>Basis</vt:lpstr>
      <vt:lpstr>Great Teaching Toolkit</vt:lpstr>
      <vt:lpstr>Y pedair elfen/’bet’ orau</vt:lpstr>
      <vt:lpstr>Ysgogi meddwl yn galed (1-3)</vt:lpstr>
      <vt:lpstr>Ysgogi meddwl yn galed(4-6)</vt:lpstr>
      <vt:lpstr>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Great Teaching Toolkit</dc:title>
  <dc:creator>Lilian Martin</dc:creator>
  <cp:lastModifiedBy>Nanna Ryder</cp:lastModifiedBy>
  <cp:revision>67</cp:revision>
  <dcterms:created xsi:type="dcterms:W3CDTF">2020-10-19T17:42:00Z</dcterms:created>
  <dcterms:modified xsi:type="dcterms:W3CDTF">2021-03-12T12:01:06Z</dcterms:modified>
</cp:coreProperties>
</file>