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6" r:id="rId8"/>
    <p:sldId id="267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23" autoAdjust="0"/>
  </p:normalViewPr>
  <p:slideViewPr>
    <p:cSldViewPr>
      <p:cViewPr varScale="1">
        <p:scale>
          <a:sx n="39" d="100"/>
          <a:sy n="39" d="100"/>
        </p:scale>
        <p:origin x="-12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569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91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622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55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11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630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98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773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213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909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702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84FAA-FF2D-4A0D-A6E2-A4F6C978411D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4588-D2B7-4E99-B0DC-7EFDEB00B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805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51520" y="548680"/>
            <a:ext cx="8640960" cy="3051771"/>
          </a:xfrm>
        </p:spPr>
        <p:txBody>
          <a:bodyPr>
            <a:normAutofit fontScale="90000"/>
          </a:bodyPr>
          <a:lstStyle/>
          <a:p>
            <a:r>
              <a:rPr lang="en-GB" sz="3600" b="1" i="1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3600" b="1" i="1" dirty="0" smtClean="0">
                <a:latin typeface="Times New Roman" pitchFamily="18" charset="0"/>
                <a:cs typeface="Times New Roman" pitchFamily="18" charset="0"/>
              </a:rPr>
              <a:t>transmission </a:t>
            </a:r>
            <a:r>
              <a:rPr lang="en-GB" sz="3600" b="1" i="1" dirty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GB" sz="3600" b="1" i="1" dirty="0" smtClean="0">
                <a:latin typeface="Times New Roman" pitchFamily="18" charset="0"/>
                <a:cs typeface="Times New Roman" pitchFamily="18" charset="0"/>
              </a:rPr>
              <a:t>astrological </a:t>
            </a:r>
            <a:r>
              <a:rPr lang="en-GB" sz="3600" b="1" i="1" dirty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GB" sz="3600" b="1" i="1" dirty="0" smtClean="0">
                <a:latin typeface="Times New Roman" pitchFamily="18" charset="0"/>
                <a:cs typeface="Times New Roman" pitchFamily="18" charset="0"/>
              </a:rPr>
              <a:t>astronomical </a:t>
            </a:r>
            <a:r>
              <a:rPr lang="en-GB" sz="3600" b="1" i="1" dirty="0">
                <a:latin typeface="Times New Roman" pitchFamily="18" charset="0"/>
                <a:cs typeface="Times New Roman" pitchFamily="18" charset="0"/>
              </a:rPr>
              <a:t>ideas from the Islamic world into Europe</a:t>
            </a:r>
            <a:r>
              <a:rPr lang="en-GB" sz="36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GB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GB" sz="36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600" b="1" i="1" dirty="0">
                <a:latin typeface="Times New Roman" pitchFamily="18" charset="0"/>
                <a:cs typeface="Times New Roman" pitchFamily="18" charset="0"/>
              </a:rPr>
            </a:br>
            <a:r>
              <a:rPr lang="en-GB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The Translation </a:t>
            </a:r>
            <a:r>
              <a:rPr lang="en-GB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Movement</a:t>
            </a:r>
            <a:br>
              <a:rPr lang="en-GB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 the Twelfth Century</a:t>
            </a:r>
            <a:r>
              <a:rPr lang="en-GB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b="1" i="1" dirty="0">
                <a:latin typeface="Times New Roman" pitchFamily="18" charset="0"/>
                <a:cs typeface="Times New Roman" pitchFamily="18" charset="0"/>
              </a:rPr>
            </a:br>
            <a:endParaRPr lang="en-GB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5925188"/>
            <a:ext cx="2304256" cy="6957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6036179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Chris Mitchell     cjm63@le.ac.uk</a:t>
            </a:r>
            <a:endParaRPr lang="en-GB" sz="32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214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32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20200303">
            <a:off x="1411985" y="2905087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FFC000"/>
                </a:solidFill>
              </a:rPr>
              <a:t>“Millennium of darkness”</a:t>
            </a:r>
            <a:endParaRPr lang="en-GB" sz="4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649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52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915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953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31640" y="548680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 smtClean="0">
                <a:solidFill>
                  <a:srgbClr val="FF0000"/>
                </a:solidFill>
                <a:latin typeface="+mj-lt"/>
                <a:cs typeface="Arial" pitchFamily="34" charset="0"/>
              </a:rPr>
              <a:t>BACKGROUND</a:t>
            </a:r>
            <a:endParaRPr lang="en-GB" sz="7200" b="1" dirty="0">
              <a:solidFill>
                <a:srgbClr val="FF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2204864"/>
            <a:ext cx="777686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“Science was truly at a low ebb” (Grant)</a:t>
            </a:r>
          </a:p>
          <a:p>
            <a:endParaRPr lang="en-GB" sz="24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Pliny</a:t>
            </a:r>
          </a:p>
          <a:p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2/3 of </a:t>
            </a:r>
            <a:r>
              <a:rPr lang="en-GB" sz="2400" i="1" dirty="0" err="1" smtClean="0">
                <a:latin typeface="Times New Roman" pitchFamily="18" charset="0"/>
                <a:cs typeface="Times New Roman" pitchFamily="18" charset="0"/>
              </a:rPr>
              <a:t>Timaeus</a:t>
            </a:r>
            <a:endParaRPr lang="en-GB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i="1" dirty="0" err="1" smtClean="0">
                <a:latin typeface="Times New Roman" pitchFamily="18" charset="0"/>
                <a:cs typeface="Times New Roman" pitchFamily="18" charset="0"/>
              </a:rPr>
              <a:t>Isidore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 of Seville</a:t>
            </a:r>
          </a:p>
          <a:p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Bede</a:t>
            </a:r>
          </a:p>
          <a:p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Most Greek texts lost</a:t>
            </a:r>
          </a:p>
          <a:p>
            <a:endParaRPr lang="en-GB" sz="3200" b="1" dirty="0" smtClean="0"/>
          </a:p>
          <a:p>
            <a:r>
              <a:rPr lang="en-GB" sz="3200" b="1" dirty="0" smtClean="0"/>
              <a:t>“Christianity allowed little space for the horoscopic arts” (Campion)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908615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52"/>
            <a:ext cx="9144000" cy="6883558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5436096" y="4653136"/>
            <a:ext cx="3024336" cy="720080"/>
          </a:xfrm>
          <a:prstGeom prst="rightArrow">
            <a:avLst>
              <a:gd name="adj1" fmla="val 26153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own Arrow 3"/>
          <p:cNvSpPr/>
          <p:nvPr/>
        </p:nvSpPr>
        <p:spPr>
          <a:xfrm rot="2788958">
            <a:off x="8280412" y="5157193"/>
            <a:ext cx="360040" cy="648072"/>
          </a:xfrm>
          <a:prstGeom prst="downArrow">
            <a:avLst>
              <a:gd name="adj1" fmla="val 50000"/>
              <a:gd name="adj2" fmla="val 5715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368789" y="4329970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529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9051790">
            <a:off x="8339953" y="5511731"/>
            <a:ext cx="935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765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 rot="10599139">
            <a:off x="1187625" y="5026769"/>
            <a:ext cx="504056" cy="131649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729690" y="5685014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8</a:t>
            </a:r>
            <a:r>
              <a:rPr lang="en-GB" sz="3600" b="1" baseline="30000" dirty="0" smtClean="0">
                <a:solidFill>
                  <a:srgbClr val="FF0000"/>
                </a:solidFill>
              </a:rPr>
              <a:t>th</a:t>
            </a:r>
            <a:r>
              <a:rPr lang="en-GB" sz="3600" b="1" dirty="0" smtClean="0">
                <a:solidFill>
                  <a:srgbClr val="FF0000"/>
                </a:solidFill>
              </a:rPr>
              <a:t> C</a:t>
            </a:r>
            <a:endParaRPr lang="en-GB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691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44000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027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758" y="1916832"/>
            <a:ext cx="5722483" cy="45091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476672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i="1" dirty="0" smtClean="0">
                <a:latin typeface="Times New Roman" pitchFamily="18" charset="0"/>
                <a:cs typeface="Times New Roman" pitchFamily="18" charset="0"/>
              </a:rPr>
              <a:t>Was there an “Arabic science”?</a:t>
            </a:r>
            <a:endParaRPr lang="en-GB" sz="4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872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476672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i="1" dirty="0" smtClean="0">
                <a:latin typeface="Times New Roman" pitchFamily="18" charset="0"/>
                <a:cs typeface="Times New Roman" pitchFamily="18" charset="0"/>
              </a:rPr>
              <a:t>Was there an “Arabic science”?</a:t>
            </a:r>
            <a:endParaRPr lang="en-GB" sz="4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96" y="1556792"/>
            <a:ext cx="1640060" cy="19442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5229200"/>
            <a:ext cx="1950720" cy="10972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27784" y="1700808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“There </a:t>
            </a:r>
            <a:r>
              <a:rPr lang="en-GB" sz="2400" i="1" dirty="0">
                <a:latin typeface="Times New Roman" pitchFamily="18" charset="0"/>
                <a:cs typeface="Times New Roman" pitchFamily="18" charset="0"/>
              </a:rPr>
              <a:t>is no Arabian science. The wise men of Mohammedanism were always the more or less faithful disciples of the Greeks, but were themselves destitute of all 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originality”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2400" b="1" dirty="0" err="1" smtClean="0">
                <a:latin typeface="Times New Roman" pitchFamily="18" charset="0"/>
                <a:cs typeface="Times New Roman" pitchFamily="18" charset="0"/>
              </a:rPr>
              <a:t>Duhem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GB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2596" y="4756820"/>
            <a:ext cx="55955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“Islamic scientists discovered </a:t>
            </a:r>
            <a:r>
              <a:rPr lang="en-GB" sz="2400" i="1" dirty="0">
                <a:latin typeface="Times New Roman" pitchFamily="18" charset="0"/>
                <a:cs typeface="Times New Roman" pitchFamily="18" charset="0"/>
              </a:rPr>
              <a:t>pulmonary circulation, worked out theories of flight, invented algebra, and made great advances in 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engineering” 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2400" b="1" dirty="0" err="1" smtClean="0">
                <a:latin typeface="Times New Roman" pitchFamily="18" charset="0"/>
                <a:cs typeface="Times New Roman" pitchFamily="18" charset="0"/>
              </a:rPr>
              <a:t>Masood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GB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596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008" y="1556792"/>
            <a:ext cx="4355976" cy="46850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260648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My question: “Was there an Arabic astrology?”</a:t>
            </a:r>
            <a:endParaRPr lang="en-GB" sz="32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704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384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64088" y="116632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+mj-lt"/>
                <a:cs typeface="Times New Roman" pitchFamily="18" charset="0"/>
              </a:rPr>
              <a:t>COMPUTUS</a:t>
            </a:r>
            <a:endParaRPr lang="en-GB" sz="3600" b="1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993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6781"/>
            <a:ext cx="2441007" cy="32129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459" y="609144"/>
            <a:ext cx="2221134" cy="21682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14262"/>
            <a:ext cx="3286139" cy="22387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459" y="3544719"/>
            <a:ext cx="2232248" cy="319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36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52"/>
            <a:ext cx="9144000" cy="6883558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5436096" y="4653136"/>
            <a:ext cx="3024336" cy="720080"/>
          </a:xfrm>
          <a:prstGeom prst="rightArrow">
            <a:avLst>
              <a:gd name="adj1" fmla="val 26153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own Arrow 3"/>
          <p:cNvSpPr/>
          <p:nvPr/>
        </p:nvSpPr>
        <p:spPr>
          <a:xfrm rot="2788958">
            <a:off x="8280412" y="5157193"/>
            <a:ext cx="360040" cy="648072"/>
          </a:xfrm>
          <a:prstGeom prst="downArrow">
            <a:avLst>
              <a:gd name="adj1" fmla="val 50000"/>
              <a:gd name="adj2" fmla="val 5715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368789" y="4329970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529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9051790">
            <a:off x="8339953" y="5511731"/>
            <a:ext cx="935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765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 rot="10599139">
            <a:off x="1187625" y="5026769"/>
            <a:ext cx="504056" cy="131649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729690" y="5685014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8</a:t>
            </a:r>
            <a:r>
              <a:rPr lang="en-GB" sz="3600" b="1" baseline="30000" dirty="0" smtClean="0">
                <a:solidFill>
                  <a:srgbClr val="FF0000"/>
                </a:solidFill>
              </a:rPr>
              <a:t>th</a:t>
            </a:r>
            <a:r>
              <a:rPr lang="en-GB" sz="3600" b="1" dirty="0" smtClean="0">
                <a:solidFill>
                  <a:srgbClr val="FF0000"/>
                </a:solidFill>
              </a:rPr>
              <a:t> C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 rot="19041140">
            <a:off x="1591312" y="3936592"/>
            <a:ext cx="1690182" cy="57606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 rot="13746889">
            <a:off x="2377761" y="2996951"/>
            <a:ext cx="792088" cy="443275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5653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83" y="0"/>
            <a:ext cx="9152183" cy="39330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00506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“William invited, even ordered, Jews into England”</a:t>
            </a:r>
          </a:p>
          <a:p>
            <a:r>
              <a:rPr lang="en-GB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3200" b="1" dirty="0" err="1" smtClean="0">
                <a:latin typeface="Times New Roman" pitchFamily="18" charset="0"/>
                <a:cs typeface="Times New Roman" pitchFamily="18" charset="0"/>
              </a:rPr>
              <a:t>Huscroft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7484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"/>
            <a:ext cx="9144000" cy="6858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0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52"/>
            <a:ext cx="9144000" cy="6883558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5436096" y="4653136"/>
            <a:ext cx="3024336" cy="720080"/>
          </a:xfrm>
          <a:prstGeom prst="rightArrow">
            <a:avLst>
              <a:gd name="adj1" fmla="val 26153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own Arrow 3"/>
          <p:cNvSpPr/>
          <p:nvPr/>
        </p:nvSpPr>
        <p:spPr>
          <a:xfrm rot="2788958">
            <a:off x="8280412" y="5157193"/>
            <a:ext cx="360040" cy="648072"/>
          </a:xfrm>
          <a:prstGeom prst="downArrow">
            <a:avLst>
              <a:gd name="adj1" fmla="val 50000"/>
              <a:gd name="adj2" fmla="val 5715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Down Arrow 6"/>
          <p:cNvSpPr/>
          <p:nvPr/>
        </p:nvSpPr>
        <p:spPr>
          <a:xfrm rot="10599139">
            <a:off x="1187625" y="5026769"/>
            <a:ext cx="504056" cy="131649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 rot="19041140">
            <a:off x="1591312" y="3936592"/>
            <a:ext cx="1690182" cy="57606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 rot="13746889">
            <a:off x="2377761" y="2996951"/>
            <a:ext cx="792088" cy="443275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 rot="16012113">
            <a:off x="1757440" y="3208208"/>
            <a:ext cx="1002437" cy="444491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urved Up Arrow 12"/>
          <p:cNvSpPr/>
          <p:nvPr/>
        </p:nvSpPr>
        <p:spPr>
          <a:xfrm rot="12069078">
            <a:off x="3804189" y="3119399"/>
            <a:ext cx="4487218" cy="1652028"/>
          </a:xfrm>
          <a:prstGeom prst="curvedUpArrow">
            <a:avLst>
              <a:gd name="adj1" fmla="val 20950"/>
              <a:gd name="adj2" fmla="val 50000"/>
              <a:gd name="adj3" fmla="val 40285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Curved Down Arrow 14"/>
          <p:cNvSpPr/>
          <p:nvPr/>
        </p:nvSpPr>
        <p:spPr>
          <a:xfrm>
            <a:off x="3466756" y="3140968"/>
            <a:ext cx="5162083" cy="1083655"/>
          </a:xfrm>
          <a:prstGeom prst="curvedDown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Curved Right Arrow 15"/>
          <p:cNvSpPr/>
          <p:nvPr/>
        </p:nvSpPr>
        <p:spPr>
          <a:xfrm rot="877878">
            <a:off x="490896" y="2721571"/>
            <a:ext cx="1317438" cy="2160240"/>
          </a:xfrm>
          <a:prstGeom prst="curvedRight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803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1448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1700" y="260648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 smtClean="0">
                <a:solidFill>
                  <a:srgbClr val="FF0000"/>
                </a:solidFill>
                <a:latin typeface="+mj-lt"/>
                <a:cs typeface="Arial" pitchFamily="34" charset="0"/>
              </a:rPr>
              <a:t>KEY PLAYERS</a:t>
            </a:r>
            <a:endParaRPr lang="en-GB" sz="7200" b="1" dirty="0">
              <a:solidFill>
                <a:srgbClr val="FF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1498133"/>
            <a:ext cx="7776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err="1" smtClean="0">
                <a:latin typeface="Times New Roman" pitchFamily="18" charset="0"/>
                <a:cs typeface="Times New Roman" pitchFamily="18" charset="0"/>
              </a:rPr>
              <a:t>Ibn</a:t>
            </a:r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Ezra</a:t>
            </a:r>
          </a:p>
          <a:p>
            <a:r>
              <a:rPr lang="en-GB" sz="3200" b="1" i="1" dirty="0" err="1" smtClean="0">
                <a:latin typeface="Times New Roman" pitchFamily="18" charset="0"/>
                <a:cs typeface="Times New Roman" pitchFamily="18" charset="0"/>
              </a:rPr>
              <a:t>Adelard</a:t>
            </a:r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 of Bath</a:t>
            </a:r>
            <a:endParaRPr lang="en-GB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Gerard of Cremona</a:t>
            </a:r>
          </a:p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Plato of Tivoli</a:t>
            </a:r>
          </a:p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Abraham ben </a:t>
            </a:r>
            <a:r>
              <a:rPr lang="en-GB" sz="3200" b="1" i="1" dirty="0" err="1" smtClean="0">
                <a:latin typeface="Times New Roman" pitchFamily="18" charset="0"/>
                <a:cs typeface="Times New Roman" pitchFamily="18" charset="0"/>
              </a:rPr>
              <a:t>Hiyya</a:t>
            </a:r>
            <a:endParaRPr lang="en-GB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Daniel of </a:t>
            </a:r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Morley</a:t>
            </a:r>
          </a:p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Hermann of Carinthia</a:t>
            </a:r>
          </a:p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Robert of Chester</a:t>
            </a:r>
          </a:p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John of Seville</a:t>
            </a:r>
          </a:p>
          <a:p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Roger </a:t>
            </a:r>
            <a:r>
              <a:rPr lang="en-GB" sz="3200" b="1" i="1" dirty="0" smtClean="0">
                <a:latin typeface="Times New Roman" pitchFamily="18" charset="0"/>
                <a:cs typeface="Times New Roman" pitchFamily="18" charset="0"/>
              </a:rPr>
              <a:t>of Hereford</a:t>
            </a:r>
            <a:endParaRPr lang="en-GB" sz="32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3817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836712"/>
            <a:ext cx="74168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“the </a:t>
            </a:r>
            <a:r>
              <a:rPr lang="en-GB" sz="3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diaspora of classical learning… took root in the new civilizations that emerged in Western Europe, Byzantium, and the Islamic world, three streams of culture whose eventual confluence would produce a renaissance of </a:t>
            </a:r>
            <a:r>
              <a:rPr lang="en-GB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science”</a:t>
            </a:r>
          </a:p>
          <a:p>
            <a:endParaRPr lang="en-GB" sz="36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(Freely)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87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243</Words>
  <Application>Microsoft Office PowerPoint</Application>
  <PresentationFormat>On-screen Show (4:3)</PresentationFormat>
  <Paragraphs>41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The transmission of astrological and astronomical ideas from the Islamic world into Europe:  The Translation Movement of the Twelfth Century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transmission of astrological and astronomical ideas from the Islamic world into Europe:  The Translation Movement of the Twelfth Century</dc:title>
  <dc:creator>Chris Laptop</dc:creator>
  <cp:lastModifiedBy>Chris Laptop</cp:lastModifiedBy>
  <cp:revision>15</cp:revision>
  <dcterms:created xsi:type="dcterms:W3CDTF">2012-06-15T16:55:28Z</dcterms:created>
  <dcterms:modified xsi:type="dcterms:W3CDTF">2012-06-15T22:48:49Z</dcterms:modified>
</cp:coreProperties>
</file>