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sldIdLst>
    <p:sldId id="256" r:id="rId5"/>
    <p:sldId id="259" r:id="rId6"/>
    <p:sldId id="303" r:id="rId7"/>
    <p:sldId id="304" r:id="rId8"/>
    <p:sldId id="306" r:id="rId9"/>
    <p:sldId id="413" r:id="rId10"/>
    <p:sldId id="264" r:id="rId11"/>
    <p:sldId id="305" r:id="rId12"/>
    <p:sldId id="383" r:id="rId13"/>
    <p:sldId id="409" r:id="rId14"/>
    <p:sldId id="385" r:id="rId15"/>
    <p:sldId id="411" r:id="rId16"/>
    <p:sldId id="308" r:id="rId17"/>
    <p:sldId id="309" r:id="rId18"/>
    <p:sldId id="310" r:id="rId19"/>
    <p:sldId id="414" r:id="rId20"/>
    <p:sldId id="311" r:id="rId21"/>
    <p:sldId id="265" r:id="rId22"/>
    <p:sldId id="312" r:id="rId23"/>
    <p:sldId id="415" r:id="rId24"/>
    <p:sldId id="273" r:id="rId25"/>
    <p:sldId id="416" r:id="rId26"/>
    <p:sldId id="417" r:id="rId27"/>
    <p:sldId id="418" r:id="rId28"/>
    <p:sldId id="280" r:id="rId29"/>
    <p:sldId id="420" r:id="rId30"/>
    <p:sldId id="421" r:id="rId31"/>
    <p:sldId id="424" r:id="rId32"/>
    <p:sldId id="422" r:id="rId33"/>
    <p:sldId id="425" r:id="rId34"/>
    <p:sldId id="42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69202" autoAdjust="0"/>
  </p:normalViewPr>
  <p:slideViewPr>
    <p:cSldViewPr snapToGrid="0">
      <p:cViewPr varScale="1">
        <p:scale>
          <a:sx n="50" d="100"/>
          <a:sy n="50" d="100"/>
        </p:scale>
        <p:origin x="1782" y="4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27/01/2020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58671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7</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3463181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228454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1818496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7378836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4058267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26146974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13549904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4148790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40752128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19</a:t>
            </a:fld>
            <a:endParaRPr lang="en-GB"/>
          </a:p>
        </p:txBody>
      </p:sp>
    </p:spTree>
    <p:extLst>
      <p:ext uri="{BB962C8B-B14F-4D97-AF65-F5344CB8AC3E}">
        <p14:creationId xmlns:p14="http://schemas.microsoft.com/office/powerpoint/2010/main" val="13569223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24723184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2583574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22523317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325708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24197795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30415718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1756076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4429845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29</a:t>
            </a:fld>
            <a:endParaRPr lang="en-GB"/>
          </a:p>
        </p:txBody>
      </p:sp>
    </p:spTree>
    <p:extLst>
      <p:ext uri="{BB962C8B-B14F-4D97-AF65-F5344CB8AC3E}">
        <p14:creationId xmlns:p14="http://schemas.microsoft.com/office/powerpoint/2010/main" val="21962908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3526832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52811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Tutor%20questionnaire%20-%20pilot%20May%2009.doc"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Tutorial%20Systems%20-%20interview%20questions%20-%20director%20S.services.doc"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Research Methods </a:t>
            </a:r>
            <a:br>
              <a:rPr lang="en-GB" sz="4800" b="1" dirty="0">
                <a:solidFill>
                  <a:schemeClr val="bg1"/>
                </a:solidFill>
              </a:rPr>
            </a:br>
            <a:r>
              <a:rPr lang="en-GB" sz="4800" b="1" dirty="0">
                <a:solidFill>
                  <a:schemeClr val="bg1"/>
                </a:solidFill>
              </a:rPr>
              <a:t>&amp; </a:t>
            </a:r>
            <a:br>
              <a:rPr lang="en-GB" sz="4800" b="1" dirty="0">
                <a:solidFill>
                  <a:schemeClr val="bg1"/>
                </a:solidFill>
              </a:rPr>
            </a:br>
            <a:r>
              <a:rPr lang="en-GB" sz="4800" b="1" dirty="0">
                <a:solidFill>
                  <a:schemeClr val="bg1"/>
                </a:solidFill>
              </a:rPr>
              <a:t>Skills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b="1" dirty="0"/>
              <a:t>What is research?</a:t>
            </a:r>
            <a:endParaRPr lang="en-US" b="1" dirty="0"/>
          </a:p>
        </p:txBody>
      </p:sp>
      <p:sp>
        <p:nvSpPr>
          <p:cNvPr id="7171" name="Rectangle 3"/>
          <p:cNvSpPr>
            <a:spLocks noGrp="1" noChangeArrowheads="1"/>
          </p:cNvSpPr>
          <p:nvPr>
            <p:ph idx="1"/>
          </p:nvPr>
        </p:nvSpPr>
        <p:spPr>
          <a:xfrm>
            <a:off x="952500" y="1600201"/>
            <a:ext cx="7048500" cy="3917032"/>
          </a:xfrm>
        </p:spPr>
        <p:txBody>
          <a:bodyPr/>
          <a:lstStyle/>
          <a:p>
            <a:pPr marL="0" indent="0" algn="just"/>
            <a:r>
              <a:rPr lang="en-GB" sz="2500" dirty="0"/>
              <a:t>People undertake research in order to find things out in a systematic way, thereby increasing their knowledge (</a:t>
            </a:r>
            <a:r>
              <a:rPr lang="en-GB" sz="2500" b="1" i="1" dirty="0" err="1"/>
              <a:t>Jankowicz</a:t>
            </a:r>
            <a:r>
              <a:rPr lang="en-GB" sz="2500" b="1" i="1" dirty="0"/>
              <a:t>, 2005</a:t>
            </a:r>
            <a:r>
              <a:rPr lang="en-GB" sz="2500" dirty="0"/>
              <a:t>). </a:t>
            </a:r>
          </a:p>
          <a:p>
            <a:pPr marL="0" indent="0" algn="just"/>
            <a:endParaRPr lang="en-GB" sz="2500" b="1" i="1" dirty="0"/>
          </a:p>
          <a:p>
            <a:pPr marL="0" indent="0" algn="just"/>
            <a:r>
              <a:rPr lang="en-GB" sz="2500" b="1" i="1" dirty="0"/>
              <a:t>Hussey and Hussey (2009, p. 1) </a:t>
            </a:r>
            <a:r>
              <a:rPr lang="en-GB" sz="2500" dirty="0"/>
              <a:t>define research as </a:t>
            </a:r>
            <a:r>
              <a:rPr lang="en-GB" sz="2500" i="1" dirty="0"/>
              <a:t>‘enquiry and investigation [that]…is systematic and methodical…[and] increases knowledge’</a:t>
            </a:r>
            <a:r>
              <a:rPr lang="en-GB" sz="2500" dirty="0"/>
              <a:t>. </a:t>
            </a:r>
            <a:endParaRPr lang="en-US" sz="2500"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1">
                                            <p:txEl>
                                              <p:pRg st="2" end="2"/>
                                            </p:txEl>
                                          </p:spTgt>
                                        </p:tgtEl>
                                        <p:attrNameLst>
                                          <p:attrName>style.visibility</p:attrName>
                                        </p:attrNameLst>
                                      </p:cBhvr>
                                      <p:to>
                                        <p:strVal val="visible"/>
                                      </p:to>
                                    </p:set>
                                    <p:animEffect transition="in" filter="fade">
                                      <p:cBhvr>
                                        <p:cTn id="12" dur="500"/>
                                        <p:tgtEl>
                                          <p:spTgt spid="71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D43AE-24CD-4DEE-8FB3-2335EE722815}"/>
              </a:ext>
            </a:extLst>
          </p:cNvPr>
          <p:cNvSpPr>
            <a:spLocks noGrp="1"/>
          </p:cNvSpPr>
          <p:nvPr>
            <p:ph type="title"/>
          </p:nvPr>
        </p:nvSpPr>
        <p:spPr>
          <a:xfrm>
            <a:off x="457200" y="674688"/>
            <a:ext cx="8229600" cy="684586"/>
          </a:xfrm>
        </p:spPr>
        <p:txBody>
          <a:bodyPr>
            <a:normAutofit fontScale="90000"/>
          </a:bodyPr>
          <a:lstStyle/>
          <a:p>
            <a:br>
              <a:rPr lang="en-GB" dirty="0"/>
            </a:br>
            <a:r>
              <a:rPr lang="en-GB" sz="4000" dirty="0"/>
              <a:t>Research has a purpose…</a:t>
            </a:r>
            <a:br>
              <a:rPr lang="en-GB" dirty="0"/>
            </a:br>
            <a:br>
              <a:rPr lang="en-US" sz="2800" dirty="0"/>
            </a:br>
            <a:endParaRPr lang="en-GB" dirty="0"/>
          </a:p>
        </p:txBody>
      </p:sp>
      <p:sp>
        <p:nvSpPr>
          <p:cNvPr id="3" name="Content Placeholder 2">
            <a:extLst>
              <a:ext uri="{FF2B5EF4-FFF2-40B4-BE49-F238E27FC236}">
                <a16:creationId xmlns:a16="http://schemas.microsoft.com/office/drawing/2014/main" id="{0A0D4218-3E50-48AC-8BCA-77A0ADE0B164}"/>
              </a:ext>
            </a:extLst>
          </p:cNvPr>
          <p:cNvSpPr>
            <a:spLocks noGrp="1"/>
          </p:cNvSpPr>
          <p:nvPr>
            <p:ph idx="1"/>
          </p:nvPr>
        </p:nvSpPr>
        <p:spPr>
          <a:xfrm>
            <a:off x="457200" y="1662861"/>
            <a:ext cx="8229600" cy="3505200"/>
          </a:xfrm>
        </p:spPr>
        <p:txBody>
          <a:bodyPr>
            <a:normAutofit lnSpcReduction="10000"/>
          </a:bodyPr>
          <a:lstStyle/>
          <a:p>
            <a:pPr marL="0" indent="0" algn="ctr" fontAlgn="t">
              <a:buNone/>
            </a:pPr>
            <a:r>
              <a:rPr lang="en-GB" b="1" u="sng" dirty="0"/>
              <a:t>Exploratory Research </a:t>
            </a:r>
          </a:p>
          <a:p>
            <a:pPr marL="0" indent="0" fontAlgn="t">
              <a:buNone/>
            </a:pPr>
            <a:endParaRPr lang="en-GB" sz="2800" b="1" u="sng" dirty="0"/>
          </a:p>
          <a:p>
            <a:pPr fontAlgn="t"/>
            <a:r>
              <a:rPr lang="en-GB" sz="2800" dirty="0"/>
              <a:t>Undertaken in order to collect preliminary data to help clarify or identify a problem, rather than for generating problem solutions. </a:t>
            </a:r>
          </a:p>
          <a:p>
            <a:pPr fontAlgn="t"/>
            <a:r>
              <a:rPr lang="en-GB" sz="2800" dirty="0"/>
              <a:t>The purpose is to make an initial assessment of the nature of a problem, so that more detailed research work can be planned appropriately.</a:t>
            </a:r>
          </a:p>
          <a:p>
            <a:endParaRPr lang="en-GB" dirty="0"/>
          </a:p>
        </p:txBody>
      </p:sp>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D43AE-24CD-4DEE-8FB3-2335EE722815}"/>
              </a:ext>
            </a:extLst>
          </p:cNvPr>
          <p:cNvSpPr>
            <a:spLocks noGrp="1"/>
          </p:cNvSpPr>
          <p:nvPr>
            <p:ph type="title"/>
          </p:nvPr>
        </p:nvSpPr>
        <p:spPr>
          <a:xfrm>
            <a:off x="457200" y="274638"/>
            <a:ext cx="8229600" cy="684586"/>
          </a:xfrm>
        </p:spPr>
        <p:txBody>
          <a:bodyPr>
            <a:normAutofit fontScale="90000"/>
          </a:bodyPr>
          <a:lstStyle/>
          <a:p>
            <a:br>
              <a:rPr lang="en-GB" dirty="0"/>
            </a:br>
            <a:br>
              <a:rPr lang="en-GB" dirty="0"/>
            </a:br>
            <a:r>
              <a:rPr lang="en-GB" dirty="0"/>
              <a:t>Research has a purpose…</a:t>
            </a:r>
            <a:br>
              <a:rPr lang="en-GB" dirty="0"/>
            </a:br>
            <a:br>
              <a:rPr lang="en-US" sz="2800" dirty="0"/>
            </a:br>
            <a:endParaRPr lang="en-GB" dirty="0"/>
          </a:p>
        </p:txBody>
      </p:sp>
      <p:sp>
        <p:nvSpPr>
          <p:cNvPr id="3" name="Content Placeholder 2">
            <a:extLst>
              <a:ext uri="{FF2B5EF4-FFF2-40B4-BE49-F238E27FC236}">
                <a16:creationId xmlns:a16="http://schemas.microsoft.com/office/drawing/2014/main" id="{0A0D4218-3E50-48AC-8BCA-77A0ADE0B164}"/>
              </a:ext>
            </a:extLst>
          </p:cNvPr>
          <p:cNvSpPr>
            <a:spLocks noGrp="1"/>
          </p:cNvSpPr>
          <p:nvPr>
            <p:ph idx="1"/>
          </p:nvPr>
        </p:nvSpPr>
        <p:spPr>
          <a:xfrm>
            <a:off x="457200" y="1248607"/>
            <a:ext cx="8229600" cy="4360786"/>
          </a:xfrm>
        </p:spPr>
        <p:txBody>
          <a:bodyPr>
            <a:normAutofit/>
          </a:bodyPr>
          <a:lstStyle/>
          <a:p>
            <a:pPr marL="0" indent="0" algn="ctr" fontAlgn="t">
              <a:buNone/>
            </a:pPr>
            <a:r>
              <a:rPr lang="en-GB" b="1" u="sng" dirty="0"/>
              <a:t>Descriptive research </a:t>
            </a:r>
          </a:p>
          <a:p>
            <a:pPr marL="0" indent="0" algn="ctr" fontAlgn="t">
              <a:buNone/>
            </a:pPr>
            <a:endParaRPr lang="en-GB" b="1" u="sng" dirty="0"/>
          </a:p>
          <a:p>
            <a:pPr marL="0" indent="0" algn="ctr" fontAlgn="t">
              <a:buNone/>
            </a:pPr>
            <a:r>
              <a:rPr lang="en-GB" sz="2800" dirty="0"/>
              <a:t>Aims to provide the researcher with a better understanding of a particular issue or problem. </a:t>
            </a:r>
          </a:p>
          <a:p>
            <a:pPr marL="457200" lvl="1" indent="0" fontAlgn="t">
              <a:buNone/>
            </a:pPr>
            <a:endParaRPr lang="en-GB" dirty="0"/>
          </a:p>
          <a:p>
            <a:pPr marL="457200" lvl="1" indent="0" fontAlgn="t">
              <a:buNone/>
            </a:pPr>
            <a:r>
              <a:rPr lang="en-GB" dirty="0"/>
              <a:t>Example: Assessing the search behaviour of users of a particular website and the reasons behind the behaviour </a:t>
            </a:r>
          </a:p>
          <a:p>
            <a:endParaRPr lang="en-GB" dirty="0"/>
          </a:p>
        </p:txBody>
      </p:sp>
    </p:spTree>
    <p:extLst>
      <p:ext uri="{BB962C8B-B14F-4D97-AF65-F5344CB8AC3E}">
        <p14:creationId xmlns:p14="http://schemas.microsoft.com/office/powerpoint/2010/main" val="770748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209A9-C3CD-4585-8C27-DBA326FA4CF1}"/>
              </a:ext>
            </a:extLst>
          </p:cNvPr>
          <p:cNvSpPr>
            <a:spLocks noGrp="1"/>
          </p:cNvSpPr>
          <p:nvPr>
            <p:ph type="title"/>
          </p:nvPr>
        </p:nvSpPr>
        <p:spPr>
          <a:xfrm>
            <a:off x="457200" y="409109"/>
            <a:ext cx="8229600" cy="729409"/>
          </a:xfrm>
        </p:spPr>
        <p:txBody>
          <a:bodyPr>
            <a:normAutofit fontScale="90000"/>
          </a:bodyPr>
          <a:lstStyle/>
          <a:p>
            <a:br>
              <a:rPr lang="en-GB" dirty="0"/>
            </a:br>
            <a:r>
              <a:rPr lang="en-GB" dirty="0"/>
              <a:t>Research has a purpose…</a:t>
            </a:r>
            <a:br>
              <a:rPr lang="en-GB" dirty="0"/>
            </a:br>
            <a:br>
              <a:rPr lang="en-US" sz="2800" dirty="0"/>
            </a:br>
            <a:endParaRPr lang="en-GB" dirty="0"/>
          </a:p>
        </p:txBody>
      </p:sp>
      <p:sp>
        <p:nvSpPr>
          <p:cNvPr id="3" name="Content Placeholder 2">
            <a:extLst>
              <a:ext uri="{FF2B5EF4-FFF2-40B4-BE49-F238E27FC236}">
                <a16:creationId xmlns:a16="http://schemas.microsoft.com/office/drawing/2014/main" id="{18E003C2-C89B-441C-A91A-CBC79A395B3F}"/>
              </a:ext>
            </a:extLst>
          </p:cNvPr>
          <p:cNvSpPr>
            <a:spLocks noGrp="1"/>
          </p:cNvSpPr>
          <p:nvPr>
            <p:ph idx="1"/>
          </p:nvPr>
        </p:nvSpPr>
        <p:spPr>
          <a:xfrm>
            <a:off x="457200" y="1239642"/>
            <a:ext cx="8229600" cy="4378715"/>
          </a:xfrm>
        </p:spPr>
        <p:txBody>
          <a:bodyPr/>
          <a:lstStyle/>
          <a:p>
            <a:pPr marL="0" indent="0" algn="ctr" fontAlgn="t">
              <a:buNone/>
            </a:pPr>
            <a:r>
              <a:rPr lang="en-GB" b="1" u="sng" dirty="0"/>
              <a:t>Explanatory Research </a:t>
            </a:r>
          </a:p>
          <a:p>
            <a:pPr marL="0" indent="0" algn="ctr" fontAlgn="t">
              <a:buNone/>
            </a:pPr>
            <a:r>
              <a:rPr lang="en-GB" sz="2800" b="1" dirty="0"/>
              <a:t>(causal or predictive) </a:t>
            </a:r>
          </a:p>
          <a:p>
            <a:pPr marL="0" indent="0" algn="ctr" fontAlgn="t">
              <a:buNone/>
            </a:pPr>
            <a:endParaRPr lang="en-GB" sz="2800" b="1" dirty="0"/>
          </a:p>
          <a:p>
            <a:pPr marL="0" indent="0" algn="ctr" fontAlgn="t">
              <a:buNone/>
            </a:pPr>
            <a:r>
              <a:rPr lang="en-GB" sz="2800" dirty="0"/>
              <a:t>Seeks to establish cause and effect relationships.</a:t>
            </a:r>
          </a:p>
          <a:p>
            <a:pPr marL="0" indent="0" algn="ctr" fontAlgn="t">
              <a:buNone/>
            </a:pPr>
            <a:endParaRPr lang="en-GB" sz="2800" dirty="0"/>
          </a:p>
          <a:p>
            <a:pPr marL="0" indent="0" algn="ctr" fontAlgn="t">
              <a:buNone/>
            </a:pPr>
            <a:r>
              <a:rPr lang="en-GB" sz="2800" dirty="0"/>
              <a:t>The emphasis here is on studying a situation or problem in order to explain the relationships between variables.</a:t>
            </a:r>
          </a:p>
          <a:p>
            <a:endParaRPr lang="en-GB" dirty="0"/>
          </a:p>
        </p:txBody>
      </p:sp>
    </p:spTree>
    <p:extLst>
      <p:ext uri="{BB962C8B-B14F-4D97-AF65-F5344CB8AC3E}">
        <p14:creationId xmlns:p14="http://schemas.microsoft.com/office/powerpoint/2010/main" val="363515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786"/>
            <a:ext cx="8229600" cy="817562"/>
          </a:xfrm>
        </p:spPr>
        <p:txBody>
          <a:bodyPr/>
          <a:lstStyle/>
          <a:p>
            <a:r>
              <a:rPr lang="en-GB" b="1" dirty="0"/>
              <a:t>Research is ….</a:t>
            </a:r>
          </a:p>
        </p:txBody>
      </p:sp>
      <p:sp>
        <p:nvSpPr>
          <p:cNvPr id="3" name="Content Placeholder 2"/>
          <p:cNvSpPr>
            <a:spLocks noGrp="1"/>
          </p:cNvSpPr>
          <p:nvPr>
            <p:ph idx="1"/>
          </p:nvPr>
        </p:nvSpPr>
        <p:spPr>
          <a:xfrm>
            <a:off x="457200" y="1748367"/>
            <a:ext cx="8229600" cy="4340366"/>
          </a:xfrm>
        </p:spPr>
        <p:txBody>
          <a:bodyPr>
            <a:normAutofit/>
          </a:bodyPr>
          <a:lstStyle/>
          <a:p>
            <a:r>
              <a:rPr lang="en-US" altLang="en-US" sz="2800" dirty="0">
                <a:latin typeface="Arial" panose="020B0604020202020204" pitchFamily="34" charset="0"/>
              </a:rPr>
              <a:t>Investigation into a problem, argument or situation, where the intention is to identify facts and/or opinions that will assist in solving the problem or understand an area further.</a:t>
            </a:r>
          </a:p>
          <a:p>
            <a:r>
              <a:rPr lang="en-US" altLang="en-US" sz="2800" dirty="0">
                <a:latin typeface="Arial" panose="020B0604020202020204" pitchFamily="34" charset="0"/>
              </a:rPr>
              <a:t>Study of a subject, especially in order to discover (new) information or reach a (new) understanding </a:t>
            </a:r>
            <a:endParaRPr lang="en-GB" sz="2800" dirty="0"/>
          </a:p>
        </p:txBody>
      </p:sp>
    </p:spTree>
    <p:extLst>
      <p:ext uri="{BB962C8B-B14F-4D97-AF65-F5344CB8AC3E}">
        <p14:creationId xmlns:p14="http://schemas.microsoft.com/office/powerpoint/2010/main" val="100328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11799" y="489697"/>
            <a:ext cx="7520400" cy="761999"/>
          </a:xfrm>
        </p:spPr>
        <p:txBody>
          <a:bodyPr>
            <a:noAutofit/>
          </a:bodyPr>
          <a:lstStyle/>
          <a:p>
            <a:r>
              <a:rPr lang="en-GB" sz="2800" dirty="0"/>
              <a:t>What is the difference between primary and secondary research?</a:t>
            </a:r>
            <a:endParaRPr lang="en-US" sz="2800" dirty="0"/>
          </a:p>
        </p:txBody>
      </p:sp>
      <p:graphicFrame>
        <p:nvGraphicFramePr>
          <p:cNvPr id="4" name="Table 3"/>
          <p:cNvGraphicFramePr>
            <a:graphicFrameLocks noGrp="1"/>
          </p:cNvGraphicFramePr>
          <p:nvPr>
            <p:extLst>
              <p:ext uri="{D42A27DB-BD31-4B8C-83A1-F6EECF244321}">
                <p14:modId xmlns:p14="http://schemas.microsoft.com/office/powerpoint/2010/main" val="4271994372"/>
              </p:ext>
            </p:extLst>
          </p:nvPr>
        </p:nvGraphicFramePr>
        <p:xfrm>
          <a:off x="424702" y="1759884"/>
          <a:ext cx="8294595" cy="3338231"/>
        </p:xfrm>
        <a:graphic>
          <a:graphicData uri="http://schemas.openxmlformats.org/drawingml/2006/table">
            <a:tbl>
              <a:tblPr bandRow="1">
                <a:tableStyleId>{5C22544A-7EE6-4342-B048-85BDC9FD1C3A}</a:tableStyleId>
              </a:tblPr>
              <a:tblGrid>
                <a:gridCol w="2101745">
                  <a:extLst>
                    <a:ext uri="{9D8B030D-6E8A-4147-A177-3AD203B41FA5}">
                      <a16:colId xmlns:a16="http://schemas.microsoft.com/office/drawing/2014/main" val="20000"/>
                    </a:ext>
                  </a:extLst>
                </a:gridCol>
                <a:gridCol w="6192850">
                  <a:extLst>
                    <a:ext uri="{9D8B030D-6E8A-4147-A177-3AD203B41FA5}">
                      <a16:colId xmlns:a16="http://schemas.microsoft.com/office/drawing/2014/main" val="20001"/>
                    </a:ext>
                  </a:extLst>
                </a:gridCol>
              </a:tblGrid>
              <a:tr h="114112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a:t>Primary research</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(or field research)</a:t>
                      </a:r>
                      <a:endParaRPr lang="en-GB" sz="1600" b="1" dirty="0"/>
                    </a:p>
                    <a:p>
                      <a:endParaRPr lang="en-US"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involves the collection of original (new) data </a:t>
                      </a:r>
                      <a:r>
                        <a:rPr lang="en-GB" sz="1600" i="1" dirty="0"/>
                        <a:t>by the researcher</a:t>
                      </a:r>
                      <a:r>
                        <a:rPr lang="en-GB" sz="1600" dirty="0"/>
                        <a:t> to address a specific problem.</a:t>
                      </a:r>
                    </a:p>
                  </a:txBody>
                  <a:tcPr/>
                </a:tc>
                <a:extLst>
                  <a:ext uri="{0D108BD9-81ED-4DB2-BD59-A6C34878D82A}">
                    <a16:rowId xmlns:a16="http://schemas.microsoft.com/office/drawing/2014/main" val="10000"/>
                  </a:ext>
                </a:extLst>
              </a:tr>
              <a:tr h="2197102">
                <a:tc>
                  <a:txBody>
                    <a:bodyPr/>
                    <a:lstStyle/>
                    <a:p>
                      <a:r>
                        <a:rPr lang="en-GB" sz="1600" b="1" dirty="0"/>
                        <a:t>Secondary research</a:t>
                      </a:r>
                      <a:r>
                        <a:rPr lang="en-GB" sz="1600" dirty="0"/>
                        <a:t> </a:t>
                      </a:r>
                    </a:p>
                    <a:p>
                      <a:r>
                        <a:rPr lang="en-GB" sz="1600" dirty="0"/>
                        <a:t>(or desk research) </a:t>
                      </a:r>
                      <a:endParaRPr lang="en-US"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t>is based on data that has been collected </a:t>
                      </a:r>
                      <a:r>
                        <a:rPr lang="en-GB" sz="1600" i="1" dirty="0"/>
                        <a:t>by somebody else</a:t>
                      </a:r>
                      <a:r>
                        <a:rPr lang="en-GB" sz="16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1600" dirty="0"/>
                    </a:p>
                    <a:p>
                      <a:endParaRPr lang="en-US"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01257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053F4-CD4C-4D0D-B1D9-654818246185}"/>
              </a:ext>
            </a:extLst>
          </p:cNvPr>
          <p:cNvSpPr>
            <a:spLocks noGrp="1"/>
          </p:cNvSpPr>
          <p:nvPr>
            <p:ph type="title"/>
          </p:nvPr>
        </p:nvSpPr>
        <p:spPr>
          <a:xfrm>
            <a:off x="457200" y="419098"/>
            <a:ext cx="8229600" cy="1143000"/>
          </a:xfrm>
        </p:spPr>
        <p:txBody>
          <a:bodyPr>
            <a:noAutofit/>
          </a:bodyPr>
          <a:lstStyle/>
          <a:p>
            <a:r>
              <a:rPr lang="en-GB" sz="2800" dirty="0"/>
              <a:t>What is the difference between quantitative and qualitative research?</a:t>
            </a:r>
          </a:p>
        </p:txBody>
      </p:sp>
      <p:sp>
        <p:nvSpPr>
          <p:cNvPr id="3" name="Content Placeholder 2">
            <a:extLst>
              <a:ext uri="{FF2B5EF4-FFF2-40B4-BE49-F238E27FC236}">
                <a16:creationId xmlns:a16="http://schemas.microsoft.com/office/drawing/2014/main" id="{154E0D1B-FED7-4713-8F68-15D64CF39884}"/>
              </a:ext>
            </a:extLst>
          </p:cNvPr>
          <p:cNvSpPr>
            <a:spLocks noGrp="1"/>
          </p:cNvSpPr>
          <p:nvPr>
            <p:ph idx="1"/>
          </p:nvPr>
        </p:nvSpPr>
        <p:spPr>
          <a:xfrm>
            <a:off x="457200" y="1817689"/>
            <a:ext cx="8229600" cy="3573462"/>
          </a:xfrm>
        </p:spPr>
        <p:txBody>
          <a:bodyPr>
            <a:normAutofit/>
          </a:bodyPr>
          <a:lstStyle/>
          <a:p>
            <a:pPr marL="0" indent="0" algn="ctr" fontAlgn="t">
              <a:buNone/>
            </a:pPr>
            <a:r>
              <a:rPr lang="en-GB" sz="2600" b="1" i="1" dirty="0">
                <a:hlinkClick r:id="rId3">
                  <a:extLst>
                    <a:ext uri="{A12FA001-AC4F-418D-AE19-62706E023703}">
                      <ahyp:hlinkClr xmlns:ahyp="http://schemas.microsoft.com/office/drawing/2018/hyperlinkcolor" val="tx"/>
                    </a:ext>
                  </a:extLst>
                </a:hlinkClick>
              </a:rPr>
              <a:t>Qualitative research</a:t>
            </a:r>
            <a:r>
              <a:rPr lang="en-GB" sz="2600" b="1" dirty="0">
                <a:hlinkClick r:id="rId3">
                  <a:extLst>
                    <a:ext uri="{A12FA001-AC4F-418D-AE19-62706E023703}">
                      <ahyp:hlinkClr xmlns:ahyp="http://schemas.microsoft.com/office/drawing/2018/hyperlinkcolor" val="tx"/>
                    </a:ext>
                  </a:extLst>
                </a:hlinkClick>
              </a:rPr>
              <a:t> </a:t>
            </a:r>
            <a:endParaRPr lang="en-GB" sz="2600" b="1" dirty="0"/>
          </a:p>
          <a:p>
            <a:pPr marL="0" indent="0" algn="ctr" fontAlgn="t">
              <a:buNone/>
            </a:pPr>
            <a:r>
              <a:rPr lang="en-GB" sz="2600" dirty="0"/>
              <a:t>involves the collection of (soft) data that are open to interpretation, for example, people’s opinions which cannot be generalised in numerical terms.</a:t>
            </a:r>
          </a:p>
          <a:p>
            <a:pPr marL="0" indent="0" algn="ctr" fontAlgn="t">
              <a:buNone/>
            </a:pPr>
            <a:r>
              <a:rPr lang="en-GB" sz="2600" b="1" i="1" dirty="0">
                <a:hlinkClick r:id="rId4">
                  <a:extLst>
                    <a:ext uri="{A12FA001-AC4F-418D-AE19-62706E023703}">
                      <ahyp:hlinkClr xmlns:ahyp="http://schemas.microsoft.com/office/drawing/2018/hyperlinkcolor" val="tx"/>
                    </a:ext>
                  </a:extLst>
                </a:hlinkClick>
              </a:rPr>
              <a:t>Quantitative research </a:t>
            </a:r>
            <a:endParaRPr lang="en-GB" sz="2600" b="1" i="1" dirty="0"/>
          </a:p>
          <a:p>
            <a:pPr marL="0" indent="0" algn="ctr" fontAlgn="t">
              <a:buNone/>
            </a:pPr>
            <a:r>
              <a:rPr lang="en-GB" sz="2600" dirty="0"/>
              <a:t>research that produces statistics (hard data).  This usually involves surveys of large numbers of respondents.</a:t>
            </a:r>
          </a:p>
          <a:p>
            <a:endParaRPr lang="en-GB" dirty="0"/>
          </a:p>
        </p:txBody>
      </p:sp>
    </p:spTree>
    <p:extLst>
      <p:ext uri="{BB962C8B-B14F-4D97-AF65-F5344CB8AC3E}">
        <p14:creationId xmlns:p14="http://schemas.microsoft.com/office/powerpoint/2010/main" val="1700309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9" name="Rectangle 5"/>
          <p:cNvSpPr>
            <a:spLocks noGrp="1" noChangeArrowheads="1"/>
          </p:cNvSpPr>
          <p:nvPr>
            <p:ph type="ctrTitle"/>
          </p:nvPr>
        </p:nvSpPr>
        <p:spPr>
          <a:xfrm>
            <a:off x="3752850" y="1112540"/>
            <a:ext cx="4760268" cy="2316460"/>
          </a:xfrm>
        </p:spPr>
        <p:txBody>
          <a:bodyPr>
            <a:noAutofit/>
          </a:bodyPr>
          <a:lstStyle/>
          <a:p>
            <a:r>
              <a:rPr lang="en-GB" sz="5400" b="1" dirty="0">
                <a:solidFill>
                  <a:schemeClr val="bg1"/>
                </a:solidFill>
              </a:rPr>
              <a:t>Sampling techniques</a:t>
            </a:r>
            <a:endParaRPr lang="en-US" sz="5400" b="1" dirty="0">
              <a:solidFill>
                <a:schemeClr val="bg1"/>
              </a:solidFill>
            </a:endParaRP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72B95-5B0E-48A3-8108-D173035EB3C9}"/>
              </a:ext>
            </a:extLst>
          </p:cNvPr>
          <p:cNvSpPr>
            <a:spLocks noGrp="1"/>
          </p:cNvSpPr>
          <p:nvPr>
            <p:ph type="title"/>
          </p:nvPr>
        </p:nvSpPr>
        <p:spPr>
          <a:xfrm>
            <a:off x="457200" y="879101"/>
            <a:ext cx="8229600" cy="1143000"/>
          </a:xfrm>
        </p:spPr>
        <p:txBody>
          <a:bodyPr/>
          <a:lstStyle/>
          <a:p>
            <a:r>
              <a:rPr lang="en-GB" b="1" dirty="0"/>
              <a:t>Rationale for sampling</a:t>
            </a:r>
          </a:p>
        </p:txBody>
      </p:sp>
      <p:sp>
        <p:nvSpPr>
          <p:cNvPr id="3" name="Content Placeholder 2">
            <a:extLst>
              <a:ext uri="{FF2B5EF4-FFF2-40B4-BE49-F238E27FC236}">
                <a16:creationId xmlns:a16="http://schemas.microsoft.com/office/drawing/2014/main" id="{47FD7FA9-3D58-476D-BB16-62C41B788631}"/>
              </a:ext>
            </a:extLst>
          </p:cNvPr>
          <p:cNvSpPr>
            <a:spLocks noGrp="1"/>
          </p:cNvSpPr>
          <p:nvPr>
            <p:ph idx="1"/>
          </p:nvPr>
        </p:nvSpPr>
        <p:spPr>
          <a:xfrm>
            <a:off x="457200" y="2022101"/>
            <a:ext cx="8229600" cy="2813797"/>
          </a:xfrm>
        </p:spPr>
        <p:txBody>
          <a:bodyPr/>
          <a:lstStyle/>
          <a:p>
            <a:endParaRPr lang="en-GB" dirty="0"/>
          </a:p>
          <a:p>
            <a:pPr marL="0" indent="0" algn="ctr">
              <a:buNone/>
            </a:pPr>
            <a:r>
              <a:rPr lang="en-GB" dirty="0"/>
              <a:t>When you want to collect data you must first identify your population, that is, who or what you want to include in your survey</a:t>
            </a:r>
          </a:p>
          <a:p>
            <a:pPr marL="457200" lvl="1" indent="0">
              <a:buNone/>
            </a:pPr>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380014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607" name="Picture 23" descr="C07NF001"/>
          <p:cNvPicPr>
            <a:picLocks noChangeAspect="1" noChangeArrowheads="1"/>
          </p:cNvPicPr>
          <p:nvPr/>
        </p:nvPicPr>
        <p:blipFill>
          <a:blip r:embed="rId2" cstate="print"/>
          <a:srcRect/>
          <a:stretch>
            <a:fillRect/>
          </a:stretch>
        </p:blipFill>
        <p:spPr bwMode="auto">
          <a:xfrm>
            <a:off x="639763" y="584200"/>
            <a:ext cx="7823200" cy="5089525"/>
          </a:xfrm>
          <a:prstGeom prst="rect">
            <a:avLst/>
          </a:prstGeom>
          <a:noFill/>
          <a:ln w="9525">
            <a:noFill/>
            <a:miter lim="800000"/>
            <a:headEnd/>
            <a:tailEnd/>
          </a:ln>
        </p:spPr>
      </p:pic>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72B95-5B0E-48A3-8108-D173035EB3C9}"/>
              </a:ext>
            </a:extLst>
          </p:cNvPr>
          <p:cNvSpPr>
            <a:spLocks noGrp="1"/>
          </p:cNvSpPr>
          <p:nvPr>
            <p:ph type="title"/>
          </p:nvPr>
        </p:nvSpPr>
        <p:spPr/>
        <p:txBody>
          <a:bodyPr/>
          <a:lstStyle/>
          <a:p>
            <a:r>
              <a:rPr lang="en-GB" b="1" dirty="0"/>
              <a:t>Rationale for Sampling</a:t>
            </a:r>
          </a:p>
        </p:txBody>
      </p:sp>
      <p:sp>
        <p:nvSpPr>
          <p:cNvPr id="3" name="Content Placeholder 2">
            <a:extLst>
              <a:ext uri="{FF2B5EF4-FFF2-40B4-BE49-F238E27FC236}">
                <a16:creationId xmlns:a16="http://schemas.microsoft.com/office/drawing/2014/main" id="{47FD7FA9-3D58-476D-BB16-62C41B788631}"/>
              </a:ext>
            </a:extLst>
          </p:cNvPr>
          <p:cNvSpPr>
            <a:spLocks noGrp="1"/>
          </p:cNvSpPr>
          <p:nvPr>
            <p:ph idx="1"/>
          </p:nvPr>
        </p:nvSpPr>
        <p:spPr>
          <a:xfrm>
            <a:off x="457200" y="1520826"/>
            <a:ext cx="8229600" cy="4235280"/>
          </a:xfrm>
        </p:spPr>
        <p:txBody>
          <a:bodyPr/>
          <a:lstStyle/>
          <a:p>
            <a:pPr marL="0" indent="0">
              <a:buNone/>
            </a:pPr>
            <a:r>
              <a:rPr lang="en-GB" dirty="0"/>
              <a:t>However:</a:t>
            </a:r>
          </a:p>
          <a:p>
            <a:pPr marL="0" indent="0">
              <a:buNone/>
            </a:pPr>
            <a:endParaRPr lang="en-GB" dirty="0"/>
          </a:p>
          <a:p>
            <a:pPr lvl="1"/>
            <a:r>
              <a:rPr lang="en-GB" dirty="0"/>
              <a:t>Research sample must be practical</a:t>
            </a:r>
          </a:p>
          <a:p>
            <a:pPr lvl="1"/>
            <a:r>
              <a:rPr lang="en-GB" dirty="0"/>
              <a:t>It is not possible to ask everyone</a:t>
            </a:r>
          </a:p>
          <a:p>
            <a:pPr lvl="1"/>
            <a:r>
              <a:rPr lang="en-GB" dirty="0"/>
              <a:t>Time and sources must be considered</a:t>
            </a:r>
          </a:p>
          <a:p>
            <a:pPr lvl="1"/>
            <a:r>
              <a:rPr lang="en-GB" dirty="0"/>
              <a:t>Once a certain sample size has been reached it may be possible to ask more questions</a:t>
            </a:r>
          </a:p>
          <a:p>
            <a:pPr marL="457200" lvl="1" indent="0">
              <a:buNone/>
            </a:pPr>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97685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62300" y="513230"/>
            <a:ext cx="5617370" cy="3468220"/>
          </a:xfrm>
        </p:spPr>
        <p:txBody>
          <a:bodyPr>
            <a:normAutofit/>
          </a:bodyPr>
          <a:lstStyle/>
          <a:p>
            <a:r>
              <a:rPr lang="en-GB" b="1" dirty="0">
                <a:solidFill>
                  <a:schemeClr val="bg1"/>
                </a:solidFill>
              </a:rPr>
              <a:t>Data Collection Techniques Questionnaires</a:t>
            </a:r>
          </a:p>
        </p:txBody>
      </p:sp>
    </p:spTree>
    <p:extLst>
      <p:ext uri="{BB962C8B-B14F-4D97-AF65-F5344CB8AC3E}">
        <p14:creationId xmlns:p14="http://schemas.microsoft.com/office/powerpoint/2010/main" val="1402179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p:txBody>
          <a:bodyPr>
            <a:normAutofit/>
          </a:bodyPr>
          <a:lstStyle/>
          <a:p>
            <a:r>
              <a:rPr lang="en-GB" sz="3200" b="1" dirty="0"/>
              <a:t>What is a Questionnaire? </a:t>
            </a:r>
            <a:endParaRPr lang="en-US" sz="3200" b="1" dirty="0"/>
          </a:p>
        </p:txBody>
      </p:sp>
      <p:sp>
        <p:nvSpPr>
          <p:cNvPr id="296963" name="Rectangle 3"/>
          <p:cNvSpPr>
            <a:spLocks noGrp="1" noChangeArrowheads="1"/>
          </p:cNvSpPr>
          <p:nvPr>
            <p:ph idx="1"/>
          </p:nvPr>
        </p:nvSpPr>
        <p:spPr>
          <a:xfrm>
            <a:off x="457200" y="1417638"/>
            <a:ext cx="8229600" cy="3917032"/>
          </a:xfrm>
        </p:spPr>
        <p:txBody>
          <a:bodyPr>
            <a:noAutofit/>
          </a:bodyPr>
          <a:lstStyle/>
          <a:p>
            <a:pPr marL="0" indent="0">
              <a:spcBef>
                <a:spcPts val="450"/>
              </a:spcBef>
              <a:spcAft>
                <a:spcPts val="450"/>
              </a:spcAft>
              <a:buNone/>
            </a:pPr>
            <a:r>
              <a:rPr lang="en-GB" sz="2000" dirty="0">
                <a:latin typeface="+mj-lt"/>
              </a:rPr>
              <a:t>A questionnaire is essentially a primary data capture instrument, a questionnaire: </a:t>
            </a:r>
          </a:p>
          <a:p>
            <a:pPr>
              <a:spcBef>
                <a:spcPts val="450"/>
              </a:spcBef>
              <a:spcAft>
                <a:spcPts val="450"/>
              </a:spcAft>
            </a:pPr>
            <a:endParaRPr lang="en-GB" sz="2000" dirty="0">
              <a:latin typeface="+mj-lt"/>
            </a:endParaRPr>
          </a:p>
          <a:p>
            <a:pPr>
              <a:spcBef>
                <a:spcPts val="450"/>
              </a:spcBef>
              <a:spcAft>
                <a:spcPts val="450"/>
              </a:spcAft>
            </a:pPr>
            <a:r>
              <a:rPr lang="en-GB" sz="2000" dirty="0">
                <a:latin typeface="+mj-lt"/>
              </a:rPr>
              <a:t>Lists all the questions to which the researcher wants the respondents to answer, and… </a:t>
            </a:r>
          </a:p>
          <a:p>
            <a:pPr marL="0" indent="0">
              <a:spcBef>
                <a:spcPts val="450"/>
              </a:spcBef>
              <a:spcAft>
                <a:spcPts val="450"/>
              </a:spcAft>
            </a:pPr>
            <a:endParaRPr lang="en-GB" sz="2000" dirty="0">
              <a:latin typeface="+mj-lt"/>
            </a:endParaRPr>
          </a:p>
          <a:p>
            <a:pPr marL="135731" indent="-135731">
              <a:spcBef>
                <a:spcPts val="450"/>
              </a:spcBef>
              <a:spcAft>
                <a:spcPts val="450"/>
              </a:spcAft>
            </a:pPr>
            <a:r>
              <a:rPr lang="en-GB" sz="2000" dirty="0">
                <a:latin typeface="+mj-lt"/>
              </a:rPr>
              <a:t>Records the response of the respondent (a list of questions which does not record answers is simply an interview guide, which is used in depth interviews, a form of qualitative research).  </a:t>
            </a:r>
          </a:p>
        </p:txBody>
      </p:sp>
    </p:spTree>
    <p:extLst>
      <p:ext uri="{BB962C8B-B14F-4D97-AF65-F5344CB8AC3E}">
        <p14:creationId xmlns:p14="http://schemas.microsoft.com/office/powerpoint/2010/main" val="972061804"/>
      </p:ext>
    </p:extLst>
  </p:cSld>
  <p:clrMapOvr>
    <a:masterClrMapping/>
  </p:clrMapOvr>
  <p:transition spd="slow"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6963">
                                            <p:txEl>
                                              <p:pRg st="0" end="0"/>
                                            </p:txEl>
                                          </p:spTgt>
                                        </p:tgtEl>
                                        <p:attrNameLst>
                                          <p:attrName>style.visibility</p:attrName>
                                        </p:attrNameLst>
                                      </p:cBhvr>
                                      <p:to>
                                        <p:strVal val="visible"/>
                                      </p:to>
                                    </p:set>
                                    <p:animEffect transition="in" filter="fade">
                                      <p:cBhvr>
                                        <p:cTn id="7" dur="500"/>
                                        <p:tgtEl>
                                          <p:spTgt spid="296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6963">
                                            <p:txEl>
                                              <p:pRg st="2" end="2"/>
                                            </p:txEl>
                                          </p:spTgt>
                                        </p:tgtEl>
                                        <p:attrNameLst>
                                          <p:attrName>style.visibility</p:attrName>
                                        </p:attrNameLst>
                                      </p:cBhvr>
                                      <p:to>
                                        <p:strVal val="visible"/>
                                      </p:to>
                                    </p:set>
                                    <p:animEffect transition="in" filter="fade">
                                      <p:cBhvr>
                                        <p:cTn id="12" dur="500"/>
                                        <p:tgtEl>
                                          <p:spTgt spid="29696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96963">
                                            <p:txEl>
                                              <p:pRg st="4" end="4"/>
                                            </p:txEl>
                                          </p:spTgt>
                                        </p:tgtEl>
                                        <p:attrNameLst>
                                          <p:attrName>style.visibility</p:attrName>
                                        </p:attrNameLst>
                                      </p:cBhvr>
                                      <p:to>
                                        <p:strVal val="visible"/>
                                      </p:to>
                                    </p:set>
                                    <p:animEffect transition="in" filter="fade">
                                      <p:cBhvr>
                                        <p:cTn id="17" dur="500"/>
                                        <p:tgtEl>
                                          <p:spTgt spid="2969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027" y="397932"/>
            <a:ext cx="6683765" cy="990601"/>
          </a:xfrm>
        </p:spPr>
        <p:txBody>
          <a:bodyPr>
            <a:normAutofit/>
          </a:bodyPr>
          <a:lstStyle/>
          <a:p>
            <a:r>
              <a:rPr lang="en-GB" sz="3600" b="1" dirty="0"/>
              <a:t>Types of Questionnaire </a:t>
            </a:r>
          </a:p>
        </p:txBody>
      </p:sp>
      <p:sp>
        <p:nvSpPr>
          <p:cNvPr id="3" name="Content Placeholder 2"/>
          <p:cNvSpPr>
            <a:spLocks noGrp="1"/>
          </p:cNvSpPr>
          <p:nvPr>
            <p:ph idx="1"/>
          </p:nvPr>
        </p:nvSpPr>
        <p:spPr>
          <a:xfrm>
            <a:off x="321733" y="1388534"/>
            <a:ext cx="8441267" cy="4165599"/>
          </a:xfrm>
        </p:spPr>
        <p:txBody>
          <a:bodyPr>
            <a:noAutofit/>
          </a:bodyPr>
          <a:lstStyle/>
          <a:p>
            <a:pPr marL="0" indent="0" algn="just">
              <a:spcBef>
                <a:spcPts val="450"/>
              </a:spcBef>
              <a:spcAft>
                <a:spcPts val="450"/>
              </a:spcAft>
            </a:pPr>
            <a:r>
              <a:rPr lang="en-GB" sz="1800" dirty="0"/>
              <a:t> A </a:t>
            </a:r>
            <a:r>
              <a:rPr lang="en-GB" sz="1800" b="1" i="1" dirty="0"/>
              <a:t>structured</a:t>
            </a:r>
            <a:r>
              <a:rPr lang="en-GB" sz="1800" dirty="0"/>
              <a:t> questionnaire lists all questions to be asked in a logical sequence, specifying the precise wording to be used in the response, and providing categories for recording the replies.  </a:t>
            </a:r>
          </a:p>
          <a:p>
            <a:pPr marL="0" indent="0" algn="just">
              <a:spcBef>
                <a:spcPts val="450"/>
              </a:spcBef>
              <a:spcAft>
                <a:spcPts val="450"/>
              </a:spcAft>
            </a:pPr>
            <a:r>
              <a:rPr lang="en-GB" sz="1800" dirty="0"/>
              <a:t> An </a:t>
            </a:r>
            <a:r>
              <a:rPr lang="en-GB" sz="1800" b="1" i="1" dirty="0"/>
              <a:t>unstructured</a:t>
            </a:r>
            <a:r>
              <a:rPr lang="en-GB" sz="1800" b="1" dirty="0"/>
              <a:t> </a:t>
            </a:r>
            <a:r>
              <a:rPr lang="en-GB" sz="1800" dirty="0"/>
              <a:t>questionnaire, by contrast, may simply be a set of open-ended questions to which the respondent can write replies in his or her own words.  </a:t>
            </a:r>
          </a:p>
          <a:p>
            <a:pPr marL="0" indent="0" algn="just">
              <a:spcBef>
                <a:spcPts val="450"/>
              </a:spcBef>
              <a:spcAft>
                <a:spcPts val="450"/>
              </a:spcAft>
            </a:pPr>
            <a:r>
              <a:rPr lang="en-GB" sz="1800" dirty="0"/>
              <a:t> A </a:t>
            </a:r>
            <a:r>
              <a:rPr lang="en-GB" sz="1800" b="1" i="1" dirty="0"/>
              <a:t>semi-structured</a:t>
            </a:r>
            <a:r>
              <a:rPr lang="en-GB" sz="1800" dirty="0"/>
              <a:t> questionnaire combines both open and closed-ended questions.</a:t>
            </a:r>
          </a:p>
          <a:p>
            <a:pPr marL="0" indent="0" algn="just">
              <a:spcBef>
                <a:spcPts val="450"/>
              </a:spcBef>
              <a:spcAft>
                <a:spcPts val="450"/>
              </a:spcAft>
            </a:pPr>
            <a:r>
              <a:rPr lang="en-GB" sz="1800" dirty="0"/>
              <a:t> A </a:t>
            </a:r>
            <a:r>
              <a:rPr lang="en-GB" sz="1800" b="1" i="1" dirty="0"/>
              <a:t>self-completed</a:t>
            </a:r>
            <a:r>
              <a:rPr lang="en-GB" sz="1800" dirty="0"/>
              <a:t> questionnaire is completed by the respondent, having been posted to him/her, delivered electronically, or personally delivered by an interviewer who may return to pick it up.  </a:t>
            </a:r>
          </a:p>
          <a:p>
            <a:pPr marL="0" indent="0" algn="just">
              <a:spcBef>
                <a:spcPts val="450"/>
              </a:spcBef>
              <a:spcAft>
                <a:spcPts val="450"/>
              </a:spcAft>
            </a:pPr>
            <a:r>
              <a:rPr lang="en-GB" sz="1800" dirty="0"/>
              <a:t> An </a:t>
            </a:r>
            <a:r>
              <a:rPr lang="en-GB" sz="1800" b="1" i="1" dirty="0"/>
              <a:t>interviewer-completed</a:t>
            </a:r>
            <a:r>
              <a:rPr lang="en-GB" sz="1800" dirty="0"/>
              <a:t> questionnaire is used in face-to-face or telephone interviews</a:t>
            </a:r>
            <a:r>
              <a:rPr lang="en-GB" sz="1500" dirty="0"/>
              <a:t>.</a:t>
            </a:r>
          </a:p>
          <a:p>
            <a:endParaRPr lang="en-GB" sz="1500" dirty="0"/>
          </a:p>
        </p:txBody>
      </p:sp>
    </p:spTree>
    <p:extLst>
      <p:ext uri="{BB962C8B-B14F-4D97-AF65-F5344CB8AC3E}">
        <p14:creationId xmlns:p14="http://schemas.microsoft.com/office/powerpoint/2010/main" val="1065360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9895"/>
          </a:xfrm>
        </p:spPr>
        <p:txBody>
          <a:bodyPr>
            <a:normAutofit/>
          </a:bodyPr>
          <a:lstStyle/>
          <a:p>
            <a:r>
              <a:rPr lang="en-GB" sz="3200" b="1" dirty="0"/>
              <a:t>Administration of Questionnaires</a:t>
            </a:r>
          </a:p>
        </p:txBody>
      </p:sp>
      <p:pic>
        <p:nvPicPr>
          <p:cNvPr id="4" name="Picture 22" descr="C11NF001"/>
          <p:cNvPicPr>
            <a:picLocks noGrp="1" noChangeAspect="1" noChangeArrowheads="1"/>
          </p:cNvPicPr>
          <p:nvPr>
            <p:ph idx="1"/>
          </p:nvPr>
        </p:nvPicPr>
        <p:blipFill>
          <a:blip r:embed="rId3" cstate="print"/>
          <a:srcRect/>
          <a:stretch>
            <a:fillRect/>
          </a:stretch>
        </p:blipFill>
        <p:spPr bwMode="auto">
          <a:xfrm>
            <a:off x="202131" y="1134533"/>
            <a:ext cx="8484669" cy="4399457"/>
          </a:xfrm>
          <a:prstGeom prst="rect">
            <a:avLst/>
          </a:prstGeom>
          <a:noFill/>
        </p:spPr>
      </p:pic>
    </p:spTree>
    <p:extLst>
      <p:ext uri="{BB962C8B-B14F-4D97-AF65-F5344CB8AC3E}">
        <p14:creationId xmlns:p14="http://schemas.microsoft.com/office/powerpoint/2010/main" val="2711747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48229"/>
          </a:xfrm>
        </p:spPr>
        <p:txBody>
          <a:bodyPr>
            <a:normAutofit/>
          </a:bodyPr>
          <a:lstStyle/>
          <a:p>
            <a:r>
              <a:rPr lang="en-GB" sz="3200" b="1" dirty="0"/>
              <a:t>Structure of the Questionnaire</a:t>
            </a:r>
          </a:p>
        </p:txBody>
      </p:sp>
      <p:sp>
        <p:nvSpPr>
          <p:cNvPr id="3" name="Content Placeholder 2"/>
          <p:cNvSpPr>
            <a:spLocks noGrp="1"/>
          </p:cNvSpPr>
          <p:nvPr>
            <p:ph idx="1"/>
          </p:nvPr>
        </p:nvSpPr>
        <p:spPr>
          <a:xfrm>
            <a:off x="526785" y="1104900"/>
            <a:ext cx="8160015" cy="4216400"/>
          </a:xfrm>
        </p:spPr>
        <p:txBody>
          <a:bodyPr>
            <a:noAutofit/>
          </a:bodyPr>
          <a:lstStyle/>
          <a:p>
            <a:pPr marL="0" indent="0">
              <a:spcBef>
                <a:spcPts val="450"/>
              </a:spcBef>
              <a:spcAft>
                <a:spcPts val="450"/>
              </a:spcAft>
              <a:buNone/>
            </a:pPr>
            <a:r>
              <a:rPr lang="en-GB" sz="1800" dirty="0"/>
              <a:t>Three major parts of a questionnaire: </a:t>
            </a:r>
          </a:p>
          <a:p>
            <a:pPr marL="0" indent="0">
              <a:spcBef>
                <a:spcPts val="450"/>
              </a:spcBef>
              <a:spcAft>
                <a:spcPts val="450"/>
              </a:spcAft>
              <a:buNone/>
            </a:pPr>
            <a:r>
              <a:rPr lang="en-GB" sz="1800" dirty="0"/>
              <a:t>Introduction, Basic classification information and the Content. </a:t>
            </a:r>
          </a:p>
          <a:p>
            <a:pPr>
              <a:spcBef>
                <a:spcPts val="450"/>
              </a:spcBef>
              <a:spcAft>
                <a:spcPts val="450"/>
              </a:spcAft>
              <a:buFont typeface="+mj-lt"/>
              <a:buAutoNum type="arabicPeriod"/>
            </a:pPr>
            <a:r>
              <a:rPr lang="en-GB" sz="1800" dirty="0"/>
              <a:t>The </a:t>
            </a:r>
            <a:r>
              <a:rPr lang="en-GB" sz="1800" b="1" i="1" dirty="0"/>
              <a:t>introduction</a:t>
            </a:r>
            <a:r>
              <a:rPr lang="en-GB" sz="1800" b="1" dirty="0"/>
              <a:t> </a:t>
            </a:r>
            <a:r>
              <a:rPr lang="en-GB" sz="1800" dirty="0"/>
              <a:t>identifies the researcher and/or the organisation conducting the research (who they are), and what they are investigating (the topic of the study).  It needs to be persuasive to encourage the interviewee to respond and it may need to ensure that the interviewee belongs in the category of people under investigation (the sample).</a:t>
            </a:r>
          </a:p>
          <a:p>
            <a:pPr>
              <a:spcBef>
                <a:spcPts val="450"/>
              </a:spcBef>
              <a:spcAft>
                <a:spcPts val="450"/>
              </a:spcAft>
              <a:buFont typeface="+mj-lt"/>
              <a:buAutoNum type="arabicPeriod"/>
            </a:pPr>
            <a:r>
              <a:rPr lang="en-GB" sz="1800" dirty="0"/>
              <a:t> </a:t>
            </a:r>
            <a:r>
              <a:rPr lang="en-GB" sz="1800" b="1" i="1" dirty="0"/>
              <a:t>Basic classification</a:t>
            </a:r>
            <a:r>
              <a:rPr lang="en-GB" sz="1800" b="1" dirty="0"/>
              <a:t> </a:t>
            </a:r>
            <a:r>
              <a:rPr lang="en-GB" sz="1800" dirty="0"/>
              <a:t>questions seek to discover the demographic characteristics of the respondent, such as age, gender, department, occupation, education, computer literacy, etc.  </a:t>
            </a:r>
          </a:p>
          <a:p>
            <a:pPr>
              <a:spcBef>
                <a:spcPts val="450"/>
              </a:spcBef>
              <a:spcAft>
                <a:spcPts val="450"/>
              </a:spcAft>
              <a:buFont typeface="+mj-lt"/>
              <a:buAutoNum type="arabicPeriod"/>
            </a:pPr>
            <a:r>
              <a:rPr lang="en-GB" sz="1800" dirty="0"/>
              <a:t> The </a:t>
            </a:r>
            <a:r>
              <a:rPr lang="en-GB" sz="1800" b="1" i="1" dirty="0"/>
              <a:t>content</a:t>
            </a:r>
            <a:r>
              <a:rPr lang="en-GB" sz="1800" b="1" dirty="0"/>
              <a:t> </a:t>
            </a:r>
            <a:r>
              <a:rPr lang="en-GB" sz="1800" dirty="0"/>
              <a:t>or body consists of questions that cover information needed to solve the system problem.  The range covers facts, knowledge, opinions and attitudes regarding system problems and requirements.</a:t>
            </a:r>
          </a:p>
          <a:p>
            <a:pPr marL="0" indent="0">
              <a:spcBef>
                <a:spcPts val="450"/>
              </a:spcBef>
              <a:spcAft>
                <a:spcPts val="450"/>
              </a:spcAft>
            </a:pPr>
            <a:endParaRPr lang="en-GB" sz="1500" dirty="0"/>
          </a:p>
        </p:txBody>
      </p:sp>
    </p:spTree>
    <p:extLst>
      <p:ext uri="{BB962C8B-B14F-4D97-AF65-F5344CB8AC3E}">
        <p14:creationId xmlns:p14="http://schemas.microsoft.com/office/powerpoint/2010/main" val="16291373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Types of Questions</a:t>
            </a:r>
          </a:p>
        </p:txBody>
      </p:sp>
      <p:sp>
        <p:nvSpPr>
          <p:cNvPr id="3" name="Content Placeholder 2"/>
          <p:cNvSpPr>
            <a:spLocks noGrp="1"/>
          </p:cNvSpPr>
          <p:nvPr>
            <p:ph idx="1"/>
          </p:nvPr>
        </p:nvSpPr>
        <p:spPr>
          <a:xfrm>
            <a:off x="457200" y="1470484"/>
            <a:ext cx="8229600" cy="3917032"/>
          </a:xfrm>
        </p:spPr>
        <p:txBody>
          <a:bodyPr>
            <a:noAutofit/>
          </a:bodyPr>
          <a:lstStyle/>
          <a:p>
            <a:pPr marL="0" indent="0">
              <a:spcBef>
                <a:spcPts val="450"/>
              </a:spcBef>
              <a:spcAft>
                <a:spcPts val="450"/>
              </a:spcAft>
              <a:buNone/>
            </a:pPr>
            <a:r>
              <a:rPr lang="en-GB" sz="2000" dirty="0">
                <a:latin typeface="+mj-lt"/>
              </a:rPr>
              <a:t>There are two main types of questions that may be asked in a questionnaire:</a:t>
            </a:r>
          </a:p>
          <a:p>
            <a:pPr marL="0" indent="0">
              <a:spcBef>
                <a:spcPts val="450"/>
              </a:spcBef>
              <a:spcAft>
                <a:spcPts val="450"/>
              </a:spcAft>
              <a:buNone/>
            </a:pPr>
            <a:r>
              <a:rPr lang="en-GB" sz="2000" b="1" dirty="0">
                <a:latin typeface="+mj-lt"/>
              </a:rPr>
              <a:t>Open-ended questions</a:t>
            </a:r>
          </a:p>
          <a:p>
            <a:pPr lvl="1">
              <a:spcBef>
                <a:spcPts val="450"/>
              </a:spcBef>
              <a:spcAft>
                <a:spcPts val="450"/>
              </a:spcAft>
            </a:pPr>
            <a:r>
              <a:rPr lang="en-GB" sz="2000" i="1" dirty="0">
                <a:latin typeface="+mj-lt"/>
              </a:rPr>
              <a:t>Please list the three most frequent items you recycle</a:t>
            </a:r>
            <a:endParaRPr lang="en-GB" sz="2000" dirty="0">
              <a:latin typeface="+mj-lt"/>
            </a:endParaRPr>
          </a:p>
          <a:p>
            <a:pPr marL="216027" lvl="3" indent="0">
              <a:spcBef>
                <a:spcPts val="450"/>
              </a:spcBef>
              <a:spcAft>
                <a:spcPts val="450"/>
              </a:spcAft>
              <a:buNone/>
            </a:pPr>
            <a:r>
              <a:rPr lang="en-GB" dirty="0">
                <a:latin typeface="+mj-lt"/>
              </a:rPr>
              <a:t>It allows the respondent to formulate and enter the response of their choice. Express their view on the subject</a:t>
            </a:r>
          </a:p>
          <a:p>
            <a:pPr marL="216027" lvl="3" indent="0">
              <a:spcBef>
                <a:spcPts val="450"/>
              </a:spcBef>
              <a:spcAft>
                <a:spcPts val="450"/>
              </a:spcAft>
              <a:buNone/>
            </a:pPr>
            <a:endParaRPr lang="en-GB" dirty="0">
              <a:latin typeface="+mj-lt"/>
            </a:endParaRPr>
          </a:p>
          <a:p>
            <a:pPr marL="216027" lvl="3" indent="0">
              <a:spcBef>
                <a:spcPts val="450"/>
              </a:spcBef>
              <a:spcAft>
                <a:spcPts val="450"/>
              </a:spcAft>
              <a:buNone/>
            </a:pPr>
            <a:r>
              <a:rPr lang="en-GB" b="1" dirty="0">
                <a:latin typeface="+mj-lt"/>
              </a:rPr>
              <a:t>Closed questions</a:t>
            </a:r>
          </a:p>
          <a:p>
            <a:pPr marL="1016127" lvl="4" indent="-342900">
              <a:spcBef>
                <a:spcPts val="450"/>
              </a:spcBef>
              <a:spcAft>
                <a:spcPts val="450"/>
              </a:spcAft>
              <a:buFont typeface="Arial" panose="020B0604020202020204" pitchFamily="34" charset="0"/>
              <a:buChar char="•"/>
            </a:pPr>
            <a:r>
              <a:rPr lang="en-GB" dirty="0">
                <a:latin typeface="+mj-lt"/>
              </a:rPr>
              <a:t>Have you ever been a victim of crime?</a:t>
            </a:r>
          </a:p>
          <a:p>
            <a:pPr marL="673227" lvl="4" indent="0">
              <a:spcBef>
                <a:spcPts val="450"/>
              </a:spcBef>
              <a:spcAft>
                <a:spcPts val="450"/>
              </a:spcAft>
              <a:buNone/>
            </a:pPr>
            <a:endParaRPr lang="en-GB" sz="1875" dirty="0">
              <a:latin typeface="+mj-lt"/>
            </a:endParaRPr>
          </a:p>
          <a:p>
            <a:pPr marL="1016127" lvl="4" indent="-342900">
              <a:spcBef>
                <a:spcPts val="450"/>
              </a:spcBef>
              <a:spcAft>
                <a:spcPts val="450"/>
              </a:spcAft>
              <a:buFont typeface="Arial" panose="020B0604020202020204" pitchFamily="34" charset="0"/>
              <a:buChar char="•"/>
            </a:pPr>
            <a:endParaRPr lang="en-GB" sz="1875" dirty="0">
              <a:latin typeface="+mj-lt"/>
            </a:endParaRPr>
          </a:p>
          <a:p>
            <a:pPr marL="1016127" lvl="4" indent="-342900">
              <a:spcBef>
                <a:spcPts val="450"/>
              </a:spcBef>
              <a:spcAft>
                <a:spcPts val="450"/>
              </a:spcAft>
            </a:pPr>
            <a:endParaRPr lang="en-GB" sz="1875" dirty="0">
              <a:latin typeface="+mj-lt"/>
            </a:endParaRPr>
          </a:p>
          <a:p>
            <a:pPr marL="216027" lvl="3" indent="0">
              <a:spcBef>
                <a:spcPts val="450"/>
              </a:spcBef>
              <a:spcAft>
                <a:spcPts val="450"/>
              </a:spcAft>
              <a:buNone/>
            </a:pPr>
            <a:endParaRPr lang="en-GB" sz="1875" dirty="0">
              <a:latin typeface="+mj-lt"/>
            </a:endParaRPr>
          </a:p>
          <a:p>
            <a:pPr marL="216027" lvl="3" indent="0">
              <a:spcBef>
                <a:spcPts val="450"/>
              </a:spcBef>
              <a:spcAft>
                <a:spcPts val="450"/>
              </a:spcAft>
              <a:buNone/>
            </a:pPr>
            <a:r>
              <a:rPr lang="en-GB" sz="1875" dirty="0">
                <a:latin typeface="+mj-lt"/>
              </a:rPr>
              <a:t> </a:t>
            </a:r>
          </a:p>
        </p:txBody>
      </p:sp>
    </p:spTree>
    <p:extLst>
      <p:ext uri="{BB962C8B-B14F-4D97-AF65-F5344CB8AC3E}">
        <p14:creationId xmlns:p14="http://schemas.microsoft.com/office/powerpoint/2010/main" val="41546458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9029"/>
          </a:xfrm>
        </p:spPr>
        <p:txBody>
          <a:bodyPr>
            <a:normAutofit/>
          </a:bodyPr>
          <a:lstStyle/>
          <a:p>
            <a:r>
              <a:rPr lang="en-GB" sz="2800" b="1" dirty="0"/>
              <a:t>Multiple Choice Questions</a:t>
            </a:r>
          </a:p>
        </p:txBody>
      </p:sp>
      <p:sp>
        <p:nvSpPr>
          <p:cNvPr id="3" name="Content Placeholder 2"/>
          <p:cNvSpPr>
            <a:spLocks noGrp="1"/>
          </p:cNvSpPr>
          <p:nvPr>
            <p:ph idx="1"/>
          </p:nvPr>
        </p:nvSpPr>
        <p:spPr>
          <a:xfrm>
            <a:off x="457200" y="1466250"/>
            <a:ext cx="8229600" cy="4458900"/>
          </a:xfrm>
        </p:spPr>
        <p:txBody>
          <a:bodyPr>
            <a:noAutofit/>
          </a:bodyPr>
          <a:lstStyle/>
          <a:p>
            <a:pPr marL="0" indent="0" algn="ctr">
              <a:spcBef>
                <a:spcPts val="0"/>
              </a:spcBef>
              <a:buNone/>
            </a:pPr>
            <a:r>
              <a:rPr lang="en-GB" sz="2400" dirty="0">
                <a:latin typeface="+mj-lt"/>
              </a:rPr>
              <a:t>Within questionnaire you may have multiple choice questions:</a:t>
            </a:r>
          </a:p>
          <a:p>
            <a:pPr marL="0" indent="0" algn="ctr">
              <a:spcBef>
                <a:spcPts val="0"/>
              </a:spcBef>
              <a:buNone/>
            </a:pPr>
            <a:endParaRPr lang="en-GB" sz="2400" dirty="0">
              <a:latin typeface="+mj-lt"/>
            </a:endParaRPr>
          </a:p>
          <a:p>
            <a:pPr marL="400050" lvl="1" indent="0" algn="ctr">
              <a:spcBef>
                <a:spcPts val="0"/>
              </a:spcBef>
              <a:buNone/>
            </a:pPr>
            <a:r>
              <a:rPr lang="en-GB" sz="2400" dirty="0">
                <a:latin typeface="+mj-lt"/>
              </a:rPr>
              <a:t>To be designed carefully to incorporate all possible answers</a:t>
            </a:r>
          </a:p>
          <a:p>
            <a:pPr marL="400050" lvl="1" indent="0" algn="ctr">
              <a:spcBef>
                <a:spcPts val="0"/>
              </a:spcBef>
            </a:pPr>
            <a:endParaRPr lang="en-GB" sz="2400" dirty="0">
              <a:latin typeface="+mj-lt"/>
            </a:endParaRPr>
          </a:p>
          <a:p>
            <a:pPr marL="400050" lvl="1" indent="0" algn="ctr">
              <a:spcBef>
                <a:spcPts val="0"/>
              </a:spcBef>
              <a:buNone/>
            </a:pPr>
            <a:r>
              <a:rPr lang="en-GB" sz="2400" dirty="0">
                <a:latin typeface="+mj-lt"/>
              </a:rPr>
              <a:t>Can offer an ‘other, please specify’ category, you can collect responses not originally conceived, or responses that do not fit neatly into the imposed structure.</a:t>
            </a:r>
          </a:p>
          <a:p>
            <a:pPr marL="135731" indent="-135731" algn="just">
              <a:lnSpc>
                <a:spcPct val="80000"/>
              </a:lnSpc>
              <a:spcBef>
                <a:spcPts val="0"/>
              </a:spcBef>
            </a:pPr>
            <a:endParaRPr lang="en-GB" sz="2800" dirty="0">
              <a:latin typeface="+mj-lt"/>
            </a:endParaRPr>
          </a:p>
          <a:p>
            <a:pPr marL="0" indent="0">
              <a:spcBef>
                <a:spcPts val="450"/>
              </a:spcBef>
              <a:spcAft>
                <a:spcPts val="450"/>
              </a:spcAft>
              <a:buNone/>
            </a:pPr>
            <a:endParaRPr lang="en-GB" sz="1500" dirty="0"/>
          </a:p>
        </p:txBody>
      </p:sp>
    </p:spTree>
    <p:extLst>
      <p:ext uri="{BB962C8B-B14F-4D97-AF65-F5344CB8AC3E}">
        <p14:creationId xmlns:p14="http://schemas.microsoft.com/office/powerpoint/2010/main" val="5650524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5162"/>
          </a:xfrm>
        </p:spPr>
        <p:txBody>
          <a:bodyPr>
            <a:normAutofit/>
          </a:bodyPr>
          <a:lstStyle/>
          <a:p>
            <a:r>
              <a:rPr lang="en-GB" sz="3600" b="1" dirty="0"/>
              <a:t>Likert Scale</a:t>
            </a:r>
          </a:p>
        </p:txBody>
      </p:sp>
      <p:sp>
        <p:nvSpPr>
          <p:cNvPr id="3" name="Content Placeholder 2"/>
          <p:cNvSpPr>
            <a:spLocks noGrp="1"/>
          </p:cNvSpPr>
          <p:nvPr>
            <p:ph idx="1"/>
          </p:nvPr>
        </p:nvSpPr>
        <p:spPr>
          <a:xfrm>
            <a:off x="457200" y="1092200"/>
            <a:ext cx="8229600" cy="4425033"/>
          </a:xfrm>
        </p:spPr>
        <p:txBody>
          <a:bodyPr>
            <a:normAutofit/>
          </a:bodyPr>
          <a:lstStyle/>
          <a:p>
            <a:pPr marL="0" indent="0" algn="ctr">
              <a:buNone/>
            </a:pPr>
            <a:r>
              <a:rPr lang="en-GB" dirty="0"/>
              <a:t>Respondents are asked to rate each statement on a scale from strong agreement to strong disagreement.</a:t>
            </a:r>
          </a:p>
          <a:p>
            <a:pPr marL="0" indent="0">
              <a:buNone/>
            </a:pPr>
            <a:r>
              <a:rPr lang="en-GB" dirty="0"/>
              <a:t>Question:</a:t>
            </a:r>
          </a:p>
          <a:p>
            <a:endParaRPr lang="en-GB" dirty="0"/>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3186678"/>
              </p:ext>
            </p:extLst>
          </p:nvPr>
        </p:nvGraphicFramePr>
        <p:xfrm>
          <a:off x="601135" y="3527212"/>
          <a:ext cx="7738530" cy="1142999"/>
        </p:xfrm>
        <a:graphic>
          <a:graphicData uri="http://schemas.openxmlformats.org/drawingml/2006/table">
            <a:tbl>
              <a:tblPr firstRow="1" bandRow="1">
                <a:tableStyleId>{5C22544A-7EE6-4342-B048-85BDC9FD1C3A}</a:tableStyleId>
              </a:tblPr>
              <a:tblGrid>
                <a:gridCol w="1547706">
                  <a:extLst>
                    <a:ext uri="{9D8B030D-6E8A-4147-A177-3AD203B41FA5}">
                      <a16:colId xmlns:a16="http://schemas.microsoft.com/office/drawing/2014/main" val="20000"/>
                    </a:ext>
                  </a:extLst>
                </a:gridCol>
                <a:gridCol w="1547706">
                  <a:extLst>
                    <a:ext uri="{9D8B030D-6E8A-4147-A177-3AD203B41FA5}">
                      <a16:colId xmlns:a16="http://schemas.microsoft.com/office/drawing/2014/main" val="20001"/>
                    </a:ext>
                  </a:extLst>
                </a:gridCol>
                <a:gridCol w="1547706">
                  <a:extLst>
                    <a:ext uri="{9D8B030D-6E8A-4147-A177-3AD203B41FA5}">
                      <a16:colId xmlns:a16="http://schemas.microsoft.com/office/drawing/2014/main" val="20002"/>
                    </a:ext>
                  </a:extLst>
                </a:gridCol>
                <a:gridCol w="1547706">
                  <a:extLst>
                    <a:ext uri="{9D8B030D-6E8A-4147-A177-3AD203B41FA5}">
                      <a16:colId xmlns:a16="http://schemas.microsoft.com/office/drawing/2014/main" val="20003"/>
                    </a:ext>
                  </a:extLst>
                </a:gridCol>
                <a:gridCol w="1547706">
                  <a:extLst>
                    <a:ext uri="{9D8B030D-6E8A-4147-A177-3AD203B41FA5}">
                      <a16:colId xmlns:a16="http://schemas.microsoft.com/office/drawing/2014/main" val="20004"/>
                    </a:ext>
                  </a:extLst>
                </a:gridCol>
              </a:tblGrid>
              <a:tr h="1142999">
                <a:tc>
                  <a:txBody>
                    <a:bodyPr/>
                    <a:lstStyle/>
                    <a:p>
                      <a:r>
                        <a:rPr lang="en-GB" dirty="0">
                          <a:solidFill>
                            <a:schemeClr val="tx1"/>
                          </a:solidFill>
                        </a:rPr>
                        <a:t>Strongly</a:t>
                      </a:r>
                      <a:r>
                        <a:rPr lang="en-GB" baseline="0" dirty="0">
                          <a:solidFill>
                            <a:schemeClr val="tx1"/>
                          </a:solidFill>
                        </a:rPr>
                        <a:t> agree</a:t>
                      </a:r>
                      <a:endParaRPr lang="en-GB" dirty="0">
                        <a:solidFill>
                          <a:schemeClr val="tx1"/>
                        </a:solidFill>
                      </a:endParaRPr>
                    </a:p>
                  </a:txBody>
                  <a:tcPr/>
                </a:tc>
                <a:tc>
                  <a:txBody>
                    <a:bodyPr/>
                    <a:lstStyle/>
                    <a:p>
                      <a:r>
                        <a:rPr lang="en-GB" dirty="0">
                          <a:solidFill>
                            <a:schemeClr val="tx1"/>
                          </a:solidFill>
                        </a:rPr>
                        <a:t>Agree</a:t>
                      </a:r>
                    </a:p>
                  </a:txBody>
                  <a:tcPr/>
                </a:tc>
                <a:tc>
                  <a:txBody>
                    <a:bodyPr/>
                    <a:lstStyle/>
                    <a:p>
                      <a:r>
                        <a:rPr lang="en-GB" dirty="0">
                          <a:solidFill>
                            <a:schemeClr val="tx1"/>
                          </a:solidFill>
                        </a:rPr>
                        <a:t>Neither agree nor disagree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solidFill>
                            <a:schemeClr val="tx1"/>
                          </a:solidFill>
                        </a:rPr>
                        <a:t>Disagree</a:t>
                      </a:r>
                      <a:endParaRPr lang="en-GB" dirty="0">
                        <a:solidFill>
                          <a:schemeClr val="tx1"/>
                        </a:solidFill>
                      </a:endParaRPr>
                    </a:p>
                    <a:p>
                      <a:endParaRPr lang="en-GB"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solidFill>
                            <a:schemeClr val="tx1"/>
                          </a:solidFill>
                        </a:rPr>
                        <a:t>Strongly disagree</a:t>
                      </a:r>
                      <a:endParaRPr lang="en-GB" dirty="0">
                        <a:solidFill>
                          <a:schemeClr val="tx1"/>
                        </a:solidFill>
                      </a:endParaRPr>
                    </a:p>
                    <a:p>
                      <a:endParaRPr lang="en-GB" dirty="0">
                        <a:solidFill>
                          <a:schemeClr val="tx1"/>
                        </a:solidFill>
                      </a:endParaRPr>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2343366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GB" sz="3200" b="1" dirty="0"/>
              <a:t>Semantic Differential Scale</a:t>
            </a:r>
          </a:p>
        </p:txBody>
      </p:sp>
      <p:sp>
        <p:nvSpPr>
          <p:cNvPr id="3" name="Content Placeholder 2"/>
          <p:cNvSpPr>
            <a:spLocks noGrp="1"/>
          </p:cNvSpPr>
          <p:nvPr>
            <p:ph idx="1"/>
          </p:nvPr>
        </p:nvSpPr>
        <p:spPr>
          <a:xfrm>
            <a:off x="753533" y="1380067"/>
            <a:ext cx="7874926" cy="1481666"/>
          </a:xfrm>
        </p:spPr>
        <p:txBody>
          <a:bodyPr>
            <a:normAutofit/>
          </a:bodyPr>
          <a:lstStyle/>
          <a:p>
            <a:pPr marL="0" indent="0" algn="ctr">
              <a:spcBef>
                <a:spcPts val="450"/>
              </a:spcBef>
              <a:spcAft>
                <a:spcPts val="450"/>
              </a:spcAft>
              <a:buNone/>
            </a:pPr>
            <a:r>
              <a:rPr lang="en-GB" sz="1800" dirty="0">
                <a:latin typeface="+mj-lt"/>
              </a:rPr>
              <a:t>Scales are constructed using pairs of opposite adjectives.</a:t>
            </a:r>
          </a:p>
          <a:p>
            <a:pPr marL="0" indent="0" algn="ctr">
              <a:spcBef>
                <a:spcPts val="450"/>
              </a:spcBef>
              <a:spcAft>
                <a:spcPts val="450"/>
              </a:spcAft>
              <a:buNone/>
            </a:pPr>
            <a:r>
              <a:rPr lang="en-GB" sz="1800" dirty="0">
                <a:latin typeface="+mj-lt"/>
              </a:rPr>
              <a:t>Please place a cross in the box in the scale according to your answer</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785229160"/>
              </p:ext>
            </p:extLst>
          </p:nvPr>
        </p:nvGraphicFramePr>
        <p:xfrm>
          <a:off x="1075269" y="2861731"/>
          <a:ext cx="6891863" cy="2533814"/>
        </p:xfrm>
        <a:graphic>
          <a:graphicData uri="http://schemas.openxmlformats.org/drawingml/2006/table">
            <a:tbl>
              <a:tblPr/>
              <a:tblGrid>
                <a:gridCol w="2270604">
                  <a:extLst>
                    <a:ext uri="{9D8B030D-6E8A-4147-A177-3AD203B41FA5}">
                      <a16:colId xmlns:a16="http://schemas.microsoft.com/office/drawing/2014/main" val="20000"/>
                    </a:ext>
                  </a:extLst>
                </a:gridCol>
                <a:gridCol w="321830">
                  <a:extLst>
                    <a:ext uri="{9D8B030D-6E8A-4147-A177-3AD203B41FA5}">
                      <a16:colId xmlns:a16="http://schemas.microsoft.com/office/drawing/2014/main" val="20001"/>
                    </a:ext>
                  </a:extLst>
                </a:gridCol>
                <a:gridCol w="322639">
                  <a:extLst>
                    <a:ext uri="{9D8B030D-6E8A-4147-A177-3AD203B41FA5}">
                      <a16:colId xmlns:a16="http://schemas.microsoft.com/office/drawing/2014/main" val="20002"/>
                    </a:ext>
                  </a:extLst>
                </a:gridCol>
                <a:gridCol w="321830">
                  <a:extLst>
                    <a:ext uri="{9D8B030D-6E8A-4147-A177-3AD203B41FA5}">
                      <a16:colId xmlns:a16="http://schemas.microsoft.com/office/drawing/2014/main" val="20003"/>
                    </a:ext>
                  </a:extLst>
                </a:gridCol>
                <a:gridCol w="322639">
                  <a:extLst>
                    <a:ext uri="{9D8B030D-6E8A-4147-A177-3AD203B41FA5}">
                      <a16:colId xmlns:a16="http://schemas.microsoft.com/office/drawing/2014/main" val="20004"/>
                    </a:ext>
                  </a:extLst>
                </a:gridCol>
                <a:gridCol w="321830">
                  <a:extLst>
                    <a:ext uri="{9D8B030D-6E8A-4147-A177-3AD203B41FA5}">
                      <a16:colId xmlns:a16="http://schemas.microsoft.com/office/drawing/2014/main" val="20005"/>
                    </a:ext>
                  </a:extLst>
                </a:gridCol>
                <a:gridCol w="322639">
                  <a:extLst>
                    <a:ext uri="{9D8B030D-6E8A-4147-A177-3AD203B41FA5}">
                      <a16:colId xmlns:a16="http://schemas.microsoft.com/office/drawing/2014/main" val="20006"/>
                    </a:ext>
                  </a:extLst>
                </a:gridCol>
                <a:gridCol w="322639">
                  <a:extLst>
                    <a:ext uri="{9D8B030D-6E8A-4147-A177-3AD203B41FA5}">
                      <a16:colId xmlns:a16="http://schemas.microsoft.com/office/drawing/2014/main" val="20007"/>
                    </a:ext>
                  </a:extLst>
                </a:gridCol>
                <a:gridCol w="2365213">
                  <a:extLst>
                    <a:ext uri="{9D8B030D-6E8A-4147-A177-3AD203B41FA5}">
                      <a16:colId xmlns:a16="http://schemas.microsoft.com/office/drawing/2014/main" val="20008"/>
                    </a:ext>
                  </a:extLst>
                </a:gridCol>
              </a:tblGrid>
              <a:tr h="338588">
                <a:tc>
                  <a:txBody>
                    <a:bodyPr/>
                    <a:lstStyle/>
                    <a:p>
                      <a:pPr algn="ctr">
                        <a:spcAft>
                          <a:spcPts val="0"/>
                        </a:spcAft>
                      </a:pPr>
                      <a:endParaRPr lang="en-GB" sz="1200" dirty="0">
                        <a:latin typeface="+mj-lt"/>
                        <a:ea typeface="Times New Roman"/>
                      </a:endParaRP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200">
                          <a:latin typeface="+mj-lt"/>
                          <a:ea typeface="Times New Roman"/>
                        </a:rPr>
                        <a:t>1</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2</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3</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4</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5</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6</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7</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0"/>
                  </a:ext>
                </a:extLst>
              </a:tr>
              <a:tr h="338588">
                <a:tc>
                  <a:txBody>
                    <a:bodyPr/>
                    <a:lstStyle/>
                    <a:p>
                      <a:pPr algn="just">
                        <a:spcAft>
                          <a:spcPts val="0"/>
                        </a:spcAft>
                      </a:pPr>
                      <a:r>
                        <a:rPr lang="en-GB" sz="1200">
                          <a:latin typeface="+mj-lt"/>
                          <a:ea typeface="Times New Roman"/>
                        </a:rPr>
                        <a:t>On-time</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Late</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1"/>
                  </a:ext>
                </a:extLst>
              </a:tr>
              <a:tr h="338588">
                <a:tc>
                  <a:txBody>
                    <a:bodyPr/>
                    <a:lstStyle/>
                    <a:p>
                      <a:pPr algn="just">
                        <a:spcAft>
                          <a:spcPts val="0"/>
                        </a:spcAft>
                      </a:pPr>
                      <a:r>
                        <a:rPr lang="en-GB" sz="1200">
                          <a:latin typeface="+mj-lt"/>
                          <a:ea typeface="Times New Roman"/>
                        </a:rPr>
                        <a:t>Accurate</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Inaccurate</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2"/>
                  </a:ext>
                </a:extLst>
              </a:tr>
              <a:tr h="338588">
                <a:tc>
                  <a:txBody>
                    <a:bodyPr/>
                    <a:lstStyle/>
                    <a:p>
                      <a:pPr algn="just">
                        <a:spcAft>
                          <a:spcPts val="0"/>
                        </a:spcAft>
                      </a:pPr>
                      <a:r>
                        <a:rPr lang="en-GB" sz="1200">
                          <a:latin typeface="+mj-lt"/>
                          <a:ea typeface="Times New Roman"/>
                        </a:rPr>
                        <a:t>Helpful</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dirty="0">
                          <a:latin typeface="+mj-lt"/>
                          <a:ea typeface="Times New Roman"/>
                        </a:rPr>
                        <a:t>Unhelpful</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3"/>
                  </a:ext>
                </a:extLst>
              </a:tr>
              <a:tr h="338588">
                <a:tc>
                  <a:txBody>
                    <a:bodyPr/>
                    <a:lstStyle/>
                    <a:p>
                      <a:pPr algn="just">
                        <a:spcAft>
                          <a:spcPts val="0"/>
                        </a:spcAft>
                      </a:pPr>
                      <a:r>
                        <a:rPr lang="en-GB" sz="1200" dirty="0">
                          <a:latin typeface="+mj-lt"/>
                          <a:ea typeface="Times New Roman"/>
                        </a:rPr>
                        <a:t>Well-presented</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Badly presented</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4"/>
                  </a:ext>
                </a:extLst>
              </a:tr>
              <a:tr h="502286">
                <a:tc>
                  <a:txBody>
                    <a:bodyPr/>
                    <a:lstStyle/>
                    <a:p>
                      <a:pPr algn="just">
                        <a:spcAft>
                          <a:spcPts val="0"/>
                        </a:spcAft>
                      </a:pPr>
                      <a:r>
                        <a:rPr lang="en-GB" sz="1200">
                          <a:latin typeface="+mj-lt"/>
                          <a:ea typeface="Times New Roman"/>
                        </a:rPr>
                        <a:t>Relevant information</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Irrelevant information</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5"/>
                  </a:ext>
                </a:extLst>
              </a:tr>
              <a:tr h="338588">
                <a:tc>
                  <a:txBody>
                    <a:bodyPr/>
                    <a:lstStyle/>
                    <a:p>
                      <a:pPr algn="just">
                        <a:spcAft>
                          <a:spcPts val="0"/>
                        </a:spcAft>
                      </a:pPr>
                      <a:r>
                        <a:rPr lang="en-GB" sz="1200">
                          <a:latin typeface="+mj-lt"/>
                          <a:ea typeface="Times New Roman"/>
                        </a:rPr>
                        <a:t>Easy-to-read</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dirty="0">
                          <a:latin typeface="+mj-lt"/>
                          <a:ea typeface="Times New Roman"/>
                        </a:rPr>
                        <a:t>Hard-to-read</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5220344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11212"/>
          </a:xfrm>
        </p:spPr>
        <p:txBody>
          <a:bodyPr>
            <a:normAutofit/>
          </a:bodyPr>
          <a:lstStyle/>
          <a:p>
            <a:r>
              <a:rPr lang="en-GB" sz="3200" b="1" dirty="0"/>
              <a:t>Golden Rules on Questionnaire Design</a:t>
            </a:r>
          </a:p>
        </p:txBody>
      </p:sp>
      <p:sp>
        <p:nvSpPr>
          <p:cNvPr id="3" name="Content Placeholder 2"/>
          <p:cNvSpPr>
            <a:spLocks noGrp="1"/>
          </p:cNvSpPr>
          <p:nvPr>
            <p:ph idx="1"/>
          </p:nvPr>
        </p:nvSpPr>
        <p:spPr>
          <a:xfrm>
            <a:off x="457200" y="1085850"/>
            <a:ext cx="8229600" cy="4289566"/>
          </a:xfrm>
        </p:spPr>
        <p:txBody>
          <a:bodyPr>
            <a:normAutofit fontScale="92500" lnSpcReduction="10000"/>
          </a:bodyPr>
          <a:lstStyle/>
          <a:p>
            <a:r>
              <a:rPr lang="en-GB" sz="2200" b="1" dirty="0"/>
              <a:t>Keep the survey short</a:t>
            </a:r>
          </a:p>
          <a:p>
            <a:r>
              <a:rPr lang="en-GB" sz="2200" dirty="0"/>
              <a:t>Always start your questionnaire by </a:t>
            </a:r>
            <a:r>
              <a:rPr lang="en-GB" sz="2200" b="1" dirty="0"/>
              <a:t>explaining who you are and what you intend to do with the data you collect, guaranteeing confidentiality </a:t>
            </a:r>
            <a:r>
              <a:rPr lang="en-GB" sz="2200" dirty="0"/>
              <a:t>where possible.</a:t>
            </a:r>
          </a:p>
          <a:p>
            <a:r>
              <a:rPr lang="en-GB" sz="2200" b="1" dirty="0"/>
              <a:t>Do not combine two questions in one</a:t>
            </a:r>
            <a:r>
              <a:rPr lang="en-GB" sz="2200" dirty="0"/>
              <a:t>.  For example, ‘Do you agree or disagree that plastic bottles should be recycled?’ should be phrased as two questions.</a:t>
            </a:r>
          </a:p>
          <a:p>
            <a:r>
              <a:rPr lang="en-GB" sz="2200" b="1" dirty="0"/>
              <a:t>Avoid technical words and jargon.</a:t>
            </a:r>
          </a:p>
          <a:p>
            <a:r>
              <a:rPr lang="en-GB" sz="2200" b="1" dirty="0"/>
              <a:t>Do not present biased questions</a:t>
            </a:r>
            <a:r>
              <a:rPr lang="en-GB" sz="2200" dirty="0"/>
              <a:t>.  For example, ‘How satisfied are you with the local recycling facility?’  - assumes that people have a positive perception of the facility and maybe bias in their response.</a:t>
            </a:r>
          </a:p>
          <a:p>
            <a:r>
              <a:rPr lang="en-GB" sz="2200" dirty="0"/>
              <a:t>Each question, where possible, should have a </a:t>
            </a:r>
            <a:r>
              <a:rPr lang="en-GB" sz="2200" b="1" dirty="0"/>
              <a:t>‘don’t know’, ‘not applicable’ or ‘other’ </a:t>
            </a:r>
            <a:r>
              <a:rPr lang="en-GB" sz="2200" dirty="0"/>
              <a:t>response unless you are absolutely certain that you have covered all possibilities.</a:t>
            </a:r>
          </a:p>
          <a:p>
            <a:endParaRPr lang="en-GB" sz="1600" dirty="0"/>
          </a:p>
          <a:p>
            <a:endParaRPr lang="en-GB" sz="1600" dirty="0"/>
          </a:p>
          <a:p>
            <a:endParaRPr lang="en-GB" sz="1600" b="1" dirty="0"/>
          </a:p>
          <a:p>
            <a:endParaRPr lang="en-GB" sz="1600" dirty="0"/>
          </a:p>
          <a:p>
            <a:endParaRPr lang="en-GB" sz="1600" dirty="0"/>
          </a:p>
        </p:txBody>
      </p:sp>
    </p:spTree>
    <p:extLst>
      <p:ext uri="{BB962C8B-B14F-4D97-AF65-F5344CB8AC3E}">
        <p14:creationId xmlns:p14="http://schemas.microsoft.com/office/powerpoint/2010/main" val="1058114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5162"/>
          </a:xfrm>
        </p:spPr>
        <p:txBody>
          <a:bodyPr>
            <a:normAutofit fontScale="90000"/>
          </a:bodyPr>
          <a:lstStyle/>
          <a:p>
            <a:r>
              <a:rPr lang="en-GB" b="1" dirty="0"/>
              <a:t>Advantages</a:t>
            </a:r>
          </a:p>
        </p:txBody>
      </p:sp>
      <p:sp>
        <p:nvSpPr>
          <p:cNvPr id="3" name="Content Placeholder 2"/>
          <p:cNvSpPr>
            <a:spLocks noGrp="1"/>
          </p:cNvSpPr>
          <p:nvPr>
            <p:ph idx="1"/>
          </p:nvPr>
        </p:nvSpPr>
        <p:spPr>
          <a:xfrm>
            <a:off x="628650" y="1164167"/>
            <a:ext cx="8058150" cy="3693583"/>
          </a:xfrm>
        </p:spPr>
        <p:txBody>
          <a:bodyPr>
            <a:normAutofit fontScale="92500" lnSpcReduction="10000"/>
          </a:bodyPr>
          <a:lstStyle/>
          <a:p>
            <a:pPr marL="0" indent="0">
              <a:spcBef>
                <a:spcPts val="450"/>
              </a:spcBef>
              <a:spcAft>
                <a:spcPts val="450"/>
              </a:spcAft>
            </a:pPr>
            <a:r>
              <a:rPr lang="en-GB" sz="2600" dirty="0"/>
              <a:t>An efficient way of collecting data </a:t>
            </a:r>
          </a:p>
          <a:p>
            <a:pPr marL="0" indent="0">
              <a:lnSpc>
                <a:spcPct val="120000"/>
              </a:lnSpc>
              <a:spcBef>
                <a:spcPts val="450"/>
              </a:spcBef>
              <a:spcAft>
                <a:spcPts val="450"/>
              </a:spcAft>
            </a:pPr>
            <a:r>
              <a:rPr lang="en-GB" sz="2600" i="1" dirty="0"/>
              <a:t>Standardised</a:t>
            </a:r>
            <a:r>
              <a:rPr lang="en-GB" sz="2600" dirty="0"/>
              <a:t> questions are more likely to be interpreted in the same way by all respondents</a:t>
            </a:r>
          </a:p>
          <a:p>
            <a:pPr marL="0" indent="0">
              <a:spcBef>
                <a:spcPts val="450"/>
              </a:spcBef>
              <a:spcAft>
                <a:spcPts val="450"/>
              </a:spcAft>
            </a:pPr>
            <a:r>
              <a:rPr lang="en-GB" sz="2600" dirty="0"/>
              <a:t> Questionnaires require </a:t>
            </a:r>
            <a:r>
              <a:rPr lang="en-GB" sz="2600" i="1" dirty="0"/>
              <a:t>less skill</a:t>
            </a:r>
            <a:r>
              <a:rPr lang="en-GB" sz="2600" dirty="0"/>
              <a:t> and sensitivity to administer than interviews</a:t>
            </a:r>
          </a:p>
          <a:p>
            <a:pPr marL="0" indent="0">
              <a:spcBef>
                <a:spcPts val="450"/>
              </a:spcBef>
              <a:spcAft>
                <a:spcPts val="450"/>
              </a:spcAft>
            </a:pPr>
            <a:r>
              <a:rPr lang="en-GB" sz="2600" dirty="0"/>
              <a:t> Easy to analyse</a:t>
            </a:r>
          </a:p>
          <a:p>
            <a:pPr marL="0" indent="0">
              <a:spcBef>
                <a:spcPts val="450"/>
              </a:spcBef>
              <a:spcAft>
                <a:spcPts val="450"/>
              </a:spcAft>
            </a:pPr>
            <a:r>
              <a:rPr lang="en-GB" sz="2600" dirty="0"/>
              <a:t>educe the possibility of interviewer </a:t>
            </a:r>
            <a:r>
              <a:rPr lang="en-GB" sz="2600" i="1" dirty="0"/>
              <a:t>bias</a:t>
            </a:r>
            <a:r>
              <a:rPr lang="en-GB" sz="2600" dirty="0"/>
              <a:t>.</a:t>
            </a:r>
          </a:p>
          <a:p>
            <a:pPr marL="0" indent="0">
              <a:spcBef>
                <a:spcPts val="450"/>
              </a:spcBef>
              <a:spcAft>
                <a:spcPts val="450"/>
              </a:spcAft>
            </a:pPr>
            <a:r>
              <a:rPr lang="en-GB" sz="2600" dirty="0"/>
              <a:t>Moderately </a:t>
            </a:r>
            <a:r>
              <a:rPr lang="en-GB" sz="2600" i="1" dirty="0"/>
              <a:t>cheap</a:t>
            </a:r>
            <a:r>
              <a:rPr lang="en-GB" sz="2600" dirty="0"/>
              <a:t> to administer.</a:t>
            </a:r>
            <a:endParaRPr lang="en-GB" sz="2600" u="sng" dirty="0"/>
          </a:p>
          <a:p>
            <a:endParaRPr lang="en-GB" dirty="0"/>
          </a:p>
        </p:txBody>
      </p:sp>
    </p:spTree>
    <p:extLst>
      <p:ext uri="{BB962C8B-B14F-4D97-AF65-F5344CB8AC3E}">
        <p14:creationId xmlns:p14="http://schemas.microsoft.com/office/powerpoint/2010/main" val="6444338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2962"/>
          </a:xfrm>
        </p:spPr>
        <p:txBody>
          <a:bodyPr>
            <a:normAutofit fontScale="90000"/>
          </a:bodyPr>
          <a:lstStyle/>
          <a:p>
            <a:r>
              <a:rPr lang="en-GB" b="1" dirty="0"/>
              <a:t>Disadvantages of Questionnaires</a:t>
            </a:r>
            <a:endParaRPr lang="en-GB" dirty="0"/>
          </a:p>
        </p:txBody>
      </p:sp>
      <p:sp>
        <p:nvSpPr>
          <p:cNvPr id="3" name="Content Placeholder 2"/>
          <p:cNvSpPr>
            <a:spLocks noGrp="1"/>
          </p:cNvSpPr>
          <p:nvPr>
            <p:ph idx="1"/>
          </p:nvPr>
        </p:nvSpPr>
        <p:spPr>
          <a:xfrm>
            <a:off x="657225" y="1356783"/>
            <a:ext cx="7829550" cy="3862917"/>
          </a:xfrm>
        </p:spPr>
        <p:txBody>
          <a:bodyPr>
            <a:normAutofit/>
          </a:bodyPr>
          <a:lstStyle/>
          <a:p>
            <a:pPr marL="0" indent="0">
              <a:spcBef>
                <a:spcPts val="450"/>
              </a:spcBef>
              <a:spcAft>
                <a:spcPts val="450"/>
              </a:spcAft>
              <a:buNone/>
            </a:pPr>
            <a:r>
              <a:rPr lang="en-GB" sz="2400" dirty="0"/>
              <a:t>Developing a questionnaire requires considerable skill and time</a:t>
            </a:r>
          </a:p>
          <a:p>
            <a:pPr marL="0" indent="0">
              <a:spcBef>
                <a:spcPts val="450"/>
              </a:spcBef>
              <a:spcAft>
                <a:spcPts val="450"/>
              </a:spcAft>
              <a:buNone/>
            </a:pPr>
            <a:r>
              <a:rPr lang="en-GB" sz="2400" dirty="0"/>
              <a:t>Plan questions well avoid being bias</a:t>
            </a:r>
          </a:p>
          <a:p>
            <a:pPr marL="0" indent="0">
              <a:spcBef>
                <a:spcPts val="450"/>
              </a:spcBef>
              <a:spcAft>
                <a:spcPts val="450"/>
              </a:spcAft>
            </a:pPr>
            <a:r>
              <a:rPr lang="en-GB" sz="2400" dirty="0"/>
              <a:t>Not really suitable for large numbers of open questions (too difficult to analyse)</a:t>
            </a:r>
          </a:p>
          <a:p>
            <a:pPr marL="0" indent="0">
              <a:spcBef>
                <a:spcPts val="450"/>
              </a:spcBef>
              <a:spcAft>
                <a:spcPts val="450"/>
              </a:spcAft>
            </a:pPr>
            <a:r>
              <a:rPr lang="en-GB" sz="2400" dirty="0"/>
              <a:t>It is not possible to ‘probe’ interesting responses</a:t>
            </a:r>
          </a:p>
          <a:p>
            <a:pPr marL="0" indent="0">
              <a:spcBef>
                <a:spcPts val="450"/>
              </a:spcBef>
              <a:spcAft>
                <a:spcPts val="450"/>
              </a:spcAft>
            </a:pPr>
            <a:r>
              <a:rPr lang="en-GB" sz="2400" dirty="0"/>
              <a:t>Response rates depend on the mode of delivery, but are generally lower than interviews</a:t>
            </a:r>
            <a:r>
              <a:rPr lang="en-GB" sz="2800" dirty="0"/>
              <a:t>.</a:t>
            </a:r>
            <a:endParaRPr lang="en-US" sz="2800" dirty="0"/>
          </a:p>
          <a:p>
            <a:pPr marL="0" indent="0">
              <a:lnSpc>
                <a:spcPct val="80000"/>
              </a:lnSpc>
              <a:spcBef>
                <a:spcPts val="450"/>
              </a:spcBef>
              <a:spcAft>
                <a:spcPts val="450"/>
              </a:spcAft>
              <a:buNone/>
            </a:pPr>
            <a:endParaRPr lang="en-GB" dirty="0"/>
          </a:p>
          <a:p>
            <a:pPr marL="0" indent="0">
              <a:lnSpc>
                <a:spcPct val="80000"/>
              </a:lnSpc>
              <a:spcBef>
                <a:spcPts val="450"/>
              </a:spcBef>
              <a:spcAft>
                <a:spcPts val="450"/>
              </a:spcAft>
            </a:pPr>
            <a:endParaRPr lang="en-GB" dirty="0"/>
          </a:p>
        </p:txBody>
      </p:sp>
    </p:spTree>
    <p:extLst>
      <p:ext uri="{BB962C8B-B14F-4D97-AF65-F5344CB8AC3E}">
        <p14:creationId xmlns:p14="http://schemas.microsoft.com/office/powerpoint/2010/main" val="36394307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EC51A-BEE7-49E6-B66D-4F0CB127B6E0}"/>
              </a:ext>
            </a:extLst>
          </p:cNvPr>
          <p:cNvSpPr>
            <a:spLocks noGrp="1"/>
          </p:cNvSpPr>
          <p:nvPr>
            <p:ph type="title"/>
          </p:nvPr>
        </p:nvSpPr>
        <p:spPr>
          <a:xfrm>
            <a:off x="457200" y="274638"/>
            <a:ext cx="8229600" cy="1012295"/>
          </a:xfrm>
        </p:spPr>
        <p:txBody>
          <a:bodyPr>
            <a:normAutofit/>
          </a:bodyPr>
          <a:lstStyle/>
          <a:p>
            <a:r>
              <a:rPr lang="en-GB" sz="3600" b="1" dirty="0"/>
              <a:t>Check Lists for Questionnaires</a:t>
            </a:r>
          </a:p>
        </p:txBody>
      </p:sp>
      <p:sp>
        <p:nvSpPr>
          <p:cNvPr id="3" name="Content Placeholder 2">
            <a:extLst>
              <a:ext uri="{FF2B5EF4-FFF2-40B4-BE49-F238E27FC236}">
                <a16:creationId xmlns:a16="http://schemas.microsoft.com/office/drawing/2014/main" id="{5B954EAA-4115-4C07-BD2E-D4D22B306FDE}"/>
              </a:ext>
            </a:extLst>
          </p:cNvPr>
          <p:cNvSpPr>
            <a:spLocks noGrp="1"/>
          </p:cNvSpPr>
          <p:nvPr>
            <p:ph idx="1"/>
          </p:nvPr>
        </p:nvSpPr>
        <p:spPr>
          <a:xfrm>
            <a:off x="521453" y="1130035"/>
            <a:ext cx="8165347" cy="3797829"/>
          </a:xfrm>
        </p:spPr>
        <p:txBody>
          <a:bodyPr>
            <a:noAutofit/>
          </a:bodyPr>
          <a:lstStyle/>
          <a:p>
            <a:r>
              <a:rPr lang="en-GB" sz="2000" dirty="0"/>
              <a:t>Has an explanation of the purpose of the questionnaire been provided?</a:t>
            </a:r>
          </a:p>
          <a:p>
            <a:r>
              <a:rPr lang="en-GB" sz="2000" dirty="0"/>
              <a:t>Has assurances about confidentiality and engagement been included?</a:t>
            </a:r>
          </a:p>
          <a:p>
            <a:r>
              <a:rPr lang="en-GB" sz="2000" dirty="0"/>
              <a:t>Has instructions been given on how to fill in the questionnaire?</a:t>
            </a:r>
          </a:p>
          <a:p>
            <a:r>
              <a:rPr lang="en-GB" sz="2000" dirty="0"/>
              <a:t>Has thanks been given to respondents?</a:t>
            </a:r>
          </a:p>
          <a:p>
            <a:r>
              <a:rPr lang="en-GB" sz="2000" dirty="0"/>
              <a:t>Has the design of the questionnaire and the wording of the questions been tailored and suitable to the research?</a:t>
            </a:r>
          </a:p>
          <a:p>
            <a:r>
              <a:rPr lang="en-GB" sz="2000" dirty="0"/>
              <a:t>Have nonessential questions been removed?</a:t>
            </a:r>
          </a:p>
          <a:p>
            <a:r>
              <a:rPr lang="en-GB" sz="2000" dirty="0"/>
              <a:t>Are questions in a suitable order?</a:t>
            </a:r>
          </a:p>
          <a:p>
            <a:endParaRPr lang="en-GB" sz="2000" dirty="0"/>
          </a:p>
          <a:p>
            <a:r>
              <a:rPr lang="en-GB" sz="2000" dirty="0"/>
              <a:t>DO NOT ASK OR COLLECT ANY CONFIDENTIAL INFORMAION!</a:t>
            </a:r>
          </a:p>
        </p:txBody>
      </p:sp>
    </p:spTree>
    <p:extLst>
      <p:ext uri="{BB962C8B-B14F-4D97-AF65-F5344CB8AC3E}">
        <p14:creationId xmlns:p14="http://schemas.microsoft.com/office/powerpoint/2010/main" val="2514555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05200" y="322730"/>
            <a:ext cx="5350670" cy="4192120"/>
          </a:xfrm>
        </p:spPr>
        <p:txBody>
          <a:bodyPr>
            <a:normAutofit/>
          </a:bodyPr>
          <a:lstStyle/>
          <a:p>
            <a:r>
              <a:rPr lang="en-GB" sz="4800" b="1" dirty="0">
                <a:solidFill>
                  <a:schemeClr val="bg1"/>
                </a:solidFill>
              </a:rPr>
              <a:t>Data Collection Techniques Interviews</a:t>
            </a:r>
          </a:p>
        </p:txBody>
      </p:sp>
    </p:spTree>
    <p:extLst>
      <p:ext uri="{BB962C8B-B14F-4D97-AF65-F5344CB8AC3E}">
        <p14:creationId xmlns:p14="http://schemas.microsoft.com/office/powerpoint/2010/main" val="1299492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What are Interviews in research</a:t>
            </a:r>
            <a:endParaRPr lang="en-US" sz="3200" b="1"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sz="3500" dirty="0"/>
              <a:t>‘Talking Questionnaires’ </a:t>
            </a:r>
          </a:p>
          <a:p>
            <a:endParaRPr lang="en-GB" dirty="0"/>
          </a:p>
          <a:p>
            <a:pPr algn="ctr">
              <a:buNone/>
            </a:pPr>
            <a:r>
              <a:rPr lang="en-GB" dirty="0"/>
              <a:t>however they may be:</a:t>
            </a:r>
          </a:p>
          <a:p>
            <a:pPr algn="ctr">
              <a:buNone/>
            </a:pPr>
            <a:endParaRPr lang="en-GB" dirty="0"/>
          </a:p>
          <a:p>
            <a:pPr marL="0" indent="0" algn="ctr">
              <a:buNone/>
            </a:pPr>
            <a:r>
              <a:rPr lang="en-GB" dirty="0"/>
              <a:t>Structured,</a:t>
            </a:r>
          </a:p>
          <a:p>
            <a:pPr marL="0" indent="0" algn="ctr">
              <a:buNone/>
            </a:pPr>
            <a:r>
              <a:rPr lang="en-GB" dirty="0"/>
              <a:t>Unstructured, </a:t>
            </a:r>
          </a:p>
          <a:p>
            <a:pPr marL="0" indent="0" algn="ctr">
              <a:buNone/>
            </a:pPr>
            <a:r>
              <a:rPr lang="en-GB" dirty="0"/>
              <a:t>or</a:t>
            </a:r>
          </a:p>
          <a:p>
            <a:pPr marL="0" indent="0" algn="ctr">
              <a:buNone/>
            </a:pPr>
            <a:r>
              <a:rPr lang="en-GB" dirty="0"/>
              <a:t>Semi Structured</a:t>
            </a:r>
          </a:p>
          <a:p>
            <a:endParaRPr lang="en-US" dirty="0"/>
          </a:p>
        </p:txBody>
      </p:sp>
    </p:spTree>
    <p:extLst>
      <p:ext uri="{BB962C8B-B14F-4D97-AF65-F5344CB8AC3E}">
        <p14:creationId xmlns:p14="http://schemas.microsoft.com/office/powerpoint/2010/main" val="1925383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26029"/>
          </a:xfrm>
        </p:spPr>
        <p:txBody>
          <a:bodyPr>
            <a:normAutofit/>
          </a:bodyPr>
          <a:lstStyle/>
          <a:p>
            <a:r>
              <a:rPr lang="en-GB" sz="3200" b="1" dirty="0"/>
              <a:t>Structured Interviews</a:t>
            </a:r>
            <a:endParaRPr lang="en-US" sz="3200" b="1" dirty="0"/>
          </a:p>
        </p:txBody>
      </p:sp>
      <p:sp>
        <p:nvSpPr>
          <p:cNvPr id="3" name="Content Placeholder 2"/>
          <p:cNvSpPr>
            <a:spLocks noGrp="1"/>
          </p:cNvSpPr>
          <p:nvPr>
            <p:ph idx="1"/>
          </p:nvPr>
        </p:nvSpPr>
        <p:spPr>
          <a:xfrm>
            <a:off x="466825" y="1510163"/>
            <a:ext cx="8219975" cy="3557137"/>
          </a:xfrm>
        </p:spPr>
        <p:txBody>
          <a:bodyPr>
            <a:normAutofit/>
          </a:bodyPr>
          <a:lstStyle/>
          <a:p>
            <a:r>
              <a:rPr lang="en-GB" sz="2800" dirty="0"/>
              <a:t>Strict adherence to order and wording of questions</a:t>
            </a:r>
          </a:p>
          <a:p>
            <a:endParaRPr lang="en-GB" sz="2800" dirty="0"/>
          </a:p>
          <a:p>
            <a:r>
              <a:rPr lang="en-GB" sz="2800" dirty="0"/>
              <a:t>Answers recorded by interviewer,</a:t>
            </a:r>
          </a:p>
          <a:p>
            <a:endParaRPr lang="en-GB" sz="2800" dirty="0"/>
          </a:p>
          <a:p>
            <a:r>
              <a:rPr lang="en-GB" sz="2800" dirty="0"/>
              <a:t>Interviewer takes ‘robot’ approach acting in a neutral manner.</a:t>
            </a:r>
            <a:endParaRPr lang="en-US" sz="2800" dirty="0"/>
          </a:p>
        </p:txBody>
      </p:sp>
    </p:spTree>
    <p:extLst>
      <p:ext uri="{BB962C8B-B14F-4D97-AF65-F5344CB8AC3E}">
        <p14:creationId xmlns:p14="http://schemas.microsoft.com/office/powerpoint/2010/main" val="355285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8263"/>
          </a:xfrm>
        </p:spPr>
        <p:txBody>
          <a:bodyPr>
            <a:normAutofit/>
          </a:bodyPr>
          <a:lstStyle/>
          <a:p>
            <a:r>
              <a:rPr lang="en-GB" sz="3200" b="1" dirty="0"/>
              <a:t>Unstructured Interviews</a:t>
            </a:r>
            <a:endParaRPr lang="en-US" sz="3200" b="1" dirty="0"/>
          </a:p>
        </p:txBody>
      </p:sp>
      <p:sp>
        <p:nvSpPr>
          <p:cNvPr id="3" name="Content Placeholder 2"/>
          <p:cNvSpPr>
            <a:spLocks noGrp="1"/>
          </p:cNvSpPr>
          <p:nvPr>
            <p:ph idx="1"/>
          </p:nvPr>
        </p:nvSpPr>
        <p:spPr>
          <a:xfrm>
            <a:off x="457200" y="1116531"/>
            <a:ext cx="8229600" cy="4400702"/>
          </a:xfrm>
        </p:spPr>
        <p:txBody>
          <a:bodyPr>
            <a:normAutofit fontScale="92500" lnSpcReduction="20000"/>
          </a:bodyPr>
          <a:lstStyle/>
          <a:p>
            <a:pPr marL="0" indent="0" algn="ctr">
              <a:lnSpc>
                <a:spcPct val="110000"/>
              </a:lnSpc>
              <a:buNone/>
            </a:pPr>
            <a:r>
              <a:rPr lang="en-GB" sz="2800" dirty="0"/>
              <a:t>Employ ‘open ended’ questions wording and order of which can be changed at will by the interviewer.</a:t>
            </a:r>
          </a:p>
          <a:p>
            <a:pPr marL="0" indent="0">
              <a:lnSpc>
                <a:spcPct val="110000"/>
              </a:lnSpc>
              <a:buNone/>
            </a:pPr>
            <a:endParaRPr lang="en-GB" sz="2800" dirty="0"/>
          </a:p>
          <a:p>
            <a:pPr>
              <a:lnSpc>
                <a:spcPct val="110000"/>
              </a:lnSpc>
            </a:pPr>
            <a:r>
              <a:rPr lang="en-GB" sz="2800" dirty="0"/>
              <a:t>Interviewer is flexible in approach and may formulate questions as required in a neutral probing way.</a:t>
            </a:r>
          </a:p>
          <a:p>
            <a:pPr>
              <a:lnSpc>
                <a:spcPct val="110000"/>
              </a:lnSpc>
            </a:pPr>
            <a:endParaRPr lang="en-GB" sz="2800" dirty="0"/>
          </a:p>
          <a:p>
            <a:pPr>
              <a:lnSpc>
                <a:spcPct val="110000"/>
              </a:lnSpc>
            </a:pPr>
            <a:r>
              <a:rPr lang="en-GB" sz="2800" dirty="0"/>
              <a:t>Semi-Structured Interviews</a:t>
            </a:r>
          </a:p>
          <a:p>
            <a:pPr lvl="1">
              <a:lnSpc>
                <a:spcPct val="110000"/>
              </a:lnSpc>
            </a:pPr>
            <a:r>
              <a:rPr lang="en-GB" dirty="0"/>
              <a:t>In between structured and Unstructured interviews</a:t>
            </a:r>
            <a:endParaRPr lang="en-US" dirty="0"/>
          </a:p>
        </p:txBody>
      </p:sp>
    </p:spTree>
    <p:extLst>
      <p:ext uri="{BB962C8B-B14F-4D97-AF65-F5344CB8AC3E}">
        <p14:creationId xmlns:p14="http://schemas.microsoft.com/office/powerpoint/2010/main" val="15666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3884"/>
          </a:xfrm>
        </p:spPr>
        <p:txBody>
          <a:bodyPr>
            <a:normAutofit fontScale="90000"/>
          </a:bodyPr>
          <a:lstStyle/>
          <a:p>
            <a:r>
              <a:rPr lang="en-GB" sz="3200" b="1" dirty="0"/>
              <a:t>Disadvantages &amp; Advantages </a:t>
            </a:r>
            <a:r>
              <a:rPr lang="en-GB" sz="3200" dirty="0"/>
              <a:t>	</a:t>
            </a:r>
            <a:endParaRPr lang="en-US" sz="3200" dirty="0"/>
          </a:p>
        </p:txBody>
      </p:sp>
      <p:sp>
        <p:nvSpPr>
          <p:cNvPr id="3" name="Content Placeholder 2"/>
          <p:cNvSpPr>
            <a:spLocks noGrp="1"/>
          </p:cNvSpPr>
          <p:nvPr>
            <p:ph idx="1"/>
          </p:nvPr>
        </p:nvSpPr>
        <p:spPr>
          <a:xfrm>
            <a:off x="457200" y="1049154"/>
            <a:ext cx="8229600" cy="4468079"/>
          </a:xfrm>
        </p:spPr>
        <p:txBody>
          <a:bodyPr>
            <a:normAutofit fontScale="85000" lnSpcReduction="20000"/>
          </a:bodyPr>
          <a:lstStyle/>
          <a:p>
            <a:r>
              <a:rPr lang="en-GB" dirty="0"/>
              <a:t>Disadvantages</a:t>
            </a:r>
          </a:p>
          <a:p>
            <a:pPr lvl="1"/>
            <a:r>
              <a:rPr lang="en-GB" dirty="0"/>
              <a:t>Inconvenient</a:t>
            </a:r>
          </a:p>
          <a:p>
            <a:pPr lvl="1"/>
            <a:r>
              <a:rPr lang="en-GB" dirty="0"/>
              <a:t>No Secrecy</a:t>
            </a:r>
          </a:p>
          <a:p>
            <a:pPr lvl="1"/>
            <a:r>
              <a:rPr lang="en-GB" dirty="0"/>
              <a:t>Sensitivity (Subject dependent)</a:t>
            </a:r>
          </a:p>
          <a:p>
            <a:pPr lvl="1"/>
            <a:r>
              <a:rPr lang="en-GB" dirty="0"/>
              <a:t>Bias</a:t>
            </a:r>
            <a:endParaRPr lang="en-US" dirty="0"/>
          </a:p>
          <a:p>
            <a:pPr marL="457200" lvl="1" indent="0">
              <a:buNone/>
            </a:pPr>
            <a:endParaRPr lang="en-GB" dirty="0"/>
          </a:p>
          <a:p>
            <a:r>
              <a:rPr lang="en-GB" dirty="0"/>
              <a:t>Advantages:</a:t>
            </a:r>
          </a:p>
          <a:p>
            <a:pPr lvl="1"/>
            <a:r>
              <a:rPr lang="en-GB" dirty="0"/>
              <a:t>Flexible – can be tailored to suit subject</a:t>
            </a:r>
          </a:p>
          <a:p>
            <a:pPr lvl="1"/>
            <a:r>
              <a:rPr lang="en-GB" dirty="0"/>
              <a:t>High response rate</a:t>
            </a:r>
          </a:p>
          <a:p>
            <a:pPr lvl="1"/>
            <a:r>
              <a:rPr lang="en-GB" dirty="0"/>
              <a:t>Easy administration </a:t>
            </a:r>
          </a:p>
          <a:p>
            <a:pPr lvl="1"/>
            <a:r>
              <a:rPr lang="en-GB" dirty="0"/>
              <a:t>Control over environment</a:t>
            </a:r>
          </a:p>
          <a:p>
            <a:pPr marL="457200" lvl="1" indent="0">
              <a:buNone/>
            </a:pPr>
            <a:endParaRPr lang="en-GB" dirty="0"/>
          </a:p>
        </p:txBody>
      </p:sp>
    </p:spTree>
    <p:extLst>
      <p:ext uri="{BB962C8B-B14F-4D97-AF65-F5344CB8AC3E}">
        <p14:creationId xmlns:p14="http://schemas.microsoft.com/office/powerpoint/2010/main" val="417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47257"/>
          </a:xfrm>
        </p:spPr>
        <p:txBody>
          <a:bodyPr>
            <a:normAutofit fontScale="90000"/>
          </a:bodyPr>
          <a:lstStyle/>
          <a:p>
            <a:r>
              <a:rPr lang="en-GB" sz="2800" b="1" dirty="0"/>
              <a:t>Reading List</a:t>
            </a:r>
          </a:p>
        </p:txBody>
      </p:sp>
      <p:sp>
        <p:nvSpPr>
          <p:cNvPr id="3" name="Content Placeholder 2"/>
          <p:cNvSpPr>
            <a:spLocks noGrp="1"/>
          </p:cNvSpPr>
          <p:nvPr>
            <p:ph idx="1"/>
          </p:nvPr>
        </p:nvSpPr>
        <p:spPr>
          <a:xfrm>
            <a:off x="457200" y="885524"/>
            <a:ext cx="8229600" cy="4631709"/>
          </a:xfrm>
        </p:spPr>
        <p:txBody>
          <a:bodyPr>
            <a:normAutofit lnSpcReduction="10000"/>
          </a:bodyPr>
          <a:lstStyle/>
          <a:p>
            <a:r>
              <a:rPr lang="en-GB" sz="2000" b="1" dirty="0"/>
              <a:t>Bell, J. </a:t>
            </a:r>
            <a:r>
              <a:rPr lang="en-GB" sz="2000" dirty="0"/>
              <a:t>(2005). </a:t>
            </a:r>
            <a:r>
              <a:rPr lang="en-GB" sz="2000" i="1" dirty="0"/>
              <a:t>Doing your research project : A guide for first-time researchers in education, health and social science</a:t>
            </a:r>
            <a:r>
              <a:rPr lang="en-GB" sz="2000" dirty="0"/>
              <a:t> (4th ed.). Maidenhead, England ; New York: Open University Press.</a:t>
            </a:r>
          </a:p>
          <a:p>
            <a:r>
              <a:rPr lang="en-GB" sz="2000" b="1" dirty="0"/>
              <a:t>Murray, N., &amp; Hughes, G</a:t>
            </a:r>
            <a:r>
              <a:rPr lang="en-GB" sz="2000" dirty="0"/>
              <a:t>. (2008). </a:t>
            </a:r>
            <a:r>
              <a:rPr lang="en-GB" sz="2000" i="1" dirty="0"/>
              <a:t>Writing up your university assignments and research projects : A practical handbook</a:t>
            </a:r>
            <a:r>
              <a:rPr lang="en-GB" sz="2000" dirty="0"/>
              <a:t>. Maidenhead: McGraw-Hill Open University Press.</a:t>
            </a:r>
          </a:p>
          <a:p>
            <a:r>
              <a:rPr lang="en-GB" sz="2000" b="1" dirty="0"/>
              <a:t>Bell, J., &amp; Waters, S</a:t>
            </a:r>
            <a:r>
              <a:rPr lang="en-GB" sz="2000" dirty="0"/>
              <a:t>. (2018). </a:t>
            </a:r>
            <a:r>
              <a:rPr lang="en-GB" sz="2000" i="1" dirty="0"/>
              <a:t>Doing your research project : A guide for first-time researchers</a:t>
            </a:r>
            <a:r>
              <a:rPr lang="en-GB" sz="2000" dirty="0"/>
              <a:t> (7th ed.).</a:t>
            </a:r>
          </a:p>
          <a:p>
            <a:r>
              <a:rPr lang="en-GB" sz="2000" b="1" dirty="0" err="1"/>
              <a:t>Denscombe</a:t>
            </a:r>
            <a:r>
              <a:rPr lang="en-GB" sz="2000" b="1" dirty="0"/>
              <a:t>, M. </a:t>
            </a:r>
            <a:r>
              <a:rPr lang="en-GB" sz="2000" dirty="0"/>
              <a:t>(2017). </a:t>
            </a:r>
            <a:r>
              <a:rPr lang="en-GB" sz="2000" i="1" dirty="0"/>
              <a:t>The good research guide : For small-scale social research projects</a:t>
            </a:r>
            <a:r>
              <a:rPr lang="en-GB" sz="2000" dirty="0"/>
              <a:t> (Sixth ed., Open UP study skills). </a:t>
            </a:r>
          </a:p>
          <a:p>
            <a:r>
              <a:rPr lang="en-GB" sz="2000" b="1" dirty="0"/>
              <a:t>Berry, R.</a:t>
            </a:r>
            <a:r>
              <a:rPr lang="en-GB" sz="2000" dirty="0"/>
              <a:t> (2004). </a:t>
            </a:r>
            <a:r>
              <a:rPr lang="en-GB" sz="2000" i="1" dirty="0"/>
              <a:t>The research project how to write it</a:t>
            </a:r>
            <a:r>
              <a:rPr lang="en-GB" sz="2000" dirty="0"/>
              <a:t> (5th ed., Routledge study guides). London: Routledge.</a:t>
            </a:r>
          </a:p>
          <a:p>
            <a:r>
              <a:rPr lang="en-GB" sz="2000" b="1" dirty="0"/>
              <a:t>Sharp, J., &amp; Howard, K.</a:t>
            </a:r>
            <a:r>
              <a:rPr lang="en-GB" sz="2000" dirty="0"/>
              <a:t> (1998). </a:t>
            </a:r>
            <a:r>
              <a:rPr lang="en-GB" sz="2000" i="1" dirty="0"/>
              <a:t>The management of a student research project</a:t>
            </a:r>
            <a:r>
              <a:rPr lang="en-GB" sz="2000" dirty="0"/>
              <a:t> (2nd ed.). Aldershot: Gower.</a:t>
            </a:r>
          </a:p>
        </p:txBody>
      </p:sp>
    </p:spTree>
    <p:extLst>
      <p:ext uri="{BB962C8B-B14F-4D97-AF65-F5344CB8AC3E}">
        <p14:creationId xmlns:p14="http://schemas.microsoft.com/office/powerpoint/2010/main" val="168274687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2" ma:contentTypeDescription="Create a new document." ma:contentTypeScope="" ma:versionID="f3e79057454c99fdaca33b08046adc82">
  <xsd:schema xmlns:xsd="http://www.w3.org/2001/XMLSchema" xmlns:xs="http://www.w3.org/2001/XMLSchema" xmlns:p="http://schemas.microsoft.com/office/2006/metadata/properties" xmlns:ns3="5cce672a-2249-4bca-ab09-8f7b37c30eb2" xmlns:ns4="085339e8-869b-4c3a-a446-745e05ea898f" targetNamespace="http://schemas.microsoft.com/office/2006/metadata/properties" ma:root="true" ma:fieldsID="e478d7a493e3e434bb1194c86b894a0f" ns3:_="" ns4:_="">
    <xsd:import namespace="5cce672a-2249-4bca-ab09-8f7b37c30eb2"/>
    <xsd:import namespace="085339e8-869b-4c3a-a446-745e05ea89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BFC7021-3ED2-404E-A200-4A9A696C59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ce672a-2249-4bca-ab09-8f7b37c30eb2"/>
    <ds:schemaRef ds:uri="085339e8-869b-4c3a-a446-745e05ea8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512</TotalTime>
  <Words>1556</Words>
  <Application>Microsoft Office PowerPoint</Application>
  <PresentationFormat>On-screen Show (4:3)</PresentationFormat>
  <Paragraphs>228</Paragraphs>
  <Slides>31</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Myriad Pro</vt:lpstr>
      <vt:lpstr>Theme1.thmx first page pp</vt:lpstr>
      <vt:lpstr>Research Methods  &amp;  Skills </vt:lpstr>
      <vt:lpstr>What is research?</vt:lpstr>
      <vt:lpstr> Research has a purpose…  </vt:lpstr>
      <vt:lpstr>  Research has a purpose…  </vt:lpstr>
      <vt:lpstr> Research has a purpose…  </vt:lpstr>
      <vt:lpstr>Research is ….</vt:lpstr>
      <vt:lpstr>What is the difference between primary and secondary research?</vt:lpstr>
      <vt:lpstr>What is the difference between quantitative and qualitative research?</vt:lpstr>
      <vt:lpstr>Sampling techniques</vt:lpstr>
      <vt:lpstr>Rationale for sampling</vt:lpstr>
      <vt:lpstr>PowerPoint Presentation</vt:lpstr>
      <vt:lpstr>Rationale for Sampling</vt:lpstr>
      <vt:lpstr>Data Collection Techniques Questionnaires</vt:lpstr>
      <vt:lpstr>What is a Questionnaire? </vt:lpstr>
      <vt:lpstr>Types of Questionnaire </vt:lpstr>
      <vt:lpstr>Administration of Questionnaires</vt:lpstr>
      <vt:lpstr>Structure of the Questionnaire</vt:lpstr>
      <vt:lpstr>Types of Questions</vt:lpstr>
      <vt:lpstr>Multiple Choice Questions</vt:lpstr>
      <vt:lpstr>Likert Scale</vt:lpstr>
      <vt:lpstr>Semantic Differential Scale</vt:lpstr>
      <vt:lpstr>Golden Rules on Questionnaire Design</vt:lpstr>
      <vt:lpstr>Advantages</vt:lpstr>
      <vt:lpstr>Disadvantages of Questionnaires</vt:lpstr>
      <vt:lpstr>Check Lists for Questionnaires</vt:lpstr>
      <vt:lpstr>Data Collection Techniques Interviews</vt:lpstr>
      <vt:lpstr>What are Interviews in research</vt:lpstr>
      <vt:lpstr>Structured Interviews</vt:lpstr>
      <vt:lpstr>Unstructured Interviews</vt:lpstr>
      <vt:lpstr>Disadvantages &amp; Advantages  </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Sarah Jones (IMH)</cp:lastModifiedBy>
  <cp:revision>22</cp:revision>
  <dcterms:created xsi:type="dcterms:W3CDTF">2020-01-03T17:59:45Z</dcterms:created>
  <dcterms:modified xsi:type="dcterms:W3CDTF">2020-01-27T15:01:01Z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ies>
</file>