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1"/>
    <p:sldMasterId id="2147483917" r:id="rId2"/>
  </p:sldMasterIdLst>
  <p:notesMasterIdLst>
    <p:notesMasterId r:id="rId23"/>
  </p:notesMasterIdLst>
  <p:sldIdLst>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5" r:id="rId17"/>
    <p:sldId id="262" r:id="rId18"/>
    <p:sldId id="272" r:id="rId19"/>
    <p:sldId id="273" r:id="rId20"/>
    <p:sldId id="274"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57CA"/>
    <a:srgbClr val="BD582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33" autoAdjust="0"/>
    <p:restoredTop sz="72394" autoAdjust="0"/>
  </p:normalViewPr>
  <p:slideViewPr>
    <p:cSldViewPr snapToGrid="0">
      <p:cViewPr>
        <p:scale>
          <a:sx n="82" d="100"/>
          <a:sy n="82" d="100"/>
        </p:scale>
        <p:origin x="139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0B348-F8CB-4166-B2E3-292C52CAE3B5}" type="datetimeFigureOut">
              <a:rPr lang="en-GB" smtClean="0"/>
              <a:t>13/03/2024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2EC99E-2BEF-442F-86EC-AE0725D032C2}" type="slidenum">
              <a:rPr lang="en-GB" smtClean="0"/>
              <a:t>‹#›</a:t>
            </a:fld>
            <a:endParaRPr lang="en-GB"/>
          </a:p>
        </p:txBody>
      </p:sp>
    </p:spTree>
    <p:extLst>
      <p:ext uri="{BB962C8B-B14F-4D97-AF65-F5344CB8AC3E}">
        <p14:creationId xmlns:p14="http://schemas.microsoft.com/office/powerpoint/2010/main" val="2590194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a:t>
            </a:fld>
            <a:endParaRPr lang="en-GB"/>
          </a:p>
        </p:txBody>
      </p:sp>
    </p:spTree>
    <p:extLst>
      <p:ext uri="{BB962C8B-B14F-4D97-AF65-F5344CB8AC3E}">
        <p14:creationId xmlns:p14="http://schemas.microsoft.com/office/powerpoint/2010/main" val="1387027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en-US" sz="1800" b="1" i="0" u="none" strike="noStrike" dirty="0">
              <a:solidFill>
                <a:srgbClr val="444746"/>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dirty="0">
                <a:solidFill>
                  <a:srgbClr val="444746"/>
                </a:solidFill>
                <a:effectLst/>
                <a:latin typeface="Roboto" panose="02000000000000000000" pitchFamily="2" charset="0"/>
              </a:rPr>
              <a:t>Click;</a:t>
            </a:r>
          </a:p>
          <a:p>
            <a:pPr rtl="0">
              <a:spcBef>
                <a:spcPts val="0"/>
              </a:spcBef>
              <a:spcAft>
                <a:spcPts val="0"/>
              </a:spcAft>
            </a:pPr>
            <a:r>
              <a:rPr lang="en-US" sz="1800" b="1" i="0" u="none" strike="noStrike" dirty="0">
                <a:solidFill>
                  <a:srgbClr val="444746"/>
                </a:solidFill>
                <a:effectLst/>
                <a:latin typeface="Roboto" panose="02000000000000000000" pitchFamily="2" charset="0"/>
              </a:rPr>
              <a:t>Order of session are progressive in developing confidence, competence and autonomy . </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444746"/>
                </a:solidFill>
                <a:effectLst/>
                <a:latin typeface="Roboto" panose="02000000000000000000" pitchFamily="2" charset="0"/>
              </a:rPr>
              <a:t>This is fostered by the order to delivery… ‘Broader’ or Gross motor skills are focused on at the beginning of the </a:t>
            </a:r>
            <a:r>
              <a:rPr lang="en-US" sz="1800" b="0" i="0" u="none" strike="noStrike" dirty="0" err="1">
                <a:solidFill>
                  <a:srgbClr val="444746"/>
                </a:solidFill>
                <a:effectLst/>
                <a:latin typeface="Roboto" panose="02000000000000000000" pitchFamily="2" charset="0"/>
              </a:rPr>
              <a:t>programme</a:t>
            </a:r>
            <a:r>
              <a:rPr lang="en-US" sz="1800" b="0" i="0" u="none" strike="noStrike" dirty="0">
                <a:solidFill>
                  <a:srgbClr val="444746"/>
                </a:solidFill>
                <a:effectLst/>
                <a:latin typeface="Roboto" panose="02000000000000000000" pitchFamily="2" charset="0"/>
              </a:rPr>
              <a:t> before developing into fine motor skills and balance, this builds confidence early and increasing the likelihood of attendance, engagement and motivation throughout. (</a:t>
            </a:r>
            <a:r>
              <a:rPr lang="en-US" sz="1800" b="0" i="0" u="none" strike="noStrike" dirty="0" err="1">
                <a:solidFill>
                  <a:srgbClr val="444746"/>
                </a:solidFill>
                <a:effectLst/>
                <a:latin typeface="Roboto" panose="02000000000000000000" pitchFamily="2" charset="0"/>
              </a:rPr>
              <a:t>Piek</a:t>
            </a:r>
            <a:r>
              <a:rPr lang="en-US" sz="1800" b="0" i="0" u="none" strike="noStrike" dirty="0">
                <a:solidFill>
                  <a:srgbClr val="444746"/>
                </a:solidFill>
                <a:effectLst/>
                <a:latin typeface="Roboto" panose="02000000000000000000" pitchFamily="2" charset="0"/>
              </a:rPr>
              <a:t>, et al, 2006). This aligns with Deci &amp; Ryan (2012) along meeting basic psychological needs.</a:t>
            </a:r>
            <a:endParaRPr lang="en-US" sz="2800" b="0" dirty="0">
              <a:effectLst/>
            </a:endParaRPr>
          </a:p>
          <a:p>
            <a:pPr rtl="0">
              <a:spcBef>
                <a:spcPts val="0"/>
              </a:spcBef>
              <a:spcAft>
                <a:spcPts val="0"/>
              </a:spcAft>
            </a:pPr>
            <a:br>
              <a:rPr lang="en-US" sz="2800" b="0" dirty="0">
                <a:effectLst/>
              </a:rPr>
            </a:br>
            <a:r>
              <a:rPr lang="en-US" sz="1800" b="1" i="0" u="none" strike="noStrike" dirty="0">
                <a:solidFill>
                  <a:srgbClr val="444746"/>
                </a:solidFill>
                <a:effectLst/>
                <a:latin typeface="Roboto" panose="02000000000000000000" pitchFamily="2" charset="0"/>
              </a:rPr>
              <a:t>Click;</a:t>
            </a:r>
            <a:endParaRPr lang="en-US" sz="2800" b="0" dirty="0">
              <a:effectLst/>
            </a:endParaRPr>
          </a:p>
          <a:p>
            <a:pPr rtl="0">
              <a:spcBef>
                <a:spcPts val="0"/>
              </a:spcBef>
              <a:spcAft>
                <a:spcPts val="0"/>
              </a:spcAft>
            </a:pPr>
            <a:r>
              <a:rPr lang="en-US" sz="1800" b="1" i="0" u="none" strike="noStrike" dirty="0">
                <a:solidFill>
                  <a:srgbClr val="444746"/>
                </a:solidFill>
                <a:effectLst/>
                <a:latin typeface="Roboto" panose="02000000000000000000" pitchFamily="2" charset="0"/>
              </a:rPr>
              <a:t>Background</a:t>
            </a:r>
            <a:r>
              <a:rPr lang="en-US" sz="1800" b="0" i="0" u="none" strike="noStrike" dirty="0">
                <a:solidFill>
                  <a:srgbClr val="444746"/>
                </a:solidFill>
                <a:effectLst/>
                <a:latin typeface="Roboto" panose="02000000000000000000" pitchFamily="2" charset="0"/>
              </a:rPr>
              <a:t>: A previous session has Identified weaknesses in Agility, Balance, and Coordination. In doing so person centric targets were set through a traversing exercise with number of movements and perceived ease being recorded.</a:t>
            </a:r>
            <a:endParaRPr lang="en-US" sz="2800" b="0" dirty="0">
              <a:effectLst/>
            </a:endParaRPr>
          </a:p>
          <a:p>
            <a:pPr rtl="0">
              <a:spcBef>
                <a:spcPts val="0"/>
              </a:spcBef>
              <a:spcAft>
                <a:spcPts val="0"/>
              </a:spcAft>
            </a:pPr>
            <a:r>
              <a:rPr lang="en-US" sz="1800" b="0" i="0" u="none" strike="noStrike" dirty="0">
                <a:solidFill>
                  <a:srgbClr val="444746"/>
                </a:solidFill>
                <a:effectLst/>
                <a:latin typeface="Roboto" panose="02000000000000000000" pitchFamily="2" charset="0"/>
              </a:rPr>
              <a:t>. </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444746"/>
                </a:solidFill>
                <a:effectLst/>
                <a:latin typeface="Roboto" panose="02000000000000000000" pitchFamily="2" charset="0"/>
              </a:rPr>
              <a:t>These exercises will aid in the developing of Performance goals. This being something </a:t>
            </a:r>
            <a:r>
              <a:rPr lang="en-US" sz="1800" b="0" i="0" u="none" strike="noStrike" dirty="0" err="1">
                <a:solidFill>
                  <a:srgbClr val="444746"/>
                </a:solidFill>
                <a:effectLst/>
                <a:latin typeface="Roboto" panose="02000000000000000000" pitchFamily="2" charset="0"/>
              </a:rPr>
              <a:t>Weingart</a:t>
            </a:r>
            <a:r>
              <a:rPr lang="en-US" sz="1800" b="0" i="0" u="none" strike="noStrike" dirty="0">
                <a:solidFill>
                  <a:srgbClr val="444746"/>
                </a:solidFill>
                <a:effectLst/>
                <a:latin typeface="Roboto" panose="02000000000000000000" pitchFamily="2" charset="0"/>
              </a:rPr>
              <a:t> &amp; </a:t>
            </a:r>
            <a:r>
              <a:rPr lang="en-US" sz="1800" b="0" i="0" u="none" strike="noStrike" dirty="0" err="1">
                <a:solidFill>
                  <a:srgbClr val="444746"/>
                </a:solidFill>
                <a:effectLst/>
                <a:latin typeface="Roboto" panose="02000000000000000000" pitchFamily="2" charset="0"/>
              </a:rPr>
              <a:t>Weldone</a:t>
            </a:r>
            <a:r>
              <a:rPr lang="en-US" sz="1800" b="0" i="0" u="none" strike="noStrike" dirty="0">
                <a:solidFill>
                  <a:srgbClr val="444746"/>
                </a:solidFill>
                <a:effectLst/>
                <a:latin typeface="Roboto" panose="02000000000000000000" pitchFamily="2" charset="0"/>
              </a:rPr>
              <a:t> (1991) attribute to increased effort and planning.</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444746"/>
                </a:solidFill>
                <a:effectLst/>
                <a:latin typeface="Roboto" panose="02000000000000000000" pitchFamily="2" charset="0"/>
              </a:rPr>
              <a:t>These same exercises will be repeated after the coaching </a:t>
            </a:r>
            <a:r>
              <a:rPr lang="en-US" sz="1800" b="0" i="0" u="none" strike="noStrike" dirty="0" err="1">
                <a:solidFill>
                  <a:srgbClr val="444746"/>
                </a:solidFill>
                <a:effectLst/>
                <a:latin typeface="Roboto" panose="02000000000000000000" pitchFamily="2" charset="0"/>
              </a:rPr>
              <a:t>programme</a:t>
            </a:r>
            <a:r>
              <a:rPr lang="en-US" sz="1800" b="0" i="0" u="none" strike="noStrike" dirty="0">
                <a:solidFill>
                  <a:srgbClr val="444746"/>
                </a:solidFill>
                <a:effectLst/>
                <a:latin typeface="Roboto" panose="02000000000000000000" pitchFamily="2" charset="0"/>
              </a:rPr>
              <a:t> in order to further measure progress, build a sense of competence and autonomy. </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444746"/>
                </a:solidFill>
                <a:effectLst/>
                <a:latin typeface="Roboto" panose="02000000000000000000" pitchFamily="2" charset="0"/>
              </a:rPr>
              <a:t>Regarding the practicality of delivering the sessions outlined the assumption is that the coach has access to a suitable, bouldering area with varying degrees of walls (Slabs, vertical, overhang </a:t>
            </a:r>
            <a:r>
              <a:rPr lang="en-US" sz="1800" b="0" i="0" u="none" strike="noStrike" dirty="0" err="1">
                <a:solidFill>
                  <a:srgbClr val="444746"/>
                </a:solidFill>
                <a:effectLst/>
                <a:latin typeface="Roboto" panose="02000000000000000000" pitchFamily="2" charset="0"/>
              </a:rPr>
              <a:t>etc</a:t>
            </a:r>
            <a:r>
              <a:rPr lang="en-US" sz="1800" b="0" i="0" u="none" strike="noStrike" dirty="0">
                <a:solidFill>
                  <a:srgbClr val="444746"/>
                </a:solidFill>
                <a:effectLst/>
                <a:latin typeface="Roboto" panose="02000000000000000000" pitchFamily="2" charset="0"/>
              </a:rPr>
              <a:t>) </a:t>
            </a:r>
            <a:endParaRPr lang="en-US" sz="2800" b="0" dirty="0">
              <a:effectLst/>
            </a:endParaRPr>
          </a:p>
          <a:p>
            <a:pPr rtl="0">
              <a:spcBef>
                <a:spcPts val="0"/>
              </a:spcBef>
              <a:spcAft>
                <a:spcPts val="0"/>
              </a:spcAft>
            </a:pPr>
            <a:br>
              <a:rPr lang="en-US" sz="1800" b="0" i="0" u="none" strike="noStrike" dirty="0">
                <a:solidFill>
                  <a:srgbClr val="444746"/>
                </a:solidFill>
                <a:effectLst/>
                <a:latin typeface="Roboto" panose="02000000000000000000" pitchFamily="2" charset="0"/>
              </a:rPr>
            </a:br>
            <a:r>
              <a:rPr lang="en-US" sz="1800" b="0" i="0" u="none" strike="noStrike" dirty="0">
                <a:solidFill>
                  <a:srgbClr val="444746"/>
                </a:solidFill>
                <a:effectLst/>
                <a:latin typeface="Roboto" panose="02000000000000000000" pitchFamily="2" charset="0"/>
              </a:rPr>
              <a:t>The following will present sessions 2,3 and 4.</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2</a:t>
            </a:fld>
            <a:endParaRPr lang="en-GB"/>
          </a:p>
        </p:txBody>
      </p:sp>
    </p:spTree>
    <p:extLst>
      <p:ext uri="{BB962C8B-B14F-4D97-AF65-F5344CB8AC3E}">
        <p14:creationId xmlns:p14="http://schemas.microsoft.com/office/powerpoint/2010/main" val="3214649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sng" dirty="0">
                <a:solidFill>
                  <a:srgbClr val="000000"/>
                </a:solidFill>
                <a:effectLst/>
                <a:latin typeface="Arial" panose="020B0604020202020204" pitchFamily="34" charset="0"/>
              </a:rPr>
              <a:t>Session 2 Agility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With this being said the first coaching session will build on ‘Gross’ motor skills surrounding </a:t>
            </a:r>
            <a:r>
              <a:rPr lang="en-US" sz="1800" b="1" i="0" u="none" strike="noStrike" dirty="0">
                <a:solidFill>
                  <a:srgbClr val="000000"/>
                </a:solidFill>
                <a:effectLst/>
                <a:latin typeface="Arial" panose="020B0604020202020204" pitchFamily="34" charset="0"/>
              </a:rPr>
              <a:t>Agility.</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Defined as the</a:t>
            </a:r>
            <a:r>
              <a:rPr lang="en-US" sz="1800" b="1" i="0" u="none" strike="noStrike" dirty="0">
                <a:solidFill>
                  <a:srgbClr val="000000"/>
                </a:solidFill>
                <a:effectLst/>
                <a:latin typeface="Arial" panose="020B0604020202020204" pitchFamily="34" charset="0"/>
              </a:rPr>
              <a:t> “ability to change body position efficiently.” </a:t>
            </a:r>
            <a:r>
              <a:rPr lang="en-US" sz="1800" b="0" i="0" u="none" strike="noStrike" dirty="0">
                <a:solidFill>
                  <a:srgbClr val="000000"/>
                </a:solidFill>
                <a:effectLst/>
                <a:latin typeface="Arial" panose="020B0604020202020204" pitchFamily="34" charset="0"/>
              </a:rPr>
              <a:t>This first session will cover a range of relevant skills such as hip positioning, weight management and efficient foot positioning.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Coinciding with this, the session aim will be: </a:t>
            </a:r>
            <a:r>
              <a:rPr lang="en-US" sz="1800" b="1" i="0" u="none" strike="noStrike" dirty="0">
                <a:solidFill>
                  <a:srgbClr val="000080"/>
                </a:solidFill>
                <a:effectLst/>
                <a:latin typeface="Times New Roman" panose="02020603050405020304" pitchFamily="18" charset="0"/>
              </a:rPr>
              <a:t>Develop agility on the wall by efficiently changing body position.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making this aim practicable process goals will be to;</a:t>
            </a:r>
            <a:endParaRPr lang="en-US" b="0" dirty="0">
              <a:effectLst/>
            </a:endParaRPr>
          </a:p>
          <a:p>
            <a:pPr rtl="0" fontAlgn="base">
              <a:spcBef>
                <a:spcPts val="0"/>
              </a:spcBef>
              <a:spcAft>
                <a:spcPts val="0"/>
              </a:spcAft>
              <a:buFont typeface="Arial" panose="020B0604020202020204" pitchFamily="34" charset="0"/>
              <a:buChar char="•"/>
            </a:pPr>
            <a:br>
              <a:rPr lang="en-US" b="0" dirty="0">
                <a:effectLst/>
              </a:rPr>
            </a:br>
            <a:endParaRPr lang="en-US" b="0" dirty="0">
              <a:effectLst/>
            </a:endParaRPr>
          </a:p>
          <a:p>
            <a:pPr rtl="0" fontAlgn="base">
              <a:spcBef>
                <a:spcPts val="0"/>
              </a:spcBef>
              <a:spcAft>
                <a:spcPts val="0"/>
              </a:spcAft>
              <a:buFont typeface="Arial" panose="020B0604020202020204" pitchFamily="34" charset="0"/>
              <a:buNone/>
            </a:pPr>
            <a:r>
              <a:rPr lang="en-US" b="1" dirty="0">
                <a:effectLst/>
              </a:rPr>
              <a:t>Click</a:t>
            </a:r>
            <a:br>
              <a:rPr lang="en-US" b="0" dirty="0">
                <a:effectLst/>
              </a:rPr>
            </a:br>
            <a:r>
              <a:rPr lang="en-US" sz="1800" b="0" i="0" u="none" strike="noStrike" dirty="0">
                <a:solidFill>
                  <a:srgbClr val="058DC7"/>
                </a:solidFill>
                <a:effectLst/>
                <a:latin typeface="Arial" panose="020B0604020202020204" pitchFamily="34" charset="0"/>
              </a:rPr>
              <a:t>[Hips] Climb with the efficient use of hips in changing body position (Drop knee progression) </a:t>
            </a:r>
          </a:p>
          <a:p>
            <a:pPr rtl="0" fontAlgn="base">
              <a:spcBef>
                <a:spcPts val="0"/>
              </a:spcBef>
              <a:spcAft>
                <a:spcPts val="0"/>
              </a:spcAft>
              <a:buFont typeface="Arial" panose="020B0604020202020204" pitchFamily="34" charset="0"/>
              <a:buNone/>
            </a:pPr>
            <a:r>
              <a:rPr lang="en-US" sz="1800" b="1" dirty="0">
                <a:effectLst/>
              </a:rPr>
              <a:t>Click</a:t>
            </a:r>
            <a:endParaRPr lang="en-US" sz="1800" b="0" i="0" u="none" strike="noStrike" dirty="0">
              <a:solidFill>
                <a:srgbClr val="058DC7"/>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058DC7"/>
                </a:solidFill>
                <a:effectLst/>
                <a:latin typeface="Arial" panose="020B0604020202020204" pitchFamily="34" charset="0"/>
              </a:rPr>
              <a:t>[Feet] Climbing with appropriate foot placement (Progression through precision)  </a:t>
            </a:r>
          </a:p>
          <a:p>
            <a:pPr rtl="0" fontAlgn="base">
              <a:spcBef>
                <a:spcPts val="0"/>
              </a:spcBef>
              <a:spcAft>
                <a:spcPts val="0"/>
              </a:spcAft>
              <a:buFont typeface="Arial" panose="020B0604020202020204" pitchFamily="34" charset="0"/>
              <a:buChar char="•"/>
            </a:pPr>
            <a:r>
              <a:rPr lang="en-US" sz="1800" b="1" dirty="0">
                <a:effectLst/>
              </a:rPr>
              <a:t>Click</a:t>
            </a:r>
            <a:endParaRPr lang="en-US" sz="1800" b="0" i="0" u="none" strike="noStrike" dirty="0">
              <a:solidFill>
                <a:srgbClr val="058DC7"/>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058DC7"/>
                </a:solidFill>
                <a:effectLst/>
                <a:latin typeface="Arial" panose="020B0604020202020204" pitchFamily="34" charset="0"/>
              </a:rPr>
              <a:t>[Arms] Climbing through the skeletal system</a:t>
            </a: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Regarding the likelihood of achieving these process goals difficulty can be adapted through route setting</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3</a:t>
            </a:fld>
            <a:endParaRPr lang="en-GB"/>
          </a:p>
        </p:txBody>
      </p:sp>
    </p:spTree>
    <p:extLst>
      <p:ext uri="{BB962C8B-B14F-4D97-AF65-F5344CB8AC3E}">
        <p14:creationId xmlns:p14="http://schemas.microsoft.com/office/powerpoint/2010/main" val="2792346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sng" dirty="0">
                <a:solidFill>
                  <a:srgbClr val="000000"/>
                </a:solidFill>
                <a:effectLst/>
                <a:latin typeface="Arial" panose="020B0604020202020204" pitchFamily="34" charset="0"/>
              </a:rPr>
              <a:t>Session Introduction:</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To begin the session a recap will be had of the previous week, this will identify performance goals and identify weaknesses. In turn the rationale for the aims of the session will align with this. Although autocratic this rationale will help in participants' motivation (Deci &amp; Ryan).</a:t>
            </a:r>
            <a:endParaRPr lang="en-US" sz="2800" b="0" dirty="0">
              <a:effectLst/>
            </a:endParaRPr>
          </a:p>
          <a:p>
            <a:pPr rtl="0">
              <a:spcBef>
                <a:spcPts val="0"/>
              </a:spcBef>
              <a:spcAft>
                <a:spcPts val="0"/>
              </a:spcAft>
            </a:pPr>
            <a:br>
              <a:rPr lang="en-US" sz="2800" b="0" dirty="0">
                <a:effectLst/>
              </a:rPr>
            </a:br>
            <a:r>
              <a:rPr lang="en-US" sz="2800" b="1" dirty="0">
                <a:effectLst/>
              </a:rPr>
              <a:t>Click.</a:t>
            </a:r>
            <a:br>
              <a:rPr lang="en-US" sz="2800" b="0" dirty="0">
                <a:effectLst/>
              </a:rPr>
            </a:br>
            <a:r>
              <a:rPr lang="en-US" sz="1800" b="1" i="0" u="sng" dirty="0">
                <a:solidFill>
                  <a:srgbClr val="000000"/>
                </a:solidFill>
                <a:effectLst/>
                <a:latin typeface="Arial" panose="020B0604020202020204" pitchFamily="34" charset="0"/>
              </a:rPr>
              <a:t>Session Warm up:</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sessions warm up will follow a RAMP structure; Raise, Activate, Mobilize, Potentiate.</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Jeffreys (2007) states that the RAMP structure allows for the construct of an effective warm-up, which in turn leads to improved neuromuscular efficiency, blood flow, muscle and tendon elasticity.</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000000"/>
                </a:solidFill>
                <a:effectLst/>
                <a:latin typeface="Arial" panose="020B0604020202020204" pitchFamily="34" charset="0"/>
              </a:rPr>
              <a:t>Further aligning with Jeffreys (2007) actions within the warmup will align with and mimic those of the session in order to ensure optimal preparation for performance.</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000000"/>
                </a:solidFill>
                <a:effectLst/>
                <a:latin typeface="Arial" panose="020B0604020202020204" pitchFamily="34" charset="0"/>
              </a:rPr>
              <a:t>The Warmup will begin with a ‘Raise’ exercise, in particular;</a:t>
            </a:r>
          </a:p>
          <a:p>
            <a:pPr rtl="0">
              <a:spcBef>
                <a:spcPts val="0"/>
              </a:spcBef>
              <a:spcAft>
                <a:spcPts val="0"/>
              </a:spcAft>
            </a:pPr>
            <a:endParaRPr lang="en-US" sz="2800" b="0" dirty="0">
              <a:effectLst/>
            </a:endParaRPr>
          </a:p>
          <a:p>
            <a:pPr rtl="0">
              <a:spcBef>
                <a:spcPts val="0"/>
              </a:spcBef>
              <a:spcAft>
                <a:spcPts val="0"/>
              </a:spcAft>
            </a:pPr>
            <a:br>
              <a:rPr lang="en-US" sz="2800" b="0" dirty="0">
                <a:effectLst/>
              </a:rPr>
            </a:br>
            <a:r>
              <a:rPr lang="en-US" sz="1800" b="0" i="0" u="none" strike="noStrike" dirty="0">
                <a:solidFill>
                  <a:srgbClr val="0000FF"/>
                </a:solidFill>
                <a:effectLst/>
                <a:latin typeface="Arial" panose="020B0604020202020204" pitchFamily="34" charset="0"/>
              </a:rPr>
              <a:t> </a:t>
            </a:r>
            <a:r>
              <a:rPr lang="en-US" sz="1800" b="1" i="0" u="sng" dirty="0">
                <a:solidFill>
                  <a:srgbClr val="0000FF"/>
                </a:solidFill>
                <a:effectLst/>
                <a:latin typeface="Arial" panose="020B0604020202020204" pitchFamily="34" charset="0"/>
              </a:rPr>
              <a:t>“Ring a round a sling”</a:t>
            </a:r>
            <a:r>
              <a:rPr lang="en-US" sz="1800" b="0" i="0" u="sng" dirty="0">
                <a:solidFill>
                  <a:srgbClr val="000000"/>
                </a:solidFill>
                <a:effectLst/>
                <a:latin typeface="Arial" panose="020B0604020202020204" pitchFamily="34" charset="0"/>
              </a:rPr>
              <a:t> </a:t>
            </a:r>
            <a:r>
              <a:rPr lang="en-US" sz="1800" b="0" i="0" u="none" strike="noStrike" dirty="0">
                <a:solidFill>
                  <a:srgbClr val="000000"/>
                </a:solidFill>
                <a:effectLst/>
                <a:latin typeface="Arial" panose="020B0604020202020204" pitchFamily="34" charset="0"/>
              </a:rPr>
              <a:t>game. With both hands on a sling or closed loop participants will be given commands such as move clockwise, anticlockwise etc.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As a part of this, cue words will be used such as ‘left hand up’. ‘Hips in’ and ‘quiet feet’. This Weinberg &amp; Gould (2023), state leads to a narrowing of attention and building of self-confidence.</a:t>
            </a:r>
          </a:p>
          <a:p>
            <a:pPr rtl="0">
              <a:spcBef>
                <a:spcPts val="0"/>
              </a:spcBef>
              <a:spcAft>
                <a:spcPts val="0"/>
              </a:spcAft>
            </a:pP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As a part of this adaptations can be made through cue words or commands being used or group separated with different slings etc.</a:t>
            </a:r>
            <a:endParaRPr lang="en-US" sz="2800" b="0" dirty="0">
              <a:effectLst/>
            </a:endParaRPr>
          </a:p>
          <a:p>
            <a:pPr rtl="0">
              <a:spcBef>
                <a:spcPts val="0"/>
              </a:spcBef>
              <a:spcAft>
                <a:spcPts val="0"/>
              </a:spcAft>
            </a:pPr>
            <a:endParaRPr lang="en-US" sz="2800" b="0" dirty="0">
              <a:effectLst/>
            </a:endParaRPr>
          </a:p>
          <a:p>
            <a:pPr rtl="0">
              <a:spcBef>
                <a:spcPts val="0"/>
              </a:spcBef>
              <a:spcAft>
                <a:spcPts val="0"/>
              </a:spcAft>
            </a:pPr>
            <a:endParaRPr lang="en-US" sz="2800" b="0" dirty="0">
              <a:effectLst/>
            </a:endParaRPr>
          </a:p>
          <a:p>
            <a:pPr rtl="0">
              <a:spcBef>
                <a:spcPts val="0"/>
              </a:spcBef>
              <a:spcAft>
                <a:spcPts val="0"/>
              </a:spcAft>
            </a:pPr>
            <a:r>
              <a:rPr lang="en-US" sz="2800" b="1" dirty="0">
                <a:effectLst/>
              </a:rPr>
              <a:t>Click</a:t>
            </a:r>
            <a:br>
              <a:rPr lang="en-US" sz="2800" b="0" dirty="0">
                <a:effectLst/>
              </a:rPr>
            </a:br>
            <a:r>
              <a:rPr lang="en-US" sz="1800" b="0" i="0" u="none" strike="noStrike" dirty="0">
                <a:solidFill>
                  <a:srgbClr val="000000"/>
                </a:solidFill>
                <a:effectLst/>
                <a:latin typeface="Arial" panose="020B0604020202020204" pitchFamily="34" charset="0"/>
              </a:rPr>
              <a:t>Following this </a:t>
            </a:r>
            <a:r>
              <a:rPr lang="en-US" sz="1800" b="1" i="0" u="none" strike="noStrike" dirty="0">
                <a:solidFill>
                  <a:srgbClr val="0000FF"/>
                </a:solidFill>
                <a:effectLst/>
                <a:latin typeface="Arial" panose="020B0604020202020204" pitchFamily="34" charset="0"/>
              </a:rPr>
              <a:t>“</a:t>
            </a:r>
            <a:r>
              <a:rPr lang="en-US" sz="1800" b="1" i="0" u="sng" dirty="0" err="1">
                <a:solidFill>
                  <a:srgbClr val="0000FF"/>
                </a:solidFill>
                <a:effectLst/>
                <a:latin typeface="Arial" panose="020B0604020202020204" pitchFamily="34" charset="0"/>
              </a:rPr>
              <a:t>Tappy</a:t>
            </a:r>
            <a:r>
              <a:rPr lang="en-US" sz="1800" b="1" i="0" u="sng" dirty="0">
                <a:solidFill>
                  <a:srgbClr val="0000FF"/>
                </a:solidFill>
                <a:effectLst/>
                <a:latin typeface="Arial" panose="020B0604020202020204" pitchFamily="34" charset="0"/>
              </a:rPr>
              <a:t> Knee</a:t>
            </a:r>
            <a:r>
              <a:rPr lang="en-US" sz="1800" b="1" i="0" u="none" strike="noStrike" dirty="0">
                <a:solidFill>
                  <a:srgbClr val="0000FF"/>
                </a:solidFill>
                <a:effectLst/>
                <a:latin typeface="Arial" panose="020B0604020202020204" pitchFamily="34" charset="0"/>
              </a:rPr>
              <a:t>” </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aim of the game is simply to tap peoples knees without your being tapped, this can be played in pairs or larger groups.</a:t>
            </a:r>
          </a:p>
          <a:p>
            <a:pPr rtl="0">
              <a:spcBef>
                <a:spcPts val="0"/>
              </a:spcBef>
              <a:spcAft>
                <a:spcPts val="0"/>
              </a:spcAft>
            </a:pP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will further help raise and further activate and </a:t>
            </a:r>
            <a:r>
              <a:rPr lang="en-US" sz="1800" b="0" i="0" u="none" strike="noStrike" dirty="0" err="1">
                <a:solidFill>
                  <a:srgbClr val="000000"/>
                </a:solidFill>
                <a:effectLst/>
                <a:latin typeface="Arial" panose="020B0604020202020204" pitchFamily="34" charset="0"/>
              </a:rPr>
              <a:t>mobilise</a:t>
            </a:r>
            <a:r>
              <a:rPr lang="en-US" sz="1800" b="0" i="0" u="none" strike="noStrike" dirty="0">
                <a:solidFill>
                  <a:srgbClr val="000000"/>
                </a:solidFill>
                <a:effectLst/>
                <a:latin typeface="Arial" panose="020B0604020202020204" pitchFamily="34" charset="0"/>
              </a:rPr>
              <a:t> participants. In particular given the session aims, hips ankles and shoulders will all be indirectly targeted. In enhancing this the coach may ‘demonstrate’ the game and in turn lunge, side step and swing etc.</a:t>
            </a:r>
          </a:p>
          <a:p>
            <a:pPr rtl="0">
              <a:spcBef>
                <a:spcPts val="0"/>
              </a:spcBef>
              <a:spcAft>
                <a:spcPts val="0"/>
              </a:spcAft>
            </a:pP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This can further be adapted through the introduction of rules or changing of play space, for example “only left arms”, “only right arms” etc. </a:t>
            </a:r>
            <a:endParaRPr lang="en-US" sz="2800" b="0" dirty="0">
              <a:effectLst/>
            </a:endParaRPr>
          </a:p>
          <a:p>
            <a:pPr rtl="0">
              <a:spcBef>
                <a:spcPts val="0"/>
              </a:spcBef>
              <a:spcAft>
                <a:spcPts val="0"/>
              </a:spcAft>
            </a:pPr>
            <a:br>
              <a:rPr lang="en-US" sz="2800" b="0" dirty="0">
                <a:effectLst/>
              </a:rPr>
            </a:br>
            <a:r>
              <a:rPr lang="en-US" sz="1800" b="0" i="0" u="none" strike="noStrike" dirty="0">
                <a:solidFill>
                  <a:srgbClr val="000000"/>
                </a:solidFill>
                <a:effectLst/>
                <a:latin typeface="Arial" panose="020B0604020202020204" pitchFamily="34" charset="0"/>
              </a:rPr>
              <a:t>After </a:t>
            </a:r>
            <a:r>
              <a:rPr lang="en-US" sz="1800" b="0" i="0" u="none" strike="noStrike" dirty="0" err="1">
                <a:solidFill>
                  <a:srgbClr val="000000"/>
                </a:solidFill>
                <a:effectLst/>
                <a:latin typeface="Arial" panose="020B0604020202020204" pitchFamily="34" charset="0"/>
              </a:rPr>
              <a:t>tappy</a:t>
            </a:r>
            <a:r>
              <a:rPr lang="en-US" sz="1800" b="0" i="0" u="none" strike="noStrike" dirty="0">
                <a:solidFill>
                  <a:srgbClr val="000000"/>
                </a:solidFill>
                <a:effectLst/>
                <a:latin typeface="Arial" panose="020B0604020202020204" pitchFamily="34" charset="0"/>
              </a:rPr>
              <a:t> knee participants will potentiate movements;</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will be done through a game of “Musical holds”</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2800" b="1" dirty="0">
                <a:effectLst/>
              </a:rPr>
              <a:t>Click.</a:t>
            </a:r>
            <a:endParaRPr lang="en-US" sz="2800" b="0" dirty="0">
              <a:effectLst/>
            </a:endParaRPr>
          </a:p>
          <a:p>
            <a:pPr rtl="0">
              <a:spcBef>
                <a:spcPts val="0"/>
              </a:spcBef>
              <a:spcAft>
                <a:spcPts val="0"/>
              </a:spcAft>
            </a:pPr>
            <a:r>
              <a:rPr lang="en-US" sz="1800" b="1" i="0" u="sng" dirty="0">
                <a:solidFill>
                  <a:srgbClr val="000080"/>
                </a:solidFill>
                <a:effectLst/>
                <a:latin typeface="Arial" panose="020B0604020202020204" pitchFamily="34" charset="0"/>
              </a:rPr>
              <a:t>Musical holds;</a:t>
            </a: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Participants are to jog around the bouldering area, when the music stops or coach claps they must spring onto the wall and find a comfortable position to hold.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section of the warmup will introduce the concept of body awareness and in preparation for the session will develop people's abilities in identifying certain holds and their effective use.</a:t>
            </a:r>
          </a:p>
          <a:p>
            <a:pPr rtl="0">
              <a:spcBef>
                <a:spcPts val="0"/>
              </a:spcBef>
              <a:spcAft>
                <a:spcPts val="0"/>
              </a:spcAft>
            </a:pP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Regarding adaptations the coach can eliminate or specify holds over time, this again developing ones ability to engage with terminology and feel competence. </a:t>
            </a:r>
            <a:endParaRPr lang="en-US" sz="2800" b="0" dirty="0">
              <a:effectLst/>
            </a:endParaRPr>
          </a:p>
          <a:p>
            <a:pPr rtl="0">
              <a:spcBef>
                <a:spcPts val="0"/>
              </a:spcBef>
              <a:spcAft>
                <a:spcPts val="0"/>
              </a:spcAft>
            </a:pPr>
            <a:endParaRPr lang="en-US" sz="2800" b="0" dirty="0">
              <a:effectLst/>
            </a:endParaRPr>
          </a:p>
          <a:p>
            <a:pPr rtl="0">
              <a:spcBef>
                <a:spcPts val="0"/>
              </a:spcBef>
              <a:spcAft>
                <a:spcPts val="0"/>
              </a:spcAft>
            </a:pPr>
            <a:br>
              <a:rPr lang="en-US" sz="2800" b="0" dirty="0">
                <a:effectLst/>
              </a:rPr>
            </a:br>
            <a:r>
              <a:rPr lang="en-US" sz="1800" b="0" i="0" u="none" strike="noStrike" dirty="0">
                <a:solidFill>
                  <a:srgbClr val="000000"/>
                </a:solidFill>
                <a:effectLst/>
                <a:latin typeface="Arial" panose="020B0604020202020204" pitchFamily="34" charset="0"/>
              </a:rPr>
              <a:t>Given the </a:t>
            </a:r>
            <a:r>
              <a:rPr lang="en-US" sz="1800" b="0" i="0" u="none" strike="noStrike" dirty="0" err="1">
                <a:solidFill>
                  <a:srgbClr val="000000"/>
                </a:solidFill>
                <a:effectLst/>
                <a:latin typeface="Arial" panose="020B0604020202020204" pitchFamily="34" charset="0"/>
              </a:rPr>
              <a:t>organisation</a:t>
            </a:r>
            <a:r>
              <a:rPr lang="en-US" sz="1800" b="0" i="0" u="none" strike="noStrike" dirty="0">
                <a:solidFill>
                  <a:srgbClr val="000000"/>
                </a:solidFill>
                <a:effectLst/>
                <a:latin typeface="Arial" panose="020B0604020202020204" pitchFamily="34" charset="0"/>
              </a:rPr>
              <a:t> of the warmup activities a sense of relatedness within the group could be fostered given the dynamic amongst ‘the coach’ and ‘the participants’.</a:t>
            </a:r>
          </a:p>
          <a:p>
            <a:pPr rtl="0">
              <a:spcBef>
                <a:spcPts val="0"/>
              </a:spcBef>
              <a:spcAft>
                <a:spcPts val="0"/>
              </a:spcAft>
            </a:pPr>
            <a:endParaRPr lang="en-US" sz="2800"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Whereas it could be argued that this ‘segregation’ isn't healthy for participant-coach relation the eventual aim giving participants autonomy and competence to engage with the sport for life will, referencing Cote, et al, (2010) will be heightened through peer relations.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br>
              <a:rPr lang="en-US" sz="2800" b="0" dirty="0">
                <a:effectLst/>
              </a:rPr>
            </a:br>
            <a:r>
              <a:rPr lang="en-US" sz="1800" b="0" i="0" u="none" strike="noStrike" dirty="0">
                <a:solidFill>
                  <a:srgbClr val="000000"/>
                </a:solidFill>
                <a:effectLst/>
                <a:latin typeface="Arial" panose="020B0604020202020204" pitchFamily="34" charset="0"/>
              </a:rPr>
              <a:t>Expanding the ‘</a:t>
            </a:r>
            <a:r>
              <a:rPr lang="en-US" sz="1800" b="0" i="0" u="none" strike="noStrike" dirty="0" err="1">
                <a:solidFill>
                  <a:srgbClr val="000000"/>
                </a:solidFill>
                <a:effectLst/>
                <a:latin typeface="Arial" panose="020B0604020202020204" pitchFamily="34" charset="0"/>
              </a:rPr>
              <a:t>gameified</a:t>
            </a:r>
            <a:r>
              <a:rPr lang="en-US" sz="1800" b="0" i="0" u="none" strike="noStrike" dirty="0">
                <a:solidFill>
                  <a:srgbClr val="000000"/>
                </a:solidFill>
                <a:effectLst/>
                <a:latin typeface="Arial" panose="020B0604020202020204" pitchFamily="34" charset="0"/>
              </a:rPr>
              <a:t>’ aspect of ‘musical holds’  in reference to Launder &amp; </a:t>
            </a:r>
            <a:r>
              <a:rPr lang="en-US" sz="1800" b="0" i="0" u="none" strike="noStrike" dirty="0" err="1">
                <a:solidFill>
                  <a:srgbClr val="000000"/>
                </a:solidFill>
                <a:effectLst/>
                <a:latin typeface="Arial" panose="020B0604020202020204" pitchFamily="34" charset="0"/>
              </a:rPr>
              <a:t>Piltz</a:t>
            </a:r>
            <a:r>
              <a:rPr lang="en-US" sz="1800" b="0" i="0" u="none" strike="noStrike" dirty="0">
                <a:solidFill>
                  <a:srgbClr val="000000"/>
                </a:solidFill>
                <a:effectLst/>
                <a:latin typeface="Arial" panose="020B0604020202020204" pitchFamily="34" charset="0"/>
              </a:rPr>
              <a:t> (2013), lends itself to creativity in practice and creating a positive learning environment.</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4</a:t>
            </a:fld>
            <a:endParaRPr lang="en-GB"/>
          </a:p>
        </p:txBody>
      </p:sp>
    </p:spTree>
    <p:extLst>
      <p:ext uri="{BB962C8B-B14F-4D97-AF65-F5344CB8AC3E}">
        <p14:creationId xmlns:p14="http://schemas.microsoft.com/office/powerpoint/2010/main" val="173652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sng" dirty="0">
                <a:solidFill>
                  <a:srgbClr val="000000"/>
                </a:solidFill>
                <a:effectLst/>
                <a:latin typeface="Arial" panose="020B0604020202020204" pitchFamily="34" charset="0"/>
              </a:rPr>
              <a:t>introduction to technique;</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Referencing the initial session whereas weaknesses were identified relevant skills will be coached.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our context the skills are;</a:t>
            </a:r>
            <a:endParaRPr lang="en-US" b="0" dirty="0">
              <a:effectLst/>
            </a:endParaRPr>
          </a:p>
          <a:p>
            <a:pPr rtl="0" fontAlgn="base">
              <a:spcBef>
                <a:spcPts val="0"/>
              </a:spcBef>
              <a:spcAft>
                <a:spcPts val="0"/>
              </a:spcAft>
              <a:buFont typeface="+mj-lt"/>
              <a:buAutoNum type="arabicPeriod"/>
            </a:pPr>
            <a:r>
              <a:rPr lang="en-US" sz="1800" b="0" i="0" u="none" strike="noStrike" dirty="0">
                <a:solidFill>
                  <a:srgbClr val="000000"/>
                </a:solidFill>
                <a:effectLst/>
                <a:latin typeface="Arial" panose="020B0604020202020204" pitchFamily="34" charset="0"/>
              </a:rPr>
              <a:t>Hip Movement</a:t>
            </a:r>
          </a:p>
          <a:p>
            <a:pPr rtl="0" fontAlgn="base">
              <a:spcBef>
                <a:spcPts val="0"/>
              </a:spcBef>
              <a:spcAft>
                <a:spcPts val="0"/>
              </a:spcAft>
              <a:buFont typeface="+mj-lt"/>
              <a:buAutoNum type="arabicPeriod"/>
            </a:pPr>
            <a:r>
              <a:rPr lang="en-US" sz="1800" b="0" i="0" u="none" strike="noStrike" dirty="0">
                <a:solidFill>
                  <a:srgbClr val="000000"/>
                </a:solidFill>
                <a:effectLst/>
                <a:latin typeface="Arial" panose="020B0604020202020204" pitchFamily="34" charset="0"/>
              </a:rPr>
              <a:t>Foot placement</a:t>
            </a:r>
          </a:p>
          <a:p>
            <a:pPr rtl="0" fontAlgn="base">
              <a:spcBef>
                <a:spcPts val="0"/>
              </a:spcBef>
              <a:spcAft>
                <a:spcPts val="0"/>
              </a:spcAft>
              <a:buFont typeface="+mj-lt"/>
              <a:buAutoNum type="arabicPeriod"/>
            </a:pPr>
            <a:r>
              <a:rPr lang="en-US" sz="1800" b="0" i="0" u="none" strike="noStrike" dirty="0">
                <a:solidFill>
                  <a:srgbClr val="000000"/>
                </a:solidFill>
                <a:effectLst/>
                <a:latin typeface="Arial" panose="020B0604020202020204" pitchFamily="34" charset="0"/>
              </a:rPr>
              <a:t>Straight arms</a:t>
            </a:r>
          </a:p>
          <a:p>
            <a:pPr rtl="0">
              <a:spcBef>
                <a:spcPts val="0"/>
              </a:spcBef>
              <a:spcAft>
                <a:spcPts val="0"/>
              </a:spcAft>
            </a:pPr>
            <a:endParaRPr lang="en-US" b="0" dirty="0">
              <a:effectLst/>
            </a:endParaRPr>
          </a:p>
          <a:p>
            <a:pPr rtl="0">
              <a:spcBef>
                <a:spcPts val="0"/>
              </a:spcBef>
              <a:spcAft>
                <a:spcPts val="0"/>
              </a:spcAft>
            </a:pPr>
            <a:r>
              <a:rPr lang="en-US" b="1" dirty="0">
                <a:effectLst/>
              </a:rPr>
              <a:t>Click</a:t>
            </a:r>
            <a:br>
              <a:rPr lang="en-US" b="0" dirty="0">
                <a:effectLst/>
              </a:rPr>
            </a:br>
            <a:r>
              <a:rPr lang="en-US" sz="1800" b="0" i="0" u="none" strike="noStrike" dirty="0">
                <a:solidFill>
                  <a:srgbClr val="000000"/>
                </a:solidFill>
                <a:effectLst/>
                <a:latin typeface="Arial" panose="020B0604020202020204" pitchFamily="34" charset="0"/>
              </a:rPr>
              <a:t>P1)</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climbing wall will be split into three sections each of which with </a:t>
            </a:r>
            <a:r>
              <a:rPr lang="en-US" sz="1800" b="0" i="0" u="none" strike="noStrike" dirty="0" err="1">
                <a:solidFill>
                  <a:srgbClr val="000000"/>
                </a:solidFill>
                <a:effectLst/>
                <a:latin typeface="Arial" panose="020B0604020202020204" pitchFamily="34" charset="0"/>
              </a:rPr>
              <a:t>qr</a:t>
            </a:r>
            <a:r>
              <a:rPr lang="en-US" sz="1800" b="0" i="0" u="none" strike="noStrike" dirty="0">
                <a:solidFill>
                  <a:srgbClr val="000000"/>
                </a:solidFill>
                <a:effectLst/>
                <a:latin typeface="Arial" panose="020B0604020202020204" pitchFamily="34" charset="0"/>
              </a:rPr>
              <a:t> codes, these will link to videos demonstrating relevant technique and rationale.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Participants will then watch videos and have the opportunity to </a:t>
            </a:r>
            <a:r>
              <a:rPr lang="en-US" sz="1800" b="0" i="0" u="none" strike="noStrike" dirty="0" err="1">
                <a:solidFill>
                  <a:srgbClr val="000000"/>
                </a:solidFill>
                <a:effectLst/>
                <a:latin typeface="Arial" panose="020B0604020202020204" pitchFamily="34" charset="0"/>
              </a:rPr>
              <a:t>practise</a:t>
            </a:r>
            <a:r>
              <a:rPr lang="en-US" sz="1800" b="0" i="0" u="none" strike="noStrike" dirty="0">
                <a:solidFill>
                  <a:srgbClr val="000000"/>
                </a:solidFill>
                <a:effectLst/>
                <a:latin typeface="Arial" panose="020B0604020202020204" pitchFamily="34" charset="0"/>
              </a:rPr>
              <a:t> said techniques.  This, giving participants this sense of autonomy further aligns with basic psychological needs and optimal theory of motor learning (REF).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During this process coach intervention will be high and autocratic as they observe, this particularly for the less competent. This will align with the cognitive stage of skill acquisition whereas “feedback is crucial through the learning process.” as “in the early stages it helps correct errors and refined understanding”. (Ref).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order to further heighten skill </a:t>
            </a:r>
            <a:r>
              <a:rPr lang="en-US" sz="1800" b="0" i="0" u="none" strike="noStrike" dirty="0" err="1">
                <a:solidFill>
                  <a:srgbClr val="000000"/>
                </a:solidFill>
                <a:effectLst/>
                <a:latin typeface="Arial" panose="020B0604020202020204" pitchFamily="34" charset="0"/>
              </a:rPr>
              <a:t>accuision</a:t>
            </a:r>
            <a:r>
              <a:rPr lang="en-US" sz="1800" b="0" i="0" u="none" strike="noStrike" dirty="0">
                <a:solidFill>
                  <a:srgbClr val="000000"/>
                </a:solidFill>
                <a:effectLst/>
                <a:latin typeface="Arial" panose="020B0604020202020204" pitchFamily="34" charset="0"/>
              </a:rPr>
              <a:t> and align with Optimal theory of motor learning (REF) the coach at this time will OCATIONALLY use a metaphoric approach (REF) in aims of athletes developing an external focus of attention.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specific occasional use of metaphors, referencing Werner &amp; </a:t>
            </a:r>
            <a:r>
              <a:rPr lang="en-US" sz="1800" b="0" i="0" u="none" strike="noStrike" dirty="0" err="1">
                <a:solidFill>
                  <a:srgbClr val="000000"/>
                </a:solidFill>
                <a:effectLst/>
                <a:latin typeface="Arial" panose="020B0604020202020204" pitchFamily="34" charset="0"/>
              </a:rPr>
              <a:t>Deferolf</a:t>
            </a:r>
            <a:r>
              <a:rPr lang="en-US" sz="1800" b="0" i="0" u="none" strike="noStrike" dirty="0">
                <a:solidFill>
                  <a:srgbClr val="000000"/>
                </a:solidFill>
                <a:effectLst/>
                <a:latin typeface="Arial" panose="020B0604020202020204" pitchFamily="34" charset="0"/>
              </a:rPr>
              <a:t>, (2023) is key given the importance of implicit focus on developing understanding of movement patterns.</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Expanding this metaphoric approach, Britten (2015) explains is reliant on triggering heuristic decision making and in turn actioning.. This, further aligns with skill acquisition.</a:t>
            </a:r>
            <a:endParaRPr lang="en-US" b="0" dirty="0">
              <a:effectLst/>
            </a:endParaRPr>
          </a:p>
          <a:p>
            <a:pPr rtl="0">
              <a:spcBef>
                <a:spcPts val="0"/>
              </a:spcBef>
              <a:spcAft>
                <a:spcPts val="0"/>
              </a:spcAft>
            </a:pPr>
            <a:br>
              <a:rPr lang="en-US" b="0" dirty="0">
                <a:effectLst/>
              </a:rPr>
            </a:br>
            <a:br>
              <a:rPr lang="en-US" b="0" dirty="0">
                <a:effectLst/>
              </a:rPr>
            </a:br>
            <a:r>
              <a:rPr lang="en-US" b="1" dirty="0">
                <a:effectLst/>
              </a:rPr>
              <a:t>Click</a:t>
            </a:r>
            <a:br>
              <a:rPr lang="en-US" b="0" dirty="0">
                <a:effectLst/>
              </a:rPr>
            </a:br>
            <a:r>
              <a:rPr lang="en-US" sz="1800" b="0" i="0" u="none" strike="noStrike" dirty="0">
                <a:solidFill>
                  <a:srgbClr val="000000"/>
                </a:solidFill>
                <a:effectLst/>
                <a:latin typeface="Arial" panose="020B0604020202020204" pitchFamily="34" charset="0"/>
              </a:rPr>
              <a:t>P2)</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After 5-10 minutes, participants will be paired up to share skills with each other.</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pairing people together the coach will put more competent people with the less competent, this aligning with the constructivist learning theory whereas we learn better when with more competent peers (REF).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concept of reciprocal coaching again aligns with building relatedness amongst participants.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Its here skills will be shared amongst partners as they continue to </a:t>
            </a:r>
            <a:r>
              <a:rPr lang="en-US" sz="1800" b="0" i="0" u="none" strike="noStrike" dirty="0" err="1">
                <a:solidFill>
                  <a:srgbClr val="000000"/>
                </a:solidFill>
                <a:effectLst/>
                <a:latin typeface="Arial" panose="020B0604020202020204" pitchFamily="34" charset="0"/>
              </a:rPr>
              <a:t>practise</a:t>
            </a:r>
            <a:r>
              <a:rPr lang="en-US" sz="1800" b="0" i="0" u="none" strike="noStrike" dirty="0">
                <a:solidFill>
                  <a:srgbClr val="000000"/>
                </a:solidFill>
                <a:effectLst/>
                <a:latin typeface="Arial" panose="020B0604020202020204" pitchFamily="34" charset="0"/>
              </a:rPr>
              <a:t> over the next 10 minutes. </a:t>
            </a:r>
            <a:endParaRPr lang="en-US" b="0" dirty="0">
              <a:effectLst/>
            </a:endParaRPr>
          </a:p>
          <a:p>
            <a:pPr rtl="0">
              <a:spcBef>
                <a:spcPts val="0"/>
              </a:spcBef>
              <a:spcAft>
                <a:spcPts val="0"/>
              </a:spcAft>
            </a:pPr>
            <a:br>
              <a:rPr lang="en-US" b="0" dirty="0">
                <a:effectLst/>
              </a:rPr>
            </a:br>
            <a:r>
              <a:rPr lang="en-US" b="1" dirty="0">
                <a:effectLst/>
              </a:rPr>
              <a:t>Click</a:t>
            </a:r>
            <a:br>
              <a:rPr lang="en-US" b="0" dirty="0">
                <a:effectLst/>
              </a:rPr>
            </a:br>
            <a:r>
              <a:rPr lang="en-US" sz="1800" b="0" i="0" u="none" strike="noStrike" dirty="0">
                <a:solidFill>
                  <a:srgbClr val="000000"/>
                </a:solidFill>
                <a:effectLst/>
                <a:latin typeface="Arial" panose="020B0604020202020204" pitchFamily="34" charset="0"/>
              </a:rPr>
              <a:t>P3)</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Following participants given the opportunity to focus on 1 skill in particular; this again aligning</a:t>
            </a:r>
            <a:r>
              <a:rPr lang="en-US" sz="1800" b="0" i="0" u="none" strike="noStrike" dirty="0">
                <a:solidFill>
                  <a:srgbClr val="444746"/>
                </a:solidFill>
                <a:effectLst/>
                <a:latin typeface="Arial" panose="020B0604020202020204" pitchFamily="34" charset="0"/>
              </a:rPr>
              <a:t> with autonomy and competence through confidence. In turn crib cards will be introduced to compliment practice and correct and miss practice through improper peer-peer teaching previously.</a:t>
            </a:r>
          </a:p>
          <a:p>
            <a:pPr rtl="0">
              <a:spcBef>
                <a:spcPts val="0"/>
              </a:spcBef>
              <a:spcAft>
                <a:spcPts val="0"/>
              </a:spcAft>
            </a:pPr>
            <a:endParaRPr lang="en-US" sz="1800" b="0" i="0" u="none" strike="noStrike" dirty="0">
              <a:solidFill>
                <a:srgbClr val="444746"/>
              </a:solidFill>
              <a:effectLst/>
              <a:latin typeface="Arial" panose="020B0604020202020204" pitchFamily="34" charset="0"/>
            </a:endParaRPr>
          </a:p>
          <a:p>
            <a:pPr rtl="0">
              <a:spcBef>
                <a:spcPts val="0"/>
              </a:spcBef>
              <a:spcAft>
                <a:spcPts val="0"/>
              </a:spcAft>
            </a:pPr>
            <a:r>
              <a:rPr lang="en-US" sz="1800" b="0" i="0" u="none" strike="noStrike" dirty="0">
                <a:solidFill>
                  <a:srgbClr val="444746"/>
                </a:solidFill>
                <a:effectLst/>
                <a:latin typeface="Arial" panose="020B0604020202020204" pitchFamily="34" charset="0"/>
              </a:rPr>
              <a:t> During this process participants will be prompted to work through their crib cards again, further reciprocal coaching. Its during this further practice of technique the coach will promote experimentation.</a:t>
            </a:r>
          </a:p>
          <a:p>
            <a:pPr rtl="0">
              <a:spcBef>
                <a:spcPts val="0"/>
              </a:spcBef>
              <a:spcAft>
                <a:spcPts val="0"/>
              </a:spcAft>
            </a:pPr>
            <a:endParaRPr lang="en-US" sz="1800" b="0" i="0" u="none" strike="noStrike" dirty="0">
              <a:solidFill>
                <a:srgbClr val="444746"/>
              </a:solidFill>
              <a:effectLst/>
              <a:latin typeface="Arial" panose="020B0604020202020204" pitchFamily="34" charset="0"/>
            </a:endParaRPr>
          </a:p>
          <a:p>
            <a:pPr rtl="0">
              <a:spcBef>
                <a:spcPts val="0"/>
              </a:spcBef>
              <a:spcAft>
                <a:spcPts val="0"/>
              </a:spcAft>
            </a:pPr>
            <a:r>
              <a:rPr lang="en-US" sz="1800" b="0" i="0" u="none" strike="noStrike" dirty="0">
                <a:solidFill>
                  <a:srgbClr val="444746"/>
                </a:solidFill>
                <a:effectLst/>
                <a:latin typeface="Arial" panose="020B0604020202020204" pitchFamily="34" charset="0"/>
              </a:rPr>
              <a:t> Aligning with skill acquisition (REF) this variable practice early on benefits learners as they develop wider context which promotes adaptability and </a:t>
            </a:r>
            <a:r>
              <a:rPr lang="en-US" sz="1800" b="0" i="0" u="none" strike="noStrike" dirty="0" err="1">
                <a:solidFill>
                  <a:srgbClr val="444746"/>
                </a:solidFill>
                <a:effectLst/>
                <a:latin typeface="Arial" panose="020B0604020202020204" pitchFamily="34" charset="0"/>
              </a:rPr>
              <a:t>generalisation</a:t>
            </a:r>
            <a:r>
              <a:rPr lang="en-US" sz="1800" b="0" i="0" u="none" strike="noStrike" dirty="0">
                <a:solidFill>
                  <a:srgbClr val="444746"/>
                </a:solidFill>
                <a:effectLst/>
                <a:latin typeface="Arial" panose="020B0604020202020204" pitchFamily="34" charset="0"/>
              </a:rPr>
              <a:t>. </a:t>
            </a:r>
            <a:endParaRPr lang="en-US" b="0" dirty="0">
              <a:effectLst/>
            </a:endParaRPr>
          </a:p>
          <a:p>
            <a:pPr rtl="0">
              <a:spcBef>
                <a:spcPts val="0"/>
              </a:spcBef>
              <a:spcAft>
                <a:spcPts val="0"/>
              </a:spcAft>
            </a:pPr>
            <a:br>
              <a:rPr lang="en-US" b="0" dirty="0">
                <a:effectLst/>
              </a:rPr>
            </a:br>
            <a:r>
              <a:rPr lang="en-US" sz="1800" b="0" i="0" u="none" strike="noStrike" dirty="0">
                <a:solidFill>
                  <a:srgbClr val="444746"/>
                </a:solidFill>
                <a:effectLst/>
                <a:latin typeface="Arial" panose="020B0604020202020204" pitchFamily="34" charset="0"/>
              </a:rPr>
              <a:t>Throughout this entire process of skill acquisition route setting and changing of holds will allow for adjustability and inclusivity to participation.</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5</a:t>
            </a:fld>
            <a:endParaRPr lang="en-GB"/>
          </a:p>
        </p:txBody>
      </p:sp>
    </p:spTree>
    <p:extLst>
      <p:ext uri="{BB962C8B-B14F-4D97-AF65-F5344CB8AC3E}">
        <p14:creationId xmlns:p14="http://schemas.microsoft.com/office/powerpoint/2010/main" val="2146484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sng" dirty="0">
                <a:solidFill>
                  <a:srgbClr val="000000"/>
                </a:solidFill>
                <a:effectLst/>
                <a:latin typeface="Arial" panose="020B0604020202020204" pitchFamily="34" charset="0"/>
              </a:rPr>
              <a:t>Application of technique:</a:t>
            </a:r>
          </a:p>
          <a:p>
            <a:pPr rtl="0">
              <a:spcBef>
                <a:spcPts val="0"/>
              </a:spcBef>
              <a:spcAft>
                <a:spcPts val="0"/>
              </a:spcAft>
            </a:pPr>
            <a:r>
              <a:rPr lang="en-US" b="1" dirty="0">
                <a:effectLst/>
              </a:rPr>
              <a:t>Click</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P1) During the application of technique participants will choose a boulder problem which is well within their capabilities. Its here they’ll </a:t>
            </a:r>
            <a:r>
              <a:rPr lang="en-US" sz="1800" b="0" i="0" u="none" strike="noStrike" dirty="0" err="1">
                <a:solidFill>
                  <a:srgbClr val="000000"/>
                </a:solidFill>
                <a:effectLst/>
                <a:latin typeface="Arial" panose="020B0604020202020204" pitchFamily="34" charset="0"/>
              </a:rPr>
              <a:t>overemphasise</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learnet</a:t>
            </a:r>
            <a:r>
              <a:rPr lang="en-US" sz="1800" b="0" i="0" u="none" strike="noStrike" dirty="0">
                <a:solidFill>
                  <a:srgbClr val="000000"/>
                </a:solidFill>
                <a:effectLst/>
                <a:latin typeface="Arial" panose="020B0604020202020204" pitchFamily="34" charset="0"/>
              </a:rPr>
              <a:t> technique.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Again this will be done in pairs with the introduction of a self check process through video recording. </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Its here participants will be able to review their own practice and technique with the crib cards. This ability to self-coach again leads to autonomy and competence.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Here the aim is to meet the associative stage of skill acquisition whereas individuals refine their understanding of their skills. This leads to more consistency and efficiency, aligning with the overall session aims.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Further aligning with variable practice the coach may suggest participants apply technique on climbs whereas its more or less effective, again developing a heightened understanding and broader context through experiential learning.</a:t>
            </a:r>
            <a:endParaRPr lang="en-US" b="0" dirty="0">
              <a:effectLst/>
            </a:endParaRPr>
          </a:p>
          <a:p>
            <a:pPr rtl="0">
              <a:spcBef>
                <a:spcPts val="0"/>
              </a:spcBef>
              <a:spcAft>
                <a:spcPts val="0"/>
              </a:spcAft>
            </a:pPr>
            <a:br>
              <a:rPr lang="en-US" b="0" dirty="0">
                <a:effectLst/>
              </a:rPr>
            </a:br>
            <a:r>
              <a:rPr lang="en-US" b="1" dirty="0">
                <a:effectLst/>
              </a:rPr>
              <a:t>Click</a:t>
            </a:r>
            <a:br>
              <a:rPr lang="en-US" b="0" dirty="0">
                <a:effectLst/>
              </a:rPr>
            </a:br>
            <a:r>
              <a:rPr lang="en-US" sz="1800" b="1" i="0" u="sng" dirty="0">
                <a:solidFill>
                  <a:srgbClr val="000000"/>
                </a:solidFill>
                <a:effectLst/>
                <a:latin typeface="Arial" panose="020B0604020202020204" pitchFamily="34" charset="0"/>
              </a:rPr>
              <a:t>Concluding;</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Concluding the session the coach will run a short ‘active cooldown’ of which as opposed to the latter has been identified by Van-</a:t>
            </a:r>
            <a:r>
              <a:rPr lang="en-US" sz="1800" b="0" i="0" u="none" strike="noStrike" dirty="0" err="1">
                <a:solidFill>
                  <a:srgbClr val="000000"/>
                </a:solidFill>
                <a:effectLst/>
                <a:latin typeface="Arial" panose="020B0604020202020204" pitchFamily="34" charset="0"/>
              </a:rPr>
              <a:t>Hooren</a:t>
            </a:r>
            <a:r>
              <a:rPr lang="en-US" sz="1800" b="0" i="0" u="none" strike="noStrike" dirty="0">
                <a:solidFill>
                  <a:srgbClr val="000000"/>
                </a:solidFill>
                <a:effectLst/>
                <a:latin typeface="Arial" panose="020B0604020202020204" pitchFamily="34" charset="0"/>
              </a:rPr>
              <a:t> &amp; Peake (2018), to potentially enhance participants performance later in the day.</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this the coach will draw back to the original aims and reiterate the rational and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targets, additionally this will include highlighting of individualistic informational feedback in the aims of supporting intrinsic motivation. </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turn participants will be urged to further practice techniques learnt before the next session. As a part all resources used will be shared in making self-coaching as accessible as possible.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6</a:t>
            </a:fld>
            <a:endParaRPr lang="en-GB"/>
          </a:p>
        </p:txBody>
      </p:sp>
    </p:spTree>
    <p:extLst>
      <p:ext uri="{BB962C8B-B14F-4D97-AF65-F5344CB8AC3E}">
        <p14:creationId xmlns:p14="http://schemas.microsoft.com/office/powerpoint/2010/main" val="3826366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sng" dirty="0">
                <a:solidFill>
                  <a:srgbClr val="000000"/>
                </a:solidFill>
                <a:effectLst/>
                <a:latin typeface="Arial" panose="020B0604020202020204" pitchFamily="34" charset="0"/>
              </a:rPr>
              <a:t>Session 3: Balance + Body awareness</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second session will be based on balance + body awareness</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Defined as; </a:t>
            </a:r>
            <a:r>
              <a:rPr lang="en-US" sz="1800" b="0" i="0" u="sng" dirty="0">
                <a:solidFill>
                  <a:srgbClr val="000000"/>
                </a:solidFill>
                <a:effectLst/>
                <a:latin typeface="Arial" panose="020B0604020202020204" pitchFamily="34" charset="0"/>
              </a:rPr>
              <a:t>The ability to Control the body's position, whilst stationary or moving.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Coinciding with this, the aim will be: </a:t>
            </a:r>
            <a:r>
              <a:rPr lang="en-US" sz="1800" b="1" i="0" u="none" strike="noStrike" dirty="0">
                <a:solidFill>
                  <a:srgbClr val="000080"/>
                </a:solidFill>
                <a:effectLst/>
                <a:latin typeface="Times New Roman" panose="02020603050405020304" pitchFamily="18" charset="0"/>
              </a:rPr>
              <a:t>Develop body awareness through controlled actions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In making this practicable process goals will be;</a:t>
            </a:r>
            <a:endParaRPr lang="en-US" b="0" dirty="0">
              <a:effectLst/>
            </a:endParaRPr>
          </a:p>
          <a:p>
            <a:pPr rtl="0" fontAlgn="base">
              <a:spcBef>
                <a:spcPts val="0"/>
              </a:spcBef>
              <a:spcAft>
                <a:spcPts val="0"/>
              </a:spcAft>
              <a:buFont typeface="Arial" panose="020B0604020202020204" pitchFamily="34" charset="0"/>
              <a:buChar char="•"/>
            </a:pPr>
            <a:br>
              <a:rPr lang="en-US" b="0" dirty="0">
                <a:effectLst/>
              </a:rPr>
            </a:br>
            <a:r>
              <a:rPr lang="en-US" sz="1800" b="0" i="0" u="none" strike="noStrike" dirty="0">
                <a:solidFill>
                  <a:srgbClr val="058DC7"/>
                </a:solidFill>
                <a:effectLst/>
                <a:latin typeface="Arial" panose="020B0604020202020204" pitchFamily="34" charset="0"/>
              </a:rPr>
              <a:t>[Body] Feel more confident In balance</a:t>
            </a:r>
          </a:p>
          <a:p>
            <a:pPr rtl="0" fontAlgn="base">
              <a:spcBef>
                <a:spcPts val="0"/>
              </a:spcBef>
              <a:spcAft>
                <a:spcPts val="0"/>
              </a:spcAft>
              <a:buFont typeface="Arial" panose="020B0604020202020204" pitchFamily="34" charset="0"/>
              <a:buChar char="•"/>
            </a:pPr>
            <a:r>
              <a:rPr lang="en-US" sz="1800" b="0" i="0" u="none" strike="noStrike" dirty="0">
                <a:solidFill>
                  <a:srgbClr val="058DC7"/>
                </a:solidFill>
                <a:effectLst/>
                <a:latin typeface="Arial" panose="020B0604020202020204" pitchFamily="34" charset="0"/>
              </a:rPr>
              <a:t>[Body] Ability to demonstrate holding tension </a:t>
            </a: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Progression will be built from the last session’s introduction to foot parts through further developing of technique (flagging and smearing) which will develop balance on the wall. Following we’ll develop an awareness of tension, control and body awareness through using these techniques practically through drills.</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This developing of technique over time and in particular similar movement patterns further aims towards achieving positive influence of acquisition through related skills (REF).</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In developing from the previous session this session will aim towards facilitating the following;</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Further autonomy through teaching/leadership styles</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Further competence through developing a more holistic understanding of last and current sessions’ skills.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Further relatedness through group orientated exercises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7</a:t>
            </a:fld>
            <a:endParaRPr lang="en-GB"/>
          </a:p>
        </p:txBody>
      </p:sp>
    </p:spTree>
    <p:extLst>
      <p:ext uri="{BB962C8B-B14F-4D97-AF65-F5344CB8AC3E}">
        <p14:creationId xmlns:p14="http://schemas.microsoft.com/office/powerpoint/2010/main" val="2437331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sng" dirty="0">
                <a:solidFill>
                  <a:srgbClr val="000000"/>
                </a:solidFill>
                <a:effectLst/>
                <a:latin typeface="Arial" panose="020B0604020202020204" pitchFamily="34" charset="0"/>
              </a:rPr>
              <a:t>Introduction:</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Regarding the beginning of the session we’ll again run an Introduction, partly this will be informal and allow for participants and coaches to re-connect. Following this a recap of the sessions aims will be ran alongside the rationale for above aims and how they coincide with the wider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Further, relation to previous sessions skills and the current sessions aims will be made; in turn this will develop confidence in participants’ ability to achieve said aims and outcomes leading to heightened performance, autonomy and competence, this further aligns with optimal theory of motor learning (REF).</a:t>
            </a:r>
            <a:endParaRPr lang="en-US" b="0" dirty="0">
              <a:effectLst/>
            </a:endParaRPr>
          </a:p>
          <a:p>
            <a:pPr rtl="0">
              <a:spcBef>
                <a:spcPts val="0"/>
              </a:spcBef>
              <a:spcAft>
                <a:spcPts val="0"/>
              </a:spcAft>
            </a:pPr>
            <a:br>
              <a:rPr lang="en-US" b="0" dirty="0">
                <a:effectLst/>
              </a:rPr>
            </a:br>
            <a:r>
              <a:rPr lang="en-US" b="1" dirty="0">
                <a:effectLst/>
              </a:rPr>
              <a:t>Click</a:t>
            </a:r>
            <a:br>
              <a:rPr lang="en-US" b="0" dirty="0">
                <a:effectLst/>
              </a:rPr>
            </a:br>
            <a:r>
              <a:rPr lang="en-US" sz="1800" b="0" i="0" u="sng" dirty="0">
                <a:solidFill>
                  <a:srgbClr val="000000"/>
                </a:solidFill>
                <a:effectLst/>
                <a:latin typeface="Arial" panose="020B0604020202020204" pitchFamily="34" charset="0"/>
              </a:rPr>
              <a:t>Warmup;</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Moving into the warmup this will again align with RAMP and additionally focus on replicating some of the movements that will be targeted in the session. </a:t>
            </a:r>
            <a:endParaRPr lang="en-US" b="0" dirty="0">
              <a:effectLst/>
            </a:endParaRPr>
          </a:p>
          <a:p>
            <a:pPr rtl="0" fontAlgn="base">
              <a:spcBef>
                <a:spcPts val="0"/>
              </a:spcBef>
              <a:spcAft>
                <a:spcPts val="0"/>
              </a:spcAft>
              <a:buFont typeface="+mj-lt"/>
              <a:buAutoNum type="arabicPeriod"/>
            </a:pPr>
            <a:br>
              <a:rPr lang="en-US" b="0" dirty="0">
                <a:effectLst/>
              </a:rPr>
            </a:br>
            <a:r>
              <a:rPr lang="en-US" sz="1800" b="0" i="0" u="none" strike="noStrike" dirty="0">
                <a:solidFill>
                  <a:srgbClr val="000000"/>
                </a:solidFill>
                <a:effectLst/>
                <a:latin typeface="Arial" panose="020B0604020202020204" pitchFamily="34" charset="0"/>
              </a:rPr>
              <a:t>This will begin with a game of craters and volcanoes; holds will be placed on the floor both upright and upside down. 2 teams will be made each with the aim of putting all the holds one way or another. This can be adapted by introducing zones or areas that players must run to or do an movement in </a:t>
            </a:r>
            <a:r>
              <a:rPr lang="en-US" sz="1800" b="0" i="0" u="none" strike="noStrike" dirty="0" err="1">
                <a:solidFill>
                  <a:srgbClr val="000000"/>
                </a:solidFill>
                <a:effectLst/>
                <a:latin typeface="Arial" panose="020B0604020202020204" pitchFamily="34" charset="0"/>
              </a:rPr>
              <a:t>inbetween</a:t>
            </a:r>
            <a:r>
              <a:rPr lang="en-US" sz="1800" b="0" i="0" u="none" strike="noStrike" dirty="0">
                <a:solidFill>
                  <a:srgbClr val="000000"/>
                </a:solidFill>
                <a:effectLst/>
                <a:latin typeface="Arial" panose="020B0604020202020204" pitchFamily="34" charset="0"/>
              </a:rPr>
              <a:t> touching holds. This will be managed in a marked out grid. In playing this game we’ll be Raising heart rates and blood flow, engaging the legs, the use of forearms, wrists and shoulders.  Additionally this will coincide with introducing participants to a large variety of holds in a different manner to before. </a:t>
            </a:r>
          </a:p>
          <a:p>
            <a:pPr rtl="0" fontAlgn="base">
              <a:spcBef>
                <a:spcPts val="0"/>
              </a:spcBef>
              <a:spcAft>
                <a:spcPts val="0"/>
              </a:spcAft>
              <a:buFont typeface="+mj-lt"/>
              <a:buAutoNum type="arabicPeriod" startAt="2"/>
            </a:pPr>
            <a:endParaRPr lang="en-US" b="0" dirty="0">
              <a:effectLst/>
            </a:endParaRPr>
          </a:p>
          <a:p>
            <a:pPr rtl="0" fontAlgn="base">
              <a:spcBef>
                <a:spcPts val="0"/>
              </a:spcBef>
              <a:spcAft>
                <a:spcPts val="0"/>
              </a:spcAft>
              <a:buFont typeface="+mj-lt"/>
              <a:buAutoNum type="arabicPeriod" startAt="2"/>
            </a:pPr>
            <a:r>
              <a:rPr lang="en-US" b="1" dirty="0">
                <a:effectLst/>
              </a:rPr>
              <a:t>Click</a:t>
            </a:r>
            <a:r>
              <a:rPr lang="en-US" b="0" dirty="0">
                <a:effectLst/>
              </a:rPr>
              <a:t> </a:t>
            </a:r>
            <a:r>
              <a:rPr lang="en-US" b="1" dirty="0">
                <a:effectLst/>
              </a:rPr>
              <a:t>Holds and steps drill</a:t>
            </a:r>
            <a:br>
              <a:rPr lang="en-US" b="0" dirty="0">
                <a:effectLst/>
              </a:rPr>
            </a:br>
            <a:r>
              <a:rPr lang="en-US" sz="1800" b="0" i="0" u="none" strike="noStrike" dirty="0">
                <a:solidFill>
                  <a:srgbClr val="000000"/>
                </a:solidFill>
                <a:effectLst/>
                <a:latin typeface="Arial" panose="020B0604020202020204" pitchFamily="34" charset="0"/>
              </a:rPr>
              <a:t>Following on from this participants will each choose 2 holds from the floor. The coach will the autocratically run a small movement session;</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Arm circles (whilst holding holds).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Wrist circles (whilst holding holds, differing grip)</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Ankle circles (whilst standing on holds)</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Leg circles (whilst standing on holds)</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Squats (whilst standing on holds)</a:t>
            </a:r>
          </a:p>
          <a:p>
            <a:pPr rtl="0" fontAlgn="base">
              <a:spcBef>
                <a:spcPts val="0"/>
              </a:spcBef>
              <a:spcAft>
                <a:spcPts val="0"/>
              </a:spcAft>
              <a:buFont typeface="+mj-lt"/>
              <a:buAutoNum type="arabicPeriod"/>
            </a:pPr>
            <a:br>
              <a:rPr lang="en-US" b="0" dirty="0">
                <a:effectLst/>
              </a:rPr>
            </a:br>
            <a:endParaRPr lang="en-US" b="0" dirty="0">
              <a:effectLst/>
            </a:endParaRPr>
          </a:p>
          <a:p>
            <a:pPr rtl="0" fontAlgn="base">
              <a:spcBef>
                <a:spcPts val="0"/>
              </a:spcBef>
              <a:spcAft>
                <a:spcPts val="0"/>
              </a:spcAft>
              <a:buFont typeface="+mj-lt"/>
              <a:buNone/>
            </a:pPr>
            <a:r>
              <a:rPr lang="en-US" b="1" dirty="0">
                <a:effectLst/>
              </a:rPr>
              <a:t>3- Click </a:t>
            </a:r>
          </a:p>
          <a:p>
            <a:pPr rtl="0" fontAlgn="base">
              <a:spcBef>
                <a:spcPts val="0"/>
              </a:spcBef>
              <a:spcAft>
                <a:spcPts val="0"/>
              </a:spcAft>
              <a:buFont typeface="+mj-lt"/>
              <a:buNone/>
            </a:pPr>
            <a:r>
              <a:rPr lang="en-US" b="1" dirty="0">
                <a:effectLst/>
              </a:rPr>
              <a:t>Getting dressed</a:t>
            </a:r>
            <a:br>
              <a:rPr lang="en-US" b="0" dirty="0">
                <a:effectLst/>
              </a:rPr>
            </a:br>
            <a:r>
              <a:rPr lang="en-US" sz="1800" b="0" i="0" u="none" strike="noStrike" dirty="0">
                <a:solidFill>
                  <a:srgbClr val="000000"/>
                </a:solidFill>
                <a:effectLst/>
                <a:latin typeface="Arial" panose="020B0604020202020204" pitchFamily="34" charset="0"/>
              </a:rPr>
              <a:t>The end of the warmup will consist of an on the wall drill, a game called ‘Getting dressed’. A range of different items of clothing will be hung around the wall. Climbers must then climb to and put on those clothes before making 5 moves and placing it back on the wall. </a:t>
            </a:r>
          </a:p>
          <a:p>
            <a:pPr rtl="0" fontAlgn="base">
              <a:spcBef>
                <a:spcPts val="0"/>
              </a:spcBef>
              <a:spcAft>
                <a:spcPts val="0"/>
              </a:spcAft>
              <a:buFont typeface="+mj-lt"/>
              <a:buNone/>
            </a:pPr>
            <a:endParaRPr lang="en-US" sz="1800" b="0" i="0" u="none" strike="noStrike" dirty="0">
              <a:solidFill>
                <a:srgbClr val="000000"/>
              </a:solidFill>
              <a:effectLst/>
              <a:latin typeface="Arial" panose="020B0604020202020204" pitchFamily="34" charset="0"/>
            </a:endParaRPr>
          </a:p>
          <a:p>
            <a:pPr rtl="0" fontAlgn="base">
              <a:spcBef>
                <a:spcPts val="0"/>
              </a:spcBef>
              <a:spcAft>
                <a:spcPts val="0"/>
              </a:spcAft>
              <a:buFont typeface="+mj-lt"/>
              <a:buNone/>
            </a:pPr>
            <a:r>
              <a:rPr lang="en-US" sz="1800" b="0" i="0" u="none" strike="noStrike" dirty="0">
                <a:solidFill>
                  <a:srgbClr val="000000"/>
                </a:solidFill>
                <a:effectLst/>
                <a:latin typeface="Arial" panose="020B0604020202020204" pitchFamily="34" charset="0"/>
              </a:rPr>
              <a:t> This will introduce thinking about stable body positions. (During this adaptations may be made with different pieces of clothes being harder or easier around different types of holds or gradients of wall.)</a:t>
            </a:r>
          </a:p>
          <a:p>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8</a:t>
            </a:fld>
            <a:endParaRPr lang="en-GB"/>
          </a:p>
        </p:txBody>
      </p:sp>
    </p:spTree>
    <p:extLst>
      <p:ext uri="{BB962C8B-B14F-4D97-AF65-F5344CB8AC3E}">
        <p14:creationId xmlns:p14="http://schemas.microsoft.com/office/powerpoint/2010/main" val="2874190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sng" dirty="0">
                <a:solidFill>
                  <a:srgbClr val="000000"/>
                </a:solidFill>
                <a:effectLst/>
                <a:latin typeface="Arial" panose="020B0604020202020204" pitchFamily="34" charset="0"/>
              </a:rPr>
              <a:t>introduction to technique;</a:t>
            </a:r>
            <a:endParaRPr lang="en-US" b="0" dirty="0">
              <a:effectLst/>
            </a:endParaRPr>
          </a:p>
          <a:p>
            <a:pPr rtl="0">
              <a:spcBef>
                <a:spcPts val="0"/>
              </a:spcBef>
              <a:spcAft>
                <a:spcPts val="0"/>
              </a:spcAft>
            </a:pPr>
            <a:r>
              <a:rPr lang="en-US" sz="1800" b="0" i="0" u="sng" dirty="0">
                <a:solidFill>
                  <a:srgbClr val="000000"/>
                </a:solidFill>
                <a:effectLst/>
                <a:latin typeface="Arial" panose="020B0604020202020204" pitchFamily="34" charset="0"/>
              </a:rPr>
              <a:t>General structure.</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Arial" panose="020B0604020202020204" pitchFamily="34" charset="0"/>
              </a:rPr>
              <a:t>Regarding the structure of the majority of the session we’ll be following a ‘whole-part-whole’ approach, </a:t>
            </a:r>
            <a:r>
              <a:rPr lang="en-US" sz="1800" b="1" i="0" u="none" strike="noStrike" dirty="0">
                <a:solidFill>
                  <a:srgbClr val="000000"/>
                </a:solidFill>
                <a:effectLst/>
                <a:latin typeface="Arial" panose="020B0604020202020204" pitchFamily="34" charset="0"/>
              </a:rPr>
              <a:t>Click</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Mahasuran</a:t>
            </a:r>
            <a:r>
              <a:rPr lang="en-US" sz="1800" b="0" i="0" u="none" strike="noStrike" dirty="0">
                <a:solidFill>
                  <a:srgbClr val="000000"/>
                </a:solidFill>
                <a:effectLst/>
                <a:latin typeface="Arial" panose="020B0604020202020204" pitchFamily="34" charset="0"/>
              </a:rPr>
              <a:t> &amp; </a:t>
            </a:r>
            <a:r>
              <a:rPr lang="en-US" sz="1800" b="0" i="0" u="none" strike="noStrike" dirty="0" err="1">
                <a:solidFill>
                  <a:srgbClr val="000000"/>
                </a:solidFill>
                <a:effectLst/>
                <a:latin typeface="Arial" panose="020B0604020202020204" pitchFamily="34" charset="0"/>
              </a:rPr>
              <a:t>Anbalagan</a:t>
            </a:r>
            <a:r>
              <a:rPr lang="en-US" sz="1800" b="0" i="0" u="none" strike="noStrike" dirty="0">
                <a:solidFill>
                  <a:srgbClr val="000000"/>
                </a:solidFill>
                <a:effectLst/>
                <a:latin typeface="Arial" panose="020B0604020202020204" pitchFamily="34" charset="0"/>
              </a:rPr>
              <a:t>, (2022) report how this aligns with improved acquisition of technique, of which aligns with feelings of competence and autonomy.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P1) </a:t>
            </a:r>
            <a:r>
              <a:rPr lang="en-US" sz="1800" b="1" i="0" u="none" strike="noStrike" dirty="0">
                <a:solidFill>
                  <a:srgbClr val="000000"/>
                </a:solidFill>
                <a:effectLst/>
                <a:latin typeface="Arial" panose="020B0604020202020204" pitchFamily="34" charset="0"/>
              </a:rPr>
              <a:t>Click</a:t>
            </a:r>
            <a:endParaRPr lang="en-US" b="1" dirty="0">
              <a:effectLst/>
            </a:endParaRPr>
          </a:p>
          <a:p>
            <a:pPr rtl="0">
              <a:spcBef>
                <a:spcPts val="0"/>
              </a:spcBef>
              <a:spcAft>
                <a:spcPts val="0"/>
              </a:spcAft>
            </a:pPr>
            <a:r>
              <a:rPr lang="en-US" sz="1800" b="0" i="0" u="sng" dirty="0">
                <a:solidFill>
                  <a:srgbClr val="000000"/>
                </a:solidFill>
                <a:effectLst/>
                <a:latin typeface="Arial" panose="020B0604020202020204" pitchFamily="34" charset="0"/>
              </a:rPr>
              <a:t>Drill, ( Whole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One-Foot climbing.</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Working in pairs, 1 climbing, 1 spotting. The climber will traverse along the wall with only one designated foot aloud to be placed on any holds. This use of a spotter will allow for reciprocal coaching, a motivational environment and in turn relatedness.</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Following this climbers will be asked to make their own judgement of how easy or hard it was, this could be measured numerically through number of holds used </a:t>
            </a:r>
            <a:r>
              <a:rPr lang="en-US" sz="1800" b="0" i="0" u="none" strike="noStrike" dirty="0" err="1">
                <a:solidFill>
                  <a:srgbClr val="000000"/>
                </a:solidFill>
                <a:effectLst/>
                <a:latin typeface="Arial" panose="020B0604020202020204" pitchFamily="34" charset="0"/>
              </a:rPr>
              <a:t>etc</a:t>
            </a:r>
            <a:r>
              <a:rPr lang="en-US" sz="1800" b="0" i="0" u="none" strike="noStrike" dirty="0">
                <a:solidFill>
                  <a:srgbClr val="000000"/>
                </a:solidFill>
                <a:effectLst/>
                <a:latin typeface="Arial" panose="020B0604020202020204" pitchFamily="34" charset="0"/>
              </a:rPr>
              <a:t>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effectLst/>
              </a:rPr>
            </a:br>
            <a:br>
              <a:rPr lang="en-US" b="0" dirty="0">
                <a:effectLst/>
              </a:rPr>
            </a:br>
            <a:br>
              <a:rPr lang="en-US" b="0" dirty="0">
                <a:effectLst/>
              </a:rPr>
            </a:br>
            <a:br>
              <a:rPr lang="en-US" b="0" dirty="0">
                <a:effectLst/>
              </a:rPr>
            </a:br>
            <a:r>
              <a:rPr lang="en-US" sz="1800" b="0" i="0" u="none" strike="noStrike" dirty="0">
                <a:solidFill>
                  <a:srgbClr val="000000"/>
                </a:solidFill>
                <a:effectLst/>
                <a:latin typeface="Arial" panose="020B0604020202020204" pitchFamily="34" charset="0"/>
              </a:rPr>
              <a:t>P2) </a:t>
            </a:r>
            <a:r>
              <a:rPr lang="en-US" sz="1200" b="1" i="0" u="none" strike="noStrike" dirty="0">
                <a:solidFill>
                  <a:srgbClr val="000000"/>
                </a:solidFill>
                <a:effectLst/>
                <a:latin typeface="Arial" panose="020B0604020202020204" pitchFamily="34" charset="0"/>
              </a:rPr>
              <a:t>Click</a:t>
            </a:r>
            <a:endParaRPr lang="en-US" b="0" dirty="0">
              <a:effectLst/>
            </a:endParaRPr>
          </a:p>
          <a:p>
            <a:pPr rtl="0">
              <a:spcBef>
                <a:spcPts val="0"/>
              </a:spcBef>
              <a:spcAft>
                <a:spcPts val="0"/>
              </a:spcAft>
            </a:pPr>
            <a:r>
              <a:rPr lang="en-US" sz="1800" b="0" i="0" u="sng" dirty="0">
                <a:solidFill>
                  <a:srgbClr val="000000"/>
                </a:solidFill>
                <a:effectLst/>
                <a:latin typeface="Arial" panose="020B0604020202020204" pitchFamily="34" charset="0"/>
              </a:rPr>
              <a:t>Technique  ( Part  )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this and developing on last sessions work around foot placement the technique of smearing will be introduced and demonstrated.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climbers will be given a video to watch. Similarly climbers will then in pairs of more and less competent choose a marked out section of the wall.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referring to Hoffman &amp; </a:t>
            </a:r>
            <a:r>
              <a:rPr lang="en-US" sz="1800" b="0" i="0" u="none" strike="noStrike" dirty="0" err="1">
                <a:solidFill>
                  <a:srgbClr val="000000"/>
                </a:solidFill>
                <a:effectLst/>
                <a:latin typeface="Arial" panose="020B0604020202020204" pitchFamily="34" charset="0"/>
              </a:rPr>
              <a:t>Loughhead</a:t>
            </a:r>
            <a:r>
              <a:rPr lang="en-US" sz="1800" b="0" i="0" u="none" strike="noStrike" dirty="0">
                <a:solidFill>
                  <a:srgbClr val="000000"/>
                </a:solidFill>
                <a:effectLst/>
                <a:latin typeface="Arial" panose="020B0604020202020204" pitchFamily="34" charset="0"/>
              </a:rPr>
              <a:t>, (2016) is evidenced to lead to an increase in self-confidence.  It’s here specific holds or features will be placed in different sections; E.G a volume under an overhang, Jugs on a vertical wall, </a:t>
            </a:r>
            <a:r>
              <a:rPr lang="en-US" sz="1800" b="0" i="0" u="none" strike="noStrike" dirty="0" err="1">
                <a:solidFill>
                  <a:srgbClr val="000000"/>
                </a:solidFill>
                <a:effectLst/>
                <a:latin typeface="Arial" panose="020B0604020202020204" pitchFamily="34" charset="0"/>
              </a:rPr>
              <a:t>slopey</a:t>
            </a:r>
            <a:r>
              <a:rPr lang="en-US" sz="1800" b="0" i="0" u="none" strike="noStrike" dirty="0">
                <a:solidFill>
                  <a:srgbClr val="000000"/>
                </a:solidFill>
                <a:effectLst/>
                <a:latin typeface="Arial" panose="020B0604020202020204" pitchFamily="34" charset="0"/>
              </a:rPr>
              <a:t> holds on a slab.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Over the next 10 minutes participants will try the smearing technique in these different contexts, aligning with variable practice and skills acquisition (REF).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During this time participants through the use of the video will be reciprocal coaching each other. Furthermore to this the coach will be observing with alternatives and options in order to further challenge where appropriate. </a:t>
            </a:r>
            <a:r>
              <a:rPr lang="en-US" sz="1800" b="0" i="0" u="none" strike="noStrike" dirty="0" err="1">
                <a:solidFill>
                  <a:srgbClr val="000000"/>
                </a:solidFill>
                <a:effectLst/>
                <a:latin typeface="Arial" panose="020B0604020202020204" pitchFamily="34" charset="0"/>
              </a:rPr>
              <a:t>E.g</a:t>
            </a:r>
            <a:r>
              <a:rPr lang="en-US" sz="1800" b="0" i="0" u="none" strike="noStrike" dirty="0">
                <a:solidFill>
                  <a:srgbClr val="000000"/>
                </a:solidFill>
                <a:effectLst/>
                <a:latin typeface="Arial" panose="020B0604020202020204" pitchFamily="34" charset="0"/>
              </a:rPr>
              <a:t> limited or no hand holds etc.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effectLst/>
              </a:rPr>
            </a:br>
            <a:br>
              <a:rPr lang="en-US" b="0" dirty="0">
                <a:effectLst/>
              </a:rPr>
            </a:br>
            <a:r>
              <a:rPr lang="en-US" sz="1800" b="0" i="0" u="none" strike="noStrike" dirty="0">
                <a:solidFill>
                  <a:srgbClr val="000000"/>
                </a:solidFill>
                <a:effectLst/>
                <a:latin typeface="Arial" panose="020B0604020202020204" pitchFamily="34" charset="0"/>
              </a:rPr>
              <a:t>P3) </a:t>
            </a:r>
            <a:r>
              <a:rPr lang="en-US" sz="1200" b="1" i="0" u="none" strike="noStrike" dirty="0">
                <a:solidFill>
                  <a:srgbClr val="000000"/>
                </a:solidFill>
                <a:effectLst/>
                <a:latin typeface="Arial" panose="020B0604020202020204" pitchFamily="34" charset="0"/>
              </a:rPr>
              <a:t>Click</a:t>
            </a:r>
            <a:endParaRPr lang="en-US" b="0" dirty="0">
              <a:effectLst/>
            </a:endParaRPr>
          </a:p>
          <a:p>
            <a:pPr rtl="0">
              <a:spcBef>
                <a:spcPts val="0"/>
              </a:spcBef>
              <a:spcAft>
                <a:spcPts val="0"/>
              </a:spcAft>
            </a:pPr>
            <a:r>
              <a:rPr lang="en-US" sz="1800" b="0" i="0" u="sng" dirty="0">
                <a:solidFill>
                  <a:srgbClr val="000000"/>
                </a:solidFill>
                <a:effectLst/>
                <a:latin typeface="Arial" panose="020B0604020202020204" pitchFamily="34" charset="0"/>
              </a:rPr>
              <a:t>Technique  (  Part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After developing the technique and some skill around smearing participants will be introduced to flagging. </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Its here a similar approach will be taken with videos, variable practice, and experiential learning.</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Additionally however video recording will be introduced allowing climbers to develop a better comprehension of how flagging influences the entirety of the body;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Here the coach will take a convergent approach in teaching whereas questions will be asked to the whole group such as; how inside and outside flagging differently affects their hips, shoulders, arms and mobility. In turn they’ll be asked to consider if this is influenced by the types of holds and walls their on. .This </a:t>
            </a:r>
            <a:r>
              <a:rPr lang="en-US" sz="1800" b="0" i="0" u="none" strike="noStrike" dirty="0" err="1">
                <a:solidFill>
                  <a:srgbClr val="000000"/>
                </a:solidFill>
                <a:effectLst/>
                <a:latin typeface="Arial" panose="020B0604020202020204" pitchFamily="34" charset="0"/>
              </a:rPr>
              <a:t>moresow</a:t>
            </a:r>
            <a:r>
              <a:rPr lang="en-US" sz="1800" b="0" i="0" u="none" strike="noStrike" dirty="0">
                <a:solidFill>
                  <a:srgbClr val="000000"/>
                </a:solidFill>
                <a:effectLst/>
                <a:latin typeface="Arial" panose="020B0604020202020204" pitchFamily="34" charset="0"/>
              </a:rPr>
              <a:t> student </a:t>
            </a:r>
            <a:r>
              <a:rPr lang="en-US" sz="1800" b="0" i="0" u="none" strike="noStrike" dirty="0" err="1">
                <a:solidFill>
                  <a:srgbClr val="000000"/>
                </a:solidFill>
                <a:effectLst/>
                <a:latin typeface="Arial" panose="020B0604020202020204" pitchFamily="34" charset="0"/>
              </a:rPr>
              <a:t>centred</a:t>
            </a:r>
            <a:r>
              <a:rPr lang="en-US" sz="1800" b="0" i="0" u="none" strike="noStrike" dirty="0">
                <a:solidFill>
                  <a:srgbClr val="000000"/>
                </a:solidFill>
                <a:effectLst/>
                <a:latin typeface="Arial" panose="020B0604020202020204" pitchFamily="34" charset="0"/>
              </a:rPr>
              <a:t> and led approach over time will further build competence and a strong sense of climbers’ self-efficacy.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Expanding this approach will further develop participants holistic understanding and context as to the efficacy of skills.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effectLst/>
              </a:rPr>
            </a:br>
            <a:br>
              <a:rPr lang="en-US" b="0" dirty="0">
                <a:effectLst/>
              </a:rPr>
            </a:br>
            <a:r>
              <a:rPr lang="en-US" sz="1800" b="0" i="0" u="sng" dirty="0">
                <a:solidFill>
                  <a:srgbClr val="000000"/>
                </a:solidFill>
                <a:effectLst/>
                <a:latin typeface="Arial" panose="020B0604020202020204" pitchFamily="34" charset="0"/>
              </a:rPr>
              <a:t>Drill,  (  Whole  ) </a:t>
            </a:r>
            <a:r>
              <a:rPr lang="en-US" sz="1200" b="1" i="0" u="none" strike="noStrike" dirty="0">
                <a:solidFill>
                  <a:srgbClr val="000000"/>
                </a:solidFill>
                <a:effectLst/>
                <a:latin typeface="Arial" panose="020B0604020202020204" pitchFamily="34" charset="0"/>
              </a:rPr>
              <a:t>Click</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previously the one foot climbing drill will be ran again, this with the aim of developing participants sense of self-efficacy, competence and autonomy.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Given the individualistic nature of peoples earlier perceptions of the drill this will ensure that there aren’t any ‘losers’ and in turn decreased motivation.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9</a:t>
            </a:fld>
            <a:endParaRPr lang="en-GB"/>
          </a:p>
        </p:txBody>
      </p:sp>
    </p:spTree>
    <p:extLst>
      <p:ext uri="{BB962C8B-B14F-4D97-AF65-F5344CB8AC3E}">
        <p14:creationId xmlns:p14="http://schemas.microsoft.com/office/powerpoint/2010/main" val="552748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sng" dirty="0">
                <a:solidFill>
                  <a:srgbClr val="000000"/>
                </a:solidFill>
                <a:effectLst/>
                <a:latin typeface="Arial" panose="020B0604020202020204" pitchFamily="34" charset="0"/>
              </a:rPr>
              <a:t>Application    (  Whole  ) 20mins </a:t>
            </a:r>
            <a:r>
              <a:rPr lang="en-US" sz="1200" b="1" i="0" u="none" strike="noStrike" dirty="0">
                <a:solidFill>
                  <a:srgbClr val="000000"/>
                </a:solidFill>
                <a:effectLst/>
                <a:latin typeface="Arial" panose="020B0604020202020204" pitchFamily="34" charset="0"/>
              </a:rPr>
              <a:t>Click</a:t>
            </a:r>
            <a:endParaRPr lang="en-US" b="1" dirty="0">
              <a:effectLst/>
            </a:endParaRP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the repeating of the one foot climbing drill, application in a broader sense will then be applied through participant climbing boulder problems.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This will be done in larger groups whereas participants will be able to facilitate their own decision making and learning through further reciprocal coaching and sharing of challenges/problems, regarding developing relatedness this further align with the concept of comradeship through adversity (Elder &amp; </a:t>
            </a:r>
            <a:r>
              <a:rPr lang="en-US" sz="1800" b="0" i="0" u="none" strike="noStrike" dirty="0" err="1">
                <a:solidFill>
                  <a:srgbClr val="000000"/>
                </a:solidFill>
                <a:effectLst/>
                <a:latin typeface="Arial" panose="020B0604020202020204" pitchFamily="34" charset="0"/>
              </a:rPr>
              <a:t>Clipp</a:t>
            </a:r>
            <a:r>
              <a:rPr lang="en-US" sz="1800" b="0" i="0" u="none" strike="noStrike" dirty="0">
                <a:solidFill>
                  <a:srgbClr val="000000"/>
                </a:solidFill>
                <a:effectLst/>
                <a:latin typeface="Arial" panose="020B0604020202020204" pitchFamily="34" charset="0"/>
              </a:rPr>
              <a:t>, 1988).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Again in this broader context participants will be urged to further experiment and adapt technique to differing styles of problems.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effectLst/>
              </a:rPr>
            </a:br>
            <a:r>
              <a:rPr lang="en-US" sz="1800" b="0" i="0" u="sng" dirty="0">
                <a:solidFill>
                  <a:srgbClr val="000000"/>
                </a:solidFill>
                <a:effectLst/>
                <a:latin typeface="Arial" panose="020B0604020202020204" pitchFamily="34" charset="0"/>
              </a:rPr>
              <a:t>Closure - 10 mins </a:t>
            </a:r>
            <a:r>
              <a:rPr lang="en-US" sz="1200" b="1" i="0" u="none" strike="noStrike" dirty="0">
                <a:solidFill>
                  <a:srgbClr val="000000"/>
                </a:solidFill>
                <a:effectLst/>
                <a:latin typeface="Arial" panose="020B0604020202020204" pitchFamily="34" charset="0"/>
              </a:rPr>
              <a:t>Click</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To close the session, similarly, to the first session this will end in again with an active cooldown before a rationale and tying aims into the wider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Again in developing coach will highlight individualistic informational feedback and urged to </a:t>
            </a:r>
            <a:r>
              <a:rPr lang="en-US" sz="1800" b="0" i="0" u="none" strike="noStrike" dirty="0" err="1">
                <a:solidFill>
                  <a:srgbClr val="000000"/>
                </a:solidFill>
                <a:effectLst/>
                <a:latin typeface="Arial" panose="020B0604020202020204" pitchFamily="34" charset="0"/>
              </a:rPr>
              <a:t>practise</a:t>
            </a:r>
            <a:r>
              <a:rPr lang="en-US" sz="1800" b="0" i="0" u="none" strike="noStrike" dirty="0">
                <a:solidFill>
                  <a:srgbClr val="000000"/>
                </a:solidFill>
                <a:effectLst/>
                <a:latin typeface="Arial" panose="020B0604020202020204" pitchFamily="34" charset="0"/>
              </a:rPr>
              <a:t> over the week.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10</a:t>
            </a:fld>
            <a:endParaRPr lang="en-GB"/>
          </a:p>
        </p:txBody>
      </p:sp>
    </p:spTree>
    <p:extLst>
      <p:ext uri="{BB962C8B-B14F-4D97-AF65-F5344CB8AC3E}">
        <p14:creationId xmlns:p14="http://schemas.microsoft.com/office/powerpoint/2010/main" val="4056880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sng" dirty="0">
                <a:solidFill>
                  <a:srgbClr val="000000"/>
                </a:solidFill>
                <a:effectLst/>
                <a:latin typeface="Arial" panose="020B0604020202020204" pitchFamily="34" charset="0"/>
              </a:rPr>
              <a:t>Session 3: Problem solving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Session 3: </a:t>
            </a:r>
            <a:r>
              <a:rPr lang="en-US" sz="1800" b="1" i="0" u="sng" dirty="0">
                <a:solidFill>
                  <a:srgbClr val="000000"/>
                </a:solidFill>
                <a:effectLst/>
                <a:latin typeface="Arial" panose="020B0604020202020204" pitchFamily="34" charset="0"/>
              </a:rPr>
              <a:t>(</a:t>
            </a:r>
            <a:r>
              <a:rPr lang="en-US" sz="1800" b="1" i="0" u="none" strike="noStrike" dirty="0">
                <a:solidFill>
                  <a:srgbClr val="000000"/>
                </a:solidFill>
                <a:effectLst/>
                <a:latin typeface="Arial" panose="020B0604020202020204" pitchFamily="34" charset="0"/>
              </a:rPr>
              <a:t>Coordination, momentum and problem solving)</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Regarding the aims and general structure of the third session this will be all about developing autonomy, coordinating skills together and developing the ability to critically think about movement on the wall. From a coaching perspective this will be with the aims of giving participants the confidence to independently train, practice and develop as climbers.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err="1">
                <a:solidFill>
                  <a:srgbClr val="000000"/>
                </a:solidFill>
                <a:effectLst/>
                <a:latin typeface="Arial" panose="020B0604020202020204" pitchFamily="34" charset="0"/>
              </a:rPr>
              <a:t>Syntheising</a:t>
            </a:r>
            <a:r>
              <a:rPr lang="en-US" sz="1800" b="0" i="0" u="none" strike="noStrike" dirty="0">
                <a:solidFill>
                  <a:srgbClr val="000000"/>
                </a:solidFill>
                <a:effectLst/>
                <a:latin typeface="Arial" panose="020B0604020202020204" pitchFamily="34" charset="0"/>
              </a:rPr>
              <a:t> the coach will try and develop participants’ declarative knowledge (The knowledge of understanding the whys)</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Referring to the previous 2 sessions coaching/teaching during this session will be furthermore student </a:t>
            </a:r>
            <a:r>
              <a:rPr lang="en-US" sz="1800" b="0" i="0" u="none" strike="noStrike" dirty="0" err="1">
                <a:solidFill>
                  <a:srgbClr val="000000"/>
                </a:solidFill>
                <a:effectLst/>
                <a:latin typeface="Arial" panose="020B0604020202020204" pitchFamily="34" charset="0"/>
              </a:rPr>
              <a:t>centred</a:t>
            </a:r>
            <a:r>
              <a:rPr lang="en-US" sz="1800" b="0" i="0" u="none" strike="noStrike" dirty="0">
                <a:solidFill>
                  <a:srgbClr val="000000"/>
                </a:solidFill>
                <a:effectLst/>
                <a:latin typeface="Arial" panose="020B0604020202020204" pitchFamily="34" charset="0"/>
              </a:rPr>
              <a:t>.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Taking this more student-</a:t>
            </a:r>
            <a:r>
              <a:rPr lang="en-US" sz="1800" b="0" i="0" u="none" strike="noStrike" dirty="0" err="1">
                <a:solidFill>
                  <a:srgbClr val="000000"/>
                </a:solidFill>
                <a:effectLst/>
                <a:latin typeface="Arial" panose="020B0604020202020204" pitchFamily="34" charset="0"/>
              </a:rPr>
              <a:t>centred</a:t>
            </a:r>
            <a:r>
              <a:rPr lang="en-US" sz="1800" b="0" i="0" u="none" strike="noStrike" dirty="0">
                <a:solidFill>
                  <a:srgbClr val="000000"/>
                </a:solidFill>
                <a:effectLst/>
                <a:latin typeface="Arial" panose="020B0604020202020204" pitchFamily="34" charset="0"/>
              </a:rPr>
              <a:t> approach, </a:t>
            </a:r>
            <a:r>
              <a:rPr lang="en-US" sz="1800" b="0" i="0" u="none" strike="noStrike" dirty="0" err="1">
                <a:solidFill>
                  <a:srgbClr val="000000"/>
                </a:solidFill>
                <a:effectLst/>
                <a:latin typeface="Arial" panose="020B0604020202020204" pitchFamily="34" charset="0"/>
              </a:rPr>
              <a:t>Milistetd</a:t>
            </a:r>
            <a:r>
              <a:rPr lang="en-US" sz="1800" b="0" i="0" u="none" strike="noStrike" dirty="0">
                <a:solidFill>
                  <a:srgbClr val="000000"/>
                </a:solidFill>
                <a:effectLst/>
                <a:latin typeface="Arial" panose="020B0604020202020204" pitchFamily="34" charset="0"/>
              </a:rPr>
              <a:t>, et al (2019), says that students are able to amplify their comprehension around a sport and additionally perceive themselves in the coach’s position.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Additionally this aligns with the aims of a coach in becoming obsolete.</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The sessions aims will align with developing the ability to problem solve and critically think.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In making this practicable process goals will be for participants to be able to;</a:t>
            </a:r>
            <a:endParaRPr lang="en-US" b="0" dirty="0">
              <a:effectLst/>
            </a:endParaRPr>
          </a:p>
          <a:p>
            <a:pPr rtl="0" fontAlgn="base">
              <a:spcBef>
                <a:spcPts val="0"/>
              </a:spcBef>
              <a:spcAft>
                <a:spcPts val="0"/>
              </a:spcAft>
              <a:buFont typeface="Arial" panose="020B0604020202020204" pitchFamily="34" charset="0"/>
              <a:buChar char="•"/>
            </a:pPr>
            <a:br>
              <a:rPr lang="en-US" b="0" dirty="0">
                <a:effectLst/>
              </a:rPr>
            </a:br>
            <a:r>
              <a:rPr lang="en-US" sz="1800" b="0" i="0" u="none" strike="noStrike" dirty="0">
                <a:solidFill>
                  <a:srgbClr val="000000"/>
                </a:solidFill>
                <a:effectLst/>
                <a:latin typeface="Arial" panose="020B0604020202020204" pitchFamily="34" charset="0"/>
              </a:rPr>
              <a:t>Work through a project route;</a:t>
            </a:r>
          </a:p>
          <a:p>
            <a:pPr rtl="0">
              <a:spcBef>
                <a:spcPts val="0"/>
              </a:spcBef>
              <a:spcAft>
                <a:spcPts val="0"/>
              </a:spcAft>
            </a:pP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11</a:t>
            </a:fld>
            <a:endParaRPr lang="en-GB"/>
          </a:p>
        </p:txBody>
      </p:sp>
    </p:spTree>
    <p:extLst>
      <p:ext uri="{BB962C8B-B14F-4D97-AF65-F5344CB8AC3E}">
        <p14:creationId xmlns:p14="http://schemas.microsoft.com/office/powerpoint/2010/main" val="4071960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sng" dirty="0">
                <a:solidFill>
                  <a:srgbClr val="000000"/>
                </a:solidFill>
                <a:effectLst/>
                <a:latin typeface="Arial" panose="020B0604020202020204" pitchFamily="34" charset="0"/>
              </a:rPr>
              <a:t>Click</a:t>
            </a:r>
          </a:p>
          <a:p>
            <a:pPr rtl="0">
              <a:spcBef>
                <a:spcPts val="0"/>
              </a:spcBef>
              <a:spcAft>
                <a:spcPts val="0"/>
              </a:spcAft>
            </a:pPr>
            <a:r>
              <a:rPr lang="en-US" sz="1800" b="1" i="0" u="sng" dirty="0">
                <a:solidFill>
                  <a:srgbClr val="000000"/>
                </a:solidFill>
                <a:effectLst/>
                <a:latin typeface="Arial" panose="020B0604020202020204" pitchFamily="34" charset="0"/>
              </a:rPr>
              <a:t>Introduction;</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introduction to the session will follow those of the previous, initially with some time for participants and coach to re-connect and chat before the aims and rationale for the session are introduced. This rationale will align with all the previous sessions in turn giving participants a sense of accomplishment and heightening motivation. </a:t>
            </a:r>
            <a:endParaRPr lang="en-US" b="0" dirty="0">
              <a:effectLst/>
            </a:endParaRPr>
          </a:p>
          <a:p>
            <a:pPr rtl="0">
              <a:spcBef>
                <a:spcPts val="0"/>
              </a:spcBef>
              <a:spcAft>
                <a:spcPts val="0"/>
              </a:spcAft>
            </a:pP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sng" dirty="0">
                <a:solidFill>
                  <a:srgbClr val="000000"/>
                </a:solidFill>
                <a:effectLst/>
                <a:latin typeface="Arial" panose="020B0604020202020204" pitchFamily="34" charset="0"/>
              </a:rPr>
              <a:t>Click</a:t>
            </a:r>
            <a:br>
              <a:rPr lang="en-US" b="0" dirty="0">
                <a:effectLst/>
              </a:rPr>
            </a:br>
            <a:r>
              <a:rPr lang="en-US" sz="1800" b="1" i="0" u="sng" dirty="0">
                <a:solidFill>
                  <a:srgbClr val="000000"/>
                </a:solidFill>
                <a:effectLst/>
                <a:latin typeface="Arial" panose="020B0604020202020204" pitchFamily="34" charset="0"/>
              </a:rPr>
              <a:t>Warmup;</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Again the warmup for this session will be RAMP based. Additionally however given the aims of the session an emphasis on a ‘mental warmup’ will be had. </a:t>
            </a:r>
            <a:r>
              <a:rPr lang="en-US" sz="1800" b="0" i="0" u="none" strike="noStrike" dirty="0" err="1">
                <a:solidFill>
                  <a:srgbClr val="000000"/>
                </a:solidFill>
                <a:effectLst/>
                <a:latin typeface="Arial" panose="020B0604020202020204" pitchFamily="34" charset="0"/>
              </a:rPr>
              <a:t>Reffering</a:t>
            </a:r>
            <a:r>
              <a:rPr lang="en-US" sz="1800" b="0" i="0" u="none" strike="noStrike" dirty="0">
                <a:solidFill>
                  <a:srgbClr val="000000"/>
                </a:solidFill>
                <a:effectLst/>
                <a:latin typeface="Arial" panose="020B0604020202020204" pitchFamily="34" charset="0"/>
              </a:rPr>
              <a:t> to Van </a:t>
            </a:r>
            <a:r>
              <a:rPr lang="en-US" sz="1800" b="0" i="0" u="none" strike="noStrike" dirty="0" err="1">
                <a:solidFill>
                  <a:srgbClr val="000000"/>
                </a:solidFill>
                <a:effectLst/>
                <a:latin typeface="Arial" panose="020B0604020202020204" pitchFamily="34" charset="0"/>
              </a:rPr>
              <a:t>Raalte</a:t>
            </a:r>
            <a:r>
              <a:rPr lang="en-US" sz="1800" b="0" i="0" u="none" strike="noStrike" dirty="0">
                <a:solidFill>
                  <a:srgbClr val="000000"/>
                </a:solidFill>
                <a:effectLst/>
                <a:latin typeface="Arial" panose="020B0604020202020204" pitchFamily="34" charset="0"/>
              </a:rPr>
              <a:t>, et al, (2019) This ‘mental’ stimulation prior to exercise leads to less perceived stress and higher willingness to engage with mental skills. </a:t>
            </a:r>
          </a:p>
          <a:p>
            <a:pPr rtl="0">
              <a:spcBef>
                <a:spcPts val="0"/>
              </a:spcBef>
              <a:spcAft>
                <a:spcPts val="0"/>
              </a:spcAft>
            </a:pPr>
            <a:endParaRPr lang="en-US" sz="1800" b="0" i="0" u="none" strike="noStrike" dirty="0">
              <a:solidFill>
                <a:srgbClr val="000000"/>
              </a:solidFill>
              <a:effectLst/>
              <a:latin typeface="Arial" panose="020B0604020202020204" pitchFamily="34" charset="0"/>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Additionally this ‘mental stimulation’ will align with aims of the session and developing on autonomy from the convergent teaching style from session 2.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The warmup will begin with….</a:t>
            </a:r>
            <a:endParaRPr lang="en-US" b="0" dirty="0">
              <a:effectLst/>
            </a:endParaRPr>
          </a:p>
          <a:p>
            <a:pPr rtl="0">
              <a:spcBef>
                <a:spcPts val="0"/>
              </a:spcBef>
              <a:spcAft>
                <a:spcPts val="0"/>
              </a:spcAft>
            </a:pPr>
            <a:br>
              <a:rPr lang="en-US" b="0" dirty="0">
                <a:effectLst/>
              </a:rPr>
            </a:br>
            <a:r>
              <a:rPr lang="en-US" sz="1800" b="1" i="0" u="sng" dirty="0">
                <a:solidFill>
                  <a:srgbClr val="000000"/>
                </a:solidFill>
                <a:effectLst/>
                <a:latin typeface="Arial" panose="020B0604020202020204" pitchFamily="34" charset="0"/>
              </a:rPr>
              <a:t>P1)</a:t>
            </a:r>
            <a:r>
              <a:rPr lang="en-US" sz="1800" b="0" i="0" u="none" strike="noStrike" dirty="0">
                <a:solidFill>
                  <a:srgbClr val="000000"/>
                </a:solidFill>
                <a:effectLst/>
                <a:latin typeface="Arial" panose="020B0604020202020204" pitchFamily="34" charset="0"/>
              </a:rPr>
              <a:t> Inner circle</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warmup will start with a game of inner circle of which will initially elevate heart rate and can through additions begin to active and </a:t>
            </a:r>
            <a:r>
              <a:rPr lang="en-US" sz="1800" b="0" i="0" u="none" strike="noStrike" dirty="0" err="1">
                <a:solidFill>
                  <a:srgbClr val="000000"/>
                </a:solidFill>
                <a:effectLst/>
                <a:latin typeface="Arial" panose="020B0604020202020204" pitchFamily="34" charset="0"/>
              </a:rPr>
              <a:t>mobilise</a:t>
            </a:r>
            <a:r>
              <a:rPr lang="en-US" sz="1800" b="0" i="0" u="none" strike="noStrike" dirty="0">
                <a:solidFill>
                  <a:srgbClr val="000000"/>
                </a:solidFill>
                <a:effectLst/>
                <a:latin typeface="Arial" panose="020B0604020202020204" pitchFamily="34" charset="0"/>
              </a:rPr>
              <a:t> joints.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To begin participants will lightly jog around the area, when certain numbers are called they must do certain things, for example;</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1-Jump, 2-Crouch, 3-Get into groups of 4, 4-Get your feet off the ground. </a:t>
            </a:r>
            <a:r>
              <a:rPr lang="en-US" sz="1800" b="0" i="0" u="none" strike="noStrike" dirty="0" err="1">
                <a:solidFill>
                  <a:srgbClr val="000000"/>
                </a:solidFill>
                <a:effectLst/>
                <a:latin typeface="Arial" panose="020B0604020202020204" pitchFamily="34" charset="0"/>
              </a:rPr>
              <a:t>Etc</a:t>
            </a:r>
            <a:r>
              <a:rPr lang="en-US" sz="1800" b="0" i="0" u="none" strike="noStrike" dirty="0">
                <a:solidFill>
                  <a:srgbClr val="000000"/>
                </a:solidFill>
                <a:effectLst/>
                <a:latin typeface="Arial" panose="020B0604020202020204" pitchFamily="34" charset="0"/>
              </a:rPr>
              <a:t> etc. Progressively in engaging participants ‘mentally’ more and more numbers will be added to the game. </a:t>
            </a:r>
            <a:endParaRPr lang="en-US" b="0" dirty="0">
              <a:effectLst/>
            </a:endParaRPr>
          </a:p>
          <a:p>
            <a:pPr rtl="0">
              <a:spcBef>
                <a:spcPts val="0"/>
              </a:spcBef>
              <a:spcAft>
                <a:spcPts val="0"/>
              </a:spcAft>
            </a:pP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sng" dirty="0">
                <a:solidFill>
                  <a:srgbClr val="000000"/>
                </a:solidFill>
                <a:effectLst/>
                <a:latin typeface="Arial" panose="020B0604020202020204" pitchFamily="34" charset="0"/>
              </a:rPr>
              <a:t>Click</a:t>
            </a:r>
            <a:br>
              <a:rPr lang="en-US" b="0" dirty="0">
                <a:effectLst/>
              </a:rPr>
            </a:br>
            <a:r>
              <a:rPr lang="en-US" sz="1800" b="1" i="0" u="sng" dirty="0">
                <a:solidFill>
                  <a:srgbClr val="000000"/>
                </a:solidFill>
                <a:effectLst/>
                <a:latin typeface="Arial" panose="020B0604020202020204" pitchFamily="34" charset="0"/>
              </a:rPr>
              <a:t>P2)</a:t>
            </a:r>
            <a:r>
              <a:rPr lang="en-US" sz="1800" b="0" i="0" u="none" strike="noStrike" dirty="0">
                <a:solidFill>
                  <a:srgbClr val="000000"/>
                </a:solidFill>
                <a:effectLst/>
                <a:latin typeface="Arial" panose="020B0604020202020204" pitchFamily="34" charset="0"/>
              </a:rPr>
              <a:t> Following this similarly to the second session participants will choose 2 holds as the coach runs a movement session.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Further developing from previous session this could also include mimicking movements and shapes as a recap </a:t>
            </a:r>
            <a:r>
              <a:rPr lang="en-US" sz="1800" b="0" i="0" u="none" strike="noStrike" dirty="0" err="1">
                <a:solidFill>
                  <a:srgbClr val="000000"/>
                </a:solidFill>
                <a:effectLst/>
                <a:latin typeface="Arial" panose="020B0604020202020204" pitchFamily="34" charset="0"/>
              </a:rPr>
              <a:t>e.g</a:t>
            </a:r>
            <a:r>
              <a:rPr lang="en-US" sz="1800" b="0" i="0" u="none" strike="noStrike" dirty="0">
                <a:solidFill>
                  <a:srgbClr val="000000"/>
                </a:solidFill>
                <a:effectLst/>
                <a:latin typeface="Arial" panose="020B0604020202020204" pitchFamily="34" charset="0"/>
              </a:rPr>
              <a:t>;</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Smear on your holds,</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Show what a flag looks like,</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Stand on the </a:t>
            </a:r>
            <a:r>
              <a:rPr lang="en-US" sz="1800" b="0" i="0" u="none" strike="noStrike" dirty="0" err="1">
                <a:solidFill>
                  <a:srgbClr val="000000"/>
                </a:solidFill>
                <a:effectLst/>
                <a:latin typeface="Arial" panose="020B0604020202020204" pitchFamily="34" charset="0"/>
              </a:rPr>
              <a:t>the</a:t>
            </a:r>
            <a:r>
              <a:rPr lang="en-US" sz="1800" b="0" i="0" u="none" strike="noStrike" dirty="0">
                <a:solidFill>
                  <a:srgbClr val="000000"/>
                </a:solidFill>
                <a:effectLst/>
                <a:latin typeface="Arial" panose="020B0604020202020204" pitchFamily="34" charset="0"/>
              </a:rPr>
              <a:t> inside edge,</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Outside edge, </a:t>
            </a:r>
            <a:r>
              <a:rPr lang="en-US" sz="1800" b="0" i="0" u="none" strike="noStrike" dirty="0" err="1">
                <a:solidFill>
                  <a:srgbClr val="000000"/>
                </a:solidFill>
                <a:effectLst/>
                <a:latin typeface="Arial" panose="020B0604020202020204" pitchFamily="34" charset="0"/>
              </a:rPr>
              <a:t>etc</a:t>
            </a:r>
            <a:r>
              <a:rPr lang="en-US" sz="1800" b="0" i="0" u="none" strike="noStrike" dirty="0">
                <a:solidFill>
                  <a:srgbClr val="000000"/>
                </a:solidFill>
                <a:effectLst/>
                <a:latin typeface="Arial" panose="020B0604020202020204" pitchFamily="34" charset="0"/>
              </a:rPr>
              <a:t> etc.</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During this the coach will be able to comprehensively develop an understanding of peoples competence and confidence which in turn will influence group structure.</a:t>
            </a:r>
            <a:endParaRPr lang="en-US" b="0" dirty="0">
              <a:effectLst/>
            </a:endParaRPr>
          </a:p>
          <a:p>
            <a:pPr rtl="0">
              <a:spcBef>
                <a:spcPts val="0"/>
              </a:spcBef>
              <a:spcAft>
                <a:spcPts val="0"/>
              </a:spcAft>
            </a:pP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sng" dirty="0">
                <a:solidFill>
                  <a:srgbClr val="000000"/>
                </a:solidFill>
                <a:effectLst/>
                <a:latin typeface="Arial" panose="020B0604020202020204" pitchFamily="34" charset="0"/>
              </a:rPr>
              <a:t>Click</a:t>
            </a:r>
            <a:br>
              <a:rPr lang="en-US" b="0" dirty="0">
                <a:effectLst/>
              </a:rPr>
            </a:br>
            <a:r>
              <a:rPr lang="en-US" sz="1800" b="1" i="0" u="sng" dirty="0">
                <a:solidFill>
                  <a:srgbClr val="000000"/>
                </a:solidFill>
                <a:effectLst/>
                <a:latin typeface="Arial" panose="020B0604020202020204" pitchFamily="34" charset="0"/>
              </a:rPr>
              <a:t>P3) </a:t>
            </a:r>
            <a:r>
              <a:rPr lang="en-US" sz="1800" b="0" i="0" u="none" strike="noStrike" dirty="0">
                <a:solidFill>
                  <a:srgbClr val="000000"/>
                </a:solidFill>
                <a:effectLst/>
                <a:latin typeface="Arial" panose="020B0604020202020204" pitchFamily="34" charset="0"/>
              </a:rPr>
              <a:t>Pass the hoop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This will create a sense of participant cohesion and teamwork! Will engage communication and problem solving, again aligning with session aims.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12</a:t>
            </a:fld>
            <a:endParaRPr lang="en-GB"/>
          </a:p>
        </p:txBody>
      </p:sp>
    </p:spTree>
    <p:extLst>
      <p:ext uri="{BB962C8B-B14F-4D97-AF65-F5344CB8AC3E}">
        <p14:creationId xmlns:p14="http://schemas.microsoft.com/office/powerpoint/2010/main" val="3357951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sng" dirty="0">
                <a:solidFill>
                  <a:srgbClr val="000000"/>
                </a:solidFill>
                <a:effectLst/>
                <a:latin typeface="Arial" panose="020B0604020202020204" pitchFamily="34" charset="0"/>
              </a:rPr>
              <a:t>Skill acquisition;</a:t>
            </a:r>
          </a:p>
          <a:p>
            <a:pPr rtl="0">
              <a:spcBef>
                <a:spcPts val="0"/>
              </a:spcBef>
              <a:spcAft>
                <a:spcPts val="0"/>
              </a:spcAft>
            </a:pPr>
            <a:r>
              <a:rPr lang="en-US" sz="1800" b="0" i="0" u="sng" dirty="0" err="1">
                <a:solidFill>
                  <a:srgbClr val="000000"/>
                </a:solidFill>
                <a:effectLst/>
                <a:latin typeface="Arial" panose="020B0604020202020204" pitchFamily="34" charset="0"/>
              </a:rPr>
              <a:t>C</a:t>
            </a:r>
            <a:r>
              <a:rPr lang="en-US" sz="1800" b="1" i="0" u="sng" dirty="0" err="1">
                <a:solidFill>
                  <a:srgbClr val="000000"/>
                </a:solidFill>
                <a:effectLst/>
                <a:latin typeface="Arial" panose="020B0604020202020204" pitchFamily="34" charset="0"/>
              </a:rPr>
              <a:t>Click</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Regarding the skill for the third session participants will be introduced to the concept of and thought processes’ around route reading. </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Here the coach will expand on the rationale surrounding route reading and give a practical example on an easy problem.</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Following participants in pairs, again of more and less competent will be given an easy problem to route read and then climb.</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P2)</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It’s here in pairs or groups participants will choose a boulder problem at the limit of their abilities. </a:t>
            </a:r>
          </a:p>
          <a:p>
            <a:pPr rtl="0">
              <a:spcBef>
                <a:spcPts val="0"/>
              </a:spcBef>
              <a:spcAft>
                <a:spcPts val="0"/>
              </a:spcAft>
            </a:pP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coach during this process will guide participants to a different variety of climbs, slabs, overhangs, crimps, dynamic </a:t>
            </a:r>
            <a:r>
              <a:rPr lang="en-US" sz="1800" b="0" i="0" u="none" strike="noStrike" dirty="0" err="1">
                <a:solidFill>
                  <a:srgbClr val="000000"/>
                </a:solidFill>
                <a:effectLst/>
                <a:latin typeface="Arial" panose="020B0604020202020204" pitchFamily="34" charset="0"/>
              </a:rPr>
              <a:t>etc</a:t>
            </a:r>
            <a:r>
              <a:rPr lang="en-US" sz="1800" b="0" i="0" u="none" strike="noStrike" dirty="0">
                <a:solidFill>
                  <a:srgbClr val="000000"/>
                </a:solidFill>
                <a:effectLst/>
                <a:latin typeface="Arial" panose="020B0604020202020204" pitchFamily="34" charset="0"/>
              </a:rPr>
              <a:t>, this aligning with variable practice and experiential learning. This Orth, et al, (2016) in the context of climbing specifically attribute as being key to developing self-efficacy.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Whilst doing so participants will be questions;</a:t>
            </a:r>
          </a:p>
          <a:p>
            <a:pPr rtl="0">
              <a:spcBef>
                <a:spcPts val="0"/>
              </a:spcBef>
              <a:spcAft>
                <a:spcPts val="0"/>
              </a:spcAft>
            </a:pPr>
            <a:endParaRPr lang="en-US" b="0" dirty="0">
              <a:effectLst/>
            </a:endParaRPr>
          </a:p>
          <a:p>
            <a:pPr rtl="0" fontAlgn="base">
              <a:spcBef>
                <a:spcPts val="1500"/>
              </a:spcBef>
              <a:spcAft>
                <a:spcPts val="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Where does the problem go?</a:t>
            </a:r>
          </a:p>
          <a:p>
            <a:pPr rtl="0" fontAlgn="base">
              <a:spcBef>
                <a:spcPts val="0"/>
              </a:spcBef>
              <a:spcAft>
                <a:spcPts val="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What’s the sequence, how will it feel, where is the crux?</a:t>
            </a:r>
          </a:p>
          <a:p>
            <a:pPr rtl="0" fontAlgn="base">
              <a:spcBef>
                <a:spcPts val="0"/>
              </a:spcBef>
              <a:spcAft>
                <a:spcPts val="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Are there any rest points, is it worth using them?</a:t>
            </a:r>
          </a:p>
          <a:p>
            <a:pPr rtl="0" fontAlgn="base">
              <a:spcBef>
                <a:spcPts val="0"/>
              </a:spcBef>
              <a:spcAft>
                <a:spcPts val="150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marL="0" marR="0" lvl="0" indent="0" algn="l" defTabSz="914400" rtl="0" eaLnBrk="1" fontAlgn="base" latinLnBrk="0" hangingPunct="1">
              <a:lnSpc>
                <a:spcPct val="100000"/>
              </a:lnSpc>
              <a:spcBef>
                <a:spcPts val="0"/>
              </a:spcBef>
              <a:spcAft>
                <a:spcPts val="1500"/>
              </a:spcAft>
              <a:buClrTx/>
              <a:buSzTx/>
              <a:buFont typeface="Arial" panose="020B0604020202020204" pitchFamily="34" charset="0"/>
              <a:buNone/>
              <a:tabLst/>
              <a:defRPr/>
            </a:pPr>
            <a:r>
              <a:rPr lang="en-US" sz="1800" b="1" i="0" u="sng" dirty="0">
                <a:solidFill>
                  <a:srgbClr val="000000"/>
                </a:solidFill>
                <a:effectLst/>
                <a:latin typeface="Arial" panose="020B0604020202020204" pitchFamily="34" charset="0"/>
              </a:rPr>
              <a:t>Click</a:t>
            </a:r>
            <a:endParaRPr lang="en-US" sz="1800" b="0" i="0" u="none" strike="noStrike" dirty="0">
              <a:solidFill>
                <a:srgbClr val="4C4C4C"/>
              </a:solidFill>
              <a:effectLst/>
              <a:latin typeface="Arial" panose="020B0604020202020204" pitchFamily="34" charset="0"/>
            </a:endParaRPr>
          </a:p>
          <a:p>
            <a:pPr rtl="0">
              <a:spcBef>
                <a:spcPts val="1500"/>
              </a:spcBef>
              <a:spcAft>
                <a:spcPts val="0"/>
              </a:spcAft>
            </a:pPr>
            <a:r>
              <a:rPr lang="en-US" sz="1800" b="1" i="0" u="sng" dirty="0">
                <a:solidFill>
                  <a:srgbClr val="000000"/>
                </a:solidFill>
                <a:effectLst/>
                <a:latin typeface="Arial" panose="020B0604020202020204" pitchFamily="34" charset="0"/>
              </a:rPr>
              <a:t>Skill application;</a:t>
            </a:r>
            <a:endParaRPr lang="en-US" b="0" dirty="0">
              <a:effectLst/>
            </a:endParaRPr>
          </a:p>
          <a:p>
            <a:pPr rtl="0">
              <a:spcBef>
                <a:spcPts val="0"/>
              </a:spcBef>
              <a:spcAft>
                <a:spcPts val="0"/>
              </a:spcAft>
            </a:pPr>
            <a:r>
              <a:rPr lang="en-US" sz="1800" b="0" i="0" u="none" strike="noStrike" dirty="0">
                <a:solidFill>
                  <a:srgbClr val="4C4C4C"/>
                </a:solidFill>
                <a:effectLst/>
                <a:latin typeface="Arial" panose="020B0604020202020204" pitchFamily="34" charset="0"/>
              </a:rPr>
              <a:t>P1) After about 15-20 minutes of this the group will then be gathered back together, a convergent style will be taken whereas participants will be prompted to share what they found within the wider group.</a:t>
            </a:r>
            <a:endParaRPr lang="en-US" b="0" dirty="0">
              <a:effectLst/>
            </a:endParaRPr>
          </a:p>
          <a:p>
            <a:pPr rtl="0">
              <a:spcBef>
                <a:spcPts val="0"/>
              </a:spcBef>
              <a:spcAft>
                <a:spcPts val="0"/>
              </a:spcAft>
            </a:pPr>
            <a:r>
              <a:rPr lang="en-US" sz="1800" b="0" i="0" u="none" strike="noStrike" dirty="0">
                <a:solidFill>
                  <a:srgbClr val="4C4C4C"/>
                </a:solidFill>
                <a:effectLst/>
                <a:latin typeface="Arial" panose="020B0604020202020204" pitchFamily="34" charset="0"/>
              </a:rPr>
              <a:t>Following participants will be challenged to choose harder problems at the limit of their abilities. </a:t>
            </a:r>
          </a:p>
          <a:p>
            <a:pPr rtl="0">
              <a:spcBef>
                <a:spcPts val="0"/>
              </a:spcBef>
              <a:spcAft>
                <a:spcPts val="0"/>
              </a:spcAft>
            </a:pPr>
            <a:endParaRPr lang="en-US" b="0" dirty="0">
              <a:effectLst/>
            </a:endParaRPr>
          </a:p>
          <a:p>
            <a:pPr rtl="0">
              <a:spcBef>
                <a:spcPts val="0"/>
              </a:spcBef>
              <a:spcAft>
                <a:spcPts val="1500"/>
              </a:spcAft>
            </a:pPr>
            <a:r>
              <a:rPr lang="en-US" sz="1800" b="0" i="0" u="none" strike="noStrike" dirty="0">
                <a:solidFill>
                  <a:srgbClr val="4C4C4C"/>
                </a:solidFill>
                <a:effectLst/>
                <a:latin typeface="Arial" panose="020B0604020202020204" pitchFamily="34" charset="0"/>
              </a:rPr>
              <a:t>Similarly to before crib cards and </a:t>
            </a:r>
            <a:r>
              <a:rPr lang="en-US" sz="1800" b="0" i="0" u="none" strike="noStrike" dirty="0" err="1">
                <a:solidFill>
                  <a:srgbClr val="4C4C4C"/>
                </a:solidFill>
                <a:effectLst/>
                <a:latin typeface="Arial" panose="020B0604020202020204" pitchFamily="34" charset="0"/>
              </a:rPr>
              <a:t>ipads</a:t>
            </a:r>
            <a:r>
              <a:rPr lang="en-US" sz="1800" b="0" i="0" u="none" strike="noStrike" dirty="0">
                <a:solidFill>
                  <a:srgbClr val="4C4C4C"/>
                </a:solidFill>
                <a:effectLst/>
                <a:latin typeface="Arial" panose="020B0604020202020204" pitchFamily="34" charset="0"/>
              </a:rPr>
              <a:t> will be given in order to self and </a:t>
            </a:r>
            <a:r>
              <a:rPr lang="en-US" sz="1800" b="0" i="0" u="none" strike="noStrike" dirty="0" err="1">
                <a:solidFill>
                  <a:srgbClr val="4C4C4C"/>
                </a:solidFill>
                <a:effectLst/>
                <a:latin typeface="Arial" panose="020B0604020202020204" pitchFamily="34" charset="0"/>
              </a:rPr>
              <a:t>recipirically</a:t>
            </a:r>
            <a:r>
              <a:rPr lang="en-US" sz="1800" b="0" i="0" u="none" strike="noStrike" dirty="0">
                <a:solidFill>
                  <a:srgbClr val="4C4C4C"/>
                </a:solidFill>
                <a:effectLst/>
                <a:latin typeface="Arial" panose="020B0604020202020204" pitchFamily="34" charset="0"/>
              </a:rPr>
              <a:t> coach. Alongside this prompts will be asked by the coach as appropriate such as; </a:t>
            </a:r>
          </a:p>
          <a:p>
            <a:pPr rtl="0">
              <a:spcBef>
                <a:spcPts val="0"/>
              </a:spcBef>
              <a:spcAft>
                <a:spcPts val="1500"/>
              </a:spcAft>
            </a:pPr>
            <a:endParaRPr lang="en-US" b="0" dirty="0">
              <a:effectLst/>
            </a:endParaRPr>
          </a:p>
          <a:p>
            <a:pPr rtl="0" fontAlgn="base">
              <a:spcBef>
                <a:spcPts val="1500"/>
              </a:spcBef>
              <a:spcAft>
                <a:spcPts val="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Why did you fall off?</a:t>
            </a:r>
          </a:p>
          <a:p>
            <a:pPr rtl="0" fontAlgn="base">
              <a:spcBef>
                <a:spcPts val="1500"/>
              </a:spcBef>
              <a:spcAft>
                <a:spcPts val="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Is there a better/more secure way of doing that move?</a:t>
            </a:r>
          </a:p>
          <a:p>
            <a:pPr rtl="0" fontAlgn="base">
              <a:spcBef>
                <a:spcPts val="0"/>
              </a:spcBef>
              <a:spcAft>
                <a:spcPts val="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rtl="0" fontAlgn="base">
              <a:spcBef>
                <a:spcPts val="0"/>
              </a:spcBef>
              <a:spcAft>
                <a:spcPts val="1500"/>
              </a:spcAft>
              <a:buFont typeface="Arial" panose="020B0604020202020204" pitchFamily="34" charset="0"/>
              <a:buChar char="•"/>
            </a:pPr>
            <a:r>
              <a:rPr lang="en-US" sz="1800" b="0" i="0" u="none" strike="noStrike" dirty="0">
                <a:solidFill>
                  <a:srgbClr val="4C4C4C"/>
                </a:solidFill>
                <a:effectLst/>
                <a:latin typeface="Arial" panose="020B0604020202020204" pitchFamily="34" charset="0"/>
              </a:rPr>
              <a:t>Can I adapt the rest of the sequence to make that move feel easier?</a:t>
            </a:r>
          </a:p>
          <a:p>
            <a:pPr rtl="0" fontAlgn="base">
              <a:spcBef>
                <a:spcPts val="0"/>
              </a:spcBef>
              <a:spcAft>
                <a:spcPts val="1500"/>
              </a:spcAft>
              <a:buFont typeface="Arial" panose="020B0604020202020204" pitchFamily="34" charset="0"/>
              <a:buChar char="•"/>
            </a:pPr>
            <a:endParaRPr lang="en-US" sz="1800" b="0" i="0" u="none" strike="noStrike" dirty="0">
              <a:solidFill>
                <a:srgbClr val="4C4C4C"/>
              </a:solidFill>
              <a:effectLst/>
              <a:latin typeface="Arial" panose="020B0604020202020204" pitchFamily="34" charset="0"/>
            </a:endParaRPr>
          </a:p>
          <a:p>
            <a:pPr rtl="0">
              <a:spcBef>
                <a:spcPts val="1500"/>
              </a:spcBef>
              <a:spcAft>
                <a:spcPts val="0"/>
              </a:spcAft>
            </a:pPr>
            <a:r>
              <a:rPr lang="en-US" sz="1800" b="0" i="0" u="none" strike="noStrike" dirty="0">
                <a:solidFill>
                  <a:srgbClr val="4C4C4C"/>
                </a:solidFill>
                <a:effectLst/>
                <a:latin typeface="Arial" panose="020B0604020202020204" pitchFamily="34" charset="0"/>
              </a:rPr>
              <a:t>In doing so participants are engaged to think critically about body position in relation to holds and movements. Expanding this will lead to criticality in movement finer tuning of techniques. This process of critical questioning Harvey &amp; Light, (2015) highlight develop further awareness.</a:t>
            </a:r>
            <a:endParaRPr lang="en-US" b="0" dirty="0">
              <a:effectLst/>
            </a:endParaRPr>
          </a:p>
          <a:p>
            <a:pPr rtl="0">
              <a:spcBef>
                <a:spcPts val="0"/>
              </a:spcBef>
              <a:spcAft>
                <a:spcPts val="1500"/>
              </a:spcAft>
            </a:pPr>
            <a:r>
              <a:rPr lang="en-US" sz="1800" b="0" i="0" u="none" strike="noStrike" dirty="0">
                <a:solidFill>
                  <a:srgbClr val="4C4C4C"/>
                </a:solidFill>
                <a:effectLst/>
                <a:latin typeface="Arial" panose="020B0604020202020204" pitchFamily="34" charset="0"/>
              </a:rPr>
              <a:t>As and when appropriate coach may observe and remind participants of certain movements or techniques in the aims of fostering feelings of accomplishment, satisfaction and success.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13</a:t>
            </a:fld>
            <a:endParaRPr lang="en-GB"/>
          </a:p>
        </p:txBody>
      </p:sp>
    </p:spTree>
    <p:extLst>
      <p:ext uri="{BB962C8B-B14F-4D97-AF65-F5344CB8AC3E}">
        <p14:creationId xmlns:p14="http://schemas.microsoft.com/office/powerpoint/2010/main" val="2652243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sng" dirty="0">
                <a:solidFill>
                  <a:srgbClr val="000000"/>
                </a:solidFill>
                <a:effectLst/>
                <a:latin typeface="Arial" panose="020B0604020202020204" pitchFamily="34" charset="0"/>
              </a:rPr>
              <a:t>Click</a:t>
            </a:r>
          </a:p>
          <a:p>
            <a:pPr rtl="0">
              <a:spcBef>
                <a:spcPts val="0"/>
              </a:spcBef>
              <a:spcAft>
                <a:spcPts val="0"/>
              </a:spcAft>
            </a:pPr>
            <a:r>
              <a:rPr lang="en-US" sz="1800" b="1" i="0" u="sng" dirty="0" err="1">
                <a:solidFill>
                  <a:srgbClr val="000000"/>
                </a:solidFill>
                <a:effectLst/>
                <a:latin typeface="Arial" panose="020B0604020202020204" pitchFamily="34" charset="0"/>
              </a:rPr>
              <a:t>Closure+Cooldown</a:t>
            </a:r>
            <a:r>
              <a:rPr lang="en-US" sz="1800" b="1" i="0" u="sng" dirty="0">
                <a:solidFill>
                  <a:srgbClr val="000000"/>
                </a:solidFill>
                <a:effectLst/>
                <a:latin typeface="Arial" panose="020B0604020202020204" pitchFamily="34" charset="0"/>
              </a:rPr>
              <a:t>;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To close the session, similarly, to other session this will end in again with an active cooldown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 Again in developing coach will highlight individualistic informational feedback, again with the aims of facilitating feelings of success.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14</a:t>
            </a:fld>
            <a:endParaRPr lang="en-GB"/>
          </a:p>
        </p:txBody>
      </p:sp>
    </p:spTree>
    <p:extLst>
      <p:ext uri="{BB962C8B-B14F-4D97-AF65-F5344CB8AC3E}">
        <p14:creationId xmlns:p14="http://schemas.microsoft.com/office/powerpoint/2010/main" val="3607531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sng" dirty="0">
                <a:solidFill>
                  <a:srgbClr val="000000"/>
                </a:solidFill>
                <a:effectLst/>
                <a:latin typeface="Arial" panose="020B0604020202020204" pitchFamily="34" charset="0"/>
              </a:rPr>
              <a:t>Click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dirty="0">
                <a:solidFill>
                  <a:srgbClr val="000000"/>
                </a:solidFill>
                <a:effectLst/>
                <a:latin typeface="Arial" panose="020B0604020202020204" pitchFamily="34" charset="0"/>
              </a:rPr>
              <a:t>The fifth session following on from the first will consist of a reassessment of the same exercises in the first session again with the aims of developing competence, autonomy, self-efficacy and success. </a:t>
            </a:r>
            <a:r>
              <a:rPr lang="en-US" sz="1800" b="0" i="0" u="none" dirty="0" err="1">
                <a:solidFill>
                  <a:srgbClr val="000000"/>
                </a:solidFill>
                <a:effectLst/>
                <a:latin typeface="Arial" panose="020B0604020202020204" pitchFamily="34" charset="0"/>
              </a:rPr>
              <a:t>Aligining</a:t>
            </a:r>
            <a:r>
              <a:rPr lang="en-US" sz="1800" b="0" i="0" u="none" dirty="0">
                <a:solidFill>
                  <a:srgbClr val="000000"/>
                </a:solidFill>
                <a:effectLst/>
                <a:latin typeface="Arial" panose="020B0604020202020204" pitchFamily="34" charset="0"/>
              </a:rPr>
              <a:t> wit the original aims of developing life long climbers this session will be heavily game and team based. </a:t>
            </a:r>
          </a:p>
        </p:txBody>
      </p:sp>
      <p:sp>
        <p:nvSpPr>
          <p:cNvPr id="4" name="Slide Number Placeholder 3"/>
          <p:cNvSpPr>
            <a:spLocks noGrp="1"/>
          </p:cNvSpPr>
          <p:nvPr>
            <p:ph type="sldNum" sz="quarter" idx="5"/>
          </p:nvPr>
        </p:nvSpPr>
        <p:spPr/>
        <p:txBody>
          <a:bodyPr/>
          <a:lstStyle/>
          <a:p>
            <a:fld id="{C82EC99E-2BEF-442F-86EC-AE0725D032C2}" type="slidenum">
              <a:rPr lang="en-GB" smtClean="0"/>
              <a:t>15</a:t>
            </a:fld>
            <a:endParaRPr lang="en-GB"/>
          </a:p>
        </p:txBody>
      </p:sp>
    </p:spTree>
    <p:extLst>
      <p:ext uri="{BB962C8B-B14F-4D97-AF65-F5344CB8AC3E}">
        <p14:creationId xmlns:p14="http://schemas.microsoft.com/office/powerpoint/2010/main" val="875373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16</a:t>
            </a:fld>
            <a:endParaRPr lang="en-GB"/>
          </a:p>
        </p:txBody>
      </p:sp>
    </p:spTree>
    <p:extLst>
      <p:ext uri="{BB962C8B-B14F-4D97-AF65-F5344CB8AC3E}">
        <p14:creationId xmlns:p14="http://schemas.microsoft.com/office/powerpoint/2010/main" val="3630917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17</a:t>
            </a:fld>
            <a:endParaRPr lang="en-GB"/>
          </a:p>
        </p:txBody>
      </p:sp>
    </p:spTree>
    <p:extLst>
      <p:ext uri="{BB962C8B-B14F-4D97-AF65-F5344CB8AC3E}">
        <p14:creationId xmlns:p14="http://schemas.microsoft.com/office/powerpoint/2010/main" val="2252514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2EC99E-2BEF-442F-86EC-AE0725D032C2}" type="slidenum">
              <a:rPr lang="en-GB" smtClean="0"/>
              <a:t>19</a:t>
            </a:fld>
            <a:endParaRPr lang="en-GB"/>
          </a:p>
        </p:txBody>
      </p:sp>
    </p:spTree>
    <p:extLst>
      <p:ext uri="{BB962C8B-B14F-4D97-AF65-F5344CB8AC3E}">
        <p14:creationId xmlns:p14="http://schemas.microsoft.com/office/powerpoint/2010/main" val="1723956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88035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6734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52484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924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87739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86998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6253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1498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8226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3384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05766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8930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C5A860-F335-4252-AA00-24FB67ED2982}" type="datetime1">
              <a:rPr lang="en-US" smtClean="0"/>
              <a:t>3/13/2024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116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4BC802-30E3-4658-9CCA-F873646FEC67}" type="datetime1">
              <a:rPr lang="en-US" smtClean="0"/>
              <a:t>3/13/2024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70145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227A3-19CE-4153-81CE-64EB7AB094B3}" type="datetime1">
              <a:rPr lang="en-US" smtClean="0"/>
              <a:t>3/13/2024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893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19A100-10F6-477E-8847-29D479EF1C92}" type="datetime1">
              <a:rPr lang="en-US" smtClean="0"/>
              <a:t>3/13/2024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511640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F128AB-198A-495F-8475-FDB360C9873F}" type="datetime1">
              <a:rPr lang="en-US" smtClean="0"/>
              <a:t>3/13/2024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496587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1A235E-F8FD-479F-9FC7-18BE84110877}" type="datetime1">
              <a:rPr lang="en-US" smtClean="0"/>
              <a:t>3/13/2024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94113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890F09B-68DA-462E-9DB4-4C9ADAB8CBCC}" type="datetime1">
              <a:rPr lang="en-US" smtClean="0"/>
              <a:t>3/13/2024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03054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7AC4E36-FABE-47EB-AA7F-C19A93824617}" type="datetime1">
              <a:rPr lang="en-US" smtClean="0"/>
              <a:t>3/13/2024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F646F3F-274D-499B-ABBE-824EB4ABDC3D}" type="slidenum">
              <a:rPr lang="en-US" smtClean="0"/>
              <a:t>‹#›</a:t>
            </a:fld>
            <a:endParaRPr lang="en-US"/>
          </a:p>
        </p:txBody>
      </p:sp>
    </p:spTree>
    <p:extLst>
      <p:ext uri="{BB962C8B-B14F-4D97-AF65-F5344CB8AC3E}">
        <p14:creationId xmlns:p14="http://schemas.microsoft.com/office/powerpoint/2010/main" val="35847516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99CE6B-5DE6-4A2D-B72E-5E8969F9F56F}" type="datetime1">
              <a:rPr lang="en-US" smtClean="0"/>
              <a:t>3/13/2024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02314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B1048-0047-48CA-88BA-D69B470942CF}" type="datetime1">
              <a:rPr lang="en-US" smtClean="0"/>
              <a:t>3/13/2024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549463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83879-648C-49A9-81A2-0EF5946532D0}" type="datetime1">
              <a:rPr lang="en-US" smtClean="0"/>
              <a:t>3/13/2024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62367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3/13/2024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73485597"/>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80" r:id="rId6"/>
    <p:sldLayoutId id="2147483886" r:id="rId7"/>
    <p:sldLayoutId id="2147483881" r:id="rId8"/>
    <p:sldLayoutId id="2147483882" r:id="rId9"/>
    <p:sldLayoutId id="2147483883" r:id="rId10"/>
    <p:sldLayoutId id="2147483884" r:id="rId11"/>
    <p:sldLayoutId id="2147483885"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81A142-DA77-4A5F-AD1F-14E6C18F0F5F}" type="datetime1">
              <a:rPr lang="en-US" smtClean="0"/>
              <a:t>3/13/2024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F646F3F-274D-499B-ABBE-824EB4ABDC3D}"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702398"/>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drive.google.com/file/d/1g8e-Rg7oFFO2clJBom344WQRtmADVW19/view?usp=drive_link" TargetMode="External"/><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Psu2y-weRnM"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hyperlink" Target="https://www.youtube.com/watch?v=URXTJGELuAo"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hyperlink" Target="https://docs.google.com/spreadsheets/d/1uWi0cgNdirA9ZWRXrmXoHg-5UbymeRaGyjjtqYocH3o/edit?usp=sharing"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Blue rope">
            <a:extLst>
              <a:ext uri="{FF2B5EF4-FFF2-40B4-BE49-F238E27FC236}">
                <a16:creationId xmlns:a16="http://schemas.microsoft.com/office/drawing/2014/main" id="{37AF957B-AFC9-F9AB-BB9C-BDDD84209954}"/>
              </a:ext>
            </a:extLst>
          </p:cNvPr>
          <p:cNvPicPr>
            <a:picLocks noChangeAspect="1"/>
          </p:cNvPicPr>
          <p:nvPr/>
        </p:nvPicPr>
        <p:blipFill rotWithShape="1">
          <a:blip r:embed="rId3">
            <a:alphaModFix/>
          </a:blip>
          <a:srcRect t="7517" b="8213"/>
          <a:stretch/>
        </p:blipFill>
        <p:spPr>
          <a:xfrm>
            <a:off x="20" y="10"/>
            <a:ext cx="12191980" cy="6857990"/>
          </a:xfrm>
          <a:prstGeom prst="rect">
            <a:avLst/>
          </a:prstGeom>
        </p:spPr>
      </p:pic>
      <p:sp>
        <p:nvSpPr>
          <p:cNvPr id="2" name="Title 1">
            <a:extLst>
              <a:ext uri="{FF2B5EF4-FFF2-40B4-BE49-F238E27FC236}">
                <a16:creationId xmlns:a16="http://schemas.microsoft.com/office/drawing/2014/main" id="{9C17F188-E387-CCEC-B1EA-F2ECBE5DA733}"/>
              </a:ext>
            </a:extLst>
          </p:cNvPr>
          <p:cNvSpPr>
            <a:spLocks noGrp="1"/>
          </p:cNvSpPr>
          <p:nvPr>
            <p:ph type="ctrTitle"/>
          </p:nvPr>
        </p:nvSpPr>
        <p:spPr>
          <a:xfrm>
            <a:off x="609600" y="663959"/>
            <a:ext cx="5048250" cy="4850149"/>
          </a:xfrm>
        </p:spPr>
        <p:txBody>
          <a:bodyPr anchor="ctr">
            <a:normAutofit fontScale="90000"/>
          </a:bodyPr>
          <a:lstStyle/>
          <a:p>
            <a:r>
              <a:rPr lang="en-US" b="1" dirty="0">
                <a:solidFill>
                  <a:schemeClr val="bg1"/>
                </a:solidFill>
              </a:rPr>
              <a:t>Assessment 1 – Practical Coaching </a:t>
            </a:r>
            <a:r>
              <a:rPr lang="en-US" b="1" dirty="0" err="1">
                <a:solidFill>
                  <a:schemeClr val="bg1"/>
                </a:solidFill>
              </a:rPr>
              <a:t>Programme</a:t>
            </a:r>
            <a:br>
              <a:rPr lang="en-US" dirty="0"/>
            </a:br>
            <a:br>
              <a:rPr lang="en-US" dirty="0"/>
            </a:br>
            <a:endParaRPr lang="en-GB" dirty="0">
              <a:solidFill>
                <a:srgbClr val="FFFFFF"/>
              </a:solidFill>
            </a:endParaRPr>
          </a:p>
        </p:txBody>
      </p:sp>
      <p:sp>
        <p:nvSpPr>
          <p:cNvPr id="3" name="Subtitle 2">
            <a:extLst>
              <a:ext uri="{FF2B5EF4-FFF2-40B4-BE49-F238E27FC236}">
                <a16:creationId xmlns:a16="http://schemas.microsoft.com/office/drawing/2014/main" id="{42376D81-3DFA-31A2-F60A-4678D0B59326}"/>
              </a:ext>
            </a:extLst>
          </p:cNvPr>
          <p:cNvSpPr>
            <a:spLocks noGrp="1"/>
          </p:cNvSpPr>
          <p:nvPr>
            <p:ph type="subTitle" idx="1"/>
          </p:nvPr>
        </p:nvSpPr>
        <p:spPr>
          <a:xfrm>
            <a:off x="609600" y="4257675"/>
            <a:ext cx="5048250" cy="1607294"/>
          </a:xfrm>
        </p:spPr>
        <p:txBody>
          <a:bodyPr anchor="b">
            <a:normAutofit/>
          </a:bodyPr>
          <a:lstStyle/>
          <a:p>
            <a:r>
              <a:rPr lang="en-GB">
                <a:solidFill>
                  <a:srgbClr val="FFFFFF"/>
                </a:solidFill>
              </a:rPr>
              <a:t>Dafydd Millns</a:t>
            </a:r>
          </a:p>
        </p:txBody>
      </p:sp>
    </p:spTree>
    <p:extLst>
      <p:ext uri="{BB962C8B-B14F-4D97-AF65-F5344CB8AC3E}">
        <p14:creationId xmlns:p14="http://schemas.microsoft.com/office/powerpoint/2010/main" val="2372375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CE154-C951-E99F-F650-6E282DDF3715}"/>
              </a:ext>
            </a:extLst>
          </p:cNvPr>
          <p:cNvSpPr>
            <a:spLocks noGrp="1"/>
          </p:cNvSpPr>
          <p:nvPr>
            <p:ph type="title"/>
          </p:nvPr>
        </p:nvSpPr>
        <p:spPr/>
        <p:txBody>
          <a:bodyPr/>
          <a:lstStyle/>
          <a:p>
            <a:r>
              <a:rPr lang="en-GB" b="1" dirty="0"/>
              <a:t>Context</a:t>
            </a:r>
          </a:p>
        </p:txBody>
      </p:sp>
      <p:sp>
        <p:nvSpPr>
          <p:cNvPr id="3" name="Content Placeholder 2">
            <a:extLst>
              <a:ext uri="{FF2B5EF4-FFF2-40B4-BE49-F238E27FC236}">
                <a16:creationId xmlns:a16="http://schemas.microsoft.com/office/drawing/2014/main" id="{1F846885-BE8C-B4E5-FAC4-FDE6F5D926B9}"/>
              </a:ext>
            </a:extLst>
          </p:cNvPr>
          <p:cNvSpPr>
            <a:spLocks noGrp="1"/>
          </p:cNvSpPr>
          <p:nvPr>
            <p:ph idx="1"/>
          </p:nvPr>
        </p:nvSpPr>
        <p:spPr>
          <a:xfrm>
            <a:off x="609600" y="2438400"/>
            <a:ext cx="10972800" cy="595432"/>
          </a:xfrm>
        </p:spPr>
        <p:txBody>
          <a:bodyPr/>
          <a:lstStyle/>
          <a:p>
            <a:pPr marL="457200" indent="-457200" rtl="0">
              <a:spcBef>
                <a:spcPts val="0"/>
              </a:spcBef>
              <a:spcAft>
                <a:spcPts val="0"/>
              </a:spcAft>
              <a:buFont typeface="Arial" panose="020B0604020202020204" pitchFamily="34" charset="0"/>
              <a:buChar char="•"/>
            </a:pPr>
            <a:r>
              <a:rPr lang="en-US" sz="2800" b="1" dirty="0">
                <a:solidFill>
                  <a:srgbClr val="444746"/>
                </a:solidFill>
                <a:latin typeface="Roboto" panose="02000000000000000000" pitchFamily="2" charset="0"/>
              </a:rPr>
              <a:t>C</a:t>
            </a:r>
            <a:r>
              <a:rPr lang="en-US" sz="2800" b="1" i="0" u="none" strike="noStrike" dirty="0">
                <a:solidFill>
                  <a:srgbClr val="444746"/>
                </a:solidFill>
                <a:effectLst/>
                <a:latin typeface="Roboto" panose="02000000000000000000" pitchFamily="2" charset="0"/>
              </a:rPr>
              <a:t>onfidence, Competence and Autonomy </a:t>
            </a:r>
            <a:endParaRPr lang="en-US" sz="3200" b="1" dirty="0">
              <a:effectLst/>
            </a:endParaRPr>
          </a:p>
          <a:p>
            <a:endParaRPr lang="en-US" dirty="0"/>
          </a:p>
        </p:txBody>
      </p:sp>
      <p:sp>
        <p:nvSpPr>
          <p:cNvPr id="4" name="Content Placeholder 2">
            <a:extLst>
              <a:ext uri="{FF2B5EF4-FFF2-40B4-BE49-F238E27FC236}">
                <a16:creationId xmlns:a16="http://schemas.microsoft.com/office/drawing/2014/main" id="{6D1454DC-C13C-0064-C1F2-0382AE15F7CA}"/>
              </a:ext>
            </a:extLst>
          </p:cNvPr>
          <p:cNvSpPr txBox="1">
            <a:spLocks/>
          </p:cNvSpPr>
          <p:nvPr/>
        </p:nvSpPr>
        <p:spPr>
          <a:xfrm>
            <a:off x="734291" y="3824169"/>
            <a:ext cx="10972800" cy="789395"/>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Arial" panose="020B0604020202020204" pitchFamily="34" charset="0"/>
              <a:buChar char="•"/>
            </a:pPr>
            <a:r>
              <a:rPr lang="en-US" sz="2800" b="1" i="0" u="none" strike="noStrike" dirty="0">
                <a:solidFill>
                  <a:srgbClr val="444746"/>
                </a:solidFill>
                <a:effectLst/>
                <a:latin typeface="Roboto" panose="02000000000000000000" pitchFamily="2" charset="0"/>
              </a:rPr>
              <a:t>Agility, Balance and Coordination</a:t>
            </a:r>
            <a:endParaRPr lang="en-US" sz="2800" dirty="0">
              <a:solidFill>
                <a:srgbClr val="695D46"/>
              </a:solidFill>
              <a:latin typeface="Open Sans" panose="020B0606030504020204" pitchFamily="34" charset="0"/>
            </a:endParaRPr>
          </a:p>
        </p:txBody>
      </p:sp>
      <p:sp>
        <p:nvSpPr>
          <p:cNvPr id="6" name="Content Placeholder 2">
            <a:extLst>
              <a:ext uri="{FF2B5EF4-FFF2-40B4-BE49-F238E27FC236}">
                <a16:creationId xmlns:a16="http://schemas.microsoft.com/office/drawing/2014/main" id="{68F78904-3B44-A38C-6654-D79B97598C3D}"/>
              </a:ext>
            </a:extLst>
          </p:cNvPr>
          <p:cNvSpPr txBox="1">
            <a:spLocks/>
          </p:cNvSpPr>
          <p:nvPr/>
        </p:nvSpPr>
        <p:spPr>
          <a:xfrm>
            <a:off x="734291" y="5764991"/>
            <a:ext cx="10972800" cy="789395"/>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0" i="0" u="none" strike="noStrike" dirty="0">
                <a:solidFill>
                  <a:srgbClr val="444746"/>
                </a:solidFill>
                <a:effectLst/>
                <a:latin typeface="Roboto" panose="02000000000000000000" pitchFamily="2" charset="0"/>
              </a:rPr>
              <a:t>(Deci &amp; Ryan, 2012), (</a:t>
            </a:r>
            <a:r>
              <a:rPr lang="en-GB" sz="1800" b="0" i="0" u="none" strike="noStrike" dirty="0" err="1">
                <a:solidFill>
                  <a:srgbClr val="444746"/>
                </a:solidFill>
                <a:effectLst/>
                <a:latin typeface="Roboto" panose="02000000000000000000" pitchFamily="2" charset="0"/>
              </a:rPr>
              <a:t>Piek</a:t>
            </a:r>
            <a:r>
              <a:rPr lang="en-GB" sz="1800" b="0" i="0" u="none" strike="noStrike" dirty="0">
                <a:solidFill>
                  <a:srgbClr val="444746"/>
                </a:solidFill>
                <a:effectLst/>
                <a:latin typeface="Roboto" panose="02000000000000000000" pitchFamily="2" charset="0"/>
              </a:rPr>
              <a:t>, et al, 2006), (</a:t>
            </a:r>
            <a:r>
              <a:rPr lang="en-GB" sz="1800" b="0" i="0" u="none" strike="noStrike" dirty="0" err="1">
                <a:solidFill>
                  <a:srgbClr val="444746"/>
                </a:solidFill>
                <a:effectLst/>
                <a:latin typeface="Roboto" panose="02000000000000000000" pitchFamily="2" charset="0"/>
              </a:rPr>
              <a:t>Weingart</a:t>
            </a:r>
            <a:r>
              <a:rPr lang="en-GB" sz="1800" b="0" i="0" u="none" strike="noStrike" dirty="0">
                <a:solidFill>
                  <a:srgbClr val="444746"/>
                </a:solidFill>
                <a:effectLst/>
                <a:latin typeface="Roboto" panose="02000000000000000000" pitchFamily="2" charset="0"/>
              </a:rPr>
              <a:t> &amp; </a:t>
            </a:r>
            <a:r>
              <a:rPr lang="en-GB" sz="1800" b="0" i="0" u="none" strike="noStrike" dirty="0" err="1">
                <a:solidFill>
                  <a:srgbClr val="444746"/>
                </a:solidFill>
                <a:effectLst/>
                <a:latin typeface="Roboto" panose="02000000000000000000" pitchFamily="2" charset="0"/>
              </a:rPr>
              <a:t>Weldone</a:t>
            </a:r>
            <a:r>
              <a:rPr lang="en-GB" sz="1800" b="0" i="0" u="none" strike="noStrike" dirty="0">
                <a:solidFill>
                  <a:srgbClr val="444746"/>
                </a:solidFill>
                <a:effectLst/>
                <a:latin typeface="Roboto" panose="02000000000000000000" pitchFamily="2" charset="0"/>
              </a:rPr>
              <a:t>, 1991)</a:t>
            </a:r>
          </a:p>
        </p:txBody>
      </p:sp>
    </p:spTree>
    <p:extLst>
      <p:ext uri="{BB962C8B-B14F-4D97-AF65-F5344CB8AC3E}">
        <p14:creationId xmlns:p14="http://schemas.microsoft.com/office/powerpoint/2010/main" val="14195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42D375-D8AD-0A33-3306-A0C9AE079A24}"/>
              </a:ext>
            </a:extLst>
          </p:cNvPr>
          <p:cNvSpPr txBox="1"/>
          <p:nvPr/>
        </p:nvSpPr>
        <p:spPr>
          <a:xfrm>
            <a:off x="565484" y="481263"/>
            <a:ext cx="10732169" cy="954107"/>
          </a:xfrm>
          <a:prstGeom prst="rect">
            <a:avLst/>
          </a:prstGeom>
          <a:noFill/>
        </p:spPr>
        <p:txBody>
          <a:bodyPr wrap="square" rtlCol="0">
            <a:spAutoFit/>
          </a:bodyPr>
          <a:lstStyle/>
          <a:p>
            <a:pPr algn="ctr"/>
            <a:r>
              <a:rPr lang="en-GB" sz="2800" b="1" dirty="0"/>
              <a:t>Session 2: Agility - </a:t>
            </a:r>
            <a:r>
              <a:rPr lang="en-GB" sz="2800" dirty="0"/>
              <a:t>“The ability to change body position efficiently”</a:t>
            </a:r>
          </a:p>
          <a:p>
            <a:pPr algn="ctr"/>
            <a:endParaRPr lang="en-GB" sz="2800" b="1" dirty="0"/>
          </a:p>
        </p:txBody>
      </p:sp>
      <p:sp>
        <p:nvSpPr>
          <p:cNvPr id="9" name="Content Placeholder 8">
            <a:extLst>
              <a:ext uri="{FF2B5EF4-FFF2-40B4-BE49-F238E27FC236}">
                <a16:creationId xmlns:a16="http://schemas.microsoft.com/office/drawing/2014/main" id="{D3D6EAAE-D029-7C9A-B061-EC9A0AF4AE90}"/>
              </a:ext>
            </a:extLst>
          </p:cNvPr>
          <p:cNvSpPr>
            <a:spLocks noGrp="1"/>
          </p:cNvSpPr>
          <p:nvPr>
            <p:ph idx="1"/>
          </p:nvPr>
        </p:nvSpPr>
        <p:spPr>
          <a:xfrm>
            <a:off x="1066800" y="1838675"/>
            <a:ext cx="10058400" cy="452298"/>
          </a:xfrm>
        </p:spPr>
        <p:txBody>
          <a:bodyPr/>
          <a:lstStyle/>
          <a:p>
            <a:pPr algn="ctr"/>
            <a:r>
              <a:rPr lang="en-GB" b="1" dirty="0"/>
              <a:t>Process goals</a:t>
            </a:r>
          </a:p>
          <a:p>
            <a:pPr algn="ctr"/>
            <a:endParaRPr lang="en-GB" b="1" dirty="0"/>
          </a:p>
        </p:txBody>
      </p:sp>
      <p:sp>
        <p:nvSpPr>
          <p:cNvPr id="10" name="Content Placeholder 8">
            <a:extLst>
              <a:ext uri="{FF2B5EF4-FFF2-40B4-BE49-F238E27FC236}">
                <a16:creationId xmlns:a16="http://schemas.microsoft.com/office/drawing/2014/main" id="{F54AA8D1-DE38-2784-F730-DD98A02B6B1B}"/>
              </a:ext>
            </a:extLst>
          </p:cNvPr>
          <p:cNvSpPr txBox="1">
            <a:spLocks/>
          </p:cNvSpPr>
          <p:nvPr/>
        </p:nvSpPr>
        <p:spPr>
          <a:xfrm>
            <a:off x="1066800" y="2520763"/>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Understand the relationship of hip movement in changing body position</a:t>
            </a:r>
          </a:p>
        </p:txBody>
      </p:sp>
      <p:sp>
        <p:nvSpPr>
          <p:cNvPr id="11" name="Content Placeholder 8">
            <a:extLst>
              <a:ext uri="{FF2B5EF4-FFF2-40B4-BE49-F238E27FC236}">
                <a16:creationId xmlns:a16="http://schemas.microsoft.com/office/drawing/2014/main" id="{0A8FE620-1755-3BBD-5448-A1E93C5FB9C4}"/>
              </a:ext>
            </a:extLst>
          </p:cNvPr>
          <p:cNvSpPr txBox="1">
            <a:spLocks/>
          </p:cNvSpPr>
          <p:nvPr/>
        </p:nvSpPr>
        <p:spPr>
          <a:xfrm>
            <a:off x="1066800" y="3884940"/>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Climb with appropriate foot placement</a:t>
            </a:r>
          </a:p>
        </p:txBody>
      </p:sp>
      <p:sp>
        <p:nvSpPr>
          <p:cNvPr id="12" name="Content Placeholder 8">
            <a:extLst>
              <a:ext uri="{FF2B5EF4-FFF2-40B4-BE49-F238E27FC236}">
                <a16:creationId xmlns:a16="http://schemas.microsoft.com/office/drawing/2014/main" id="{26E0AB51-BE15-811B-F5CC-F3A2DC96B9FD}"/>
              </a:ext>
            </a:extLst>
          </p:cNvPr>
          <p:cNvSpPr txBox="1">
            <a:spLocks/>
          </p:cNvSpPr>
          <p:nvPr/>
        </p:nvSpPr>
        <p:spPr>
          <a:xfrm>
            <a:off x="1066800" y="5373414"/>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Climb through the skeletal system</a:t>
            </a:r>
          </a:p>
        </p:txBody>
      </p:sp>
    </p:spTree>
    <p:extLst>
      <p:ext uri="{BB962C8B-B14F-4D97-AF65-F5344CB8AC3E}">
        <p14:creationId xmlns:p14="http://schemas.microsoft.com/office/powerpoint/2010/main" val="332593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0CAE68C-C9E1-BB2A-F589-3073691705F8}"/>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480FF8-1D34-0D3B-4B02-C2C2603B827E}"/>
              </a:ext>
            </a:extLst>
          </p:cNvPr>
          <p:cNvSpPr/>
          <p:nvPr/>
        </p:nvSpPr>
        <p:spPr>
          <a:xfrm>
            <a:off x="37070" y="1544595"/>
            <a:ext cx="11158152" cy="154459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F4996C9-00DE-B8FE-ADFC-E70764F10C9A}"/>
              </a:ext>
            </a:extLst>
          </p:cNvPr>
          <p:cNvSpPr/>
          <p:nvPr/>
        </p:nvSpPr>
        <p:spPr>
          <a:xfrm>
            <a:off x="37070" y="3089189"/>
            <a:ext cx="11158152" cy="140867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764CDBC-DD7C-91A3-EECE-254D0F04F8CC}"/>
              </a:ext>
            </a:extLst>
          </p:cNvPr>
          <p:cNvSpPr/>
          <p:nvPr/>
        </p:nvSpPr>
        <p:spPr>
          <a:xfrm>
            <a:off x="37070" y="4497859"/>
            <a:ext cx="11158152" cy="1408670"/>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3475A118-887C-4857-3865-2854BD935BD6}"/>
              </a:ext>
            </a:extLst>
          </p:cNvPr>
          <p:cNvGraphicFramePr>
            <a:graphicFrameLocks noGrp="1"/>
          </p:cNvGraphicFramePr>
          <p:nvPr>
            <p:extLst>
              <p:ext uri="{D42A27DB-BD31-4B8C-83A1-F6EECF244321}">
                <p14:modId xmlns:p14="http://schemas.microsoft.com/office/powerpoint/2010/main" val="661411663"/>
              </p:ext>
            </p:extLst>
          </p:nvPr>
        </p:nvGraphicFramePr>
        <p:xfrm>
          <a:off x="193963" y="396109"/>
          <a:ext cx="11804074" cy="6360292"/>
        </p:xfrm>
        <a:graphic>
          <a:graphicData uri="http://schemas.openxmlformats.org/drawingml/2006/table">
            <a:tbl>
              <a:tblPr/>
              <a:tblGrid>
                <a:gridCol w="495205">
                  <a:extLst>
                    <a:ext uri="{9D8B030D-6E8A-4147-A177-3AD203B41FA5}">
                      <a16:colId xmlns:a16="http://schemas.microsoft.com/office/drawing/2014/main" val="1789450314"/>
                    </a:ext>
                  </a:extLst>
                </a:gridCol>
                <a:gridCol w="3857397">
                  <a:extLst>
                    <a:ext uri="{9D8B030D-6E8A-4147-A177-3AD203B41FA5}">
                      <a16:colId xmlns:a16="http://schemas.microsoft.com/office/drawing/2014/main" val="2286573876"/>
                    </a:ext>
                  </a:extLst>
                </a:gridCol>
                <a:gridCol w="2919112">
                  <a:extLst>
                    <a:ext uri="{9D8B030D-6E8A-4147-A177-3AD203B41FA5}">
                      <a16:colId xmlns:a16="http://schemas.microsoft.com/office/drawing/2014/main" val="388358032"/>
                    </a:ext>
                  </a:extLst>
                </a:gridCol>
                <a:gridCol w="2160584">
                  <a:extLst>
                    <a:ext uri="{9D8B030D-6E8A-4147-A177-3AD203B41FA5}">
                      <a16:colId xmlns:a16="http://schemas.microsoft.com/office/drawing/2014/main" val="1179529592"/>
                    </a:ext>
                  </a:extLst>
                </a:gridCol>
                <a:gridCol w="1355301">
                  <a:extLst>
                    <a:ext uri="{9D8B030D-6E8A-4147-A177-3AD203B41FA5}">
                      <a16:colId xmlns:a16="http://schemas.microsoft.com/office/drawing/2014/main" val="754897515"/>
                    </a:ext>
                  </a:extLst>
                </a:gridCol>
                <a:gridCol w="1016475">
                  <a:extLst>
                    <a:ext uri="{9D8B030D-6E8A-4147-A177-3AD203B41FA5}">
                      <a16:colId xmlns:a16="http://schemas.microsoft.com/office/drawing/2014/main" val="373548356"/>
                    </a:ext>
                  </a:extLst>
                </a:gridCol>
              </a:tblGrid>
              <a:tr h="248980">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Time</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Activity Sequence</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dirty="0">
                          <a:solidFill>
                            <a:srgbClr val="000080"/>
                          </a:solidFill>
                          <a:effectLst/>
                          <a:latin typeface="Times New Roman" panose="02020603050405020304" pitchFamily="18" charset="0"/>
                        </a:rPr>
                        <a:t>Organisation</a:t>
                      </a:r>
                      <a:endParaRPr lang="en-GB"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Coaching points</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Adaptations</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Notes</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55347901"/>
                  </a:ext>
                </a:extLst>
              </a:tr>
              <a:tr h="990358">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5</a:t>
                      </a: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80"/>
                          </a:solidFill>
                          <a:effectLst/>
                          <a:latin typeface="Times New Roman" panose="02020603050405020304" pitchFamily="18" charset="0"/>
                        </a:rPr>
                        <a:t>Introduction + Target setting - </a:t>
                      </a:r>
                      <a:endParaRPr lang="en-GB"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Arial" panose="020B0604020202020204" pitchFamily="34" charset="0"/>
                        </a:rPr>
                        <a:t>Autocratic</a:t>
                      </a:r>
                      <a:endParaRPr lang="en-US" sz="1200" dirty="0">
                        <a:effectLst/>
                      </a:endParaRPr>
                    </a:p>
                    <a:p>
                      <a:pPr rtl="0" fontAlgn="t">
                        <a:spcBef>
                          <a:spcPts val="0"/>
                        </a:spcBef>
                        <a:spcAft>
                          <a:spcPts val="0"/>
                        </a:spcAft>
                      </a:pPr>
                      <a:endParaRPr lang="en-GB"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chemeClr val="tx1"/>
                          </a:solidFill>
                          <a:effectLst/>
                          <a:latin typeface="Times New Roman" panose="02020603050405020304" pitchFamily="18" charset="0"/>
                        </a:rPr>
                        <a:t>Recap on previous session and reiteration of </a:t>
                      </a:r>
                      <a:r>
                        <a:rPr lang="en-US" sz="1200" b="0" i="0" u="none" strike="noStrike" dirty="0" err="1">
                          <a:solidFill>
                            <a:schemeClr val="tx1"/>
                          </a:solidFill>
                          <a:effectLst/>
                          <a:latin typeface="Times New Roman" panose="02020603050405020304" pitchFamily="18" charset="0"/>
                        </a:rPr>
                        <a:t>programme</a:t>
                      </a:r>
                      <a:r>
                        <a:rPr lang="en-US" sz="1200" b="0" i="0" u="none" strike="noStrike" dirty="0">
                          <a:solidFill>
                            <a:schemeClr val="tx1"/>
                          </a:solidFill>
                          <a:effectLst/>
                          <a:latin typeface="Times New Roman" panose="02020603050405020304" pitchFamily="18" charset="0"/>
                        </a:rPr>
                        <a:t> aims, introduction to session aims and its relevance </a:t>
                      </a:r>
                      <a:endParaRPr lang="en-US" sz="2800" dirty="0">
                        <a:solidFill>
                          <a:schemeClr val="tx1"/>
                        </a:solidFill>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3063085"/>
                  </a:ext>
                </a:extLst>
              </a:tr>
              <a:tr h="5120954">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10</a:t>
                      </a:r>
                      <a:endParaRPr lang="en-GB" sz="2800" dirty="0">
                        <a:effectLst/>
                      </a:endParaRPr>
                    </a:p>
                    <a:p>
                      <a:pPr rtl="0" fontAlgn="t">
                        <a:spcBef>
                          <a:spcPts val="0"/>
                        </a:spcBef>
                        <a:spcAft>
                          <a:spcPts val="0"/>
                        </a:spcAft>
                      </a:pPr>
                      <a:br>
                        <a:rPr lang="en-GB" sz="2800" dirty="0">
                          <a:effectLst/>
                        </a:rPr>
                      </a:br>
                      <a:br>
                        <a:rPr lang="en-GB" sz="2800" dirty="0">
                          <a:effectLst/>
                        </a:rPr>
                      </a:br>
                      <a:br>
                        <a:rPr lang="en-GB" sz="2800" dirty="0">
                          <a:effectLst/>
                        </a:rPr>
                      </a:br>
                      <a:r>
                        <a:rPr lang="en-GB" sz="1200" b="0" i="0" u="none" strike="noStrike" dirty="0">
                          <a:solidFill>
                            <a:srgbClr val="000000"/>
                          </a:solidFill>
                          <a:effectLst/>
                          <a:latin typeface="Arial" panose="020B0604020202020204" pitchFamily="34" charset="0"/>
                        </a:rPr>
                        <a:t>5-10</a:t>
                      </a:r>
                      <a:endParaRPr lang="en-GB" sz="2800" dirty="0">
                        <a:effectLst/>
                      </a:endParaRPr>
                    </a:p>
                    <a:p>
                      <a:pPr rtl="0" fontAlgn="t">
                        <a:spcBef>
                          <a:spcPts val="0"/>
                        </a:spcBef>
                        <a:spcAft>
                          <a:spcPts val="0"/>
                        </a:spcAft>
                      </a:pPr>
                      <a:br>
                        <a:rPr lang="en-GB" sz="2800" dirty="0">
                          <a:effectLst/>
                        </a:rPr>
                      </a:br>
                      <a:br>
                        <a:rPr lang="en-GB" sz="2800" dirty="0">
                          <a:effectLst/>
                        </a:rPr>
                      </a:br>
                      <a:br>
                        <a:rPr lang="en-GB" sz="2800" dirty="0">
                          <a:effectLst/>
                        </a:rPr>
                      </a:br>
                      <a:br>
                        <a:rPr lang="en-GB" sz="2800" dirty="0">
                          <a:effectLst/>
                        </a:rPr>
                      </a:br>
                      <a:br>
                        <a:rPr lang="en-GB" sz="2800" dirty="0">
                          <a:effectLst/>
                        </a:rPr>
                      </a:br>
                      <a:r>
                        <a:rPr lang="en-GB" sz="1200" b="0" i="0" u="none" strike="noStrike" dirty="0">
                          <a:solidFill>
                            <a:srgbClr val="000000"/>
                          </a:solidFill>
                          <a:effectLst/>
                          <a:latin typeface="Arial" panose="020B0604020202020204" pitchFamily="34" charset="0"/>
                        </a:rPr>
                        <a:t>10</a:t>
                      </a:r>
                      <a:endParaRPr lang="en-GB"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80"/>
                          </a:solidFill>
                          <a:effectLst/>
                          <a:latin typeface="Times New Roman" panose="02020603050405020304" pitchFamily="18" charset="0"/>
                        </a:rPr>
                        <a:t>WARMUP - </a:t>
                      </a:r>
                      <a:endParaRPr lang="en-US" sz="2800" dirty="0">
                        <a:effectLst/>
                      </a:endParaRPr>
                    </a:p>
                    <a:p>
                      <a:pPr rtl="0" fontAlgn="t">
                        <a:spcBef>
                          <a:spcPts val="0"/>
                        </a:spcBef>
                        <a:spcAft>
                          <a:spcPts val="0"/>
                        </a:spcAft>
                      </a:pPr>
                      <a:r>
                        <a:rPr lang="en-US" sz="1200" b="0" i="0" u="none" strike="noStrike" dirty="0">
                          <a:solidFill>
                            <a:srgbClr val="000080"/>
                          </a:solidFill>
                          <a:effectLst/>
                          <a:latin typeface="Times New Roman" panose="02020603050405020304" pitchFamily="18" charset="0"/>
                        </a:rPr>
                        <a:t>P1)</a:t>
                      </a:r>
                      <a:endParaRPr lang="en-US" sz="2800" dirty="0">
                        <a:effectLst/>
                      </a:endParaRPr>
                    </a:p>
                    <a:p>
                      <a:pPr rtl="0" fontAlgn="t">
                        <a:spcBef>
                          <a:spcPts val="0"/>
                        </a:spcBef>
                        <a:spcAft>
                          <a:spcPts val="0"/>
                        </a:spcAft>
                      </a:pPr>
                      <a:r>
                        <a:rPr lang="en-US" sz="1200" b="0" i="0" u="sng" strike="noStrike" dirty="0">
                          <a:solidFill>
                            <a:srgbClr val="1155CC"/>
                          </a:solidFill>
                          <a:effectLst/>
                          <a:latin typeface="Times New Roman" panose="02020603050405020304" pitchFamily="18" charset="0"/>
                          <a:hlinkClick r:id="rId3"/>
                        </a:rPr>
                        <a:t>Ring-a-round a sling</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Using a sling or closed loop, space everyone around the circumference.</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Holding on with both hands shout commands  </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80"/>
                          </a:solidFill>
                          <a:effectLst/>
                          <a:latin typeface="Times New Roman" panose="02020603050405020304" pitchFamily="18" charset="0"/>
                        </a:rPr>
                        <a:t>P2)</a:t>
                      </a:r>
                      <a:endParaRPr lang="en-US" sz="2800" dirty="0">
                        <a:effectLst/>
                      </a:endParaRPr>
                    </a:p>
                    <a:p>
                      <a:pPr rtl="0" fontAlgn="t">
                        <a:spcBef>
                          <a:spcPts val="0"/>
                        </a:spcBef>
                        <a:spcAft>
                          <a:spcPts val="0"/>
                        </a:spcAft>
                      </a:pPr>
                      <a:r>
                        <a:rPr lang="en-US" sz="1200" b="1" i="0" u="none" strike="noStrike" dirty="0" err="1">
                          <a:solidFill>
                            <a:srgbClr val="000080"/>
                          </a:solidFill>
                          <a:effectLst/>
                          <a:latin typeface="Times New Roman" panose="02020603050405020304" pitchFamily="18" charset="0"/>
                        </a:rPr>
                        <a:t>Tappy</a:t>
                      </a:r>
                      <a:r>
                        <a:rPr lang="en-US" sz="1200" b="1" i="0" u="none" strike="noStrike" dirty="0">
                          <a:solidFill>
                            <a:srgbClr val="000080"/>
                          </a:solidFill>
                          <a:effectLst/>
                          <a:latin typeface="Times New Roman" panose="02020603050405020304" pitchFamily="18" charset="0"/>
                        </a:rPr>
                        <a:t> Knee;</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Can be played in pairs or larger groups.</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Aim of the game is to tap peoples knees without having yours tapped.</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80"/>
                          </a:solidFill>
                          <a:effectLst/>
                          <a:latin typeface="Times New Roman" panose="02020603050405020304" pitchFamily="18" charset="0"/>
                        </a:rPr>
                        <a:t>P3)</a:t>
                      </a:r>
                      <a:endParaRPr lang="en-US" sz="2800" dirty="0">
                        <a:effectLst/>
                      </a:endParaRPr>
                    </a:p>
                    <a:p>
                      <a:pPr rtl="0" fontAlgn="t">
                        <a:spcBef>
                          <a:spcPts val="0"/>
                        </a:spcBef>
                        <a:spcAft>
                          <a:spcPts val="0"/>
                        </a:spcAft>
                      </a:pPr>
                      <a:r>
                        <a:rPr lang="en-US" sz="1200" b="1" i="0" u="none" strike="noStrike" dirty="0">
                          <a:solidFill>
                            <a:srgbClr val="000080"/>
                          </a:solidFill>
                          <a:effectLst/>
                          <a:latin typeface="Times New Roman" panose="02020603050405020304" pitchFamily="18" charset="0"/>
                        </a:rPr>
                        <a:t>Musical holds;</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Participants to jog/move with pace around bouldering area, when music stops or coach claps they must spring onto the wall and find a comfortable position that can be held. </a:t>
                      </a:r>
                      <a:endParaRPr lang="en-US"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Autocratic</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As described</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Whole group</a:t>
                      </a:r>
                      <a:endParaRPr lang="en-US"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Shout commands E.G </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Clockwise, anticlockwise, Left arm up, Crouch down </a:t>
                      </a:r>
                      <a:r>
                        <a:rPr lang="en-US" sz="1200" b="0" i="0" u="none" strike="noStrike" dirty="0" err="1">
                          <a:solidFill>
                            <a:srgbClr val="000000"/>
                          </a:solidFill>
                          <a:effectLst/>
                          <a:latin typeface="Times New Roman" panose="02020603050405020304" pitchFamily="18" charset="0"/>
                        </a:rPr>
                        <a:t>etc</a:t>
                      </a:r>
                      <a:r>
                        <a:rPr lang="en-US" sz="1200" b="0" i="0" u="none" strike="noStrike" dirty="0">
                          <a:solidFill>
                            <a:srgbClr val="000000"/>
                          </a:solidFill>
                          <a:effectLst/>
                          <a:latin typeface="Times New Roman" panose="02020603050405020304" pitchFamily="18" charset="0"/>
                        </a:rPr>
                        <a:t> </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Times New Roman" panose="02020603050405020304" pitchFamily="18" charset="0"/>
                        </a:rPr>
                        <a:t>P2)</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A short demonstration can highlight particular movements you want targeted for the sessions </a:t>
                      </a:r>
                      <a:r>
                        <a:rPr lang="en-US" sz="1200" b="0" i="0" u="none" strike="noStrike" dirty="0" err="1">
                          <a:solidFill>
                            <a:srgbClr val="000000"/>
                          </a:solidFill>
                          <a:effectLst/>
                          <a:latin typeface="Times New Roman" panose="02020603050405020304" pitchFamily="18" charset="0"/>
                        </a:rPr>
                        <a:t>e.g</a:t>
                      </a:r>
                      <a:r>
                        <a:rPr lang="en-US" sz="1200" b="0" i="0" u="none" strike="noStrike" dirty="0">
                          <a:solidFill>
                            <a:srgbClr val="000000"/>
                          </a:solidFill>
                          <a:effectLst/>
                          <a:latin typeface="Times New Roman" panose="02020603050405020304" pitchFamily="18" charset="0"/>
                        </a:rPr>
                        <a:t> Lunges for hips, squats for knees etc.</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Times New Roman" panose="02020603050405020304" pitchFamily="18" charset="0"/>
                        </a:rPr>
                        <a:t>P3)</a:t>
                      </a:r>
                      <a:endParaRPr lang="en-US" sz="2800" dirty="0">
                        <a:effectLst/>
                      </a:endParaRPr>
                    </a:p>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Coach to signpost learning points throughout, depending on abilities of group this may mean players need to find specific holds.</a:t>
                      </a:r>
                      <a:endParaRPr lang="en-US"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Commands can be used as adaptations.</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More than one ring can be made with different groups </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Players can only use one hand.</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Playing space can be bigger or smaller</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a:t>
                      </a:r>
                      <a:br>
                        <a:rPr lang="en-US" sz="1200" b="0" i="0" u="none" strike="noStrike" dirty="0">
                          <a:solidFill>
                            <a:srgbClr val="000000"/>
                          </a:solidFill>
                          <a:effectLst/>
                          <a:latin typeface="Arial" panose="020B0604020202020204" pitchFamily="34" charset="0"/>
                        </a:rPr>
                      </a:br>
                      <a:r>
                        <a:rPr lang="en-US" sz="1200" b="0" i="0" u="none" strike="noStrike" dirty="0">
                          <a:solidFill>
                            <a:srgbClr val="000000"/>
                          </a:solidFill>
                          <a:effectLst/>
                          <a:latin typeface="Arial" panose="020B0604020202020204" pitchFamily="34" charset="0"/>
                        </a:rPr>
                        <a:t>Coach can eliminate holds over time.</a:t>
                      </a:r>
                      <a:endParaRPr lang="en-US"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1273" marR="21273" marT="21273" marB="2127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97570594"/>
                  </a:ext>
                </a:extLst>
              </a:tr>
            </a:tbl>
          </a:graphicData>
        </a:graphic>
      </p:graphicFrame>
      <p:sp>
        <p:nvSpPr>
          <p:cNvPr id="11" name="Rectangle 10">
            <a:extLst>
              <a:ext uri="{FF2B5EF4-FFF2-40B4-BE49-F238E27FC236}">
                <a16:creationId xmlns:a16="http://schemas.microsoft.com/office/drawing/2014/main" id="{E9DDC655-EE10-6586-4C78-99AB7FABE1F4}"/>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A16FF937-047D-4AAA-B090-AB4B3F3FCBA4}"/>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E4615A55-58BE-A47B-F5DC-BE24601EB14D}"/>
              </a:ext>
            </a:extLst>
          </p:cNvPr>
          <p:cNvSpPr/>
          <p:nvPr/>
        </p:nvSpPr>
        <p:spPr>
          <a:xfrm>
            <a:off x="12030614"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81519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randombar(horizontal)">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randombar(horizontal)">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8"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1D45BB-ADD5-96A5-F4EC-73D4F395E7B8}"/>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26FBF88-E354-5056-8385-C46F61892E90}"/>
              </a:ext>
            </a:extLst>
          </p:cNvPr>
          <p:cNvSpPr/>
          <p:nvPr/>
        </p:nvSpPr>
        <p:spPr>
          <a:xfrm>
            <a:off x="0" y="1972581"/>
            <a:ext cx="11010378" cy="145641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sp>
        <p:nvSpPr>
          <p:cNvPr id="8" name="Rectangle 7">
            <a:extLst>
              <a:ext uri="{FF2B5EF4-FFF2-40B4-BE49-F238E27FC236}">
                <a16:creationId xmlns:a16="http://schemas.microsoft.com/office/drawing/2014/main" id="{E9FAE43F-75C3-836A-2B84-4761B020451E}"/>
              </a:ext>
            </a:extLst>
          </p:cNvPr>
          <p:cNvSpPr/>
          <p:nvPr/>
        </p:nvSpPr>
        <p:spPr>
          <a:xfrm>
            <a:off x="0" y="3429000"/>
            <a:ext cx="11010378" cy="1814823"/>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F42BC80-97CA-196E-F77C-D9C3F3B37161}"/>
              </a:ext>
            </a:extLst>
          </p:cNvPr>
          <p:cNvSpPr/>
          <p:nvPr/>
        </p:nvSpPr>
        <p:spPr>
          <a:xfrm>
            <a:off x="0" y="118753"/>
            <a:ext cx="11010378" cy="185382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a:extLst>
              <a:ext uri="{FF2B5EF4-FFF2-40B4-BE49-F238E27FC236}">
                <a16:creationId xmlns:a16="http://schemas.microsoft.com/office/drawing/2014/main" id="{245AF888-FD7F-89E4-AAC7-D4AB0CB6F331}"/>
              </a:ext>
            </a:extLst>
          </p:cNvPr>
          <p:cNvGraphicFramePr>
            <a:graphicFrameLocks noGrp="1"/>
          </p:cNvGraphicFramePr>
          <p:nvPr>
            <p:ph idx="1"/>
            <p:extLst>
              <p:ext uri="{D42A27DB-BD31-4B8C-83A1-F6EECF244321}">
                <p14:modId xmlns:p14="http://schemas.microsoft.com/office/powerpoint/2010/main" val="831551774"/>
              </p:ext>
            </p:extLst>
          </p:nvPr>
        </p:nvGraphicFramePr>
        <p:xfrm>
          <a:off x="154380" y="118753"/>
          <a:ext cx="11780321" cy="6507678"/>
        </p:xfrm>
        <a:graphic>
          <a:graphicData uri="http://schemas.openxmlformats.org/drawingml/2006/table">
            <a:tbl>
              <a:tblPr/>
              <a:tblGrid>
                <a:gridCol w="494210">
                  <a:extLst>
                    <a:ext uri="{9D8B030D-6E8A-4147-A177-3AD203B41FA5}">
                      <a16:colId xmlns:a16="http://schemas.microsoft.com/office/drawing/2014/main" val="3922753468"/>
                    </a:ext>
                  </a:extLst>
                </a:gridCol>
                <a:gridCol w="3849633">
                  <a:extLst>
                    <a:ext uri="{9D8B030D-6E8A-4147-A177-3AD203B41FA5}">
                      <a16:colId xmlns:a16="http://schemas.microsoft.com/office/drawing/2014/main" val="177367689"/>
                    </a:ext>
                  </a:extLst>
                </a:gridCol>
                <a:gridCol w="2913236">
                  <a:extLst>
                    <a:ext uri="{9D8B030D-6E8A-4147-A177-3AD203B41FA5}">
                      <a16:colId xmlns:a16="http://schemas.microsoft.com/office/drawing/2014/main" val="2495862595"/>
                    </a:ext>
                  </a:extLst>
                </a:gridCol>
                <a:gridCol w="2156236">
                  <a:extLst>
                    <a:ext uri="{9D8B030D-6E8A-4147-A177-3AD203B41FA5}">
                      <a16:colId xmlns:a16="http://schemas.microsoft.com/office/drawing/2014/main" val="1214508345"/>
                    </a:ext>
                  </a:extLst>
                </a:gridCol>
                <a:gridCol w="1352575">
                  <a:extLst>
                    <a:ext uri="{9D8B030D-6E8A-4147-A177-3AD203B41FA5}">
                      <a16:colId xmlns:a16="http://schemas.microsoft.com/office/drawing/2014/main" val="3250365946"/>
                    </a:ext>
                  </a:extLst>
                </a:gridCol>
                <a:gridCol w="1014431">
                  <a:extLst>
                    <a:ext uri="{9D8B030D-6E8A-4147-A177-3AD203B41FA5}">
                      <a16:colId xmlns:a16="http://schemas.microsoft.com/office/drawing/2014/main" val="218876591"/>
                    </a:ext>
                  </a:extLst>
                </a:gridCol>
              </a:tblGrid>
              <a:tr h="6507678">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25</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sng" dirty="0">
                          <a:solidFill>
                            <a:srgbClr val="000000"/>
                          </a:solidFill>
                          <a:effectLst/>
                          <a:latin typeface="Arial" panose="020B0604020202020204" pitchFamily="34" charset="0"/>
                        </a:rPr>
                        <a:t>Intro to techniques</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P1) QR codes with videos to relevant techniques on the wall.</a:t>
                      </a:r>
                      <a:endParaRPr lang="en-US" sz="2800" dirty="0">
                        <a:effectLst/>
                      </a:endParaRPr>
                    </a:p>
                    <a:p>
                      <a:pPr rtl="0" fontAlgn="base">
                        <a:spcBef>
                          <a:spcPts val="0"/>
                        </a:spcBef>
                        <a:spcAft>
                          <a:spcPts val="0"/>
                        </a:spcAft>
                        <a:buFont typeface="+mj-lt"/>
                        <a:buAutoNum type="arabicPeriod"/>
                      </a:pPr>
                      <a:r>
                        <a:rPr lang="en-US" sz="1200" b="0" i="0" u="none" strike="noStrike" dirty="0">
                          <a:solidFill>
                            <a:srgbClr val="000000"/>
                          </a:solidFill>
                          <a:effectLst/>
                          <a:latin typeface="Arial" panose="020B0604020202020204" pitchFamily="34" charset="0"/>
                        </a:rPr>
                        <a:t>Hip movement </a:t>
                      </a:r>
                    </a:p>
                    <a:p>
                      <a:pPr rtl="0" fontAlgn="base">
                        <a:spcBef>
                          <a:spcPts val="0"/>
                        </a:spcBef>
                        <a:spcAft>
                          <a:spcPts val="0"/>
                        </a:spcAft>
                        <a:buFont typeface="+mj-lt"/>
                        <a:buAutoNum type="arabicPeriod"/>
                      </a:pPr>
                      <a:r>
                        <a:rPr lang="en-US" sz="1200" b="0" i="0" u="none" strike="noStrike" dirty="0">
                          <a:solidFill>
                            <a:srgbClr val="000000"/>
                          </a:solidFill>
                          <a:effectLst/>
                          <a:latin typeface="Arial" panose="020B0604020202020204" pitchFamily="34" charset="0"/>
                        </a:rPr>
                        <a:t>Foot Placement</a:t>
                      </a:r>
                    </a:p>
                    <a:p>
                      <a:pPr rtl="0" fontAlgn="base">
                        <a:spcBef>
                          <a:spcPts val="0"/>
                        </a:spcBef>
                        <a:spcAft>
                          <a:spcPts val="0"/>
                        </a:spcAft>
                        <a:buFont typeface="+mj-lt"/>
                        <a:buAutoNum type="arabicPeriod"/>
                      </a:pPr>
                      <a:r>
                        <a:rPr lang="en-US" sz="1200" b="0" i="0" u="none" strike="noStrike" dirty="0">
                          <a:solidFill>
                            <a:srgbClr val="000000"/>
                          </a:solidFill>
                          <a:effectLst/>
                          <a:latin typeface="Arial" panose="020B0604020202020204" pitchFamily="34" charset="0"/>
                        </a:rPr>
                        <a:t>Arms straight </a:t>
                      </a: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 After 5 minutes, participants to be paired up</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Participants to share skills with each other </a:t>
                      </a:r>
                      <a:endParaRPr lang="en-US" sz="2800" dirty="0">
                        <a:effectLst/>
                      </a:endParaRPr>
                    </a:p>
                    <a:p>
                      <a:pPr rtl="0" fontAlgn="t">
                        <a:spcBef>
                          <a:spcPts val="0"/>
                        </a:spcBef>
                        <a:spcAft>
                          <a:spcPts val="0"/>
                        </a:spcAft>
                      </a:pPr>
                      <a:br>
                        <a:rPr lang="en-US" sz="2800" dirty="0">
                          <a:effectLst/>
                        </a:rPr>
                      </a:b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 Following participants given the opportunity to focus on 1 skill in particular, they will then develop technique with crib cards provided.</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Participants to be given autonomy to choose skill to focus on</a:t>
                      </a:r>
                    </a:p>
                    <a:p>
                      <a:pPr rtl="0" fontAlgn="base">
                        <a:spcBef>
                          <a:spcPts val="0"/>
                        </a:spcBef>
                        <a:spcAft>
                          <a:spcPts val="0"/>
                        </a:spcAft>
                        <a:buFont typeface="Arial" panose="020B0604020202020204" pitchFamily="34" charset="0"/>
                        <a:buNone/>
                      </a:pPr>
                      <a:br>
                        <a:rPr lang="en-US" sz="2800" dirty="0">
                          <a:effectLst/>
                        </a:rPr>
                      </a:br>
                      <a:r>
                        <a:rPr lang="en-US" sz="1200" b="0" i="0" u="none" strike="noStrike" dirty="0">
                          <a:solidFill>
                            <a:srgbClr val="000000"/>
                          </a:solidFill>
                          <a:effectLst/>
                          <a:latin typeface="Arial" panose="020B0604020202020204" pitchFamily="34" charset="0"/>
                        </a:rPr>
                        <a:t>Participants to watch videos and practice skill on marked holds </a:t>
                      </a: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a:t>
                      </a:r>
                      <a:endParaRPr lang="en-US" sz="28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Pairs to be of more competent with less competent</a:t>
                      </a: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a:t>
                      </a:r>
                      <a:endParaRPr lang="en-US" sz="28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Pairs to work through crib cards together </a:t>
                      </a: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intervention to be high and practical for less competent </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External focus of attention and metaphoric learning </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to step back regarding intervention and development of skill but try foster connection and relationships amongst participants </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to promote experimentation within differing contexts if not naturally happening </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Holds can be positioned differently to make </a:t>
                      </a:r>
                      <a:r>
                        <a:rPr lang="en-US" sz="1200" b="0" i="0" u="none" strike="noStrike" dirty="0" err="1">
                          <a:solidFill>
                            <a:srgbClr val="000000"/>
                          </a:solidFill>
                          <a:effectLst/>
                          <a:latin typeface="Arial" panose="020B0604020202020204" pitchFamily="34" charset="0"/>
                        </a:rPr>
                        <a:t>manoeuvres</a:t>
                      </a:r>
                      <a:r>
                        <a:rPr lang="en-US" sz="1200" b="0" i="0" u="none" strike="noStrike" dirty="0">
                          <a:solidFill>
                            <a:srgbClr val="000000"/>
                          </a:solidFill>
                          <a:effectLst/>
                          <a:latin typeface="Arial" panose="020B0604020202020204" pitchFamily="34" charset="0"/>
                        </a:rPr>
                        <a:t> easier or harder</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 </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can again adapt holds to cater to abilities </a:t>
                      </a:r>
                      <a:endParaRPr lang="en-US" sz="2800" dirty="0">
                        <a:effectLst/>
                      </a:endParaRPr>
                    </a:p>
                    <a:p>
                      <a:pPr fontAlgn="t"/>
                      <a:br>
                        <a:rPr lang="en-US" sz="2800" dirty="0">
                          <a:effectLst/>
                        </a:rPr>
                      </a:br>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P1-3)</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to set and mark holds for drills</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0562068"/>
                  </a:ext>
                </a:extLst>
              </a:tr>
            </a:tbl>
          </a:graphicData>
        </a:graphic>
      </p:graphicFrame>
      <p:sp>
        <p:nvSpPr>
          <p:cNvPr id="5" name="Rectangle 1">
            <a:extLst>
              <a:ext uri="{FF2B5EF4-FFF2-40B4-BE49-F238E27FC236}">
                <a16:creationId xmlns:a16="http://schemas.microsoft.com/office/drawing/2014/main" id="{17F7FF5E-F407-075E-29B7-DA36DA696BD9}"/>
              </a:ext>
            </a:extLst>
          </p:cNvPr>
          <p:cNvSpPr>
            <a:spLocks noChangeArrowheads="1"/>
          </p:cNvSpPr>
          <p:nvPr/>
        </p:nvSpPr>
        <p:spPr bwMode="auto">
          <a:xfrm>
            <a:off x="1782763" y="24526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9">
            <a:extLst>
              <a:ext uri="{FF2B5EF4-FFF2-40B4-BE49-F238E27FC236}">
                <a16:creationId xmlns:a16="http://schemas.microsoft.com/office/drawing/2014/main" id="{E74E2A58-BF47-E606-EABC-4EDB38F9B929}"/>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8453ACA-85E2-70CE-6604-D6D86F7014B9}"/>
              </a:ext>
            </a:extLst>
          </p:cNvPr>
          <p:cNvSpPr/>
          <p:nvPr/>
        </p:nvSpPr>
        <p:spPr>
          <a:xfrm>
            <a:off x="12002819"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45885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2F3BD7-51F2-D15C-1A85-2A61B6E41384}"/>
              </a:ext>
            </a:extLst>
          </p:cNvPr>
          <p:cNvSpPr/>
          <p:nvPr/>
        </p:nvSpPr>
        <p:spPr>
          <a:xfrm>
            <a:off x="0" y="2141951"/>
            <a:ext cx="9845458" cy="1027134"/>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8BFD06-D037-769B-950A-1876C813B458}"/>
              </a:ext>
            </a:extLst>
          </p:cNvPr>
          <p:cNvSpPr/>
          <p:nvPr/>
        </p:nvSpPr>
        <p:spPr>
          <a:xfrm>
            <a:off x="0" y="-125260"/>
            <a:ext cx="9845458" cy="214195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a:extLst>
              <a:ext uri="{FF2B5EF4-FFF2-40B4-BE49-F238E27FC236}">
                <a16:creationId xmlns:a16="http://schemas.microsoft.com/office/drawing/2014/main" id="{4DFA3C66-C761-4208-0EC7-258A230051DE}"/>
              </a:ext>
            </a:extLst>
          </p:cNvPr>
          <p:cNvGraphicFramePr>
            <a:graphicFrameLocks noGrp="1"/>
          </p:cNvGraphicFramePr>
          <p:nvPr>
            <p:ph idx="1"/>
            <p:extLst>
              <p:ext uri="{D42A27DB-BD31-4B8C-83A1-F6EECF244321}">
                <p14:modId xmlns:p14="http://schemas.microsoft.com/office/powerpoint/2010/main" val="883929083"/>
              </p:ext>
            </p:extLst>
          </p:nvPr>
        </p:nvGraphicFramePr>
        <p:xfrm>
          <a:off x="150312" y="1"/>
          <a:ext cx="11749413" cy="3876676"/>
        </p:xfrm>
        <a:graphic>
          <a:graphicData uri="http://schemas.openxmlformats.org/drawingml/2006/table">
            <a:tbl>
              <a:tblPr/>
              <a:tblGrid>
                <a:gridCol w="493222">
                  <a:extLst>
                    <a:ext uri="{9D8B030D-6E8A-4147-A177-3AD203B41FA5}">
                      <a16:colId xmlns:a16="http://schemas.microsoft.com/office/drawing/2014/main" val="832075401"/>
                    </a:ext>
                  </a:extLst>
                </a:gridCol>
                <a:gridCol w="3841934">
                  <a:extLst>
                    <a:ext uri="{9D8B030D-6E8A-4147-A177-3AD203B41FA5}">
                      <a16:colId xmlns:a16="http://schemas.microsoft.com/office/drawing/2014/main" val="95261256"/>
                    </a:ext>
                  </a:extLst>
                </a:gridCol>
                <a:gridCol w="2907410">
                  <a:extLst>
                    <a:ext uri="{9D8B030D-6E8A-4147-A177-3AD203B41FA5}">
                      <a16:colId xmlns:a16="http://schemas.microsoft.com/office/drawing/2014/main" val="3756128848"/>
                    </a:ext>
                  </a:extLst>
                </a:gridCol>
                <a:gridCol w="2144576">
                  <a:extLst>
                    <a:ext uri="{9D8B030D-6E8A-4147-A177-3AD203B41FA5}">
                      <a16:colId xmlns:a16="http://schemas.microsoft.com/office/drawing/2014/main" val="728444128"/>
                    </a:ext>
                  </a:extLst>
                </a:gridCol>
                <a:gridCol w="1349869">
                  <a:extLst>
                    <a:ext uri="{9D8B030D-6E8A-4147-A177-3AD203B41FA5}">
                      <a16:colId xmlns:a16="http://schemas.microsoft.com/office/drawing/2014/main" val="4064075905"/>
                    </a:ext>
                  </a:extLst>
                </a:gridCol>
                <a:gridCol w="1012402">
                  <a:extLst>
                    <a:ext uri="{9D8B030D-6E8A-4147-A177-3AD203B41FA5}">
                      <a16:colId xmlns:a16="http://schemas.microsoft.com/office/drawing/2014/main" val="4090814448"/>
                    </a:ext>
                  </a:extLst>
                </a:gridCol>
              </a:tblGrid>
              <a:tr h="2200999">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30</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sng">
                          <a:solidFill>
                            <a:srgbClr val="000000"/>
                          </a:solidFill>
                          <a:effectLst/>
                          <a:latin typeface="Arial" panose="020B0604020202020204" pitchFamily="34" charset="0"/>
                        </a:rPr>
                        <a:t>Application of technique:</a:t>
                      </a:r>
                      <a:endParaRPr lang="en-US" sz="2800">
                        <a:effectLst/>
                      </a:endParaRPr>
                    </a:p>
                    <a:p>
                      <a:pPr rtl="0" fontAlgn="t">
                        <a:spcBef>
                          <a:spcPts val="0"/>
                        </a:spcBef>
                        <a:spcAft>
                          <a:spcPts val="0"/>
                        </a:spcAft>
                      </a:pPr>
                      <a:br>
                        <a:rPr lang="en-US" sz="2800">
                          <a:effectLst/>
                        </a:rPr>
                      </a:br>
                      <a:r>
                        <a:rPr lang="en-US" sz="1200" b="0" i="0" u="none" strike="noStrike">
                          <a:solidFill>
                            <a:srgbClr val="000000"/>
                          </a:solidFill>
                          <a:effectLst/>
                          <a:latin typeface="Arial" panose="020B0604020202020204" pitchFamily="34" charset="0"/>
                        </a:rPr>
                        <a:t>P1) Participants to choose easy boulder problems and purposefully utilise new technique whilst climbing whilst being recorded.</a:t>
                      </a:r>
                      <a:endParaRPr lang="en-US" sz="2800">
                        <a:effectLst/>
                      </a:endParaRPr>
                    </a:p>
                    <a:p>
                      <a:pPr rtl="0" fontAlgn="t">
                        <a:spcBef>
                          <a:spcPts val="0"/>
                        </a:spcBef>
                        <a:spcAft>
                          <a:spcPts val="0"/>
                        </a:spcAft>
                      </a:pPr>
                      <a:br>
                        <a:rPr lang="en-US" sz="2800">
                          <a:effectLst/>
                        </a:rPr>
                      </a:br>
                      <a:r>
                        <a:rPr lang="en-US" sz="1200" b="0" i="0" u="none" strike="noStrike">
                          <a:solidFill>
                            <a:srgbClr val="000000"/>
                          </a:solidFill>
                          <a:effectLst/>
                          <a:latin typeface="Arial" panose="020B0604020202020204" pitchFamily="34" charset="0"/>
                        </a:rPr>
                        <a:t>Participants to self-check from videos alongside crib cards </a:t>
                      </a:r>
                      <a:endParaRPr lang="en-US"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a:solidFill>
                            <a:srgbClr val="000000"/>
                          </a:solidFill>
                          <a:effectLst/>
                          <a:latin typeface="Arial" panose="020B0604020202020204" pitchFamily="34" charset="0"/>
                        </a:rPr>
                        <a:t>P1) </a:t>
                      </a:r>
                      <a:endParaRPr lang="en-US" sz="2800">
                        <a:effectLst/>
                      </a:endParaRPr>
                    </a:p>
                    <a:p>
                      <a:pPr rtl="0" fontAlgn="t">
                        <a:spcBef>
                          <a:spcPts val="0"/>
                        </a:spcBef>
                        <a:spcAft>
                          <a:spcPts val="0"/>
                        </a:spcAft>
                      </a:pPr>
                      <a:r>
                        <a:rPr lang="en-US" sz="1200" b="0" i="0" u="none" strike="noStrike">
                          <a:solidFill>
                            <a:srgbClr val="000000"/>
                          </a:solidFill>
                          <a:effectLst/>
                          <a:latin typeface="Arial" panose="020B0604020202020204" pitchFamily="34" charset="0"/>
                        </a:rPr>
                        <a:t>Participants to work in pairs or groups. Allow for autonomy.</a:t>
                      </a:r>
                      <a:endParaRPr lang="en-US"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to subtly suggest participants to try movements and climbs whereas technique is more or less effective .</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4075283"/>
                  </a:ext>
                </a:extLst>
              </a:tr>
              <a:tr h="1675677">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15</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sng" dirty="0">
                          <a:solidFill>
                            <a:srgbClr val="000000"/>
                          </a:solidFill>
                          <a:effectLst/>
                          <a:latin typeface="Arial" panose="020B0604020202020204" pitchFamily="34" charset="0"/>
                        </a:rPr>
                        <a:t>Conclusion/Cooldown</a:t>
                      </a:r>
                      <a:endParaRPr lang="en-US" sz="280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Light jog</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Lower HR gradually</a:t>
                      </a:r>
                    </a:p>
                    <a:p>
                      <a:pPr fontAlgn="t"/>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Whole group/1:1</a:t>
                      </a: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a:solidFill>
                            <a:srgbClr val="000000"/>
                          </a:solidFill>
                          <a:effectLst/>
                          <a:latin typeface="Arial" panose="020B0604020202020204" pitchFamily="34" charset="0"/>
                        </a:rPr>
                        <a:t>Coach to conclude + Review session, highlighting individualistic informational feedback</a:t>
                      </a:r>
                      <a:endParaRPr lang="en-US"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1202218"/>
                  </a:ext>
                </a:extLst>
              </a:tr>
            </a:tbl>
          </a:graphicData>
        </a:graphic>
      </p:graphicFrame>
      <p:sp>
        <p:nvSpPr>
          <p:cNvPr id="5" name="Rectangle 1">
            <a:extLst>
              <a:ext uri="{FF2B5EF4-FFF2-40B4-BE49-F238E27FC236}">
                <a16:creationId xmlns:a16="http://schemas.microsoft.com/office/drawing/2014/main" id="{F161E7FE-C15D-9552-4020-911813FF8C55}"/>
              </a:ext>
            </a:extLst>
          </p:cNvPr>
          <p:cNvSpPr>
            <a:spLocks noChangeArrowheads="1"/>
          </p:cNvSpPr>
          <p:nvPr/>
        </p:nvSpPr>
        <p:spPr bwMode="auto">
          <a:xfrm>
            <a:off x="1814513" y="25241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04395FE5-6A5F-79DF-82B3-E2FB492BC6F2}"/>
              </a:ext>
            </a:extLst>
          </p:cNvPr>
          <p:cNvSpPr txBox="1"/>
          <p:nvPr/>
        </p:nvSpPr>
        <p:spPr>
          <a:xfrm>
            <a:off x="150311" y="5661280"/>
            <a:ext cx="11749413" cy="1200329"/>
          </a:xfrm>
          <a:prstGeom prst="rect">
            <a:avLst/>
          </a:prstGeom>
          <a:noFill/>
        </p:spPr>
        <p:txBody>
          <a:bodyPr wrap="square" rtlCol="0">
            <a:spAutoFit/>
          </a:bodyPr>
          <a:lstStyle/>
          <a:p>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(Britten, 2015), (Cote, et al, 2010), (Deci &amp; Ryan, 2012), (Hein, 1991), (Jeffreys, 2007), (Launder &amp;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Piltz</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2013), (Weinberg &amp; Gould, 2023), (Wulf &amp; Lewthwaite, 2016)</a:t>
            </a:r>
            <a:endParaRPr lang="en-US" b="0" dirty="0">
              <a:effectLst/>
              <a:latin typeface="Roboto" panose="02000000000000000000" pitchFamily="2" charset="0"/>
              <a:ea typeface="Roboto" panose="02000000000000000000" pitchFamily="2" charset="0"/>
              <a:cs typeface="Roboto" panose="02000000000000000000" pitchFamily="2" charset="0"/>
            </a:endParaRPr>
          </a:p>
          <a:p>
            <a:r>
              <a:rPr lang="en-GB" dirty="0">
                <a:latin typeface="Roboto" panose="02000000000000000000" pitchFamily="2" charset="0"/>
                <a:ea typeface="Roboto" panose="02000000000000000000" pitchFamily="2" charset="0"/>
                <a:cs typeface="Roboto" panose="02000000000000000000" pitchFamily="2" charset="0"/>
              </a:rPr>
              <a:t> </a:t>
            </a:r>
          </a:p>
          <a:p>
            <a:endParaRPr lang="en-GB" dirty="0">
              <a:latin typeface="Roboto" panose="02000000000000000000" pitchFamily="2" charset="0"/>
              <a:ea typeface="Roboto" panose="02000000000000000000" pitchFamily="2" charset="0"/>
              <a:cs typeface="Roboto" panose="02000000000000000000" pitchFamily="2" charset="0"/>
            </a:endParaRPr>
          </a:p>
        </p:txBody>
      </p:sp>
      <p:sp>
        <p:nvSpPr>
          <p:cNvPr id="23" name="Rectangle 22">
            <a:extLst>
              <a:ext uri="{FF2B5EF4-FFF2-40B4-BE49-F238E27FC236}">
                <a16:creationId xmlns:a16="http://schemas.microsoft.com/office/drawing/2014/main" id="{5EFC2AFE-3692-0F34-9B8A-3ACC91930666}"/>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EA20A54A-304F-BF69-8C6C-EB639CE622B6}"/>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50474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42D375-D8AD-0A33-3306-A0C9AE079A24}"/>
              </a:ext>
            </a:extLst>
          </p:cNvPr>
          <p:cNvSpPr txBox="1"/>
          <p:nvPr/>
        </p:nvSpPr>
        <p:spPr>
          <a:xfrm>
            <a:off x="565484" y="481263"/>
            <a:ext cx="10732169" cy="1384995"/>
          </a:xfrm>
          <a:prstGeom prst="rect">
            <a:avLst/>
          </a:prstGeom>
          <a:noFill/>
        </p:spPr>
        <p:txBody>
          <a:bodyPr wrap="square" rtlCol="0">
            <a:spAutoFit/>
          </a:bodyPr>
          <a:lstStyle/>
          <a:p>
            <a:pPr algn="ctr"/>
            <a:r>
              <a:rPr lang="en-GB" sz="2800" b="1" dirty="0"/>
              <a:t>Session 3: Balance + Body awareness - </a:t>
            </a:r>
            <a:r>
              <a:rPr lang="en-GB" sz="2800" dirty="0"/>
              <a:t>“The ability to control the body’s position, whilst stationary or moving”</a:t>
            </a:r>
          </a:p>
          <a:p>
            <a:pPr algn="ctr"/>
            <a:endParaRPr lang="en-GB" sz="2800" b="1" dirty="0"/>
          </a:p>
        </p:txBody>
      </p:sp>
      <p:sp>
        <p:nvSpPr>
          <p:cNvPr id="9" name="Content Placeholder 8">
            <a:extLst>
              <a:ext uri="{FF2B5EF4-FFF2-40B4-BE49-F238E27FC236}">
                <a16:creationId xmlns:a16="http://schemas.microsoft.com/office/drawing/2014/main" id="{D3D6EAAE-D029-7C9A-B061-EC9A0AF4AE90}"/>
              </a:ext>
            </a:extLst>
          </p:cNvPr>
          <p:cNvSpPr>
            <a:spLocks noGrp="1"/>
          </p:cNvSpPr>
          <p:nvPr>
            <p:ph idx="1"/>
          </p:nvPr>
        </p:nvSpPr>
        <p:spPr>
          <a:xfrm>
            <a:off x="1066800" y="1838675"/>
            <a:ext cx="10058400" cy="452298"/>
          </a:xfrm>
        </p:spPr>
        <p:txBody>
          <a:bodyPr/>
          <a:lstStyle/>
          <a:p>
            <a:pPr algn="ctr"/>
            <a:r>
              <a:rPr lang="en-GB" b="1" dirty="0"/>
              <a:t>Process goals</a:t>
            </a:r>
          </a:p>
          <a:p>
            <a:pPr algn="ctr"/>
            <a:endParaRPr lang="en-GB" b="1" dirty="0"/>
          </a:p>
        </p:txBody>
      </p:sp>
      <p:sp>
        <p:nvSpPr>
          <p:cNvPr id="10" name="Content Placeholder 8">
            <a:extLst>
              <a:ext uri="{FF2B5EF4-FFF2-40B4-BE49-F238E27FC236}">
                <a16:creationId xmlns:a16="http://schemas.microsoft.com/office/drawing/2014/main" id="{F54AA8D1-DE38-2784-F730-DD98A02B6B1B}"/>
              </a:ext>
            </a:extLst>
          </p:cNvPr>
          <p:cNvSpPr txBox="1">
            <a:spLocks/>
          </p:cNvSpPr>
          <p:nvPr/>
        </p:nvSpPr>
        <p:spPr>
          <a:xfrm>
            <a:off x="1066800" y="2520763"/>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Feel more confident in balance</a:t>
            </a:r>
          </a:p>
        </p:txBody>
      </p:sp>
      <p:sp>
        <p:nvSpPr>
          <p:cNvPr id="11" name="Content Placeholder 8">
            <a:extLst>
              <a:ext uri="{FF2B5EF4-FFF2-40B4-BE49-F238E27FC236}">
                <a16:creationId xmlns:a16="http://schemas.microsoft.com/office/drawing/2014/main" id="{0A8FE620-1755-3BBD-5448-A1E93C5FB9C4}"/>
              </a:ext>
            </a:extLst>
          </p:cNvPr>
          <p:cNvSpPr txBox="1">
            <a:spLocks/>
          </p:cNvSpPr>
          <p:nvPr/>
        </p:nvSpPr>
        <p:spPr>
          <a:xfrm>
            <a:off x="1066800" y="3884940"/>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Ability to demonstrate holding tension</a:t>
            </a:r>
          </a:p>
        </p:txBody>
      </p:sp>
    </p:spTree>
    <p:extLst>
      <p:ext uri="{BB962C8B-B14F-4D97-AF65-F5344CB8AC3E}">
        <p14:creationId xmlns:p14="http://schemas.microsoft.com/office/powerpoint/2010/main" val="183288595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2DA6065-DCC7-F873-BABE-16C773113402}"/>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777931B-5E2F-D6B2-9850-27458E3F759D}"/>
              </a:ext>
            </a:extLst>
          </p:cNvPr>
          <p:cNvSpPr/>
          <p:nvPr/>
        </p:nvSpPr>
        <p:spPr>
          <a:xfrm>
            <a:off x="0" y="2240443"/>
            <a:ext cx="11950699" cy="16584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C369A79-E7FD-2C19-FB7C-DD8A110520B8}"/>
              </a:ext>
            </a:extLst>
          </p:cNvPr>
          <p:cNvSpPr/>
          <p:nvPr/>
        </p:nvSpPr>
        <p:spPr>
          <a:xfrm>
            <a:off x="-38100" y="3898900"/>
            <a:ext cx="11950699" cy="127000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sp>
        <p:nvSpPr>
          <p:cNvPr id="11" name="Rectangle 10">
            <a:extLst>
              <a:ext uri="{FF2B5EF4-FFF2-40B4-BE49-F238E27FC236}">
                <a16:creationId xmlns:a16="http://schemas.microsoft.com/office/drawing/2014/main" id="{9E3A48FD-A736-EB81-97E1-DB107788E4E7}"/>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CEBED33-44F0-5F06-DEFB-28999D7E4357}"/>
              </a:ext>
            </a:extLst>
          </p:cNvPr>
          <p:cNvSpPr/>
          <p:nvPr/>
        </p:nvSpPr>
        <p:spPr>
          <a:xfrm>
            <a:off x="0" y="5164933"/>
            <a:ext cx="11950698" cy="165845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4" name="Table 13">
            <a:extLst>
              <a:ext uri="{FF2B5EF4-FFF2-40B4-BE49-F238E27FC236}">
                <a16:creationId xmlns:a16="http://schemas.microsoft.com/office/drawing/2014/main" id="{858A0FFD-A3CB-F883-92BB-278F47919D3B}"/>
              </a:ext>
            </a:extLst>
          </p:cNvPr>
          <p:cNvGraphicFramePr>
            <a:graphicFrameLocks noGrp="1"/>
          </p:cNvGraphicFramePr>
          <p:nvPr>
            <p:extLst>
              <p:ext uri="{D42A27DB-BD31-4B8C-83A1-F6EECF244321}">
                <p14:modId xmlns:p14="http://schemas.microsoft.com/office/powerpoint/2010/main" val="4146079677"/>
              </p:ext>
            </p:extLst>
          </p:nvPr>
        </p:nvGraphicFramePr>
        <p:xfrm>
          <a:off x="241301" y="571500"/>
          <a:ext cx="11798299" cy="7304161"/>
        </p:xfrm>
        <a:graphic>
          <a:graphicData uri="http://schemas.openxmlformats.org/drawingml/2006/table">
            <a:tbl>
              <a:tblPr/>
              <a:tblGrid>
                <a:gridCol w="495274">
                  <a:extLst>
                    <a:ext uri="{9D8B030D-6E8A-4147-A177-3AD203B41FA5}">
                      <a16:colId xmlns:a16="http://schemas.microsoft.com/office/drawing/2014/main" val="402080316"/>
                    </a:ext>
                  </a:extLst>
                </a:gridCol>
                <a:gridCol w="3857920">
                  <a:extLst>
                    <a:ext uri="{9D8B030D-6E8A-4147-A177-3AD203B41FA5}">
                      <a16:colId xmlns:a16="http://schemas.microsoft.com/office/drawing/2014/main" val="1190262912"/>
                    </a:ext>
                  </a:extLst>
                </a:gridCol>
                <a:gridCol w="2919507">
                  <a:extLst>
                    <a:ext uri="{9D8B030D-6E8A-4147-A177-3AD203B41FA5}">
                      <a16:colId xmlns:a16="http://schemas.microsoft.com/office/drawing/2014/main" val="3022664248"/>
                    </a:ext>
                  </a:extLst>
                </a:gridCol>
                <a:gridCol w="2153499">
                  <a:extLst>
                    <a:ext uri="{9D8B030D-6E8A-4147-A177-3AD203B41FA5}">
                      <a16:colId xmlns:a16="http://schemas.microsoft.com/office/drawing/2014/main" val="1155382528"/>
                    </a:ext>
                  </a:extLst>
                </a:gridCol>
                <a:gridCol w="1355485">
                  <a:extLst>
                    <a:ext uri="{9D8B030D-6E8A-4147-A177-3AD203B41FA5}">
                      <a16:colId xmlns:a16="http://schemas.microsoft.com/office/drawing/2014/main" val="2047785111"/>
                    </a:ext>
                  </a:extLst>
                </a:gridCol>
                <a:gridCol w="1016614">
                  <a:extLst>
                    <a:ext uri="{9D8B030D-6E8A-4147-A177-3AD203B41FA5}">
                      <a16:colId xmlns:a16="http://schemas.microsoft.com/office/drawing/2014/main" val="1388931706"/>
                    </a:ext>
                  </a:extLst>
                </a:gridCol>
              </a:tblGrid>
              <a:tr h="373918">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Time</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Activity Sequence</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Organisation</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Coaching points</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Adaptations</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Challenges</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9309215"/>
                  </a:ext>
                </a:extLst>
              </a:tr>
              <a:tr h="1332083">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10</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1" i="0" u="none" strike="noStrike" dirty="0">
                          <a:solidFill>
                            <a:srgbClr val="000080"/>
                          </a:solidFill>
                          <a:effectLst/>
                          <a:latin typeface="Times New Roman" panose="02020603050405020304" pitchFamily="18" charset="0"/>
                        </a:rPr>
                        <a:t>Introduction + Target setting - </a:t>
                      </a:r>
                      <a:endParaRPr lang="en-US" sz="2800" dirty="0">
                        <a:effectLst/>
                      </a:endParaRPr>
                    </a:p>
                    <a:p>
                      <a:pPr rtl="0" fontAlgn="t">
                        <a:spcBef>
                          <a:spcPts val="0"/>
                        </a:spcBef>
                        <a:spcAft>
                          <a:spcPts val="0"/>
                        </a:spcAft>
                      </a:pPr>
                      <a:r>
                        <a:rPr lang="en-US" sz="1200" b="0" i="0" u="none" strike="noStrike" dirty="0">
                          <a:solidFill>
                            <a:srgbClr val="000080"/>
                          </a:solidFill>
                          <a:effectLst/>
                          <a:latin typeface="Times New Roman" panose="02020603050405020304" pitchFamily="18" charset="0"/>
                        </a:rPr>
                        <a:t>Rationale and wider context of value and worth in session </a:t>
                      </a:r>
                      <a:r>
                        <a:rPr lang="en-US" sz="1200" b="0" i="0" u="none" strike="noStrike" dirty="0" err="1">
                          <a:solidFill>
                            <a:srgbClr val="000080"/>
                          </a:solidFill>
                          <a:effectLst/>
                          <a:latin typeface="Times New Roman" panose="02020603050405020304" pitchFamily="18" charset="0"/>
                        </a:rPr>
                        <a:t>deliverey</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Whole group </a:t>
                      </a: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4329327"/>
                  </a:ext>
                </a:extLst>
              </a:tr>
              <a:tr h="4580499">
                <a:tc>
                  <a:txBody>
                    <a:bodyPr/>
                    <a:lstStyle/>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10</a:t>
                      </a: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2800" dirty="0">
                        <a:effectLst/>
                      </a:endParaRPr>
                    </a:p>
                    <a:p>
                      <a:pPr rtl="0" fontAlgn="t">
                        <a:spcBef>
                          <a:spcPts val="0"/>
                        </a:spcBef>
                        <a:spcAft>
                          <a:spcPts val="0"/>
                        </a:spcAft>
                      </a:pPr>
                      <a:br>
                        <a:rPr lang="en-GB" sz="2800" dirty="0">
                          <a:effectLst/>
                        </a:rPr>
                      </a:br>
                      <a:r>
                        <a:rPr lang="en-GB" sz="1200" b="0" i="0" u="none" strike="noStrike" dirty="0">
                          <a:solidFill>
                            <a:srgbClr val="000000"/>
                          </a:solidFill>
                          <a:effectLst/>
                          <a:latin typeface="Arial" panose="020B0604020202020204" pitchFamily="34" charset="0"/>
                        </a:rPr>
                        <a:t>5</a:t>
                      </a:r>
                      <a:endParaRPr lang="en-GB" sz="2800" dirty="0">
                        <a:effectLst/>
                      </a:endParaRPr>
                    </a:p>
                    <a:p>
                      <a:pPr rtl="0" fontAlgn="t">
                        <a:spcBef>
                          <a:spcPts val="0"/>
                        </a:spcBef>
                        <a:spcAft>
                          <a:spcPts val="0"/>
                        </a:spcAft>
                      </a:pPr>
                      <a:endParaRPr lang="en-GB" sz="2800" dirty="0">
                        <a:effectLst/>
                      </a:endParaRPr>
                    </a:p>
                    <a:p>
                      <a:pPr rtl="0" fontAlgn="t">
                        <a:spcBef>
                          <a:spcPts val="0"/>
                        </a:spcBef>
                        <a:spcAft>
                          <a:spcPts val="0"/>
                        </a:spcAft>
                      </a:pPr>
                      <a:endParaRPr lang="en-GB" sz="2800" dirty="0">
                        <a:effectLst/>
                      </a:endParaRPr>
                    </a:p>
                    <a:p>
                      <a:pPr rtl="0" fontAlgn="t">
                        <a:spcBef>
                          <a:spcPts val="0"/>
                        </a:spcBef>
                        <a:spcAft>
                          <a:spcPts val="0"/>
                        </a:spcAft>
                      </a:pPr>
                      <a:br>
                        <a:rPr lang="en-GB" sz="2800" dirty="0">
                          <a:effectLst/>
                        </a:rPr>
                      </a:br>
                      <a:r>
                        <a:rPr lang="en-GB" sz="1200" b="0" i="0" u="none" strike="noStrike" dirty="0">
                          <a:solidFill>
                            <a:srgbClr val="000000"/>
                          </a:solidFill>
                          <a:effectLst/>
                          <a:latin typeface="Arial" panose="020B0604020202020204" pitchFamily="34" charset="0"/>
                        </a:rPr>
                        <a:t>10</a:t>
                      </a: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1" i="0" u="sng" dirty="0">
                          <a:solidFill>
                            <a:srgbClr val="000000"/>
                          </a:solidFill>
                          <a:effectLst/>
                          <a:latin typeface="Arial" panose="020B0604020202020204" pitchFamily="34" charset="0"/>
                        </a:rPr>
                        <a:t>Warmup:</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P1)</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Craters and volcanoes (with holds)</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Holds to be place in area right and wrong way around, group to be split into teams and given timeframe to flip holds around </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P2)Hold steps and drills </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P3)Getting dressed </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Items of clothing to be placed/hung on wall, Climbers to get to , establish body tension and put on clothing before moving X number of moves and placing back on wall</a:t>
                      </a:r>
                      <a:endParaRPr lang="en-US" sz="2800" dirty="0">
                        <a:effectLst/>
                      </a:endParaRPr>
                    </a:p>
                    <a:p>
                      <a:pPr fontAlgn="t"/>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Whole group</a:t>
                      </a: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2800" dirty="0">
                        <a:effectLst/>
                      </a:endParaRPr>
                    </a:p>
                    <a:p>
                      <a:pPr fontAlgn="t"/>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Autocratic </a:t>
                      </a: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200" b="0" i="0" u="none" strike="noStrike" dirty="0">
                        <a:solidFill>
                          <a:srgbClr val="000000"/>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Arm circles (whilst holding holds). </a:t>
                      </a:r>
                    </a:p>
                    <a:p>
                      <a:pPr rtl="0" fontAlgn="base">
                        <a:spcBef>
                          <a:spcPts val="0"/>
                        </a:spcBef>
                        <a:spcAft>
                          <a:spcPts val="0"/>
                        </a:spcAft>
                        <a:buFont typeface="Arial" panose="020B0604020202020204" pitchFamily="34" charset="0"/>
                        <a:buNone/>
                      </a:pPr>
                      <a:r>
                        <a:rPr lang="en-US" sz="1200" b="0" i="0" u="none" strike="noStrike" dirty="0">
                          <a:solidFill>
                            <a:srgbClr val="000000"/>
                          </a:solidFill>
                          <a:effectLst/>
                          <a:latin typeface="Arial" panose="020B0604020202020204" pitchFamily="34" charset="0"/>
                        </a:rPr>
                        <a:t> Leg circles (whilst standing on holds)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rPr>
                        <a:t>Squats (whilst standing on holds)</a:t>
                      </a:r>
                    </a:p>
                    <a:p>
                      <a:pPr rtl="0" fontAlgn="t">
                        <a:spcBef>
                          <a:spcPts val="0"/>
                        </a:spcBef>
                        <a:spcAft>
                          <a:spcPts val="0"/>
                        </a:spcAft>
                      </a:pPr>
                      <a:endParaRPr lang="en-GB" sz="2800" dirty="0">
                        <a:effectLst/>
                      </a:endParaRPr>
                    </a:p>
                    <a:p>
                      <a:pPr fontAlgn="t"/>
                      <a:br>
                        <a:rPr lang="en-GB" sz="2800" dirty="0">
                          <a:effectLst/>
                        </a:rPr>
                      </a:br>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P1)Different sized playing area</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Introduction to boundaries and play areas. “Must do this movement in between touching hold </a:t>
                      </a:r>
                      <a:r>
                        <a:rPr lang="en-US" sz="1200" b="0" i="0" u="none" strike="noStrike" dirty="0" err="1">
                          <a:solidFill>
                            <a:srgbClr val="000000"/>
                          </a:solidFill>
                          <a:effectLst/>
                          <a:latin typeface="Arial" panose="020B0604020202020204" pitchFamily="34" charset="0"/>
                        </a:rPr>
                        <a:t>etc</a:t>
                      </a: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Different items and sizes of clothing can be used in order to challenge.</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Differing holds around clothing </a:t>
                      </a:r>
                      <a:r>
                        <a:rPr lang="en-US" sz="1200" b="0" i="0" u="none" strike="noStrike" dirty="0" err="1">
                          <a:solidFill>
                            <a:srgbClr val="000000"/>
                          </a:solidFill>
                          <a:effectLst/>
                          <a:latin typeface="Arial" panose="020B0604020202020204" pitchFamily="34" charset="0"/>
                        </a:rPr>
                        <a:t>etc</a:t>
                      </a:r>
                      <a:r>
                        <a:rPr lang="en-US" sz="1200" b="0" i="0" u="none" strike="noStrike" dirty="0">
                          <a:solidFill>
                            <a:srgbClr val="000000"/>
                          </a:solidFill>
                          <a:effectLst/>
                          <a:latin typeface="Arial" panose="020B0604020202020204" pitchFamily="34" charset="0"/>
                        </a:rPr>
                        <a:t> </a:t>
                      </a: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8054381"/>
                  </a:ext>
                </a:extLst>
              </a:tr>
            </a:tbl>
          </a:graphicData>
        </a:graphic>
      </p:graphicFrame>
      <p:sp>
        <p:nvSpPr>
          <p:cNvPr id="17" name="Rectangle 16">
            <a:extLst>
              <a:ext uri="{FF2B5EF4-FFF2-40B4-BE49-F238E27FC236}">
                <a16:creationId xmlns:a16="http://schemas.microsoft.com/office/drawing/2014/main" id="{33E93E18-EBDD-2416-EC57-A47111135C6D}"/>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EC68D1D-C025-A1C6-8F50-EB00751283AB}"/>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302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randombar(horizontal)">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9E4949-00D5-6025-518C-630C99C869C1}"/>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5CCA34A-E989-C838-E313-2F4670C331A2}"/>
              </a:ext>
            </a:extLst>
          </p:cNvPr>
          <p:cNvSpPr/>
          <p:nvPr/>
        </p:nvSpPr>
        <p:spPr>
          <a:xfrm>
            <a:off x="0" y="0"/>
            <a:ext cx="11950699" cy="16584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3C84B68-A0BB-4F3C-5777-9330C2CC45E5}"/>
              </a:ext>
            </a:extLst>
          </p:cNvPr>
          <p:cNvSpPr/>
          <p:nvPr/>
        </p:nvSpPr>
        <p:spPr>
          <a:xfrm>
            <a:off x="25400" y="1658457"/>
            <a:ext cx="11950699" cy="127000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sp>
        <p:nvSpPr>
          <p:cNvPr id="8" name="Rectangle 7">
            <a:extLst>
              <a:ext uri="{FF2B5EF4-FFF2-40B4-BE49-F238E27FC236}">
                <a16:creationId xmlns:a16="http://schemas.microsoft.com/office/drawing/2014/main" id="{95D9C82A-70A5-9B42-187D-A0AF6780DAF3}"/>
              </a:ext>
            </a:extLst>
          </p:cNvPr>
          <p:cNvSpPr/>
          <p:nvPr/>
        </p:nvSpPr>
        <p:spPr>
          <a:xfrm>
            <a:off x="1" y="2928457"/>
            <a:ext cx="11950698" cy="165845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A5604ED-048A-1AA9-BA97-ACA9CD9AB706}"/>
              </a:ext>
            </a:extLst>
          </p:cNvPr>
          <p:cNvSpPr/>
          <p:nvPr/>
        </p:nvSpPr>
        <p:spPr>
          <a:xfrm>
            <a:off x="25400" y="4586914"/>
            <a:ext cx="11950698" cy="165845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a:extLst>
              <a:ext uri="{FF2B5EF4-FFF2-40B4-BE49-F238E27FC236}">
                <a16:creationId xmlns:a16="http://schemas.microsoft.com/office/drawing/2014/main" id="{71136F50-E5DE-7C9C-1A12-D6D84D3D4EB7}"/>
              </a:ext>
            </a:extLst>
          </p:cNvPr>
          <p:cNvGraphicFramePr>
            <a:graphicFrameLocks noGrp="1"/>
          </p:cNvGraphicFramePr>
          <p:nvPr>
            <p:ph idx="1"/>
            <p:extLst>
              <p:ext uri="{D42A27DB-BD31-4B8C-83A1-F6EECF244321}">
                <p14:modId xmlns:p14="http://schemas.microsoft.com/office/powerpoint/2010/main" val="2393725784"/>
              </p:ext>
            </p:extLst>
          </p:nvPr>
        </p:nvGraphicFramePr>
        <p:xfrm>
          <a:off x="215900" y="0"/>
          <a:ext cx="11760199" cy="6261100"/>
        </p:xfrm>
        <a:graphic>
          <a:graphicData uri="http://schemas.openxmlformats.org/drawingml/2006/table">
            <a:tbl>
              <a:tblPr/>
              <a:tblGrid>
                <a:gridCol w="493674">
                  <a:extLst>
                    <a:ext uri="{9D8B030D-6E8A-4147-A177-3AD203B41FA5}">
                      <a16:colId xmlns:a16="http://schemas.microsoft.com/office/drawing/2014/main" val="1568261671"/>
                    </a:ext>
                  </a:extLst>
                </a:gridCol>
                <a:gridCol w="3845462">
                  <a:extLst>
                    <a:ext uri="{9D8B030D-6E8A-4147-A177-3AD203B41FA5}">
                      <a16:colId xmlns:a16="http://schemas.microsoft.com/office/drawing/2014/main" val="1996810329"/>
                    </a:ext>
                  </a:extLst>
                </a:gridCol>
                <a:gridCol w="2910078">
                  <a:extLst>
                    <a:ext uri="{9D8B030D-6E8A-4147-A177-3AD203B41FA5}">
                      <a16:colId xmlns:a16="http://schemas.microsoft.com/office/drawing/2014/main" val="2240645257"/>
                    </a:ext>
                  </a:extLst>
                </a:gridCol>
                <a:gridCol w="2146546">
                  <a:extLst>
                    <a:ext uri="{9D8B030D-6E8A-4147-A177-3AD203B41FA5}">
                      <a16:colId xmlns:a16="http://schemas.microsoft.com/office/drawing/2014/main" val="2253841055"/>
                    </a:ext>
                  </a:extLst>
                </a:gridCol>
                <a:gridCol w="1351108">
                  <a:extLst>
                    <a:ext uri="{9D8B030D-6E8A-4147-A177-3AD203B41FA5}">
                      <a16:colId xmlns:a16="http://schemas.microsoft.com/office/drawing/2014/main" val="3770443536"/>
                    </a:ext>
                  </a:extLst>
                </a:gridCol>
                <a:gridCol w="1013331">
                  <a:extLst>
                    <a:ext uri="{9D8B030D-6E8A-4147-A177-3AD203B41FA5}">
                      <a16:colId xmlns:a16="http://schemas.microsoft.com/office/drawing/2014/main" val="577975146"/>
                    </a:ext>
                  </a:extLst>
                </a:gridCol>
              </a:tblGrid>
              <a:tr h="6261100">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10</a:t>
                      </a:r>
                      <a:endParaRPr lang="en-GB" sz="2800" dirty="0">
                        <a:effectLst/>
                      </a:endParaRPr>
                    </a:p>
                    <a:p>
                      <a:pPr rtl="0" fontAlgn="t">
                        <a:spcBef>
                          <a:spcPts val="0"/>
                        </a:spcBef>
                        <a:spcAft>
                          <a:spcPts val="0"/>
                        </a:spcAft>
                      </a:pPr>
                      <a:br>
                        <a:rPr lang="en-GB" sz="2800" dirty="0">
                          <a:effectLst/>
                        </a:rPr>
                      </a:br>
                      <a:br>
                        <a:rPr lang="en-GB" sz="2800" dirty="0">
                          <a:effectLst/>
                        </a:rPr>
                      </a:br>
                      <a:endParaRPr lang="en-GB" sz="2800" dirty="0">
                        <a:effectLst/>
                      </a:endParaRPr>
                    </a:p>
                    <a:p>
                      <a:pPr rtl="0" fontAlgn="t">
                        <a:spcBef>
                          <a:spcPts val="0"/>
                        </a:spcBef>
                        <a:spcAft>
                          <a:spcPts val="0"/>
                        </a:spcAft>
                      </a:pPr>
                      <a:endParaRPr lang="en-GB" sz="2800" dirty="0">
                        <a:effectLst/>
                      </a:endParaRPr>
                    </a:p>
                    <a:p>
                      <a:pPr rtl="0" fontAlgn="t">
                        <a:spcBef>
                          <a:spcPts val="0"/>
                        </a:spcBef>
                        <a:spcAft>
                          <a:spcPts val="0"/>
                        </a:spcAft>
                      </a:pPr>
                      <a:br>
                        <a:rPr lang="en-GB" sz="2800" dirty="0">
                          <a:effectLst/>
                        </a:rPr>
                      </a:br>
                      <a:r>
                        <a:rPr lang="en-GB" sz="1200" b="0" i="0" u="none" strike="noStrike" dirty="0">
                          <a:solidFill>
                            <a:srgbClr val="000000"/>
                          </a:solidFill>
                          <a:effectLst/>
                          <a:latin typeface="Arial" panose="020B0604020202020204" pitchFamily="34" charset="0"/>
                        </a:rPr>
                        <a:t>10</a:t>
                      </a:r>
                      <a:endParaRPr lang="en-GB" sz="2800" dirty="0">
                        <a:effectLst/>
                      </a:endParaRPr>
                    </a:p>
                    <a:p>
                      <a:pPr rtl="0" fontAlgn="t">
                        <a:spcBef>
                          <a:spcPts val="0"/>
                        </a:spcBef>
                        <a:spcAft>
                          <a:spcPts val="0"/>
                        </a:spcAft>
                      </a:pPr>
                      <a:br>
                        <a:rPr lang="en-GB" sz="2800" dirty="0">
                          <a:effectLst/>
                        </a:rPr>
                      </a:br>
                      <a:br>
                        <a:rPr lang="en-GB" sz="2800" dirty="0">
                          <a:effectLst/>
                        </a:rPr>
                      </a:br>
                      <a:endParaRPr lang="en-GB" sz="2800" dirty="0">
                        <a:effectLst/>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10</a:t>
                      </a:r>
                      <a:endParaRPr lang="en-GB" sz="2800" dirty="0">
                        <a:effectLst/>
                      </a:endParaRPr>
                    </a:p>
                    <a:p>
                      <a:pPr rtl="0" fontAlgn="t">
                        <a:spcBef>
                          <a:spcPts val="0"/>
                        </a:spcBef>
                        <a:spcAft>
                          <a:spcPts val="0"/>
                        </a:spcAft>
                      </a:pPr>
                      <a:br>
                        <a:rPr lang="en-GB" sz="2800" dirty="0">
                          <a:effectLst/>
                        </a:rPr>
                      </a:br>
                      <a:br>
                        <a:rPr lang="en-GB" sz="2800" dirty="0">
                          <a:effectLst/>
                        </a:rPr>
                      </a:br>
                      <a:br>
                        <a:rPr lang="en-GB" sz="2800" dirty="0">
                          <a:effectLst/>
                        </a:rPr>
                      </a:br>
                      <a:r>
                        <a:rPr lang="en-GB" sz="1200" b="0" i="0" u="none" strike="noStrike" dirty="0">
                          <a:solidFill>
                            <a:srgbClr val="000000"/>
                          </a:solidFill>
                          <a:effectLst/>
                          <a:latin typeface="Arial" panose="020B0604020202020204" pitchFamily="34" charset="0"/>
                        </a:rPr>
                        <a:t>15</a:t>
                      </a:r>
                      <a:endParaRPr lang="en-GB" sz="2800" dirty="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400" b="1" i="0" u="sng" dirty="0">
                          <a:solidFill>
                            <a:srgbClr val="000000"/>
                          </a:solidFill>
                          <a:effectLst/>
                          <a:latin typeface="Arial" panose="020B0604020202020204" pitchFamily="34" charset="0"/>
                        </a:rPr>
                        <a:t>Structure;</a:t>
                      </a:r>
                      <a:endParaRPr lang="en-US" sz="2800" dirty="0">
                        <a:effectLst/>
                      </a:endParaRPr>
                    </a:p>
                    <a:p>
                      <a:pPr rtl="0" fontAlgn="t">
                        <a:spcBef>
                          <a:spcPts val="0"/>
                        </a:spcBef>
                        <a:spcAft>
                          <a:spcPts val="0"/>
                        </a:spcAft>
                      </a:pPr>
                      <a:r>
                        <a:rPr lang="en-US" sz="1400" b="1" i="0" u="sng"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400" b="0" i="0" u="sng" dirty="0">
                          <a:solidFill>
                            <a:srgbClr val="000000"/>
                          </a:solidFill>
                          <a:effectLst/>
                          <a:latin typeface="Arial" panose="020B0604020202020204" pitchFamily="34" charset="0"/>
                        </a:rPr>
                        <a:t>Drill, ( Whole )</a:t>
                      </a:r>
                      <a:endParaRPr lang="en-US" sz="28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One-Foot climbing </a:t>
                      </a:r>
                      <a:endParaRPr lang="en-US" sz="28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Participants to work in pairs and traverse wall, only one foot is aloud on a hold at a time. </a:t>
                      </a:r>
                      <a:endParaRPr lang="en-US" sz="2800" dirty="0">
                        <a:effectLst/>
                      </a:endParaRPr>
                    </a:p>
                    <a:p>
                      <a:pPr rtl="0" fontAlgn="t">
                        <a:spcBef>
                          <a:spcPts val="0"/>
                        </a:spcBef>
                        <a:spcAft>
                          <a:spcPts val="0"/>
                        </a:spcAft>
                      </a:pPr>
                      <a:br>
                        <a:rPr lang="en-US" sz="2800" dirty="0">
                          <a:effectLst/>
                        </a:rPr>
                      </a:br>
                      <a:r>
                        <a:rPr lang="en-US" sz="1400" b="1" i="0" u="sng" dirty="0">
                          <a:solidFill>
                            <a:srgbClr val="000000"/>
                          </a:solidFill>
                          <a:effectLst/>
                          <a:latin typeface="Arial" panose="020B0604020202020204" pitchFamily="34" charset="0"/>
                        </a:rPr>
                        <a:t>P2)</a:t>
                      </a:r>
                      <a:endParaRPr lang="en-US" sz="2800" dirty="0">
                        <a:effectLst/>
                      </a:endParaRPr>
                    </a:p>
                    <a:p>
                      <a:pPr rtl="0" fontAlgn="t">
                        <a:spcBef>
                          <a:spcPts val="0"/>
                        </a:spcBef>
                        <a:spcAft>
                          <a:spcPts val="0"/>
                        </a:spcAft>
                      </a:pPr>
                      <a:r>
                        <a:rPr lang="en-US" sz="1400" b="0" i="0" u="sng" dirty="0">
                          <a:solidFill>
                            <a:srgbClr val="000000"/>
                          </a:solidFill>
                          <a:effectLst/>
                          <a:latin typeface="Arial" panose="020B0604020202020204" pitchFamily="34" charset="0"/>
                        </a:rPr>
                        <a:t>Technique  ( Part  )   </a:t>
                      </a:r>
                      <a:endParaRPr lang="en-US" sz="2800" dirty="0">
                        <a:effectLst/>
                      </a:endParaRPr>
                    </a:p>
                    <a:p>
                      <a:pPr rtl="0" fontAlgn="t">
                        <a:spcBef>
                          <a:spcPts val="0"/>
                        </a:spcBef>
                        <a:spcAft>
                          <a:spcPts val="0"/>
                        </a:spcAft>
                      </a:pPr>
                      <a:r>
                        <a:rPr lang="en-US" sz="1400" b="0" i="0" u="sng" strike="noStrike" dirty="0">
                          <a:solidFill>
                            <a:srgbClr val="1155CC"/>
                          </a:solidFill>
                          <a:effectLst/>
                          <a:latin typeface="Arial" panose="020B0604020202020204" pitchFamily="34" charset="0"/>
                          <a:hlinkClick r:id="rId3"/>
                        </a:rPr>
                        <a:t>Smearing</a:t>
                      </a:r>
                      <a:endParaRPr lang="en-US" sz="28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QR code to video and crib card provided for Participants to self and </a:t>
                      </a:r>
                      <a:r>
                        <a:rPr lang="en-US" sz="1400" b="0" i="0" u="none" strike="noStrike" dirty="0" err="1">
                          <a:solidFill>
                            <a:srgbClr val="000000"/>
                          </a:solidFill>
                          <a:effectLst/>
                          <a:latin typeface="Arial" panose="020B0604020202020204" pitchFamily="34" charset="0"/>
                        </a:rPr>
                        <a:t>reciprically</a:t>
                      </a:r>
                      <a:r>
                        <a:rPr lang="en-US" sz="1400" b="0" i="0" u="none" strike="noStrike" dirty="0">
                          <a:solidFill>
                            <a:srgbClr val="000000"/>
                          </a:solidFill>
                          <a:effectLst/>
                          <a:latin typeface="Arial" panose="020B0604020202020204" pitchFamily="34" charset="0"/>
                        </a:rPr>
                        <a:t> coach</a:t>
                      </a:r>
                      <a:endParaRPr lang="en-US" sz="2800" b="0" i="0" u="none" strike="noStrike" dirty="0">
                        <a:solidFill>
                          <a:srgbClr val="000000"/>
                        </a:solidFill>
                        <a:effectLst/>
                        <a:latin typeface="Arial" panose="020B0604020202020204" pitchFamily="34" charset="0"/>
                      </a:endParaRPr>
                    </a:p>
                    <a:p>
                      <a:pPr rtl="0" fontAlgn="t">
                        <a:spcBef>
                          <a:spcPts val="0"/>
                        </a:spcBef>
                        <a:spcAft>
                          <a:spcPts val="0"/>
                        </a:spcAft>
                      </a:pPr>
                      <a:br>
                        <a:rPr lang="en-US" sz="2800" dirty="0">
                          <a:effectLst/>
                        </a:rPr>
                      </a:br>
                      <a:r>
                        <a:rPr lang="en-US" sz="1400" b="1" i="0" u="sng" dirty="0">
                          <a:solidFill>
                            <a:srgbClr val="000000"/>
                          </a:solidFill>
                          <a:effectLst/>
                          <a:latin typeface="Arial" panose="020B0604020202020204" pitchFamily="34" charset="0"/>
                        </a:rPr>
                        <a:t>P3)</a:t>
                      </a:r>
                      <a:endParaRPr lang="en-US" sz="2800" dirty="0">
                        <a:effectLst/>
                      </a:endParaRPr>
                    </a:p>
                    <a:p>
                      <a:pPr rtl="0" fontAlgn="t">
                        <a:spcBef>
                          <a:spcPts val="0"/>
                        </a:spcBef>
                        <a:spcAft>
                          <a:spcPts val="0"/>
                        </a:spcAft>
                      </a:pPr>
                      <a:r>
                        <a:rPr lang="en-US" sz="1400" b="0" i="0" u="sng" dirty="0">
                          <a:solidFill>
                            <a:srgbClr val="000000"/>
                          </a:solidFill>
                          <a:effectLst/>
                          <a:latin typeface="Arial" panose="020B0604020202020204" pitchFamily="34" charset="0"/>
                        </a:rPr>
                        <a:t>Technique  (  Part  )</a:t>
                      </a:r>
                      <a:endParaRPr lang="en-US" sz="2800" dirty="0">
                        <a:effectLst/>
                      </a:endParaRPr>
                    </a:p>
                    <a:p>
                      <a:pPr rtl="0" fontAlgn="t">
                        <a:spcBef>
                          <a:spcPts val="0"/>
                        </a:spcBef>
                        <a:spcAft>
                          <a:spcPts val="0"/>
                        </a:spcAft>
                      </a:pPr>
                      <a:r>
                        <a:rPr lang="en-US" sz="1400" b="0" i="0" u="sng" strike="noStrike" dirty="0">
                          <a:solidFill>
                            <a:srgbClr val="1155CC"/>
                          </a:solidFill>
                          <a:effectLst/>
                          <a:latin typeface="Arial" panose="020B0604020202020204" pitchFamily="34" charset="0"/>
                          <a:hlinkClick r:id="rId4"/>
                        </a:rPr>
                        <a:t>Flagging</a:t>
                      </a:r>
                      <a:endParaRPr lang="en-US" sz="28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QR code to video and crib card provided for Participants to self and </a:t>
                      </a:r>
                      <a:r>
                        <a:rPr lang="en-US" sz="1400" b="0" i="0" u="none" strike="noStrike" dirty="0" err="1">
                          <a:solidFill>
                            <a:srgbClr val="000000"/>
                          </a:solidFill>
                          <a:effectLst/>
                          <a:latin typeface="Arial" panose="020B0604020202020204" pitchFamily="34" charset="0"/>
                        </a:rPr>
                        <a:t>reciprically</a:t>
                      </a:r>
                      <a:r>
                        <a:rPr lang="en-US" sz="1400" b="0" i="0" u="none" strike="noStrike" dirty="0">
                          <a:solidFill>
                            <a:srgbClr val="000000"/>
                          </a:solidFill>
                          <a:effectLst/>
                          <a:latin typeface="Arial" panose="020B0604020202020204" pitchFamily="34" charset="0"/>
                        </a:rPr>
                        <a:t> coach</a:t>
                      </a:r>
                      <a:endParaRPr lang="en-US" sz="2800" dirty="0">
                        <a:effectLst/>
                      </a:endParaRPr>
                    </a:p>
                    <a:p>
                      <a:pPr rtl="0" fontAlgn="t">
                        <a:spcBef>
                          <a:spcPts val="0"/>
                        </a:spcBef>
                        <a:spcAft>
                          <a:spcPts val="0"/>
                        </a:spcAft>
                      </a:pPr>
                      <a:br>
                        <a:rPr lang="en-US" sz="2800" dirty="0">
                          <a:effectLst/>
                        </a:rPr>
                      </a:br>
                      <a:r>
                        <a:rPr lang="en-US" sz="1400" b="1" i="0" u="sng" dirty="0">
                          <a:solidFill>
                            <a:srgbClr val="000000"/>
                          </a:solidFill>
                          <a:effectLst/>
                          <a:latin typeface="Arial" panose="020B0604020202020204" pitchFamily="34" charset="0"/>
                        </a:rPr>
                        <a:t>P4)</a:t>
                      </a:r>
                      <a:endParaRPr lang="en-US" sz="2800" dirty="0">
                        <a:effectLst/>
                      </a:endParaRPr>
                    </a:p>
                    <a:p>
                      <a:pPr rtl="0" fontAlgn="t">
                        <a:spcBef>
                          <a:spcPts val="0"/>
                        </a:spcBef>
                        <a:spcAft>
                          <a:spcPts val="0"/>
                        </a:spcAft>
                      </a:pPr>
                      <a:r>
                        <a:rPr lang="en-US" sz="1400" b="0" i="0" u="sng" dirty="0">
                          <a:solidFill>
                            <a:srgbClr val="000000"/>
                          </a:solidFill>
                          <a:effectLst/>
                          <a:latin typeface="Arial" panose="020B0604020202020204" pitchFamily="34" charset="0"/>
                        </a:rPr>
                        <a:t>Drill,  (  Whole  )</a:t>
                      </a:r>
                      <a:endParaRPr lang="en-US" sz="28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One-Foot Climbing </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Repeat of earlier one-foot climbing drill</a:t>
                      </a:r>
                      <a:endParaRPr lang="en-US" sz="2800" dirty="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 Whole group, working in pairs</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 Pairs/small groups</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 Pairs/small groups</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P4) Whole group</a:t>
                      </a:r>
                      <a:endParaRPr lang="en-US" sz="2800" dirty="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a:solidFill>
                            <a:srgbClr val="000000"/>
                          </a:solidFill>
                          <a:effectLst/>
                          <a:latin typeface="Arial" panose="020B0604020202020204" pitchFamily="34" charset="0"/>
                        </a:rPr>
                        <a:t>P1)</a:t>
                      </a:r>
                      <a:endParaRPr lang="en-US" sz="2800">
                        <a:effectLst/>
                      </a:endParaRPr>
                    </a:p>
                    <a:p>
                      <a:pPr rtl="0" fontAlgn="t">
                        <a:spcBef>
                          <a:spcPts val="0"/>
                        </a:spcBef>
                        <a:spcAft>
                          <a:spcPts val="0"/>
                        </a:spcAft>
                      </a:pPr>
                      <a:r>
                        <a:rPr lang="en-US" sz="1200" b="0" i="0" u="none" strike="noStrike">
                          <a:solidFill>
                            <a:srgbClr val="000000"/>
                          </a:solidFill>
                          <a:effectLst/>
                          <a:latin typeface="Arial" panose="020B0604020202020204" pitchFamily="34" charset="0"/>
                        </a:rPr>
                        <a:t>Get as many on the wall as possible, encourage taking time and finding rest positions </a:t>
                      </a:r>
                      <a:endParaRPr lang="en-US" sz="2800">
                        <a:effectLst/>
                      </a:endParaRPr>
                    </a:p>
                    <a:p>
                      <a:pPr rtl="0" fontAlgn="t">
                        <a:spcBef>
                          <a:spcPts val="0"/>
                        </a:spcBef>
                        <a:spcAft>
                          <a:spcPts val="0"/>
                        </a:spcAft>
                      </a:pPr>
                      <a:r>
                        <a:rPr lang="en-US" sz="1200" b="0" i="0" u="none" strike="noStrike">
                          <a:solidFill>
                            <a:srgbClr val="000000"/>
                          </a:solidFill>
                          <a:effectLst/>
                          <a:latin typeface="Arial" panose="020B0604020202020204" pitchFamily="34" charset="0"/>
                        </a:rPr>
                        <a:t>Not to mention or introduce technique Smearing or flagging. </a:t>
                      </a:r>
                      <a:endParaRPr lang="en-US" sz="2800">
                        <a:effectLst/>
                      </a:endParaRPr>
                    </a:p>
                    <a:p>
                      <a:pPr rtl="0" fontAlgn="t">
                        <a:spcBef>
                          <a:spcPts val="0"/>
                        </a:spcBef>
                        <a:spcAft>
                          <a:spcPts val="0"/>
                        </a:spcAft>
                      </a:pPr>
                      <a:r>
                        <a:rPr lang="en-US" sz="1200" b="0" i="0" u="none" strike="noStrike">
                          <a:solidFill>
                            <a:srgbClr val="000000"/>
                          </a:solidFill>
                          <a:effectLst/>
                          <a:latin typeface="Arial" panose="020B0604020202020204" pitchFamily="34" charset="0"/>
                        </a:rPr>
                        <a:t>Encourage problem solving and creativity.</a:t>
                      </a:r>
                      <a:endParaRPr lang="en-US" sz="2800">
                        <a:effectLst/>
                      </a:endParaRPr>
                    </a:p>
                    <a:p>
                      <a:pPr rtl="0" fontAlgn="t">
                        <a:spcBef>
                          <a:spcPts val="0"/>
                        </a:spcBef>
                        <a:spcAft>
                          <a:spcPts val="0"/>
                        </a:spcAft>
                      </a:pPr>
                      <a:br>
                        <a:rPr lang="en-US" sz="2800">
                          <a:effectLst/>
                        </a:rPr>
                      </a:br>
                      <a:r>
                        <a:rPr lang="en-US" sz="1200" b="0" i="0" u="none" strike="noStrike">
                          <a:solidFill>
                            <a:srgbClr val="000000"/>
                          </a:solidFill>
                          <a:effectLst/>
                          <a:latin typeface="Arial" panose="020B0604020202020204" pitchFamily="34" charset="0"/>
                        </a:rPr>
                        <a:t>P2 + P3)</a:t>
                      </a:r>
                      <a:endParaRPr lang="en-US" sz="2800">
                        <a:effectLst/>
                      </a:endParaRPr>
                    </a:p>
                    <a:p>
                      <a:pPr rtl="0" fontAlgn="t">
                        <a:spcBef>
                          <a:spcPts val="0"/>
                        </a:spcBef>
                        <a:spcAft>
                          <a:spcPts val="0"/>
                        </a:spcAft>
                      </a:pPr>
                      <a:r>
                        <a:rPr lang="en-US" sz="1400" b="0" i="1" u="none" strike="noStrike">
                          <a:solidFill>
                            <a:srgbClr val="000000"/>
                          </a:solidFill>
                          <a:effectLst/>
                          <a:latin typeface="Arial" panose="020B0604020202020204" pitchFamily="34" charset="0"/>
                        </a:rPr>
                        <a:t>Variations on different holds and types of wall (Vertical/slab/overhang etc).</a:t>
                      </a:r>
                      <a:endParaRPr lang="en-US" sz="2800">
                        <a:effectLst/>
                      </a:endParaRPr>
                    </a:p>
                    <a:p>
                      <a:pPr rtl="0" fontAlgn="t">
                        <a:spcBef>
                          <a:spcPts val="0"/>
                        </a:spcBef>
                        <a:spcAft>
                          <a:spcPts val="0"/>
                        </a:spcAft>
                      </a:pPr>
                      <a:r>
                        <a:rPr lang="en-US" sz="1400" b="0" i="0" u="none" strike="noStrike">
                          <a:solidFill>
                            <a:srgbClr val="000000"/>
                          </a:solidFill>
                          <a:effectLst/>
                          <a:latin typeface="Arial" panose="020B0604020202020204" pitchFamily="34" charset="0"/>
                        </a:rPr>
                        <a:t>Videos can be from well known climbers to further related to wider community. </a:t>
                      </a:r>
                      <a:endParaRPr lang="en-US" sz="2800">
                        <a:effectLst/>
                      </a:endParaRPr>
                    </a:p>
                    <a:p>
                      <a:pPr rtl="0" fontAlgn="t">
                        <a:spcBef>
                          <a:spcPts val="0"/>
                        </a:spcBef>
                        <a:spcAft>
                          <a:spcPts val="0"/>
                        </a:spcAft>
                      </a:pPr>
                      <a:br>
                        <a:rPr lang="en-US" sz="2800">
                          <a:effectLst/>
                        </a:rPr>
                      </a:br>
                      <a:br>
                        <a:rPr lang="en-US" sz="2800">
                          <a:effectLst/>
                        </a:rPr>
                      </a:br>
                      <a:r>
                        <a:rPr lang="en-US" sz="1200" b="0" i="0" u="none" strike="noStrike">
                          <a:solidFill>
                            <a:srgbClr val="000000"/>
                          </a:solidFill>
                          <a:effectLst/>
                          <a:latin typeface="Arial" panose="020B0604020202020204" pitchFamily="34" charset="0"/>
                        </a:rPr>
                        <a:t>P4)</a:t>
                      </a:r>
                      <a:endParaRPr lang="en-US" sz="2800">
                        <a:effectLst/>
                      </a:endParaRPr>
                    </a:p>
                    <a:p>
                      <a:pPr rtl="0" fontAlgn="t">
                        <a:spcBef>
                          <a:spcPts val="0"/>
                        </a:spcBef>
                        <a:spcAft>
                          <a:spcPts val="0"/>
                        </a:spcAft>
                      </a:pPr>
                      <a:r>
                        <a:rPr lang="en-US" sz="1200" b="0" i="0" u="none" strike="noStrike">
                          <a:solidFill>
                            <a:srgbClr val="000000"/>
                          </a:solidFill>
                          <a:effectLst/>
                          <a:latin typeface="Arial" panose="020B0604020202020204" pitchFamily="34" charset="0"/>
                        </a:rPr>
                        <a:t>Get as many on the wall as possible, encourage taking time and finding rest positions </a:t>
                      </a:r>
                      <a:endParaRPr lang="en-US" sz="280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 </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half can spot given limited space</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 Adaptations in route setting and hold choice</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P3)Adaptations in route setting and hold choice</a:t>
                      </a: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P4)</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Half can spot given limited space</a:t>
                      </a:r>
                      <a:endParaRPr lang="en-US" sz="2800" dirty="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0736" marR="20736" marT="20736" marB="2073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8552188"/>
                  </a:ext>
                </a:extLst>
              </a:tr>
            </a:tbl>
          </a:graphicData>
        </a:graphic>
      </p:graphicFrame>
      <p:sp>
        <p:nvSpPr>
          <p:cNvPr id="11" name="Rectangle 10">
            <a:extLst>
              <a:ext uri="{FF2B5EF4-FFF2-40B4-BE49-F238E27FC236}">
                <a16:creationId xmlns:a16="http://schemas.microsoft.com/office/drawing/2014/main" id="{B5CAA458-854A-E6F2-E7AC-EA5A52EC9F06}"/>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0C516E92-BA76-ABA2-7B9E-6712F7E1D74A}"/>
              </a:ext>
            </a:extLst>
          </p:cNvPr>
          <p:cNvSpPr txBox="1"/>
          <p:nvPr/>
        </p:nvSpPr>
        <p:spPr>
          <a:xfrm>
            <a:off x="4448175" y="6311867"/>
            <a:ext cx="6305550" cy="369332"/>
          </a:xfrm>
          <a:prstGeom prst="rect">
            <a:avLst/>
          </a:prstGeom>
          <a:noFill/>
        </p:spPr>
        <p:txBody>
          <a:bodyPr wrap="square">
            <a:spAutoFit/>
          </a:bodyPr>
          <a:lstStyle/>
          <a:p>
            <a:r>
              <a:rPr lang="en-US" b="1" i="0" u="none" strike="noStrike" dirty="0">
                <a:solidFill>
                  <a:srgbClr val="000000"/>
                </a:solidFill>
                <a:effectLst/>
                <a:highlight>
                  <a:srgbClr val="00FF00"/>
                </a:highlight>
                <a:latin typeface="Roboto" panose="02000000000000000000" pitchFamily="2" charset="0"/>
                <a:ea typeface="Roboto" panose="02000000000000000000" pitchFamily="2" charset="0"/>
                <a:cs typeface="Roboto" panose="02000000000000000000" pitchFamily="2" charset="0"/>
              </a:rPr>
              <a:t>(</a:t>
            </a:r>
            <a:r>
              <a:rPr lang="en-US" b="1" i="0" u="none" strike="noStrike" dirty="0" err="1">
                <a:solidFill>
                  <a:srgbClr val="000000"/>
                </a:solidFill>
                <a:effectLst/>
                <a:highlight>
                  <a:srgbClr val="00FF00"/>
                </a:highlight>
                <a:latin typeface="Roboto" panose="02000000000000000000" pitchFamily="2" charset="0"/>
                <a:ea typeface="Roboto" panose="02000000000000000000" pitchFamily="2" charset="0"/>
                <a:cs typeface="Roboto" panose="02000000000000000000" pitchFamily="2" charset="0"/>
              </a:rPr>
              <a:t>Mahasuran</a:t>
            </a:r>
            <a:r>
              <a:rPr lang="en-US" b="1" i="0" u="none" strike="noStrike" dirty="0">
                <a:solidFill>
                  <a:srgbClr val="000000"/>
                </a:solidFill>
                <a:effectLst/>
                <a:highlight>
                  <a:srgbClr val="00FF00"/>
                </a:highlight>
                <a:latin typeface="Roboto" panose="02000000000000000000" pitchFamily="2" charset="0"/>
                <a:ea typeface="Roboto" panose="02000000000000000000" pitchFamily="2" charset="0"/>
                <a:cs typeface="Roboto" panose="02000000000000000000" pitchFamily="2" charset="0"/>
              </a:rPr>
              <a:t> &amp; </a:t>
            </a:r>
            <a:r>
              <a:rPr lang="en-US" b="1" i="0" u="none" strike="noStrike" dirty="0" err="1">
                <a:solidFill>
                  <a:srgbClr val="000000"/>
                </a:solidFill>
                <a:effectLst/>
                <a:highlight>
                  <a:srgbClr val="00FF00"/>
                </a:highlight>
                <a:latin typeface="Roboto" panose="02000000000000000000" pitchFamily="2" charset="0"/>
                <a:ea typeface="Roboto" panose="02000000000000000000" pitchFamily="2" charset="0"/>
                <a:cs typeface="Roboto" panose="02000000000000000000" pitchFamily="2" charset="0"/>
              </a:rPr>
              <a:t>Anabalagan</a:t>
            </a:r>
            <a:r>
              <a:rPr lang="en-US" b="1" i="0" u="none" strike="noStrike" dirty="0">
                <a:solidFill>
                  <a:srgbClr val="000000"/>
                </a:solidFill>
                <a:effectLst/>
                <a:highlight>
                  <a:srgbClr val="00FF00"/>
                </a:highlight>
                <a:latin typeface="Roboto" panose="02000000000000000000" pitchFamily="2" charset="0"/>
                <a:ea typeface="Roboto" panose="02000000000000000000" pitchFamily="2" charset="0"/>
                <a:cs typeface="Roboto" panose="02000000000000000000" pitchFamily="2" charset="0"/>
              </a:rPr>
              <a:t>, 2022) </a:t>
            </a:r>
            <a:endParaRPr lang="en-GB" b="1" dirty="0">
              <a:highlight>
                <a:srgbClr val="00FF00"/>
              </a:highlight>
            </a:endParaRPr>
          </a:p>
        </p:txBody>
      </p:sp>
      <p:sp>
        <p:nvSpPr>
          <p:cNvPr id="17" name="Rectangle 16">
            <a:extLst>
              <a:ext uri="{FF2B5EF4-FFF2-40B4-BE49-F238E27FC236}">
                <a16:creationId xmlns:a16="http://schemas.microsoft.com/office/drawing/2014/main" id="{D428166F-35B1-B8BD-7962-DDA54BA6D4EA}"/>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90162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horizontal)">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randombar(horizontal)">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B770116-9376-B4B9-05F0-DFA588BF9E28}"/>
              </a:ext>
            </a:extLst>
          </p:cNvPr>
          <p:cNvSpPr/>
          <p:nvPr/>
        </p:nvSpPr>
        <p:spPr>
          <a:xfrm>
            <a:off x="96980" y="0"/>
            <a:ext cx="11950699" cy="16584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332ACB1-B7D9-26FF-3304-1923034CEA3A}"/>
              </a:ext>
            </a:extLst>
          </p:cNvPr>
          <p:cNvSpPr/>
          <p:nvPr/>
        </p:nvSpPr>
        <p:spPr>
          <a:xfrm>
            <a:off x="72738" y="2321624"/>
            <a:ext cx="11950699" cy="127000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graphicFrame>
        <p:nvGraphicFramePr>
          <p:cNvPr id="4" name="Content Placeholder 3">
            <a:extLst>
              <a:ext uri="{FF2B5EF4-FFF2-40B4-BE49-F238E27FC236}">
                <a16:creationId xmlns:a16="http://schemas.microsoft.com/office/drawing/2014/main" id="{A2ABD2B5-42D4-412E-9E0E-7F806ADD4A18}"/>
              </a:ext>
            </a:extLst>
          </p:cNvPr>
          <p:cNvGraphicFramePr>
            <a:graphicFrameLocks noGrp="1"/>
          </p:cNvGraphicFramePr>
          <p:nvPr>
            <p:ph idx="1"/>
            <p:extLst>
              <p:ext uri="{D42A27DB-BD31-4B8C-83A1-F6EECF244321}">
                <p14:modId xmlns:p14="http://schemas.microsoft.com/office/powerpoint/2010/main" val="363910886"/>
              </p:ext>
            </p:extLst>
          </p:nvPr>
        </p:nvGraphicFramePr>
        <p:xfrm>
          <a:off x="203201" y="0"/>
          <a:ext cx="11379199" cy="4643249"/>
        </p:xfrm>
        <a:graphic>
          <a:graphicData uri="http://schemas.openxmlformats.org/drawingml/2006/table">
            <a:tbl>
              <a:tblPr/>
              <a:tblGrid>
                <a:gridCol w="477680">
                  <a:extLst>
                    <a:ext uri="{9D8B030D-6E8A-4147-A177-3AD203B41FA5}">
                      <a16:colId xmlns:a16="http://schemas.microsoft.com/office/drawing/2014/main" val="2354888339"/>
                    </a:ext>
                  </a:extLst>
                </a:gridCol>
                <a:gridCol w="3720879">
                  <a:extLst>
                    <a:ext uri="{9D8B030D-6E8A-4147-A177-3AD203B41FA5}">
                      <a16:colId xmlns:a16="http://schemas.microsoft.com/office/drawing/2014/main" val="2290685239"/>
                    </a:ext>
                  </a:extLst>
                </a:gridCol>
                <a:gridCol w="2815800">
                  <a:extLst>
                    <a:ext uri="{9D8B030D-6E8A-4147-A177-3AD203B41FA5}">
                      <a16:colId xmlns:a16="http://schemas.microsoft.com/office/drawing/2014/main" val="2900155841"/>
                    </a:ext>
                  </a:extLst>
                </a:gridCol>
                <a:gridCol w="2077002">
                  <a:extLst>
                    <a:ext uri="{9D8B030D-6E8A-4147-A177-3AD203B41FA5}">
                      <a16:colId xmlns:a16="http://schemas.microsoft.com/office/drawing/2014/main" val="3536596747"/>
                    </a:ext>
                  </a:extLst>
                </a:gridCol>
                <a:gridCol w="1307336">
                  <a:extLst>
                    <a:ext uri="{9D8B030D-6E8A-4147-A177-3AD203B41FA5}">
                      <a16:colId xmlns:a16="http://schemas.microsoft.com/office/drawing/2014/main" val="1703493398"/>
                    </a:ext>
                  </a:extLst>
                </a:gridCol>
                <a:gridCol w="980502">
                  <a:extLst>
                    <a:ext uri="{9D8B030D-6E8A-4147-A177-3AD203B41FA5}">
                      <a16:colId xmlns:a16="http://schemas.microsoft.com/office/drawing/2014/main" val="3639284521"/>
                    </a:ext>
                  </a:extLst>
                </a:gridCol>
              </a:tblGrid>
              <a:tr h="2580769">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30</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600" b="0" i="0" u="sng" dirty="0">
                          <a:solidFill>
                            <a:srgbClr val="000000"/>
                          </a:solidFill>
                          <a:effectLst/>
                          <a:latin typeface="Arial" panose="020B0604020202020204" pitchFamily="34" charset="0"/>
                        </a:rPr>
                        <a:t>Application    (  Whole  )</a:t>
                      </a:r>
                      <a:endParaRPr lang="en-US" sz="2800" dirty="0">
                        <a:effectLst/>
                      </a:endParaRPr>
                    </a:p>
                    <a:p>
                      <a:pPr rtl="0" fontAlgn="t">
                        <a:spcBef>
                          <a:spcPts val="0"/>
                        </a:spcBef>
                        <a:spcAft>
                          <a:spcPts val="0"/>
                        </a:spcAft>
                      </a:pPr>
                      <a:r>
                        <a:rPr lang="en-US" sz="1600" b="0" i="0" u="none" strike="noStrike" dirty="0">
                          <a:solidFill>
                            <a:srgbClr val="000000"/>
                          </a:solidFill>
                          <a:effectLst/>
                          <a:latin typeface="Arial" panose="020B0604020202020204" pitchFamily="34" charset="0"/>
                        </a:rPr>
                        <a:t>Apply to boulder problems with further reciprocal coaching and self-check with crib cards and videos.</a:t>
                      </a:r>
                      <a:br>
                        <a:rPr lang="en-US" sz="2800" dirty="0">
                          <a:effectLst/>
                        </a:rPr>
                      </a:br>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Smaller groups.</a:t>
                      </a: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Participants to over </a:t>
                      </a:r>
                      <a:r>
                        <a:rPr lang="en-US" sz="1200" b="0" i="0" u="none" strike="noStrike" dirty="0" err="1">
                          <a:solidFill>
                            <a:srgbClr val="000000"/>
                          </a:solidFill>
                          <a:effectLst/>
                          <a:latin typeface="Arial" panose="020B0604020202020204" pitchFamily="34" charset="0"/>
                        </a:rPr>
                        <a:t>emphasise</a:t>
                      </a:r>
                      <a:r>
                        <a:rPr lang="en-US" sz="1200" b="0" i="0" u="none" strike="noStrike" dirty="0">
                          <a:solidFill>
                            <a:srgbClr val="000000"/>
                          </a:solidFill>
                          <a:effectLst/>
                          <a:latin typeface="Arial" panose="020B0604020202020204" pitchFamily="34" charset="0"/>
                        </a:rPr>
                        <a:t> movements and develop experimentation </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4575913"/>
                  </a:ext>
                </a:extLst>
              </a:tr>
              <a:tr h="1697544">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10</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600" b="0" i="0" u="sng" dirty="0">
                          <a:solidFill>
                            <a:srgbClr val="000000"/>
                          </a:solidFill>
                          <a:effectLst/>
                          <a:latin typeface="Arial" panose="020B0604020202020204" pitchFamily="34" charset="0"/>
                        </a:rPr>
                        <a:t>Closure / Cooldown </a:t>
                      </a:r>
                      <a:endParaRPr lang="en-US" sz="280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latin typeface="Arial" panose="020B0604020202020204" pitchFamily="34" charset="0"/>
                        </a:rPr>
                        <a:t>Light jog</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latin typeface="Arial" panose="020B0604020202020204" pitchFamily="34" charset="0"/>
                        </a:rPr>
                        <a:t>Gradual reduction in HR </a:t>
                      </a:r>
                    </a:p>
                    <a:p>
                      <a:pPr fontAlgn="t"/>
                      <a:br>
                        <a:rPr lang="en-US" sz="2800" dirty="0">
                          <a:effectLst/>
                        </a:rPr>
                      </a:br>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Whole group/ individual </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Coach to conclude + Review session, highlighting individualistic informational feedback</a:t>
                      </a: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9758756"/>
                  </a:ext>
                </a:extLst>
              </a:tr>
            </a:tbl>
          </a:graphicData>
        </a:graphic>
      </p:graphicFrame>
      <p:sp>
        <p:nvSpPr>
          <p:cNvPr id="7" name="Rectangle 6">
            <a:extLst>
              <a:ext uri="{FF2B5EF4-FFF2-40B4-BE49-F238E27FC236}">
                <a16:creationId xmlns:a16="http://schemas.microsoft.com/office/drawing/2014/main" id="{7B1E654F-5F6A-6E39-5DB8-A8B25FD57F63}"/>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D843F0E-ACB3-EB92-1718-9B0FC6F26FA6}"/>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BC14FF-28C4-FB5A-4D25-46C18231B254}"/>
              </a:ext>
            </a:extLst>
          </p:cNvPr>
          <p:cNvSpPr txBox="1"/>
          <p:nvPr/>
        </p:nvSpPr>
        <p:spPr>
          <a:xfrm>
            <a:off x="150311" y="5661280"/>
            <a:ext cx="11749413" cy="1477328"/>
          </a:xfrm>
          <a:prstGeom prst="rect">
            <a:avLst/>
          </a:prstGeom>
          <a:noFill/>
        </p:spPr>
        <p:txBody>
          <a:bodyPr wrap="square" rtlCol="0">
            <a:spAutoFit/>
          </a:bodyPr>
          <a:lstStyle/>
          <a:p>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(Anderson, 1987), (Deci &amp; Ryan, 2012), (Elder &amp;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Clipp</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1988), (Hoffman &amp;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Loughhead</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2016),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Mahasuran</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&amp;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Anabalagan</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2022), (Romanelli, et al, 2009), (Wulf &amp; Lewthwaite, 2016)</a:t>
            </a:r>
          </a:p>
          <a:p>
            <a:endParaRPr lang="en-US" b="0" dirty="0">
              <a:effectLst/>
              <a:latin typeface="Roboto" panose="02000000000000000000" pitchFamily="2" charset="0"/>
              <a:ea typeface="Roboto" panose="02000000000000000000" pitchFamily="2" charset="0"/>
              <a:cs typeface="Roboto" panose="02000000000000000000" pitchFamily="2" charset="0"/>
            </a:endParaRPr>
          </a:p>
          <a:p>
            <a:r>
              <a:rPr lang="en-GB" dirty="0">
                <a:latin typeface="Roboto" panose="02000000000000000000" pitchFamily="2" charset="0"/>
                <a:ea typeface="Roboto" panose="02000000000000000000" pitchFamily="2" charset="0"/>
                <a:cs typeface="Roboto" panose="02000000000000000000" pitchFamily="2" charset="0"/>
              </a:rPr>
              <a:t> </a:t>
            </a:r>
          </a:p>
          <a:p>
            <a:endParaRPr lang="en-GB"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9234956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42D375-D8AD-0A33-3306-A0C9AE079A24}"/>
              </a:ext>
            </a:extLst>
          </p:cNvPr>
          <p:cNvSpPr txBox="1"/>
          <p:nvPr/>
        </p:nvSpPr>
        <p:spPr>
          <a:xfrm>
            <a:off x="565484" y="481263"/>
            <a:ext cx="10732169" cy="1384995"/>
          </a:xfrm>
          <a:prstGeom prst="rect">
            <a:avLst/>
          </a:prstGeom>
          <a:noFill/>
        </p:spPr>
        <p:txBody>
          <a:bodyPr wrap="square" rtlCol="0">
            <a:spAutoFit/>
          </a:bodyPr>
          <a:lstStyle/>
          <a:p>
            <a:pPr algn="ctr"/>
            <a:r>
              <a:rPr lang="en-GB" sz="2800" b="1" dirty="0"/>
              <a:t>Session 4: Balance + Body awareness - </a:t>
            </a:r>
            <a:r>
              <a:rPr lang="en-GB" sz="2800" dirty="0"/>
              <a:t>“The ability to identify weaknesses and challenges in ones climbing”</a:t>
            </a:r>
          </a:p>
          <a:p>
            <a:pPr algn="ctr"/>
            <a:endParaRPr lang="en-GB" sz="2800" b="1" dirty="0"/>
          </a:p>
        </p:txBody>
      </p:sp>
      <p:sp>
        <p:nvSpPr>
          <p:cNvPr id="9" name="Content Placeholder 8">
            <a:extLst>
              <a:ext uri="{FF2B5EF4-FFF2-40B4-BE49-F238E27FC236}">
                <a16:creationId xmlns:a16="http://schemas.microsoft.com/office/drawing/2014/main" id="{D3D6EAAE-D029-7C9A-B061-EC9A0AF4AE90}"/>
              </a:ext>
            </a:extLst>
          </p:cNvPr>
          <p:cNvSpPr>
            <a:spLocks noGrp="1"/>
          </p:cNvSpPr>
          <p:nvPr>
            <p:ph idx="1"/>
          </p:nvPr>
        </p:nvSpPr>
        <p:spPr>
          <a:xfrm>
            <a:off x="1066800" y="1838675"/>
            <a:ext cx="10058400" cy="452298"/>
          </a:xfrm>
        </p:spPr>
        <p:txBody>
          <a:bodyPr/>
          <a:lstStyle/>
          <a:p>
            <a:pPr algn="ctr"/>
            <a:r>
              <a:rPr lang="en-GB" b="1" dirty="0"/>
              <a:t>Process goals</a:t>
            </a:r>
          </a:p>
          <a:p>
            <a:pPr algn="ctr"/>
            <a:endParaRPr lang="en-GB" b="1" dirty="0"/>
          </a:p>
        </p:txBody>
      </p:sp>
      <p:sp>
        <p:nvSpPr>
          <p:cNvPr id="10" name="Content Placeholder 8">
            <a:extLst>
              <a:ext uri="{FF2B5EF4-FFF2-40B4-BE49-F238E27FC236}">
                <a16:creationId xmlns:a16="http://schemas.microsoft.com/office/drawing/2014/main" id="{F54AA8D1-DE38-2784-F730-DD98A02B6B1B}"/>
              </a:ext>
            </a:extLst>
          </p:cNvPr>
          <p:cNvSpPr txBox="1">
            <a:spLocks/>
          </p:cNvSpPr>
          <p:nvPr/>
        </p:nvSpPr>
        <p:spPr>
          <a:xfrm>
            <a:off x="1066800" y="3223670"/>
            <a:ext cx="10058400" cy="45229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buFont typeface="Arial" panose="020B0604020202020204" pitchFamily="34" charset="0"/>
              <a:buChar char="•"/>
            </a:pPr>
            <a:r>
              <a:rPr lang="en-GB" dirty="0"/>
              <a:t>Work through a project route</a:t>
            </a:r>
          </a:p>
        </p:txBody>
      </p:sp>
    </p:spTree>
    <p:extLst>
      <p:ext uri="{BB962C8B-B14F-4D97-AF65-F5344CB8AC3E}">
        <p14:creationId xmlns:p14="http://schemas.microsoft.com/office/powerpoint/2010/main" val="2607159813"/>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6EEA994-DAD6-5544-74E0-2DDA96155AA9}"/>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7243F44-DE03-3C23-E99C-23ABFB5AAA34}"/>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7D7E1CA-EFFC-9D3F-EDFB-F09DCCE97C03}"/>
              </a:ext>
            </a:extLst>
          </p:cNvPr>
          <p:cNvSpPr/>
          <p:nvPr/>
        </p:nvSpPr>
        <p:spPr>
          <a:xfrm>
            <a:off x="-25400" y="828487"/>
            <a:ext cx="11950699" cy="104140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7CF8C14-DC07-6DE5-C067-EF2191C2E5D1}"/>
              </a:ext>
            </a:extLst>
          </p:cNvPr>
          <p:cNvSpPr/>
          <p:nvPr/>
        </p:nvSpPr>
        <p:spPr>
          <a:xfrm>
            <a:off x="72738" y="1828800"/>
            <a:ext cx="11950699" cy="127000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sp>
        <p:nvSpPr>
          <p:cNvPr id="13" name="Rectangle 12">
            <a:extLst>
              <a:ext uri="{FF2B5EF4-FFF2-40B4-BE49-F238E27FC236}">
                <a16:creationId xmlns:a16="http://schemas.microsoft.com/office/drawing/2014/main" id="{50B0543A-DCF0-345C-3E61-903EED488306}"/>
              </a:ext>
            </a:extLst>
          </p:cNvPr>
          <p:cNvSpPr/>
          <p:nvPr/>
        </p:nvSpPr>
        <p:spPr>
          <a:xfrm>
            <a:off x="72738" y="3098800"/>
            <a:ext cx="11950698" cy="1890834"/>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6788DA63-4607-8275-0E33-08B49C775B02}"/>
              </a:ext>
            </a:extLst>
          </p:cNvPr>
          <p:cNvSpPr/>
          <p:nvPr/>
        </p:nvSpPr>
        <p:spPr>
          <a:xfrm>
            <a:off x="72738" y="4988112"/>
            <a:ext cx="11950698" cy="165845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EF5779B5-5DC2-1AAE-DDE6-9EDA2EA74088}"/>
              </a:ext>
            </a:extLst>
          </p:cNvPr>
          <p:cNvGraphicFramePr>
            <a:graphicFrameLocks noGrp="1"/>
          </p:cNvGraphicFramePr>
          <p:nvPr>
            <p:extLst>
              <p:ext uri="{D42A27DB-BD31-4B8C-83A1-F6EECF244321}">
                <p14:modId xmlns:p14="http://schemas.microsoft.com/office/powerpoint/2010/main" val="1112411539"/>
              </p:ext>
            </p:extLst>
          </p:nvPr>
        </p:nvGraphicFramePr>
        <p:xfrm>
          <a:off x="219365" y="454988"/>
          <a:ext cx="11804072" cy="6833291"/>
        </p:xfrm>
        <a:graphic>
          <a:graphicData uri="http://schemas.openxmlformats.org/drawingml/2006/table">
            <a:tbl>
              <a:tblPr/>
              <a:tblGrid>
                <a:gridCol w="742640">
                  <a:extLst>
                    <a:ext uri="{9D8B030D-6E8A-4147-A177-3AD203B41FA5}">
                      <a16:colId xmlns:a16="http://schemas.microsoft.com/office/drawing/2014/main" val="3125067242"/>
                    </a:ext>
                  </a:extLst>
                </a:gridCol>
                <a:gridCol w="3608971">
                  <a:extLst>
                    <a:ext uri="{9D8B030D-6E8A-4147-A177-3AD203B41FA5}">
                      <a16:colId xmlns:a16="http://schemas.microsoft.com/office/drawing/2014/main" val="656804599"/>
                    </a:ext>
                  </a:extLst>
                </a:gridCol>
                <a:gridCol w="2918446">
                  <a:extLst>
                    <a:ext uri="{9D8B030D-6E8A-4147-A177-3AD203B41FA5}">
                      <a16:colId xmlns:a16="http://schemas.microsoft.com/office/drawing/2014/main" val="3642343436"/>
                    </a:ext>
                  </a:extLst>
                </a:gridCol>
                <a:gridCol w="2162777">
                  <a:extLst>
                    <a:ext uri="{9D8B030D-6E8A-4147-A177-3AD203B41FA5}">
                      <a16:colId xmlns:a16="http://schemas.microsoft.com/office/drawing/2014/main" val="793490864"/>
                    </a:ext>
                  </a:extLst>
                </a:gridCol>
                <a:gridCol w="1354993">
                  <a:extLst>
                    <a:ext uri="{9D8B030D-6E8A-4147-A177-3AD203B41FA5}">
                      <a16:colId xmlns:a16="http://schemas.microsoft.com/office/drawing/2014/main" val="2201822392"/>
                    </a:ext>
                  </a:extLst>
                </a:gridCol>
                <a:gridCol w="1016245">
                  <a:extLst>
                    <a:ext uri="{9D8B030D-6E8A-4147-A177-3AD203B41FA5}">
                      <a16:colId xmlns:a16="http://schemas.microsoft.com/office/drawing/2014/main" val="533032876"/>
                    </a:ext>
                  </a:extLst>
                </a:gridCol>
              </a:tblGrid>
              <a:tr h="469961">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Time (Mins)</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1" i="0" u="none" strike="noStrike">
                          <a:solidFill>
                            <a:srgbClr val="000080"/>
                          </a:solidFill>
                          <a:effectLst/>
                          <a:latin typeface="Times New Roman" panose="02020603050405020304" pitchFamily="18" charset="0"/>
                        </a:rPr>
                        <a:t>Activity Sequence</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Organisation</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Coaching points</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Adaptations</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GB" sz="1200" b="1" i="0" u="none" strike="noStrike">
                          <a:solidFill>
                            <a:srgbClr val="000080"/>
                          </a:solidFill>
                          <a:effectLst/>
                          <a:latin typeface="Times New Roman" panose="02020603050405020304" pitchFamily="18" charset="0"/>
                        </a:rPr>
                        <a:t>Challenges</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9519589"/>
                  </a:ext>
                </a:extLst>
              </a:tr>
              <a:tr h="956706">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5</a:t>
                      </a:r>
                      <a:endParaRPr lang="en-GB"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1" i="0" u="none" strike="noStrike">
                          <a:solidFill>
                            <a:srgbClr val="000080"/>
                          </a:solidFill>
                          <a:effectLst/>
                          <a:latin typeface="Times New Roman" panose="02020603050405020304" pitchFamily="18" charset="0"/>
                        </a:rPr>
                        <a:t>Introduction + Target setting - </a:t>
                      </a:r>
                      <a:endParaRPr lang="en-US" sz="2800">
                        <a:effectLst/>
                      </a:endParaRPr>
                    </a:p>
                    <a:p>
                      <a:pPr rtl="0" fontAlgn="t">
                        <a:spcBef>
                          <a:spcPts val="0"/>
                        </a:spcBef>
                        <a:spcAft>
                          <a:spcPts val="0"/>
                        </a:spcAft>
                      </a:pPr>
                      <a:r>
                        <a:rPr lang="en-US" sz="1200" b="0" i="0" u="none" strike="noStrike">
                          <a:solidFill>
                            <a:srgbClr val="000080"/>
                          </a:solidFill>
                          <a:effectLst/>
                          <a:latin typeface="Times New Roman" panose="02020603050405020304" pitchFamily="18" charset="0"/>
                        </a:rPr>
                        <a:t>Rationale and wider context of value and worth in session delivered</a:t>
                      </a:r>
                      <a:endParaRPr lang="en-US"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Whole group </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5880641"/>
                  </a:ext>
                </a:extLst>
              </a:tr>
              <a:tr h="4981587">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10</a:t>
                      </a:r>
                      <a:endParaRPr lang="en-GB" sz="280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80"/>
                          </a:solidFill>
                          <a:effectLst/>
                          <a:latin typeface="Times New Roman" panose="02020603050405020304" pitchFamily="18" charset="0"/>
                        </a:rPr>
                        <a:t>WARMUP - RAMP</a:t>
                      </a:r>
                      <a:endParaRPr lang="en-GB" sz="2800" dirty="0">
                        <a:effectLst/>
                      </a:endParaRPr>
                    </a:p>
                    <a:p>
                      <a:pPr rtl="0" fontAlgn="t">
                        <a:spcBef>
                          <a:spcPts val="0"/>
                        </a:spcBef>
                        <a:spcAft>
                          <a:spcPts val="0"/>
                        </a:spcAft>
                      </a:pPr>
                      <a:r>
                        <a:rPr lang="en-GB" sz="1600" b="0" i="0" u="none" strike="noStrike" dirty="0">
                          <a:solidFill>
                            <a:srgbClr val="000000"/>
                          </a:solidFill>
                          <a:effectLst/>
                          <a:latin typeface="Arial" panose="020B0604020202020204" pitchFamily="34" charset="0"/>
                        </a:rPr>
                        <a:t>P1)  Inner circle</a:t>
                      </a:r>
                      <a:endParaRPr lang="en-GB" sz="2800" dirty="0">
                        <a:effectLst/>
                      </a:endParaRPr>
                    </a:p>
                    <a:p>
                      <a:pPr rtl="0" fontAlgn="t">
                        <a:spcBef>
                          <a:spcPts val="0"/>
                        </a:spcBef>
                        <a:spcAft>
                          <a:spcPts val="0"/>
                        </a:spcAft>
                      </a:pPr>
                      <a:r>
                        <a:rPr lang="en-GB" sz="1600" b="0" i="0" u="none" strike="noStrike" dirty="0">
                          <a:solidFill>
                            <a:srgbClr val="000000"/>
                          </a:solidFill>
                          <a:effectLst/>
                          <a:latin typeface="Arial" panose="020B0604020202020204" pitchFamily="34" charset="0"/>
                        </a:rPr>
                        <a:t>1- Jump</a:t>
                      </a:r>
                      <a:endParaRPr lang="en-GB" sz="2800" dirty="0">
                        <a:effectLst/>
                      </a:endParaRPr>
                    </a:p>
                    <a:p>
                      <a:pPr rtl="0" fontAlgn="t">
                        <a:spcBef>
                          <a:spcPts val="0"/>
                        </a:spcBef>
                        <a:spcAft>
                          <a:spcPts val="0"/>
                        </a:spcAft>
                      </a:pPr>
                      <a:r>
                        <a:rPr lang="en-GB" sz="1600" b="0" i="0" u="none" strike="noStrike" dirty="0">
                          <a:solidFill>
                            <a:srgbClr val="000000"/>
                          </a:solidFill>
                          <a:effectLst/>
                          <a:latin typeface="Arial" panose="020B0604020202020204" pitchFamily="34" charset="0"/>
                        </a:rPr>
                        <a:t>2- Get on the wall</a:t>
                      </a:r>
                      <a:endParaRPr lang="en-GB" sz="2800" dirty="0">
                        <a:effectLst/>
                      </a:endParaRPr>
                    </a:p>
                    <a:p>
                      <a:pPr rtl="0" fontAlgn="t">
                        <a:spcBef>
                          <a:spcPts val="0"/>
                        </a:spcBef>
                        <a:spcAft>
                          <a:spcPts val="0"/>
                        </a:spcAft>
                      </a:pPr>
                      <a:r>
                        <a:rPr lang="en-GB" sz="1600" b="0" i="0" u="none" strike="noStrike" dirty="0">
                          <a:solidFill>
                            <a:srgbClr val="000000"/>
                          </a:solidFill>
                          <a:effectLst/>
                          <a:latin typeface="Arial" panose="020B0604020202020204" pitchFamily="34" charset="0"/>
                        </a:rPr>
                        <a:t>3- Get in groups of X</a:t>
                      </a:r>
                      <a:endParaRPr lang="en-GB" sz="2800" dirty="0">
                        <a:effectLst/>
                      </a:endParaRPr>
                    </a:p>
                    <a:p>
                      <a:pPr rtl="0" fontAlgn="t">
                        <a:spcBef>
                          <a:spcPts val="0"/>
                        </a:spcBef>
                        <a:spcAft>
                          <a:spcPts val="0"/>
                        </a:spcAft>
                      </a:pPr>
                      <a:br>
                        <a:rPr lang="en-GB" sz="2800" dirty="0">
                          <a:effectLst/>
                        </a:rPr>
                      </a:br>
                      <a:r>
                        <a:rPr lang="en-GB" sz="1600" b="0" i="0" u="none" strike="noStrike" dirty="0">
                          <a:solidFill>
                            <a:srgbClr val="000000"/>
                          </a:solidFill>
                          <a:effectLst/>
                          <a:latin typeface="Arial" panose="020B0604020202020204" pitchFamily="34" charset="0"/>
                        </a:rPr>
                        <a:t>P2) Holds mobility;</a:t>
                      </a:r>
                      <a:endParaRPr lang="en-GB" sz="2800" dirty="0">
                        <a:effectLst/>
                      </a:endParaRPr>
                    </a:p>
                    <a:p>
                      <a:pPr rtl="0" fontAlgn="base">
                        <a:spcBef>
                          <a:spcPts val="0"/>
                        </a:spcBef>
                        <a:spcAft>
                          <a:spcPts val="0"/>
                        </a:spcAft>
                        <a:buFont typeface="Arial" panose="020B0604020202020204" pitchFamily="34" charset="0"/>
                        <a:buChar char="•"/>
                      </a:pPr>
                      <a:r>
                        <a:rPr lang="en-GB" sz="1400" b="0" i="0" u="none" strike="noStrike" dirty="0">
                          <a:solidFill>
                            <a:srgbClr val="000000"/>
                          </a:solidFill>
                          <a:effectLst/>
                          <a:latin typeface="Arial" panose="020B0604020202020204" pitchFamily="34" charset="0"/>
                        </a:rPr>
                        <a:t>Arm circles (whilst holding holds). </a:t>
                      </a:r>
                    </a:p>
                    <a:p>
                      <a:pPr rtl="0" fontAlgn="base">
                        <a:spcBef>
                          <a:spcPts val="0"/>
                        </a:spcBef>
                        <a:spcAft>
                          <a:spcPts val="0"/>
                        </a:spcAft>
                        <a:buFont typeface="Arial" panose="020B0604020202020204" pitchFamily="34" charset="0"/>
                        <a:buChar char="•"/>
                      </a:pPr>
                      <a:r>
                        <a:rPr lang="en-GB" sz="1400" b="0" i="0" u="none" strike="noStrike" dirty="0">
                          <a:solidFill>
                            <a:srgbClr val="000000"/>
                          </a:solidFill>
                          <a:effectLst/>
                          <a:latin typeface="Arial" panose="020B0604020202020204" pitchFamily="34" charset="0"/>
                        </a:rPr>
                        <a:t>Wrist circles (whilst holding holds, differing grip)</a:t>
                      </a:r>
                    </a:p>
                    <a:p>
                      <a:pPr rtl="0" fontAlgn="base">
                        <a:spcBef>
                          <a:spcPts val="0"/>
                        </a:spcBef>
                        <a:spcAft>
                          <a:spcPts val="0"/>
                        </a:spcAft>
                        <a:buFont typeface="Arial" panose="020B0604020202020204" pitchFamily="34" charset="0"/>
                        <a:buChar char="•"/>
                      </a:pPr>
                      <a:r>
                        <a:rPr lang="en-GB" sz="1400" b="0" i="0" u="none" strike="noStrike" dirty="0">
                          <a:solidFill>
                            <a:srgbClr val="000000"/>
                          </a:solidFill>
                          <a:effectLst/>
                          <a:latin typeface="Arial" panose="020B0604020202020204" pitchFamily="34" charset="0"/>
                        </a:rPr>
                        <a:t>Ankle circles (whilst standing on holds)</a:t>
                      </a:r>
                    </a:p>
                    <a:p>
                      <a:pPr rtl="0" fontAlgn="base">
                        <a:spcBef>
                          <a:spcPts val="0"/>
                        </a:spcBef>
                        <a:spcAft>
                          <a:spcPts val="0"/>
                        </a:spcAft>
                        <a:buFont typeface="Arial" panose="020B0604020202020204" pitchFamily="34" charset="0"/>
                        <a:buChar char="•"/>
                      </a:pPr>
                      <a:r>
                        <a:rPr lang="en-GB" sz="1400" b="0" i="0" u="none" strike="noStrike" dirty="0">
                          <a:solidFill>
                            <a:srgbClr val="000000"/>
                          </a:solidFill>
                          <a:effectLst/>
                          <a:latin typeface="Arial" panose="020B0604020202020204" pitchFamily="34" charset="0"/>
                        </a:rPr>
                        <a:t>Leg circles (whilst standing on holds)</a:t>
                      </a:r>
                    </a:p>
                    <a:p>
                      <a:pPr rtl="0" fontAlgn="t">
                        <a:spcBef>
                          <a:spcPts val="0"/>
                        </a:spcBef>
                        <a:spcAft>
                          <a:spcPts val="0"/>
                        </a:spcAft>
                      </a:pPr>
                      <a:br>
                        <a:rPr lang="en-GB" sz="2800" dirty="0">
                          <a:effectLst/>
                        </a:rPr>
                      </a:br>
                      <a:br>
                        <a:rPr lang="en-GB" sz="2800" dirty="0">
                          <a:effectLst/>
                        </a:rPr>
                      </a:br>
                      <a:r>
                        <a:rPr lang="en-GB" sz="1600" b="0" i="0" u="none" strike="noStrike" dirty="0">
                          <a:solidFill>
                            <a:srgbClr val="000000"/>
                          </a:solidFill>
                          <a:effectLst/>
                          <a:latin typeface="Arial" panose="020B0604020202020204" pitchFamily="34" charset="0"/>
                        </a:rPr>
                        <a:t>P3)</a:t>
                      </a:r>
                      <a:endParaRPr lang="en-GB" sz="2800" dirty="0">
                        <a:effectLst/>
                      </a:endParaRPr>
                    </a:p>
                    <a:p>
                      <a:pPr rtl="0" fontAlgn="t">
                        <a:spcBef>
                          <a:spcPts val="0"/>
                        </a:spcBef>
                        <a:spcAft>
                          <a:spcPts val="0"/>
                        </a:spcAft>
                      </a:pPr>
                      <a:r>
                        <a:rPr lang="en-GB" sz="1600" b="0" i="0" u="none" strike="noStrike" dirty="0">
                          <a:solidFill>
                            <a:srgbClr val="000000"/>
                          </a:solidFill>
                          <a:effectLst/>
                          <a:latin typeface="Arial" panose="020B0604020202020204" pitchFamily="34" charset="0"/>
                        </a:rPr>
                        <a:t>Pass the hoop;</a:t>
                      </a:r>
                      <a:endParaRPr lang="en-GB" sz="2800" dirty="0">
                        <a:effectLst/>
                      </a:endParaRPr>
                    </a:p>
                    <a:p>
                      <a:pPr rtl="0" fontAlgn="t">
                        <a:spcBef>
                          <a:spcPts val="0"/>
                        </a:spcBef>
                        <a:spcAft>
                          <a:spcPts val="0"/>
                        </a:spcAft>
                      </a:pPr>
                      <a:r>
                        <a:rPr lang="en-GB" sz="1400" b="0" i="0" u="none" strike="noStrike" dirty="0">
                          <a:solidFill>
                            <a:srgbClr val="000000"/>
                          </a:solidFill>
                          <a:effectLst/>
                          <a:latin typeface="Arial" panose="020B0604020202020204" pitchFamily="34" charset="0"/>
                        </a:rPr>
                        <a:t>Participants to find sustained area on wall and pass hoop along</a:t>
                      </a:r>
                      <a:endParaRPr lang="en-GB"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Whole group</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P1)</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Whole</a:t>
                      </a: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P2)</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Whole</a:t>
                      </a:r>
                      <a:endParaRPr lang="en-US" sz="2800" dirty="0">
                        <a:effectLst/>
                      </a:endParaRPr>
                    </a:p>
                    <a:p>
                      <a:pPr rtl="0" fontAlgn="t">
                        <a:spcBef>
                          <a:spcPts val="0"/>
                        </a:spcBef>
                        <a:spcAft>
                          <a:spcPts val="0"/>
                        </a:spcAft>
                      </a:pPr>
                      <a:br>
                        <a:rPr lang="en-US" sz="2800" dirty="0">
                          <a:effectLst/>
                        </a:rPr>
                      </a:b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endParaRPr lang="en-US" sz="2800" dirty="0">
                        <a:effectLst/>
                      </a:endParaRPr>
                    </a:p>
                    <a:p>
                      <a:pPr rtl="0" fontAlgn="t">
                        <a:spcBef>
                          <a:spcPts val="0"/>
                        </a:spcBef>
                        <a:spcAft>
                          <a:spcPts val="0"/>
                        </a:spcAft>
                      </a:pPr>
                      <a:br>
                        <a:rPr lang="en-US" sz="2800" dirty="0">
                          <a:effectLst/>
                        </a:rPr>
                      </a:br>
                      <a:r>
                        <a:rPr lang="en-US" sz="1200" b="0" i="0" u="none" strike="noStrike" dirty="0">
                          <a:solidFill>
                            <a:srgbClr val="000000"/>
                          </a:solidFill>
                          <a:effectLst/>
                          <a:latin typeface="Arial" panose="020B0604020202020204" pitchFamily="34" charset="0"/>
                        </a:rPr>
                        <a:t>P3)</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Whole</a:t>
                      </a:r>
                      <a:endParaRPr lang="en-US"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Autocratic- </a:t>
                      </a:r>
                      <a:endParaRPr lang="en-US" sz="28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Focus on mental stimulation and engagement </a:t>
                      </a: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P2)</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Develop on previous sessions skills </a:t>
                      </a:r>
                      <a:r>
                        <a:rPr lang="en-US" sz="1200" b="0" i="0" u="none" strike="noStrike" dirty="0" err="1">
                          <a:solidFill>
                            <a:srgbClr val="000000"/>
                          </a:solidFill>
                          <a:effectLst/>
                          <a:latin typeface="Arial" panose="020B0604020202020204" pitchFamily="34" charset="0"/>
                        </a:rPr>
                        <a:t>e.g</a:t>
                      </a: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r>
                        <a:rPr lang="en-US" sz="1200" b="0" i="0" u="none" strike="noStrike" dirty="0">
                          <a:solidFill>
                            <a:srgbClr val="000000"/>
                          </a:solidFill>
                          <a:effectLst/>
                          <a:latin typeface="Arial" panose="020B0604020202020204" pitchFamily="34" charset="0"/>
                        </a:rPr>
                        <a:t>Smear on your holds</a:t>
                      </a:r>
                    </a:p>
                    <a:p>
                      <a:pPr marL="171450" indent="-171450" rtl="0" fontAlgn="t">
                        <a:spcBef>
                          <a:spcPts val="0"/>
                        </a:spcBef>
                        <a:spcAft>
                          <a:spcPts val="0"/>
                        </a:spcAft>
                        <a:buFontTx/>
                        <a:buChar char="-"/>
                      </a:pPr>
                      <a:r>
                        <a:rPr lang="en-US" sz="1200" b="0" i="0" u="none" strike="noStrike" dirty="0">
                          <a:solidFill>
                            <a:srgbClr val="000000"/>
                          </a:solidFill>
                          <a:effectLst/>
                          <a:latin typeface="Arial" panose="020B0604020202020204" pitchFamily="34" charset="0"/>
                        </a:rPr>
                        <a:t>Show the body position of a flag </a:t>
                      </a:r>
                    </a:p>
                    <a:p>
                      <a:pPr marL="171450" indent="-171450" rtl="0" fontAlgn="t">
                        <a:spcBef>
                          <a:spcPts val="0"/>
                        </a:spcBef>
                        <a:spcAft>
                          <a:spcPts val="0"/>
                        </a:spcAft>
                        <a:buFontTx/>
                        <a:buChar char="-"/>
                      </a:pPr>
                      <a:r>
                        <a:rPr lang="en-US" sz="1200" b="0" i="0" u="none" strike="noStrike" dirty="0" err="1">
                          <a:solidFill>
                            <a:srgbClr val="000000"/>
                          </a:solidFill>
                          <a:effectLst/>
                          <a:latin typeface="Arial" panose="020B0604020202020204" pitchFamily="34" charset="0"/>
                        </a:rPr>
                        <a:t>Etc</a:t>
                      </a:r>
                      <a:r>
                        <a:rPr lang="en-US" sz="1200" b="0" i="0" u="none" strike="noStrike" dirty="0">
                          <a:solidFill>
                            <a:srgbClr val="000000"/>
                          </a:solidFill>
                          <a:effectLst/>
                          <a:latin typeface="Arial" panose="020B0604020202020204" pitchFamily="34" charset="0"/>
                        </a:rPr>
                        <a:t> etc.</a:t>
                      </a: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171450" indent="-171450" rtl="0" fontAlgn="t">
                        <a:spcBef>
                          <a:spcPts val="0"/>
                        </a:spcBef>
                        <a:spcAft>
                          <a:spcPts val="0"/>
                        </a:spcAft>
                        <a:buFontTx/>
                        <a:buChar char="-"/>
                      </a:pPr>
                      <a:endParaRPr lang="en-US" sz="1200" b="0" i="0" u="none" strike="noStrike" dirty="0">
                        <a:solidFill>
                          <a:srgbClr val="000000"/>
                        </a:solidFill>
                        <a:effectLst/>
                        <a:latin typeface="Arial" panose="020B0604020202020204" pitchFamily="34" charset="0"/>
                      </a:endParaRPr>
                    </a:p>
                    <a:p>
                      <a:pPr marL="0" indent="0" rtl="0" fontAlgn="t">
                        <a:spcBef>
                          <a:spcPts val="0"/>
                        </a:spcBef>
                        <a:spcAft>
                          <a:spcPts val="0"/>
                        </a:spcAft>
                        <a:buFontTx/>
                        <a:buNone/>
                      </a:pPr>
                      <a:r>
                        <a:rPr lang="en-US" sz="1200" b="0" i="0" u="none" strike="noStrike" dirty="0">
                          <a:solidFill>
                            <a:srgbClr val="000000"/>
                          </a:solidFill>
                          <a:effectLst/>
                          <a:latin typeface="Arial" panose="020B0604020202020204" pitchFamily="34" charset="0"/>
                        </a:rPr>
                        <a:t>P3) </a:t>
                      </a:r>
                    </a:p>
                    <a:p>
                      <a:pPr marL="0" indent="0" rtl="0" fontAlgn="t">
                        <a:spcBef>
                          <a:spcPts val="0"/>
                        </a:spcBef>
                        <a:spcAft>
                          <a:spcPts val="0"/>
                        </a:spcAft>
                        <a:buFontTx/>
                        <a:buNone/>
                      </a:pPr>
                      <a:r>
                        <a:rPr lang="en-US" sz="1200" b="0" i="0" u="none" strike="noStrike" dirty="0">
                          <a:solidFill>
                            <a:srgbClr val="000000"/>
                          </a:solidFill>
                          <a:effectLst/>
                          <a:latin typeface="Arial" panose="020B0604020202020204" pitchFamily="34" charset="0"/>
                        </a:rPr>
                        <a:t>Climbers can get back on the wall to the end of the line if they fall off to keep participants engaged </a:t>
                      </a:r>
                      <a:r>
                        <a:rPr lang="en-US" sz="1200" b="0" i="0" u="none" strike="noStrike" dirty="0" err="1">
                          <a:solidFill>
                            <a:srgbClr val="000000"/>
                          </a:solidFill>
                          <a:effectLst/>
                          <a:latin typeface="Arial" panose="020B0604020202020204" pitchFamily="34" charset="0"/>
                        </a:rPr>
                        <a:t>etc</a:t>
                      </a:r>
                      <a:r>
                        <a:rPr lang="en-US" sz="1200" b="0" i="0" u="none" strike="noStrike" dirty="0">
                          <a:solidFill>
                            <a:srgbClr val="000000"/>
                          </a:solidFill>
                          <a:effectLst/>
                          <a:latin typeface="Arial" panose="020B0604020202020204" pitchFamily="34" charset="0"/>
                        </a:rPr>
                        <a:t> </a:t>
                      </a:r>
                    </a:p>
                    <a:p>
                      <a:pPr marL="0" indent="0" rtl="0" fontAlgn="t">
                        <a:spcBef>
                          <a:spcPts val="0"/>
                        </a:spcBef>
                        <a:spcAft>
                          <a:spcPts val="0"/>
                        </a:spcAft>
                        <a:buFontTx/>
                        <a:buNone/>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dirty="0">
                          <a:solidFill>
                            <a:srgbClr val="000000"/>
                          </a:solidFill>
                          <a:effectLst/>
                          <a:latin typeface="Arial" panose="020B0604020202020204" pitchFamily="34" charset="0"/>
                        </a:rPr>
                        <a:t>P1)</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Differing commands to cater to group</a:t>
                      </a: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US" sz="1200" b="0" i="0" u="none" strike="noStrike" dirty="0">
                        <a:solidFill>
                          <a:srgbClr val="000000"/>
                        </a:solidFill>
                        <a:effectLst/>
                        <a:latin typeface="Arial" panose="020B0604020202020204" pitchFamily="34" charset="0"/>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P3)</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Route setting can make </a:t>
                      </a:r>
                      <a:r>
                        <a:rPr lang="en-US" sz="1200" b="0" i="0" u="none" strike="noStrike" dirty="0" err="1">
                          <a:solidFill>
                            <a:srgbClr val="000000"/>
                          </a:solidFill>
                          <a:effectLst/>
                          <a:latin typeface="Arial" panose="020B0604020202020204" pitchFamily="34" charset="0"/>
                        </a:rPr>
                        <a:t>aeasier</a:t>
                      </a:r>
                      <a:r>
                        <a:rPr lang="en-US" sz="1200" b="0" i="0" u="none" strike="noStrike" dirty="0">
                          <a:solidFill>
                            <a:srgbClr val="000000"/>
                          </a:solidFill>
                          <a:effectLst/>
                          <a:latin typeface="Arial" panose="020B0604020202020204" pitchFamily="34" charset="0"/>
                        </a:rPr>
                        <a:t>/harder. </a:t>
                      </a:r>
                    </a:p>
                    <a:p>
                      <a:pPr rtl="0" fontAlgn="t">
                        <a:spcBef>
                          <a:spcPts val="0"/>
                        </a:spcBef>
                        <a:spcAft>
                          <a:spcPts val="0"/>
                        </a:spcAft>
                      </a:pPr>
                      <a:r>
                        <a:rPr lang="en-US" sz="1200" b="0" i="0" u="none" strike="noStrike" dirty="0">
                          <a:solidFill>
                            <a:srgbClr val="000000"/>
                          </a:solidFill>
                          <a:effectLst/>
                          <a:latin typeface="Arial" panose="020B0604020202020204" pitchFamily="34" charset="0"/>
                        </a:rPr>
                        <a:t>Blocked/</a:t>
                      </a:r>
                      <a:r>
                        <a:rPr lang="en-US" sz="1200" b="0" i="0" u="none" strike="noStrike" dirty="0" err="1">
                          <a:solidFill>
                            <a:srgbClr val="000000"/>
                          </a:solidFill>
                          <a:effectLst/>
                          <a:latin typeface="Arial" panose="020B0604020202020204" pitchFamily="34" charset="0"/>
                        </a:rPr>
                        <a:t>varaiblity</a:t>
                      </a:r>
                      <a:r>
                        <a:rPr lang="en-US" sz="1200" b="0" i="0" u="none" strike="noStrike" dirty="0">
                          <a:solidFill>
                            <a:srgbClr val="000000"/>
                          </a:solidFill>
                          <a:effectLst/>
                          <a:latin typeface="Arial" panose="020B0604020202020204" pitchFamily="34" charset="0"/>
                        </a:rPr>
                        <a:t> in hoop size</a:t>
                      </a: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br>
                        <a:rPr lang="en-US" sz="2800" dirty="0">
                          <a:effectLst/>
                        </a:rPr>
                      </a:br>
                      <a:endParaRPr lang="en-US" sz="2800" dirty="0">
                        <a:effectLst/>
                      </a:endParaRPr>
                    </a:p>
                  </a:txBody>
                  <a:tcPr marL="21072" marR="21072" marT="21072" marB="21072">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8755179"/>
                  </a:ext>
                </a:extLst>
              </a:tr>
            </a:tbl>
          </a:graphicData>
        </a:graphic>
      </p:graphicFrame>
      <p:pic>
        <p:nvPicPr>
          <p:cNvPr id="9218" name="Picture 2">
            <a:extLst>
              <a:ext uri="{FF2B5EF4-FFF2-40B4-BE49-F238E27FC236}">
                <a16:creationId xmlns:a16="http://schemas.microsoft.com/office/drawing/2014/main" id="{58AF2328-5E98-6AE6-F8BD-611EC283D5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3183" y="5414671"/>
            <a:ext cx="856939" cy="65592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959D7A51-299C-A73D-1EA0-589CBBAE9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5570" y="5414669"/>
            <a:ext cx="856939" cy="65592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F66F7C34-82AD-459F-D7EA-092D9B1AD0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7956" y="5414671"/>
            <a:ext cx="856939" cy="65592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0D034382-3270-44AE-A50E-CCD8032F0AEE}"/>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1D01850-E338-7DA9-9EAB-98CA6400D0FA}"/>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410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randombar(horizont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randombar(horizont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AFF993-263C-43B0-EEAA-A2533E71AB88}"/>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07D7D7B-2005-F6E6-0DC7-DE0B3319F0BC}"/>
              </a:ext>
            </a:extLst>
          </p:cNvPr>
          <p:cNvSpPr/>
          <p:nvPr/>
        </p:nvSpPr>
        <p:spPr>
          <a:xfrm>
            <a:off x="72738" y="0"/>
            <a:ext cx="11950699" cy="317500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36C1463-AB29-ABD1-9B41-EA7D4CCA2FBE}"/>
              </a:ext>
            </a:extLst>
          </p:cNvPr>
          <p:cNvSpPr/>
          <p:nvPr/>
        </p:nvSpPr>
        <p:spPr>
          <a:xfrm>
            <a:off x="36369" y="3175000"/>
            <a:ext cx="11987068" cy="368300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graphicFrame>
        <p:nvGraphicFramePr>
          <p:cNvPr id="4" name="Content Placeholder 3">
            <a:extLst>
              <a:ext uri="{FF2B5EF4-FFF2-40B4-BE49-F238E27FC236}">
                <a16:creationId xmlns:a16="http://schemas.microsoft.com/office/drawing/2014/main" id="{62722E28-1104-B19E-35E3-79EDB4F92F87}"/>
              </a:ext>
            </a:extLst>
          </p:cNvPr>
          <p:cNvGraphicFramePr>
            <a:graphicFrameLocks noGrp="1"/>
          </p:cNvGraphicFramePr>
          <p:nvPr>
            <p:ph idx="1"/>
            <p:extLst>
              <p:ext uri="{D42A27DB-BD31-4B8C-83A1-F6EECF244321}">
                <p14:modId xmlns:p14="http://schemas.microsoft.com/office/powerpoint/2010/main" val="3180447938"/>
              </p:ext>
            </p:extLst>
          </p:nvPr>
        </p:nvGraphicFramePr>
        <p:xfrm>
          <a:off x="203200" y="106602"/>
          <a:ext cx="11785599" cy="6644796"/>
        </p:xfrm>
        <a:graphic>
          <a:graphicData uri="http://schemas.openxmlformats.org/drawingml/2006/table">
            <a:tbl>
              <a:tblPr/>
              <a:tblGrid>
                <a:gridCol w="927871">
                  <a:extLst>
                    <a:ext uri="{9D8B030D-6E8A-4147-A177-3AD203B41FA5}">
                      <a16:colId xmlns:a16="http://schemas.microsoft.com/office/drawing/2014/main" val="2210983992"/>
                    </a:ext>
                  </a:extLst>
                </a:gridCol>
                <a:gridCol w="4509132">
                  <a:extLst>
                    <a:ext uri="{9D8B030D-6E8A-4147-A177-3AD203B41FA5}">
                      <a16:colId xmlns:a16="http://schemas.microsoft.com/office/drawing/2014/main" val="408113750"/>
                    </a:ext>
                  </a:extLst>
                </a:gridCol>
                <a:gridCol w="3646373">
                  <a:extLst>
                    <a:ext uri="{9D8B030D-6E8A-4147-A177-3AD203B41FA5}">
                      <a16:colId xmlns:a16="http://schemas.microsoft.com/office/drawing/2014/main" val="600700953"/>
                    </a:ext>
                  </a:extLst>
                </a:gridCol>
                <a:gridCol w="2702223">
                  <a:extLst>
                    <a:ext uri="{9D8B030D-6E8A-4147-A177-3AD203B41FA5}">
                      <a16:colId xmlns:a16="http://schemas.microsoft.com/office/drawing/2014/main" val="895574870"/>
                    </a:ext>
                  </a:extLst>
                </a:gridCol>
              </a:tblGrid>
              <a:tr h="2694220">
                <a:tc>
                  <a:txBody>
                    <a:bodyPr/>
                    <a:lstStyle/>
                    <a:p>
                      <a:pPr rtl="0" fontAlgn="t">
                        <a:spcBef>
                          <a:spcPts val="0"/>
                        </a:spcBef>
                        <a:spcAft>
                          <a:spcPts val="0"/>
                        </a:spcAft>
                      </a:pPr>
                      <a:r>
                        <a:rPr lang="en-GB" sz="1400" b="0" i="0" u="none" strike="noStrike">
                          <a:solidFill>
                            <a:srgbClr val="000000"/>
                          </a:solidFill>
                          <a:effectLst/>
                          <a:latin typeface="Arial" panose="020B0604020202020204" pitchFamily="34" charset="0"/>
                        </a:rPr>
                        <a:t>15</a:t>
                      </a:r>
                      <a:endParaRPr lang="en-GB" sz="3200">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400" b="1" i="0" u="sng" dirty="0">
                          <a:solidFill>
                            <a:srgbClr val="000000"/>
                          </a:solidFill>
                          <a:effectLst/>
                          <a:latin typeface="Arial" panose="020B0604020202020204" pitchFamily="34" charset="0"/>
                        </a:rPr>
                        <a:t>Skill accusation </a:t>
                      </a:r>
                      <a:endParaRPr lang="en-US" sz="3200" dirty="0">
                        <a:effectLst/>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rPr>
                        <a:t>P1) Coach to demo route reading on easy route </a:t>
                      </a:r>
                      <a:endParaRPr lang="en-US" sz="3200" dirty="0">
                        <a:effectLst/>
                      </a:endParaRPr>
                    </a:p>
                    <a:p>
                      <a:pPr rtl="0" fontAlgn="t">
                        <a:spcBef>
                          <a:spcPts val="0"/>
                        </a:spcBef>
                        <a:spcAft>
                          <a:spcPts val="0"/>
                        </a:spcAft>
                      </a:pPr>
                      <a:br>
                        <a:rPr lang="en-US" sz="3200" dirty="0">
                          <a:effectLst/>
                        </a:rPr>
                      </a:br>
                      <a:r>
                        <a:rPr lang="en-US" sz="1400" b="0" i="0" u="none" strike="noStrike" dirty="0">
                          <a:solidFill>
                            <a:srgbClr val="000000"/>
                          </a:solidFill>
                          <a:effectLst/>
                          <a:latin typeface="Arial" panose="020B0604020202020204" pitchFamily="34" charset="0"/>
                        </a:rPr>
                        <a:t>P2) Participant to route read and climb easy route - Promoted questions.</a:t>
                      </a:r>
                      <a:endParaRPr lang="en-US" sz="3200" dirty="0">
                        <a:effectLst/>
                      </a:endParaRPr>
                    </a:p>
                    <a:p>
                      <a:pPr fontAlgn="t"/>
                      <a:br>
                        <a:rPr lang="en-US" sz="3200" dirty="0">
                          <a:effectLst/>
                        </a:rPr>
                      </a:br>
                      <a:br>
                        <a:rPr lang="en-US" sz="3200" dirty="0">
                          <a:effectLst/>
                        </a:rPr>
                      </a:br>
                      <a:endParaRPr lang="en-US" sz="3200" dirty="0">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400" b="0" i="0" u="none" strike="noStrike">
                          <a:solidFill>
                            <a:srgbClr val="000000"/>
                          </a:solidFill>
                          <a:effectLst/>
                          <a:latin typeface="Arial" panose="020B0604020202020204" pitchFamily="34" charset="0"/>
                        </a:rPr>
                        <a:t>P1) </a:t>
                      </a:r>
                      <a:endParaRPr lang="en-US" sz="3200">
                        <a:effectLst/>
                      </a:endParaRPr>
                    </a:p>
                    <a:p>
                      <a:pPr rtl="0" fontAlgn="t">
                        <a:spcBef>
                          <a:spcPts val="0"/>
                        </a:spcBef>
                        <a:spcAft>
                          <a:spcPts val="0"/>
                        </a:spcAft>
                      </a:pPr>
                      <a:r>
                        <a:rPr lang="en-US" sz="1400" b="0" i="0" u="none" strike="noStrike">
                          <a:solidFill>
                            <a:srgbClr val="000000"/>
                          </a:solidFill>
                          <a:effectLst/>
                          <a:latin typeface="Arial" panose="020B0604020202020204" pitchFamily="34" charset="0"/>
                        </a:rPr>
                        <a:t>Whole group</a:t>
                      </a:r>
                      <a:endParaRPr lang="en-US" sz="3200">
                        <a:effectLst/>
                      </a:endParaRPr>
                    </a:p>
                    <a:p>
                      <a:pPr rtl="0" fontAlgn="t">
                        <a:spcBef>
                          <a:spcPts val="0"/>
                        </a:spcBef>
                        <a:spcAft>
                          <a:spcPts val="0"/>
                        </a:spcAft>
                      </a:pPr>
                      <a:br>
                        <a:rPr lang="en-US" sz="3200">
                          <a:effectLst/>
                        </a:rPr>
                      </a:br>
                      <a:r>
                        <a:rPr lang="en-US" sz="1400" b="0" i="0" u="none" strike="noStrike">
                          <a:solidFill>
                            <a:srgbClr val="000000"/>
                          </a:solidFill>
                          <a:effectLst/>
                          <a:latin typeface="Arial" panose="020B0604020202020204" pitchFamily="34" charset="0"/>
                        </a:rPr>
                        <a:t>P2) </a:t>
                      </a:r>
                      <a:endParaRPr lang="en-US" sz="3200">
                        <a:effectLst/>
                      </a:endParaRPr>
                    </a:p>
                    <a:p>
                      <a:pPr rtl="0" fontAlgn="t">
                        <a:spcBef>
                          <a:spcPts val="0"/>
                        </a:spcBef>
                        <a:spcAft>
                          <a:spcPts val="0"/>
                        </a:spcAft>
                      </a:pPr>
                      <a:r>
                        <a:rPr lang="en-US" sz="1400" b="0" i="0" u="none" strike="noStrike">
                          <a:solidFill>
                            <a:srgbClr val="000000"/>
                          </a:solidFill>
                          <a:effectLst/>
                          <a:latin typeface="Arial" panose="020B0604020202020204" pitchFamily="34" charset="0"/>
                        </a:rPr>
                        <a:t>Pairs as before </a:t>
                      </a:r>
                      <a:endParaRPr lang="en-US" sz="3200">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P2) </a:t>
                      </a:r>
                      <a:endParaRPr lang="en-US" sz="3200" dirty="0">
                        <a:effectLst/>
                      </a:endParaRPr>
                    </a:p>
                    <a:p>
                      <a:pPr rtl="0" fontAlgn="t">
                        <a:spcBef>
                          <a:spcPts val="0"/>
                        </a:spcBef>
                        <a:spcAft>
                          <a:spcPts val="0"/>
                        </a:spcAft>
                      </a:pPr>
                      <a:r>
                        <a:rPr lang="en-US" sz="1600" b="0" i="0" u="none" strike="noStrike" dirty="0">
                          <a:solidFill>
                            <a:srgbClr val="000000"/>
                          </a:solidFill>
                          <a:effectLst/>
                          <a:latin typeface="Arial" panose="020B0604020202020204" pitchFamily="34" charset="0"/>
                        </a:rPr>
                        <a:t>etc. </a:t>
                      </a:r>
                      <a:endParaRPr lang="en-US" sz="3200" dirty="0">
                        <a:effectLst/>
                      </a:endParaRPr>
                    </a:p>
                    <a:p>
                      <a:pPr rtl="0" fontAlgn="t">
                        <a:spcBef>
                          <a:spcPts val="0"/>
                        </a:spcBef>
                        <a:spcAft>
                          <a:spcPts val="0"/>
                        </a:spcAft>
                      </a:pPr>
                      <a:r>
                        <a:rPr lang="en-US" sz="1200" b="0" i="0" u="none" strike="noStrike" dirty="0">
                          <a:solidFill>
                            <a:srgbClr val="000000"/>
                          </a:solidFill>
                          <a:effectLst/>
                          <a:latin typeface="Arial" panose="020B0604020202020204" pitchFamily="34" charset="0"/>
                        </a:rPr>
                        <a:t>Whilst doing so participants will be questions;</a:t>
                      </a:r>
                      <a:endParaRPr lang="en-US" sz="3200" dirty="0">
                        <a:effectLst/>
                      </a:endParaRPr>
                    </a:p>
                    <a:p>
                      <a:pPr rtl="0" fontAlgn="base">
                        <a:spcBef>
                          <a:spcPts val="1500"/>
                        </a:spcBef>
                        <a:spcAft>
                          <a:spcPts val="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Where does the problem go?</a:t>
                      </a:r>
                    </a:p>
                    <a:p>
                      <a:pPr rtl="0" fontAlgn="base">
                        <a:spcBef>
                          <a:spcPts val="0"/>
                        </a:spcBef>
                        <a:spcAft>
                          <a:spcPts val="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What handholds do I have, what are they like, how could I use them?</a:t>
                      </a:r>
                    </a:p>
                    <a:p>
                      <a:pPr rtl="0" fontAlgn="base">
                        <a:spcBef>
                          <a:spcPts val="0"/>
                        </a:spcBef>
                        <a:spcAft>
                          <a:spcPts val="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What footholds do I have, what are they like, how could I use them?</a:t>
                      </a:r>
                    </a:p>
                    <a:p>
                      <a:pPr rtl="0" fontAlgn="base">
                        <a:spcBef>
                          <a:spcPts val="0"/>
                        </a:spcBef>
                        <a:spcAft>
                          <a:spcPts val="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What’s the sequence, how will it feel, where is the crux?</a:t>
                      </a:r>
                    </a:p>
                    <a:p>
                      <a:pPr rtl="0" fontAlgn="base">
                        <a:spcBef>
                          <a:spcPts val="0"/>
                        </a:spcBef>
                        <a:spcAft>
                          <a:spcPts val="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Are there any rest points, is it worth using them?</a:t>
                      </a:r>
                    </a:p>
                    <a:p>
                      <a:pPr rtl="0" fontAlgn="base">
                        <a:spcBef>
                          <a:spcPts val="0"/>
                        </a:spcBef>
                        <a:spcAft>
                          <a:spcPts val="1500"/>
                        </a:spcAft>
                        <a:buFont typeface="Arial" panose="020B0604020202020204" pitchFamily="34" charset="0"/>
                        <a:buChar char="•"/>
                      </a:pPr>
                      <a:r>
                        <a:rPr lang="en-US" sz="1200" b="0" i="0" u="none" strike="noStrike" dirty="0">
                          <a:solidFill>
                            <a:srgbClr val="4C4C4C"/>
                          </a:solidFill>
                          <a:effectLst/>
                          <a:latin typeface="Arial" panose="020B0604020202020204" pitchFamily="34" charset="0"/>
                        </a:rPr>
                        <a:t>What position does your body need to be in for each stage of the sequence?</a:t>
                      </a: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71902206"/>
                  </a:ext>
                </a:extLst>
              </a:tr>
              <a:tr h="3154844">
                <a:tc>
                  <a:txBody>
                    <a:bodyPr/>
                    <a:lstStyle/>
                    <a:p>
                      <a:pPr rtl="0" fontAlgn="t">
                        <a:spcBef>
                          <a:spcPts val="0"/>
                        </a:spcBef>
                        <a:spcAft>
                          <a:spcPts val="0"/>
                        </a:spcAft>
                      </a:pPr>
                      <a:r>
                        <a:rPr lang="en-GB" sz="1400" b="0" i="0" u="none" strike="noStrike">
                          <a:solidFill>
                            <a:schemeClr val="tx1"/>
                          </a:solidFill>
                          <a:effectLst/>
                          <a:latin typeface="Arial" panose="020B0604020202020204" pitchFamily="34" charset="0"/>
                        </a:rPr>
                        <a:t>60</a:t>
                      </a:r>
                      <a:endParaRPr lang="en-GB" sz="3200">
                        <a:solidFill>
                          <a:schemeClr val="tx1"/>
                        </a:solidFill>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1500"/>
                        </a:spcBef>
                        <a:spcAft>
                          <a:spcPts val="0"/>
                        </a:spcAft>
                      </a:pPr>
                      <a:r>
                        <a:rPr lang="en-US" sz="1600" b="1" i="0" u="sng" dirty="0">
                          <a:solidFill>
                            <a:schemeClr val="tx1"/>
                          </a:solidFill>
                          <a:effectLst/>
                          <a:latin typeface="Arial" panose="020B0604020202020204" pitchFamily="34" charset="0"/>
                        </a:rPr>
                        <a:t>Skill application;</a:t>
                      </a:r>
                      <a:endParaRPr lang="en-US" sz="3200" dirty="0">
                        <a:solidFill>
                          <a:schemeClr val="tx1"/>
                        </a:solidFill>
                        <a:effectLst/>
                      </a:endParaRPr>
                    </a:p>
                    <a:p>
                      <a:pPr rtl="0" fontAlgn="t">
                        <a:spcBef>
                          <a:spcPts val="0"/>
                        </a:spcBef>
                        <a:spcAft>
                          <a:spcPts val="0"/>
                        </a:spcAft>
                      </a:pPr>
                      <a:r>
                        <a:rPr lang="en-US" sz="1400" b="0" i="0" u="none" strike="noStrike" dirty="0">
                          <a:solidFill>
                            <a:schemeClr val="tx1"/>
                          </a:solidFill>
                          <a:effectLst/>
                          <a:latin typeface="Arial" panose="020B0604020202020204" pitchFamily="34" charset="0"/>
                        </a:rPr>
                        <a:t>P1) Group to share what learnt. </a:t>
                      </a:r>
                      <a:endParaRPr lang="en-US" sz="3200" dirty="0">
                        <a:solidFill>
                          <a:schemeClr val="tx1"/>
                        </a:solidFill>
                        <a:effectLst/>
                      </a:endParaRPr>
                    </a:p>
                    <a:p>
                      <a:pPr rtl="0" fontAlgn="t">
                        <a:spcBef>
                          <a:spcPts val="0"/>
                        </a:spcBef>
                        <a:spcAft>
                          <a:spcPts val="0"/>
                        </a:spcAft>
                      </a:pPr>
                      <a:br>
                        <a:rPr lang="en-US" sz="3200" dirty="0">
                          <a:solidFill>
                            <a:schemeClr val="tx1"/>
                          </a:solidFill>
                          <a:effectLst/>
                        </a:rPr>
                      </a:br>
                      <a:r>
                        <a:rPr lang="en-US" sz="1400" b="0" i="0" u="none" strike="noStrike" dirty="0">
                          <a:solidFill>
                            <a:schemeClr val="tx1"/>
                          </a:solidFill>
                          <a:effectLst/>
                          <a:latin typeface="Arial" panose="020B0604020202020204" pitchFamily="34" charset="0"/>
                        </a:rPr>
                        <a:t>P2) </a:t>
                      </a:r>
                      <a:r>
                        <a:rPr lang="en-US" sz="1600" b="0" i="0" u="none" strike="noStrike" dirty="0">
                          <a:solidFill>
                            <a:schemeClr val="tx1"/>
                          </a:solidFill>
                          <a:effectLst/>
                          <a:latin typeface="Arial" panose="020B0604020202020204" pitchFamily="34" charset="0"/>
                        </a:rPr>
                        <a:t>Participants will be challenged to choose harder problems at the limit of their abilities. </a:t>
                      </a:r>
                      <a:endParaRPr lang="en-US" sz="3200" dirty="0">
                        <a:solidFill>
                          <a:schemeClr val="tx1"/>
                        </a:solidFill>
                        <a:effectLst/>
                      </a:endParaRPr>
                    </a:p>
                    <a:p>
                      <a:pPr rtl="0" fontAlgn="t">
                        <a:spcBef>
                          <a:spcPts val="0"/>
                        </a:spcBef>
                        <a:spcAft>
                          <a:spcPts val="1500"/>
                        </a:spcAft>
                      </a:pPr>
                      <a:br>
                        <a:rPr lang="en-US" sz="3200" dirty="0">
                          <a:solidFill>
                            <a:schemeClr val="tx1"/>
                          </a:solidFill>
                          <a:effectLst/>
                        </a:rPr>
                      </a:br>
                      <a:endParaRPr lang="en-US" sz="3200" dirty="0">
                        <a:solidFill>
                          <a:schemeClr val="tx1"/>
                        </a:solidFill>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3200" dirty="0">
                          <a:effectLst/>
                        </a:rPr>
                      </a:br>
                      <a:endParaRPr lang="en-GB" sz="3200" dirty="0">
                        <a:effectLst/>
                      </a:endParaRP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1500"/>
                        </a:spcBef>
                        <a:spcAft>
                          <a:spcPts val="1500"/>
                        </a:spcAft>
                      </a:pPr>
                      <a:r>
                        <a:rPr lang="en-US" sz="1600" b="0" i="0" u="none" strike="noStrike" dirty="0">
                          <a:solidFill>
                            <a:srgbClr val="4C4C4C"/>
                          </a:solidFill>
                          <a:effectLst/>
                          <a:latin typeface="Arial" panose="020B0604020202020204" pitchFamily="34" charset="0"/>
                        </a:rPr>
                        <a:t>P2) Similarly to before crib cards and </a:t>
                      </a:r>
                      <a:r>
                        <a:rPr lang="en-US" sz="1600" b="0" i="0" u="none" strike="noStrike" dirty="0" err="1">
                          <a:solidFill>
                            <a:srgbClr val="4C4C4C"/>
                          </a:solidFill>
                          <a:effectLst/>
                          <a:latin typeface="Arial" panose="020B0604020202020204" pitchFamily="34" charset="0"/>
                        </a:rPr>
                        <a:t>ipads</a:t>
                      </a:r>
                      <a:r>
                        <a:rPr lang="en-US" sz="1600" b="0" i="0" u="none" strike="noStrike" dirty="0">
                          <a:solidFill>
                            <a:srgbClr val="4C4C4C"/>
                          </a:solidFill>
                          <a:effectLst/>
                          <a:latin typeface="Arial" panose="020B0604020202020204" pitchFamily="34" charset="0"/>
                        </a:rPr>
                        <a:t> will be given in order to self and </a:t>
                      </a:r>
                      <a:r>
                        <a:rPr lang="en-US" sz="1600" b="0" i="0" u="none" strike="noStrike" dirty="0" err="1">
                          <a:solidFill>
                            <a:srgbClr val="4C4C4C"/>
                          </a:solidFill>
                          <a:effectLst/>
                          <a:latin typeface="Arial" panose="020B0604020202020204" pitchFamily="34" charset="0"/>
                        </a:rPr>
                        <a:t>recipirically</a:t>
                      </a:r>
                      <a:r>
                        <a:rPr lang="en-US" sz="1600" b="0" i="0" u="none" strike="noStrike" dirty="0">
                          <a:solidFill>
                            <a:srgbClr val="4C4C4C"/>
                          </a:solidFill>
                          <a:effectLst/>
                          <a:latin typeface="Arial" panose="020B0604020202020204" pitchFamily="34" charset="0"/>
                        </a:rPr>
                        <a:t> coach. Alongside this prompts will be asked such as;</a:t>
                      </a:r>
                      <a:endParaRPr lang="en-US" sz="3200" dirty="0">
                        <a:effectLst/>
                      </a:endParaRPr>
                    </a:p>
                    <a:p>
                      <a:pPr rtl="0" fontAlgn="base">
                        <a:spcBef>
                          <a:spcPts val="1500"/>
                        </a:spcBef>
                        <a:spcAft>
                          <a:spcPts val="0"/>
                        </a:spcAft>
                        <a:buFont typeface="Arial" panose="020B0604020202020204" pitchFamily="34" charset="0"/>
                        <a:buChar char="•"/>
                      </a:pPr>
                      <a:r>
                        <a:rPr lang="en-US" sz="1600" b="0" i="0" u="none" strike="noStrike" dirty="0">
                          <a:solidFill>
                            <a:srgbClr val="4C4C4C"/>
                          </a:solidFill>
                          <a:effectLst/>
                          <a:latin typeface="Arial" panose="020B0604020202020204" pitchFamily="34" charset="0"/>
                        </a:rPr>
                        <a:t>Why did you fall off?</a:t>
                      </a:r>
                    </a:p>
                    <a:p>
                      <a:pPr rtl="0" fontAlgn="base">
                        <a:spcBef>
                          <a:spcPts val="0"/>
                        </a:spcBef>
                        <a:spcAft>
                          <a:spcPts val="0"/>
                        </a:spcAft>
                        <a:buFont typeface="Arial" panose="020B0604020202020204" pitchFamily="34" charset="0"/>
                        <a:buChar char="•"/>
                      </a:pPr>
                      <a:r>
                        <a:rPr lang="en-US" sz="1600" b="0" i="0" u="none" strike="noStrike" dirty="0">
                          <a:solidFill>
                            <a:srgbClr val="4C4C4C"/>
                          </a:solidFill>
                          <a:effectLst/>
                          <a:latin typeface="Arial" panose="020B0604020202020204" pitchFamily="34" charset="0"/>
                        </a:rPr>
                        <a:t>Is there a better/more secure way of doing that move?</a:t>
                      </a:r>
                    </a:p>
                    <a:p>
                      <a:pPr rtl="0" fontAlgn="base">
                        <a:spcBef>
                          <a:spcPts val="0"/>
                        </a:spcBef>
                        <a:spcAft>
                          <a:spcPts val="1500"/>
                        </a:spcAft>
                        <a:buFont typeface="Arial" panose="020B0604020202020204" pitchFamily="34" charset="0"/>
                        <a:buChar char="•"/>
                      </a:pPr>
                      <a:r>
                        <a:rPr lang="en-US" sz="1600" b="0" i="0" u="none" strike="noStrike" dirty="0">
                          <a:solidFill>
                            <a:srgbClr val="4C4C4C"/>
                          </a:solidFill>
                          <a:effectLst/>
                          <a:latin typeface="Arial" panose="020B0604020202020204" pitchFamily="34" charset="0"/>
                        </a:rPr>
                        <a:t>Can I adapt the rest of the sequence to make that move feel easier?</a:t>
                      </a:r>
                    </a:p>
                  </a:txBody>
                  <a:tcPr marL="17184" marR="17184" marT="17184" marB="17184">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657413"/>
                  </a:ext>
                </a:extLst>
              </a:tr>
            </a:tbl>
          </a:graphicData>
        </a:graphic>
      </p:graphicFrame>
      <p:sp>
        <p:nvSpPr>
          <p:cNvPr id="8" name="Rectangle 7">
            <a:extLst>
              <a:ext uri="{FF2B5EF4-FFF2-40B4-BE49-F238E27FC236}">
                <a16:creationId xmlns:a16="http://schemas.microsoft.com/office/drawing/2014/main" id="{59EFF2A3-062C-92C8-7B64-4195D49929FE}"/>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466BF15-0134-2C29-0345-6DC1BD9F668E}"/>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171102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randombar(horizont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F2CB81-59FB-BFDF-7D04-EE98C393600F}"/>
              </a:ext>
            </a:extLst>
          </p:cNvPr>
          <p:cNvSpPr/>
          <p:nvPr/>
        </p:nvSpPr>
        <p:spPr>
          <a:xfrm>
            <a:off x="0" y="0"/>
            <a:ext cx="12192000" cy="62738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7EE2BAFF-0EC0-0F5E-3923-7A8195DDA165}"/>
              </a:ext>
            </a:extLst>
          </p:cNvPr>
          <p:cNvSpPr/>
          <p:nvPr/>
        </p:nvSpPr>
        <p:spPr>
          <a:xfrm>
            <a:off x="0" y="0"/>
            <a:ext cx="12023437" cy="165845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Content Placeholder 5">
            <a:extLst>
              <a:ext uri="{FF2B5EF4-FFF2-40B4-BE49-F238E27FC236}">
                <a16:creationId xmlns:a16="http://schemas.microsoft.com/office/drawing/2014/main" id="{64859336-3C34-E17A-0A55-20FF58A7ECAB}"/>
              </a:ext>
            </a:extLst>
          </p:cNvPr>
          <p:cNvGraphicFramePr>
            <a:graphicFrameLocks noGrp="1"/>
          </p:cNvGraphicFramePr>
          <p:nvPr>
            <p:ph idx="1"/>
            <p:extLst>
              <p:ext uri="{D42A27DB-BD31-4B8C-83A1-F6EECF244321}">
                <p14:modId xmlns:p14="http://schemas.microsoft.com/office/powerpoint/2010/main" val="1802049495"/>
              </p:ext>
            </p:extLst>
          </p:nvPr>
        </p:nvGraphicFramePr>
        <p:xfrm>
          <a:off x="241300" y="0"/>
          <a:ext cx="11879118" cy="2062480"/>
        </p:xfrm>
        <a:graphic>
          <a:graphicData uri="http://schemas.openxmlformats.org/drawingml/2006/table">
            <a:tbl>
              <a:tblPr/>
              <a:tblGrid>
                <a:gridCol w="747362">
                  <a:extLst>
                    <a:ext uri="{9D8B030D-6E8A-4147-A177-3AD203B41FA5}">
                      <a16:colId xmlns:a16="http://schemas.microsoft.com/office/drawing/2014/main" val="2780973680"/>
                    </a:ext>
                  </a:extLst>
                </a:gridCol>
                <a:gridCol w="3631916">
                  <a:extLst>
                    <a:ext uri="{9D8B030D-6E8A-4147-A177-3AD203B41FA5}">
                      <a16:colId xmlns:a16="http://schemas.microsoft.com/office/drawing/2014/main" val="2688845152"/>
                    </a:ext>
                  </a:extLst>
                </a:gridCol>
                <a:gridCol w="2937000">
                  <a:extLst>
                    <a:ext uri="{9D8B030D-6E8A-4147-A177-3AD203B41FA5}">
                      <a16:colId xmlns:a16="http://schemas.microsoft.com/office/drawing/2014/main" val="865881944"/>
                    </a:ext>
                  </a:extLst>
                </a:gridCol>
                <a:gridCol w="2176527">
                  <a:extLst>
                    <a:ext uri="{9D8B030D-6E8A-4147-A177-3AD203B41FA5}">
                      <a16:colId xmlns:a16="http://schemas.microsoft.com/office/drawing/2014/main" val="2159600001"/>
                    </a:ext>
                  </a:extLst>
                </a:gridCol>
                <a:gridCol w="1363607">
                  <a:extLst>
                    <a:ext uri="{9D8B030D-6E8A-4147-A177-3AD203B41FA5}">
                      <a16:colId xmlns:a16="http://schemas.microsoft.com/office/drawing/2014/main" val="3992857305"/>
                    </a:ext>
                  </a:extLst>
                </a:gridCol>
                <a:gridCol w="1022706">
                  <a:extLst>
                    <a:ext uri="{9D8B030D-6E8A-4147-A177-3AD203B41FA5}">
                      <a16:colId xmlns:a16="http://schemas.microsoft.com/office/drawing/2014/main" val="380564791"/>
                    </a:ext>
                  </a:extLst>
                </a:gridCol>
              </a:tblGrid>
              <a:tr h="1658457">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15</a:t>
                      </a: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600" b="0" i="0" u="sng" dirty="0">
                          <a:solidFill>
                            <a:srgbClr val="000000"/>
                          </a:solidFill>
                          <a:effectLst/>
                          <a:latin typeface="Arial" panose="020B0604020202020204" pitchFamily="34" charset="0"/>
                        </a:rPr>
                        <a:t>Closure / Cooldown </a:t>
                      </a:r>
                      <a:endParaRPr lang="en-US" sz="280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latin typeface="Arial" panose="020B0604020202020204" pitchFamily="34" charset="0"/>
                        </a:rPr>
                        <a:t>Light jog</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latin typeface="Arial" panose="020B0604020202020204" pitchFamily="34" charset="0"/>
                        </a:rPr>
                        <a:t>Gradual reduction in HR </a:t>
                      </a:r>
                    </a:p>
                    <a:p>
                      <a:pPr fontAlgn="t"/>
                      <a:br>
                        <a:rPr lang="en-US" sz="2800" dirty="0">
                          <a:effectLst/>
                        </a:rPr>
                      </a:br>
                      <a:br>
                        <a:rPr lang="en-US" sz="2800" dirty="0">
                          <a:effectLst/>
                        </a:rPr>
                      </a:br>
                      <a:endParaRPr lang="en-US"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Whole group/ individual </a:t>
                      </a: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1200" b="0" i="0" u="none" strike="noStrike">
                          <a:solidFill>
                            <a:srgbClr val="000000"/>
                          </a:solidFill>
                          <a:effectLst/>
                          <a:latin typeface="Arial" panose="020B0604020202020204" pitchFamily="34" charset="0"/>
                        </a:rPr>
                        <a:t>Coach to conclude + Review session, highlighting individualistic informational feedback</a:t>
                      </a:r>
                      <a:endParaRPr lang="en-US"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a:effectLst/>
                        </a:rPr>
                      </a:br>
                      <a:endParaRPr lang="en-GB" sz="280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tc>
                  <a:txBody>
                    <a:bodyPr/>
                    <a:lstStyle/>
                    <a:p>
                      <a:pPr fontAlgn="t"/>
                      <a:br>
                        <a:rPr lang="en-GB" sz="2800" dirty="0">
                          <a:effectLst/>
                        </a:rPr>
                      </a:br>
                      <a:endParaRPr lang="en-GB" sz="2800" dirty="0">
                        <a:effectLst/>
                      </a:endParaRPr>
                    </a:p>
                  </a:txBody>
                  <a:tcPr marL="25400" marR="25400" marT="25400" marB="254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5140584"/>
                  </a:ext>
                </a:extLst>
              </a:tr>
            </a:tbl>
          </a:graphicData>
        </a:graphic>
      </p:graphicFrame>
      <p:sp>
        <p:nvSpPr>
          <p:cNvPr id="5" name="Rectangle 4">
            <a:extLst>
              <a:ext uri="{FF2B5EF4-FFF2-40B4-BE49-F238E27FC236}">
                <a16:creationId xmlns:a16="http://schemas.microsoft.com/office/drawing/2014/main" id="{EE4B686D-A75A-EBFF-03F9-1186F6DE50C9}"/>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1">
            <a:extLst>
              <a:ext uri="{FF2B5EF4-FFF2-40B4-BE49-F238E27FC236}">
                <a16:creationId xmlns:a16="http://schemas.microsoft.com/office/drawing/2014/main" id="{2E82C272-B674-6928-0CAB-16E5CB71A12D}"/>
              </a:ext>
            </a:extLst>
          </p:cNvPr>
          <p:cNvSpPr>
            <a:spLocks noChangeArrowheads="1"/>
          </p:cNvSpPr>
          <p:nvPr/>
        </p:nvSpPr>
        <p:spPr bwMode="auto">
          <a:xfrm>
            <a:off x="1811338" y="31686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8">
            <a:extLst>
              <a:ext uri="{FF2B5EF4-FFF2-40B4-BE49-F238E27FC236}">
                <a16:creationId xmlns:a16="http://schemas.microsoft.com/office/drawing/2014/main" id="{B5CE51C0-1F11-755B-CCA0-2AC0B4929111}"/>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DB42EE8-0F11-BB15-44EB-D2E360F0F69C}"/>
              </a:ext>
            </a:extLst>
          </p:cNvPr>
          <p:cNvSpPr txBox="1"/>
          <p:nvPr/>
        </p:nvSpPr>
        <p:spPr>
          <a:xfrm>
            <a:off x="241299" y="5596404"/>
            <a:ext cx="11734799" cy="646331"/>
          </a:xfrm>
          <a:prstGeom prst="rect">
            <a:avLst/>
          </a:prstGeom>
          <a:noFill/>
        </p:spPr>
        <p:txBody>
          <a:bodyPr wrap="square">
            <a:spAutoFit/>
          </a:bodyPr>
          <a:lstStyle/>
          <a:p>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(Deci &amp; Ryan, 2012),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Milistetd</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et al, 2019), (Orth, et al, 2016), (Romanelli, et al, 2009), (Van </a:t>
            </a:r>
            <a:r>
              <a:rPr lang="en-US" b="0" i="0" u="none" strike="noStrike" dirty="0" err="1">
                <a:solidFill>
                  <a:srgbClr val="000000"/>
                </a:solidFill>
                <a:effectLst/>
                <a:latin typeface="Roboto" panose="02000000000000000000" pitchFamily="2" charset="0"/>
                <a:ea typeface="Roboto" panose="02000000000000000000" pitchFamily="2" charset="0"/>
                <a:cs typeface="Roboto" panose="02000000000000000000" pitchFamily="2" charset="0"/>
              </a:rPr>
              <a:t>Raalte</a:t>
            </a:r>
            <a:r>
              <a:rPr lang="en-US" b="0" i="0" u="none" strike="noStrike" dirty="0">
                <a:solidFill>
                  <a:srgbClr val="000000"/>
                </a:solidFill>
                <a:effectLst/>
                <a:latin typeface="Roboto" panose="02000000000000000000" pitchFamily="2" charset="0"/>
                <a:ea typeface="Roboto" panose="02000000000000000000" pitchFamily="2" charset="0"/>
                <a:cs typeface="Roboto" panose="02000000000000000000" pitchFamily="2" charset="0"/>
              </a:rPr>
              <a:t>, et al, 2019), (Wulf &amp; Lewthwaite, 2016)</a:t>
            </a:r>
            <a:endParaRPr lang="en-GB" dirty="0"/>
          </a:p>
        </p:txBody>
      </p:sp>
    </p:spTree>
    <p:extLst>
      <p:ext uri="{BB962C8B-B14F-4D97-AF65-F5344CB8AC3E}">
        <p14:creationId xmlns:p14="http://schemas.microsoft.com/office/powerpoint/2010/main" val="36925110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742D375-D8AD-0A33-3306-A0C9AE079A24}"/>
              </a:ext>
            </a:extLst>
          </p:cNvPr>
          <p:cNvSpPr txBox="1"/>
          <p:nvPr/>
        </p:nvSpPr>
        <p:spPr>
          <a:xfrm>
            <a:off x="565484" y="481263"/>
            <a:ext cx="10732169" cy="954107"/>
          </a:xfrm>
          <a:prstGeom prst="rect">
            <a:avLst/>
          </a:prstGeom>
          <a:noFill/>
        </p:spPr>
        <p:txBody>
          <a:bodyPr wrap="square" rtlCol="0">
            <a:spAutoFit/>
          </a:bodyPr>
          <a:lstStyle/>
          <a:p>
            <a:pPr algn="ctr"/>
            <a:r>
              <a:rPr lang="en-GB" sz="2800" b="1" dirty="0"/>
              <a:t>Session 5: Recap, Reassess</a:t>
            </a:r>
            <a:endParaRPr lang="en-GB" sz="2800" dirty="0"/>
          </a:p>
          <a:p>
            <a:pPr algn="ctr"/>
            <a:endParaRPr lang="en-GB" sz="2800" b="1" dirty="0"/>
          </a:p>
        </p:txBody>
      </p:sp>
      <p:pic>
        <p:nvPicPr>
          <p:cNvPr id="12290" name="Picture 2" descr="Bouldering Team">
            <a:extLst>
              <a:ext uri="{FF2B5EF4-FFF2-40B4-BE49-F238E27FC236}">
                <a16:creationId xmlns:a16="http://schemas.microsoft.com/office/drawing/2014/main" id="{AB237286-E68D-3863-AD5D-BA64591D97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7918" y="1120222"/>
            <a:ext cx="5067300" cy="50673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7FC8E9E-BE35-997C-5563-EB9B623E1335}"/>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8E06D18-D642-0B86-2C73-03E5DED8210A}"/>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E5BA4A0-6CA8-3DFA-9BC6-4E4E567448BA}"/>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788029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10800000">
                                      <p:cBhvr>
                                        <p:cTn id="6" dur="2000" fill="hold"/>
                                        <p:tgtEl>
                                          <p:spTgt spid="1229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130716-A0D6-5D2C-D0D1-592BE1CF56D5}"/>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B81ACA-7BE8-25E7-CA05-3FA8ADD018B3}"/>
              </a:ext>
            </a:extLst>
          </p:cNvPr>
          <p:cNvSpPr>
            <a:spLocks noGrp="1"/>
          </p:cNvSpPr>
          <p:nvPr>
            <p:ph type="title"/>
          </p:nvPr>
        </p:nvSpPr>
        <p:spPr/>
        <p:txBody>
          <a:bodyPr/>
          <a:lstStyle/>
          <a:p>
            <a:r>
              <a:rPr lang="en-GB" u="sng" dirty="0"/>
              <a:t>References</a:t>
            </a:r>
          </a:p>
        </p:txBody>
      </p:sp>
      <p:sp>
        <p:nvSpPr>
          <p:cNvPr id="5" name="TextBox 4">
            <a:extLst>
              <a:ext uri="{FF2B5EF4-FFF2-40B4-BE49-F238E27FC236}">
                <a16:creationId xmlns:a16="http://schemas.microsoft.com/office/drawing/2014/main" id="{E46192FF-6D9B-DADD-4B03-A9867783CAD7}"/>
              </a:ext>
            </a:extLst>
          </p:cNvPr>
          <p:cNvSpPr txBox="1"/>
          <p:nvPr/>
        </p:nvSpPr>
        <p:spPr>
          <a:xfrm>
            <a:off x="520700" y="1858283"/>
            <a:ext cx="11506200" cy="4980851"/>
          </a:xfrm>
          <a:prstGeom prst="rect">
            <a:avLst/>
          </a:prstGeom>
          <a:noFill/>
        </p:spPr>
        <p:txBody>
          <a:bodyPr wrap="square">
            <a:spAutoFit/>
          </a:bodyPr>
          <a:lstStyle/>
          <a:p>
            <a:pPr rtl="0">
              <a:spcBef>
                <a:spcPts val="0"/>
              </a:spcBef>
              <a:spcAft>
                <a:spcPts val="0"/>
              </a:spcAft>
            </a:pPr>
            <a:r>
              <a:rPr lang="en-US" sz="1800" b="0" i="1" u="none" strike="noStrike" dirty="0">
                <a:solidFill>
                  <a:srgbClr val="222222"/>
                </a:solidFill>
                <a:effectLst/>
                <a:latin typeface="Times" panose="02020603050405020304" pitchFamily="18" charset="0"/>
              </a:rPr>
              <a:t>Anderson, J. R. (1987). Skill acquisition: Compilation of weak-method problem situations. Psychological review, 94(2), 192.</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Britten, D. (2015). Felt sense and figurative space: Clients' metaphors for their experiences of coaching. International Journal of Evidence Based Coaching and Mentoring, (9), 14-29.</a:t>
            </a:r>
            <a:endParaRPr lang="en-US" b="0" dirty="0">
              <a:effectLst/>
            </a:endParaRPr>
          </a:p>
          <a:p>
            <a:pPr rtl="0">
              <a:spcBef>
                <a:spcPts val="1200"/>
              </a:spcBef>
              <a:spcAft>
                <a:spcPts val="200"/>
              </a:spcAft>
            </a:pPr>
            <a:r>
              <a:rPr lang="en-US" sz="1800" b="0" i="1" u="none" strike="noStrike" dirty="0">
                <a:solidFill>
                  <a:srgbClr val="E48312"/>
                </a:solidFill>
                <a:effectLst/>
                <a:latin typeface="Times" panose="02020603050405020304" pitchFamily="18" charset="0"/>
              </a:rPr>
              <a:t> </a:t>
            </a:r>
            <a:r>
              <a:rPr lang="en-US" sz="1800" b="0" i="1" u="none" strike="noStrike" dirty="0" err="1">
                <a:solidFill>
                  <a:srgbClr val="222222"/>
                </a:solidFill>
                <a:effectLst/>
                <a:latin typeface="Times" panose="02020603050405020304" pitchFamily="18" charset="0"/>
              </a:rPr>
              <a:t>Côté</a:t>
            </a:r>
            <a:r>
              <a:rPr lang="en-US" sz="1800" b="0" i="1" u="none" strike="noStrike" dirty="0">
                <a:solidFill>
                  <a:srgbClr val="222222"/>
                </a:solidFill>
                <a:effectLst/>
                <a:latin typeface="Times" panose="02020603050405020304" pitchFamily="18" charset="0"/>
              </a:rPr>
              <a:t>, J., Bruner, M., Erickson, K., Strachan, L., &amp; Fraser-Thomas, J. (2010). Athlete development and coaching. Sports coaching: </a:t>
            </a:r>
            <a:r>
              <a:rPr lang="en-US" sz="1800" b="0" i="1" u="none" strike="noStrike" dirty="0" err="1">
                <a:solidFill>
                  <a:srgbClr val="222222"/>
                </a:solidFill>
                <a:effectLst/>
                <a:latin typeface="Times" panose="02020603050405020304" pitchFamily="18" charset="0"/>
              </a:rPr>
              <a:t>Professionalisation</a:t>
            </a:r>
            <a:r>
              <a:rPr lang="en-US" sz="1800" b="0" i="1" u="none" strike="noStrike" dirty="0">
                <a:solidFill>
                  <a:srgbClr val="222222"/>
                </a:solidFill>
                <a:effectLst/>
                <a:latin typeface="Times" panose="02020603050405020304" pitchFamily="18" charset="0"/>
              </a:rPr>
              <a:t> and practice, 63, 84.</a:t>
            </a:r>
            <a:endParaRPr lang="en-US" b="0" dirty="0">
              <a:effectLst/>
            </a:endParaRPr>
          </a:p>
          <a:p>
            <a:pPr rtl="0">
              <a:spcBef>
                <a:spcPts val="0"/>
              </a:spcBef>
              <a:spcAft>
                <a:spcPts val="0"/>
              </a:spcAft>
            </a:pPr>
            <a:br>
              <a:rPr lang="en-US" b="0" dirty="0">
                <a:effectLst/>
              </a:rPr>
            </a:br>
            <a:r>
              <a:rPr lang="en-US" sz="1800" b="0" i="1" u="none" strike="noStrike" dirty="0">
                <a:solidFill>
                  <a:srgbClr val="000000"/>
                </a:solidFill>
                <a:effectLst/>
                <a:latin typeface="Times" panose="02020603050405020304" pitchFamily="18" charset="0"/>
              </a:rPr>
              <a:t>D</a:t>
            </a:r>
            <a:r>
              <a:rPr lang="en-US" sz="1800" b="0" i="1" u="none" strike="noStrike" dirty="0">
                <a:solidFill>
                  <a:srgbClr val="222222"/>
                </a:solidFill>
                <a:effectLst/>
                <a:latin typeface="Times" panose="02020603050405020304" pitchFamily="18" charset="0"/>
              </a:rPr>
              <a:t>eci, E. L., &amp; Ryan, R. M. (2012). Self-determination theory. Handbook of theories of social psychology, 1(20), 416-436.</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Elder Jr, G. H., &amp; </a:t>
            </a:r>
            <a:r>
              <a:rPr lang="en-US" sz="1800" b="0" i="1" u="none" strike="noStrike" dirty="0" err="1">
                <a:solidFill>
                  <a:srgbClr val="222222"/>
                </a:solidFill>
                <a:effectLst/>
                <a:latin typeface="Times" panose="02020603050405020304" pitchFamily="18" charset="0"/>
              </a:rPr>
              <a:t>Clipp</a:t>
            </a:r>
            <a:r>
              <a:rPr lang="en-US" sz="1800" b="0" i="1" u="none" strike="noStrike" dirty="0">
                <a:solidFill>
                  <a:srgbClr val="222222"/>
                </a:solidFill>
                <a:effectLst/>
                <a:latin typeface="Times" panose="02020603050405020304" pitchFamily="18" charset="0"/>
              </a:rPr>
              <a:t>, E. C. (1988). Combat experience, comradeship, and psychological health. In Human adaptation to extreme stress: From the Holocaust to Vietnam (pp. 131-156). Boston, MA: Springer US.</a:t>
            </a:r>
          </a:p>
          <a:p>
            <a:pPr rtl="0">
              <a:spcBef>
                <a:spcPts val="0"/>
              </a:spcBef>
              <a:spcAft>
                <a:spcPts val="0"/>
              </a:spcAft>
            </a:pPr>
            <a:endParaRPr lang="en-US" b="0" dirty="0">
              <a:effectLst/>
            </a:endParaRPr>
          </a:p>
          <a:p>
            <a:pPr rtl="0">
              <a:spcBef>
                <a:spcPts val="0"/>
              </a:spcBef>
              <a:spcAft>
                <a:spcPts val="0"/>
              </a:spcAft>
            </a:pPr>
            <a:r>
              <a:rPr lang="en-US" sz="1800" b="0" i="1" u="none" strike="noStrike" dirty="0">
                <a:solidFill>
                  <a:srgbClr val="222222"/>
                </a:solidFill>
                <a:effectLst/>
                <a:latin typeface="Times" panose="02020603050405020304" pitchFamily="18" charset="0"/>
              </a:rPr>
              <a:t>Harvey, S., &amp; Light, R. L. (2015). Questioning for learning in game-based approaches to teaching and coaching. Asia-Pacific Journal of Health, Sport and Physical Education, 6(2), 175-190.</a:t>
            </a:r>
            <a:endParaRPr lang="en-US" b="0" dirty="0">
              <a:effectLst/>
            </a:endParaRPr>
          </a:p>
          <a:p>
            <a:pPr rtl="0">
              <a:spcBef>
                <a:spcPts val="0"/>
              </a:spcBef>
              <a:spcAft>
                <a:spcPts val="0"/>
              </a:spcAft>
            </a:pPr>
            <a:br>
              <a:rPr lang="en-US" b="0" dirty="0">
                <a:effectLst/>
              </a:rPr>
            </a:br>
            <a:endParaRPr lang="en-GB" dirty="0"/>
          </a:p>
        </p:txBody>
      </p:sp>
      <p:sp>
        <p:nvSpPr>
          <p:cNvPr id="7" name="Rectangle 6">
            <a:extLst>
              <a:ext uri="{FF2B5EF4-FFF2-40B4-BE49-F238E27FC236}">
                <a16:creationId xmlns:a16="http://schemas.microsoft.com/office/drawing/2014/main" id="{885E72D2-4602-660E-D725-AFA04747E4FB}"/>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81F1A90-8651-002B-3BC9-1F400B084160}"/>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CD8F5E5-6D57-A114-B49A-8D5EE25D6A3B}"/>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5104873"/>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E6E7CAE-E4D5-3967-7C71-7AA016FA8A7E}"/>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84D6E58-7366-4A44-2BB6-C19366A2703B}"/>
              </a:ext>
            </a:extLst>
          </p:cNvPr>
          <p:cNvSpPr txBox="1"/>
          <p:nvPr/>
        </p:nvSpPr>
        <p:spPr>
          <a:xfrm>
            <a:off x="546100" y="265867"/>
            <a:ext cx="11557000" cy="6494085"/>
          </a:xfrm>
          <a:prstGeom prst="rect">
            <a:avLst/>
          </a:prstGeom>
          <a:noFill/>
        </p:spPr>
        <p:txBody>
          <a:bodyPr wrap="square">
            <a:spAutoFit/>
          </a:bodyPr>
          <a:lstStyle/>
          <a:p>
            <a:pPr rtl="0">
              <a:spcBef>
                <a:spcPts val="0"/>
              </a:spcBef>
              <a:spcAft>
                <a:spcPts val="0"/>
              </a:spcAft>
            </a:pPr>
            <a:r>
              <a:rPr lang="en-US" sz="1800" b="0" i="1" u="none" strike="noStrike" dirty="0">
                <a:solidFill>
                  <a:srgbClr val="222222"/>
                </a:solidFill>
                <a:effectLst/>
                <a:latin typeface="Times" panose="02020603050405020304" pitchFamily="18" charset="0"/>
              </a:rPr>
              <a:t>Hein, G. E. (1991). Constructivist learning theory. Institute for Inquiry. Available at:/http://www. </a:t>
            </a:r>
            <a:r>
              <a:rPr lang="en-US" sz="1800" b="0" i="1" u="none" strike="noStrike" dirty="0" err="1">
                <a:solidFill>
                  <a:srgbClr val="222222"/>
                </a:solidFill>
                <a:effectLst/>
                <a:latin typeface="Times" panose="02020603050405020304" pitchFamily="18" charset="0"/>
              </a:rPr>
              <a:t>exploratorium</a:t>
            </a:r>
            <a:r>
              <a:rPr lang="en-US" sz="1800" b="0" i="1" u="none" strike="noStrike" dirty="0">
                <a:solidFill>
                  <a:srgbClr val="222222"/>
                </a:solidFill>
                <a:effectLst/>
                <a:latin typeface="Times" panose="02020603050405020304" pitchFamily="18" charset="0"/>
              </a:rPr>
              <a:t>. </a:t>
            </a:r>
            <a:r>
              <a:rPr lang="en-US" sz="1800" b="0" i="1" u="none" strike="noStrike" dirty="0" err="1">
                <a:solidFill>
                  <a:srgbClr val="222222"/>
                </a:solidFill>
                <a:effectLst/>
                <a:latin typeface="Times" panose="02020603050405020304" pitchFamily="18" charset="0"/>
              </a:rPr>
              <a:t>edu</a:t>
            </a:r>
            <a:r>
              <a:rPr lang="en-US" sz="1800" b="0" i="1" u="none" strike="noStrike" dirty="0">
                <a:solidFill>
                  <a:srgbClr val="222222"/>
                </a:solidFill>
                <a:effectLst/>
                <a:latin typeface="Times" panose="02020603050405020304" pitchFamily="18" charset="0"/>
              </a:rPr>
              <a:t>/</a:t>
            </a:r>
            <a:r>
              <a:rPr lang="en-US" sz="1800" b="0" i="1" u="none" strike="noStrike" dirty="0" err="1">
                <a:solidFill>
                  <a:srgbClr val="222222"/>
                </a:solidFill>
                <a:effectLst/>
                <a:latin typeface="Times" panose="02020603050405020304" pitchFamily="18" charset="0"/>
              </a:rPr>
              <a:t>ifi</a:t>
            </a:r>
            <a:r>
              <a:rPr lang="en-US" sz="1800" b="0" i="1" u="none" strike="noStrike" dirty="0">
                <a:solidFill>
                  <a:srgbClr val="222222"/>
                </a:solidFill>
                <a:effectLst/>
                <a:latin typeface="Times" panose="02020603050405020304" pitchFamily="18" charset="0"/>
              </a:rPr>
              <a:t>/resources/</a:t>
            </a:r>
            <a:r>
              <a:rPr lang="en-US" sz="1800" b="0" i="1" u="none" strike="noStrike" dirty="0" err="1">
                <a:solidFill>
                  <a:srgbClr val="222222"/>
                </a:solidFill>
                <a:effectLst/>
                <a:latin typeface="Times" panose="02020603050405020304" pitchFamily="18" charset="0"/>
              </a:rPr>
              <a:t>constructivistlearning</a:t>
            </a:r>
            <a:r>
              <a:rPr lang="en-US" sz="1800" b="0" i="1" u="none" strike="noStrike" dirty="0">
                <a:solidFill>
                  <a:srgbClr val="222222"/>
                </a:solidFill>
                <a:effectLst/>
                <a:latin typeface="Times" panose="02020603050405020304" pitchFamily="18" charset="0"/>
              </a:rPr>
              <a:t>. </a:t>
            </a:r>
            <a:r>
              <a:rPr lang="en-US" sz="1800" b="0" i="1" u="none" strike="noStrike" dirty="0" err="1">
                <a:solidFill>
                  <a:srgbClr val="222222"/>
                </a:solidFill>
                <a:effectLst/>
                <a:latin typeface="Times" panose="02020603050405020304" pitchFamily="18" charset="0"/>
              </a:rPr>
              <a:t>htmlS</a:t>
            </a:r>
            <a:r>
              <a:rPr lang="en-US" sz="1800" b="0" i="1" u="none" strike="noStrike" dirty="0">
                <a:solidFill>
                  <a:srgbClr val="222222"/>
                </a:solidFill>
                <a:effectLst/>
                <a:latin typeface="Times" panose="02020603050405020304" pitchFamily="18" charset="0"/>
              </a:rPr>
              <a:t>.</a:t>
            </a:r>
            <a:endParaRPr lang="en-US" b="0" dirty="0">
              <a:effectLst/>
            </a:endParaRPr>
          </a:p>
          <a:p>
            <a:pPr rtl="0">
              <a:spcBef>
                <a:spcPts val="0"/>
              </a:spcBef>
              <a:spcAft>
                <a:spcPts val="0"/>
              </a:spcAft>
            </a:pPr>
            <a:br>
              <a:rPr lang="en-US" b="0" dirty="0">
                <a:effectLst/>
              </a:rPr>
            </a:br>
            <a:br>
              <a:rPr lang="en-US" b="0" dirty="0">
                <a:effectLst/>
              </a:rPr>
            </a:br>
            <a:r>
              <a:rPr lang="en-US" sz="1800" b="0" i="1" u="none" strike="noStrike" dirty="0">
                <a:solidFill>
                  <a:srgbClr val="222222"/>
                </a:solidFill>
                <a:effectLst/>
                <a:latin typeface="Times" panose="02020603050405020304" pitchFamily="18" charset="0"/>
              </a:rPr>
              <a:t>Hein, V., Ries, F., Pires, F., </a:t>
            </a:r>
            <a:r>
              <a:rPr lang="en-US" sz="1800" b="0" i="1" u="none" strike="noStrike" dirty="0" err="1">
                <a:solidFill>
                  <a:srgbClr val="222222"/>
                </a:solidFill>
                <a:effectLst/>
                <a:latin typeface="Times" panose="02020603050405020304" pitchFamily="18" charset="0"/>
              </a:rPr>
              <a:t>Caune</a:t>
            </a:r>
            <a:r>
              <a:rPr lang="en-US" sz="1800" b="0" i="1" u="none" strike="noStrike" dirty="0">
                <a:solidFill>
                  <a:srgbClr val="222222"/>
                </a:solidFill>
                <a:effectLst/>
                <a:latin typeface="Times" panose="02020603050405020304" pitchFamily="18" charset="0"/>
              </a:rPr>
              <a:t>, A., </a:t>
            </a:r>
            <a:r>
              <a:rPr lang="en-US" sz="1800" b="0" i="1" u="none" strike="noStrike" dirty="0" err="1">
                <a:solidFill>
                  <a:srgbClr val="222222"/>
                </a:solidFill>
                <a:effectLst/>
                <a:latin typeface="Times" panose="02020603050405020304" pitchFamily="18" charset="0"/>
              </a:rPr>
              <a:t>Ekler</a:t>
            </a:r>
            <a:r>
              <a:rPr lang="en-US" sz="1800" b="0" i="1" u="none" strike="noStrike" dirty="0">
                <a:solidFill>
                  <a:srgbClr val="222222"/>
                </a:solidFill>
                <a:effectLst/>
                <a:latin typeface="Times" panose="02020603050405020304" pitchFamily="18" charset="0"/>
              </a:rPr>
              <a:t>, J. H., </a:t>
            </a:r>
            <a:r>
              <a:rPr lang="en-US" sz="1800" b="0" i="1" u="none" strike="noStrike" dirty="0" err="1">
                <a:solidFill>
                  <a:srgbClr val="222222"/>
                </a:solidFill>
                <a:effectLst/>
                <a:latin typeface="Times" panose="02020603050405020304" pitchFamily="18" charset="0"/>
              </a:rPr>
              <a:t>Emeljanovas</a:t>
            </a:r>
            <a:r>
              <a:rPr lang="en-US" sz="1800" b="0" i="1" u="none" strike="noStrike" dirty="0">
                <a:solidFill>
                  <a:srgbClr val="222222"/>
                </a:solidFill>
                <a:effectLst/>
                <a:latin typeface="Times" panose="02020603050405020304" pitchFamily="18" charset="0"/>
              </a:rPr>
              <a:t>, A., &amp; </a:t>
            </a:r>
            <a:r>
              <a:rPr lang="en-US" sz="1800" b="0" i="1" u="none" strike="noStrike" dirty="0" err="1">
                <a:solidFill>
                  <a:srgbClr val="222222"/>
                </a:solidFill>
                <a:effectLst/>
                <a:latin typeface="Times" panose="02020603050405020304" pitchFamily="18" charset="0"/>
              </a:rPr>
              <a:t>Valantiniene</a:t>
            </a:r>
            <a:r>
              <a:rPr lang="en-US" sz="1800" b="0" i="1" u="none" strike="noStrike" dirty="0">
                <a:solidFill>
                  <a:srgbClr val="222222"/>
                </a:solidFill>
                <a:effectLst/>
                <a:latin typeface="Times" panose="02020603050405020304" pitchFamily="18" charset="0"/>
              </a:rPr>
              <a:t>, I. (2012). The relationship between teaching styles and motivation to teach among physical education teachers. Journal of sports science &amp; medicine, 11(1), 123.</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Hoffmann, M. D., &amp; Loughead, T. M. (2016). A comparison of well-peer mentored and non-peer mentored athletes’ perceptions of satisfaction. Journal of sports sciences, 34(5), 450-458.</a:t>
            </a:r>
            <a:endParaRPr lang="en-US" b="0" dirty="0">
              <a:effectLst/>
            </a:endParaRPr>
          </a:p>
          <a:p>
            <a:pPr rtl="0">
              <a:spcBef>
                <a:spcPts val="1200"/>
              </a:spcBef>
              <a:spcAft>
                <a:spcPts val="1200"/>
              </a:spcAft>
            </a:pPr>
            <a:br>
              <a:rPr lang="en-US" b="0" dirty="0">
                <a:effectLst/>
              </a:rPr>
            </a:br>
            <a:r>
              <a:rPr lang="en-US" sz="1800" b="0" i="1" u="none" strike="noStrike" dirty="0">
                <a:solidFill>
                  <a:srgbClr val="444746"/>
                </a:solidFill>
                <a:effectLst/>
                <a:latin typeface="Times" panose="02020603050405020304" pitchFamily="18" charset="0"/>
              </a:rPr>
              <a:t>Howett , K. and </a:t>
            </a:r>
            <a:r>
              <a:rPr lang="en-US" sz="1800" b="0" i="1" u="none" strike="noStrike" dirty="0" err="1">
                <a:solidFill>
                  <a:srgbClr val="444746"/>
                </a:solidFill>
                <a:effectLst/>
                <a:latin typeface="Times" panose="02020603050405020304" pitchFamily="18" charset="0"/>
              </a:rPr>
              <a:t>Schirrmacher</a:t>
            </a:r>
            <a:r>
              <a:rPr lang="en-US" sz="1800" b="0" i="1" u="none" strike="noStrike" dirty="0">
                <a:solidFill>
                  <a:srgbClr val="444746"/>
                </a:solidFill>
                <a:effectLst/>
                <a:latin typeface="Times" panose="02020603050405020304" pitchFamily="18" charset="0"/>
              </a:rPr>
              <a:t> , K. (2013) ‘</a:t>
            </a:r>
            <a:r>
              <a:rPr lang="en-US" sz="1800" b="0" i="1" u="none" strike="noStrike" dirty="0" err="1">
                <a:solidFill>
                  <a:srgbClr val="444746"/>
                </a:solidFill>
                <a:effectLst/>
                <a:latin typeface="Times" panose="02020603050405020304" pitchFamily="18" charset="0"/>
              </a:rPr>
              <a:t>FUNdamentals</a:t>
            </a:r>
            <a:r>
              <a:rPr lang="en-US" sz="1800" b="0" i="1" u="none" strike="noStrike" dirty="0">
                <a:solidFill>
                  <a:srgbClr val="444746"/>
                </a:solidFill>
                <a:effectLst/>
                <a:latin typeface="Times" panose="02020603050405020304" pitchFamily="18" charset="0"/>
              </a:rPr>
              <a:t> of Climbing 1’: </a:t>
            </a:r>
            <a:r>
              <a:rPr lang="en-US" sz="1800" b="0" i="1" u="none" strike="noStrike" dirty="0" err="1">
                <a:solidFill>
                  <a:srgbClr val="444746"/>
                </a:solidFill>
                <a:effectLst/>
                <a:latin typeface="Times" panose="02020603050405020304" pitchFamily="18" charset="0"/>
              </a:rPr>
              <a:t>TheMountaineeringCoucilOfScotland</a:t>
            </a:r>
            <a:r>
              <a:rPr lang="en-US" sz="1800" b="0" i="1" u="none" strike="noStrike" dirty="0">
                <a:solidFill>
                  <a:srgbClr val="444746"/>
                </a:solidFill>
                <a:effectLst/>
                <a:latin typeface="Times" panose="02020603050405020304" pitchFamily="18" charset="0"/>
              </a:rPr>
              <a:t>. </a:t>
            </a:r>
            <a:endParaRPr lang="en-US" b="0" dirty="0">
              <a:effectLst/>
            </a:endParaRPr>
          </a:p>
          <a:p>
            <a:pPr rtl="0">
              <a:spcBef>
                <a:spcPts val="0"/>
              </a:spcBef>
              <a:spcAft>
                <a:spcPts val="0"/>
              </a:spcAft>
            </a:pPr>
            <a:br>
              <a:rPr lang="en-US" b="0" dirty="0">
                <a:effectLst/>
              </a:rPr>
            </a:br>
            <a:r>
              <a:rPr lang="en-US" sz="1800" b="0" i="1" u="none" strike="noStrike" dirty="0">
                <a:solidFill>
                  <a:srgbClr val="000000"/>
                </a:solidFill>
                <a:effectLst/>
                <a:latin typeface="Times" panose="02020603050405020304" pitchFamily="18" charset="0"/>
              </a:rPr>
              <a:t>Jeffreys, Ian. (2007). Jeffreys I (2007) Warm-up revisited: The ramp method of optimizing warm-ups. Professional Strength and Conditioning. (6) 12-18. Professional Strength and Conditioning. 12-18. </a:t>
            </a:r>
            <a:endParaRPr lang="en-US" b="0" dirty="0">
              <a:effectLst/>
            </a:endParaRPr>
          </a:p>
          <a:p>
            <a:pPr rtl="0">
              <a:spcBef>
                <a:spcPts val="0"/>
              </a:spcBef>
              <a:spcAft>
                <a:spcPts val="0"/>
              </a:spcAft>
            </a:pPr>
            <a:br>
              <a:rPr lang="en-US" b="0" dirty="0">
                <a:effectLst/>
              </a:rPr>
            </a:br>
            <a:r>
              <a:rPr lang="en-US" sz="1800" b="0" i="1" u="none" strike="noStrike" dirty="0" err="1">
                <a:solidFill>
                  <a:srgbClr val="444746"/>
                </a:solidFill>
                <a:effectLst/>
                <a:latin typeface="Times" panose="02020603050405020304" pitchFamily="18" charset="0"/>
              </a:rPr>
              <a:t>Mahasuran</a:t>
            </a:r>
            <a:r>
              <a:rPr lang="en-US" sz="1800" b="0" i="1" u="none" strike="noStrike" dirty="0">
                <a:solidFill>
                  <a:srgbClr val="444746"/>
                </a:solidFill>
                <a:effectLst/>
                <a:latin typeface="Times" panose="02020603050405020304" pitchFamily="18" charset="0"/>
              </a:rPr>
              <a:t>, A., &amp; </a:t>
            </a:r>
            <a:r>
              <a:rPr lang="en-US" sz="1800" b="0" i="1" u="none" strike="noStrike" dirty="0" err="1">
                <a:solidFill>
                  <a:srgbClr val="444746"/>
                </a:solidFill>
                <a:effectLst/>
                <a:latin typeface="Times" panose="02020603050405020304" pitchFamily="18" charset="0"/>
              </a:rPr>
              <a:t>Anbalagan</a:t>
            </a:r>
            <a:r>
              <a:rPr lang="en-US" sz="1800" b="0" i="1" u="none" strike="noStrike" dirty="0">
                <a:solidFill>
                  <a:srgbClr val="444746"/>
                </a:solidFill>
                <a:effectLst/>
                <a:latin typeface="Times" panose="02020603050405020304" pitchFamily="18" charset="0"/>
              </a:rPr>
              <a:t>, P. (2022). IMPACT OF METHOD OF TEACHING ON SELECTED PHYSICAL FITNESS COMPONENTS OF HANDBALL AMONG SCHOOL BOYS. EPRA International Journal of Research and Development (IJRD), 7(11), 20-25.</a:t>
            </a:r>
            <a:endParaRPr lang="en-US" b="0" dirty="0">
              <a:effectLst/>
            </a:endParaRPr>
          </a:p>
          <a:p>
            <a:pPr rtl="0">
              <a:spcBef>
                <a:spcPts val="0"/>
              </a:spcBef>
              <a:spcAft>
                <a:spcPts val="0"/>
              </a:spcAft>
            </a:pPr>
            <a:br>
              <a:rPr lang="en-US" b="0" dirty="0">
                <a:effectLst/>
              </a:rPr>
            </a:br>
            <a:br>
              <a:rPr lang="en-US" b="0" dirty="0">
                <a:effectLst/>
              </a:rPr>
            </a:br>
            <a:endParaRPr lang="en-GB" dirty="0"/>
          </a:p>
        </p:txBody>
      </p:sp>
      <p:sp>
        <p:nvSpPr>
          <p:cNvPr id="7" name="Rectangle 6">
            <a:extLst>
              <a:ext uri="{FF2B5EF4-FFF2-40B4-BE49-F238E27FC236}">
                <a16:creationId xmlns:a16="http://schemas.microsoft.com/office/drawing/2014/main" id="{2965A83A-F41D-A763-DA75-348123024CF7}"/>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1810BFEB-F76C-B336-AD6A-59A8C5C1E309}"/>
              </a:ext>
            </a:extLst>
          </p:cNvPr>
          <p:cNvSpPr/>
          <p:nvPr/>
        </p:nvSpPr>
        <p:spPr>
          <a:xfrm>
            <a:off x="25401" y="6592132"/>
            <a:ext cx="12192000" cy="265867"/>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1E484E2-BC7F-1338-452D-FAAE141EB826}"/>
              </a:ext>
            </a:extLst>
          </p:cNvPr>
          <p:cNvSpPr/>
          <p:nvPr/>
        </p:nvSpPr>
        <p:spPr>
          <a:xfrm>
            <a:off x="12023437" y="0"/>
            <a:ext cx="193964" cy="3556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506325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079AC9B-642C-28A2-F36F-FA416130B031}"/>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D232BC2-07E1-1A61-45B4-C1D85E0EBB76}"/>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2714318A-8AF0-C1C6-5349-B90AD895DD58}"/>
              </a:ext>
            </a:extLst>
          </p:cNvPr>
          <p:cNvSpPr txBox="1"/>
          <p:nvPr/>
        </p:nvSpPr>
        <p:spPr>
          <a:xfrm>
            <a:off x="171449" y="474345"/>
            <a:ext cx="11722100" cy="5909310"/>
          </a:xfrm>
          <a:prstGeom prst="rect">
            <a:avLst/>
          </a:prstGeom>
          <a:noFill/>
        </p:spPr>
        <p:txBody>
          <a:bodyPr wrap="square">
            <a:spAutoFit/>
          </a:bodyPr>
          <a:lstStyle/>
          <a:p>
            <a:pPr rtl="0">
              <a:spcBef>
                <a:spcPts val="0"/>
              </a:spcBef>
              <a:spcAft>
                <a:spcPts val="0"/>
              </a:spcAft>
            </a:pPr>
            <a:r>
              <a:rPr lang="en-US" sz="1800" b="0" i="1" u="none" strike="noStrike" dirty="0" err="1">
                <a:solidFill>
                  <a:srgbClr val="222222"/>
                </a:solidFill>
                <a:effectLst/>
                <a:latin typeface="Times" panose="02020603050405020304" pitchFamily="18" charset="0"/>
              </a:rPr>
              <a:t>Milistetd</a:t>
            </a:r>
            <a:r>
              <a:rPr lang="en-US" sz="1800" b="0" i="1" u="none" strike="noStrike" dirty="0">
                <a:solidFill>
                  <a:srgbClr val="222222"/>
                </a:solidFill>
                <a:effectLst/>
                <a:latin typeface="Times" panose="02020603050405020304" pitchFamily="18" charset="0"/>
              </a:rPr>
              <a:t>, M., Salles, W. D. N., Backes, A. F., Mesquita, I., &amp; Nascimento, J. V. D. (2019). Learner-centered teaching in a university-based coach education: First attempts through action research inquiry. International Journal of Sports Science &amp; Coaching, 14(3), 294-309.</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Launder, A., &amp; </a:t>
            </a:r>
            <a:r>
              <a:rPr lang="en-US" sz="1800" b="0" i="1" u="none" strike="noStrike" dirty="0" err="1">
                <a:solidFill>
                  <a:srgbClr val="222222"/>
                </a:solidFill>
                <a:effectLst/>
                <a:latin typeface="Times" panose="02020603050405020304" pitchFamily="18" charset="0"/>
              </a:rPr>
              <a:t>Piltz</a:t>
            </a:r>
            <a:r>
              <a:rPr lang="en-US" sz="1800" b="0" i="1" u="none" strike="noStrike" dirty="0">
                <a:solidFill>
                  <a:srgbClr val="222222"/>
                </a:solidFill>
                <a:effectLst/>
                <a:latin typeface="Times" panose="02020603050405020304" pitchFamily="18" charset="0"/>
              </a:rPr>
              <a:t>, W. (2013). Play practice: The games approach to teaching and coaching sports. Human Kinetics.</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Orth, D., Davids, K., &amp; Seifert, L. (2016). Coordination in climbing: effect of skill, practice and constraints manipulation. Sports Medicine, 46, 255-268.</a:t>
            </a:r>
            <a:endParaRPr lang="en-US" b="0" dirty="0">
              <a:effectLst/>
            </a:endParaRPr>
          </a:p>
          <a:p>
            <a:pPr rtl="0">
              <a:spcBef>
                <a:spcPts val="0"/>
              </a:spcBef>
              <a:spcAft>
                <a:spcPts val="0"/>
              </a:spcAft>
            </a:pPr>
            <a:br>
              <a:rPr lang="en-US" b="0" dirty="0">
                <a:effectLst/>
              </a:rPr>
            </a:br>
            <a:r>
              <a:rPr lang="en-US" sz="1800" b="0" i="1" u="none" strike="noStrike" dirty="0" err="1">
                <a:solidFill>
                  <a:srgbClr val="222222"/>
                </a:solidFill>
                <a:effectLst/>
                <a:latin typeface="Times" panose="02020603050405020304" pitchFamily="18" charset="0"/>
              </a:rPr>
              <a:t>Piek</a:t>
            </a:r>
            <a:r>
              <a:rPr lang="en-US" sz="1800" b="0" i="1" u="none" strike="noStrike" dirty="0">
                <a:solidFill>
                  <a:srgbClr val="222222"/>
                </a:solidFill>
                <a:effectLst/>
                <a:latin typeface="Times" panose="02020603050405020304" pitchFamily="18" charset="0"/>
              </a:rPr>
              <a:t>, J. P., </a:t>
            </a:r>
            <a:r>
              <a:rPr lang="en-US" sz="1800" b="0" i="1" u="none" strike="noStrike" dirty="0" err="1">
                <a:solidFill>
                  <a:srgbClr val="222222"/>
                </a:solidFill>
                <a:effectLst/>
                <a:latin typeface="Times" panose="02020603050405020304" pitchFamily="18" charset="0"/>
              </a:rPr>
              <a:t>Baynam</a:t>
            </a:r>
            <a:r>
              <a:rPr lang="en-US" sz="1800" b="0" i="1" u="none" strike="noStrike" dirty="0">
                <a:solidFill>
                  <a:srgbClr val="222222"/>
                </a:solidFill>
                <a:effectLst/>
                <a:latin typeface="Times" panose="02020603050405020304" pitchFamily="18" charset="0"/>
              </a:rPr>
              <a:t>, G. B., &amp; Barrett, N. C. (2006). The relationship between fine and gross motor ability, self-perceptions and self-worth in children and adolescents. Human movement science, 25(1), 65-75.</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Romanelli, F., Bird, E., &amp; Ryan, M. (2009). Learning styles: a review of theory, application, and best practices. American journal of pharmaceutical education, 73(1).</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Van </a:t>
            </a:r>
            <a:r>
              <a:rPr lang="en-US" sz="1800" b="0" i="1" u="none" strike="noStrike" dirty="0" err="1">
                <a:solidFill>
                  <a:srgbClr val="222222"/>
                </a:solidFill>
                <a:effectLst/>
                <a:latin typeface="Times" panose="02020603050405020304" pitchFamily="18" charset="0"/>
              </a:rPr>
              <a:t>Hooren</a:t>
            </a:r>
            <a:r>
              <a:rPr lang="en-US" sz="1800" b="0" i="1" u="none" strike="noStrike" dirty="0">
                <a:solidFill>
                  <a:srgbClr val="222222"/>
                </a:solidFill>
                <a:effectLst/>
                <a:latin typeface="Times" panose="02020603050405020304" pitchFamily="18" charset="0"/>
              </a:rPr>
              <a:t>, B., &amp; Peake, J. M. (2018). Do we need a cool-down after exercise? A narrative review of the psychophysiological effects and the effects on performance, injuries and the long-term adaptive response. Sports Medicine, 48(7), 1575-1595.</a:t>
            </a:r>
            <a:endParaRPr lang="en-US" b="0" dirty="0">
              <a:effectLst/>
            </a:endParaRPr>
          </a:p>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Van </a:t>
            </a:r>
            <a:r>
              <a:rPr lang="en-US" sz="1800" b="0" i="1" u="none" strike="noStrike" dirty="0" err="1">
                <a:solidFill>
                  <a:srgbClr val="222222"/>
                </a:solidFill>
                <a:effectLst/>
                <a:latin typeface="Times" panose="02020603050405020304" pitchFamily="18" charset="0"/>
              </a:rPr>
              <a:t>Raalte</a:t>
            </a:r>
            <a:r>
              <a:rPr lang="en-US" sz="1800" b="0" i="1" u="none" strike="noStrike" dirty="0">
                <a:solidFill>
                  <a:srgbClr val="222222"/>
                </a:solidFill>
                <a:effectLst/>
                <a:latin typeface="Times" panose="02020603050405020304" pitchFamily="18" charset="0"/>
              </a:rPr>
              <a:t>, J. L., Brewer, B. W., Cornelius, A. E., Keeler, M., &amp; </a:t>
            </a:r>
            <a:r>
              <a:rPr lang="en-US" sz="1800" b="0" i="1" u="none" strike="noStrike" dirty="0" err="1">
                <a:solidFill>
                  <a:srgbClr val="222222"/>
                </a:solidFill>
                <a:effectLst/>
                <a:latin typeface="Times" panose="02020603050405020304" pitchFamily="18" charset="0"/>
              </a:rPr>
              <a:t>Gudjenov</a:t>
            </a:r>
            <a:r>
              <a:rPr lang="en-US" sz="1800" b="0" i="1" u="none" strike="noStrike" dirty="0">
                <a:solidFill>
                  <a:srgbClr val="222222"/>
                </a:solidFill>
                <a:effectLst/>
                <a:latin typeface="Times" panose="02020603050405020304" pitchFamily="18" charset="0"/>
              </a:rPr>
              <a:t>, C. (2019). Effects of a mental warmup on the workout readiness and stress of college student exercisers. Journal of Functional Morphology and Kinesiology, 4(3), 42.</a:t>
            </a:r>
            <a:endParaRPr lang="en-US" b="0" dirty="0">
              <a:effectLst/>
            </a:endParaRPr>
          </a:p>
        </p:txBody>
      </p:sp>
      <p:sp>
        <p:nvSpPr>
          <p:cNvPr id="8" name="Rectangle 7">
            <a:extLst>
              <a:ext uri="{FF2B5EF4-FFF2-40B4-BE49-F238E27FC236}">
                <a16:creationId xmlns:a16="http://schemas.microsoft.com/office/drawing/2014/main" id="{CB6204EE-70A0-3A02-4CBD-A2BB8119D056}"/>
              </a:ext>
            </a:extLst>
          </p:cNvPr>
          <p:cNvSpPr/>
          <p:nvPr/>
        </p:nvSpPr>
        <p:spPr>
          <a:xfrm>
            <a:off x="-1" y="6571396"/>
            <a:ext cx="12217401" cy="286603"/>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9A425E6-43CC-D247-EC02-0FF3B8A55E8F}"/>
              </a:ext>
            </a:extLst>
          </p:cNvPr>
          <p:cNvSpPr/>
          <p:nvPr/>
        </p:nvSpPr>
        <p:spPr>
          <a:xfrm>
            <a:off x="0" y="0"/>
            <a:ext cx="12217401" cy="3556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912495"/>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61677BF-7741-D10C-D8D5-813B5F7B5F26}"/>
              </a:ext>
            </a:extLst>
          </p:cNvPr>
          <p:cNvSpPr/>
          <p:nvPr/>
        </p:nvSpPr>
        <p:spPr>
          <a:xfrm>
            <a:off x="0" y="0"/>
            <a:ext cx="12192000" cy="61595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CC5A90-5498-D256-1CEB-6D78FC7EC816}"/>
              </a:ext>
            </a:extLst>
          </p:cNvPr>
          <p:cNvSpPr txBox="1"/>
          <p:nvPr/>
        </p:nvSpPr>
        <p:spPr>
          <a:xfrm>
            <a:off x="158749" y="177800"/>
            <a:ext cx="11874500" cy="3724096"/>
          </a:xfrm>
          <a:prstGeom prst="rect">
            <a:avLst/>
          </a:prstGeom>
          <a:noFill/>
        </p:spPr>
        <p:txBody>
          <a:bodyPr wrap="square">
            <a:spAutoFit/>
          </a:bodyPr>
          <a:lstStyle/>
          <a:p>
            <a:pPr rtl="0">
              <a:spcBef>
                <a:spcPts val="0"/>
              </a:spcBef>
              <a:spcAft>
                <a:spcPts val="0"/>
              </a:spcAft>
            </a:pPr>
            <a:br>
              <a:rPr lang="en-US" b="0" dirty="0">
                <a:effectLst/>
              </a:rPr>
            </a:br>
            <a:r>
              <a:rPr lang="en-US" sz="1800" b="0" i="1" u="none" strike="noStrike" dirty="0">
                <a:solidFill>
                  <a:srgbClr val="222222"/>
                </a:solidFill>
                <a:effectLst/>
                <a:latin typeface="Times" panose="02020603050405020304" pitchFamily="18" charset="0"/>
              </a:rPr>
              <a:t>Weinberg, R. S., &amp; Gould, D. (2023). Foundations of sport and exercise psychology. Human kinetics.</a:t>
            </a:r>
            <a:endParaRPr lang="en-US" b="0" dirty="0">
              <a:effectLst/>
            </a:endParaRPr>
          </a:p>
          <a:p>
            <a:pPr rtl="0">
              <a:spcBef>
                <a:spcPts val="0"/>
              </a:spcBef>
              <a:spcAft>
                <a:spcPts val="0"/>
              </a:spcAft>
            </a:pPr>
            <a:br>
              <a:rPr lang="en-US" b="0" dirty="0">
                <a:effectLst/>
              </a:rPr>
            </a:br>
            <a:r>
              <a:rPr lang="en-US" sz="1800" b="0" i="1" u="none" strike="noStrike" dirty="0" err="1">
                <a:solidFill>
                  <a:srgbClr val="000000"/>
                </a:solidFill>
                <a:effectLst/>
                <a:latin typeface="Times" panose="02020603050405020304" pitchFamily="18" charset="0"/>
              </a:rPr>
              <a:t>Weingart</a:t>
            </a:r>
            <a:r>
              <a:rPr lang="en-US" sz="1800" b="0" i="1" u="none" strike="noStrike" dirty="0">
                <a:solidFill>
                  <a:srgbClr val="000000"/>
                </a:solidFill>
                <a:effectLst/>
                <a:latin typeface="Times" panose="02020603050405020304" pitchFamily="18" charset="0"/>
              </a:rPr>
              <a:t>, L.R. and Weldon, E. (1991) ‘Processes that mediate the relationship between a group goal and group member performance’, Human Performance, 4(1), pp. 33–54. doi:10.1207/s15327043hup0401_2. </a:t>
            </a:r>
            <a:endParaRPr lang="en-US" b="0" dirty="0">
              <a:effectLst/>
            </a:endParaRPr>
          </a:p>
          <a:p>
            <a:pPr rtl="0">
              <a:spcBef>
                <a:spcPts val="0"/>
              </a:spcBef>
              <a:spcAft>
                <a:spcPts val="0"/>
              </a:spcAft>
            </a:pPr>
            <a:br>
              <a:rPr lang="en-US" b="0" dirty="0">
                <a:effectLst/>
              </a:rPr>
            </a:br>
            <a:r>
              <a:rPr lang="en-US" sz="1800" b="0" i="1" u="none" strike="noStrike" dirty="0">
                <a:solidFill>
                  <a:srgbClr val="212121"/>
                </a:solidFill>
                <a:effectLst/>
                <a:latin typeface="Times" panose="02020603050405020304" pitchFamily="18" charset="0"/>
              </a:rPr>
              <a:t>Werner, I., &amp; </a:t>
            </a:r>
            <a:r>
              <a:rPr lang="en-US" sz="1800" b="0" i="1" u="none" strike="noStrike" dirty="0" err="1">
                <a:solidFill>
                  <a:srgbClr val="212121"/>
                </a:solidFill>
                <a:effectLst/>
                <a:latin typeface="Times" panose="02020603050405020304" pitchFamily="18" charset="0"/>
              </a:rPr>
              <a:t>Federolf</a:t>
            </a:r>
            <a:r>
              <a:rPr lang="en-US" sz="1800" b="0" i="1" u="none" strike="noStrike" dirty="0">
                <a:solidFill>
                  <a:srgbClr val="212121"/>
                </a:solidFill>
                <a:effectLst/>
                <a:latin typeface="Times" panose="02020603050405020304" pitchFamily="18" charset="0"/>
              </a:rPr>
              <a:t>, P. (2023). Focus of Attention in Coach Instructions for Technique Training in Sports: A Scrutinized Review of Review Studies. Journal of functional morphology and kinesiology, 8(1), 7. https://doi.org/10.3390/jfmk8010007</a:t>
            </a:r>
            <a:endParaRPr lang="en-US" b="0" dirty="0">
              <a:effectLst/>
            </a:endParaRPr>
          </a:p>
          <a:p>
            <a:pPr rtl="0">
              <a:spcBef>
                <a:spcPts val="1200"/>
              </a:spcBef>
              <a:spcAft>
                <a:spcPts val="1200"/>
              </a:spcAft>
            </a:pPr>
            <a:r>
              <a:rPr lang="en-US" sz="1800" b="0" i="1" u="none" strike="noStrike" dirty="0">
                <a:solidFill>
                  <a:srgbClr val="222222"/>
                </a:solidFill>
                <a:effectLst/>
                <a:latin typeface="Times" panose="02020603050405020304" pitchFamily="18" charset="0"/>
              </a:rPr>
              <a:t>Wulf, G., &amp; Lewthwaite, R. (2016). Optimizing performance through intrinsic motivation and attention for learning: The OPTIMAL theory of motor learning. Psychono</a:t>
            </a:r>
            <a:r>
              <a:rPr lang="en-US" sz="1200" b="0" i="1" u="none" strike="noStrike" dirty="0">
                <a:solidFill>
                  <a:srgbClr val="222222"/>
                </a:solidFill>
                <a:effectLst/>
                <a:latin typeface="Arial" panose="020B0604020202020204" pitchFamily="34" charset="0"/>
              </a:rPr>
              <a:t>mic bulletin &amp; review</a:t>
            </a:r>
            <a:r>
              <a:rPr lang="en-US" sz="1200" b="0" i="0" u="none" strike="noStrike" dirty="0">
                <a:solidFill>
                  <a:srgbClr val="222222"/>
                </a:solidFill>
                <a:effectLst/>
                <a:latin typeface="Arial" panose="020B0604020202020204" pitchFamily="34" charset="0"/>
              </a:rPr>
              <a:t>, </a:t>
            </a:r>
            <a:r>
              <a:rPr lang="en-US" sz="1200" b="0" i="1" u="none" strike="noStrike" dirty="0">
                <a:solidFill>
                  <a:srgbClr val="222222"/>
                </a:solidFill>
                <a:effectLst/>
                <a:latin typeface="Arial" panose="020B0604020202020204" pitchFamily="34" charset="0"/>
              </a:rPr>
              <a:t>23</a:t>
            </a:r>
            <a:r>
              <a:rPr lang="en-US" sz="1200" b="0" i="0" u="none" strike="noStrike" dirty="0">
                <a:solidFill>
                  <a:srgbClr val="222222"/>
                </a:solidFill>
                <a:effectLst/>
                <a:latin typeface="Arial" panose="020B0604020202020204" pitchFamily="34" charset="0"/>
              </a:rPr>
              <a:t>, 1382-1414.</a:t>
            </a:r>
            <a:endParaRPr lang="en-US" b="0" dirty="0">
              <a:effectLst/>
            </a:endParaRPr>
          </a:p>
          <a:p>
            <a:br>
              <a:rPr lang="en-US" dirty="0"/>
            </a:br>
            <a:endParaRPr lang="en-GB" dirty="0"/>
          </a:p>
        </p:txBody>
      </p:sp>
      <p:sp>
        <p:nvSpPr>
          <p:cNvPr id="7" name="Rectangle 6">
            <a:extLst>
              <a:ext uri="{FF2B5EF4-FFF2-40B4-BE49-F238E27FC236}">
                <a16:creationId xmlns:a16="http://schemas.microsoft.com/office/drawing/2014/main" id="{BA9A5764-1A9F-B8DF-1E1D-0E86E8A45F85}"/>
              </a:ext>
            </a:extLst>
          </p:cNvPr>
          <p:cNvSpPr/>
          <p:nvPr/>
        </p:nvSpPr>
        <p:spPr>
          <a:xfrm>
            <a:off x="-1" y="0"/>
            <a:ext cx="12192000" cy="1778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6B52ACE-4663-D0E8-06A5-8A952652A3CA}"/>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17B7B4C-6A9F-9B5B-592F-04F5153175FF}"/>
              </a:ext>
            </a:extLst>
          </p:cNvPr>
          <p:cNvSpPr/>
          <p:nvPr/>
        </p:nvSpPr>
        <p:spPr>
          <a:xfrm>
            <a:off x="-1" y="0"/>
            <a:ext cx="12065001" cy="286603"/>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5DD21CAF-A765-2DA2-2493-68F2F36EDB56}"/>
              </a:ext>
            </a:extLst>
          </p:cNvPr>
          <p:cNvSpPr/>
          <p:nvPr/>
        </p:nvSpPr>
        <p:spPr>
          <a:xfrm>
            <a:off x="0" y="0"/>
            <a:ext cx="12217401" cy="3556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2378641"/>
      </p:ext>
    </p:extLst>
  </p:cSld>
  <p:clrMapOvr>
    <a:masterClrMapping/>
  </p:clrMapOvr>
  <p:transition spd="slow">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7342-0452-4CC4-8595-6C43E3901EDC}"/>
              </a:ext>
            </a:extLst>
          </p:cNvPr>
          <p:cNvSpPr>
            <a:spLocks noGrp="1"/>
          </p:cNvSpPr>
          <p:nvPr>
            <p:ph type="title"/>
          </p:nvPr>
        </p:nvSpPr>
        <p:spPr/>
        <p:txBody>
          <a:bodyPr/>
          <a:lstStyle/>
          <a:p>
            <a:pPr algn="ctr"/>
            <a:r>
              <a:rPr lang="en-GB" b="1" dirty="0"/>
              <a:t>Appendix </a:t>
            </a:r>
          </a:p>
        </p:txBody>
      </p:sp>
      <p:sp>
        <p:nvSpPr>
          <p:cNvPr id="3" name="Content Placeholder 2">
            <a:extLst>
              <a:ext uri="{FF2B5EF4-FFF2-40B4-BE49-F238E27FC236}">
                <a16:creationId xmlns:a16="http://schemas.microsoft.com/office/drawing/2014/main" id="{0380C21F-6D22-85FD-D493-FDB16E3B2B38}"/>
              </a:ext>
            </a:extLst>
          </p:cNvPr>
          <p:cNvSpPr>
            <a:spLocks noGrp="1"/>
          </p:cNvSpPr>
          <p:nvPr>
            <p:ph idx="1"/>
          </p:nvPr>
        </p:nvSpPr>
        <p:spPr>
          <a:xfrm>
            <a:off x="1097280" y="2349500"/>
            <a:ext cx="10058400" cy="3519594"/>
          </a:xfrm>
        </p:spPr>
        <p:txBody>
          <a:bodyPr/>
          <a:lstStyle/>
          <a:p>
            <a:pPr algn="ctr"/>
            <a:r>
              <a:rPr lang="en-GB" b="1" dirty="0"/>
              <a:t>Session 1; </a:t>
            </a:r>
            <a:r>
              <a:rPr lang="en-GB" b="1" dirty="0">
                <a:hlinkClick r:id="rId2"/>
              </a:rPr>
              <a:t>Click</a:t>
            </a:r>
            <a:endParaRPr lang="en-GB" b="1" dirty="0"/>
          </a:p>
          <a:p>
            <a:pPr algn="ctr"/>
            <a:r>
              <a:rPr lang="en-GB" b="1" dirty="0"/>
              <a:t>Session 2; </a:t>
            </a:r>
            <a:r>
              <a:rPr lang="en-GB" b="1" dirty="0">
                <a:hlinkClick r:id="rId2"/>
              </a:rPr>
              <a:t>Click</a:t>
            </a:r>
            <a:endParaRPr lang="en-GB" b="1" dirty="0"/>
          </a:p>
          <a:p>
            <a:pPr algn="ctr"/>
            <a:r>
              <a:rPr lang="en-GB" b="1" dirty="0"/>
              <a:t>Session 3;</a:t>
            </a:r>
            <a:r>
              <a:rPr lang="en-GB" b="1" dirty="0">
                <a:hlinkClick r:id="rId2"/>
              </a:rPr>
              <a:t> Click</a:t>
            </a:r>
            <a:endParaRPr lang="en-GB" b="1" dirty="0"/>
          </a:p>
          <a:p>
            <a:pPr algn="ctr"/>
            <a:r>
              <a:rPr lang="en-GB" b="1" dirty="0"/>
              <a:t>Session 4; </a:t>
            </a:r>
            <a:r>
              <a:rPr lang="en-GB" b="1" dirty="0">
                <a:hlinkClick r:id="rId2"/>
              </a:rPr>
              <a:t>Click</a:t>
            </a:r>
            <a:endParaRPr lang="en-GB" b="1" dirty="0"/>
          </a:p>
          <a:p>
            <a:pPr algn="ctr"/>
            <a:r>
              <a:rPr lang="en-GB" b="1" dirty="0"/>
              <a:t>Session 5; </a:t>
            </a:r>
            <a:r>
              <a:rPr lang="en-GB" b="1" dirty="0">
                <a:hlinkClick r:id="rId2"/>
              </a:rPr>
              <a:t>Click</a:t>
            </a:r>
            <a:endParaRPr lang="en-GB" b="1" dirty="0"/>
          </a:p>
          <a:p>
            <a:pPr marL="0" indent="0" algn="ctr">
              <a:buNone/>
            </a:pPr>
            <a:endParaRPr lang="en-GB" b="1" dirty="0"/>
          </a:p>
        </p:txBody>
      </p:sp>
      <p:sp>
        <p:nvSpPr>
          <p:cNvPr id="4" name="Rectangle 3">
            <a:extLst>
              <a:ext uri="{FF2B5EF4-FFF2-40B4-BE49-F238E27FC236}">
                <a16:creationId xmlns:a16="http://schemas.microsoft.com/office/drawing/2014/main" id="{B0ADA616-D118-73A5-6FEF-18CD296CBA4B}"/>
              </a:ext>
            </a:extLst>
          </p:cNvPr>
          <p:cNvSpPr/>
          <p:nvPr/>
        </p:nvSpPr>
        <p:spPr>
          <a:xfrm>
            <a:off x="0" y="0"/>
            <a:ext cx="12192000" cy="449744"/>
          </a:xfrm>
          <a:prstGeom prst="rect">
            <a:avLst/>
          </a:prstGeom>
          <a:solidFill>
            <a:srgbClr val="BD582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C3EC1FA-9C13-CF19-16C1-33D7E8A5A178}"/>
              </a:ext>
            </a:extLst>
          </p:cNvPr>
          <p:cNvSpPr/>
          <p:nvPr/>
        </p:nvSpPr>
        <p:spPr>
          <a:xfrm>
            <a:off x="-1"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19B9AEC-E57B-1E8F-5C4E-4FA5B90C5F1E}"/>
              </a:ext>
            </a:extLst>
          </p:cNvPr>
          <p:cNvSpPr/>
          <p:nvPr/>
        </p:nvSpPr>
        <p:spPr>
          <a:xfrm>
            <a:off x="12023437" y="0"/>
            <a:ext cx="193963" cy="6858000"/>
          </a:xfrm>
          <a:prstGeom prst="rect">
            <a:avLst/>
          </a:prstGeom>
          <a:solidFill>
            <a:srgbClr val="BD582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635272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BrushVTI">
  <a:themeElements>
    <a:clrScheme name="AnalogousFromLightSeedLeftStep">
      <a:dk1>
        <a:srgbClr val="000000"/>
      </a:dk1>
      <a:lt1>
        <a:srgbClr val="FFFFFF"/>
      </a:lt1>
      <a:dk2>
        <a:srgbClr val="41242D"/>
      </a:dk2>
      <a:lt2>
        <a:srgbClr val="E2E5E8"/>
      </a:lt2>
      <a:accent1>
        <a:srgbClr val="B99D7D"/>
      </a:accent1>
      <a:accent2>
        <a:srgbClr val="BA867F"/>
      </a:accent2>
      <a:accent3>
        <a:srgbClr val="C492A1"/>
      </a:accent3>
      <a:accent4>
        <a:srgbClr val="BA7FA9"/>
      </a:accent4>
      <a:accent5>
        <a:srgbClr val="BE93C5"/>
      </a:accent5>
      <a:accent6>
        <a:srgbClr val="997FBA"/>
      </a:accent6>
      <a:hlink>
        <a:srgbClr val="6283AA"/>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1254</TotalTime>
  <Words>7022</Words>
  <Application>Microsoft Office PowerPoint</Application>
  <PresentationFormat>Widescreen</PresentationFormat>
  <Paragraphs>712</Paragraphs>
  <Slides>20</Slides>
  <Notes>18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20</vt:i4>
      </vt:variant>
    </vt:vector>
  </HeadingPairs>
  <TitlesOfParts>
    <vt:vector size="31" baseType="lpstr">
      <vt:lpstr>Aptos</vt:lpstr>
      <vt:lpstr>Arial</vt:lpstr>
      <vt:lpstr>Calibri</vt:lpstr>
      <vt:lpstr>Calibri Light</vt:lpstr>
      <vt:lpstr>Century Gothic</vt:lpstr>
      <vt:lpstr>Open Sans</vt:lpstr>
      <vt:lpstr>Roboto</vt:lpstr>
      <vt:lpstr>Times</vt:lpstr>
      <vt:lpstr>Times New Roman</vt:lpstr>
      <vt:lpstr>BrushVTI</vt:lpstr>
      <vt:lpstr>Retrospect</vt:lpstr>
      <vt:lpstr>Assessment 1 – Practical Coaching Programme  </vt:lpstr>
      <vt:lpstr>Context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lpstr>Appendix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 Practical Coaching Programme</dc:title>
  <dc:creator>Dafydd Millns (2105094)</dc:creator>
  <cp:lastModifiedBy>Dafydd Millns (2105094)</cp:lastModifiedBy>
  <cp:revision>16</cp:revision>
  <dcterms:created xsi:type="dcterms:W3CDTF">2024-03-13T14:39:36Z</dcterms:created>
  <dcterms:modified xsi:type="dcterms:W3CDTF">2024-03-14T11:33:41Z</dcterms:modified>
</cp:coreProperties>
</file>