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
  </p:notesMasterIdLst>
  <p:sldIdLst>
    <p:sldId id="257" r:id="rId2"/>
    <p:sldId id="258" r:id="rId3"/>
    <p:sldId id="259" r:id="rId4"/>
    <p:sldId id="260"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BFDA"/>
    <a:srgbClr val="FFD09F"/>
    <a:srgbClr val="FFCF97"/>
    <a:srgbClr val="FFC59A"/>
    <a:srgbClr val="FFD6AA"/>
    <a:srgbClr val="FFD0A7"/>
    <a:srgbClr val="FFD9A3"/>
    <a:srgbClr val="FFDDA5"/>
    <a:srgbClr val="FFBAB9"/>
    <a:srgbClr val="FFB7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850"/>
    <p:restoredTop sz="94653"/>
  </p:normalViewPr>
  <p:slideViewPr>
    <p:cSldViewPr snapToGrid="0">
      <p:cViewPr varScale="1">
        <p:scale>
          <a:sx n="85" d="100"/>
          <a:sy n="85" d="100"/>
        </p:scale>
        <p:origin x="42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E6F5CF-8BC6-A340-8687-656E64BF0414}" type="datetimeFigureOut">
              <a:rPr lang="en-US" smtClean="0"/>
              <a:t>12/1/22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E5F1BC-71D5-9E4E-B9A9-B71FA53285AC}" type="slidenum">
              <a:rPr lang="en-US" smtClean="0"/>
              <a:t>‹#›</a:t>
            </a:fld>
            <a:endParaRPr lang="en-US"/>
          </a:p>
        </p:txBody>
      </p:sp>
    </p:spTree>
    <p:extLst>
      <p:ext uri="{BB962C8B-B14F-4D97-AF65-F5344CB8AC3E}">
        <p14:creationId xmlns:p14="http://schemas.microsoft.com/office/powerpoint/2010/main" val="3640116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7E5F1BC-71D5-9E4E-B9A9-B71FA53285AC}" type="slidenum">
              <a:rPr lang="en-US" smtClean="0"/>
              <a:t>1</a:t>
            </a:fld>
            <a:endParaRPr lang="en-US"/>
          </a:p>
        </p:txBody>
      </p:sp>
    </p:spTree>
    <p:extLst>
      <p:ext uri="{BB962C8B-B14F-4D97-AF65-F5344CB8AC3E}">
        <p14:creationId xmlns:p14="http://schemas.microsoft.com/office/powerpoint/2010/main" val="17421216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7E5F1BC-71D5-9E4E-B9A9-B71FA53285AC}" type="slidenum">
              <a:rPr lang="en-US" smtClean="0"/>
              <a:t>5</a:t>
            </a:fld>
            <a:endParaRPr lang="en-US"/>
          </a:p>
        </p:txBody>
      </p:sp>
    </p:spTree>
    <p:extLst>
      <p:ext uri="{BB962C8B-B14F-4D97-AF65-F5344CB8AC3E}">
        <p14:creationId xmlns:p14="http://schemas.microsoft.com/office/powerpoint/2010/main" val="14421882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5CBFB-9292-5A31-0C56-7E71D09AFE1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3FD319D-A38C-65C3-E137-7FA4900F64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C35A183-27A2-6CAF-A9E6-2561FD2E7A06}"/>
              </a:ext>
            </a:extLst>
          </p:cNvPr>
          <p:cNvSpPr>
            <a:spLocks noGrp="1"/>
          </p:cNvSpPr>
          <p:nvPr>
            <p:ph type="dt" sz="half" idx="10"/>
          </p:nvPr>
        </p:nvSpPr>
        <p:spPr/>
        <p:txBody>
          <a:bodyPr/>
          <a:lstStyle/>
          <a:p>
            <a:fld id="{7AA5B2FD-77F0-1949-8E34-8D67A33187D0}" type="datetimeFigureOut">
              <a:rPr lang="en-US" smtClean="0"/>
              <a:t>12/1/22</a:t>
            </a:fld>
            <a:endParaRPr lang="en-US"/>
          </a:p>
        </p:txBody>
      </p:sp>
      <p:sp>
        <p:nvSpPr>
          <p:cNvPr id="5" name="Footer Placeholder 4">
            <a:extLst>
              <a:ext uri="{FF2B5EF4-FFF2-40B4-BE49-F238E27FC236}">
                <a16:creationId xmlns:a16="http://schemas.microsoft.com/office/drawing/2014/main" id="{7FD7EDDC-CD8F-DBD0-6B72-C5FE567CB7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95F0C6-E1CE-99F0-AE5C-858155246299}"/>
              </a:ext>
            </a:extLst>
          </p:cNvPr>
          <p:cNvSpPr>
            <a:spLocks noGrp="1"/>
          </p:cNvSpPr>
          <p:nvPr>
            <p:ph type="sldNum" sz="quarter" idx="12"/>
          </p:nvPr>
        </p:nvSpPr>
        <p:spPr/>
        <p:txBody>
          <a:bodyPr/>
          <a:lstStyle/>
          <a:p>
            <a:fld id="{6F6FF378-C3BE-B546-B449-96CBF5837421}" type="slidenum">
              <a:rPr lang="en-US" smtClean="0"/>
              <a:t>‹#›</a:t>
            </a:fld>
            <a:endParaRPr lang="en-US"/>
          </a:p>
        </p:txBody>
      </p:sp>
    </p:spTree>
    <p:extLst>
      <p:ext uri="{BB962C8B-B14F-4D97-AF65-F5344CB8AC3E}">
        <p14:creationId xmlns:p14="http://schemas.microsoft.com/office/powerpoint/2010/main" val="1845123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73B96-B27C-B45D-EA34-E79B3858994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BA835CD-1A5F-F5E6-876A-A1CB0D1BC55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D8E3312-8757-58A3-1EEE-D320DF98159D}"/>
              </a:ext>
            </a:extLst>
          </p:cNvPr>
          <p:cNvSpPr>
            <a:spLocks noGrp="1"/>
          </p:cNvSpPr>
          <p:nvPr>
            <p:ph type="dt" sz="half" idx="10"/>
          </p:nvPr>
        </p:nvSpPr>
        <p:spPr/>
        <p:txBody>
          <a:bodyPr/>
          <a:lstStyle/>
          <a:p>
            <a:fld id="{7AA5B2FD-77F0-1949-8E34-8D67A33187D0}" type="datetimeFigureOut">
              <a:rPr lang="en-US" smtClean="0"/>
              <a:t>12/1/22</a:t>
            </a:fld>
            <a:endParaRPr lang="en-US"/>
          </a:p>
        </p:txBody>
      </p:sp>
      <p:sp>
        <p:nvSpPr>
          <p:cNvPr id="5" name="Footer Placeholder 4">
            <a:extLst>
              <a:ext uri="{FF2B5EF4-FFF2-40B4-BE49-F238E27FC236}">
                <a16:creationId xmlns:a16="http://schemas.microsoft.com/office/drawing/2014/main" id="{1CEA1809-C363-9554-6156-D7CC18AE69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EB5704-08CD-439D-14CE-2E1CF753AA8D}"/>
              </a:ext>
            </a:extLst>
          </p:cNvPr>
          <p:cNvSpPr>
            <a:spLocks noGrp="1"/>
          </p:cNvSpPr>
          <p:nvPr>
            <p:ph type="sldNum" sz="quarter" idx="12"/>
          </p:nvPr>
        </p:nvSpPr>
        <p:spPr/>
        <p:txBody>
          <a:bodyPr/>
          <a:lstStyle/>
          <a:p>
            <a:fld id="{6F6FF378-C3BE-B546-B449-96CBF5837421}" type="slidenum">
              <a:rPr lang="en-US" smtClean="0"/>
              <a:t>‹#›</a:t>
            </a:fld>
            <a:endParaRPr lang="en-US"/>
          </a:p>
        </p:txBody>
      </p:sp>
    </p:spTree>
    <p:extLst>
      <p:ext uri="{BB962C8B-B14F-4D97-AF65-F5344CB8AC3E}">
        <p14:creationId xmlns:p14="http://schemas.microsoft.com/office/powerpoint/2010/main" val="16537411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B72AA-5EB3-8EDD-5781-3E311A4166C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CCBC41C-6D8D-9755-C8DA-753F9D6ABC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9EF506-201C-E05A-B3C3-D71C18800712}"/>
              </a:ext>
            </a:extLst>
          </p:cNvPr>
          <p:cNvSpPr>
            <a:spLocks noGrp="1"/>
          </p:cNvSpPr>
          <p:nvPr>
            <p:ph type="dt" sz="half" idx="10"/>
          </p:nvPr>
        </p:nvSpPr>
        <p:spPr/>
        <p:txBody>
          <a:bodyPr/>
          <a:lstStyle/>
          <a:p>
            <a:fld id="{7AA5B2FD-77F0-1949-8E34-8D67A33187D0}" type="datetimeFigureOut">
              <a:rPr lang="en-US" smtClean="0"/>
              <a:t>12/1/22</a:t>
            </a:fld>
            <a:endParaRPr lang="en-US"/>
          </a:p>
        </p:txBody>
      </p:sp>
      <p:sp>
        <p:nvSpPr>
          <p:cNvPr id="5" name="Footer Placeholder 4">
            <a:extLst>
              <a:ext uri="{FF2B5EF4-FFF2-40B4-BE49-F238E27FC236}">
                <a16:creationId xmlns:a16="http://schemas.microsoft.com/office/drawing/2014/main" id="{9E461540-AA60-A505-3DA2-34E6F0C2D0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92BE3B-DCB8-E102-6BBE-DD08AFA875EF}"/>
              </a:ext>
            </a:extLst>
          </p:cNvPr>
          <p:cNvSpPr>
            <a:spLocks noGrp="1"/>
          </p:cNvSpPr>
          <p:nvPr>
            <p:ph type="sldNum" sz="quarter" idx="12"/>
          </p:nvPr>
        </p:nvSpPr>
        <p:spPr/>
        <p:txBody>
          <a:bodyPr/>
          <a:lstStyle/>
          <a:p>
            <a:fld id="{6F6FF378-C3BE-B546-B449-96CBF5837421}" type="slidenum">
              <a:rPr lang="en-US" smtClean="0"/>
              <a:t>‹#›</a:t>
            </a:fld>
            <a:endParaRPr lang="en-US"/>
          </a:p>
        </p:txBody>
      </p:sp>
    </p:spTree>
    <p:extLst>
      <p:ext uri="{BB962C8B-B14F-4D97-AF65-F5344CB8AC3E}">
        <p14:creationId xmlns:p14="http://schemas.microsoft.com/office/powerpoint/2010/main" val="1526705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79783-E982-0E01-7C11-D8717BBC32F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2A7C252-D742-205C-F54A-07F24839864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37607C7-D943-1F14-1CB4-22805DF9C17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AE3BE9E-7C62-6C5B-0F68-1F2AA304CD6E}"/>
              </a:ext>
            </a:extLst>
          </p:cNvPr>
          <p:cNvSpPr>
            <a:spLocks noGrp="1"/>
          </p:cNvSpPr>
          <p:nvPr>
            <p:ph type="dt" sz="half" idx="10"/>
          </p:nvPr>
        </p:nvSpPr>
        <p:spPr/>
        <p:txBody>
          <a:bodyPr/>
          <a:lstStyle/>
          <a:p>
            <a:fld id="{7AA5B2FD-77F0-1949-8E34-8D67A33187D0}" type="datetimeFigureOut">
              <a:rPr lang="en-US" smtClean="0"/>
              <a:t>12/1/22</a:t>
            </a:fld>
            <a:endParaRPr lang="en-US"/>
          </a:p>
        </p:txBody>
      </p:sp>
      <p:sp>
        <p:nvSpPr>
          <p:cNvPr id="6" name="Footer Placeholder 5">
            <a:extLst>
              <a:ext uri="{FF2B5EF4-FFF2-40B4-BE49-F238E27FC236}">
                <a16:creationId xmlns:a16="http://schemas.microsoft.com/office/drawing/2014/main" id="{A06DB287-3767-7A4A-A243-7557DB2281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91C6AD-9A79-5E26-F03E-8FE7B55848FC}"/>
              </a:ext>
            </a:extLst>
          </p:cNvPr>
          <p:cNvSpPr>
            <a:spLocks noGrp="1"/>
          </p:cNvSpPr>
          <p:nvPr>
            <p:ph type="sldNum" sz="quarter" idx="12"/>
          </p:nvPr>
        </p:nvSpPr>
        <p:spPr/>
        <p:txBody>
          <a:bodyPr/>
          <a:lstStyle/>
          <a:p>
            <a:fld id="{6F6FF378-C3BE-B546-B449-96CBF5837421}" type="slidenum">
              <a:rPr lang="en-US" smtClean="0"/>
              <a:t>‹#›</a:t>
            </a:fld>
            <a:endParaRPr lang="en-US"/>
          </a:p>
        </p:txBody>
      </p:sp>
    </p:spTree>
    <p:extLst>
      <p:ext uri="{BB962C8B-B14F-4D97-AF65-F5344CB8AC3E}">
        <p14:creationId xmlns:p14="http://schemas.microsoft.com/office/powerpoint/2010/main" val="41978791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0ABEA-B887-4CE5-C135-E29B8DE98C8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118927C-0648-33F1-A11B-03E433176F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613CC7B-0055-B233-C8D4-B4FB9C93174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542D968-1A64-DCAA-E5D2-1DE1894A4E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59F97E0-245A-E63E-596A-3529A62253F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CB1D9E7-74BA-0D4F-B4E9-006963427898}"/>
              </a:ext>
            </a:extLst>
          </p:cNvPr>
          <p:cNvSpPr>
            <a:spLocks noGrp="1"/>
          </p:cNvSpPr>
          <p:nvPr>
            <p:ph type="dt" sz="half" idx="10"/>
          </p:nvPr>
        </p:nvSpPr>
        <p:spPr/>
        <p:txBody>
          <a:bodyPr/>
          <a:lstStyle/>
          <a:p>
            <a:fld id="{7AA5B2FD-77F0-1949-8E34-8D67A33187D0}" type="datetimeFigureOut">
              <a:rPr lang="en-US" smtClean="0"/>
              <a:t>12/1/22</a:t>
            </a:fld>
            <a:endParaRPr lang="en-US"/>
          </a:p>
        </p:txBody>
      </p:sp>
      <p:sp>
        <p:nvSpPr>
          <p:cNvPr id="8" name="Footer Placeholder 7">
            <a:extLst>
              <a:ext uri="{FF2B5EF4-FFF2-40B4-BE49-F238E27FC236}">
                <a16:creationId xmlns:a16="http://schemas.microsoft.com/office/drawing/2014/main" id="{CE6A7007-D874-9362-F25D-47320E16D7D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8F41E7D-48A9-D681-D1B4-D4F80E6464BE}"/>
              </a:ext>
            </a:extLst>
          </p:cNvPr>
          <p:cNvSpPr>
            <a:spLocks noGrp="1"/>
          </p:cNvSpPr>
          <p:nvPr>
            <p:ph type="sldNum" sz="quarter" idx="12"/>
          </p:nvPr>
        </p:nvSpPr>
        <p:spPr/>
        <p:txBody>
          <a:bodyPr/>
          <a:lstStyle/>
          <a:p>
            <a:fld id="{6F6FF378-C3BE-B546-B449-96CBF5837421}" type="slidenum">
              <a:rPr lang="en-US" smtClean="0"/>
              <a:t>‹#›</a:t>
            </a:fld>
            <a:endParaRPr lang="en-US"/>
          </a:p>
        </p:txBody>
      </p:sp>
    </p:spTree>
    <p:extLst>
      <p:ext uri="{BB962C8B-B14F-4D97-AF65-F5344CB8AC3E}">
        <p14:creationId xmlns:p14="http://schemas.microsoft.com/office/powerpoint/2010/main" val="4275264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D9A1E-C5BB-596D-4173-54FA48E87C2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2E191FE-1A81-881C-C80A-450E92DCC4B3}"/>
              </a:ext>
            </a:extLst>
          </p:cNvPr>
          <p:cNvSpPr>
            <a:spLocks noGrp="1"/>
          </p:cNvSpPr>
          <p:nvPr>
            <p:ph type="dt" sz="half" idx="10"/>
          </p:nvPr>
        </p:nvSpPr>
        <p:spPr/>
        <p:txBody>
          <a:bodyPr/>
          <a:lstStyle/>
          <a:p>
            <a:fld id="{7AA5B2FD-77F0-1949-8E34-8D67A33187D0}" type="datetimeFigureOut">
              <a:rPr lang="en-US" smtClean="0"/>
              <a:t>12/1/22</a:t>
            </a:fld>
            <a:endParaRPr lang="en-US"/>
          </a:p>
        </p:txBody>
      </p:sp>
      <p:sp>
        <p:nvSpPr>
          <p:cNvPr id="4" name="Footer Placeholder 3">
            <a:extLst>
              <a:ext uri="{FF2B5EF4-FFF2-40B4-BE49-F238E27FC236}">
                <a16:creationId xmlns:a16="http://schemas.microsoft.com/office/drawing/2014/main" id="{9B244415-FDCA-00CC-F38E-190EC8DA7FB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648863E-E96B-24AE-DE0E-413CDFFEB632}"/>
              </a:ext>
            </a:extLst>
          </p:cNvPr>
          <p:cNvSpPr>
            <a:spLocks noGrp="1"/>
          </p:cNvSpPr>
          <p:nvPr>
            <p:ph type="sldNum" sz="quarter" idx="12"/>
          </p:nvPr>
        </p:nvSpPr>
        <p:spPr/>
        <p:txBody>
          <a:bodyPr/>
          <a:lstStyle/>
          <a:p>
            <a:fld id="{6F6FF378-C3BE-B546-B449-96CBF5837421}" type="slidenum">
              <a:rPr lang="en-US" smtClean="0"/>
              <a:t>‹#›</a:t>
            </a:fld>
            <a:endParaRPr lang="en-US"/>
          </a:p>
        </p:txBody>
      </p:sp>
    </p:spTree>
    <p:extLst>
      <p:ext uri="{BB962C8B-B14F-4D97-AF65-F5344CB8AC3E}">
        <p14:creationId xmlns:p14="http://schemas.microsoft.com/office/powerpoint/2010/main" val="3096213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865D64-00B2-D41A-5B14-89ABD3F4065D}"/>
              </a:ext>
            </a:extLst>
          </p:cNvPr>
          <p:cNvSpPr>
            <a:spLocks noGrp="1"/>
          </p:cNvSpPr>
          <p:nvPr>
            <p:ph type="dt" sz="half" idx="10"/>
          </p:nvPr>
        </p:nvSpPr>
        <p:spPr/>
        <p:txBody>
          <a:bodyPr/>
          <a:lstStyle/>
          <a:p>
            <a:fld id="{7AA5B2FD-77F0-1949-8E34-8D67A33187D0}" type="datetimeFigureOut">
              <a:rPr lang="en-US" smtClean="0"/>
              <a:t>12/1/22</a:t>
            </a:fld>
            <a:endParaRPr lang="en-US"/>
          </a:p>
        </p:txBody>
      </p:sp>
      <p:sp>
        <p:nvSpPr>
          <p:cNvPr id="3" name="Footer Placeholder 2">
            <a:extLst>
              <a:ext uri="{FF2B5EF4-FFF2-40B4-BE49-F238E27FC236}">
                <a16:creationId xmlns:a16="http://schemas.microsoft.com/office/drawing/2014/main" id="{64FD5D7D-403B-C434-7A3B-1B67DAC94AF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D67AE4-DCC9-F1C0-1B27-2A702BC25DB7}"/>
              </a:ext>
            </a:extLst>
          </p:cNvPr>
          <p:cNvSpPr>
            <a:spLocks noGrp="1"/>
          </p:cNvSpPr>
          <p:nvPr>
            <p:ph type="sldNum" sz="quarter" idx="12"/>
          </p:nvPr>
        </p:nvSpPr>
        <p:spPr/>
        <p:txBody>
          <a:bodyPr/>
          <a:lstStyle/>
          <a:p>
            <a:fld id="{6F6FF378-C3BE-B546-B449-96CBF5837421}" type="slidenum">
              <a:rPr lang="en-US" smtClean="0"/>
              <a:t>‹#›</a:t>
            </a:fld>
            <a:endParaRPr lang="en-US"/>
          </a:p>
        </p:txBody>
      </p:sp>
    </p:spTree>
    <p:extLst>
      <p:ext uri="{BB962C8B-B14F-4D97-AF65-F5344CB8AC3E}">
        <p14:creationId xmlns:p14="http://schemas.microsoft.com/office/powerpoint/2010/main" val="2255734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A2FBC-6A90-803F-4F66-6DC58EB3969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8E143D7-F606-E3EB-13CD-1120755AF3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09EDDF-F2A7-8586-5E98-32E5C7A5E5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D06F53-C090-47E3-2FCE-49E9B3DD1BB2}"/>
              </a:ext>
            </a:extLst>
          </p:cNvPr>
          <p:cNvSpPr>
            <a:spLocks noGrp="1"/>
          </p:cNvSpPr>
          <p:nvPr>
            <p:ph type="dt" sz="half" idx="10"/>
          </p:nvPr>
        </p:nvSpPr>
        <p:spPr/>
        <p:txBody>
          <a:bodyPr/>
          <a:lstStyle/>
          <a:p>
            <a:fld id="{7AA5B2FD-77F0-1949-8E34-8D67A33187D0}" type="datetimeFigureOut">
              <a:rPr lang="en-US" smtClean="0"/>
              <a:t>12/1/22</a:t>
            </a:fld>
            <a:endParaRPr lang="en-US"/>
          </a:p>
        </p:txBody>
      </p:sp>
      <p:sp>
        <p:nvSpPr>
          <p:cNvPr id="6" name="Footer Placeholder 5">
            <a:extLst>
              <a:ext uri="{FF2B5EF4-FFF2-40B4-BE49-F238E27FC236}">
                <a16:creationId xmlns:a16="http://schemas.microsoft.com/office/drawing/2014/main" id="{830736C8-1EE1-3652-FE96-6885FE5A398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70D37A-468D-B75D-A5E3-D29BE078204D}"/>
              </a:ext>
            </a:extLst>
          </p:cNvPr>
          <p:cNvSpPr>
            <a:spLocks noGrp="1"/>
          </p:cNvSpPr>
          <p:nvPr>
            <p:ph type="sldNum" sz="quarter" idx="12"/>
          </p:nvPr>
        </p:nvSpPr>
        <p:spPr/>
        <p:txBody>
          <a:bodyPr/>
          <a:lstStyle/>
          <a:p>
            <a:fld id="{6F6FF378-C3BE-B546-B449-96CBF5837421}" type="slidenum">
              <a:rPr lang="en-US" smtClean="0"/>
              <a:t>‹#›</a:t>
            </a:fld>
            <a:endParaRPr lang="en-US"/>
          </a:p>
        </p:txBody>
      </p:sp>
    </p:spTree>
    <p:extLst>
      <p:ext uri="{BB962C8B-B14F-4D97-AF65-F5344CB8AC3E}">
        <p14:creationId xmlns:p14="http://schemas.microsoft.com/office/powerpoint/2010/main" val="3448535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DDA52-395A-E39E-2E0A-52D0418D9D2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D7CBC0B-F01D-6345-165F-ED0EB30AD9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7F6E036-05CA-E141-BEF4-B1885F917D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8C96215-D7C7-71AC-A42D-9C4AF0DEC231}"/>
              </a:ext>
            </a:extLst>
          </p:cNvPr>
          <p:cNvSpPr>
            <a:spLocks noGrp="1"/>
          </p:cNvSpPr>
          <p:nvPr>
            <p:ph type="dt" sz="half" idx="10"/>
          </p:nvPr>
        </p:nvSpPr>
        <p:spPr/>
        <p:txBody>
          <a:bodyPr/>
          <a:lstStyle/>
          <a:p>
            <a:fld id="{7AA5B2FD-77F0-1949-8E34-8D67A33187D0}" type="datetimeFigureOut">
              <a:rPr lang="en-US" smtClean="0"/>
              <a:t>12/1/22</a:t>
            </a:fld>
            <a:endParaRPr lang="en-US"/>
          </a:p>
        </p:txBody>
      </p:sp>
      <p:sp>
        <p:nvSpPr>
          <p:cNvPr id="6" name="Footer Placeholder 5">
            <a:extLst>
              <a:ext uri="{FF2B5EF4-FFF2-40B4-BE49-F238E27FC236}">
                <a16:creationId xmlns:a16="http://schemas.microsoft.com/office/drawing/2014/main" id="{50E97C43-C510-4F90-309D-C1D9115254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A02F0A-63FA-EB2C-3E12-1DB51C3D95E5}"/>
              </a:ext>
            </a:extLst>
          </p:cNvPr>
          <p:cNvSpPr>
            <a:spLocks noGrp="1"/>
          </p:cNvSpPr>
          <p:nvPr>
            <p:ph type="sldNum" sz="quarter" idx="12"/>
          </p:nvPr>
        </p:nvSpPr>
        <p:spPr/>
        <p:txBody>
          <a:bodyPr/>
          <a:lstStyle/>
          <a:p>
            <a:fld id="{6F6FF378-C3BE-B546-B449-96CBF5837421}" type="slidenum">
              <a:rPr lang="en-US" smtClean="0"/>
              <a:t>‹#›</a:t>
            </a:fld>
            <a:endParaRPr lang="en-US"/>
          </a:p>
        </p:txBody>
      </p:sp>
    </p:spTree>
    <p:extLst>
      <p:ext uri="{BB962C8B-B14F-4D97-AF65-F5344CB8AC3E}">
        <p14:creationId xmlns:p14="http://schemas.microsoft.com/office/powerpoint/2010/main" val="970615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6E16E-8173-1BFC-C373-D951F7AC77F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81C5439-A564-BAC0-89B2-A4C0E22E0F1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1749F49-9EC4-AC7F-5F33-1B7CB1C87C72}"/>
              </a:ext>
            </a:extLst>
          </p:cNvPr>
          <p:cNvSpPr>
            <a:spLocks noGrp="1"/>
          </p:cNvSpPr>
          <p:nvPr>
            <p:ph type="dt" sz="half" idx="10"/>
          </p:nvPr>
        </p:nvSpPr>
        <p:spPr/>
        <p:txBody>
          <a:bodyPr/>
          <a:lstStyle/>
          <a:p>
            <a:fld id="{7AA5B2FD-77F0-1949-8E34-8D67A33187D0}" type="datetimeFigureOut">
              <a:rPr lang="en-US" smtClean="0"/>
              <a:t>12/1/22</a:t>
            </a:fld>
            <a:endParaRPr lang="en-US"/>
          </a:p>
        </p:txBody>
      </p:sp>
      <p:sp>
        <p:nvSpPr>
          <p:cNvPr id="5" name="Footer Placeholder 4">
            <a:extLst>
              <a:ext uri="{FF2B5EF4-FFF2-40B4-BE49-F238E27FC236}">
                <a16:creationId xmlns:a16="http://schemas.microsoft.com/office/drawing/2014/main" id="{22EFAF3E-3486-1764-A813-6FA8EA38C8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3BBE16-5EDF-784C-3FEA-32207DBE40EE}"/>
              </a:ext>
            </a:extLst>
          </p:cNvPr>
          <p:cNvSpPr>
            <a:spLocks noGrp="1"/>
          </p:cNvSpPr>
          <p:nvPr>
            <p:ph type="sldNum" sz="quarter" idx="12"/>
          </p:nvPr>
        </p:nvSpPr>
        <p:spPr/>
        <p:txBody>
          <a:bodyPr/>
          <a:lstStyle/>
          <a:p>
            <a:fld id="{6F6FF378-C3BE-B546-B449-96CBF5837421}" type="slidenum">
              <a:rPr lang="en-US" smtClean="0"/>
              <a:t>‹#›</a:t>
            </a:fld>
            <a:endParaRPr lang="en-US"/>
          </a:p>
        </p:txBody>
      </p:sp>
    </p:spTree>
    <p:extLst>
      <p:ext uri="{BB962C8B-B14F-4D97-AF65-F5344CB8AC3E}">
        <p14:creationId xmlns:p14="http://schemas.microsoft.com/office/powerpoint/2010/main" val="2560559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3D85D6-C6AE-DA27-9E4C-FAC0778848E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BF2C36E-8B54-E01C-E242-E081AD101E2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090BEF-DB7E-BA08-2F8F-E23884AFD508}"/>
              </a:ext>
            </a:extLst>
          </p:cNvPr>
          <p:cNvSpPr>
            <a:spLocks noGrp="1"/>
          </p:cNvSpPr>
          <p:nvPr>
            <p:ph type="dt" sz="half" idx="10"/>
          </p:nvPr>
        </p:nvSpPr>
        <p:spPr/>
        <p:txBody>
          <a:bodyPr/>
          <a:lstStyle/>
          <a:p>
            <a:fld id="{7AA5B2FD-77F0-1949-8E34-8D67A33187D0}" type="datetimeFigureOut">
              <a:rPr lang="en-US" smtClean="0"/>
              <a:t>12/1/22</a:t>
            </a:fld>
            <a:endParaRPr lang="en-US"/>
          </a:p>
        </p:txBody>
      </p:sp>
      <p:sp>
        <p:nvSpPr>
          <p:cNvPr id="5" name="Footer Placeholder 4">
            <a:extLst>
              <a:ext uri="{FF2B5EF4-FFF2-40B4-BE49-F238E27FC236}">
                <a16:creationId xmlns:a16="http://schemas.microsoft.com/office/drawing/2014/main" id="{AA3F0972-6CC1-AB2E-565C-9C0F67C76C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BEF433-1AF7-86B5-445D-4EF841C652D7}"/>
              </a:ext>
            </a:extLst>
          </p:cNvPr>
          <p:cNvSpPr>
            <a:spLocks noGrp="1"/>
          </p:cNvSpPr>
          <p:nvPr>
            <p:ph type="sldNum" sz="quarter" idx="12"/>
          </p:nvPr>
        </p:nvSpPr>
        <p:spPr/>
        <p:txBody>
          <a:bodyPr/>
          <a:lstStyle/>
          <a:p>
            <a:fld id="{6F6FF378-C3BE-B546-B449-96CBF5837421}" type="slidenum">
              <a:rPr lang="en-US" smtClean="0"/>
              <a:t>‹#›</a:t>
            </a:fld>
            <a:endParaRPr lang="en-US"/>
          </a:p>
        </p:txBody>
      </p:sp>
    </p:spTree>
    <p:extLst>
      <p:ext uri="{BB962C8B-B14F-4D97-AF65-F5344CB8AC3E}">
        <p14:creationId xmlns:p14="http://schemas.microsoft.com/office/powerpoint/2010/main" val="1647287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C6A9CD-4F0A-591E-1474-1A861BAD63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ECF23EF-4D79-F869-56AF-FAF5F90EC5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B5CFCA-880A-D72A-927A-7A9A0C5EB5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A5B2FD-77F0-1949-8E34-8D67A33187D0}" type="datetimeFigureOut">
              <a:rPr lang="en-US" smtClean="0"/>
              <a:t>12/1/22</a:t>
            </a:fld>
            <a:endParaRPr lang="en-US"/>
          </a:p>
        </p:txBody>
      </p:sp>
      <p:sp>
        <p:nvSpPr>
          <p:cNvPr id="5" name="Footer Placeholder 4">
            <a:extLst>
              <a:ext uri="{FF2B5EF4-FFF2-40B4-BE49-F238E27FC236}">
                <a16:creationId xmlns:a16="http://schemas.microsoft.com/office/drawing/2014/main" id="{1B47E4A2-FF59-0A95-79E8-02B5D3ACB3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515268-6877-31D3-78FF-6480468039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6FF378-C3BE-B546-B449-96CBF5837421}" type="slidenum">
              <a:rPr lang="en-US" smtClean="0"/>
              <a:t>‹#›</a:t>
            </a:fld>
            <a:endParaRPr lang="en-US"/>
          </a:p>
        </p:txBody>
      </p:sp>
    </p:spTree>
    <p:extLst>
      <p:ext uri="{BB962C8B-B14F-4D97-AF65-F5344CB8AC3E}">
        <p14:creationId xmlns:p14="http://schemas.microsoft.com/office/powerpoint/2010/main" val="12491480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ceinternational1892.org/well-being/" TargetMode="External"/><Relationship Id="rId13" Type="http://schemas.openxmlformats.org/officeDocument/2006/relationships/hyperlink" Target="https://foundationyears.org.uk/2020/12/putting-wellbeing-at-the-heart-of-our-early-years-practice/" TargetMode="External"/><Relationship Id="rId3" Type="http://schemas.openxmlformats.org/officeDocument/2006/relationships/hyperlink" Target="https://myhealth.alberta.ca/Health/aftercareinformation/pages/conditions.aspx?hwid=tw12165" TargetMode="External"/><Relationship Id="rId7" Type="http://schemas.openxmlformats.org/officeDocument/2006/relationships/hyperlink" Target="https://www.cdc.gov/hrqol/wellbeing.htm" TargetMode="External"/><Relationship Id="rId12" Type="http://schemas.openxmlformats.org/officeDocument/2006/relationships/hyperlink" Target="https://www.google.com/url?sa=t&amp;rct=j&amp;q=&amp;esrc=s&amp;source=web&amp;cd=&amp;ved=2ahUKEwiNz9fS_MT7AhWPY8AKHcyrCeIQFnoECDwQAw&amp;url=https%3A%2F%2Feducation.gov.scot%2FDocuments%2Fhealth-and-wellbeing-pp.doc&amp;usg=AOvVaw3H7--gW-lon32wwumWVDc0" TargetMode="External"/><Relationship Id="rId2" Type="http://schemas.openxmlformats.org/officeDocument/2006/relationships/hyperlink" Target="https://www.who.int/about/governance/constitution" TargetMode="External"/><Relationship Id="rId16" Type="http://schemas.openxmlformats.org/officeDocument/2006/relationships/hyperlink" Target="https://www.wales.nhs.uk/ourservices/findannhsdentist/designedtosmile%209accessed%2024th%20November%202022" TargetMode="External"/><Relationship Id="rId1" Type="http://schemas.openxmlformats.org/officeDocument/2006/relationships/slideLayout" Target="../slideLayouts/slideLayout2.xml"/><Relationship Id="rId6" Type="http://schemas.openxmlformats.org/officeDocument/2006/relationships/hyperlink" Target="https://www.health.org.uk/blogs/the-value-of-health" TargetMode="External"/><Relationship Id="rId11" Type="http://schemas.openxmlformats.org/officeDocument/2006/relationships/hyperlink" Target="https://www.ted.com/talks/carol_dweck_the_power_of_believing_that_you_can_improve" TargetMode="External"/><Relationship Id="rId5" Type="http://schemas.openxmlformats.org/officeDocument/2006/relationships/hyperlink" Target="https://www.betterhealth.vic.gov.au/health/healthyliving/work-and-your-health" TargetMode="External"/><Relationship Id="rId15" Type="http://schemas.openxmlformats.org/officeDocument/2006/relationships/hyperlink" Target="https://medicine.llu.edu/academics/resources/stages-change-model%209Accessed%2028th%20November%202022" TargetMode="External"/><Relationship Id="rId10" Type="http://schemas.openxmlformats.org/officeDocument/2006/relationships/hyperlink" Target="https://www.open.edu/openlearn/mod/oucontent/view.php?printable=1&amp;id=3738" TargetMode="External"/><Relationship Id="rId4" Type="http://schemas.openxmlformats.org/officeDocument/2006/relationships/hyperlink" Target="https://www.betterhealth.vic.gov.au/health/healthyliving/wellbeing" TargetMode="External"/><Relationship Id="rId9" Type="http://schemas.openxmlformats.org/officeDocument/2006/relationships/hyperlink" Target="https://www.collinsdictionary.com/dictionary/english/lifestyle" TargetMode="External"/><Relationship Id="rId14" Type="http://schemas.openxmlformats.org/officeDocument/2006/relationships/hyperlink" Target="https://www.jrf.org.uk/data/overall-uk-poverty-rates"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gov.wales/sites/default/files/statistics-and-research/2020-10/examination-results-september-2019-august-2020-provisional-399.pdf" TargetMode="External"/><Relationship Id="rId3" Type="http://schemas.openxmlformats.org/officeDocument/2006/relationships/hyperlink" Target="https://moodle.uwtsd.ac.uk/pluginfile.php/624189/mod_resource/content/1/1-s2.0-S003335062100336X-main.pdf?redirect=1" TargetMode="External"/><Relationship Id="rId7" Type="http://schemas.openxmlformats.org/officeDocument/2006/relationships/hyperlink" Target="https://www.wellatschool.org/school-based-interventions" TargetMode="External"/><Relationship Id="rId2" Type="http://schemas.openxmlformats.org/officeDocument/2006/relationships/hyperlink" Target="https://www.parenta.com/2018/09/01/bronfenbrenner-childrens-learning-in-a-wider-context/" TargetMode="External"/><Relationship Id="rId1" Type="http://schemas.openxmlformats.org/officeDocument/2006/relationships/slideLayout" Target="../slideLayouts/slideLayout2.xml"/><Relationship Id="rId6" Type="http://schemas.openxmlformats.org/officeDocument/2006/relationships/hyperlink" Target="https://jedfoundation.org/set-to-go/characteristics-of-resilient-people/" TargetMode="External"/><Relationship Id="rId11" Type="http://schemas.openxmlformats.org/officeDocument/2006/relationships/hyperlink" Target="https://www.who.int/news-room/fact-sheets/detail/commercial-determinants-of-health" TargetMode="External"/><Relationship Id="rId5" Type="http://schemas.openxmlformats.org/officeDocument/2006/relationships/hyperlink" Target="https://www.staffsscb.org.uk/wp-content/uploads/2020/09/Threshold-Document.pdf" TargetMode="External"/><Relationship Id="rId10" Type="http://schemas.openxmlformats.org/officeDocument/2006/relationships/hyperlink" Target="https://www.who.int/about/governance/constitution" TargetMode="External"/><Relationship Id="rId4" Type="http://schemas.openxmlformats.org/officeDocument/2006/relationships/hyperlink" Target="https://www.gov.uk/government/publications/health-profile-for-england/chapter-6-social-determinants-of-health" TargetMode="External"/><Relationship Id="rId9" Type="http://schemas.openxmlformats.org/officeDocument/2006/relationships/hyperlink" Target="https://www.unicef.org.uk/press-releases/1-in-6-children-lives-in-extreme-poverty-world-bank-unicef-analysis-shows/"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nhs.uk/live-well/healthy-weight/childrens-weight/very-overweight-children-advice-for-parents/" TargetMode="External"/><Relationship Id="rId13" Type="http://schemas.openxmlformats.org/officeDocument/2006/relationships/hyperlink" Target="https://www.nice.org.uk/guidance/ph6/resources/behaviour-change-taylor-et-al-models-review2" TargetMode="External"/><Relationship Id="rId3" Type="http://schemas.openxmlformats.org/officeDocument/2006/relationships/hyperlink" Target="https://www.who.int/news-room/fact-sheets/detail/obesity-and-overweight" TargetMode="External"/><Relationship Id="rId7" Type="http://schemas.openxmlformats.org/officeDocument/2006/relationships/hyperlink" Target="https://www.healthline.com/health/obesity#in-children" TargetMode="External"/><Relationship Id="rId12" Type="http://schemas.openxmlformats.org/officeDocument/2006/relationships/hyperlink" Target="https://www.ncbi.nlm.nih.gov/pmc/articles/PMC4408699/"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mayoclinic.org/diseases-conditions/obesity/symptoms-causes/syc-20375742" TargetMode="External"/><Relationship Id="rId11" Type="http://schemas.openxmlformats.org/officeDocument/2006/relationships/hyperlink" Target="https://us.sagepub.com/sites/default/files/upm-assets/25240_book_item_25240.pdf" TargetMode="External"/><Relationship Id="rId5" Type="http://schemas.openxmlformats.org/officeDocument/2006/relationships/hyperlink" Target="https://www.gov.uk/government/publications/childhood-obesity-a-plan-for-action/childhood-obesity-a-plan-for-action" TargetMode="External"/><Relationship Id="rId10" Type="http://schemas.openxmlformats.org/officeDocument/2006/relationships/hyperlink" Target="https://learning.nspcc.org.uk/child-protection-system/multi-agency-working-child-protection" TargetMode="External"/><Relationship Id="rId4" Type="http://schemas.openxmlformats.org/officeDocument/2006/relationships/hyperlink" Target="https://www.colgate.com/en-us/oral-health/threats-to-dental-health/periodontal-disease-and-obesity" TargetMode="External"/><Relationship Id="rId9" Type="http://schemas.openxmlformats.org/officeDocument/2006/relationships/hyperlink" Target="https://www.nhs.uk/conditions/obesity/" TargetMode="External"/><Relationship Id="rId14" Type="http://schemas.openxmlformats.org/officeDocument/2006/relationships/hyperlink" Target="https://sphweb.bumc.bu.edu/otlt/mph-modules/sb/behavioralchangetheories/behavioralchangetheories6.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C659BB69-6574-6CEE-45C0-BF897A65517F}"/>
              </a:ext>
            </a:extLst>
          </p:cNvPr>
          <p:cNvSpPr txBox="1"/>
          <p:nvPr/>
        </p:nvSpPr>
        <p:spPr>
          <a:xfrm>
            <a:off x="82056" y="49684"/>
            <a:ext cx="6052048" cy="646331"/>
          </a:xfrm>
          <a:prstGeom prst="rect">
            <a:avLst/>
          </a:prstGeom>
          <a:solidFill>
            <a:srgbClr val="FFE3FA"/>
          </a:solidFill>
          <a:ln>
            <a:noFill/>
          </a:ln>
          <a:effectLst/>
        </p:spPr>
        <p:txBody>
          <a:bodyPr wrap="square" rtlCol="0">
            <a:spAutoFit/>
          </a:bodyPr>
          <a:lstStyle/>
          <a:p>
            <a:r>
              <a:rPr lang="en-US" sz="900" b="1" dirty="0"/>
              <a:t>Introduction</a:t>
            </a:r>
            <a:r>
              <a:rPr lang="en-US" sz="900" dirty="0"/>
              <a:t> </a:t>
            </a:r>
          </a:p>
          <a:p>
            <a:endParaRPr lang="en-US" sz="900" dirty="0"/>
          </a:p>
          <a:p>
            <a:r>
              <a:rPr lang="en-US" sz="900" dirty="0"/>
              <a:t>Throughout this poster the definitions and importance of health, well-being and lifestyles will be discussed linking each topic to children in the early years. Including theorist and models. A holistic approach swill taken to put they child at the center.</a:t>
            </a:r>
          </a:p>
        </p:txBody>
      </p:sp>
      <p:sp>
        <p:nvSpPr>
          <p:cNvPr id="5" name="TextBox 4">
            <a:extLst>
              <a:ext uri="{FF2B5EF4-FFF2-40B4-BE49-F238E27FC236}">
                <a16:creationId xmlns:a16="http://schemas.microsoft.com/office/drawing/2014/main" id="{EBC3EB12-7F32-AED2-3C02-849CD5D828CA}"/>
              </a:ext>
            </a:extLst>
          </p:cNvPr>
          <p:cNvSpPr txBox="1"/>
          <p:nvPr/>
        </p:nvSpPr>
        <p:spPr>
          <a:xfrm>
            <a:off x="82056" y="788549"/>
            <a:ext cx="6052048" cy="5977021"/>
          </a:xfrm>
          <a:prstGeom prst="rect">
            <a:avLst/>
          </a:prstGeom>
          <a:solidFill>
            <a:srgbClr val="FFCAEC"/>
          </a:solidFill>
          <a:ln>
            <a:noFill/>
          </a:ln>
        </p:spPr>
        <p:txBody>
          <a:bodyPr wrap="square" rtlCol="0">
            <a:spAutoFit/>
          </a:bodyPr>
          <a:lstStyle/>
          <a:p>
            <a:r>
              <a:rPr lang="en-US" sz="900" b="1" dirty="0"/>
              <a:t>Health</a:t>
            </a:r>
          </a:p>
          <a:p>
            <a:endParaRPr lang="en-US" sz="800" b="1" dirty="0"/>
          </a:p>
          <a:p>
            <a:pPr marR="0" lvl="0" algn="l" defTabSz="914400" rtl="0" eaLnBrk="0" fontAlgn="base" latinLnBrk="0" hangingPunct="0">
              <a:lnSpc>
                <a:spcPct val="100000"/>
              </a:lnSpc>
              <a:spcBef>
                <a:spcPct val="20000"/>
              </a:spcBef>
              <a:spcAft>
                <a:spcPct val="0"/>
              </a:spcAft>
              <a:buClrTx/>
              <a:buSzTx/>
              <a:tabLst/>
              <a:defRPr/>
            </a:pPr>
            <a:r>
              <a:rPr lang="en-US" sz="800" dirty="0"/>
              <a:t>The world health organization (2022aa) defines health as a feeling of whole physical, mental and social wellbeing and not the absence of infirmity or illness.</a:t>
            </a:r>
            <a:r>
              <a:rPr lang="en-GB" altLang="en-US" sz="800" noProof="1"/>
              <a:t> In Addition, Musgrave (2017) agrees with this and states that health is the </a:t>
            </a:r>
            <a:r>
              <a:rPr lang="en-GB" altLang="en-US" sz="800" dirty="0">
                <a:solidFill>
                  <a:prstClr val="black"/>
                </a:solidFill>
              </a:rPr>
              <a:t>outcome</a:t>
            </a:r>
            <a:r>
              <a:rPr kumimoji="0" lang="en-GB" altLang="en-US" sz="800" b="0" i="0" u="none" strike="noStrike" kern="1200" cap="none" spc="0" normalizeH="0" baseline="0" noProof="0" dirty="0">
                <a:ln>
                  <a:noFill/>
                </a:ln>
                <a:solidFill>
                  <a:prstClr val="black"/>
                </a:solidFill>
                <a:effectLst/>
                <a:uLnTx/>
                <a:uFillTx/>
                <a:ea typeface="+mn-ea"/>
                <a:cs typeface="+mn-cs"/>
              </a:rPr>
              <a:t> of a combination of physical, social, intellectual and emotional factors in the child’s life. </a:t>
            </a:r>
            <a:r>
              <a:rPr lang="en-GB" altLang="en-US" sz="800" noProof="1"/>
              <a:t>Marmot (2010) was a useful source of information and furthers this theory  by stating that the foundations for a person’s life are laid in early childhood. What happens during the early years has lifelong effects on many aspects of health from heart disease , obesity to educational achievement and economic status. </a:t>
            </a:r>
            <a:r>
              <a:rPr lang="en-US" sz="800" dirty="0"/>
              <a:t>Health is vital to attainment of security and peace. Which is something that young children require in order to develop. Health is of great value to all. (</a:t>
            </a:r>
            <a:r>
              <a:rPr lang="en-GB" sz="800" b="0" i="0" u="none" strike="noStrike" dirty="0">
                <a:effectLst/>
              </a:rPr>
              <a:t>Cairncross, 2017)</a:t>
            </a:r>
            <a:r>
              <a:rPr lang="en-US" sz="800" dirty="0"/>
              <a:t> Health can be affected by poor lifestyle which then effects a child’s wellbeing. Health is important to children’s physical, mental , and emotional wellbeing. This then supports their overall development and learning which assist them to grow and learn optimally while gaining the skills required to reach their maximum potential. Which, furthermore, improves their health. (Childhood education international, 2022)  Detriments of health include circumstances , environment, where we live, income and relationships. Commercial determinants of health are the private sector of activities that affect people’s health positively or negatively. Determinants of health impact everyone but especially young children as </a:t>
            </a:r>
            <a:r>
              <a:rPr lang="en-GB" sz="800" i="0" u="none" strike="noStrike" dirty="0">
                <a:effectLst/>
              </a:rPr>
              <a:t>unhealthy commodities worsen pre-existing economic, social and racial inequities. (World Health Organization, 2022bb)  </a:t>
            </a:r>
          </a:p>
          <a:p>
            <a:pPr marR="0" lvl="0" algn="l" defTabSz="914400" rtl="0" eaLnBrk="0" fontAlgn="base" latinLnBrk="0" hangingPunct="0">
              <a:lnSpc>
                <a:spcPct val="100000"/>
              </a:lnSpc>
              <a:spcBef>
                <a:spcPct val="20000"/>
              </a:spcBef>
              <a:spcAft>
                <a:spcPct val="0"/>
              </a:spcAft>
              <a:buClrTx/>
              <a:buSzTx/>
              <a:tabLst/>
              <a:defRPr/>
            </a:pPr>
            <a:endParaRPr lang="en-GB" sz="800" dirty="0"/>
          </a:p>
          <a:p>
            <a:pPr marR="0" lvl="0" algn="l" defTabSz="914400" rtl="0" eaLnBrk="0" fontAlgn="base" latinLnBrk="0" hangingPunct="0">
              <a:lnSpc>
                <a:spcPct val="100000"/>
              </a:lnSpc>
              <a:spcBef>
                <a:spcPct val="20000"/>
              </a:spcBef>
              <a:spcAft>
                <a:spcPct val="0"/>
              </a:spcAft>
              <a:buClrTx/>
              <a:buSzTx/>
              <a:tabLst/>
              <a:defRPr/>
            </a:pPr>
            <a:r>
              <a:rPr lang="en-GB" sz="800" i="0" u="none" strike="noStrike" dirty="0">
                <a:effectLst/>
              </a:rPr>
              <a:t>The Dahlgren and Whitehead model displays the social and economic circu</a:t>
            </a:r>
            <a:r>
              <a:rPr lang="en-GB" sz="800" dirty="0"/>
              <a:t>mstances that, when combined, determine the standard of the health of the population are defined as the social determinants of health. (</a:t>
            </a:r>
            <a:r>
              <a:rPr lang="en-US" sz="800" dirty="0"/>
              <a:t>Public Health England, 2017) </a:t>
            </a:r>
          </a:p>
          <a:p>
            <a:pPr eaLnBrk="0" fontAlgn="base" hangingPunct="0">
              <a:spcBef>
                <a:spcPct val="20000"/>
              </a:spcBef>
              <a:spcAft>
                <a:spcPct val="0"/>
              </a:spcAft>
              <a:defRPr/>
            </a:pPr>
            <a:endParaRPr lang="en-US" sz="800" dirty="0"/>
          </a:p>
          <a:p>
            <a:pPr eaLnBrk="0" fontAlgn="base" hangingPunct="0">
              <a:spcBef>
                <a:spcPct val="20000"/>
              </a:spcBef>
              <a:spcAft>
                <a:spcPct val="0"/>
              </a:spcAft>
              <a:defRPr/>
            </a:pPr>
            <a:endParaRPr lang="en-US" sz="800" dirty="0"/>
          </a:p>
          <a:p>
            <a:pPr eaLnBrk="0" fontAlgn="base" hangingPunct="0">
              <a:spcBef>
                <a:spcPct val="20000"/>
              </a:spcBef>
              <a:spcAft>
                <a:spcPct val="0"/>
              </a:spcAft>
              <a:defRPr/>
            </a:pPr>
            <a:endParaRPr lang="en-US" sz="800" dirty="0"/>
          </a:p>
          <a:p>
            <a:pPr algn="ctr" eaLnBrk="0" fontAlgn="base" hangingPunct="0">
              <a:spcBef>
                <a:spcPct val="20000"/>
              </a:spcBef>
              <a:spcAft>
                <a:spcPct val="0"/>
              </a:spcAft>
              <a:defRPr/>
            </a:pPr>
            <a:r>
              <a:rPr lang="en-US" sz="800" dirty="0"/>
              <a:t>                        Figure 1: </a:t>
            </a:r>
            <a:r>
              <a:rPr lang="en-GB" sz="800" b="0" i="0" u="none" strike="noStrike" dirty="0">
                <a:effectLst/>
              </a:rPr>
              <a:t>The main determinants of health (Dahlgren and Whitehead, 1991)</a:t>
            </a:r>
            <a:endParaRPr lang="en-US" sz="800" dirty="0"/>
          </a:p>
          <a:p>
            <a:pPr eaLnBrk="0" fontAlgn="base" hangingPunct="0">
              <a:spcBef>
                <a:spcPct val="20000"/>
              </a:spcBef>
              <a:spcAft>
                <a:spcPct val="0"/>
              </a:spcAft>
              <a:defRPr/>
            </a:pPr>
            <a:r>
              <a:rPr lang="en-GB" sz="800" dirty="0"/>
              <a:t>This image shows personal characteristics at the core of the  model which include age, sex and ethnic group. Followed by individual lifestyle factors which include behaviours such as smoking and alcohol use. Social and community networks include wider social circles and close family. Working and living conditions include access to education , welfare services and housing. Finally, general socioeconomic, cultural and environmental conditions  such as tax , disposable income and availability to work.  As stated by Public health (2021) this model has encouraged practitioners to think beyond the health services as well as the health sector. It has also been proven to be useful to get professionals </a:t>
            </a:r>
            <a:r>
              <a:rPr lang="en-GB" sz="800" dirty="0">
                <a:effectLst/>
              </a:rPr>
              <a:t>in different sectors to work together on a common goal. Alongside this people outside the health sector have found this model beneficial</a:t>
            </a:r>
            <a:r>
              <a:rPr lang="en-GB" sz="800" dirty="0"/>
              <a:t>. </a:t>
            </a:r>
          </a:p>
          <a:p>
            <a:pPr eaLnBrk="0" fontAlgn="base" hangingPunct="0">
              <a:spcBef>
                <a:spcPct val="20000"/>
              </a:spcBef>
              <a:spcAft>
                <a:spcPct val="0"/>
              </a:spcAft>
              <a:defRPr/>
            </a:pPr>
            <a:endParaRPr kumimoji="0" lang="en-US" altLang="en-US" sz="800" b="0" i="1" u="none" strike="noStrike" kern="1200" cap="none" spc="0" normalizeH="0" baseline="0" noProof="1">
              <a:ln>
                <a:noFill/>
              </a:ln>
              <a:solidFill>
                <a:prstClr val="black"/>
              </a:solidFill>
              <a:effectLst/>
              <a:uLnTx/>
              <a:uFillTx/>
              <a:ea typeface="+mn-ea"/>
              <a:cs typeface="+mn-cs"/>
            </a:endParaRPr>
          </a:p>
          <a:p>
            <a:r>
              <a:rPr lang="en-GB" altLang="cy-GB" sz="800" noProof="1"/>
              <a:t>Children spend a large amount of time in settings, the home and the nursery/School become the child's microsystems. Microsystems are refered to as those most immediate contacts in the child’s life. Relationships are vitial and can have a huge impact on a child’s health. Bronfenbrenner states throughout his theory that the patterns of events and transitions in a child’s life can impact their individual development. (</a:t>
            </a:r>
            <a:r>
              <a:rPr lang="en-US" sz="800" dirty="0"/>
              <a:t>Parenta, 2018)  This is called a chronosystem. For example, divorce, as a major life transition may affect, the children’s behavior. Maslow also states that children need to form loving relationships and attachments in order to climb their way to the top.  Children may form these relationships with practitioners or family members. If strong relationships are not formed, then this can possibly affect the child’s health. </a:t>
            </a:r>
          </a:p>
          <a:p>
            <a:endParaRPr lang="en-GB" altLang="cy-GB" sz="800" noProof="1"/>
          </a:p>
          <a:p>
            <a:r>
              <a:rPr lang="en-GB" altLang="cy-GB" sz="800" noProof="1"/>
              <a:t>Early years practitioners can promote health to children in their care by teaching them about they eat well plate and what fods are healthy through the hungry catipilar story. Practitioners can support health by having regular meetings with parents so that so that a common goal is set. Interventions that have taken place in my setting are regular tooth brushing every day after lunch this helps to ensure that every child’s dental higene needs are met. Every term the children are also sent home with a free toothbrush and paste.  This is part of they design to smile sceme in Wales. NHS (2021) states </a:t>
            </a:r>
            <a:r>
              <a:rPr lang="en-GB" altLang="cy-GB" sz="800" noProof="1">
                <a:solidFill>
                  <a:srgbClr val="000000"/>
                </a:solidFill>
              </a:rPr>
              <a:t>b</a:t>
            </a:r>
            <a:r>
              <a:rPr lang="en-GB" sz="800" b="0" i="0" u="none" strike="noStrike" dirty="0">
                <a:solidFill>
                  <a:srgbClr val="000000"/>
                </a:solidFill>
                <a:effectLst/>
              </a:rPr>
              <a:t>y March 2012, 78,350 children from 1,121 schools and nurseries in the most deprived parts of Wales were taking part. </a:t>
            </a:r>
            <a:r>
              <a:rPr lang="en-GB" altLang="cy-GB" sz="800" noProof="1"/>
              <a:t>Physical education (PE) lessons are carried out once a week for an hour these </a:t>
            </a:r>
            <a:r>
              <a:rPr lang="en-GB" sz="800" b="0" i="0" u="none" strike="noStrike" dirty="0">
                <a:solidFill>
                  <a:srgbClr val="202124"/>
                </a:solidFill>
                <a:effectLst/>
              </a:rPr>
              <a:t>general feel-good activities can help children to feel good physically, mentally and emotionally. </a:t>
            </a:r>
            <a:r>
              <a:rPr lang="en-GB" sz="800" dirty="0">
                <a:solidFill>
                  <a:srgbClr val="202124"/>
                </a:solidFill>
              </a:rPr>
              <a:t>Furthermore, PE lessons have been found to enhance a child’s balance and co-ordination. (</a:t>
            </a:r>
            <a:r>
              <a:rPr lang="en-GB" sz="800" b="0" i="0" u="none" strike="noStrike" dirty="0">
                <a:solidFill>
                  <a:srgbClr val="333333"/>
                </a:solidFill>
                <a:effectLst/>
              </a:rPr>
              <a:t>Underdown, 2007) </a:t>
            </a:r>
            <a:r>
              <a:rPr lang="en-GB" sz="800" b="0" i="0" u="none" strike="noStrike" dirty="0">
                <a:solidFill>
                  <a:srgbClr val="202124"/>
                </a:solidFill>
                <a:effectLst/>
              </a:rPr>
              <a:t>A </a:t>
            </a:r>
            <a:r>
              <a:rPr lang="en-GB" altLang="cy-GB" sz="800" noProof="1"/>
              <a:t>healthy lunch box guide was also given to parents and gaudians in order to give them an idea of what to include in their child’s lunch box. </a:t>
            </a:r>
          </a:p>
        </p:txBody>
      </p:sp>
      <p:pic>
        <p:nvPicPr>
          <p:cNvPr id="1026" name="Picture 2" descr="Factors that influence health: An introduction: View as single page">
            <a:extLst>
              <a:ext uri="{FF2B5EF4-FFF2-40B4-BE49-F238E27FC236}">
                <a16:creationId xmlns:a16="http://schemas.microsoft.com/office/drawing/2014/main" id="{947189B6-141E-2220-62E7-B037A5E0B6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90622" y="2979434"/>
            <a:ext cx="645305" cy="44956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32EDA49-6874-D02E-90FD-1B6D4844CB19}"/>
              </a:ext>
            </a:extLst>
          </p:cNvPr>
          <p:cNvSpPr txBox="1"/>
          <p:nvPr/>
        </p:nvSpPr>
        <p:spPr>
          <a:xfrm>
            <a:off x="6144493" y="49684"/>
            <a:ext cx="6047507" cy="6740307"/>
          </a:xfrm>
          <a:prstGeom prst="rect">
            <a:avLst/>
          </a:prstGeom>
          <a:solidFill>
            <a:srgbClr val="FFE6D5"/>
          </a:solidFill>
          <a:ln>
            <a:noFill/>
          </a:ln>
        </p:spPr>
        <p:txBody>
          <a:bodyPr wrap="square" rtlCol="0">
            <a:spAutoFit/>
          </a:bodyPr>
          <a:lstStyle/>
          <a:p>
            <a:r>
              <a:rPr lang="en-US" sz="900" b="1" dirty="0"/>
              <a:t>Lifestyles </a:t>
            </a:r>
          </a:p>
          <a:p>
            <a:endParaRPr lang="en-US" sz="900" dirty="0"/>
          </a:p>
          <a:p>
            <a:r>
              <a:rPr lang="en-US" sz="900" dirty="0"/>
              <a:t>Collins dictionary, (2022) defines lifestyles as </a:t>
            </a:r>
            <a:r>
              <a:rPr lang="en-GB" sz="900" i="0" u="none" strike="noStrike" dirty="0">
                <a:solidFill>
                  <a:srgbClr val="202124"/>
                </a:solidFill>
                <a:effectLst/>
              </a:rPr>
              <a:t>the habits, attitudes, moral standards, tastes,  economic level that together constitute the mode of living as an individual or family. Research has shown that a good lifestyle for a child consists of healthy food and plenty of exercise. Healthy eating means not eating too much fat, sugar or fast food. (</a:t>
            </a:r>
            <a:r>
              <a:rPr lang="en-GB" altLang="en-US" sz="900" dirty="0"/>
              <a:t>Alberta health services, 2022).  There are many different types of lifestyles they are healthy, bohemian, nomadic, corporate and rural etc. A verity of lifestyles are important to discuss as practitioners need to be made aware of numerus backgrounds that children come from. Additionally, there are some lifestyle risk factors they are an un-healthy diet eating bad foods can increase the risk of stroke and heart disease. Drinking too much alcohol can lead to high blood pressure in they future.  Not enough sleep can lead to stress children should be sleeping nine to eleven hours every night in order to focus they next day. Children's lifestyles can be influenced by a verity of aspects such as culture it can possibly even influence their diet. Furthermore, culture teaches children the ways to learn, live and behave. Parent or guardians’ careers can affect the child's standard of living and therefore lifestyle. Our parents job roles often contribute to our self image and self-esteem. (Better health, 2021bb) </a:t>
            </a:r>
            <a:endParaRPr lang="en-US" sz="900" dirty="0"/>
          </a:p>
          <a:p>
            <a:endParaRPr lang="en-US" altLang="en-US" sz="900" dirty="0"/>
          </a:p>
          <a:p>
            <a:r>
              <a:rPr lang="en-GB" altLang="en-US" sz="900" dirty="0"/>
              <a:t>Estyn, (2013) states that health living contributes to wellbeing. Practitioners can promote lifestyle choices and well-being by going on long walks and being connected with the child. Healthy living includes good mental and emotional well-being. Followed by safety and good personal hygiene. Thomas and Lewis, (2016) was a useful source and shows that the three actions to a positive lifestyle are developing good habits, developing positive ways of thinking and being motivated. Practitioners can keep children motivated and engaged by planning enjoyable activities. The priority work streams are to prevent, protect and find a remedy. Practitioners should keep these in mind when working closely with families and consider their different lifestyles. </a:t>
            </a:r>
          </a:p>
          <a:p>
            <a:endParaRPr lang="en-GB" sz="900" dirty="0"/>
          </a:p>
          <a:p>
            <a:r>
              <a:rPr lang="en-GB" sz="900" dirty="0"/>
              <a:t>The windscreen model for children and young people displays the four levels of need. They are universal, additional, intensive and specialist. It provides practitioners with a guide and allows different agencies to work together to support the family. This term is called multi-agency it is important to have effective communication and the needs of the child are paramount. (</a:t>
            </a:r>
            <a:r>
              <a:rPr lang="en-GB" altLang="en-US" sz="900" dirty="0"/>
              <a:t>Staffordshire safeguarding children board,2020) </a:t>
            </a:r>
          </a:p>
          <a:p>
            <a:r>
              <a:rPr lang="en-GB" altLang="en-US" sz="900" dirty="0"/>
              <a:t> </a:t>
            </a:r>
            <a:endParaRPr lang="en-GB" altLang="en-US" sz="900" dirty="0">
              <a:solidFill>
                <a:srgbClr val="0070C0"/>
              </a:solidFill>
            </a:endParaRPr>
          </a:p>
          <a:p>
            <a:r>
              <a:rPr lang="en-US" sz="900" dirty="0"/>
              <a:t>Government strategies such as child poverty and NICE guidance have been put in place to to display more information. There are also various organizations such as save they children and flying start. Which are in deprived areas to provide support. Practitioners can understand children’s behavior and support developing relationships. It is also vital to be aware of they resources and services available. </a:t>
            </a:r>
          </a:p>
          <a:p>
            <a:endParaRPr lang="en-US" sz="900" dirty="0"/>
          </a:p>
          <a:p>
            <a:r>
              <a:rPr lang="en-US" sz="900" dirty="0"/>
              <a:t>Adverse childhood experiences (ACES) are physical or emotional adverse effects on children. Practitioners can support ACES by assigning an adult to they child as a key stable person. Bowlby’s theory of attachment states that children are programmed to form attachments with others. (</a:t>
            </a:r>
            <a:r>
              <a:rPr lang="en-GB" sz="900" b="0" i="0" u="none" strike="noStrike" dirty="0">
                <a:solidFill>
                  <a:srgbClr val="333333"/>
                </a:solidFill>
                <a:effectLst/>
              </a:rPr>
              <a:t>Bowlby, 1978) </a:t>
            </a:r>
            <a:r>
              <a:rPr lang="en-US" sz="900" dirty="0"/>
              <a:t>Practitioners can help prevent ACES by building resilience. </a:t>
            </a:r>
          </a:p>
          <a:p>
            <a:endParaRPr lang="en-US" sz="900" dirty="0"/>
          </a:p>
          <a:p>
            <a:r>
              <a:rPr lang="en-US" sz="900" dirty="0"/>
              <a:t>The transtheoretical model of behavior consists of five stages of behavior they are </a:t>
            </a:r>
            <a:r>
              <a:rPr lang="en-GB" sz="900" i="0" u="none" strike="noStrike" dirty="0">
                <a:solidFill>
                  <a:srgbClr val="202124"/>
                </a:solidFill>
                <a:effectLst/>
              </a:rPr>
              <a:t>precontemplation, contemplation, preparation, action and maintenance. At first it is important to build awareness of the need to change. Followed by the increase of positives to change and the decrease of negatives. Then people need to commit and plan. Next implement and revise the plan. Finally, integrate change into your lifestyle. It is important to make changes before issues worsen. (</a:t>
            </a:r>
            <a:r>
              <a:rPr lang="en-GB" sz="900" dirty="0">
                <a:solidFill>
                  <a:srgbClr val="333333"/>
                </a:solidFill>
              </a:rPr>
              <a:t>Loma Linda University health, 2022).  </a:t>
            </a:r>
          </a:p>
          <a:p>
            <a:endParaRPr lang="en-GB" sz="900" dirty="0">
              <a:solidFill>
                <a:srgbClr val="333333"/>
              </a:solidFill>
            </a:endParaRPr>
          </a:p>
          <a:p>
            <a:r>
              <a:rPr lang="en-US" sz="900" dirty="0"/>
              <a:t>4.3 million children in the UK live in poverty</a:t>
            </a:r>
            <a:r>
              <a:rPr lang="en-GB" sz="900" dirty="0">
                <a:solidFill>
                  <a:srgbClr val="333333"/>
                </a:solidFill>
                <a:latin typeface="Source Sans Pro" panose="020B0503030403020204" pitchFamily="34" charset="0"/>
              </a:rPr>
              <a:t> (Joseph Roundtree foundation,2022)</a:t>
            </a:r>
            <a:r>
              <a:rPr lang="en-US" sz="900" dirty="0"/>
              <a:t> There are different types of poverty such as relative and absolute. Relative poverty means being much poorer than most people. Living on less than 60% of they national median income and absolute is a lack of basic materials. The stress of living in poverty can be harmful to children’s health and well-being. Studies have shown that GCSE results in children who are on free school meals are lower compared to children who are not.</a:t>
            </a:r>
            <a:r>
              <a:rPr lang="en-GB" sz="900" dirty="0">
                <a:solidFill>
                  <a:srgbClr val="333333"/>
                </a:solidFill>
                <a:latin typeface="Source Sans Pro" panose="020B0503030403020204" pitchFamily="34" charset="0"/>
              </a:rPr>
              <a:t> (Welsh Government ,2020) </a:t>
            </a:r>
            <a:r>
              <a:rPr lang="en-US" sz="900" dirty="0"/>
              <a:t>This tells us  that poverty can affect your future and therefore your lifestyle. </a:t>
            </a:r>
            <a:r>
              <a:rPr lang="en-GB" sz="900" b="0" i="0" u="none" strike="noStrike" dirty="0">
                <a:solidFill>
                  <a:srgbClr val="1E1E1E"/>
                </a:solidFill>
                <a:effectLst/>
                <a:latin typeface="Roboto" panose="02000000000000000000" pitchFamily="2" charset="0"/>
              </a:rPr>
              <a:t>Wijesekera, (2022) states 1 in 6 children living in extreme poverty is 1 in 6 children struggling to survive. </a:t>
            </a:r>
          </a:p>
        </p:txBody>
      </p:sp>
    </p:spTree>
    <p:extLst>
      <p:ext uri="{BB962C8B-B14F-4D97-AF65-F5344CB8AC3E}">
        <p14:creationId xmlns:p14="http://schemas.microsoft.com/office/powerpoint/2010/main" val="26060022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767D3E6-3374-9407-1E85-1FB89F418481}"/>
              </a:ext>
            </a:extLst>
          </p:cNvPr>
          <p:cNvSpPr txBox="1"/>
          <p:nvPr/>
        </p:nvSpPr>
        <p:spPr>
          <a:xfrm>
            <a:off x="5993951" y="3386837"/>
            <a:ext cx="5988312" cy="923330"/>
          </a:xfrm>
          <a:prstGeom prst="rect">
            <a:avLst/>
          </a:prstGeom>
          <a:solidFill>
            <a:srgbClr val="FFD6D0"/>
          </a:solidFill>
          <a:ln>
            <a:noFill/>
          </a:ln>
        </p:spPr>
        <p:txBody>
          <a:bodyPr wrap="square" rtlCol="0">
            <a:spAutoFit/>
          </a:bodyPr>
          <a:lstStyle/>
          <a:p>
            <a:r>
              <a:rPr lang="en-US" sz="900" b="1" dirty="0"/>
              <a:t>Conclusion </a:t>
            </a:r>
          </a:p>
          <a:p>
            <a:endParaRPr lang="en-US" sz="900" b="1" dirty="0"/>
          </a:p>
          <a:p>
            <a:r>
              <a:rPr lang="en-US" sz="900" dirty="0"/>
              <a:t>To conclude,  health, well-being and children’s lifestyles are important aspects that practitioners need to learn to support and maintain alongside parents. More strategies  need to be put in place to lower the poverty statistics and our outlook needs  to change drastically to help more children achieve. </a:t>
            </a:r>
          </a:p>
          <a:p>
            <a:endParaRPr lang="en-US" sz="900" dirty="0"/>
          </a:p>
        </p:txBody>
      </p:sp>
      <p:sp>
        <p:nvSpPr>
          <p:cNvPr id="7" name="TextBox 6">
            <a:extLst>
              <a:ext uri="{FF2B5EF4-FFF2-40B4-BE49-F238E27FC236}">
                <a16:creationId xmlns:a16="http://schemas.microsoft.com/office/drawing/2014/main" id="{74FD44AE-2072-1045-7991-D3B1CEA01525}"/>
              </a:ext>
            </a:extLst>
          </p:cNvPr>
          <p:cNvSpPr txBox="1"/>
          <p:nvPr/>
        </p:nvSpPr>
        <p:spPr>
          <a:xfrm>
            <a:off x="107685" y="58846"/>
            <a:ext cx="5794352" cy="6740307"/>
          </a:xfrm>
          <a:prstGeom prst="rect">
            <a:avLst/>
          </a:prstGeom>
          <a:solidFill>
            <a:srgbClr val="FFD1C0"/>
          </a:solidFill>
          <a:ln>
            <a:noFill/>
          </a:ln>
        </p:spPr>
        <p:txBody>
          <a:bodyPr wrap="square" rtlCol="0">
            <a:spAutoFit/>
          </a:bodyPr>
          <a:lstStyle/>
          <a:p>
            <a:r>
              <a:rPr lang="en-US" sz="900" b="1" dirty="0"/>
              <a:t>Wellbeing </a:t>
            </a:r>
          </a:p>
          <a:p>
            <a:endParaRPr lang="en-US" sz="900" dirty="0"/>
          </a:p>
          <a:p>
            <a:r>
              <a:rPr lang="en-US" sz="900" dirty="0"/>
              <a:t>Wellbeing is defined as a positive outcome that is meaningful for people and for many sectors of society, because it tells us that people perceive that their lives are going well. (</a:t>
            </a:r>
            <a:r>
              <a:rPr lang="en-GB" sz="900" dirty="0"/>
              <a:t>Centers  for disease control and prevention, 2018)</a:t>
            </a:r>
            <a:r>
              <a:rPr lang="en-US" sz="900" b="1" dirty="0"/>
              <a:t> </a:t>
            </a:r>
            <a:r>
              <a:rPr lang="en-US" sz="900" dirty="0"/>
              <a:t>When children’s wellbeing is positive children will feel comfortable however this is subjective. Children can also feel happy and secure. Positive and negative relationships will affect wellbeing and, the environment. As stated by</a:t>
            </a:r>
            <a:r>
              <a:rPr lang="en-GB" sz="900" dirty="0">
                <a:solidFill>
                  <a:srgbClr val="333333"/>
                </a:solidFill>
              </a:rPr>
              <a:t> </a:t>
            </a:r>
            <a:r>
              <a:rPr lang="en-GB" sz="900" dirty="0"/>
              <a:t>Education Scotland (No Date</a:t>
            </a:r>
            <a:r>
              <a:rPr lang="en-US" sz="900" dirty="0"/>
              <a:t>) wellbeing enables children to make informed decisions in order to improve their mental, emotional, social and physical wellbeing. It also allows the child to experience change, enjoyment and positive aspects of a healthy living.  A positive wellbeing is fundamental to children’s overall physical  and mental health . Wellbeing supports children to  conquer  difficulties and gives them confidence. Which as a result  increases self-esteem. </a:t>
            </a:r>
          </a:p>
          <a:p>
            <a:endParaRPr lang="en-US" sz="900" dirty="0"/>
          </a:p>
          <a:p>
            <a:r>
              <a:rPr lang="en-US" sz="900" dirty="0"/>
              <a:t>Regular exercise , enough money, enough sleep , nutritional diet, close network of friends, happy intermate relationships and a fulfilling career all effect wellbeing. (Better Health, 2021aa) Early years practitioners can help support children's wellbeing in numerus ways children’s emotions should be accepted and understood. Children’s experiences should align with who they are and their unique interests. Children's friendships in the environment should be encouraged and nurtured by practitioners. As a result, each child will feel a sense of belonging. Every child should have access to the outdoors allowing imaginative play. Each child should have access to indoor play areas and a wide range of materials to challenge their development. Alongside the child their families should also be supported and valued by practitioners as mutual respect is important. (Foundation Years, No date</a:t>
            </a:r>
            <a:r>
              <a:rPr lang="en-US" sz="900" dirty="0">
                <a:solidFill>
                  <a:srgbClr val="43423E"/>
                </a:solidFill>
              </a:rPr>
              <a:t>) </a:t>
            </a:r>
            <a:r>
              <a:rPr lang="en-US" sz="900" dirty="0"/>
              <a:t>Universal </a:t>
            </a:r>
            <a:r>
              <a:rPr lang="en-US" sz="900" dirty="0">
                <a:solidFill>
                  <a:srgbClr val="43423E"/>
                </a:solidFill>
              </a:rPr>
              <a:t>i</a:t>
            </a:r>
            <a:r>
              <a:rPr lang="en-US" sz="900" dirty="0"/>
              <a:t>nterventions programs that have taken place are mindfulness, anti-bullying , peer support , social skills development and emotional skills development. Targeted interventions which are targeted specifically at the child are individual therapy, group therapy and behavior support. </a:t>
            </a:r>
          </a:p>
          <a:p>
            <a:endParaRPr lang="en-US" sz="900" dirty="0"/>
          </a:p>
          <a:p>
            <a:r>
              <a:rPr lang="en-US" sz="900" dirty="0"/>
              <a:t>Mindfulness is defined as an integrative, mind-body based approach that encourages people to adapt the way that they think and feel about their experiences. It involves sheading light on our thoughts and feelings so that children become more aware of them. (Well at school, 2022) Mindfulness can also be viewed as, as being at one with nature. A greater sense of wellbeing improves physical benefits. Furthermore, physical health can impact emotional health. In settings they carry out mindfulness activities such as breathing exercises and listening to calming music. </a:t>
            </a:r>
          </a:p>
          <a:p>
            <a:endParaRPr lang="en-US" sz="900" dirty="0"/>
          </a:p>
          <a:p>
            <a:r>
              <a:rPr lang="en-GB" altLang="en-US" sz="900" noProof="1"/>
              <a:t>Statham and Chase, (2010) state that </a:t>
            </a:r>
            <a:r>
              <a:rPr lang="en-US" altLang="en-US" sz="900" noProof="1"/>
              <a:t>t</a:t>
            </a:r>
            <a:r>
              <a:rPr lang="en-US" sz="900" dirty="0"/>
              <a:t>he quality  of people’s lives. A dynamic state that is enhanced when people fulfill their personal and social achievement, goals. This tells practitioners that children's wellbeing is enhanced when achieving activities independently. Being autonomous is the ability to work independently this is important for children in order to self actualize. Children need to feel listened to and loved in order to reach their full potential. </a:t>
            </a:r>
          </a:p>
          <a:p>
            <a:endParaRPr lang="en-US" sz="900" dirty="0"/>
          </a:p>
          <a:p>
            <a:r>
              <a:rPr lang="en-US" sz="900" dirty="0"/>
              <a:t>As stated by </a:t>
            </a:r>
            <a:r>
              <a:rPr lang="en-GB" sz="900" noProof="1"/>
              <a:t>t</a:t>
            </a:r>
            <a:r>
              <a:rPr lang="en-GB" altLang="en-US" sz="900" noProof="1"/>
              <a:t>he JED foundation, (2022) resilience </a:t>
            </a:r>
            <a:r>
              <a:rPr lang="en-US" sz="900" dirty="0"/>
              <a:t>is defined as the ability to pick yourself up and bounce back when things do not go your way. It is important to be strong willed and recognize why things are happening. Children need to be adaptable and flow with they environment. Strong relationships improve resilience and allow children to recover at a faster pace. It as been found that pupils who understand mistakes are an important part of learning, achieve better academic outcomes. (</a:t>
            </a:r>
            <a:r>
              <a:rPr lang="en-GB" altLang="en-US" sz="900" noProof="1"/>
              <a:t>Dweck, 2014). </a:t>
            </a:r>
            <a:endParaRPr lang="en-US" sz="900" b="1" dirty="0"/>
          </a:p>
          <a:p>
            <a:endParaRPr lang="en-US" sz="900" dirty="0"/>
          </a:p>
          <a:p>
            <a:r>
              <a:rPr lang="en-US" sz="900" dirty="0"/>
              <a:t>The bear feeling cards are a common material that are used for children to show their feelings they show both facial expressions and body language. Furthermore, they provide children with a way to communicate without having to talk and allows them to identify different emotions. Picture exchange communication system (PECS) is also a useful tool to communicate with children to show them what is happening next.  </a:t>
            </a:r>
          </a:p>
          <a:p>
            <a:endParaRPr lang="en-US" sz="900" dirty="0"/>
          </a:p>
          <a:p>
            <a:r>
              <a:rPr lang="en-US" sz="900" dirty="0"/>
              <a:t>The ABC model of wellbeing helps children to manage any feelings or worries by remembering their basic psychological needs- autonomy, belonging and competence. </a:t>
            </a:r>
            <a:r>
              <a:rPr lang="en-GB" sz="900" b="0" i="0" u="none" strike="noStrike" dirty="0">
                <a:effectLst/>
              </a:rPr>
              <a:t>(Berlinski and </a:t>
            </a:r>
            <a:r>
              <a:rPr lang="en-GB" sz="900" b="0" i="0" u="none" strike="noStrike" dirty="0" err="1">
                <a:effectLst/>
              </a:rPr>
              <a:t>Schady</a:t>
            </a:r>
            <a:r>
              <a:rPr lang="en-GB" sz="900" b="0" i="0" u="none" strike="noStrike" dirty="0">
                <a:effectLst/>
              </a:rPr>
              <a:t>, 2015) Children can use rational thinking to respond </a:t>
            </a:r>
            <a:r>
              <a:rPr lang="en-GB" sz="900" dirty="0"/>
              <a:t>to a situation in a </a:t>
            </a:r>
            <a:r>
              <a:rPr lang="en-GB" sz="900" b="0" i="0" u="none" strike="noStrike" dirty="0">
                <a:effectLst/>
              </a:rPr>
              <a:t>healthy way. </a:t>
            </a:r>
          </a:p>
        </p:txBody>
      </p:sp>
      <p:sp>
        <p:nvSpPr>
          <p:cNvPr id="8" name="Oval Callout 7">
            <a:extLst>
              <a:ext uri="{FF2B5EF4-FFF2-40B4-BE49-F238E27FC236}">
                <a16:creationId xmlns:a16="http://schemas.microsoft.com/office/drawing/2014/main" id="{F7CFB820-4194-2BEE-CFC9-180243983A4F}"/>
              </a:ext>
            </a:extLst>
          </p:cNvPr>
          <p:cNvSpPr/>
          <p:nvPr/>
        </p:nvSpPr>
        <p:spPr>
          <a:xfrm>
            <a:off x="6096000" y="168210"/>
            <a:ext cx="2210606" cy="1819894"/>
          </a:xfrm>
          <a:prstGeom prst="wedgeEllipseCallout">
            <a:avLst/>
          </a:prstGeom>
          <a:solidFill>
            <a:srgbClr val="FFD1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solidFill>
                  <a:schemeClr val="tx1"/>
                </a:solidFill>
              </a:rPr>
              <a:t>Eudemonic, is the Greek positive wellbeing. Meaning state of good sprit and happiness. Hedonic is committed to seeking own sensual pleasure. (</a:t>
            </a:r>
            <a:r>
              <a:rPr lang="en-GB" sz="900" dirty="0">
                <a:solidFill>
                  <a:srgbClr val="212121"/>
                </a:solidFill>
              </a:rPr>
              <a:t>Ryan and Deci,2001)</a:t>
            </a:r>
            <a:endParaRPr lang="en-US" sz="900" dirty="0">
              <a:solidFill>
                <a:schemeClr val="tx1"/>
              </a:solidFill>
            </a:endParaRPr>
          </a:p>
        </p:txBody>
      </p:sp>
      <p:sp>
        <p:nvSpPr>
          <p:cNvPr id="9" name="TextBox 8">
            <a:extLst>
              <a:ext uri="{FF2B5EF4-FFF2-40B4-BE49-F238E27FC236}">
                <a16:creationId xmlns:a16="http://schemas.microsoft.com/office/drawing/2014/main" id="{EDE273F7-6452-3D7C-2898-92213452CE03}"/>
              </a:ext>
            </a:extLst>
          </p:cNvPr>
          <p:cNvSpPr txBox="1"/>
          <p:nvPr/>
        </p:nvSpPr>
        <p:spPr>
          <a:xfrm>
            <a:off x="5993950" y="4350611"/>
            <a:ext cx="5988313" cy="253916"/>
          </a:xfrm>
          <a:prstGeom prst="rect">
            <a:avLst/>
          </a:prstGeom>
          <a:solidFill>
            <a:srgbClr val="FFB7CA"/>
          </a:solidFill>
        </p:spPr>
        <p:txBody>
          <a:bodyPr wrap="square" rtlCol="0">
            <a:spAutoFit/>
          </a:bodyPr>
          <a:lstStyle/>
          <a:p>
            <a:pPr algn="ctr"/>
            <a:r>
              <a:rPr lang="en-US" sz="1050" dirty="0"/>
              <a:t>Name: Hannah Lovell                         Student Number: 2100252</a:t>
            </a:r>
          </a:p>
        </p:txBody>
      </p:sp>
      <p:sp>
        <p:nvSpPr>
          <p:cNvPr id="10" name="Oval Callout 9">
            <a:extLst>
              <a:ext uri="{FF2B5EF4-FFF2-40B4-BE49-F238E27FC236}">
                <a16:creationId xmlns:a16="http://schemas.microsoft.com/office/drawing/2014/main" id="{8DB8F727-FF51-C0FF-27B6-A872C3DC45C8}"/>
              </a:ext>
            </a:extLst>
          </p:cNvPr>
          <p:cNvSpPr/>
          <p:nvPr/>
        </p:nvSpPr>
        <p:spPr>
          <a:xfrm>
            <a:off x="8995427" y="1078157"/>
            <a:ext cx="2210606" cy="1819894"/>
          </a:xfrm>
          <a:prstGeom prst="wedgeEllipseCallout">
            <a:avLst/>
          </a:prstGeom>
          <a:solidFill>
            <a:srgbClr val="FFBA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00" dirty="0">
                <a:solidFill>
                  <a:schemeClr val="tx1"/>
                </a:solidFill>
              </a:rPr>
              <a:t>All three subheadings are interconnected ! Both your lifestyle and health can affect your well-being. Health problems can be caused by your lifestyle and living conditions. </a:t>
            </a:r>
          </a:p>
        </p:txBody>
      </p:sp>
      <p:sp>
        <p:nvSpPr>
          <p:cNvPr id="11" name="TextBox 10">
            <a:extLst>
              <a:ext uri="{FF2B5EF4-FFF2-40B4-BE49-F238E27FC236}">
                <a16:creationId xmlns:a16="http://schemas.microsoft.com/office/drawing/2014/main" id="{CA04DF94-8642-DC30-D35F-A822DA6C7AEC}"/>
              </a:ext>
            </a:extLst>
          </p:cNvPr>
          <p:cNvSpPr txBox="1"/>
          <p:nvPr/>
        </p:nvSpPr>
        <p:spPr>
          <a:xfrm>
            <a:off x="5993950" y="4644971"/>
            <a:ext cx="5988313" cy="253916"/>
          </a:xfrm>
          <a:prstGeom prst="rect">
            <a:avLst/>
          </a:prstGeom>
          <a:solidFill>
            <a:srgbClr val="FFBFDA"/>
          </a:solidFill>
        </p:spPr>
        <p:txBody>
          <a:bodyPr wrap="square" rtlCol="0">
            <a:spAutoFit/>
          </a:bodyPr>
          <a:lstStyle/>
          <a:p>
            <a:pPr algn="ctr"/>
            <a:r>
              <a:rPr lang="en-US" sz="1050" dirty="0"/>
              <a:t>Word count: 2246</a:t>
            </a:r>
          </a:p>
        </p:txBody>
      </p:sp>
    </p:spTree>
    <p:extLst>
      <p:ext uri="{BB962C8B-B14F-4D97-AF65-F5344CB8AC3E}">
        <p14:creationId xmlns:p14="http://schemas.microsoft.com/office/powerpoint/2010/main" val="1894728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85F8C-6483-8BEC-BB47-C85A65200931}"/>
              </a:ext>
            </a:extLst>
          </p:cNvPr>
          <p:cNvSpPr>
            <a:spLocks noGrp="1"/>
          </p:cNvSpPr>
          <p:nvPr>
            <p:ph type="title"/>
          </p:nvPr>
        </p:nvSpPr>
        <p:spPr>
          <a:xfrm>
            <a:off x="838200" y="120576"/>
            <a:ext cx="10515600" cy="1325563"/>
          </a:xfrm>
        </p:spPr>
        <p:txBody>
          <a:bodyPr/>
          <a:lstStyle/>
          <a:p>
            <a:r>
              <a:rPr lang="en-US" dirty="0"/>
              <a:t>Reference list for academic poster. </a:t>
            </a:r>
          </a:p>
        </p:txBody>
      </p:sp>
      <p:sp>
        <p:nvSpPr>
          <p:cNvPr id="3" name="Content Placeholder 2">
            <a:extLst>
              <a:ext uri="{FF2B5EF4-FFF2-40B4-BE49-F238E27FC236}">
                <a16:creationId xmlns:a16="http://schemas.microsoft.com/office/drawing/2014/main" id="{39F6274C-ABC6-9B08-39A5-DA853FCBDB99}"/>
              </a:ext>
            </a:extLst>
          </p:cNvPr>
          <p:cNvSpPr>
            <a:spLocks noGrp="1"/>
          </p:cNvSpPr>
          <p:nvPr>
            <p:ph idx="1"/>
          </p:nvPr>
        </p:nvSpPr>
        <p:spPr>
          <a:xfrm>
            <a:off x="685800" y="1108496"/>
            <a:ext cx="10515600" cy="5605334"/>
          </a:xfrm>
        </p:spPr>
        <p:txBody>
          <a:bodyPr>
            <a:normAutofit fontScale="25000" lnSpcReduction="20000"/>
          </a:bodyPr>
          <a:lstStyle/>
          <a:p>
            <a:pPr marL="0" indent="0">
              <a:buNone/>
            </a:pPr>
            <a:endParaRPr lang="en-US" sz="1200" dirty="0">
              <a:solidFill>
                <a:srgbClr val="0563C1"/>
              </a:solidFill>
              <a:hlinkClick r:id="rId2">
                <a:extLst>
                  <a:ext uri="{A12FA001-AC4F-418D-AE19-62706E023703}">
                    <ahyp:hlinkClr xmlns:ahyp="http://schemas.microsoft.com/office/drawing/2018/hyperlinkcolor" val="tx"/>
                  </a:ext>
                </a:extLst>
              </a:hlinkClick>
            </a:endParaRPr>
          </a:p>
          <a:p>
            <a:pPr marL="0" indent="0">
              <a:buNone/>
            </a:pPr>
            <a:r>
              <a:rPr lang="en-GB" altLang="en-US" sz="4400" dirty="0"/>
              <a:t>Alberta health services (2022)  </a:t>
            </a:r>
            <a:r>
              <a:rPr lang="en-GB" altLang="en-US" sz="4400" i="1" dirty="0"/>
              <a:t>A healthy lifestyle for your child: care instructions</a:t>
            </a:r>
            <a:r>
              <a:rPr lang="en-GB" altLang="en-US" sz="4400" dirty="0"/>
              <a:t>. Available  at: </a:t>
            </a:r>
            <a:r>
              <a:rPr lang="en-GB" altLang="en-US" sz="4400" dirty="0">
                <a:hlinkClick r:id="rId3"/>
              </a:rPr>
              <a:t>https://myhealth.alberta.ca/Health/aftercareinformation/pages/conditions.aspx?hwid=tw12165</a:t>
            </a:r>
            <a:r>
              <a:rPr lang="en-GB" altLang="en-US" sz="4400" dirty="0"/>
              <a:t> (Accessed: 26</a:t>
            </a:r>
            <a:r>
              <a:rPr lang="en-GB" altLang="en-US" sz="4400" baseline="30000" dirty="0"/>
              <a:t>th</a:t>
            </a:r>
            <a:r>
              <a:rPr lang="en-GB" altLang="en-US" sz="4400" dirty="0"/>
              <a:t> November 2022).</a:t>
            </a:r>
          </a:p>
          <a:p>
            <a:pPr marL="0" indent="0">
              <a:buNone/>
            </a:pPr>
            <a:r>
              <a:rPr lang="en-GB" altLang="en-US" sz="4400" dirty="0"/>
              <a:t> </a:t>
            </a:r>
            <a:r>
              <a:rPr lang="en-GB" sz="4400" b="0" i="0" u="none" strike="noStrike" dirty="0">
                <a:solidFill>
                  <a:srgbClr val="333333"/>
                </a:solidFill>
                <a:effectLst/>
              </a:rPr>
              <a:t>Berlinski, S. &amp; </a:t>
            </a:r>
            <a:r>
              <a:rPr lang="en-GB" sz="4400" b="0" i="0" u="none" strike="noStrike" dirty="0" err="1">
                <a:solidFill>
                  <a:srgbClr val="333333"/>
                </a:solidFill>
                <a:effectLst/>
              </a:rPr>
              <a:t>Schady</a:t>
            </a:r>
            <a:r>
              <a:rPr lang="en-GB" sz="4400" b="0" i="0" u="none" strike="noStrike" dirty="0">
                <a:solidFill>
                  <a:srgbClr val="333333"/>
                </a:solidFill>
                <a:effectLst/>
              </a:rPr>
              <a:t>, N. (2015) </a:t>
            </a:r>
            <a:r>
              <a:rPr lang="en-GB" sz="4400" b="0" i="1" u="none" strike="noStrike" dirty="0">
                <a:solidFill>
                  <a:srgbClr val="333333"/>
                </a:solidFill>
                <a:effectLst/>
              </a:rPr>
              <a:t>The Early Years : Child Well-Being and The Role of Public Policy</a:t>
            </a:r>
            <a:r>
              <a:rPr lang="en-GB" sz="4400" b="0" i="0" u="none" strike="noStrike" dirty="0">
                <a:solidFill>
                  <a:srgbClr val="333333"/>
                </a:solidFill>
                <a:effectLst/>
              </a:rPr>
              <a:t>. New York, Springer Open. doi:10.1057/9781137536495.</a:t>
            </a:r>
            <a:endParaRPr lang="en-GB" altLang="en-US" sz="4400" dirty="0"/>
          </a:p>
          <a:p>
            <a:pPr marL="0" indent="0">
              <a:buNone/>
            </a:pPr>
            <a:r>
              <a:rPr lang="en-US" sz="4400" dirty="0">
                <a:solidFill>
                  <a:srgbClr val="43423E"/>
                </a:solidFill>
              </a:rPr>
              <a:t>Better Health ( 2021aa)  </a:t>
            </a:r>
            <a:r>
              <a:rPr lang="en-US" sz="4400" i="1" dirty="0">
                <a:solidFill>
                  <a:srgbClr val="43423E"/>
                </a:solidFill>
              </a:rPr>
              <a:t>Wellbeing. </a:t>
            </a:r>
            <a:r>
              <a:rPr lang="en-US" sz="4400" dirty="0">
                <a:solidFill>
                  <a:srgbClr val="43423E"/>
                </a:solidFill>
              </a:rPr>
              <a:t>Available at: </a:t>
            </a:r>
            <a:r>
              <a:rPr lang="en-US" sz="4400" dirty="0">
                <a:solidFill>
                  <a:srgbClr val="43423E"/>
                </a:solidFill>
                <a:hlinkClick r:id="rId4"/>
              </a:rPr>
              <a:t>https://www.betterhealth.vic.gov.au/health/healthyliving/wellbeing</a:t>
            </a:r>
            <a:r>
              <a:rPr lang="en-US" sz="4400" dirty="0">
                <a:solidFill>
                  <a:srgbClr val="43423E"/>
                </a:solidFill>
              </a:rPr>
              <a:t> (Accessed: 24</a:t>
            </a:r>
            <a:r>
              <a:rPr lang="en-US" sz="4400" baseline="30000" dirty="0">
                <a:solidFill>
                  <a:srgbClr val="43423E"/>
                </a:solidFill>
              </a:rPr>
              <a:t>th</a:t>
            </a:r>
            <a:r>
              <a:rPr lang="en-US" sz="4400" dirty="0">
                <a:solidFill>
                  <a:srgbClr val="43423E"/>
                </a:solidFill>
              </a:rPr>
              <a:t> November 2022). </a:t>
            </a:r>
          </a:p>
          <a:p>
            <a:pPr marL="0" indent="0">
              <a:buNone/>
            </a:pPr>
            <a:r>
              <a:rPr lang="en-GB" altLang="en-US" sz="4400" dirty="0"/>
              <a:t>Better health (2021bb) </a:t>
            </a:r>
            <a:r>
              <a:rPr lang="en-GB" altLang="en-US" sz="4400" i="1" dirty="0"/>
              <a:t>Work and your health</a:t>
            </a:r>
            <a:r>
              <a:rPr lang="en-GB" altLang="en-US" sz="4400" dirty="0"/>
              <a:t>. Available at: </a:t>
            </a:r>
            <a:r>
              <a:rPr lang="en-GB" altLang="en-US" sz="4400" dirty="0">
                <a:hlinkClick r:id="rId5"/>
              </a:rPr>
              <a:t>https://www.betterhealth.vic.gov.au/health/healthyliving/work-and-your-health</a:t>
            </a:r>
            <a:r>
              <a:rPr lang="en-GB" altLang="en-US" sz="4400" dirty="0"/>
              <a:t> (Accessed: 26</a:t>
            </a:r>
            <a:r>
              <a:rPr lang="en-GB" altLang="en-US" sz="4400" baseline="30000" dirty="0"/>
              <a:t>th</a:t>
            </a:r>
            <a:r>
              <a:rPr lang="en-GB" altLang="en-US" sz="4400" dirty="0"/>
              <a:t> November 2022). </a:t>
            </a:r>
          </a:p>
          <a:p>
            <a:pPr marL="0" indent="0">
              <a:buNone/>
            </a:pPr>
            <a:r>
              <a:rPr lang="en-GB" sz="4400" b="0" i="0" u="none" strike="noStrike" dirty="0">
                <a:solidFill>
                  <a:srgbClr val="333333"/>
                </a:solidFill>
                <a:effectLst/>
              </a:rPr>
              <a:t>Bowlby, J. (1978) Attachment theory and its therapeutic implications. </a:t>
            </a:r>
            <a:r>
              <a:rPr lang="en-GB" sz="4400" b="0" i="1" u="none" strike="noStrike" dirty="0">
                <a:solidFill>
                  <a:srgbClr val="333333"/>
                </a:solidFill>
                <a:effectLst/>
              </a:rPr>
              <a:t>Adolescent Psychiatry, 6,</a:t>
            </a:r>
            <a:r>
              <a:rPr lang="en-GB" sz="4400" b="0" i="0" u="none" strike="noStrike" dirty="0">
                <a:solidFill>
                  <a:srgbClr val="333333"/>
                </a:solidFill>
                <a:effectLst/>
              </a:rPr>
              <a:t> 5–33.</a:t>
            </a:r>
          </a:p>
          <a:p>
            <a:pPr marL="0" indent="0">
              <a:buNone/>
            </a:pPr>
            <a:r>
              <a:rPr lang="en-GB" sz="4400" b="0" i="0" u="none" strike="noStrike" dirty="0" err="1">
                <a:solidFill>
                  <a:srgbClr val="43423E"/>
                </a:solidFill>
                <a:effectLst/>
              </a:rPr>
              <a:t>Cairncross</a:t>
            </a:r>
            <a:r>
              <a:rPr lang="en-GB" sz="4400" b="0" i="0" u="none" strike="noStrike" dirty="0">
                <a:solidFill>
                  <a:srgbClr val="43423E"/>
                </a:solidFill>
                <a:effectLst/>
              </a:rPr>
              <a:t>, L. (2017) </a:t>
            </a:r>
            <a:r>
              <a:rPr lang="en-GB" sz="4400" b="0" i="1" u="none" strike="noStrike" dirty="0">
                <a:solidFill>
                  <a:srgbClr val="43423E"/>
                </a:solidFill>
                <a:effectLst/>
              </a:rPr>
              <a:t>The value of health</a:t>
            </a:r>
            <a:r>
              <a:rPr lang="en-GB" sz="4400" b="0" i="0" u="none" strike="noStrike" dirty="0">
                <a:solidFill>
                  <a:srgbClr val="43423E"/>
                </a:solidFill>
                <a:effectLst/>
              </a:rPr>
              <a:t>. Available at: </a:t>
            </a:r>
            <a:r>
              <a:rPr lang="en-GB" sz="4400" b="0" i="0" u="none" strike="noStrike" dirty="0">
                <a:solidFill>
                  <a:srgbClr val="43423E"/>
                </a:solidFill>
                <a:effectLst/>
                <a:hlinkClick r:id="rId6"/>
              </a:rPr>
              <a:t>https://www.health.org.uk/blogs/the-value-of-health</a:t>
            </a:r>
            <a:r>
              <a:rPr lang="en-GB" sz="4400" b="0" i="0" u="none" strike="noStrike" dirty="0">
                <a:solidFill>
                  <a:srgbClr val="43423E"/>
                </a:solidFill>
                <a:effectLst/>
              </a:rPr>
              <a:t> (Accessed: 23rd November 2022). </a:t>
            </a:r>
          </a:p>
          <a:p>
            <a:pPr marL="0" indent="0">
              <a:buNone/>
            </a:pPr>
            <a:r>
              <a:rPr lang="en-GB" sz="4400" dirty="0" err="1">
                <a:solidFill>
                  <a:srgbClr val="333333"/>
                </a:solidFill>
              </a:rPr>
              <a:t>Centers</a:t>
            </a:r>
            <a:r>
              <a:rPr lang="en-GB" sz="4400" dirty="0">
                <a:solidFill>
                  <a:srgbClr val="333333"/>
                </a:solidFill>
              </a:rPr>
              <a:t>  for disease control and prevention (2018) </a:t>
            </a:r>
            <a:r>
              <a:rPr lang="en-GB" sz="4400" i="1" dirty="0">
                <a:solidFill>
                  <a:srgbClr val="333333"/>
                </a:solidFill>
              </a:rPr>
              <a:t>Wellbeing Concepts</a:t>
            </a:r>
            <a:r>
              <a:rPr lang="en-GB" sz="4400" dirty="0">
                <a:solidFill>
                  <a:srgbClr val="333333"/>
                </a:solidFill>
              </a:rPr>
              <a:t>. Available at: </a:t>
            </a:r>
            <a:r>
              <a:rPr lang="en-GB" sz="4400" dirty="0">
                <a:solidFill>
                  <a:srgbClr val="333333"/>
                </a:solidFill>
                <a:hlinkClick r:id="rId7"/>
              </a:rPr>
              <a:t>https://www.cdc.gov/hrqol/wellbeing.htm</a:t>
            </a:r>
            <a:r>
              <a:rPr lang="en-GB" sz="4400" dirty="0">
                <a:solidFill>
                  <a:srgbClr val="333333"/>
                </a:solidFill>
              </a:rPr>
              <a:t> (Accessed: 24</a:t>
            </a:r>
            <a:r>
              <a:rPr lang="en-GB" sz="4400" baseline="30000" dirty="0">
                <a:solidFill>
                  <a:srgbClr val="333333"/>
                </a:solidFill>
              </a:rPr>
              <a:t>th</a:t>
            </a:r>
            <a:r>
              <a:rPr lang="en-GB" sz="4400" dirty="0">
                <a:solidFill>
                  <a:srgbClr val="333333"/>
                </a:solidFill>
              </a:rPr>
              <a:t> November 2022). </a:t>
            </a:r>
            <a:endParaRPr lang="en-GB" sz="4400" b="0" i="0" u="none" strike="noStrike" dirty="0">
              <a:solidFill>
                <a:srgbClr val="43423E"/>
              </a:solidFill>
              <a:effectLst/>
            </a:endParaRPr>
          </a:p>
          <a:p>
            <a:pPr marL="0" indent="0">
              <a:buNone/>
            </a:pPr>
            <a:r>
              <a:rPr lang="en-US" sz="4400" dirty="0">
                <a:solidFill>
                  <a:srgbClr val="43423E"/>
                </a:solidFill>
              </a:rPr>
              <a:t>Childhood Education International (2022) </a:t>
            </a:r>
            <a:r>
              <a:rPr lang="en-US" sz="4400" i="1" dirty="0">
                <a:solidFill>
                  <a:srgbClr val="43423E"/>
                </a:solidFill>
              </a:rPr>
              <a:t>Wellbeing</a:t>
            </a:r>
            <a:r>
              <a:rPr lang="en-US" sz="4400" dirty="0">
                <a:solidFill>
                  <a:srgbClr val="43423E"/>
                </a:solidFill>
              </a:rPr>
              <a:t>. Available at: </a:t>
            </a:r>
            <a:r>
              <a:rPr lang="en-US" sz="4400" dirty="0">
                <a:solidFill>
                  <a:srgbClr val="43423E"/>
                </a:solidFill>
                <a:hlinkClick r:id="rId8"/>
              </a:rPr>
              <a:t>https://ceinternational1892.org/well-being/</a:t>
            </a:r>
            <a:r>
              <a:rPr lang="en-US" sz="4400" dirty="0">
                <a:solidFill>
                  <a:srgbClr val="43423E"/>
                </a:solidFill>
              </a:rPr>
              <a:t> (Accessed: 23</a:t>
            </a:r>
            <a:r>
              <a:rPr lang="en-US" sz="4400" baseline="30000" dirty="0">
                <a:solidFill>
                  <a:srgbClr val="43423E"/>
                </a:solidFill>
              </a:rPr>
              <a:t>rd</a:t>
            </a:r>
            <a:r>
              <a:rPr lang="en-US" sz="4400" dirty="0">
                <a:solidFill>
                  <a:srgbClr val="43423E"/>
                </a:solidFill>
              </a:rPr>
              <a:t> November 2022). </a:t>
            </a:r>
            <a:endParaRPr lang="en-GB" sz="4400" b="0" i="0" u="none" strike="noStrike" dirty="0">
              <a:solidFill>
                <a:srgbClr val="333333"/>
              </a:solidFill>
              <a:effectLst/>
            </a:endParaRPr>
          </a:p>
          <a:p>
            <a:pPr marL="0" indent="0">
              <a:buNone/>
            </a:pPr>
            <a:r>
              <a:rPr lang="en-GB" altLang="en-US" sz="4400" dirty="0"/>
              <a:t>Collins dictionary  (2022) </a:t>
            </a:r>
            <a:r>
              <a:rPr lang="en-GB" altLang="en-US" sz="4400" i="1" dirty="0"/>
              <a:t>Lifestyle</a:t>
            </a:r>
            <a:r>
              <a:rPr lang="en-GB" altLang="en-US" sz="4400" dirty="0"/>
              <a:t>.  Available at: </a:t>
            </a:r>
            <a:r>
              <a:rPr lang="en-GB" altLang="en-US" sz="4400" dirty="0">
                <a:hlinkClick r:id="rId9"/>
              </a:rPr>
              <a:t>https://www.collinsdictionary.com/dictionary/english/lifestyle</a:t>
            </a:r>
            <a:r>
              <a:rPr lang="en-GB" altLang="en-US" sz="4400" dirty="0"/>
              <a:t> (Accessed: 26th November 2022). </a:t>
            </a:r>
          </a:p>
          <a:p>
            <a:pPr marL="0" indent="0">
              <a:buNone/>
            </a:pPr>
            <a:r>
              <a:rPr lang="en-GB" sz="4400" b="0" i="0" u="none" strike="noStrike" dirty="0">
                <a:effectLst/>
              </a:rPr>
              <a:t>Dahlgren, G. and Whitehead, M. (1991) </a:t>
            </a:r>
            <a:r>
              <a:rPr lang="en-GB" sz="4400" b="0" i="1" u="none" strike="noStrike" dirty="0">
                <a:effectLst/>
              </a:rPr>
              <a:t>The main determinants of health.</a:t>
            </a:r>
            <a:r>
              <a:rPr lang="en-GB" sz="4400" b="0" u="none" strike="noStrike" dirty="0">
                <a:effectLst/>
              </a:rPr>
              <a:t> [Online image]  Available at: </a:t>
            </a:r>
            <a:r>
              <a:rPr lang="en-GB" sz="4400" b="0" u="none" strike="noStrike" dirty="0">
                <a:effectLst/>
                <a:hlinkClick r:id="rId10"/>
              </a:rPr>
              <a:t>https://www.open.edu/openlearn/mod/oucontent/view.php?printable=1&amp;id=3738</a:t>
            </a:r>
            <a:r>
              <a:rPr lang="en-GB" sz="4400" b="0" u="none" strike="noStrike" dirty="0">
                <a:effectLst/>
              </a:rPr>
              <a:t> (Accessed: 24</a:t>
            </a:r>
            <a:r>
              <a:rPr lang="en-GB" sz="4400" b="0" u="none" strike="noStrike" baseline="30000" dirty="0">
                <a:effectLst/>
              </a:rPr>
              <a:t>th</a:t>
            </a:r>
            <a:r>
              <a:rPr lang="en-GB" sz="4400" b="0" u="none" strike="noStrike" dirty="0">
                <a:effectLst/>
              </a:rPr>
              <a:t> November 2022). </a:t>
            </a:r>
            <a:endParaRPr lang="en-US" sz="4400" dirty="0">
              <a:solidFill>
                <a:srgbClr val="43423E"/>
              </a:solidFill>
            </a:endParaRPr>
          </a:p>
          <a:p>
            <a:pPr marL="0" indent="0">
              <a:buNone/>
            </a:pPr>
            <a:r>
              <a:rPr lang="en-GB" altLang="en-US" sz="4400" noProof="1"/>
              <a:t>Dweck,C. (2014) </a:t>
            </a:r>
            <a:r>
              <a:rPr lang="en-GB" altLang="en-US" sz="4400" i="1" noProof="1"/>
              <a:t>The power of belileving that you can improve</a:t>
            </a:r>
            <a:r>
              <a:rPr lang="en-GB" altLang="en-US" sz="4400" noProof="1"/>
              <a:t>: Ted talk [Video]. Avalilable at: </a:t>
            </a:r>
            <a:r>
              <a:rPr lang="en-GB" altLang="en-US" sz="4400" noProof="1">
                <a:hlinkClick r:id="rId11"/>
              </a:rPr>
              <a:t>https://www.ted.com/talks/carol_dweck_the_power_of_believing_that_you_can_improve</a:t>
            </a:r>
            <a:r>
              <a:rPr lang="en-GB" altLang="en-US" sz="4400" noProof="1"/>
              <a:t> (Accessed: 24th November 2022).</a:t>
            </a:r>
          </a:p>
          <a:p>
            <a:pPr marL="0" indent="0">
              <a:buNone/>
            </a:pPr>
            <a:r>
              <a:rPr lang="en-GB" sz="4400" dirty="0">
                <a:solidFill>
                  <a:srgbClr val="333333"/>
                </a:solidFill>
              </a:rPr>
              <a:t>Education Scotland (No Date)</a:t>
            </a:r>
            <a:r>
              <a:rPr lang="en-GB" sz="4400" i="1" dirty="0">
                <a:solidFill>
                  <a:srgbClr val="333333"/>
                </a:solidFill>
              </a:rPr>
              <a:t> Health and wellbeing</a:t>
            </a:r>
            <a:r>
              <a:rPr lang="en-GB" sz="4400" dirty="0">
                <a:solidFill>
                  <a:srgbClr val="333333"/>
                </a:solidFill>
              </a:rPr>
              <a:t>. Available at: </a:t>
            </a:r>
            <a:r>
              <a:rPr lang="en-GB" sz="4400" dirty="0">
                <a:solidFill>
                  <a:srgbClr val="333333"/>
                </a:solidFill>
                <a:hlinkClick r:id="rId12"/>
              </a:rPr>
              <a:t>https://www.google.com/url?sa=t&amp;rct=j&amp;q=&amp;esrc=s&amp;source=web&amp;cd=&amp;ved=2ahUKEwiNz9fS_MT7AhWPY8AKHcyrCeIQFnoECDwQAw&amp;url=https%3A%2F%2Feducation.gov.scot%2FDocuments%2Fhealth-and-wellbeing-pp.doc&amp;usg=AOvVaw3H7--gW-lon32wwumWVDc0</a:t>
            </a:r>
            <a:r>
              <a:rPr lang="en-GB" sz="4400" dirty="0">
                <a:solidFill>
                  <a:srgbClr val="333333"/>
                </a:solidFill>
              </a:rPr>
              <a:t> (Accessed 24</a:t>
            </a:r>
            <a:r>
              <a:rPr lang="en-GB" sz="4400" baseline="30000" dirty="0">
                <a:solidFill>
                  <a:srgbClr val="333333"/>
                </a:solidFill>
              </a:rPr>
              <a:t>th</a:t>
            </a:r>
            <a:r>
              <a:rPr lang="en-GB" sz="4400" dirty="0">
                <a:solidFill>
                  <a:srgbClr val="333333"/>
                </a:solidFill>
              </a:rPr>
              <a:t> November 2022). </a:t>
            </a:r>
          </a:p>
          <a:p>
            <a:pPr marL="0" indent="0">
              <a:buNone/>
            </a:pPr>
            <a:r>
              <a:rPr lang="en-GB" altLang="en-US" sz="4400" dirty="0"/>
              <a:t>Estyn. (2013) Supplementary Guidance: Healthy Living. Cardiff: WAG</a:t>
            </a:r>
          </a:p>
          <a:p>
            <a:pPr marL="0" indent="0">
              <a:buNone/>
            </a:pPr>
            <a:r>
              <a:rPr lang="en-US" sz="4400" dirty="0">
                <a:solidFill>
                  <a:srgbClr val="43423E"/>
                </a:solidFill>
              </a:rPr>
              <a:t>Foundation Years (No date) </a:t>
            </a:r>
            <a:r>
              <a:rPr lang="en-US" sz="4400" i="1" dirty="0">
                <a:solidFill>
                  <a:srgbClr val="43423E"/>
                </a:solidFill>
              </a:rPr>
              <a:t>Putting wellbeing at the heart of early years practice</a:t>
            </a:r>
            <a:r>
              <a:rPr lang="en-US" sz="4400" dirty="0">
                <a:solidFill>
                  <a:srgbClr val="43423E"/>
                </a:solidFill>
              </a:rPr>
              <a:t>. Available at: </a:t>
            </a:r>
            <a:r>
              <a:rPr lang="en-US" sz="4400" dirty="0">
                <a:solidFill>
                  <a:srgbClr val="43423E"/>
                </a:solidFill>
                <a:hlinkClick r:id="rId13"/>
              </a:rPr>
              <a:t>https://foundationyears.org.uk/2020/12/putting-wellbeing-at-the-heart-of-our-early-years-practice/</a:t>
            </a:r>
            <a:r>
              <a:rPr lang="en-US" sz="4400" dirty="0">
                <a:solidFill>
                  <a:srgbClr val="43423E"/>
                </a:solidFill>
              </a:rPr>
              <a:t> (Accessed: 24</a:t>
            </a:r>
            <a:r>
              <a:rPr lang="en-US" sz="4400" baseline="30000" dirty="0">
                <a:solidFill>
                  <a:srgbClr val="43423E"/>
                </a:solidFill>
              </a:rPr>
              <a:t>th</a:t>
            </a:r>
            <a:r>
              <a:rPr lang="en-US" sz="4400" dirty="0">
                <a:solidFill>
                  <a:srgbClr val="43423E"/>
                </a:solidFill>
              </a:rPr>
              <a:t> November 2022). </a:t>
            </a:r>
          </a:p>
          <a:p>
            <a:pPr marL="0" indent="0">
              <a:buNone/>
            </a:pPr>
            <a:r>
              <a:rPr lang="en-GB" sz="4400" dirty="0">
                <a:solidFill>
                  <a:srgbClr val="333333"/>
                </a:solidFill>
              </a:rPr>
              <a:t>Joseph Roundtree foundation (2022) </a:t>
            </a:r>
            <a:r>
              <a:rPr lang="en-GB" sz="4400" i="1" dirty="0">
                <a:solidFill>
                  <a:srgbClr val="333333"/>
                </a:solidFill>
              </a:rPr>
              <a:t>Overall UK poverty rates</a:t>
            </a:r>
            <a:r>
              <a:rPr lang="en-GB" sz="4400" dirty="0">
                <a:solidFill>
                  <a:srgbClr val="333333"/>
                </a:solidFill>
              </a:rPr>
              <a:t>. Available at: </a:t>
            </a:r>
            <a:r>
              <a:rPr lang="en-GB" sz="4400" dirty="0">
                <a:solidFill>
                  <a:srgbClr val="333333"/>
                </a:solidFill>
                <a:hlinkClick r:id="rId14"/>
              </a:rPr>
              <a:t>https://www.jrf.org.uk/data/overall-uk-poverty-rates</a:t>
            </a:r>
            <a:r>
              <a:rPr lang="en-GB" sz="4400" dirty="0">
                <a:solidFill>
                  <a:srgbClr val="333333"/>
                </a:solidFill>
              </a:rPr>
              <a:t> (Accessed: 28</a:t>
            </a:r>
            <a:r>
              <a:rPr lang="en-GB" sz="4400" baseline="30000" dirty="0">
                <a:solidFill>
                  <a:srgbClr val="333333"/>
                </a:solidFill>
              </a:rPr>
              <a:t>th</a:t>
            </a:r>
            <a:r>
              <a:rPr lang="en-GB" sz="4400" dirty="0">
                <a:solidFill>
                  <a:srgbClr val="333333"/>
                </a:solidFill>
              </a:rPr>
              <a:t> November 2022). </a:t>
            </a:r>
            <a:endParaRPr lang="en-US" sz="4400" dirty="0">
              <a:solidFill>
                <a:srgbClr val="43423E"/>
              </a:solidFill>
            </a:endParaRPr>
          </a:p>
          <a:p>
            <a:pPr marL="0" indent="0">
              <a:buNone/>
            </a:pPr>
            <a:r>
              <a:rPr lang="en-GB" sz="4400" dirty="0">
                <a:solidFill>
                  <a:srgbClr val="333333"/>
                </a:solidFill>
              </a:rPr>
              <a:t>Loma Linda) University health (2022) </a:t>
            </a:r>
            <a:r>
              <a:rPr lang="en-GB" sz="4400" i="1" dirty="0">
                <a:solidFill>
                  <a:srgbClr val="333333"/>
                </a:solidFill>
              </a:rPr>
              <a:t>Stages of change model</a:t>
            </a:r>
            <a:r>
              <a:rPr lang="en-GB" sz="4400" dirty="0">
                <a:solidFill>
                  <a:srgbClr val="333333"/>
                </a:solidFill>
              </a:rPr>
              <a:t>. Available at: </a:t>
            </a:r>
            <a:r>
              <a:rPr lang="en-GB" sz="4400" dirty="0">
                <a:solidFill>
                  <a:srgbClr val="333333"/>
                </a:solidFill>
                <a:hlinkClick r:id="rId15"/>
              </a:rPr>
              <a:t>https://medicine.llu.edu/academics/resources/stages-change-model 9</a:t>
            </a:r>
            <a:r>
              <a:rPr lang="en-GB" sz="4400" dirty="0">
                <a:solidFill>
                  <a:srgbClr val="333333"/>
                </a:solidFill>
              </a:rPr>
              <a:t> (Accessed: 28</a:t>
            </a:r>
            <a:r>
              <a:rPr lang="en-GB" sz="4400" baseline="30000" dirty="0">
                <a:solidFill>
                  <a:srgbClr val="333333"/>
                </a:solidFill>
              </a:rPr>
              <a:t>th</a:t>
            </a:r>
            <a:r>
              <a:rPr lang="en-GB" sz="4400" dirty="0">
                <a:solidFill>
                  <a:srgbClr val="333333"/>
                </a:solidFill>
              </a:rPr>
              <a:t> November 2022). </a:t>
            </a:r>
          </a:p>
          <a:p>
            <a:pPr marL="0" indent="0">
              <a:buNone/>
            </a:pPr>
            <a:r>
              <a:rPr lang="en-GB" altLang="en-US" sz="4400" noProof="1"/>
              <a:t>Marmot, M. (2010) </a:t>
            </a:r>
            <a:r>
              <a:rPr lang="en-GB" altLang="en-US" sz="4400" i="1" noProof="1"/>
              <a:t>Fair Society, Healthy Lives: Strategic review of health inequalities in England Post-2010, </a:t>
            </a:r>
            <a:r>
              <a:rPr lang="en-GB" altLang="en-US" sz="4400" noProof="1"/>
              <a:t>The Marmot Review</a:t>
            </a:r>
          </a:p>
          <a:p>
            <a:pPr marL="0" indent="0">
              <a:buNone/>
            </a:pPr>
            <a:r>
              <a:rPr lang="en-GB" altLang="en-US" sz="4400" noProof="1"/>
              <a:t>Musgrave, J. (2017) Supporting children's health and wellbeing London: Sage. </a:t>
            </a:r>
          </a:p>
          <a:p>
            <a:pPr marL="0" indent="0">
              <a:buNone/>
            </a:pPr>
            <a:r>
              <a:rPr lang="en-US" sz="4400" dirty="0">
                <a:solidFill>
                  <a:srgbClr val="43423E"/>
                </a:solidFill>
              </a:rPr>
              <a:t>NHS (2012) </a:t>
            </a:r>
            <a:r>
              <a:rPr lang="en-US" sz="4400" i="1" dirty="0">
                <a:solidFill>
                  <a:srgbClr val="43423E"/>
                </a:solidFill>
              </a:rPr>
              <a:t>Designed to smile</a:t>
            </a:r>
            <a:r>
              <a:rPr lang="en-US" sz="4400" dirty="0">
                <a:solidFill>
                  <a:srgbClr val="43423E"/>
                </a:solidFill>
              </a:rPr>
              <a:t>. Available at: </a:t>
            </a:r>
            <a:r>
              <a:rPr lang="en-US" sz="4400" dirty="0">
                <a:solidFill>
                  <a:srgbClr val="43423E"/>
                </a:solidFill>
                <a:hlinkClick r:id="rId16"/>
              </a:rPr>
              <a:t>https://www.wales.nhs.uk/ourservices/findannhsdentist/designedtosmile 9</a:t>
            </a:r>
            <a:r>
              <a:rPr lang="en-US" sz="4400" dirty="0">
                <a:solidFill>
                  <a:srgbClr val="43423E"/>
                </a:solidFill>
              </a:rPr>
              <a:t>  (Accessed: 24</a:t>
            </a:r>
            <a:r>
              <a:rPr lang="en-US" sz="4400" baseline="30000" dirty="0">
                <a:solidFill>
                  <a:srgbClr val="43423E"/>
                </a:solidFill>
              </a:rPr>
              <a:t>th</a:t>
            </a:r>
            <a:r>
              <a:rPr lang="en-US" sz="4400" dirty="0">
                <a:solidFill>
                  <a:srgbClr val="43423E"/>
                </a:solidFill>
              </a:rPr>
              <a:t> November 2022). </a:t>
            </a:r>
          </a:p>
          <a:p>
            <a:pPr marL="0" indent="0">
              <a:buNone/>
            </a:pPr>
            <a:endParaRPr lang="en-US" sz="4400" dirty="0"/>
          </a:p>
          <a:p>
            <a:pPr marL="0" indent="0">
              <a:buNone/>
            </a:pPr>
            <a:endParaRPr lang="en-US" sz="4400" dirty="0"/>
          </a:p>
          <a:p>
            <a:pPr marL="0" indent="0">
              <a:buNone/>
            </a:pPr>
            <a:endParaRPr lang="en-US" sz="4400" dirty="0"/>
          </a:p>
          <a:p>
            <a:pPr marL="0" indent="0">
              <a:buNone/>
            </a:pPr>
            <a:endParaRPr lang="en-US" sz="4400" dirty="0"/>
          </a:p>
          <a:p>
            <a:pPr marL="0" indent="0">
              <a:buNone/>
            </a:pPr>
            <a:endParaRPr lang="en-US" sz="4400" dirty="0"/>
          </a:p>
          <a:p>
            <a:pPr marL="0" indent="0">
              <a:buNone/>
            </a:pPr>
            <a:endParaRPr lang="en-GB" sz="1600" i="1" dirty="0"/>
          </a:p>
          <a:p>
            <a:pPr marL="0" indent="0">
              <a:buNone/>
            </a:pPr>
            <a:endParaRPr lang="en-US" altLang="en-US" sz="2400" dirty="0"/>
          </a:p>
          <a:p>
            <a:pPr eaLnBrk="1" hangingPunct="1"/>
            <a:endParaRPr lang="en-GB" altLang="en-US" sz="2400" dirty="0">
              <a:latin typeface="Arial" panose="020B0604020202020204" pitchFamily="34" charset="0"/>
            </a:endParaRPr>
          </a:p>
          <a:p>
            <a:pPr marL="0" indent="0">
              <a:buNone/>
            </a:pPr>
            <a:endParaRPr lang="en-GB" altLang="en-US" sz="2400" noProof="1"/>
          </a:p>
          <a:p>
            <a:pPr marL="0" indent="0">
              <a:buNone/>
            </a:pPr>
            <a:endParaRPr lang="en-GB" altLang="en-US" sz="2400" noProof="1"/>
          </a:p>
          <a:p>
            <a:pPr marL="0" indent="0">
              <a:buNone/>
            </a:pPr>
            <a:endParaRPr lang="en-GB" altLang="en-US" sz="2400" noProof="1"/>
          </a:p>
          <a:p>
            <a:pPr marL="0" indent="0">
              <a:buNone/>
            </a:pPr>
            <a:endParaRPr lang="en-GB" sz="2200" dirty="0">
              <a:solidFill>
                <a:srgbClr val="333333"/>
              </a:solidFill>
            </a:endParaRPr>
          </a:p>
        </p:txBody>
      </p:sp>
    </p:spTree>
    <p:extLst>
      <p:ext uri="{BB962C8B-B14F-4D97-AF65-F5344CB8AC3E}">
        <p14:creationId xmlns:p14="http://schemas.microsoft.com/office/powerpoint/2010/main" val="4057878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C58C27-8650-6F00-0766-96C9C061BDC4}"/>
              </a:ext>
            </a:extLst>
          </p:cNvPr>
          <p:cNvSpPr>
            <a:spLocks noGrp="1"/>
          </p:cNvSpPr>
          <p:nvPr>
            <p:ph idx="1"/>
          </p:nvPr>
        </p:nvSpPr>
        <p:spPr>
          <a:xfrm>
            <a:off x="838200" y="-93438"/>
            <a:ext cx="10515600" cy="5278582"/>
          </a:xfrm>
        </p:spPr>
        <p:txBody>
          <a:bodyPr>
            <a:normAutofit fontScale="92500" lnSpcReduction="10000"/>
          </a:bodyPr>
          <a:lstStyle/>
          <a:p>
            <a:pPr marL="0" indent="0">
              <a:buNone/>
            </a:pPr>
            <a:endParaRPr lang="en-GB" altLang="en-US" sz="1200" noProof="1"/>
          </a:p>
          <a:p>
            <a:pPr marL="0" indent="0">
              <a:buNone/>
            </a:pPr>
            <a:endParaRPr lang="en-GB" altLang="en-US" sz="1200" noProof="1"/>
          </a:p>
          <a:p>
            <a:pPr marL="0" indent="0">
              <a:buNone/>
            </a:pPr>
            <a:r>
              <a:rPr lang="en-US" sz="1200" dirty="0">
                <a:solidFill>
                  <a:srgbClr val="43423E"/>
                </a:solidFill>
              </a:rPr>
              <a:t>Parenta (2018) </a:t>
            </a:r>
            <a:r>
              <a:rPr lang="en-GB" sz="1200" b="0" i="1" u="none" strike="noStrike" dirty="0">
                <a:solidFill>
                  <a:srgbClr val="000000"/>
                </a:solidFill>
                <a:effectLst/>
              </a:rPr>
              <a:t>Bronfenbrenner: children’s learning in a wider context</a:t>
            </a:r>
            <a:r>
              <a:rPr lang="en-GB" sz="1200" b="0" i="0" u="none" strike="noStrike" dirty="0">
                <a:solidFill>
                  <a:srgbClr val="000000"/>
                </a:solidFill>
                <a:effectLst/>
              </a:rPr>
              <a:t>. Available at: </a:t>
            </a:r>
            <a:r>
              <a:rPr lang="en-GB" sz="1200" b="0" i="0" u="none" strike="noStrike" dirty="0">
                <a:solidFill>
                  <a:srgbClr val="000000"/>
                </a:solidFill>
                <a:effectLst/>
                <a:hlinkClick r:id="rId2"/>
              </a:rPr>
              <a:t>https://www.parenta.com/2018/09/01/bronfenbrenner-childrens-learning-in-a-wider-context/</a:t>
            </a:r>
            <a:r>
              <a:rPr lang="en-GB" sz="1200" b="0" i="0" u="none" strike="noStrike" dirty="0">
                <a:solidFill>
                  <a:srgbClr val="000000"/>
                </a:solidFill>
                <a:effectLst/>
              </a:rPr>
              <a:t> (Accessed: 24</a:t>
            </a:r>
            <a:r>
              <a:rPr lang="en-GB" sz="1200" b="0" i="0" u="none" strike="noStrike" baseline="30000" dirty="0">
                <a:solidFill>
                  <a:srgbClr val="000000"/>
                </a:solidFill>
                <a:effectLst/>
              </a:rPr>
              <a:t>th</a:t>
            </a:r>
            <a:r>
              <a:rPr lang="en-GB" sz="1200" b="0" i="0" u="none" strike="noStrike" dirty="0">
                <a:solidFill>
                  <a:srgbClr val="000000"/>
                </a:solidFill>
                <a:effectLst/>
              </a:rPr>
              <a:t> November 2022). </a:t>
            </a:r>
            <a:endParaRPr lang="en-US" sz="1200" dirty="0">
              <a:solidFill>
                <a:srgbClr val="43423E"/>
              </a:solidFill>
            </a:endParaRPr>
          </a:p>
          <a:p>
            <a:pPr marL="0" indent="0">
              <a:buNone/>
            </a:pPr>
            <a:r>
              <a:rPr lang="en-GB" altLang="en-US" sz="1200" noProof="1"/>
              <a:t>Public Health (2021) ‘</a:t>
            </a:r>
            <a:r>
              <a:rPr lang="en-GB" sz="1200" i="1" dirty="0">
                <a:effectLst/>
              </a:rPr>
              <a:t>Goran Dahlgren, Margaret Whitehead</a:t>
            </a:r>
            <a:r>
              <a:rPr lang="en-GB" sz="1200" dirty="0">
                <a:effectLst/>
              </a:rPr>
              <a:t>’, The Dahlgren-Whitehead model of health determinants: 30 years on and still chasing rainbows, pp.20-24. Available at: </a:t>
            </a:r>
            <a:r>
              <a:rPr lang="en-GB" sz="1200" dirty="0">
                <a:effectLst/>
                <a:hlinkClick r:id="rId3"/>
              </a:rPr>
              <a:t>https://moodle.uwtsd.ac.uk/pluginfile.php/624189/mod_resource/content/1/1-s2.0-S003335062100336X-main.pdf?redirect=1</a:t>
            </a:r>
            <a:r>
              <a:rPr lang="en-GB" sz="1200" dirty="0">
                <a:effectLst/>
              </a:rPr>
              <a:t> (Accessed: 24</a:t>
            </a:r>
            <a:r>
              <a:rPr lang="en-GB" sz="1200" baseline="30000" dirty="0">
                <a:effectLst/>
              </a:rPr>
              <a:t>th</a:t>
            </a:r>
            <a:r>
              <a:rPr lang="en-GB" sz="1200" dirty="0">
                <a:effectLst/>
              </a:rPr>
              <a:t> November 2022). </a:t>
            </a:r>
            <a:endParaRPr lang="en-GB" altLang="en-US" sz="1200" noProof="1"/>
          </a:p>
          <a:p>
            <a:pPr marL="0" indent="0">
              <a:buNone/>
            </a:pPr>
            <a:r>
              <a:rPr lang="en-US" sz="1200" dirty="0">
                <a:solidFill>
                  <a:srgbClr val="43423E"/>
                </a:solidFill>
              </a:rPr>
              <a:t>Public Health England (2017) </a:t>
            </a:r>
            <a:r>
              <a:rPr lang="en-US" sz="1200" i="1" dirty="0">
                <a:solidFill>
                  <a:srgbClr val="43423E"/>
                </a:solidFill>
              </a:rPr>
              <a:t>Social Determinants of health</a:t>
            </a:r>
            <a:r>
              <a:rPr lang="en-US" sz="1200" dirty="0">
                <a:solidFill>
                  <a:srgbClr val="43423E"/>
                </a:solidFill>
              </a:rPr>
              <a:t>. Available at: </a:t>
            </a:r>
            <a:r>
              <a:rPr lang="en-US" sz="1200" dirty="0">
                <a:solidFill>
                  <a:srgbClr val="43423E"/>
                </a:solidFill>
                <a:hlinkClick r:id="rId4"/>
              </a:rPr>
              <a:t>https://www.gov.uk/government/publications/health-profile-for-england/chapter-6-social-determinants-of-health</a:t>
            </a:r>
            <a:r>
              <a:rPr lang="en-US" sz="1200" dirty="0">
                <a:solidFill>
                  <a:srgbClr val="43423E"/>
                </a:solidFill>
              </a:rPr>
              <a:t> (Accessed 23rd November 2022). </a:t>
            </a:r>
          </a:p>
          <a:p>
            <a:pPr marL="0" indent="0">
              <a:buNone/>
            </a:pPr>
            <a:r>
              <a:rPr lang="en-GB" sz="1200" b="0" i="0" u="none" strike="noStrike" dirty="0">
                <a:solidFill>
                  <a:srgbClr val="212121"/>
                </a:solidFill>
                <a:effectLst/>
              </a:rPr>
              <a:t>Ryan RM, Deci EL (2001) On happiness and human potentials: a review of research on hedonic and </a:t>
            </a:r>
            <a:r>
              <a:rPr lang="en-GB" sz="1200" b="0" i="0" u="none" strike="noStrike" dirty="0" err="1">
                <a:solidFill>
                  <a:srgbClr val="212121"/>
                </a:solidFill>
                <a:effectLst/>
              </a:rPr>
              <a:t>eudaimonic</a:t>
            </a:r>
            <a:r>
              <a:rPr lang="en-GB" sz="1200" b="0" i="0" u="none" strike="noStrike" dirty="0">
                <a:solidFill>
                  <a:srgbClr val="212121"/>
                </a:solidFill>
                <a:effectLst/>
              </a:rPr>
              <a:t> well-being. </a:t>
            </a:r>
            <a:r>
              <a:rPr lang="en-GB" sz="1200" b="0" i="0" u="none" strike="noStrike" dirty="0" err="1">
                <a:solidFill>
                  <a:srgbClr val="212121"/>
                </a:solidFill>
                <a:effectLst/>
              </a:rPr>
              <a:t>Annu</a:t>
            </a:r>
            <a:r>
              <a:rPr lang="en-GB" sz="1200" b="0" i="0" u="none" strike="noStrike" dirty="0">
                <a:solidFill>
                  <a:srgbClr val="212121"/>
                </a:solidFill>
                <a:effectLst/>
              </a:rPr>
              <a:t> Rev Psychol.. </a:t>
            </a:r>
            <a:r>
              <a:rPr lang="en-GB" sz="1200" b="0" i="0" u="none" strike="noStrike" dirty="0" err="1">
                <a:solidFill>
                  <a:srgbClr val="212121"/>
                </a:solidFill>
                <a:effectLst/>
              </a:rPr>
              <a:t>doi</a:t>
            </a:r>
            <a:r>
              <a:rPr lang="en-GB" sz="1200" b="0" i="0" u="none" strike="noStrike" dirty="0">
                <a:solidFill>
                  <a:srgbClr val="212121"/>
                </a:solidFill>
                <a:effectLst/>
              </a:rPr>
              <a:t>: 10.1146/annurev.psych.52.1.141. PMID: 11148302.</a:t>
            </a:r>
            <a:endParaRPr lang="en-US" sz="1200" dirty="0">
              <a:solidFill>
                <a:srgbClr val="43423E"/>
              </a:solidFill>
            </a:endParaRPr>
          </a:p>
          <a:p>
            <a:pPr marL="0" indent="0">
              <a:buNone/>
            </a:pPr>
            <a:r>
              <a:rPr lang="en-GB" altLang="en-US" sz="1200" dirty="0"/>
              <a:t>Staffordshire safeguarding children board (2020) </a:t>
            </a:r>
            <a:r>
              <a:rPr lang="en-GB" sz="1200" i="1" dirty="0">
                <a:effectLst/>
              </a:rPr>
              <a:t>Threshold Framework: ‘Accessing the Right Help at the Right Time’ </a:t>
            </a:r>
            <a:r>
              <a:rPr lang="en-GB" sz="1200" dirty="0">
                <a:effectLst/>
              </a:rPr>
              <a:t>. Available at: </a:t>
            </a:r>
            <a:r>
              <a:rPr lang="en-GB" sz="1200" dirty="0">
                <a:effectLst/>
                <a:hlinkClick r:id="rId5"/>
              </a:rPr>
              <a:t>https://www.staffsscb.org.uk/wp-content/uploads/2020/09/Threshold-Document.pdf</a:t>
            </a:r>
            <a:r>
              <a:rPr lang="en-GB" sz="1200" dirty="0">
                <a:effectLst/>
              </a:rPr>
              <a:t> (Accessed: 26</a:t>
            </a:r>
            <a:r>
              <a:rPr lang="en-GB" sz="1200" baseline="30000" dirty="0">
                <a:effectLst/>
              </a:rPr>
              <a:t>th</a:t>
            </a:r>
            <a:r>
              <a:rPr lang="en-GB" sz="1200" dirty="0">
                <a:effectLst/>
              </a:rPr>
              <a:t> November 2022). </a:t>
            </a:r>
          </a:p>
          <a:p>
            <a:pPr marL="0" indent="0">
              <a:buNone/>
            </a:pPr>
            <a:r>
              <a:rPr lang="en-GB" altLang="en-US" sz="1200" noProof="1"/>
              <a:t>Statham, J and Chase, E (2010) Childhood Wellbeing: A brief overview. Loughborough: Childhood Wellbeing Research Centre.</a:t>
            </a:r>
          </a:p>
          <a:p>
            <a:pPr marL="0" indent="0">
              <a:buNone/>
            </a:pPr>
            <a:r>
              <a:rPr lang="en-GB" altLang="en-US" sz="1200" noProof="1"/>
              <a:t>The JED foundation (2022) </a:t>
            </a:r>
            <a:r>
              <a:rPr lang="en-GB" altLang="en-US" sz="1200" i="1" noProof="1"/>
              <a:t>Characteristics of resilient people</a:t>
            </a:r>
            <a:r>
              <a:rPr lang="en-GB" altLang="en-US" sz="1200" noProof="1"/>
              <a:t>. Available at: </a:t>
            </a:r>
            <a:r>
              <a:rPr lang="en-GB" altLang="en-US" sz="1200" noProof="1">
                <a:hlinkClick r:id="rId6"/>
              </a:rPr>
              <a:t>https://jedfoundation.org/set-to-go/characteristics-of-resilient-people/</a:t>
            </a:r>
            <a:r>
              <a:rPr lang="en-GB" altLang="en-US" sz="1200" noProof="1"/>
              <a:t> (Accessed: 24</a:t>
            </a:r>
            <a:r>
              <a:rPr lang="en-GB" altLang="en-US" sz="1200" baseline="30000" noProof="1"/>
              <a:t>th</a:t>
            </a:r>
            <a:r>
              <a:rPr lang="en-GB" altLang="en-US" sz="1200" noProof="1"/>
              <a:t> November 2022), </a:t>
            </a:r>
          </a:p>
          <a:p>
            <a:pPr marL="0" indent="0">
              <a:buNone/>
            </a:pPr>
            <a:r>
              <a:rPr lang="en-GB" altLang="en-US" sz="1200" dirty="0"/>
              <a:t>Thomas, A. and Lewis, A. </a:t>
            </a:r>
            <a:r>
              <a:rPr lang="en-GB" altLang="en-US" sz="1200" i="1" dirty="0"/>
              <a:t>(2016) An introduction to the Foundation Phase. </a:t>
            </a:r>
            <a:r>
              <a:rPr lang="en-GB" altLang="en-US" sz="1200" dirty="0"/>
              <a:t>London</a:t>
            </a:r>
            <a:r>
              <a:rPr lang="en-GB" altLang="en-US" sz="1200" i="1" dirty="0"/>
              <a:t>: </a:t>
            </a:r>
            <a:r>
              <a:rPr lang="en-GB" altLang="en-US" sz="1200" dirty="0"/>
              <a:t>Bloomsbury Publications</a:t>
            </a:r>
            <a:r>
              <a:rPr lang="en-GB" altLang="en-US" sz="1200" i="1" dirty="0"/>
              <a:t>.</a:t>
            </a:r>
          </a:p>
          <a:p>
            <a:pPr marL="0" indent="0">
              <a:buNone/>
            </a:pPr>
            <a:r>
              <a:rPr lang="en-GB" sz="1200" b="0" i="0" u="none" strike="noStrike" dirty="0">
                <a:solidFill>
                  <a:srgbClr val="333333"/>
                </a:solidFill>
                <a:effectLst/>
              </a:rPr>
              <a:t>Underdown, A. (2007) </a:t>
            </a:r>
            <a:r>
              <a:rPr lang="en-GB" sz="1200" b="0" i="1" u="none" strike="noStrike" dirty="0">
                <a:solidFill>
                  <a:srgbClr val="333333"/>
                </a:solidFill>
                <a:effectLst/>
              </a:rPr>
              <a:t>Young children’s health and well-being [electronic resource] </a:t>
            </a:r>
            <a:r>
              <a:rPr lang="en-GB" sz="1200" b="0" i="0" u="none" strike="noStrike" dirty="0">
                <a:solidFill>
                  <a:srgbClr val="333333"/>
                </a:solidFill>
                <a:effectLst/>
              </a:rPr>
              <a:t>. Maidenhead :, McGraw Hill/Open University Press.</a:t>
            </a:r>
          </a:p>
          <a:p>
            <a:pPr marL="0" indent="0">
              <a:buNone/>
            </a:pPr>
            <a:r>
              <a:rPr lang="en-US" sz="1200" dirty="0">
                <a:solidFill>
                  <a:srgbClr val="43423E"/>
                </a:solidFill>
              </a:rPr>
              <a:t>Well at school (2022) </a:t>
            </a:r>
            <a:r>
              <a:rPr lang="en-US" sz="1200" i="1" dirty="0">
                <a:solidFill>
                  <a:srgbClr val="43423E"/>
                </a:solidFill>
              </a:rPr>
              <a:t>school-based interventions</a:t>
            </a:r>
            <a:r>
              <a:rPr lang="en-US" sz="1200" dirty="0">
                <a:solidFill>
                  <a:srgbClr val="43423E"/>
                </a:solidFill>
              </a:rPr>
              <a:t>. Available at: </a:t>
            </a:r>
            <a:r>
              <a:rPr lang="en-US" sz="1200" dirty="0">
                <a:solidFill>
                  <a:srgbClr val="43423E"/>
                </a:solidFill>
                <a:hlinkClick r:id="rId7"/>
              </a:rPr>
              <a:t>https://www.wellatschool.org/school-based-interventions</a:t>
            </a:r>
            <a:r>
              <a:rPr lang="en-US" sz="1200" dirty="0">
                <a:solidFill>
                  <a:srgbClr val="43423E"/>
                </a:solidFill>
              </a:rPr>
              <a:t> (Accessed: 24</a:t>
            </a:r>
            <a:r>
              <a:rPr lang="en-US" sz="1200" baseline="30000" dirty="0">
                <a:solidFill>
                  <a:srgbClr val="43423E"/>
                </a:solidFill>
              </a:rPr>
              <a:t>th</a:t>
            </a:r>
            <a:r>
              <a:rPr lang="en-US" sz="1200" dirty="0">
                <a:solidFill>
                  <a:srgbClr val="43423E"/>
                </a:solidFill>
              </a:rPr>
              <a:t> November 2022). </a:t>
            </a:r>
          </a:p>
          <a:p>
            <a:pPr marL="0" indent="0">
              <a:buNone/>
            </a:pPr>
            <a:r>
              <a:rPr lang="en-GB" sz="1200" dirty="0">
                <a:solidFill>
                  <a:srgbClr val="333333"/>
                </a:solidFill>
              </a:rPr>
              <a:t>Welsh Government (2020) </a:t>
            </a:r>
            <a:r>
              <a:rPr lang="en-GB" sz="1200" i="1" dirty="0">
                <a:effectLst/>
              </a:rPr>
              <a:t>Examination results in schools in Wales. </a:t>
            </a:r>
            <a:r>
              <a:rPr lang="en-GB" sz="1200" dirty="0">
                <a:solidFill>
                  <a:srgbClr val="333333"/>
                </a:solidFill>
              </a:rPr>
              <a:t>Available at : </a:t>
            </a:r>
            <a:r>
              <a:rPr lang="en-GB" sz="1200" dirty="0">
                <a:solidFill>
                  <a:srgbClr val="333333"/>
                </a:solidFill>
                <a:hlinkClick r:id="rId8"/>
              </a:rPr>
              <a:t>https://gov.wales/sites/default/files/statistics-and-research/2020-10/examination-results-september-2019-august-2020-provisional-399.pdf</a:t>
            </a:r>
            <a:r>
              <a:rPr lang="en-GB" sz="1200" dirty="0">
                <a:solidFill>
                  <a:srgbClr val="333333"/>
                </a:solidFill>
              </a:rPr>
              <a:t> (Accessed: 28</a:t>
            </a:r>
            <a:r>
              <a:rPr lang="en-GB" sz="1200" baseline="30000" dirty="0">
                <a:solidFill>
                  <a:srgbClr val="333333"/>
                </a:solidFill>
              </a:rPr>
              <a:t>th</a:t>
            </a:r>
            <a:r>
              <a:rPr lang="en-GB" sz="1200" dirty="0">
                <a:solidFill>
                  <a:srgbClr val="333333"/>
                </a:solidFill>
              </a:rPr>
              <a:t> November 2022). </a:t>
            </a:r>
            <a:endParaRPr lang="en-GB" sz="1200" dirty="0">
              <a:solidFill>
                <a:srgbClr val="333333"/>
              </a:solidFill>
              <a:effectLst/>
            </a:endParaRPr>
          </a:p>
          <a:p>
            <a:pPr marL="0" indent="0">
              <a:buNone/>
            </a:pPr>
            <a:r>
              <a:rPr lang="en-GB" sz="1200" b="0" i="0" u="none" strike="noStrike" dirty="0">
                <a:solidFill>
                  <a:srgbClr val="1E1E1E"/>
                </a:solidFill>
                <a:effectLst/>
              </a:rPr>
              <a:t>Wijesekera, S. (2022) </a:t>
            </a:r>
            <a:r>
              <a:rPr lang="en-GB" sz="1200" b="1" i="1" u="none" strike="noStrike" cap="all" dirty="0">
                <a:solidFill>
                  <a:srgbClr val="1E1E1E"/>
                </a:solidFill>
                <a:effectLst/>
              </a:rPr>
              <a:t>1 IN 6 CHILDREN LIVES IN EXTREME POVERTY, WORLD BANK-UNICEF ANALYSIS SHOWS.  </a:t>
            </a:r>
            <a:r>
              <a:rPr lang="en-GB" sz="1200" dirty="0">
                <a:solidFill>
                  <a:srgbClr val="333333"/>
                </a:solidFill>
              </a:rPr>
              <a:t>Available at: </a:t>
            </a:r>
            <a:r>
              <a:rPr lang="en-GB" sz="1200" dirty="0">
                <a:solidFill>
                  <a:srgbClr val="333333"/>
                </a:solidFill>
                <a:hlinkClick r:id="rId9"/>
              </a:rPr>
              <a:t>https://www.unicef.org.uk/press-releases/1-in-6-children-lives-in-extreme-poverty-world-bank-unicef-analysis-shows/</a:t>
            </a:r>
            <a:r>
              <a:rPr lang="en-GB" sz="1200" dirty="0">
                <a:solidFill>
                  <a:srgbClr val="333333"/>
                </a:solidFill>
              </a:rPr>
              <a:t> (Accessed: 28</a:t>
            </a:r>
            <a:r>
              <a:rPr lang="en-GB" sz="1200" baseline="30000" dirty="0">
                <a:solidFill>
                  <a:srgbClr val="333333"/>
                </a:solidFill>
              </a:rPr>
              <a:t>th</a:t>
            </a:r>
            <a:r>
              <a:rPr lang="en-GB" sz="1200" dirty="0">
                <a:solidFill>
                  <a:srgbClr val="333333"/>
                </a:solidFill>
              </a:rPr>
              <a:t> 2022). </a:t>
            </a:r>
          </a:p>
          <a:p>
            <a:pPr marL="0" indent="0">
              <a:buNone/>
            </a:pPr>
            <a:r>
              <a:rPr lang="en-US" sz="1200" dirty="0"/>
              <a:t>World Health Organization (2022aa) </a:t>
            </a:r>
            <a:r>
              <a:rPr lang="en-US" sz="1200" i="1" dirty="0"/>
              <a:t>Constitution</a:t>
            </a:r>
            <a:r>
              <a:rPr lang="en-US" sz="1200" dirty="0"/>
              <a:t>. Available at: </a:t>
            </a:r>
            <a:r>
              <a:rPr lang="en-US" sz="1200" dirty="0">
                <a:solidFill>
                  <a:srgbClr val="0563C1"/>
                </a:solidFill>
                <a:hlinkClick r:id="rId10">
                  <a:extLst>
                    <a:ext uri="{A12FA001-AC4F-418D-AE19-62706E023703}">
                      <ahyp:hlinkClr xmlns:ahyp="http://schemas.microsoft.com/office/drawing/2018/hyperlinkcolor" val="tx"/>
                    </a:ext>
                  </a:extLst>
                </a:hlinkClick>
              </a:rPr>
              <a:t>https://www.who.int/about/governance/constitution</a:t>
            </a:r>
            <a:r>
              <a:rPr lang="en-US" sz="1200" dirty="0"/>
              <a:t>  (Accessed: 23</a:t>
            </a:r>
            <a:r>
              <a:rPr lang="en-US" sz="1200" baseline="30000" dirty="0"/>
              <a:t>rd</a:t>
            </a:r>
            <a:r>
              <a:rPr lang="en-US" sz="1200" dirty="0"/>
              <a:t> November 2022). </a:t>
            </a:r>
          </a:p>
          <a:p>
            <a:pPr marL="0" indent="0">
              <a:buNone/>
            </a:pPr>
            <a:r>
              <a:rPr lang="en-US" sz="1200" dirty="0">
                <a:solidFill>
                  <a:srgbClr val="43423E"/>
                </a:solidFill>
              </a:rPr>
              <a:t>World Health Organization (2022bb) </a:t>
            </a:r>
            <a:r>
              <a:rPr lang="en-US" sz="1200" i="1" dirty="0">
                <a:solidFill>
                  <a:srgbClr val="43423E"/>
                </a:solidFill>
              </a:rPr>
              <a:t>Commercial determinants of health</a:t>
            </a:r>
            <a:r>
              <a:rPr lang="en-US" sz="1200" dirty="0">
                <a:solidFill>
                  <a:srgbClr val="43423E"/>
                </a:solidFill>
              </a:rPr>
              <a:t>. Available at: </a:t>
            </a:r>
            <a:r>
              <a:rPr lang="en-US" sz="1200" dirty="0">
                <a:solidFill>
                  <a:srgbClr val="43423E"/>
                </a:solidFill>
                <a:hlinkClick r:id="rId11"/>
              </a:rPr>
              <a:t>https://www.who.int/news-room/fact-sheets/detail/commercial-determinants-of-health</a:t>
            </a:r>
            <a:r>
              <a:rPr lang="en-US" sz="1200" dirty="0">
                <a:solidFill>
                  <a:srgbClr val="43423E"/>
                </a:solidFill>
              </a:rPr>
              <a:t> (Accessed: 23rd November 2022). </a:t>
            </a:r>
          </a:p>
          <a:p>
            <a:pPr marL="0" indent="0">
              <a:buNone/>
            </a:pPr>
            <a:endParaRPr lang="en-GB" sz="1200" dirty="0">
              <a:effectLst/>
            </a:endParaRPr>
          </a:p>
          <a:p>
            <a:pPr marL="0" indent="0">
              <a:buNone/>
            </a:pPr>
            <a:endParaRPr lang="en-US" sz="1200" dirty="0"/>
          </a:p>
        </p:txBody>
      </p:sp>
    </p:spTree>
    <p:extLst>
      <p:ext uri="{BB962C8B-B14F-4D97-AF65-F5344CB8AC3E}">
        <p14:creationId xmlns:p14="http://schemas.microsoft.com/office/powerpoint/2010/main" val="652114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ADA54-0AEE-C8F4-6228-EFBA7A70F947}"/>
              </a:ext>
            </a:extLst>
          </p:cNvPr>
          <p:cNvSpPr>
            <a:spLocks noGrp="1"/>
          </p:cNvSpPr>
          <p:nvPr>
            <p:ph type="title"/>
          </p:nvPr>
        </p:nvSpPr>
        <p:spPr/>
        <p:txBody>
          <a:bodyPr/>
          <a:lstStyle/>
          <a:p>
            <a:r>
              <a:rPr lang="en-US" dirty="0"/>
              <a:t>Reference list for presentation. </a:t>
            </a:r>
          </a:p>
        </p:txBody>
      </p:sp>
      <p:sp>
        <p:nvSpPr>
          <p:cNvPr id="3" name="Content Placeholder 2">
            <a:extLst>
              <a:ext uri="{FF2B5EF4-FFF2-40B4-BE49-F238E27FC236}">
                <a16:creationId xmlns:a16="http://schemas.microsoft.com/office/drawing/2014/main" id="{F885EEA1-B9DF-8783-A621-0FE9F68FCB26}"/>
              </a:ext>
            </a:extLst>
          </p:cNvPr>
          <p:cNvSpPr>
            <a:spLocks noGrp="1"/>
          </p:cNvSpPr>
          <p:nvPr>
            <p:ph idx="1"/>
          </p:nvPr>
        </p:nvSpPr>
        <p:spPr>
          <a:xfrm>
            <a:off x="838200" y="1465861"/>
            <a:ext cx="10515600" cy="4351338"/>
          </a:xfrm>
        </p:spPr>
        <p:txBody>
          <a:bodyPr>
            <a:normAutofit fontScale="25000" lnSpcReduction="20000"/>
          </a:bodyPr>
          <a:lstStyle/>
          <a:p>
            <a:pPr marL="0" indent="0">
              <a:buNone/>
            </a:pPr>
            <a:r>
              <a:rPr lang="en-GB" sz="4000" b="0" i="0" u="none" strike="noStrike" dirty="0">
                <a:solidFill>
                  <a:srgbClr val="3A3A3A"/>
                </a:solidFill>
                <a:effectLst/>
              </a:rPr>
              <a:t>Byrne, N.M., Hills, A.P. and King, N.A. (2007) </a:t>
            </a:r>
            <a:r>
              <a:rPr lang="en-GB" sz="4000" b="0" i="1" u="none" strike="noStrike" dirty="0">
                <a:solidFill>
                  <a:srgbClr val="3A3A3A"/>
                </a:solidFill>
                <a:effectLst/>
              </a:rPr>
              <a:t>Children, obesity and exercise : prevention, treatment, and management of childhood and adolescent obesity</a:t>
            </a:r>
            <a:r>
              <a:rPr lang="en-GB" sz="4000" b="0" i="0" u="none" strike="noStrike" dirty="0">
                <a:solidFill>
                  <a:srgbClr val="3A3A3A"/>
                </a:solidFill>
                <a:effectLst/>
              </a:rPr>
              <a:t>. London: Routledge.</a:t>
            </a:r>
          </a:p>
          <a:p>
            <a:pPr marL="0" indent="0">
              <a:buNone/>
            </a:pPr>
            <a:r>
              <a:rPr lang="en-GB" sz="4000" b="0" i="0" u="none" strike="noStrike" dirty="0" err="1">
                <a:solidFill>
                  <a:srgbClr val="3A3A3A"/>
                </a:solidFill>
                <a:effectLst/>
              </a:rPr>
              <a:t>Cakmur</a:t>
            </a:r>
            <a:r>
              <a:rPr lang="en-GB" sz="4000" b="0" i="0" u="none" strike="noStrike" dirty="0">
                <a:solidFill>
                  <a:srgbClr val="3A3A3A"/>
                </a:solidFill>
                <a:effectLst/>
              </a:rPr>
              <a:t>, H. (2020) </a:t>
            </a:r>
            <a:r>
              <a:rPr lang="en-GB" sz="4000" b="0" i="1" u="none" strike="noStrike" dirty="0">
                <a:solidFill>
                  <a:srgbClr val="3A3A3A"/>
                </a:solidFill>
                <a:effectLst/>
              </a:rPr>
              <a:t>Obesity</a:t>
            </a:r>
            <a:r>
              <a:rPr lang="en-GB" sz="4000" b="0" i="0" u="none" strike="noStrike" dirty="0">
                <a:solidFill>
                  <a:srgbClr val="3A3A3A"/>
                </a:solidFill>
                <a:effectLst/>
              </a:rPr>
              <a:t>. Edited by H. </a:t>
            </a:r>
            <a:r>
              <a:rPr lang="en-GB" sz="4000" b="0" i="0" u="none" strike="noStrike" dirty="0" err="1">
                <a:solidFill>
                  <a:srgbClr val="3A3A3A"/>
                </a:solidFill>
                <a:effectLst/>
              </a:rPr>
              <a:t>Cakmur</a:t>
            </a:r>
            <a:r>
              <a:rPr lang="en-GB" sz="4000" b="0" i="0" u="none" strike="noStrike" dirty="0">
                <a:solidFill>
                  <a:srgbClr val="3A3A3A"/>
                </a:solidFill>
                <a:effectLst/>
              </a:rPr>
              <a:t>. London: </a:t>
            </a:r>
            <a:r>
              <a:rPr lang="en-GB" sz="4000" b="0" i="0" u="none" strike="noStrike" dirty="0" err="1">
                <a:solidFill>
                  <a:srgbClr val="3A3A3A"/>
                </a:solidFill>
                <a:effectLst/>
              </a:rPr>
              <a:t>IntechOpen</a:t>
            </a:r>
            <a:endParaRPr lang="en-US" sz="4000" dirty="0">
              <a:hlinkClick r:id="rId3"/>
            </a:endParaRPr>
          </a:p>
          <a:p>
            <a:pPr marL="0" indent="0">
              <a:buNone/>
            </a:pPr>
            <a:r>
              <a:rPr lang="en-US" sz="4000" dirty="0"/>
              <a:t>Colgate (2022) </a:t>
            </a:r>
            <a:r>
              <a:rPr lang="en-US" sz="4000" i="1" dirty="0"/>
              <a:t>periodontal disease and obesity</a:t>
            </a:r>
            <a:r>
              <a:rPr lang="en-US" sz="4000" dirty="0"/>
              <a:t>. Available at: </a:t>
            </a:r>
            <a:r>
              <a:rPr lang="en-US" sz="4000" dirty="0">
                <a:hlinkClick r:id="rId4"/>
              </a:rPr>
              <a:t>https://www.colgate.com/en-us/oral-health/threats-to-dental-health/periodontal-disease-and-obesity</a:t>
            </a:r>
            <a:r>
              <a:rPr lang="en-US" sz="4000" dirty="0"/>
              <a:t> (Accessed: 30</a:t>
            </a:r>
            <a:r>
              <a:rPr lang="en-US" sz="4000" baseline="30000" dirty="0"/>
              <a:t>th</a:t>
            </a:r>
            <a:r>
              <a:rPr lang="en-US" sz="4000" dirty="0"/>
              <a:t> November 2022). </a:t>
            </a:r>
          </a:p>
          <a:p>
            <a:pPr marL="0" indent="0">
              <a:buNone/>
            </a:pPr>
            <a:r>
              <a:rPr lang="en-US" sz="4000" dirty="0"/>
              <a:t>Government (2017) </a:t>
            </a:r>
            <a:r>
              <a:rPr lang="en-US" sz="4000" i="1" dirty="0"/>
              <a:t>Childhood obesity: A plan for action. </a:t>
            </a:r>
            <a:r>
              <a:rPr lang="en-US" sz="4000" dirty="0"/>
              <a:t>Available at: </a:t>
            </a:r>
            <a:r>
              <a:rPr lang="en-US" sz="4000" dirty="0">
                <a:hlinkClick r:id="rId5"/>
              </a:rPr>
              <a:t>https://www.gov.uk/government/publications/childhood-obesity-a-plan-for-action/childhood-obesity-a-plan-for-action</a:t>
            </a:r>
            <a:r>
              <a:rPr lang="en-US" sz="4000" dirty="0"/>
              <a:t> (Accessed: 30</a:t>
            </a:r>
            <a:r>
              <a:rPr lang="en-US" sz="4000" baseline="30000" dirty="0"/>
              <a:t>th</a:t>
            </a:r>
            <a:r>
              <a:rPr lang="en-US" sz="4000" dirty="0"/>
              <a:t> November 2022). </a:t>
            </a:r>
          </a:p>
          <a:p>
            <a:pPr marL="0" indent="0">
              <a:buNone/>
            </a:pPr>
            <a:r>
              <a:rPr lang="en-US" sz="4000" dirty="0"/>
              <a:t>Mayo clinic (2021) </a:t>
            </a:r>
            <a:r>
              <a:rPr lang="en-US" sz="4000" i="1" dirty="0"/>
              <a:t>Obesity</a:t>
            </a:r>
            <a:r>
              <a:rPr lang="en-US" sz="4000" dirty="0"/>
              <a:t>. Available at: </a:t>
            </a:r>
            <a:r>
              <a:rPr lang="en-US" sz="4000" dirty="0">
                <a:hlinkClick r:id="rId6"/>
              </a:rPr>
              <a:t>https://www.mayoclinic.org/diseases-conditions/obesity/symptoms-causes/syc-20375742</a:t>
            </a:r>
            <a:r>
              <a:rPr lang="en-US" sz="4000" dirty="0"/>
              <a:t> (Accessed:30th November 2022). </a:t>
            </a:r>
          </a:p>
          <a:p>
            <a:pPr marL="0" indent="0">
              <a:buNone/>
            </a:pPr>
            <a:r>
              <a:rPr lang="en-US" sz="4000" dirty="0"/>
              <a:t>Moores, D. (2020) </a:t>
            </a:r>
            <a:r>
              <a:rPr lang="en-US" sz="4000" i="1" dirty="0"/>
              <a:t>Obesity</a:t>
            </a:r>
            <a:r>
              <a:rPr lang="en-US" sz="4000" dirty="0"/>
              <a:t>. Available at: </a:t>
            </a:r>
            <a:r>
              <a:rPr lang="en-US" sz="4000" dirty="0">
                <a:hlinkClick r:id="rId7"/>
              </a:rPr>
              <a:t>https://www.healthline.com/health/obesity#in-children</a:t>
            </a:r>
            <a:r>
              <a:rPr lang="en-US" sz="4000" dirty="0"/>
              <a:t> (Accessed: 30</a:t>
            </a:r>
            <a:r>
              <a:rPr lang="en-US" sz="4000" baseline="30000" dirty="0"/>
              <a:t>th</a:t>
            </a:r>
            <a:r>
              <a:rPr lang="en-US" sz="4000" dirty="0"/>
              <a:t> November 2022). </a:t>
            </a:r>
          </a:p>
          <a:p>
            <a:pPr marL="0" indent="0">
              <a:buNone/>
            </a:pPr>
            <a:r>
              <a:rPr lang="en-US" sz="4000" dirty="0"/>
              <a:t>NHS (2021) </a:t>
            </a:r>
            <a:r>
              <a:rPr lang="en-US" sz="4000" i="1" dirty="0"/>
              <a:t>What can I do if my child is very overweight? </a:t>
            </a:r>
            <a:r>
              <a:rPr lang="en-US" sz="4000" dirty="0"/>
              <a:t>Available at: </a:t>
            </a:r>
            <a:r>
              <a:rPr lang="en-US" sz="4000" dirty="0">
                <a:hlinkClick r:id="rId8"/>
              </a:rPr>
              <a:t>https://www.nhs.uk/live-well/healthy-weight/childrens-weight/very-overweight-children-advice-for-parents/</a:t>
            </a:r>
            <a:r>
              <a:rPr lang="en-US" sz="4000" dirty="0"/>
              <a:t> (Accessed:30</a:t>
            </a:r>
            <a:r>
              <a:rPr lang="en-US" sz="4000" baseline="30000" dirty="0"/>
              <a:t>th</a:t>
            </a:r>
            <a:r>
              <a:rPr lang="en-US" sz="4000" dirty="0"/>
              <a:t> November 2022). </a:t>
            </a:r>
          </a:p>
          <a:p>
            <a:pPr marL="0" indent="0">
              <a:buNone/>
            </a:pPr>
            <a:r>
              <a:rPr lang="en-US" sz="4000" dirty="0"/>
              <a:t>NHS (2022) </a:t>
            </a:r>
            <a:r>
              <a:rPr lang="en-US" sz="4000" i="1" dirty="0"/>
              <a:t>Overview: obesity. </a:t>
            </a:r>
            <a:r>
              <a:rPr lang="en-US" sz="4000" dirty="0"/>
              <a:t>Available at: </a:t>
            </a:r>
            <a:r>
              <a:rPr lang="en-US" sz="4000" dirty="0">
                <a:hlinkClick r:id="rId9"/>
              </a:rPr>
              <a:t>https://www.nhs.uk/conditions/obesity/</a:t>
            </a:r>
            <a:r>
              <a:rPr lang="en-US" sz="4000" dirty="0"/>
              <a:t> (Accessed:30</a:t>
            </a:r>
            <a:r>
              <a:rPr lang="en-US" sz="4000" baseline="30000" dirty="0"/>
              <a:t>th</a:t>
            </a:r>
            <a:r>
              <a:rPr lang="en-US" sz="4000" dirty="0"/>
              <a:t> November 2022).</a:t>
            </a:r>
          </a:p>
          <a:p>
            <a:pPr marL="0" indent="0">
              <a:buNone/>
            </a:pPr>
            <a:r>
              <a:rPr lang="en-US" sz="4000" dirty="0"/>
              <a:t>NSPCC (2019) </a:t>
            </a:r>
            <a:r>
              <a:rPr lang="en-US" sz="4000" i="1" dirty="0"/>
              <a:t>Multi-agency working</a:t>
            </a:r>
            <a:r>
              <a:rPr lang="en-US" sz="4000" dirty="0"/>
              <a:t>. Available at: </a:t>
            </a:r>
            <a:r>
              <a:rPr lang="en-US" sz="4000" dirty="0">
                <a:hlinkClick r:id="rId10"/>
              </a:rPr>
              <a:t>https://learning.nspcc.org.uk/child-protection-system/multi-agency-working-child-protection</a:t>
            </a:r>
            <a:r>
              <a:rPr lang="en-US" sz="4000" dirty="0"/>
              <a:t>(Accessed: 1</a:t>
            </a:r>
            <a:r>
              <a:rPr lang="en-US" sz="4000" baseline="30000" dirty="0"/>
              <a:t>st</a:t>
            </a:r>
            <a:r>
              <a:rPr lang="en-US" sz="4000" dirty="0"/>
              <a:t> December 2022). </a:t>
            </a:r>
          </a:p>
          <a:p>
            <a:pPr marL="0" indent="0">
              <a:buNone/>
            </a:pPr>
            <a:r>
              <a:rPr lang="en-GB" sz="4000" dirty="0">
                <a:effectLst/>
              </a:rPr>
              <a:t>SAGE (2008) </a:t>
            </a:r>
            <a:r>
              <a:rPr lang="en-GB" sz="4000" i="1" dirty="0">
                <a:effectLst/>
              </a:rPr>
              <a:t>The Origin, Concept and Principles of Multi-Agency Partnership Working. </a:t>
            </a:r>
            <a:r>
              <a:rPr lang="en-US" sz="4000" dirty="0"/>
              <a:t>Available at: </a:t>
            </a:r>
            <a:r>
              <a:rPr lang="en-US" sz="4000" dirty="0">
                <a:hlinkClick r:id="rId11"/>
              </a:rPr>
              <a:t>https://us.sagepub.com/sites/default/files/upm-assets/25240_book_item_25240.pdf</a:t>
            </a:r>
            <a:r>
              <a:rPr lang="en-US" sz="4000" dirty="0"/>
              <a:t>(Accessed: 1</a:t>
            </a:r>
            <a:r>
              <a:rPr lang="en-US" sz="4000" baseline="30000" dirty="0"/>
              <a:t>st</a:t>
            </a:r>
            <a:r>
              <a:rPr lang="en-US" sz="4000" dirty="0"/>
              <a:t> December 2022). </a:t>
            </a:r>
            <a:endParaRPr lang="en-GB" sz="4000" b="0" i="0" u="none" strike="noStrike" dirty="0">
              <a:solidFill>
                <a:srgbClr val="212121"/>
              </a:solidFill>
              <a:effectLst/>
            </a:endParaRPr>
          </a:p>
          <a:p>
            <a:pPr marL="0" indent="0">
              <a:buNone/>
            </a:pPr>
            <a:r>
              <a:rPr lang="en-GB" sz="4000" b="0" i="0" u="none" strike="noStrike" dirty="0">
                <a:solidFill>
                  <a:srgbClr val="212121"/>
                </a:solidFill>
                <a:effectLst/>
              </a:rPr>
              <a:t>Sahoo, K. </a:t>
            </a:r>
            <a:r>
              <a:rPr lang="en-GB" sz="4000" b="0" i="1" u="none" strike="noStrike" dirty="0">
                <a:solidFill>
                  <a:srgbClr val="212121"/>
                </a:solidFill>
                <a:effectLst/>
              </a:rPr>
              <a:t>et al. </a:t>
            </a:r>
            <a:r>
              <a:rPr lang="en-GB" sz="4000" b="0" i="0" u="none" strike="noStrike" dirty="0">
                <a:solidFill>
                  <a:srgbClr val="212121"/>
                </a:solidFill>
                <a:effectLst/>
              </a:rPr>
              <a:t>(2015) “Childhood obesity: causes and consequences.” </a:t>
            </a:r>
            <a:r>
              <a:rPr lang="en-GB" sz="4000" b="0" i="1" u="none" strike="noStrike" dirty="0">
                <a:solidFill>
                  <a:srgbClr val="212121"/>
                </a:solidFill>
                <a:effectLst/>
              </a:rPr>
              <a:t>Journal of family medicine and primary care</a:t>
            </a:r>
            <a:r>
              <a:rPr lang="en-GB" sz="4000" b="0" i="0" u="none" strike="noStrike" dirty="0">
                <a:solidFill>
                  <a:srgbClr val="212121"/>
                </a:solidFill>
                <a:effectLst/>
              </a:rPr>
              <a:t> vol. 4,2 :187-92. doi:10.4103/2249-4863.154628</a:t>
            </a:r>
            <a:r>
              <a:rPr lang="en-US" sz="4000" dirty="0"/>
              <a:t>Available at: </a:t>
            </a:r>
            <a:r>
              <a:rPr lang="en-US" sz="4000" dirty="0">
                <a:hlinkClick r:id="rId12"/>
              </a:rPr>
              <a:t>https://www.ncbi.nlm.nih.gov/pmc/articles/PMC4408699/</a:t>
            </a:r>
            <a:r>
              <a:rPr lang="en-US" sz="4000" dirty="0"/>
              <a:t> (Accessed: 30</a:t>
            </a:r>
            <a:r>
              <a:rPr lang="en-US" sz="4000" baseline="30000" dirty="0"/>
              <a:t>th</a:t>
            </a:r>
            <a:r>
              <a:rPr lang="en-US" sz="4000" dirty="0"/>
              <a:t> November 2022). </a:t>
            </a:r>
          </a:p>
          <a:p>
            <a:pPr marL="0" indent="0">
              <a:buNone/>
            </a:pPr>
            <a:r>
              <a:rPr lang="en-US" sz="4000" dirty="0"/>
              <a:t>Taylor, D. </a:t>
            </a:r>
            <a:r>
              <a:rPr lang="en-US" sz="4000" i="1" dirty="0"/>
              <a:t>et al</a:t>
            </a:r>
            <a:r>
              <a:rPr lang="en-US" sz="4000" dirty="0"/>
              <a:t>. (2006) </a:t>
            </a:r>
            <a:r>
              <a:rPr lang="en-GB" sz="4000" i="1" dirty="0">
                <a:effectLst/>
              </a:rPr>
              <a:t>A Review of the use of the Health Belief Model (HBM), the Theory of Reasoned Action (TRA), the Theory of Planned Behaviour (TPB) and the Trans-Theoretical Model (TTM) to study and predict health related behaviour change .</a:t>
            </a:r>
            <a:r>
              <a:rPr lang="en-US" sz="4000" dirty="0"/>
              <a:t>Available at: </a:t>
            </a:r>
            <a:r>
              <a:rPr lang="en-US" sz="4000" dirty="0">
                <a:hlinkClick r:id="rId13"/>
              </a:rPr>
              <a:t>https://www.nice.org.uk/guidance/ph6/resources/behaviour-change-taylor-et-al-models-review2</a:t>
            </a:r>
            <a:r>
              <a:rPr lang="en-US" sz="4000" dirty="0"/>
              <a:t> (Accessed: 1</a:t>
            </a:r>
            <a:r>
              <a:rPr lang="en-US" sz="4000" baseline="30000" dirty="0"/>
              <a:t>st</a:t>
            </a:r>
            <a:r>
              <a:rPr lang="en-US" sz="4000" dirty="0"/>
              <a:t> December 2022). </a:t>
            </a:r>
          </a:p>
          <a:p>
            <a:pPr marL="0" indent="0">
              <a:buNone/>
            </a:pPr>
            <a:r>
              <a:rPr lang="en-US" sz="4000" dirty="0"/>
              <a:t>Wayne, W. (2022) </a:t>
            </a:r>
            <a:r>
              <a:rPr lang="en-GB" sz="4000" i="1" u="none" strike="noStrike" dirty="0">
                <a:effectLst/>
              </a:rPr>
              <a:t>The Transtheoretical Model (Stages of Change). </a:t>
            </a:r>
            <a:r>
              <a:rPr lang="en-US" sz="4000" dirty="0"/>
              <a:t>Available at: </a:t>
            </a:r>
            <a:r>
              <a:rPr lang="en-US" sz="4000" dirty="0">
                <a:hlinkClick r:id="rId14"/>
              </a:rPr>
              <a:t>https://sphweb.bumc.bu.edu/otlt/mph-modules/sb/behavioralchangetheories/behavioralchangetheories6.html</a:t>
            </a:r>
            <a:r>
              <a:rPr lang="en-US" sz="4000" dirty="0"/>
              <a:t> (Accessed: 1</a:t>
            </a:r>
            <a:r>
              <a:rPr lang="en-US" sz="4000" baseline="30000" dirty="0"/>
              <a:t>st</a:t>
            </a:r>
            <a:r>
              <a:rPr lang="en-US" sz="4000" dirty="0"/>
              <a:t> December 2022). </a:t>
            </a:r>
          </a:p>
          <a:p>
            <a:pPr marL="0" indent="0">
              <a:buNone/>
            </a:pPr>
            <a:r>
              <a:rPr lang="en-US" sz="4000" dirty="0"/>
              <a:t>World health organization (2021) </a:t>
            </a:r>
            <a:r>
              <a:rPr lang="en-US" sz="4000" i="1" dirty="0"/>
              <a:t>Obesity and overweight</a:t>
            </a:r>
            <a:r>
              <a:rPr lang="en-US" sz="4000" dirty="0"/>
              <a:t>. Available at: </a:t>
            </a:r>
            <a:r>
              <a:rPr lang="en-US" sz="4000" dirty="0">
                <a:hlinkClick r:id="rId3"/>
              </a:rPr>
              <a:t>https://www.who.int/news-room/fact-sheets/detail/obesity-and-overweight</a:t>
            </a:r>
            <a:r>
              <a:rPr lang="en-US" sz="4000" dirty="0"/>
              <a:t> (Accessed: 30</a:t>
            </a:r>
            <a:r>
              <a:rPr lang="en-US" sz="4000" baseline="30000" dirty="0"/>
              <a:t>th</a:t>
            </a:r>
            <a:r>
              <a:rPr lang="en-US" sz="4000" dirty="0"/>
              <a:t> November 2022). </a:t>
            </a:r>
          </a:p>
          <a:p>
            <a:pPr marL="0" indent="0">
              <a:buNone/>
            </a:pPr>
            <a:endParaRPr lang="en-US" sz="2200" dirty="0"/>
          </a:p>
          <a:p>
            <a:pPr marL="0" indent="0">
              <a:buNone/>
            </a:pPr>
            <a:r>
              <a:rPr lang="en-US" sz="2200" dirty="0"/>
              <a:t>3 more references </a:t>
            </a:r>
          </a:p>
          <a:p>
            <a:pPr marL="0" indent="0">
              <a:buNone/>
            </a:pPr>
            <a:endParaRPr lang="en-US" sz="1300" dirty="0"/>
          </a:p>
          <a:p>
            <a:pPr marL="0" indent="0">
              <a:buNone/>
            </a:pPr>
            <a:endParaRPr lang="en-US" sz="1300" dirty="0"/>
          </a:p>
          <a:p>
            <a:pPr marL="0" indent="0">
              <a:buNone/>
            </a:pPr>
            <a:endParaRPr lang="en-US" sz="1300" dirty="0"/>
          </a:p>
          <a:p>
            <a:pPr marL="0" indent="0">
              <a:buNone/>
            </a:pPr>
            <a:endParaRPr lang="en-US" sz="1200" dirty="0"/>
          </a:p>
          <a:p>
            <a:pPr marL="0" indent="0">
              <a:buNone/>
            </a:pPr>
            <a:endParaRPr lang="en-US" sz="1200" dirty="0"/>
          </a:p>
        </p:txBody>
      </p:sp>
    </p:spTree>
    <p:extLst>
      <p:ext uri="{BB962C8B-B14F-4D97-AF65-F5344CB8AC3E}">
        <p14:creationId xmlns:p14="http://schemas.microsoft.com/office/powerpoint/2010/main" val="5769135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3886</TotalTime>
  <Words>4372</Words>
  <Application>Microsoft Macintosh PowerPoint</Application>
  <PresentationFormat>Widescreen</PresentationFormat>
  <Paragraphs>123</Paragraphs>
  <Slides>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Calibri</vt:lpstr>
      <vt:lpstr>Calibri Light</vt:lpstr>
      <vt:lpstr>Roboto</vt:lpstr>
      <vt:lpstr>Source Sans Pro</vt:lpstr>
      <vt:lpstr>Office Theme</vt:lpstr>
      <vt:lpstr>PowerPoint Presentation</vt:lpstr>
      <vt:lpstr>PowerPoint Presentation</vt:lpstr>
      <vt:lpstr>Reference list for academic poster. </vt:lpstr>
      <vt:lpstr>PowerPoint Presentation</vt:lpstr>
      <vt:lpstr>Reference list for presentation.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Hannah Lovell (2100252)</dc:creator>
  <cp:lastModifiedBy>Hannah Lovell (2100252)</cp:lastModifiedBy>
  <cp:revision>86</cp:revision>
  <dcterms:created xsi:type="dcterms:W3CDTF">2022-11-22T21:32:20Z</dcterms:created>
  <dcterms:modified xsi:type="dcterms:W3CDTF">2022-12-01T13:06:14Z</dcterms:modified>
</cp:coreProperties>
</file>