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autoCompressPictures="0">
  <p:sldMasterIdLst>
    <p:sldMasterId id="2147483648" r:id="rId1"/>
  </p:sldMasterIdLst>
  <p:notesMasterIdLst>
    <p:notesMasterId r:id="rId2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Lst>
  <p:sldSz cx="9144000" cy="5143500" type="screen16x9"/>
  <p:notesSz cx="51435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4444" autoAdjust="0"/>
  </p:normalViewPr>
  <p:slideViewPr>
    <p:cSldViewPr snapToGrid="0">
      <p:cViewPr varScale="1">
        <p:scale>
          <a:sx n="92" d="100"/>
          <a:sy n="92" d="100"/>
        </p:scale>
        <p:origin x="1214"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1pPr>
            <a:lvl2pPr marR="0" lvl="1"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2pPr>
            <a:lvl3pPr marR="0" lvl="2"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3pPr>
            <a:lvl4pPr marR="0" lvl="3"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4pPr>
            <a:lvl5pPr marR="0" lvl="4"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5pPr>
            <a:lvl6pPr marR="0" lvl="5"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6pPr>
            <a:lvl7pPr marR="0" lvl="6"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7pPr>
            <a:lvl8pPr marR="0" lvl="7"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8pPr>
            <a:lvl9pPr marR="0" lvl="8"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1pPr>
            <a:lvl2pPr marR="0" lvl="1"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2pPr>
            <a:lvl3pPr marR="0" lvl="2"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3pPr>
            <a:lvl4pPr marR="0" lvl="3"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4pPr>
            <a:lvl5pPr marR="0" lvl="4"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5pPr>
            <a:lvl6pPr marR="0" lvl="5"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6pPr>
            <a:lvl7pPr marR="0" lvl="6"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7pPr>
            <a:lvl8pPr marR="0" lvl="7"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8pPr>
            <a:lvl9pPr marR="0" lvl="8"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1pPr>
            <a:lvl2pPr marL="914400" marR="0" lvl="1" indent="-228600" algn="l" rtl="0">
              <a:spcBef>
                <a:spcPts val="0"/>
              </a:spcBef>
              <a:spcAft>
                <a:spcPts val="0"/>
              </a:spcAft>
              <a:buSzPts val="1400"/>
              <a:buNone/>
              <a:defRPr sz="1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2pPr>
            <a:lvl3pPr marL="1371600" marR="0" lvl="2" indent="-228600" algn="l" rtl="0">
              <a:spcBef>
                <a:spcPts val="0"/>
              </a:spcBef>
              <a:spcAft>
                <a:spcPts val="0"/>
              </a:spcAft>
              <a:buSzPts val="1400"/>
              <a:buNone/>
              <a:defRPr sz="1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3pPr>
            <a:lvl4pPr marL="1828800" marR="0" lvl="3" indent="-228600" algn="l" rtl="0">
              <a:spcBef>
                <a:spcPts val="0"/>
              </a:spcBef>
              <a:spcAft>
                <a:spcPts val="0"/>
              </a:spcAft>
              <a:buSzPts val="1400"/>
              <a:buNone/>
              <a:defRPr sz="1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4pPr>
            <a:lvl5pPr marL="2286000" marR="0" lvl="4" indent="-228600" algn="l" rtl="0">
              <a:spcBef>
                <a:spcPts val="0"/>
              </a:spcBef>
              <a:spcAft>
                <a:spcPts val="0"/>
              </a:spcAft>
              <a:buSzPts val="1400"/>
              <a:buNone/>
              <a:defRPr sz="1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5pPr>
            <a:lvl6pPr marL="2743200" marR="0" lvl="5" indent="-228600" algn="l" rtl="0">
              <a:spcBef>
                <a:spcPts val="0"/>
              </a:spcBef>
              <a:spcAft>
                <a:spcPts val="0"/>
              </a:spcAft>
              <a:buSzPts val="1400"/>
              <a:buNone/>
              <a:defRPr sz="1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6pPr>
            <a:lvl7pPr marL="3200400" marR="0" lvl="6" indent="-228600" algn="l" rtl="0">
              <a:spcBef>
                <a:spcPts val="0"/>
              </a:spcBef>
              <a:spcAft>
                <a:spcPts val="0"/>
              </a:spcAft>
              <a:buSzPts val="1400"/>
              <a:buNone/>
              <a:defRPr sz="1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7pPr>
            <a:lvl8pPr marL="3657600" marR="0" lvl="7" indent="-228600" algn="l" rtl="0">
              <a:spcBef>
                <a:spcPts val="0"/>
              </a:spcBef>
              <a:spcAft>
                <a:spcPts val="0"/>
              </a:spcAft>
              <a:buSzPts val="1400"/>
              <a:buNone/>
              <a:defRPr sz="1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8pPr>
            <a:lvl9pPr marL="4114800" marR="0" lvl="8" indent="-228600" algn="l" rtl="0">
              <a:spcBef>
                <a:spcPts val="0"/>
              </a:spcBef>
              <a:spcAft>
                <a:spcPts val="0"/>
              </a:spcAft>
              <a:buSzPts val="1400"/>
              <a:buNone/>
              <a:defRPr sz="1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1pPr>
            <a:lvl2pPr marR="0" lvl="1"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2pPr>
            <a:lvl3pPr marR="0" lvl="2"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3pPr>
            <a:lvl4pPr marR="0" lvl="3"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4pPr>
            <a:lvl5pPr marR="0" lvl="4"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5pPr>
            <a:lvl6pPr marR="0" lvl="5"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6pPr>
            <a:lvl7pPr marR="0" lvl="6"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7pPr>
            <a:lvl8pPr marR="0" lvl="7"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8pPr>
            <a:lvl9pPr marR="0" lvl="8"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panose="020F0502020204030204"/>
                <a:ea typeface="Calibri" panose="020F0502020204030204"/>
                <a:cs typeface="Calibri" panose="020F0502020204030204"/>
                <a:sym typeface="Calibri" panose="020F0502020204030204"/>
              </a:rPr>
              <a:t>‹#›</a:t>
            </a:fld>
            <a:endParaRPr sz="12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
        <p:cNvGrpSpPr/>
        <p:nvPr/>
      </p:nvGrpSpPr>
      <p:grpSpPr>
        <a:xfrm>
          <a:off x="0" y="0"/>
          <a:ext cx="0" cy="0"/>
          <a:chOff x="0" y="0"/>
          <a:chExt cx="0" cy="0"/>
        </a:xfrm>
      </p:grpSpPr>
      <p:sp>
        <p:nvSpPr>
          <p:cNvPr id="12" name="Google Shape;12;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 name="Google Shape;13;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4" name="Google Shape;14;p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
        <p:cNvGrpSpPr/>
        <p:nvPr/>
      </p:nvGrpSpPr>
      <p:grpSpPr>
        <a:xfrm>
          <a:off x="0" y="0"/>
          <a:ext cx="0" cy="0"/>
          <a:chOff x="0" y="0"/>
          <a:chExt cx="0" cy="0"/>
        </a:xfrm>
      </p:grpSpPr>
      <p:sp>
        <p:nvSpPr>
          <p:cNvPr id="34" name="Google Shape;34;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5" name="Google Shape;35;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The movement takes place in six to eight weekly meetings presented in convenient community and online platforms. The weeks move forward as the previous weeks develop into awareness, then into practical changes in behaviour and commitment. The sessions will be based on psychoeducation, group discussion, and skills practice, focusing on the specific digital stressors affecting adults between 25 and 40.</a:t>
            </a:r>
          </a:p>
        </p:txBody>
      </p:sp>
      <p:sp>
        <p:nvSpPr>
          <p:cNvPr id="36" name="Google Shape;36;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8"/>
        <p:cNvGrpSpPr/>
        <p:nvPr/>
      </p:nvGrpSpPr>
      <p:grpSpPr>
        <a:xfrm>
          <a:off x="0" y="0"/>
          <a:ext cx="0" cy="0"/>
          <a:chOff x="0" y="0"/>
          <a:chExt cx="0" cy="0"/>
        </a:xfrm>
      </p:grpSpPr>
      <p:sp>
        <p:nvSpPr>
          <p:cNvPr id="79" name="Google Shape;79;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80" name="Google Shape;80;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The campaign is based on strong evidence in the UK. Adults between twenty-five and forty years old are trapped between work, digital and social media needs and personal needs. The population is above the safe screen time limits on a daily basis. It is not simply a burden that is inconvenient, but also has quantifiable effects on population health in terms of mental illness, sleep, and chronic disease vulnerability.</a:t>
            </a:r>
          </a:p>
        </p:txBody>
      </p:sp>
      <p:sp>
        <p:nvSpPr>
          <p:cNvPr id="81" name="Google Shape;81;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
        <p:cNvGrpSpPr/>
        <p:nvPr/>
      </p:nvGrpSpPr>
      <p:grpSpPr>
        <a:xfrm>
          <a:off x="0" y="0"/>
          <a:ext cx="0" cy="0"/>
          <a:chOff x="0" y="0"/>
          <a:chExt cx="0" cy="0"/>
        </a:xfrm>
      </p:grpSpPr>
      <p:sp>
        <p:nvSpPr>
          <p:cNvPr id="102" name="Google Shape;102;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3" name="Google Shape;103;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The present national and international guidelines are categorical that the majority of adults in the UK between the ages of twenty-five and forty-five years spend much more time on screens than the recommended time (Government of the UK, 2022). The discrepancy between the advised and actual utilisation, greater than four hours a day, is a significant public health concern.</a:t>
            </a:r>
          </a:p>
        </p:txBody>
      </p:sp>
      <p:sp>
        <p:nvSpPr>
          <p:cNvPr id="104" name="Google Shape;104;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4</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8"/>
        <p:cNvGrpSpPr/>
        <p:nvPr/>
      </p:nvGrpSpPr>
      <p:grpSpPr>
        <a:xfrm>
          <a:off x="0" y="0"/>
          <a:ext cx="0" cy="0"/>
          <a:chOff x="0" y="0"/>
          <a:chExt cx="0" cy="0"/>
        </a:xfrm>
      </p:grpSpPr>
      <p:sp>
        <p:nvSpPr>
          <p:cNvPr id="139" name="Google Shape;139;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0" name="Google Shape;140;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There are short-term and long-term health effects of the excessive use of digital technology. Short term: The adults are affected with disturbed sleep, excessive anxiety and physical aches. In the long run, the long-term consequences become severe psychological issues, the risk of developing a chronic disease due to lack of activity, and even an addiction to the screen. </a:t>
            </a:r>
          </a:p>
        </p:txBody>
      </p:sp>
      <p:sp>
        <p:nvSpPr>
          <p:cNvPr id="141" name="Google Shape;141;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5</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2"/>
        <p:cNvGrpSpPr/>
        <p:nvPr/>
      </p:nvGrpSpPr>
      <p:grpSpPr>
        <a:xfrm>
          <a:off x="0" y="0"/>
          <a:ext cx="0" cy="0"/>
          <a:chOff x="0" y="0"/>
          <a:chExt cx="0" cy="0"/>
        </a:xfrm>
      </p:grpSpPr>
      <p:sp>
        <p:nvSpPr>
          <p:cNvPr id="173" name="Google Shape;173;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4" name="Google Shape;174;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dirty="0"/>
              <a:t>There are three SMART objectives of the campaign that are measurable and time-bound. The initial objective is to develop health literacy about online risks (Mona et al., 2024). The second is focused on </a:t>
            </a:r>
            <a:r>
              <a:rPr lang="en-US" dirty="0" err="1"/>
              <a:t>behaviour</a:t>
            </a:r>
            <a:r>
              <a:rPr lang="en-US" dirty="0"/>
              <a:t> change implementation a decrease in screen time by one and a half hours per day. The third is concerned with well-being outcomes such as better sleep and less anxiety.</a:t>
            </a:r>
          </a:p>
        </p:txBody>
      </p:sp>
      <p:sp>
        <p:nvSpPr>
          <p:cNvPr id="175" name="Google Shape;175;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6</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5"/>
        <p:cNvGrpSpPr/>
        <p:nvPr/>
      </p:nvGrpSpPr>
      <p:grpSpPr>
        <a:xfrm>
          <a:off x="0" y="0"/>
          <a:ext cx="0" cy="0"/>
          <a:chOff x="0" y="0"/>
          <a:chExt cx="0" cy="0"/>
        </a:xfrm>
      </p:grpSpPr>
      <p:sp>
        <p:nvSpPr>
          <p:cNvPr id="206" name="Google Shape;206;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7" name="Google Shape;207;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The campaign design is based on a strong evaluation. Based on the content of the lecture on Week 3, it includes all of the four major types of evaluation (Wang et al., 2023). Process evaluation is carried out during delivery; impact evaluation is carried out at immediate post-session change; outcome evaluation is carried out at sustained behaviour change during follow-up.</a:t>
            </a:r>
          </a:p>
        </p:txBody>
      </p:sp>
      <p:sp>
        <p:nvSpPr>
          <p:cNvPr id="208" name="Google Shape;208;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7</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3"/>
        <p:cNvGrpSpPr/>
        <p:nvPr/>
      </p:nvGrpSpPr>
      <p:grpSpPr>
        <a:xfrm>
          <a:off x="0" y="0"/>
          <a:ext cx="0" cy="0"/>
          <a:chOff x="0" y="0"/>
          <a:chExt cx="0" cy="0"/>
        </a:xfrm>
      </p:grpSpPr>
      <p:sp>
        <p:nvSpPr>
          <p:cNvPr id="234" name="Google Shape;234;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35" name="Google Shape;235;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Every goal in the campaign is accompanied by an evaluated measurement tool, a specific timeline, and a success criterion. This will make the assessment rigorous and realistic. The application of nationally recognised scales, including PHQ-9, GAD-7, and Pittsburgh Sleep Quality Index, will help the work to meet the requirements of the NHS and NICE and to increase the credibility of any further commissioning decisions.</a:t>
            </a:r>
          </a:p>
        </p:txBody>
      </p:sp>
      <p:sp>
        <p:nvSpPr>
          <p:cNvPr id="236" name="Google Shape;236;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8</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4"/>
        <p:cNvGrpSpPr/>
        <p:nvPr/>
      </p:nvGrpSpPr>
      <p:grpSpPr>
        <a:xfrm>
          <a:off x="0" y="0"/>
          <a:ext cx="0" cy="0"/>
          <a:chOff x="0" y="0"/>
          <a:chExt cx="0" cy="0"/>
        </a:xfrm>
      </p:grpSpPr>
      <p:sp>
        <p:nvSpPr>
          <p:cNvPr id="295" name="Google Shape;295;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96" name="Google Shape;296;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This slide is the campaign's attention-grabbing poster. High contrast, bold slogan and clear action points are employed in the design in order to capture the attention of the target group of adults in the range of twenty-five to forty years. The poster would be disseminated online via social media, workplace wellbeing portals, and GP surgeries. The tagline is Put Down the Phone. Pick Up Your Life.' is brief, easy to remember and right to the point of behaviour change.</a:t>
            </a:r>
          </a:p>
        </p:txBody>
      </p:sp>
      <p:sp>
        <p:nvSpPr>
          <p:cNvPr id="297" name="Google Shape;297;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9</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7"/>
        <p:cNvGrpSpPr/>
        <p:nvPr/>
      </p:nvGrpSpPr>
      <p:grpSpPr>
        <a:xfrm>
          <a:off x="0" y="0"/>
          <a:ext cx="0" cy="0"/>
          <a:chOff x="0" y="0"/>
          <a:chExt cx="0" cy="0"/>
        </a:xfrm>
      </p:grpSpPr>
      <p:sp>
        <p:nvSpPr>
          <p:cNvPr id="318" name="Google Shape;318;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19" name="Google Shape;319;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The success of the campaign is dependent on partnerships. On the national level, organisations such as NHS England and RSPH offer credibility, developed resources, and coverage (NHS, 2023). On the local level, the target population can be reached via GP practices and the public health team of the council. Primary care networks and social prescribing are one effective mechanism of accessing adults aged between twenty-five and forty who might not refer themselves to wellbeing programmes.</a:t>
            </a:r>
          </a:p>
        </p:txBody>
      </p:sp>
      <p:sp>
        <p:nvSpPr>
          <p:cNvPr id="320" name="Google Shape;320;p1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10</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5"/>
        <p:cNvGrpSpPr/>
        <p:nvPr/>
      </p:nvGrpSpPr>
      <p:grpSpPr>
        <a:xfrm>
          <a:off x="0" y="0"/>
          <a:ext cx="0" cy="0"/>
          <a:chOff x="0" y="0"/>
          <a:chExt cx="0" cy="0"/>
        </a:xfrm>
      </p:grpSpPr>
      <p:sp>
        <p:nvSpPr>
          <p:cNvPr id="346" name="Google Shape;346;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47" name="Google Shape;347;p1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The process of copying and modifying existing, high-quality resources prevents duplicate work and allows the use of tested tools. The NHS Every Mind Matters site, toolkits of the RSPH, and the material of the Mind UK campaign have all been tested independently and proven to be effective (Mind, 2022)..</a:t>
            </a:r>
          </a:p>
        </p:txBody>
      </p:sp>
      <p:sp>
        <p:nvSpPr>
          <p:cNvPr id="348" name="Google Shape;348;p1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11</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3"/>
        <p:cNvGrpSpPr/>
        <p:nvPr/>
      </p:nvGrpSpPr>
      <p:grpSpPr>
        <a:xfrm>
          <a:off x="0" y="0"/>
          <a:ext cx="0" cy="0"/>
          <a:chOff x="0" y="0"/>
          <a:chExt cx="0" cy="0"/>
        </a:xfrm>
      </p:grpSpPr>
      <p:sp>
        <p:nvSpPr>
          <p:cNvPr id="374" name="Google Shape;374;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75" name="Google Shape;375;p1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The clinical literature is comprehensive on the physiological advantages of decreasing digital technology consumption. One of the greatest benefits is improved sleep quality, as the phenomenon of sleep deprivation in working-age adults is an epidemic. The health benefits on the cardiovascular system are achieved by substituting sitting screen time with movement.</a:t>
            </a:r>
          </a:p>
        </p:txBody>
      </p:sp>
      <p:sp>
        <p:nvSpPr>
          <p:cNvPr id="376" name="Google Shape;376;p1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12</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1"/>
        <p:cNvGrpSpPr/>
        <p:nvPr/>
      </p:nvGrpSpPr>
      <p:grpSpPr>
        <a:xfrm>
          <a:off x="0" y="0"/>
          <a:ext cx="0" cy="0"/>
          <a:chOff x="0" y="0"/>
          <a:chExt cx="0" cy="0"/>
        </a:xfrm>
      </p:grpSpPr>
      <p:sp>
        <p:nvSpPr>
          <p:cNvPr id="402" name="Google Shape;402;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03" name="Google Shape;403;p1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Alongside the physical benefits, the psychological and sociological gains from reducing screen time are substantial. Psychologically, participants can expect reduced anxiety and improved emotional regulation (Pieh et al., 2025). Sociologically, the campaign addresses digital inequality, rebuilds face-to-face relationships, and reduces occupational burnout. These multi-dimensional benefits align with the social model of health, recognising that wellbeing is shaped by individual behaviour and wider social structures simultaneously.</a:t>
            </a:r>
          </a:p>
        </p:txBody>
      </p:sp>
      <p:sp>
        <p:nvSpPr>
          <p:cNvPr id="404" name="Google Shape;404;p1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13</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1"/>
        <p:cNvGrpSpPr/>
        <p:nvPr/>
      </p:nvGrpSpPr>
      <p:grpSpPr>
        <a:xfrm>
          <a:off x="0" y="0"/>
          <a:ext cx="0" cy="0"/>
          <a:chOff x="0" y="0"/>
          <a:chExt cx="0" cy="0"/>
        </a:xfrm>
      </p:grpSpPr>
      <p:sp>
        <p:nvSpPr>
          <p:cNvPr id="432" name="Google Shape;432;p1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33" name="Google Shape;433;p1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The Health Belief Model provides a strong theoretical framework for understanding barriers to digital behaviour change. In this campaign, each HBM construct is explicitly addressed (Alyafei and Carr, 2024). It reduces barriers through flexible delivery, and strengthens self-efficacy through progressive weekly challenges.</a:t>
            </a:r>
          </a:p>
        </p:txBody>
      </p:sp>
      <p:sp>
        <p:nvSpPr>
          <p:cNvPr id="434" name="Google Shape;434;p1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14</a:t>
            </a:fld>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1"/>
        <p:cNvGrpSpPr/>
        <p:nvPr/>
      </p:nvGrpSpPr>
      <p:grpSpPr>
        <a:xfrm>
          <a:off x="0" y="0"/>
          <a:ext cx="0" cy="0"/>
          <a:chOff x="0" y="0"/>
          <a:chExt cx="0" cy="0"/>
        </a:xfrm>
      </p:grpSpPr>
      <p:sp>
        <p:nvSpPr>
          <p:cNvPr id="462" name="Google Shape;462;p1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63" name="Google Shape;463;p1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Clr>
                <a:schemeClr val="dk1"/>
              </a:buClr>
              <a:buSzPts val="1100"/>
              <a:buFont typeface="Arial" panose="020B0604020202020204"/>
              <a:buNone/>
            </a:pPr>
            <a:r>
              <a:rPr lang="en-US">
                <a:latin typeface="Times New Roman" panose="02020603050405020304"/>
                <a:ea typeface="Times New Roman" panose="02020603050405020304"/>
                <a:cs typeface="Times New Roman" panose="02020603050405020304"/>
                <a:sym typeface="Times New Roman" panose="02020603050405020304"/>
              </a:rPr>
              <a:t>The Theory of Planned Behaviour complements the HBM by emphasising that behaviour is shaped by attitude, social norms, and perceived control (Bosnjak, Ajzen and Schmidt, 2020). It shifts attitudes through psychoeducation, influences norms by positioning digital detox as socially positive, and builds perceived behavioural control through graduated skill-building.</a:t>
            </a:r>
          </a:p>
        </p:txBody>
      </p:sp>
      <p:sp>
        <p:nvSpPr>
          <p:cNvPr id="464" name="Google Shape;464;p1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15</a:t>
            </a:fld>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81"/>
        <p:cNvGrpSpPr/>
        <p:nvPr/>
      </p:nvGrpSpPr>
      <p:grpSpPr>
        <a:xfrm>
          <a:off x="0" y="0"/>
          <a:ext cx="0" cy="0"/>
          <a:chOff x="0" y="0"/>
          <a:chExt cx="0" cy="0"/>
        </a:xfrm>
      </p:grpSpPr>
      <p:sp>
        <p:nvSpPr>
          <p:cNvPr id="482" name="Google Shape;482;p1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83" name="Google Shape;483;p1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The Transtheoretical Model acknowledges that not all individuals are equally ready to change (Raihan and Cogburn, 2023). The campaign is designed to reach people at different stages, from those unaware of their digital overuse to those already motivated but needing structured support.</a:t>
            </a:r>
          </a:p>
        </p:txBody>
      </p:sp>
      <p:sp>
        <p:nvSpPr>
          <p:cNvPr id="484" name="Google Shape;484;p1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16</a:t>
            </a:fld>
            <a:endParaRPr 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3"/>
        <p:cNvGrpSpPr/>
        <p:nvPr/>
      </p:nvGrpSpPr>
      <p:grpSpPr>
        <a:xfrm>
          <a:off x="0" y="0"/>
          <a:ext cx="0" cy="0"/>
          <a:chOff x="0" y="0"/>
          <a:chExt cx="0" cy="0"/>
        </a:xfrm>
      </p:grpSpPr>
      <p:sp>
        <p:nvSpPr>
          <p:cNvPr id="524" name="Google Shape;524;p1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25" name="Google Shape;525;p1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Identifying barriers in advance is critical to campaign success. The analysis draws on all three behaviour change models to explain why adults aged twenty-five to forty find digital detox challenging. Each barrier is paired with a practical campaign solution, demonstrating that the intervention is not simply awareness-raising but a structured response to real challenges participants face.</a:t>
            </a:r>
          </a:p>
        </p:txBody>
      </p:sp>
      <p:sp>
        <p:nvSpPr>
          <p:cNvPr id="526" name="Google Shape;526;p1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17</a:t>
            </a:fld>
            <a:endParaRPr 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0"/>
        <p:cNvGrpSpPr/>
        <p:nvPr/>
      </p:nvGrpSpPr>
      <p:grpSpPr>
        <a:xfrm>
          <a:off x="0" y="0"/>
          <a:ext cx="0" cy="0"/>
          <a:chOff x="0" y="0"/>
          <a:chExt cx="0" cy="0"/>
        </a:xfrm>
      </p:grpSpPr>
      <p:sp>
        <p:nvSpPr>
          <p:cNvPr id="551" name="Google Shape;551;p1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52" name="Google Shape;552;p1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A critical engagement with chosen theories is essential at Level 7 (Alsaqqa and Abdallah Alwawi, 2023). The Health Belief Model, while useful for designing targeted messages, has notable limitations when applied to digital technology use, a behaviour deeply shaped by habit, app design, and social pressure rather than rational risk appraisal. </a:t>
            </a:r>
          </a:p>
        </p:txBody>
      </p:sp>
      <p:sp>
        <p:nvSpPr>
          <p:cNvPr id="553" name="Google Shape;553;p1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18</a:t>
            </a:fld>
            <a:endParaRPr 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3"/>
        <p:cNvGrpSpPr/>
        <p:nvPr/>
      </p:nvGrpSpPr>
      <p:grpSpPr>
        <a:xfrm>
          <a:off x="0" y="0"/>
          <a:ext cx="0" cy="0"/>
          <a:chOff x="0" y="0"/>
          <a:chExt cx="0" cy="0"/>
        </a:xfrm>
      </p:grpSpPr>
      <p:sp>
        <p:nvSpPr>
          <p:cNvPr id="564" name="Google Shape;564;p1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65" name="Google Shape;565;p1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The Theory of Planned Behaviour adds important social dimensions that the HBM lacks (Conner and Norman, 2022). However, it too has limitations, most critically, the well-established gap between intention and actual behaviour. Adults may intend to reduce their screen time but fail to do so due to workplace expectations and app design.</a:t>
            </a:r>
          </a:p>
        </p:txBody>
      </p:sp>
      <p:sp>
        <p:nvSpPr>
          <p:cNvPr id="566" name="Google Shape;566;p1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19</a:t>
            </a:fld>
            <a:endParaRPr 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6"/>
        <p:cNvGrpSpPr/>
        <p:nvPr/>
      </p:nvGrpSpPr>
      <p:grpSpPr>
        <a:xfrm>
          <a:off x="0" y="0"/>
          <a:ext cx="0" cy="0"/>
          <a:chOff x="0" y="0"/>
          <a:chExt cx="0" cy="0"/>
        </a:xfrm>
      </p:grpSpPr>
      <p:sp>
        <p:nvSpPr>
          <p:cNvPr id="577" name="Google Shape;577;p2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78" name="Google Shape;578;p2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The campaign explicitly engages with health inequalities data (Grapevine, 2021). The digital divide means that excessive screen use and its associated harms are not evenly distributed those in more deprived communities often face greater exposure with fewer resources to manage it. This aligns with the social determinants of health framework from Week 2.  </a:t>
            </a:r>
          </a:p>
        </p:txBody>
      </p:sp>
      <p:sp>
        <p:nvSpPr>
          <p:cNvPr id="579" name="Google Shape;579;p2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20</a:t>
            </a:fld>
            <a:endParaRPr 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8"/>
        <p:cNvGrpSpPr/>
        <p:nvPr/>
      </p:nvGrpSpPr>
      <p:grpSpPr>
        <a:xfrm>
          <a:off x="0" y="0"/>
          <a:ext cx="0" cy="0"/>
          <a:chOff x="0" y="0"/>
          <a:chExt cx="0" cy="0"/>
        </a:xfrm>
      </p:grpSpPr>
      <p:sp>
        <p:nvSpPr>
          <p:cNvPr id="609" name="Google Shape;609;p2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10" name="Google Shape;610;p2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The Digital Detox campaign presents a comprehensive, evidence-informed public health intervention that directly responds to the growing burden of digital overconsumption among adults aged twenty-five to forty. It is grounded in established behaviour change theories, supported by robust UK data, and designed for scalability.</a:t>
            </a:r>
          </a:p>
        </p:txBody>
      </p:sp>
      <p:sp>
        <p:nvSpPr>
          <p:cNvPr id="611" name="Google Shape;611;p2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21</a:t>
            </a:fld>
            <a:endParaRPr 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1"/>
        <p:cNvGrpSpPr/>
        <p:nvPr/>
      </p:nvGrpSpPr>
      <p:grpSpPr>
        <a:xfrm>
          <a:off x="0" y="0"/>
          <a:ext cx="0" cy="0"/>
          <a:chOff x="0" y="0"/>
          <a:chExt cx="0" cy="0"/>
        </a:xfrm>
      </p:grpSpPr>
      <p:sp>
        <p:nvSpPr>
          <p:cNvPr id="632" name="Google Shape;632;p2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33" name="Google Shape;633;p2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Complete reference list in Harvard format. All 22 sources are credible, current, and directly relevant to the campaign content, exceeding the minimum 15 references required by the assessment specification.</a:t>
            </a:r>
          </a:p>
        </p:txBody>
      </p:sp>
      <p:sp>
        <p:nvSpPr>
          <p:cNvPr id="634" name="Google Shape;634;p2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22</a:t>
            </a:fld>
            <a:endParaRPr 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44"/>
        <p:cNvGrpSpPr/>
        <p:nvPr/>
      </p:nvGrpSpPr>
      <p:grpSpPr>
        <a:xfrm>
          <a:off x="0" y="0"/>
          <a:ext cx="0" cy="0"/>
          <a:chOff x="0" y="0"/>
          <a:chExt cx="0" cy="0"/>
        </a:xfrm>
      </p:grpSpPr>
      <p:sp>
        <p:nvSpPr>
          <p:cNvPr id="645" name="Google Shape;645;p2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46" name="Google Shape;646;p2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Thank you for listening to our group presentation on the Digital Detox campaign. We hope we have demonstrated a clear, evidence-informed rationale for targeting digital technology consumption in adults aged twenty-five to forty, alongside a comprehensive campaign design and rigorous evaluation framework. We are happy to take any questions from the panel.</a:t>
            </a:r>
          </a:p>
        </p:txBody>
      </p:sp>
      <p:sp>
        <p:nvSpPr>
          <p:cNvPr id="647" name="Google Shape;647;p2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23</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DEFAULT">
  <p:cSld name="DEFAULT">
    <p:bg>
      <p:bgPr>
        <a:solidFill>
          <a:schemeClr val="lt1"/>
        </a:solidFill>
        <a:effectLst/>
      </p:bgPr>
    </p:bg>
    <p:spTree>
      <p:nvGrpSpPr>
        <p:cNvPr id="1" name="Shape 10"/>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Shape 9"/>
        <p:cNvGrpSpPr/>
        <p:nvPr/>
      </p:nvGrpSpPr>
      <p:grpSpPr>
        <a:xfrm>
          <a:off x="0" y="0"/>
          <a:ext cx="0" cy="0"/>
          <a:chOff x="0" y="0"/>
          <a:chExt cx="0" cy="0"/>
        </a:xfrm>
      </p:grpSpPr>
    </p:spTree>
  </p:cSld>
  <p:clrMap bg1="lt1" tx1="dk1" bg2="dk2" tx2="lt2" accent1="accent1" accent2="accent2" accent3="accent3" accent4="accent4" accent5="accent5" accent6="accent6" hlink="hlink" folHlink="folHlink"/>
  <p:sldLayoutIdLst>
    <p:sldLayoutId id="2147483649" r:id="rId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3.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B1F33"/>
        </a:solidFill>
        <a:effectLst/>
      </p:bgPr>
    </p:bg>
    <p:spTree>
      <p:nvGrpSpPr>
        <p:cNvPr id="1" name="Shape 15"/>
        <p:cNvGrpSpPr/>
        <p:nvPr/>
      </p:nvGrpSpPr>
      <p:grpSpPr>
        <a:xfrm>
          <a:off x="0" y="0"/>
          <a:ext cx="0" cy="0"/>
          <a:chOff x="0" y="0"/>
          <a:chExt cx="0" cy="0"/>
        </a:xfrm>
      </p:grpSpPr>
      <p:sp>
        <p:nvSpPr>
          <p:cNvPr id="16" name="Google Shape;16;p3"/>
          <p:cNvSpPr/>
          <p:nvPr/>
        </p:nvSpPr>
        <p:spPr>
          <a:xfrm>
            <a:off x="0" y="0"/>
            <a:ext cx="9144000" cy="82296"/>
          </a:xfrm>
          <a:prstGeom prst="rect">
            <a:avLst/>
          </a:prstGeom>
          <a:solidFill>
            <a:srgbClr val="00C9A7"/>
          </a:solidFill>
          <a:ln w="12700" cap="flat" cmpd="sng">
            <a:solidFill>
              <a:srgbClr val="00C9A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3"/>
          <p:cNvSpPr/>
          <p:nvPr/>
        </p:nvSpPr>
        <p:spPr>
          <a:xfrm>
            <a:off x="0" y="0"/>
            <a:ext cx="201168" cy="5143500"/>
          </a:xfrm>
          <a:prstGeom prst="rect">
            <a:avLst/>
          </a:prstGeom>
          <a:solidFill>
            <a:srgbClr val="00C9A7"/>
          </a:solidFill>
          <a:ln w="12700" cap="flat" cmpd="sng">
            <a:solidFill>
              <a:srgbClr val="00C9A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3"/>
          <p:cNvSpPr/>
          <p:nvPr/>
        </p:nvSpPr>
        <p:spPr>
          <a:xfrm>
            <a:off x="8942832" y="0"/>
            <a:ext cx="201168" cy="5143500"/>
          </a:xfrm>
          <a:prstGeom prst="rect">
            <a:avLst/>
          </a:prstGeom>
          <a:solidFill>
            <a:srgbClr val="0A7EA4"/>
          </a:solidFill>
          <a:ln w="12700" cap="flat" cmpd="sng">
            <a:solidFill>
              <a:srgbClr val="0A7EA4"/>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3"/>
          <p:cNvSpPr/>
          <p:nvPr/>
        </p:nvSpPr>
        <p:spPr>
          <a:xfrm>
            <a:off x="5943600" y="457200"/>
            <a:ext cx="2926080" cy="2926080"/>
          </a:xfrm>
          <a:prstGeom prst="ellipse">
            <a:avLst/>
          </a:prstGeom>
          <a:solidFill>
            <a:srgbClr val="0A7EA4">
              <a:alpha val="14901"/>
            </a:srgbClr>
          </a:solidFill>
          <a:ln w="12700" cap="flat" cmpd="sng">
            <a:solidFill>
              <a:srgbClr val="0A7EA4">
                <a:alpha val="14901"/>
              </a:srgbClr>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3"/>
          <p:cNvSpPr/>
          <p:nvPr/>
        </p:nvSpPr>
        <p:spPr>
          <a:xfrm>
            <a:off x="6583680" y="2560320"/>
            <a:ext cx="2194560" cy="2194560"/>
          </a:xfrm>
          <a:prstGeom prst="ellipse">
            <a:avLst/>
          </a:prstGeom>
          <a:solidFill>
            <a:srgbClr val="00C9A7">
              <a:alpha val="12156"/>
            </a:srgbClr>
          </a:solidFill>
          <a:ln w="12700" cap="flat" cmpd="sng">
            <a:solidFill>
              <a:srgbClr val="00C9A7">
                <a:alpha val="12156"/>
              </a:srgbClr>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3"/>
          <p:cNvSpPr/>
          <p:nvPr/>
        </p:nvSpPr>
        <p:spPr>
          <a:xfrm>
            <a:off x="457200" y="502920"/>
            <a:ext cx="7772400" cy="109728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00C9A7"/>
              </a:buClr>
              <a:buSzPts val="5400"/>
              <a:buFont typeface="Arial" panose="020B0604020202020204"/>
              <a:buNone/>
            </a:pPr>
            <a:endParaRPr sz="54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2" name="Google Shape;22;p3"/>
          <p:cNvSpPr/>
          <p:nvPr/>
        </p:nvSpPr>
        <p:spPr>
          <a:xfrm>
            <a:off x="457200" y="1115695"/>
            <a:ext cx="7772400" cy="100584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A8D8EE"/>
              </a:buClr>
              <a:buSzPts val="1900"/>
              <a:buFont typeface="Arial" panose="020B0604020202020204"/>
              <a:buNone/>
            </a:pPr>
            <a:r>
              <a:rPr lang="en-US" sz="1900" b="0" i="1" u="none" strike="noStrike" cap="none">
                <a:solidFill>
                  <a:srgbClr val="A8D8EE"/>
                </a:solidFill>
                <a:latin typeface="Arial" panose="020B0604020202020204"/>
                <a:ea typeface="Arial" panose="020B0604020202020204"/>
                <a:cs typeface="Arial" panose="020B0604020202020204"/>
                <a:sym typeface="Arial" panose="020B0604020202020204"/>
              </a:rPr>
              <a:t>Digital Technology Consumption</a:t>
            </a:r>
            <a:endParaRPr sz="19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3" name="Google Shape;23;p3"/>
          <p:cNvSpPr/>
          <p:nvPr/>
        </p:nvSpPr>
        <p:spPr>
          <a:xfrm>
            <a:off x="1828800" y="2249424"/>
            <a:ext cx="5486400" cy="45720"/>
          </a:xfrm>
          <a:prstGeom prst="rect">
            <a:avLst/>
          </a:prstGeom>
          <a:solidFill>
            <a:srgbClr val="00C9A7"/>
          </a:solidFill>
          <a:ln w="12700" cap="flat" cmpd="sng">
            <a:solidFill>
              <a:srgbClr val="00C9A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3"/>
          <p:cNvSpPr/>
          <p:nvPr/>
        </p:nvSpPr>
        <p:spPr>
          <a:xfrm>
            <a:off x="457200" y="2395728"/>
            <a:ext cx="2743200" cy="365760"/>
          </a:xfrm>
          <a:prstGeom prst="rect">
            <a:avLst/>
          </a:prstGeom>
          <a:solidFill>
            <a:srgbClr val="102840"/>
          </a:solidFill>
          <a:ln w="12700" cap="flat" cmpd="sng">
            <a:solidFill>
              <a:srgbClr val="0A7EA4"/>
            </a:solidFill>
            <a:prstDash val="solid"/>
            <a:round/>
            <a:headEnd type="none" w="sm" len="sm"/>
            <a:tailEnd type="none" w="sm" len="sm"/>
          </a:ln>
          <a:effectLst>
            <a:outerShdw blurRad="101600" dist="38100" dir="8100000" algn="bl" rotWithShape="0">
              <a:srgbClr val="000000">
                <a:alpha val="18039"/>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3"/>
          <p:cNvSpPr/>
          <p:nvPr/>
        </p:nvSpPr>
        <p:spPr>
          <a:xfrm>
            <a:off x="457200" y="2395728"/>
            <a:ext cx="2743200" cy="36576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4FC3F7"/>
              </a:buClr>
              <a:buSzPts val="1000"/>
              <a:buFont typeface="Arial" panose="020B0604020202020204"/>
              <a:buNone/>
            </a:pPr>
            <a:r>
              <a:rPr lang="en-US" sz="1000" b="0" i="0" u="none" strike="noStrike" cap="none">
                <a:solidFill>
                  <a:srgbClr val="4FC3F7"/>
                </a:solidFill>
                <a:latin typeface="Arial" panose="020B0604020202020204"/>
                <a:ea typeface="Arial" panose="020B0604020202020204"/>
                <a:cs typeface="Arial" panose="020B0604020202020204"/>
                <a:sym typeface="Arial" panose="020B0604020202020204"/>
              </a:rPr>
              <a:t>Target: Adults 25–40</a:t>
            </a:r>
            <a:endParaRPr sz="10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6" name="Google Shape;26;p3"/>
          <p:cNvSpPr/>
          <p:nvPr/>
        </p:nvSpPr>
        <p:spPr>
          <a:xfrm>
            <a:off x="3355848" y="2395728"/>
            <a:ext cx="2743200" cy="365760"/>
          </a:xfrm>
          <a:prstGeom prst="rect">
            <a:avLst/>
          </a:prstGeom>
          <a:solidFill>
            <a:srgbClr val="102840"/>
          </a:solidFill>
          <a:ln w="12700" cap="flat" cmpd="sng">
            <a:solidFill>
              <a:srgbClr val="0A7EA4"/>
            </a:solidFill>
            <a:prstDash val="solid"/>
            <a:round/>
            <a:headEnd type="none" w="sm" len="sm"/>
            <a:tailEnd type="none" w="sm" len="sm"/>
          </a:ln>
          <a:effectLst>
            <a:outerShdw blurRad="101600" dist="38100" dir="8100000" algn="bl" rotWithShape="0">
              <a:srgbClr val="000000">
                <a:alpha val="18039"/>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3"/>
          <p:cNvSpPr/>
          <p:nvPr/>
        </p:nvSpPr>
        <p:spPr>
          <a:xfrm>
            <a:off x="3355848" y="2395728"/>
            <a:ext cx="2743200" cy="36576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4FC3F7"/>
              </a:buClr>
              <a:buSzPts val="1000"/>
              <a:buFont typeface="Arial" panose="020B0604020202020204"/>
              <a:buNone/>
            </a:pPr>
            <a:r>
              <a:rPr lang="en-US" sz="1000" b="0" i="0" u="none" strike="noStrike" cap="none">
                <a:solidFill>
                  <a:srgbClr val="4FC3F7"/>
                </a:solidFill>
                <a:latin typeface="Arial" panose="020B0604020202020204"/>
                <a:ea typeface="Arial" panose="020B0604020202020204"/>
                <a:cs typeface="Arial" panose="020B0604020202020204"/>
                <a:sym typeface="Arial" panose="020B0604020202020204"/>
              </a:rPr>
              <a:t>Behaviour: Digital Technology Consumption</a:t>
            </a:r>
            <a:endParaRPr sz="10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8" name="Google Shape;28;p3"/>
          <p:cNvSpPr/>
          <p:nvPr/>
        </p:nvSpPr>
        <p:spPr>
          <a:xfrm>
            <a:off x="6254496" y="2395728"/>
            <a:ext cx="2432304" cy="365760"/>
          </a:xfrm>
          <a:prstGeom prst="rect">
            <a:avLst/>
          </a:prstGeom>
          <a:solidFill>
            <a:srgbClr val="102840"/>
          </a:solidFill>
          <a:ln w="12700" cap="flat" cmpd="sng">
            <a:solidFill>
              <a:srgbClr val="0A7EA4"/>
            </a:solidFill>
            <a:prstDash val="solid"/>
            <a:round/>
            <a:headEnd type="none" w="sm" len="sm"/>
            <a:tailEnd type="none" w="sm" len="sm"/>
          </a:ln>
          <a:effectLst>
            <a:outerShdw blurRad="101600" dist="38100" dir="8100000" algn="bl" rotWithShape="0">
              <a:srgbClr val="000000">
                <a:alpha val="18039"/>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3"/>
          <p:cNvSpPr/>
          <p:nvPr/>
        </p:nvSpPr>
        <p:spPr>
          <a:xfrm>
            <a:off x="6254496" y="2395728"/>
            <a:ext cx="2432304" cy="36576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4FC3F7"/>
              </a:buClr>
              <a:buSzPts val="1000"/>
              <a:buFont typeface="Arial" panose="020B0604020202020204"/>
              <a:buNone/>
            </a:pPr>
            <a:r>
              <a:rPr lang="en-US" sz="1000" b="0" i="0" u="none" strike="noStrike" cap="none" dirty="0">
                <a:solidFill>
                  <a:srgbClr val="4FC3F7"/>
                </a:solidFill>
                <a:latin typeface="Arial" panose="020B0604020202020204"/>
                <a:ea typeface="Arial" panose="020B0604020202020204"/>
                <a:cs typeface="Arial" panose="020B0604020202020204"/>
                <a:sym typeface="Arial" panose="020B0604020202020204"/>
              </a:rPr>
              <a:t>LCHS7000 — MSc Public Health</a:t>
            </a:r>
            <a:endParaRPr sz="1000" b="0" i="0" u="none" strike="noStrike" cap="none" dirty="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0" name="Google Shape;30;p3"/>
          <p:cNvSpPr/>
          <p:nvPr/>
        </p:nvSpPr>
        <p:spPr>
          <a:xfrm>
            <a:off x="457200" y="2926080"/>
            <a:ext cx="8229600" cy="1600200"/>
          </a:xfrm>
          <a:prstGeom prst="rect">
            <a:avLst/>
          </a:prstGeom>
          <a:solidFill>
            <a:srgbClr val="0A1C2E"/>
          </a:solidFill>
          <a:ln w="12700" cap="flat" cmpd="sng">
            <a:solidFill>
              <a:srgbClr val="0A7EA4"/>
            </a:solidFill>
            <a:prstDash val="solid"/>
            <a:round/>
            <a:headEnd type="none" w="sm" len="sm"/>
            <a:tailEnd type="none" w="sm" len="sm"/>
          </a:ln>
          <a:effectLst>
            <a:outerShdw blurRad="101600" dist="38100" dir="8100000" algn="bl" rotWithShape="0">
              <a:srgbClr val="000000">
                <a:alpha val="18039"/>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3"/>
          <p:cNvSpPr/>
          <p:nvPr/>
        </p:nvSpPr>
        <p:spPr>
          <a:xfrm>
            <a:off x="685800" y="3017520"/>
            <a:ext cx="7772400" cy="141732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00C9A7"/>
              </a:buClr>
              <a:buSzPts val="1300"/>
              <a:buFont typeface="Arial" panose="020B0604020202020204"/>
              <a:buNone/>
            </a:pPr>
            <a:r>
              <a:rPr lang="en-US" sz="1300" b="1" i="0" u="none" strike="noStrike" cap="none" dirty="0">
                <a:solidFill>
                  <a:srgbClr val="00C9A7"/>
                </a:solidFill>
                <a:latin typeface="Arial" panose="020B0604020202020204"/>
                <a:ea typeface="Arial" panose="020B0604020202020204"/>
                <a:cs typeface="Arial" panose="020B0604020202020204"/>
                <a:sym typeface="Arial" panose="020B0604020202020204"/>
              </a:rPr>
              <a:t>Students: </a:t>
            </a:r>
            <a:r>
              <a:rPr lang="en-US" sz="1300" dirty="0">
                <a:solidFill>
                  <a:srgbClr val="FFFFFF"/>
                </a:solidFill>
              </a:rPr>
              <a:t>Dhruv Soni </a:t>
            </a:r>
            <a:r>
              <a:rPr lang="en-US" sz="1300" b="0" i="0" u="none" strike="noStrike" cap="none" dirty="0">
                <a:solidFill>
                  <a:srgbClr val="FFFFFF"/>
                </a:solidFill>
                <a:latin typeface="Arial" panose="020B0604020202020204"/>
                <a:ea typeface="Arial" panose="020B0604020202020204"/>
                <a:cs typeface="Arial" panose="020B0604020202020204"/>
                <a:sym typeface="Arial" panose="020B0604020202020204"/>
              </a:rPr>
              <a:t>|  </a:t>
            </a:r>
            <a:r>
              <a:rPr lang="en-US" sz="1300" dirty="0">
                <a:solidFill>
                  <a:srgbClr val="FFFFFF"/>
                </a:solidFill>
              </a:rPr>
              <a:t>Adnankhan Sindhi |  Ripon Kumar | </a:t>
            </a:r>
            <a:endParaRPr lang="en-US" sz="1300" b="0" i="0" u="none" strike="noStrike" cap="none" dirty="0">
              <a:solidFill>
                <a:srgbClr val="FFFFFF"/>
              </a:solidFill>
              <a:latin typeface="Arial" panose="020B0604020202020204"/>
              <a:ea typeface="Arial" panose="020B0604020202020204"/>
              <a:cs typeface="Arial" panose="020B0604020202020204"/>
              <a:sym typeface="Arial" panose="020B0604020202020204"/>
            </a:endParaRPr>
          </a:p>
          <a:p>
            <a:pPr lvl="0">
              <a:buClr>
                <a:srgbClr val="00C9A7"/>
              </a:buClr>
              <a:buSzPts val="1300"/>
            </a:pPr>
            <a:r>
              <a:rPr lang="en-US" sz="1300" b="0" i="0" u="none" strike="noStrike" cap="none" dirty="0">
                <a:solidFill>
                  <a:schemeClr val="bg1">
                    <a:lumMod val="95000"/>
                  </a:schemeClr>
                </a:solidFill>
                <a:latin typeface="Arial" panose="020B0604020202020204"/>
                <a:ea typeface="Arial" panose="020B0604020202020204"/>
                <a:cs typeface="Arial" panose="020B0604020202020204"/>
                <a:sym typeface="Arial" panose="020B0604020202020204"/>
              </a:rPr>
              <a:t>Student</a:t>
            </a:r>
            <a:r>
              <a:rPr lang="en-US" sz="1300" b="0" i="0" u="none" strike="noStrike" cap="none" dirty="0">
                <a:solidFill>
                  <a:srgbClr val="FFFFFF"/>
                </a:solidFill>
                <a:latin typeface="Arial" panose="020B0604020202020204"/>
                <a:ea typeface="Arial" panose="020B0604020202020204"/>
                <a:cs typeface="Arial" panose="020B0604020202020204"/>
                <a:sym typeface="Arial" panose="020B0604020202020204"/>
              </a:rPr>
              <a:t> Numbers: 2521762 | 2528923 | 2525519</a:t>
            </a:r>
            <a:br>
              <a:rPr lang="en-US" sz="1300" b="0" i="0" u="none" strike="noStrike" cap="none" dirty="0">
                <a:solidFill>
                  <a:srgbClr val="FFFFFF"/>
                </a:solidFill>
                <a:latin typeface="Arial" panose="020B0604020202020204"/>
                <a:ea typeface="Arial" panose="020B0604020202020204"/>
                <a:cs typeface="Arial" panose="020B0604020202020204"/>
                <a:sym typeface="Arial" panose="020B0604020202020204"/>
              </a:rPr>
            </a:br>
            <a:r>
              <a:rPr lang="en-US" sz="1300" b="1" i="0" u="none" strike="noStrike" cap="none" dirty="0">
                <a:solidFill>
                  <a:srgbClr val="00C9A7"/>
                </a:solidFill>
                <a:latin typeface="Arial" panose="020B0604020202020204"/>
                <a:ea typeface="Arial" panose="020B0604020202020204"/>
                <a:cs typeface="Arial" panose="020B0604020202020204"/>
                <a:sym typeface="Arial" panose="020B0604020202020204"/>
              </a:rPr>
              <a:t>Lecturers: </a:t>
            </a:r>
            <a:r>
              <a:rPr lang="en-US" sz="1300" dirty="0">
                <a:solidFill>
                  <a:srgbClr val="FFFFFF"/>
                </a:solidFill>
              </a:rPr>
              <a:t>Muhammad Aliyu</a:t>
            </a:r>
            <a:br>
              <a:rPr lang="en-US" sz="1300" b="0" i="0" u="none" strike="noStrike" cap="none" dirty="0">
                <a:solidFill>
                  <a:srgbClr val="FFFFFF"/>
                </a:solidFill>
                <a:latin typeface="Arial" panose="020B0604020202020204"/>
                <a:ea typeface="Arial" panose="020B0604020202020204"/>
                <a:cs typeface="Arial" panose="020B0604020202020204"/>
                <a:sym typeface="Arial" panose="020B0604020202020204"/>
              </a:rPr>
            </a:br>
            <a:r>
              <a:rPr lang="en-US" sz="1300" b="1" i="0" u="none" strike="noStrike" cap="none" dirty="0">
                <a:solidFill>
                  <a:srgbClr val="00C9A7"/>
                </a:solidFill>
                <a:latin typeface="Arial" panose="020B0604020202020204"/>
                <a:ea typeface="Arial" panose="020B0604020202020204"/>
                <a:cs typeface="Arial" panose="020B0604020202020204"/>
                <a:sym typeface="Arial" panose="020B0604020202020204"/>
              </a:rPr>
              <a:t>Module: </a:t>
            </a:r>
            <a:r>
              <a:rPr lang="en-US" sz="1300" b="0" i="0" u="none" strike="noStrike" cap="none" dirty="0">
                <a:solidFill>
                  <a:srgbClr val="FFFFFF"/>
                </a:solidFill>
                <a:latin typeface="Arial" panose="020B0604020202020204"/>
                <a:ea typeface="Arial" panose="020B0604020202020204"/>
                <a:cs typeface="Arial" panose="020B0604020202020204"/>
                <a:sym typeface="Arial" panose="020B0604020202020204"/>
              </a:rPr>
              <a:t>LCHS7000 — Social Epidemiology and Public Health Development</a:t>
            </a:r>
            <a:br>
              <a:rPr lang="en-US" sz="1300" b="0" i="0" u="none" strike="noStrike" cap="none" dirty="0">
                <a:solidFill>
                  <a:srgbClr val="FFFFFF"/>
                </a:solidFill>
                <a:latin typeface="Arial" panose="020B0604020202020204"/>
                <a:ea typeface="Arial" panose="020B0604020202020204"/>
                <a:cs typeface="Arial" panose="020B0604020202020204"/>
                <a:sym typeface="Arial" panose="020B0604020202020204"/>
              </a:rPr>
            </a:br>
            <a:r>
              <a:rPr lang="en-US" sz="1300" b="1" i="0" u="none" strike="noStrike" cap="none" dirty="0">
                <a:solidFill>
                  <a:srgbClr val="00C9A7"/>
                </a:solidFill>
                <a:latin typeface="Arial" panose="020B0604020202020204"/>
                <a:ea typeface="Arial" panose="020B0604020202020204"/>
                <a:cs typeface="Arial" panose="020B0604020202020204"/>
                <a:sym typeface="Arial" panose="020B0604020202020204"/>
              </a:rPr>
              <a:t>Assignment: </a:t>
            </a:r>
            <a:r>
              <a:rPr lang="en-US" sz="1300" b="0" i="0" u="none" strike="noStrike" cap="none" dirty="0">
                <a:solidFill>
                  <a:srgbClr val="FFFFFF"/>
                </a:solidFill>
                <a:latin typeface="Arial" panose="020B0604020202020204"/>
                <a:ea typeface="Arial" panose="020B0604020202020204"/>
                <a:cs typeface="Arial" panose="020B0604020202020204"/>
                <a:sym typeface="Arial" panose="020B0604020202020204"/>
              </a:rPr>
              <a:t>Component 1 — Group Presentation (Practice Intervention)</a:t>
            </a:r>
            <a:endParaRPr sz="1300" b="0" i="0" u="none" strike="noStrike" cap="none" dirty="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2" name="Google Shape;32;p3"/>
          <p:cNvSpPr/>
          <p:nvPr/>
        </p:nvSpPr>
        <p:spPr>
          <a:xfrm>
            <a:off x="0" y="4791456"/>
            <a:ext cx="9144000" cy="27432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4A8FAA"/>
              </a:buClr>
              <a:buSzPts val="1100"/>
              <a:buFont typeface="Arial" panose="020B0604020202020204"/>
              <a:buNone/>
            </a:pPr>
            <a:r>
              <a:rPr lang="en-US" sz="1100" b="0" i="1" u="none" strike="noStrike" cap="none">
                <a:solidFill>
                  <a:srgbClr val="4A8FAA"/>
                </a:solidFill>
                <a:latin typeface="Arial" panose="020B0604020202020204"/>
                <a:ea typeface="Arial" panose="020B0604020202020204"/>
                <a:cs typeface="Arial" panose="020B0604020202020204"/>
                <a:sym typeface="Arial" panose="020B0604020202020204"/>
              </a:rPr>
              <a:t>March 2026</a:t>
            </a:r>
            <a:endParaRPr sz="11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pic>
        <p:nvPicPr>
          <p:cNvPr id="2" name="Picture 0"/>
          <p:cNvPicPr>
            <a:picLocks noChangeAspect="1"/>
          </p:cNvPicPr>
          <p:nvPr/>
        </p:nvPicPr>
        <p:blipFill>
          <a:blip r:embed="rId3"/>
          <a:stretch>
            <a:fillRect/>
          </a:stretch>
        </p:blipFill>
        <p:spPr>
          <a:xfrm>
            <a:off x="3167152" y="123825"/>
            <a:ext cx="2076450" cy="112395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0F8FF"/>
        </a:solidFill>
        <a:effectLst/>
      </p:bgPr>
    </p:bg>
    <p:spTree>
      <p:nvGrpSpPr>
        <p:cNvPr id="1" name="Shape 37"/>
        <p:cNvGrpSpPr/>
        <p:nvPr/>
      </p:nvGrpSpPr>
      <p:grpSpPr>
        <a:xfrm>
          <a:off x="0" y="0"/>
          <a:ext cx="0" cy="0"/>
          <a:chOff x="0" y="0"/>
          <a:chExt cx="0" cy="0"/>
        </a:xfrm>
      </p:grpSpPr>
      <p:sp>
        <p:nvSpPr>
          <p:cNvPr id="38" name="Google Shape;38;p4"/>
          <p:cNvSpPr/>
          <p:nvPr/>
        </p:nvSpPr>
        <p:spPr>
          <a:xfrm>
            <a:off x="0" y="0"/>
            <a:ext cx="9144000" cy="640080"/>
          </a:xfrm>
          <a:prstGeom prst="rect">
            <a:avLst/>
          </a:prstGeom>
          <a:solidFill>
            <a:srgbClr val="0B1F33"/>
          </a:solidFill>
          <a:ln w="12700" cap="flat" cmpd="sng">
            <a:solidFill>
              <a:srgbClr val="0B1F3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9;p4"/>
          <p:cNvSpPr/>
          <p:nvPr/>
        </p:nvSpPr>
        <p:spPr>
          <a:xfrm>
            <a:off x="0" y="0"/>
            <a:ext cx="164592" cy="5143500"/>
          </a:xfrm>
          <a:prstGeom prst="rect">
            <a:avLst/>
          </a:prstGeom>
          <a:solidFill>
            <a:srgbClr val="00C9A7"/>
          </a:solidFill>
          <a:ln w="12700" cap="flat" cmpd="sng">
            <a:solidFill>
              <a:srgbClr val="00C9A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40;p4"/>
          <p:cNvSpPr/>
          <p:nvPr/>
        </p:nvSpPr>
        <p:spPr>
          <a:xfrm>
            <a:off x="0" y="0"/>
            <a:ext cx="9144000" cy="54864"/>
          </a:xfrm>
          <a:prstGeom prst="rect">
            <a:avLst/>
          </a:prstGeom>
          <a:solidFill>
            <a:srgbClr val="00C9A7"/>
          </a:solidFill>
          <a:ln w="12700" cap="flat" cmpd="sng">
            <a:solidFill>
              <a:srgbClr val="00C9A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4"/>
          <p:cNvSpPr/>
          <p:nvPr/>
        </p:nvSpPr>
        <p:spPr>
          <a:xfrm>
            <a:off x="320040" y="0"/>
            <a:ext cx="8503920" cy="6400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2000"/>
              <a:buFont typeface="Arial" panose="020B0604020202020204"/>
              <a:buNone/>
            </a:pPr>
            <a:r>
              <a:rPr lang="en-US" sz="2000" b="1" i="0" u="none" strike="noStrike" cap="none">
                <a:solidFill>
                  <a:srgbClr val="FFFFFF"/>
                </a:solidFill>
                <a:latin typeface="Arial" panose="020B0604020202020204"/>
                <a:ea typeface="Arial" panose="020B0604020202020204"/>
                <a:cs typeface="Arial" panose="020B0604020202020204"/>
                <a:sym typeface="Arial" panose="020B0604020202020204"/>
              </a:rPr>
              <a:t>Campaign Overview</a:t>
            </a:r>
            <a:endParaRPr sz="20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2" name="Google Shape;42;p4"/>
          <p:cNvSpPr/>
          <p:nvPr/>
        </p:nvSpPr>
        <p:spPr>
          <a:xfrm>
            <a:off x="320040" y="621792"/>
            <a:ext cx="8503920" cy="292608"/>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4FC3F7"/>
              </a:buClr>
              <a:buSzPts val="1100"/>
              <a:buFont typeface="Arial" panose="020B0604020202020204"/>
              <a:buNone/>
            </a:pPr>
            <a:r>
              <a:rPr lang="en-US" sz="1100" b="0" i="1" u="none" strike="noStrike" cap="none">
                <a:solidFill>
                  <a:srgbClr val="4FC3F7"/>
                </a:solidFill>
                <a:latin typeface="Arial" panose="020B0604020202020204"/>
                <a:ea typeface="Arial" panose="020B0604020202020204"/>
                <a:cs typeface="Arial" panose="020B0604020202020204"/>
                <a:sym typeface="Arial" panose="020B0604020202020204"/>
              </a:rPr>
              <a:t>Digital Detox Programme — 6–8 Weekly Sessions</a:t>
            </a:r>
            <a:endParaRPr sz="11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3" name="Google Shape;43;p4"/>
          <p:cNvSpPr/>
          <p:nvPr/>
        </p:nvSpPr>
        <p:spPr>
          <a:xfrm>
            <a:off x="0" y="4901184"/>
            <a:ext cx="9144000" cy="242316"/>
          </a:xfrm>
          <a:prstGeom prst="rect">
            <a:avLst/>
          </a:prstGeom>
          <a:solidFill>
            <a:srgbClr val="07111E"/>
          </a:solidFill>
          <a:ln w="12700" cap="flat" cmpd="sng">
            <a:solidFill>
              <a:srgbClr val="07111E"/>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4"/>
          <p:cNvSpPr/>
          <p:nvPr/>
        </p:nvSpPr>
        <p:spPr>
          <a:xfrm>
            <a:off x="274320" y="4901184"/>
            <a:ext cx="8595360" cy="242316"/>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7AAFC4"/>
              </a:buClr>
              <a:buSzPts val="800"/>
              <a:buFont typeface="Arial" panose="020B0604020202020204"/>
              <a:buNone/>
            </a:pPr>
            <a:r>
              <a:rPr lang="en-US" sz="800" b="0" i="0" u="none" strike="noStrike" cap="none">
                <a:solidFill>
                  <a:srgbClr val="7AAFC4"/>
                </a:solidFill>
                <a:latin typeface="Arial" panose="020B0604020202020204"/>
                <a:ea typeface="Arial" panose="020B0604020202020204"/>
                <a:cs typeface="Arial" panose="020B0604020202020204"/>
                <a:sym typeface="Arial" panose="020B0604020202020204"/>
              </a:rPr>
              <a:t>LCHS7000 | Social Epidemiology and Public Health Development | Digital Detox Campaign</a:t>
            </a:r>
            <a:endParaRPr sz="8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5" name="Google Shape;45;p4"/>
          <p:cNvSpPr/>
          <p:nvPr/>
        </p:nvSpPr>
        <p:spPr>
          <a:xfrm>
            <a:off x="274320" y="987552"/>
            <a:ext cx="2011680" cy="1536192"/>
          </a:xfrm>
          <a:prstGeom prst="rect">
            <a:avLst/>
          </a:prstGeom>
          <a:solidFill>
            <a:srgbClr val="0A7EA4"/>
          </a:solidFill>
          <a:ln w="12700" cap="flat" cmpd="sng">
            <a:solidFill>
              <a:srgbClr val="0A7EA4"/>
            </a:solidFill>
            <a:prstDash val="solid"/>
            <a:round/>
            <a:headEnd type="none" w="sm" len="sm"/>
            <a:tailEnd type="none" w="sm" len="sm"/>
          </a:ln>
          <a:effectLst>
            <a:outerShdw blurRad="101600" dist="38100" dir="8100000" algn="bl" rotWithShape="0">
              <a:srgbClr val="000000">
                <a:alpha val="18039"/>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4"/>
          <p:cNvSpPr/>
          <p:nvPr/>
        </p:nvSpPr>
        <p:spPr>
          <a:xfrm>
            <a:off x="274320" y="987552"/>
            <a:ext cx="2011680" cy="347472"/>
          </a:xfrm>
          <a:prstGeom prst="rect">
            <a:avLst/>
          </a:prstGeom>
          <a:solidFill>
            <a:srgbClr val="061426">
              <a:alpha val="30196"/>
            </a:srgbClr>
          </a:solidFill>
          <a:ln w="12700" cap="flat" cmpd="sng">
            <a:solidFill>
              <a:srgbClr val="06142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47;p4"/>
          <p:cNvSpPr/>
          <p:nvPr/>
        </p:nvSpPr>
        <p:spPr>
          <a:xfrm>
            <a:off x="274320" y="987552"/>
            <a:ext cx="2011680" cy="347472"/>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FFFFFF"/>
              </a:buClr>
              <a:buSzPts val="1000"/>
              <a:buFont typeface="Arial" panose="020B0604020202020204"/>
              <a:buNone/>
            </a:pPr>
            <a:r>
              <a:rPr lang="en-US" sz="1000" b="1" i="0" u="none" strike="noStrike" cap="none">
                <a:solidFill>
                  <a:srgbClr val="FFFFFF"/>
                </a:solidFill>
                <a:latin typeface="Arial" panose="020B0604020202020204"/>
                <a:ea typeface="Arial" panose="020B0604020202020204"/>
                <a:cs typeface="Arial" panose="020B0604020202020204"/>
                <a:sym typeface="Arial" panose="020B0604020202020204"/>
              </a:rPr>
              <a:t>Week 1</a:t>
            </a:r>
            <a:endParaRPr sz="10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8" name="Google Shape;48;p4"/>
          <p:cNvSpPr/>
          <p:nvPr/>
        </p:nvSpPr>
        <p:spPr>
          <a:xfrm>
            <a:off x="347472" y="1371600"/>
            <a:ext cx="1865376" cy="109728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FFFFFF"/>
              </a:buClr>
              <a:buSzPts val="1300"/>
              <a:buFont typeface="Arial" panose="020B0604020202020204"/>
              <a:buNone/>
            </a:pPr>
            <a:r>
              <a:rPr lang="en-US" sz="1300" b="1" i="0" u="none" strike="noStrike" cap="none">
                <a:solidFill>
                  <a:srgbClr val="FFFFFF"/>
                </a:solidFill>
                <a:latin typeface="Arial" panose="020B0604020202020204"/>
                <a:ea typeface="Arial" panose="020B0604020202020204"/>
                <a:cs typeface="Arial" panose="020B0604020202020204"/>
                <a:sym typeface="Arial" panose="020B0604020202020204"/>
              </a:rPr>
              <a:t>Screen Audit</a:t>
            </a:r>
            <a:endParaRPr sz="13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a:p>
            <a:pPr marL="0" marR="0" lvl="0" indent="0" algn="ctr" rtl="0">
              <a:spcBef>
                <a:spcPts val="0"/>
              </a:spcBef>
              <a:spcAft>
                <a:spcPts val="0"/>
              </a:spcAft>
              <a:buClr>
                <a:srgbClr val="FFFFFF"/>
              </a:buClr>
              <a:buSzPts val="1300"/>
              <a:buFont typeface="Arial" panose="020B0604020202020204"/>
              <a:buNone/>
            </a:pPr>
            <a:r>
              <a:rPr lang="en-US" sz="1300" b="1" i="0" u="none" strike="noStrike" cap="none">
                <a:solidFill>
                  <a:srgbClr val="FFFFFF"/>
                </a:solidFill>
                <a:latin typeface="Arial" panose="020B0604020202020204"/>
                <a:ea typeface="Arial" panose="020B0604020202020204"/>
                <a:cs typeface="Arial" panose="020B0604020202020204"/>
                <a:sym typeface="Arial" panose="020B0604020202020204"/>
              </a:rPr>
              <a:t>&amp; Goal Setting</a:t>
            </a:r>
            <a:endParaRPr sz="13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9" name="Google Shape;49;p4"/>
          <p:cNvSpPr/>
          <p:nvPr/>
        </p:nvSpPr>
        <p:spPr>
          <a:xfrm>
            <a:off x="2450592" y="987552"/>
            <a:ext cx="2011680" cy="1536192"/>
          </a:xfrm>
          <a:prstGeom prst="rect">
            <a:avLst/>
          </a:prstGeom>
          <a:solidFill>
            <a:srgbClr val="0969A2"/>
          </a:solidFill>
          <a:ln w="12700" cap="flat" cmpd="sng">
            <a:solidFill>
              <a:srgbClr val="0969A2"/>
            </a:solidFill>
            <a:prstDash val="solid"/>
            <a:round/>
            <a:headEnd type="none" w="sm" len="sm"/>
            <a:tailEnd type="none" w="sm" len="sm"/>
          </a:ln>
          <a:effectLst>
            <a:outerShdw blurRad="101600" dist="38100" dir="8100000" algn="bl" rotWithShape="0">
              <a:srgbClr val="000000">
                <a:alpha val="18039"/>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50;p4"/>
          <p:cNvSpPr/>
          <p:nvPr/>
        </p:nvSpPr>
        <p:spPr>
          <a:xfrm>
            <a:off x="2450592" y="987552"/>
            <a:ext cx="2011680" cy="347472"/>
          </a:xfrm>
          <a:prstGeom prst="rect">
            <a:avLst/>
          </a:prstGeom>
          <a:solidFill>
            <a:srgbClr val="061426">
              <a:alpha val="30196"/>
            </a:srgbClr>
          </a:solidFill>
          <a:ln w="12700" cap="flat" cmpd="sng">
            <a:solidFill>
              <a:srgbClr val="06142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4"/>
          <p:cNvSpPr/>
          <p:nvPr/>
        </p:nvSpPr>
        <p:spPr>
          <a:xfrm>
            <a:off x="2450592" y="987552"/>
            <a:ext cx="2011680" cy="347472"/>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FFFFFF"/>
              </a:buClr>
              <a:buSzPts val="1000"/>
              <a:buFont typeface="Arial" panose="020B0604020202020204"/>
              <a:buNone/>
            </a:pPr>
            <a:r>
              <a:rPr lang="en-US" sz="1000" b="1" i="0" u="none" strike="noStrike" cap="none">
                <a:solidFill>
                  <a:srgbClr val="FFFFFF"/>
                </a:solidFill>
                <a:latin typeface="Arial" panose="020B0604020202020204"/>
                <a:ea typeface="Arial" panose="020B0604020202020204"/>
                <a:cs typeface="Arial" panose="020B0604020202020204"/>
                <a:sym typeface="Arial" panose="020B0604020202020204"/>
              </a:rPr>
              <a:t>Week 2</a:t>
            </a:r>
            <a:endParaRPr sz="10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52" name="Google Shape;52;p4"/>
          <p:cNvSpPr/>
          <p:nvPr/>
        </p:nvSpPr>
        <p:spPr>
          <a:xfrm>
            <a:off x="2523744" y="1371600"/>
            <a:ext cx="1865376" cy="109728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FFFFFF"/>
              </a:buClr>
              <a:buSzPts val="1300"/>
              <a:buFont typeface="Arial" panose="020B0604020202020204"/>
              <a:buNone/>
            </a:pPr>
            <a:r>
              <a:rPr lang="en-US" sz="1300" b="1" i="0" u="none" strike="noStrike" cap="none">
                <a:solidFill>
                  <a:srgbClr val="FFFFFF"/>
                </a:solidFill>
                <a:latin typeface="Arial" panose="020B0604020202020204"/>
                <a:ea typeface="Arial" panose="020B0604020202020204"/>
                <a:cs typeface="Arial" panose="020B0604020202020204"/>
                <a:sym typeface="Arial" panose="020B0604020202020204"/>
              </a:rPr>
              <a:t>Blue Light &amp;</a:t>
            </a:r>
            <a:endParaRPr sz="13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a:p>
            <a:pPr marL="0" marR="0" lvl="0" indent="0" algn="ctr" rtl="0">
              <a:spcBef>
                <a:spcPts val="0"/>
              </a:spcBef>
              <a:spcAft>
                <a:spcPts val="0"/>
              </a:spcAft>
              <a:buClr>
                <a:srgbClr val="FFFFFF"/>
              </a:buClr>
              <a:buSzPts val="1300"/>
              <a:buFont typeface="Arial" panose="020B0604020202020204"/>
              <a:buNone/>
            </a:pPr>
            <a:r>
              <a:rPr lang="en-US" sz="1300" b="1" i="0" u="none" strike="noStrike" cap="none">
                <a:solidFill>
                  <a:srgbClr val="FFFFFF"/>
                </a:solidFill>
                <a:latin typeface="Arial" panose="020B0604020202020204"/>
                <a:ea typeface="Arial" panose="020B0604020202020204"/>
                <a:cs typeface="Arial" panose="020B0604020202020204"/>
                <a:sym typeface="Arial" panose="020B0604020202020204"/>
              </a:rPr>
              <a:t>Sleep Health</a:t>
            </a:r>
            <a:endParaRPr sz="13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53" name="Google Shape;53;p4"/>
          <p:cNvSpPr/>
          <p:nvPr/>
        </p:nvSpPr>
        <p:spPr>
          <a:xfrm>
            <a:off x="4626864" y="987552"/>
            <a:ext cx="2011680" cy="1536192"/>
          </a:xfrm>
          <a:prstGeom prst="rect">
            <a:avLst/>
          </a:prstGeom>
          <a:solidFill>
            <a:srgbClr val="127E96"/>
          </a:solidFill>
          <a:ln w="12700" cap="flat" cmpd="sng">
            <a:solidFill>
              <a:srgbClr val="127E96"/>
            </a:solidFill>
            <a:prstDash val="solid"/>
            <a:round/>
            <a:headEnd type="none" w="sm" len="sm"/>
            <a:tailEnd type="none" w="sm" len="sm"/>
          </a:ln>
          <a:effectLst>
            <a:outerShdw blurRad="101600" dist="38100" dir="8100000" algn="bl" rotWithShape="0">
              <a:srgbClr val="000000">
                <a:alpha val="18039"/>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4"/>
          <p:cNvSpPr/>
          <p:nvPr/>
        </p:nvSpPr>
        <p:spPr>
          <a:xfrm>
            <a:off x="4626864" y="987552"/>
            <a:ext cx="2011680" cy="347472"/>
          </a:xfrm>
          <a:prstGeom prst="rect">
            <a:avLst/>
          </a:prstGeom>
          <a:solidFill>
            <a:srgbClr val="061426">
              <a:alpha val="30196"/>
            </a:srgbClr>
          </a:solidFill>
          <a:ln w="12700" cap="flat" cmpd="sng">
            <a:solidFill>
              <a:srgbClr val="06142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4"/>
          <p:cNvSpPr/>
          <p:nvPr/>
        </p:nvSpPr>
        <p:spPr>
          <a:xfrm>
            <a:off x="4626864" y="987552"/>
            <a:ext cx="2011680" cy="347472"/>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FFFFFF"/>
              </a:buClr>
              <a:buSzPts val="1000"/>
              <a:buFont typeface="Arial" panose="020B0604020202020204"/>
              <a:buNone/>
            </a:pPr>
            <a:r>
              <a:rPr lang="en-US" sz="1000" b="1" i="0" u="none" strike="noStrike" cap="none">
                <a:solidFill>
                  <a:srgbClr val="FFFFFF"/>
                </a:solidFill>
                <a:latin typeface="Arial" panose="020B0604020202020204"/>
                <a:ea typeface="Arial" panose="020B0604020202020204"/>
                <a:cs typeface="Arial" panose="020B0604020202020204"/>
                <a:sym typeface="Arial" panose="020B0604020202020204"/>
              </a:rPr>
              <a:t>Week 3</a:t>
            </a:r>
            <a:endParaRPr sz="10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56" name="Google Shape;56;p4"/>
          <p:cNvSpPr/>
          <p:nvPr/>
        </p:nvSpPr>
        <p:spPr>
          <a:xfrm>
            <a:off x="4700016" y="1371600"/>
            <a:ext cx="1865376" cy="109728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FFFFFF"/>
              </a:buClr>
              <a:buSzPts val="1300"/>
              <a:buFont typeface="Arial" panose="020B0604020202020204"/>
              <a:buNone/>
            </a:pPr>
            <a:r>
              <a:rPr lang="en-US" sz="1300" b="1" i="0" u="none" strike="noStrike" cap="none">
                <a:solidFill>
                  <a:srgbClr val="FFFFFF"/>
                </a:solidFill>
                <a:latin typeface="Arial" panose="020B0604020202020204"/>
                <a:ea typeface="Arial" panose="020B0604020202020204"/>
                <a:cs typeface="Arial" panose="020B0604020202020204"/>
                <a:sym typeface="Arial" panose="020B0604020202020204"/>
              </a:rPr>
              <a:t>Tech-Free</a:t>
            </a:r>
            <a:endParaRPr sz="13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a:p>
            <a:pPr marL="0" marR="0" lvl="0" indent="0" algn="ctr" rtl="0">
              <a:spcBef>
                <a:spcPts val="0"/>
              </a:spcBef>
              <a:spcAft>
                <a:spcPts val="0"/>
              </a:spcAft>
              <a:buClr>
                <a:srgbClr val="FFFFFF"/>
              </a:buClr>
              <a:buSzPts val="1300"/>
              <a:buFont typeface="Arial" panose="020B0604020202020204"/>
              <a:buNone/>
            </a:pPr>
            <a:r>
              <a:rPr lang="en-US" sz="1300" b="1" i="0" u="none" strike="noStrike" cap="none">
                <a:solidFill>
                  <a:srgbClr val="FFFFFF"/>
                </a:solidFill>
                <a:latin typeface="Arial" panose="020B0604020202020204"/>
                <a:ea typeface="Arial" panose="020B0604020202020204"/>
                <a:cs typeface="Arial" panose="020B0604020202020204"/>
                <a:sym typeface="Arial" panose="020B0604020202020204"/>
              </a:rPr>
              <a:t>Evenings</a:t>
            </a:r>
            <a:endParaRPr sz="13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57" name="Google Shape;57;p4"/>
          <p:cNvSpPr/>
          <p:nvPr/>
        </p:nvSpPr>
        <p:spPr>
          <a:xfrm>
            <a:off x="6803136" y="987552"/>
            <a:ext cx="2011680" cy="1536192"/>
          </a:xfrm>
          <a:prstGeom prst="rect">
            <a:avLst/>
          </a:prstGeom>
          <a:solidFill>
            <a:srgbClr val="0A7EA4"/>
          </a:solidFill>
          <a:ln w="12700" cap="flat" cmpd="sng">
            <a:solidFill>
              <a:srgbClr val="0A7EA4"/>
            </a:solidFill>
            <a:prstDash val="solid"/>
            <a:round/>
            <a:headEnd type="none" w="sm" len="sm"/>
            <a:tailEnd type="none" w="sm" len="sm"/>
          </a:ln>
          <a:effectLst>
            <a:outerShdw blurRad="101600" dist="38100" dir="8100000" algn="bl" rotWithShape="0">
              <a:srgbClr val="000000">
                <a:alpha val="18039"/>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4"/>
          <p:cNvSpPr/>
          <p:nvPr/>
        </p:nvSpPr>
        <p:spPr>
          <a:xfrm>
            <a:off x="6803136" y="987552"/>
            <a:ext cx="2011680" cy="347472"/>
          </a:xfrm>
          <a:prstGeom prst="rect">
            <a:avLst/>
          </a:prstGeom>
          <a:solidFill>
            <a:srgbClr val="061426">
              <a:alpha val="30196"/>
            </a:srgbClr>
          </a:solidFill>
          <a:ln w="12700" cap="flat" cmpd="sng">
            <a:solidFill>
              <a:srgbClr val="06142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4"/>
          <p:cNvSpPr/>
          <p:nvPr/>
        </p:nvSpPr>
        <p:spPr>
          <a:xfrm>
            <a:off x="6803136" y="987552"/>
            <a:ext cx="2011680" cy="347472"/>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FFFFFF"/>
              </a:buClr>
              <a:buSzPts val="1000"/>
              <a:buFont typeface="Arial" panose="020B0604020202020204"/>
              <a:buNone/>
            </a:pPr>
            <a:r>
              <a:rPr lang="en-US" sz="1000" b="1" i="0" u="none" strike="noStrike" cap="none">
                <a:solidFill>
                  <a:srgbClr val="FFFFFF"/>
                </a:solidFill>
                <a:latin typeface="Arial" panose="020B0604020202020204"/>
                <a:ea typeface="Arial" panose="020B0604020202020204"/>
                <a:cs typeface="Arial" panose="020B0604020202020204"/>
                <a:sym typeface="Arial" panose="020B0604020202020204"/>
              </a:rPr>
              <a:t>Week 4</a:t>
            </a:r>
            <a:endParaRPr sz="10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60" name="Google Shape;60;p4"/>
          <p:cNvSpPr/>
          <p:nvPr/>
        </p:nvSpPr>
        <p:spPr>
          <a:xfrm>
            <a:off x="6876288" y="1371600"/>
            <a:ext cx="1865376" cy="109728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FFFFFF"/>
              </a:buClr>
              <a:buSzPts val="1300"/>
              <a:buFont typeface="Arial" panose="020B0604020202020204"/>
              <a:buNone/>
            </a:pPr>
            <a:r>
              <a:rPr lang="en-US" sz="1300" b="1" i="0" u="none" strike="noStrike" cap="none">
                <a:solidFill>
                  <a:srgbClr val="FFFFFF"/>
                </a:solidFill>
                <a:latin typeface="Arial" panose="020B0604020202020204"/>
                <a:ea typeface="Arial" panose="020B0604020202020204"/>
                <a:cs typeface="Arial" panose="020B0604020202020204"/>
                <a:sym typeface="Arial" panose="020B0604020202020204"/>
              </a:rPr>
              <a:t>Mindful</a:t>
            </a:r>
            <a:endParaRPr sz="13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a:p>
            <a:pPr marL="0" marR="0" lvl="0" indent="0" algn="ctr" rtl="0">
              <a:spcBef>
                <a:spcPts val="0"/>
              </a:spcBef>
              <a:spcAft>
                <a:spcPts val="0"/>
              </a:spcAft>
              <a:buClr>
                <a:srgbClr val="FFFFFF"/>
              </a:buClr>
              <a:buSzPts val="1300"/>
              <a:buFont typeface="Arial" panose="020B0604020202020204"/>
              <a:buNone/>
            </a:pPr>
            <a:r>
              <a:rPr lang="en-US" sz="1300" b="1" i="0" u="none" strike="noStrike" cap="none">
                <a:solidFill>
                  <a:srgbClr val="FFFFFF"/>
                </a:solidFill>
                <a:latin typeface="Arial" panose="020B0604020202020204"/>
                <a:ea typeface="Arial" panose="020B0604020202020204"/>
                <a:cs typeface="Arial" panose="020B0604020202020204"/>
                <a:sym typeface="Arial" panose="020B0604020202020204"/>
              </a:rPr>
              <a:t>Scrolling</a:t>
            </a:r>
            <a:endParaRPr sz="13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61" name="Google Shape;61;p4"/>
          <p:cNvSpPr/>
          <p:nvPr/>
        </p:nvSpPr>
        <p:spPr>
          <a:xfrm>
            <a:off x="274320" y="2706624"/>
            <a:ext cx="2011680" cy="1536192"/>
          </a:xfrm>
          <a:prstGeom prst="rect">
            <a:avLst/>
          </a:prstGeom>
          <a:solidFill>
            <a:srgbClr val="00C9A7"/>
          </a:solidFill>
          <a:ln w="12700" cap="flat" cmpd="sng">
            <a:solidFill>
              <a:srgbClr val="00C9A7"/>
            </a:solidFill>
            <a:prstDash val="solid"/>
            <a:round/>
            <a:headEnd type="none" w="sm" len="sm"/>
            <a:tailEnd type="none" w="sm" len="sm"/>
          </a:ln>
          <a:effectLst>
            <a:outerShdw blurRad="101600" dist="38100" dir="8100000" algn="bl" rotWithShape="0">
              <a:srgbClr val="000000">
                <a:alpha val="18039"/>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62;p4"/>
          <p:cNvSpPr/>
          <p:nvPr/>
        </p:nvSpPr>
        <p:spPr>
          <a:xfrm>
            <a:off x="274320" y="2706624"/>
            <a:ext cx="2011680" cy="347472"/>
          </a:xfrm>
          <a:prstGeom prst="rect">
            <a:avLst/>
          </a:prstGeom>
          <a:solidFill>
            <a:srgbClr val="061426">
              <a:alpha val="30196"/>
            </a:srgbClr>
          </a:solidFill>
          <a:ln w="12700" cap="flat" cmpd="sng">
            <a:solidFill>
              <a:srgbClr val="06142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63;p4"/>
          <p:cNvSpPr/>
          <p:nvPr/>
        </p:nvSpPr>
        <p:spPr>
          <a:xfrm>
            <a:off x="274320" y="2706624"/>
            <a:ext cx="2011680" cy="347472"/>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FFFFFF"/>
              </a:buClr>
              <a:buSzPts val="1000"/>
              <a:buFont typeface="Arial" panose="020B0604020202020204"/>
              <a:buNone/>
            </a:pPr>
            <a:r>
              <a:rPr lang="en-US" sz="1000" b="1" i="0" u="none" strike="noStrike" cap="none">
                <a:solidFill>
                  <a:srgbClr val="FFFFFF"/>
                </a:solidFill>
                <a:latin typeface="Arial" panose="020B0604020202020204"/>
                <a:ea typeface="Arial" panose="020B0604020202020204"/>
                <a:cs typeface="Arial" panose="020B0604020202020204"/>
                <a:sym typeface="Arial" panose="020B0604020202020204"/>
              </a:rPr>
              <a:t>Week 5</a:t>
            </a:r>
            <a:endParaRPr sz="10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64" name="Google Shape;64;p4"/>
          <p:cNvSpPr/>
          <p:nvPr/>
        </p:nvSpPr>
        <p:spPr>
          <a:xfrm>
            <a:off x="347472" y="3090672"/>
            <a:ext cx="1865376" cy="109728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FFFFFF"/>
              </a:buClr>
              <a:buSzPts val="1300"/>
              <a:buFont typeface="Arial" panose="020B0604020202020204"/>
              <a:buNone/>
            </a:pPr>
            <a:r>
              <a:rPr lang="en-US" sz="1300" b="1" i="0" u="none" strike="noStrike" cap="none" dirty="0">
                <a:solidFill>
                  <a:srgbClr val="FFFFFF"/>
                </a:solidFill>
                <a:latin typeface="Arial" panose="020B0604020202020204"/>
                <a:ea typeface="Arial" panose="020B0604020202020204"/>
                <a:cs typeface="Arial" panose="020B0604020202020204"/>
                <a:sym typeface="Arial" panose="020B0604020202020204"/>
              </a:rPr>
              <a:t>Boundary Setting</a:t>
            </a:r>
            <a:endParaRPr sz="1300" b="0" i="0" u="none" strike="noStrike" cap="none" dirty="0">
              <a:solidFill>
                <a:schemeClr val="dk1"/>
              </a:solidFill>
              <a:latin typeface="Calibri" panose="020F0502020204030204"/>
              <a:ea typeface="Calibri" panose="020F0502020204030204"/>
              <a:cs typeface="Calibri" panose="020F0502020204030204"/>
              <a:sym typeface="Calibri" panose="020F0502020204030204"/>
            </a:endParaRPr>
          </a:p>
          <a:p>
            <a:pPr marL="0" marR="0" lvl="0" indent="0" algn="ctr" rtl="0">
              <a:spcBef>
                <a:spcPts val="0"/>
              </a:spcBef>
              <a:spcAft>
                <a:spcPts val="0"/>
              </a:spcAft>
              <a:buClr>
                <a:srgbClr val="FFFFFF"/>
              </a:buClr>
              <a:buSzPts val="1300"/>
              <a:buFont typeface="Arial" panose="020B0604020202020204"/>
              <a:buNone/>
            </a:pPr>
            <a:r>
              <a:rPr lang="en-US" sz="1300" b="1" i="0" u="none" strike="noStrike" cap="none" dirty="0">
                <a:solidFill>
                  <a:srgbClr val="FFFFFF"/>
                </a:solidFill>
                <a:latin typeface="Arial" panose="020B0604020202020204"/>
                <a:ea typeface="Arial" panose="020B0604020202020204"/>
                <a:cs typeface="Arial" panose="020B0604020202020204"/>
                <a:sym typeface="Arial" panose="020B0604020202020204"/>
              </a:rPr>
              <a:t>at Work</a:t>
            </a:r>
            <a:endParaRPr sz="1300" b="0" i="0" u="none" strike="noStrike" cap="none" dirty="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65" name="Google Shape;65;p4"/>
          <p:cNvSpPr/>
          <p:nvPr/>
        </p:nvSpPr>
        <p:spPr>
          <a:xfrm>
            <a:off x="2450592" y="2706624"/>
            <a:ext cx="2011680" cy="1536192"/>
          </a:xfrm>
          <a:prstGeom prst="rect">
            <a:avLst/>
          </a:prstGeom>
          <a:solidFill>
            <a:srgbClr val="00A88D"/>
          </a:solidFill>
          <a:ln w="12700" cap="flat" cmpd="sng">
            <a:solidFill>
              <a:srgbClr val="00A88D"/>
            </a:solidFill>
            <a:prstDash val="solid"/>
            <a:round/>
            <a:headEnd type="none" w="sm" len="sm"/>
            <a:tailEnd type="none" w="sm" len="sm"/>
          </a:ln>
          <a:effectLst>
            <a:outerShdw blurRad="101600" dist="38100" dir="8100000" algn="bl" rotWithShape="0">
              <a:srgbClr val="000000">
                <a:alpha val="18039"/>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p4"/>
          <p:cNvSpPr/>
          <p:nvPr/>
        </p:nvSpPr>
        <p:spPr>
          <a:xfrm>
            <a:off x="2450592" y="2706624"/>
            <a:ext cx="2011680" cy="347472"/>
          </a:xfrm>
          <a:prstGeom prst="rect">
            <a:avLst/>
          </a:prstGeom>
          <a:solidFill>
            <a:srgbClr val="061426">
              <a:alpha val="30196"/>
            </a:srgbClr>
          </a:solidFill>
          <a:ln w="12700" cap="flat" cmpd="sng">
            <a:solidFill>
              <a:srgbClr val="06142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67;p4"/>
          <p:cNvSpPr/>
          <p:nvPr/>
        </p:nvSpPr>
        <p:spPr>
          <a:xfrm>
            <a:off x="2450592" y="2706624"/>
            <a:ext cx="2011680" cy="347472"/>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FFFFFF"/>
              </a:buClr>
              <a:buSzPts val="1000"/>
              <a:buFont typeface="Arial" panose="020B0604020202020204"/>
              <a:buNone/>
            </a:pPr>
            <a:r>
              <a:rPr lang="en-US" sz="1000" b="1" i="0" u="none" strike="noStrike" cap="none">
                <a:solidFill>
                  <a:srgbClr val="FFFFFF"/>
                </a:solidFill>
                <a:latin typeface="Arial" panose="020B0604020202020204"/>
                <a:ea typeface="Arial" panose="020B0604020202020204"/>
                <a:cs typeface="Arial" panose="020B0604020202020204"/>
                <a:sym typeface="Arial" panose="020B0604020202020204"/>
              </a:rPr>
              <a:t>Week 6</a:t>
            </a:r>
            <a:endParaRPr sz="10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68" name="Google Shape;68;p4"/>
          <p:cNvSpPr/>
          <p:nvPr/>
        </p:nvSpPr>
        <p:spPr>
          <a:xfrm>
            <a:off x="2523744" y="3090672"/>
            <a:ext cx="1865376" cy="109728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FFFFFF"/>
              </a:buClr>
              <a:buSzPts val="1300"/>
              <a:buFont typeface="Arial" panose="020B0604020202020204"/>
              <a:buNone/>
            </a:pPr>
            <a:r>
              <a:rPr lang="en-US" sz="1300" b="1" i="0" u="none" strike="noStrike" cap="none">
                <a:solidFill>
                  <a:srgbClr val="FFFFFF"/>
                </a:solidFill>
                <a:latin typeface="Arial" panose="020B0604020202020204"/>
                <a:ea typeface="Arial" panose="020B0604020202020204"/>
                <a:cs typeface="Arial" panose="020B0604020202020204"/>
                <a:sym typeface="Arial" panose="020B0604020202020204"/>
              </a:rPr>
              <a:t>Social Media</a:t>
            </a:r>
            <a:endParaRPr sz="13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a:p>
            <a:pPr marL="0" marR="0" lvl="0" indent="0" algn="ctr" rtl="0">
              <a:spcBef>
                <a:spcPts val="0"/>
              </a:spcBef>
              <a:spcAft>
                <a:spcPts val="0"/>
              </a:spcAft>
              <a:buClr>
                <a:srgbClr val="FFFFFF"/>
              </a:buClr>
              <a:buSzPts val="1300"/>
              <a:buFont typeface="Arial" panose="020B0604020202020204"/>
              <a:buNone/>
            </a:pPr>
            <a:r>
              <a:rPr lang="en-US" sz="1300" b="1" i="0" u="none" strike="noStrike" cap="none">
                <a:solidFill>
                  <a:srgbClr val="FFFFFF"/>
                </a:solidFill>
                <a:latin typeface="Arial" panose="020B0604020202020204"/>
                <a:ea typeface="Arial" panose="020B0604020202020204"/>
                <a:cs typeface="Arial" panose="020B0604020202020204"/>
                <a:sym typeface="Arial" panose="020B0604020202020204"/>
              </a:rPr>
              <a:t>Detox Trial</a:t>
            </a:r>
            <a:endParaRPr sz="13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69" name="Google Shape;69;p4"/>
          <p:cNvSpPr/>
          <p:nvPr/>
        </p:nvSpPr>
        <p:spPr>
          <a:xfrm>
            <a:off x="4626864" y="2706624"/>
            <a:ext cx="2011680" cy="1536192"/>
          </a:xfrm>
          <a:prstGeom prst="rect">
            <a:avLst/>
          </a:prstGeom>
          <a:solidFill>
            <a:srgbClr val="00C9A7"/>
          </a:solidFill>
          <a:ln w="12700" cap="flat" cmpd="sng">
            <a:solidFill>
              <a:srgbClr val="00C9A7"/>
            </a:solidFill>
            <a:prstDash val="solid"/>
            <a:round/>
            <a:headEnd type="none" w="sm" len="sm"/>
            <a:tailEnd type="none" w="sm" len="sm"/>
          </a:ln>
          <a:effectLst>
            <a:outerShdw blurRad="101600" dist="38100" dir="8100000" algn="bl" rotWithShape="0">
              <a:srgbClr val="000000">
                <a:alpha val="18039"/>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70;p4"/>
          <p:cNvSpPr/>
          <p:nvPr/>
        </p:nvSpPr>
        <p:spPr>
          <a:xfrm>
            <a:off x="4626864" y="2706624"/>
            <a:ext cx="2011680" cy="347472"/>
          </a:xfrm>
          <a:prstGeom prst="rect">
            <a:avLst/>
          </a:prstGeom>
          <a:solidFill>
            <a:srgbClr val="061426">
              <a:alpha val="30196"/>
            </a:srgbClr>
          </a:solidFill>
          <a:ln w="12700" cap="flat" cmpd="sng">
            <a:solidFill>
              <a:srgbClr val="06142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71;p4"/>
          <p:cNvSpPr/>
          <p:nvPr/>
        </p:nvSpPr>
        <p:spPr>
          <a:xfrm>
            <a:off x="4626864" y="2706624"/>
            <a:ext cx="2011680" cy="347472"/>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FFFFFF"/>
              </a:buClr>
              <a:buSzPts val="1000"/>
              <a:buFont typeface="Arial" panose="020B0604020202020204"/>
              <a:buNone/>
            </a:pPr>
            <a:r>
              <a:rPr lang="en-US" sz="1000" b="1" i="0" u="none" strike="noStrike" cap="none">
                <a:solidFill>
                  <a:srgbClr val="FFFFFF"/>
                </a:solidFill>
                <a:latin typeface="Arial" panose="020B0604020202020204"/>
                <a:ea typeface="Arial" panose="020B0604020202020204"/>
                <a:cs typeface="Arial" panose="020B0604020202020204"/>
                <a:sym typeface="Arial" panose="020B0604020202020204"/>
              </a:rPr>
              <a:t>Week 7</a:t>
            </a:r>
            <a:endParaRPr sz="10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72" name="Google Shape;72;p4"/>
          <p:cNvSpPr/>
          <p:nvPr/>
        </p:nvSpPr>
        <p:spPr>
          <a:xfrm>
            <a:off x="4700016" y="3090672"/>
            <a:ext cx="1865376" cy="109728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FFFFFF"/>
              </a:buClr>
              <a:buSzPts val="1300"/>
              <a:buFont typeface="Arial" panose="020B0604020202020204"/>
              <a:buNone/>
            </a:pPr>
            <a:r>
              <a:rPr lang="en-US" sz="1300" b="1" i="0" u="none" strike="noStrike" cap="none">
                <a:solidFill>
                  <a:srgbClr val="FFFFFF"/>
                </a:solidFill>
                <a:latin typeface="Arial" panose="020B0604020202020204"/>
                <a:ea typeface="Arial" panose="020B0604020202020204"/>
                <a:cs typeface="Arial" panose="020B0604020202020204"/>
                <a:sym typeface="Arial" panose="020B0604020202020204"/>
              </a:rPr>
              <a:t>Offline</a:t>
            </a:r>
            <a:endParaRPr sz="13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a:p>
            <a:pPr marL="0" marR="0" lvl="0" indent="0" algn="ctr" rtl="0">
              <a:spcBef>
                <a:spcPts val="0"/>
              </a:spcBef>
              <a:spcAft>
                <a:spcPts val="0"/>
              </a:spcAft>
              <a:buClr>
                <a:srgbClr val="FFFFFF"/>
              </a:buClr>
              <a:buSzPts val="1300"/>
              <a:buFont typeface="Arial" panose="020B0604020202020204"/>
              <a:buNone/>
            </a:pPr>
            <a:r>
              <a:rPr lang="en-US" sz="1300" b="1" i="0" u="none" strike="noStrike" cap="none">
                <a:solidFill>
                  <a:srgbClr val="FFFFFF"/>
                </a:solidFill>
                <a:latin typeface="Arial" panose="020B0604020202020204"/>
                <a:ea typeface="Arial" panose="020B0604020202020204"/>
                <a:cs typeface="Arial" panose="020B0604020202020204"/>
                <a:sym typeface="Arial" panose="020B0604020202020204"/>
              </a:rPr>
              <a:t>Activities</a:t>
            </a:r>
            <a:endParaRPr sz="13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73" name="Google Shape;73;p4"/>
          <p:cNvSpPr/>
          <p:nvPr/>
        </p:nvSpPr>
        <p:spPr>
          <a:xfrm>
            <a:off x="6803136" y="2706624"/>
            <a:ext cx="2011680" cy="1536192"/>
          </a:xfrm>
          <a:prstGeom prst="rect">
            <a:avLst/>
          </a:prstGeom>
          <a:solidFill>
            <a:srgbClr val="FFD166"/>
          </a:solidFill>
          <a:ln w="12700" cap="flat" cmpd="sng">
            <a:solidFill>
              <a:srgbClr val="FFD166"/>
            </a:solidFill>
            <a:prstDash val="solid"/>
            <a:round/>
            <a:headEnd type="none" w="sm" len="sm"/>
            <a:tailEnd type="none" w="sm" len="sm"/>
          </a:ln>
          <a:effectLst>
            <a:outerShdw blurRad="101600" dist="38100" dir="8100000" algn="bl" rotWithShape="0">
              <a:srgbClr val="000000">
                <a:alpha val="18039"/>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4"/>
          <p:cNvSpPr/>
          <p:nvPr/>
        </p:nvSpPr>
        <p:spPr>
          <a:xfrm>
            <a:off x="6803136" y="2706624"/>
            <a:ext cx="2011680" cy="347472"/>
          </a:xfrm>
          <a:prstGeom prst="rect">
            <a:avLst/>
          </a:prstGeom>
          <a:solidFill>
            <a:srgbClr val="061426">
              <a:alpha val="30196"/>
            </a:srgbClr>
          </a:solidFill>
          <a:ln w="12700" cap="flat" cmpd="sng">
            <a:solidFill>
              <a:srgbClr val="06142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4"/>
          <p:cNvSpPr/>
          <p:nvPr/>
        </p:nvSpPr>
        <p:spPr>
          <a:xfrm>
            <a:off x="6803136" y="2706624"/>
            <a:ext cx="2011680" cy="347472"/>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FFFFFF"/>
              </a:buClr>
              <a:buSzPts val="1000"/>
              <a:buFont typeface="Arial" panose="020B0604020202020204"/>
              <a:buNone/>
            </a:pPr>
            <a:r>
              <a:rPr lang="en-US" sz="1000" b="1" i="0" u="none" strike="noStrike" cap="none">
                <a:solidFill>
                  <a:srgbClr val="FFFFFF"/>
                </a:solidFill>
                <a:latin typeface="Arial" panose="020B0604020202020204"/>
                <a:ea typeface="Arial" panose="020B0604020202020204"/>
                <a:cs typeface="Arial" panose="020B0604020202020204"/>
                <a:sym typeface="Arial" panose="020B0604020202020204"/>
              </a:rPr>
              <a:t>Week 8</a:t>
            </a:r>
            <a:endParaRPr sz="10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76" name="Google Shape;76;p4"/>
          <p:cNvSpPr/>
          <p:nvPr/>
        </p:nvSpPr>
        <p:spPr>
          <a:xfrm>
            <a:off x="6876288" y="3090672"/>
            <a:ext cx="1865376" cy="109728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FFFFFF"/>
              </a:buClr>
              <a:buSzPts val="1300"/>
              <a:buFont typeface="Arial" panose="020B0604020202020204"/>
              <a:buNone/>
            </a:pPr>
            <a:r>
              <a:rPr lang="en-US" sz="1300" b="1" i="0" u="none" strike="noStrike" cap="none">
                <a:solidFill>
                  <a:srgbClr val="FFFFFF"/>
                </a:solidFill>
                <a:latin typeface="Arial" panose="020B0604020202020204"/>
                <a:ea typeface="Arial" panose="020B0604020202020204"/>
                <a:cs typeface="Arial" panose="020B0604020202020204"/>
                <a:sym typeface="Arial" panose="020B0604020202020204"/>
              </a:rPr>
              <a:t>Review &amp;</a:t>
            </a:r>
            <a:endParaRPr sz="13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a:p>
            <a:pPr marL="0" marR="0" lvl="0" indent="0" algn="ctr" rtl="0">
              <a:spcBef>
                <a:spcPts val="0"/>
              </a:spcBef>
              <a:spcAft>
                <a:spcPts val="0"/>
              </a:spcAft>
              <a:buClr>
                <a:srgbClr val="FFFFFF"/>
              </a:buClr>
              <a:buSzPts val="1300"/>
              <a:buFont typeface="Arial" panose="020B0604020202020204"/>
              <a:buNone/>
            </a:pPr>
            <a:r>
              <a:rPr lang="en-US" sz="1300" b="1" i="0" u="none" strike="noStrike" cap="none">
                <a:solidFill>
                  <a:srgbClr val="FFFFFF"/>
                </a:solidFill>
                <a:latin typeface="Arial" panose="020B0604020202020204"/>
                <a:ea typeface="Arial" panose="020B0604020202020204"/>
                <a:cs typeface="Arial" panose="020B0604020202020204"/>
                <a:sym typeface="Arial" panose="020B0604020202020204"/>
              </a:rPr>
              <a:t>Commitment Plan</a:t>
            </a:r>
            <a:endParaRPr sz="13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77" name="Google Shape;77;p4"/>
          <p:cNvSpPr/>
          <p:nvPr/>
        </p:nvSpPr>
        <p:spPr>
          <a:xfrm>
            <a:off x="274320" y="4480560"/>
            <a:ext cx="8595360" cy="347472"/>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4A6278"/>
              </a:buClr>
              <a:buSzPts val="1200"/>
              <a:buFont typeface="Arial" panose="020B0604020202020204"/>
              <a:buNone/>
            </a:pPr>
            <a:r>
              <a:rPr lang="en-US" sz="1200" b="0" i="1" u="none" strike="noStrike" cap="none">
                <a:solidFill>
                  <a:srgbClr val="4A6278"/>
                </a:solidFill>
                <a:latin typeface="Arial" panose="020B0604020202020204"/>
                <a:ea typeface="Arial" panose="020B0604020202020204"/>
                <a:cs typeface="Arial" panose="020B0604020202020204"/>
                <a:sym typeface="Arial" panose="020B0604020202020204"/>
              </a:rPr>
              <a:t>Delivered via community centres, online platforms, and employer wellness portals across the local area.</a:t>
            </a:r>
            <a:endParaRPr sz="12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0F8FF"/>
        </a:solidFill>
        <a:effectLst/>
      </p:bgPr>
    </p:bg>
    <p:spTree>
      <p:nvGrpSpPr>
        <p:cNvPr id="1" name="Shape 82"/>
        <p:cNvGrpSpPr/>
        <p:nvPr/>
      </p:nvGrpSpPr>
      <p:grpSpPr>
        <a:xfrm>
          <a:off x="0" y="0"/>
          <a:ext cx="0" cy="0"/>
          <a:chOff x="0" y="0"/>
          <a:chExt cx="0" cy="0"/>
        </a:xfrm>
      </p:grpSpPr>
      <p:sp>
        <p:nvSpPr>
          <p:cNvPr id="83" name="Google Shape;83;p5"/>
          <p:cNvSpPr/>
          <p:nvPr/>
        </p:nvSpPr>
        <p:spPr>
          <a:xfrm>
            <a:off x="0" y="0"/>
            <a:ext cx="9144000" cy="640080"/>
          </a:xfrm>
          <a:prstGeom prst="rect">
            <a:avLst/>
          </a:prstGeom>
          <a:solidFill>
            <a:srgbClr val="0B1F33"/>
          </a:solidFill>
          <a:ln w="12700" cap="flat" cmpd="sng">
            <a:solidFill>
              <a:srgbClr val="0B1F3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84;p5"/>
          <p:cNvSpPr/>
          <p:nvPr/>
        </p:nvSpPr>
        <p:spPr>
          <a:xfrm>
            <a:off x="0" y="0"/>
            <a:ext cx="164592" cy="5143500"/>
          </a:xfrm>
          <a:prstGeom prst="rect">
            <a:avLst/>
          </a:prstGeom>
          <a:solidFill>
            <a:srgbClr val="00C9A7"/>
          </a:solidFill>
          <a:ln w="12700" cap="flat" cmpd="sng">
            <a:solidFill>
              <a:srgbClr val="00C9A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85;p5"/>
          <p:cNvSpPr/>
          <p:nvPr/>
        </p:nvSpPr>
        <p:spPr>
          <a:xfrm>
            <a:off x="0" y="0"/>
            <a:ext cx="9144000" cy="54864"/>
          </a:xfrm>
          <a:prstGeom prst="rect">
            <a:avLst/>
          </a:prstGeom>
          <a:solidFill>
            <a:srgbClr val="00C9A7"/>
          </a:solidFill>
          <a:ln w="12700" cap="flat" cmpd="sng">
            <a:solidFill>
              <a:srgbClr val="00C9A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86;p5"/>
          <p:cNvSpPr/>
          <p:nvPr/>
        </p:nvSpPr>
        <p:spPr>
          <a:xfrm>
            <a:off x="320040" y="0"/>
            <a:ext cx="8503920" cy="6400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2000"/>
              <a:buFont typeface="Arial" panose="020B0604020202020204"/>
              <a:buNone/>
            </a:pPr>
            <a:r>
              <a:rPr lang="en-US" sz="2000" b="1" i="0" u="none" strike="noStrike" cap="none">
                <a:solidFill>
                  <a:srgbClr val="FFFFFF"/>
                </a:solidFill>
                <a:latin typeface="Arial" panose="020B0604020202020204"/>
                <a:ea typeface="Arial" panose="020B0604020202020204"/>
                <a:cs typeface="Arial" panose="020B0604020202020204"/>
                <a:sym typeface="Arial" panose="020B0604020202020204"/>
              </a:rPr>
              <a:t>Task 1: Rationale</a:t>
            </a:r>
            <a:endParaRPr sz="20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87" name="Google Shape;87;p5"/>
          <p:cNvSpPr/>
          <p:nvPr/>
        </p:nvSpPr>
        <p:spPr>
          <a:xfrm>
            <a:off x="320040" y="621792"/>
            <a:ext cx="8503920" cy="292608"/>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4FC3F7"/>
              </a:buClr>
              <a:buSzPts val="1100"/>
              <a:buFont typeface="Arial" panose="020B0604020202020204"/>
              <a:buNone/>
            </a:pPr>
            <a:r>
              <a:rPr lang="en-US" sz="1100" b="0" i="1" u="none" strike="noStrike" cap="none">
                <a:solidFill>
                  <a:srgbClr val="4FC3F7"/>
                </a:solidFill>
                <a:latin typeface="Arial" panose="020B0604020202020204"/>
                <a:ea typeface="Arial" panose="020B0604020202020204"/>
                <a:cs typeface="Arial" panose="020B0604020202020204"/>
                <a:sym typeface="Arial" panose="020B0604020202020204"/>
              </a:rPr>
              <a:t>Why Digital Technology Consumption Matters for Adults Aged 25–40</a:t>
            </a:r>
            <a:endParaRPr sz="11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88" name="Google Shape;88;p5"/>
          <p:cNvSpPr/>
          <p:nvPr/>
        </p:nvSpPr>
        <p:spPr>
          <a:xfrm>
            <a:off x="0" y="4901184"/>
            <a:ext cx="9144000" cy="242316"/>
          </a:xfrm>
          <a:prstGeom prst="rect">
            <a:avLst/>
          </a:prstGeom>
          <a:solidFill>
            <a:srgbClr val="07111E"/>
          </a:solidFill>
          <a:ln w="12700" cap="flat" cmpd="sng">
            <a:solidFill>
              <a:srgbClr val="07111E"/>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89;p5"/>
          <p:cNvSpPr/>
          <p:nvPr/>
        </p:nvSpPr>
        <p:spPr>
          <a:xfrm>
            <a:off x="274320" y="4901184"/>
            <a:ext cx="8595360" cy="242316"/>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7AAFC4"/>
              </a:buClr>
              <a:buSzPts val="800"/>
              <a:buFont typeface="Arial" panose="020B0604020202020204"/>
              <a:buNone/>
            </a:pPr>
            <a:r>
              <a:rPr lang="en-US" sz="800" b="0" i="0" u="none" strike="noStrike" cap="none">
                <a:solidFill>
                  <a:srgbClr val="7AAFC4"/>
                </a:solidFill>
                <a:latin typeface="Arial" panose="020B0604020202020204"/>
                <a:ea typeface="Arial" panose="020B0604020202020204"/>
                <a:cs typeface="Arial" panose="020B0604020202020204"/>
                <a:sym typeface="Arial" panose="020B0604020202020204"/>
              </a:rPr>
              <a:t>LCHS7000 | Social Epidemiology and Public Health Development | Digital Detox Campaign</a:t>
            </a:r>
            <a:endParaRPr sz="8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90" name="Google Shape;90;p5"/>
          <p:cNvSpPr/>
          <p:nvPr/>
        </p:nvSpPr>
        <p:spPr>
          <a:xfrm>
            <a:off x="256032" y="987552"/>
            <a:ext cx="2560320" cy="1280160"/>
          </a:xfrm>
          <a:prstGeom prst="rect">
            <a:avLst/>
          </a:prstGeom>
          <a:solidFill>
            <a:srgbClr val="0A7EA4"/>
          </a:solidFill>
          <a:ln w="12700" cap="flat" cmpd="sng">
            <a:solidFill>
              <a:srgbClr val="0A7EA4"/>
            </a:solidFill>
            <a:prstDash val="solid"/>
            <a:round/>
            <a:headEnd type="none" w="sm" len="sm"/>
            <a:tailEnd type="none" w="sm" len="sm"/>
          </a:ln>
          <a:effectLst>
            <a:outerShdw blurRad="101600" dist="38100" dir="8100000" algn="bl" rotWithShape="0">
              <a:srgbClr val="000000">
                <a:alpha val="18039"/>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91;p5"/>
          <p:cNvSpPr/>
          <p:nvPr/>
        </p:nvSpPr>
        <p:spPr>
          <a:xfrm>
            <a:off x="256032" y="1060704"/>
            <a:ext cx="2560320" cy="704088"/>
          </a:xfrm>
          <a:prstGeom prst="rect">
            <a:avLst/>
          </a:prstGeom>
          <a:noFill/>
          <a:ln>
            <a:noFill/>
          </a:ln>
        </p:spPr>
        <p:txBody>
          <a:bodyPr spcFirstLastPara="1" wrap="square" lIns="0" tIns="0" rIns="0" bIns="0" anchor="b" anchorCtr="0">
            <a:noAutofit/>
          </a:bodyPr>
          <a:lstStyle/>
          <a:p>
            <a:pPr marL="0" marR="0" lvl="0" indent="0" algn="ctr" rtl="0">
              <a:spcBef>
                <a:spcPts val="0"/>
              </a:spcBef>
              <a:spcAft>
                <a:spcPts val="0"/>
              </a:spcAft>
              <a:buClr>
                <a:srgbClr val="FFFFFF"/>
              </a:buClr>
              <a:buSzPts val="3400"/>
              <a:buFont typeface="Arial" panose="020B0604020202020204"/>
              <a:buNone/>
            </a:pPr>
            <a:r>
              <a:rPr lang="en-US" sz="3400" b="1" i="0" u="none" strike="noStrike" cap="none">
                <a:solidFill>
                  <a:srgbClr val="FFFFFF"/>
                </a:solidFill>
                <a:latin typeface="Arial" panose="020B0604020202020204"/>
                <a:ea typeface="Arial" panose="020B0604020202020204"/>
                <a:cs typeface="Arial" panose="020B0604020202020204"/>
                <a:sym typeface="Arial" panose="020B0604020202020204"/>
              </a:rPr>
              <a:t>7.5 hrs</a:t>
            </a:r>
            <a:endParaRPr sz="34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92" name="Google Shape;92;p5"/>
          <p:cNvSpPr/>
          <p:nvPr/>
        </p:nvSpPr>
        <p:spPr>
          <a:xfrm>
            <a:off x="310896" y="1755648"/>
            <a:ext cx="2450592" cy="486461"/>
          </a:xfrm>
          <a:prstGeom prst="rect">
            <a:avLst/>
          </a:prstGeom>
          <a:noFill/>
          <a:ln>
            <a:noFill/>
          </a:ln>
        </p:spPr>
        <p:txBody>
          <a:bodyPr spcFirstLastPara="1" wrap="square" lIns="91425" tIns="45700" rIns="91425" bIns="45700" anchor="t" anchorCtr="0">
            <a:noAutofit/>
          </a:bodyPr>
          <a:lstStyle/>
          <a:p>
            <a:pPr marL="0" marR="0" lvl="0" indent="0" algn="ctr" rtl="0">
              <a:spcBef>
                <a:spcPts val="0"/>
              </a:spcBef>
              <a:spcAft>
                <a:spcPts val="0"/>
              </a:spcAft>
              <a:buClr>
                <a:srgbClr val="D0E8F2"/>
              </a:buClr>
              <a:buSzPts val="1050"/>
              <a:buFont typeface="Arial" panose="020B0604020202020204"/>
              <a:buNone/>
            </a:pPr>
            <a:r>
              <a:rPr lang="en-US" sz="1050" b="0" i="0" u="none" strike="noStrike" cap="none">
                <a:solidFill>
                  <a:srgbClr val="D0E8F2"/>
                </a:solidFill>
                <a:latin typeface="Arial" panose="020B0604020202020204"/>
                <a:ea typeface="Arial" panose="020B0604020202020204"/>
                <a:cs typeface="Arial" panose="020B0604020202020204"/>
                <a:sym typeface="Arial" panose="020B0604020202020204"/>
              </a:rPr>
              <a:t>avg. daily screen time — UK adults</a:t>
            </a:r>
            <a:endParaRPr sz="105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a:p>
            <a:pPr marL="0" marR="0" lvl="0" indent="0" algn="ctr" rtl="0">
              <a:spcBef>
                <a:spcPts val="0"/>
              </a:spcBef>
              <a:spcAft>
                <a:spcPts val="0"/>
              </a:spcAft>
              <a:buClr>
                <a:srgbClr val="D0E8F2"/>
              </a:buClr>
              <a:buSzPts val="1050"/>
              <a:buFont typeface="Arial" panose="020B0604020202020204"/>
              <a:buNone/>
            </a:pPr>
            <a:r>
              <a:rPr lang="en-US" sz="1050" b="0" i="0" u="none" strike="noStrike" cap="none">
                <a:solidFill>
                  <a:srgbClr val="D0E8F2"/>
                </a:solidFill>
                <a:latin typeface="Arial" panose="020B0604020202020204"/>
                <a:ea typeface="Arial" panose="020B0604020202020204"/>
                <a:cs typeface="Arial" panose="020B0604020202020204"/>
                <a:sym typeface="Arial" panose="020B0604020202020204"/>
              </a:rPr>
              <a:t>(Sweney, 2025)</a:t>
            </a:r>
            <a:endParaRPr sz="105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93" name="Google Shape;93;p5"/>
          <p:cNvSpPr/>
          <p:nvPr/>
        </p:nvSpPr>
        <p:spPr>
          <a:xfrm>
            <a:off x="3035808" y="987552"/>
            <a:ext cx="2560320" cy="1280160"/>
          </a:xfrm>
          <a:prstGeom prst="rect">
            <a:avLst/>
          </a:prstGeom>
          <a:solidFill>
            <a:srgbClr val="0969A2"/>
          </a:solidFill>
          <a:ln w="12700" cap="flat" cmpd="sng">
            <a:solidFill>
              <a:srgbClr val="0969A2"/>
            </a:solidFill>
            <a:prstDash val="solid"/>
            <a:round/>
            <a:headEnd type="none" w="sm" len="sm"/>
            <a:tailEnd type="none" w="sm" len="sm"/>
          </a:ln>
          <a:effectLst>
            <a:outerShdw blurRad="101600" dist="38100" dir="8100000" algn="bl" rotWithShape="0">
              <a:srgbClr val="000000">
                <a:alpha val="18039"/>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5"/>
          <p:cNvSpPr/>
          <p:nvPr/>
        </p:nvSpPr>
        <p:spPr>
          <a:xfrm>
            <a:off x="3035808" y="1060704"/>
            <a:ext cx="2560320" cy="704088"/>
          </a:xfrm>
          <a:prstGeom prst="rect">
            <a:avLst/>
          </a:prstGeom>
          <a:noFill/>
          <a:ln>
            <a:noFill/>
          </a:ln>
        </p:spPr>
        <p:txBody>
          <a:bodyPr spcFirstLastPara="1" wrap="square" lIns="0" tIns="0" rIns="0" bIns="0" anchor="b" anchorCtr="0">
            <a:noAutofit/>
          </a:bodyPr>
          <a:lstStyle/>
          <a:p>
            <a:pPr marL="0" marR="0" lvl="0" indent="0" algn="ctr" rtl="0">
              <a:spcBef>
                <a:spcPts val="0"/>
              </a:spcBef>
              <a:spcAft>
                <a:spcPts val="0"/>
              </a:spcAft>
              <a:buClr>
                <a:srgbClr val="FFFFFF"/>
              </a:buClr>
              <a:buSzPts val="3400"/>
              <a:buFont typeface="Arial" panose="020B0604020202020204"/>
              <a:buNone/>
            </a:pPr>
            <a:r>
              <a:rPr lang="en-US" sz="3400" b="1" i="0" u="none" strike="noStrike" cap="none">
                <a:solidFill>
                  <a:srgbClr val="FFFFFF"/>
                </a:solidFill>
                <a:latin typeface="Arial" panose="020B0604020202020204"/>
                <a:ea typeface="Arial" panose="020B0604020202020204"/>
                <a:cs typeface="Arial" panose="020B0604020202020204"/>
                <a:sym typeface="Arial" panose="020B0604020202020204"/>
              </a:rPr>
              <a:t>~50%</a:t>
            </a:r>
            <a:endParaRPr sz="34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95" name="Google Shape;95;p5"/>
          <p:cNvSpPr/>
          <p:nvPr/>
        </p:nvSpPr>
        <p:spPr>
          <a:xfrm>
            <a:off x="3090672" y="1755648"/>
            <a:ext cx="2450592" cy="486461"/>
          </a:xfrm>
          <a:prstGeom prst="rect">
            <a:avLst/>
          </a:prstGeom>
          <a:noFill/>
          <a:ln>
            <a:noFill/>
          </a:ln>
        </p:spPr>
        <p:txBody>
          <a:bodyPr spcFirstLastPara="1" wrap="square" lIns="91425" tIns="45700" rIns="91425" bIns="45700" anchor="t" anchorCtr="0">
            <a:noAutofit/>
          </a:bodyPr>
          <a:lstStyle/>
          <a:p>
            <a:pPr marL="0" marR="0" lvl="0" indent="0" algn="ctr" rtl="0">
              <a:spcBef>
                <a:spcPts val="0"/>
              </a:spcBef>
              <a:spcAft>
                <a:spcPts val="0"/>
              </a:spcAft>
              <a:buClr>
                <a:srgbClr val="D0E8F2"/>
              </a:buClr>
              <a:buSzPts val="1050"/>
              <a:buFont typeface="Arial" panose="020B0604020202020204"/>
              <a:buNone/>
            </a:pPr>
            <a:r>
              <a:rPr lang="en-US" sz="1050" b="0" i="0" u="none" strike="noStrike" cap="none">
                <a:solidFill>
                  <a:srgbClr val="D0E8F2"/>
                </a:solidFill>
                <a:latin typeface="Arial" panose="020B0604020202020204"/>
                <a:ea typeface="Arial" panose="020B0604020202020204"/>
                <a:cs typeface="Arial" panose="020B0604020202020204"/>
                <a:sym typeface="Arial" panose="020B0604020202020204"/>
              </a:rPr>
              <a:t>of UK adults check phones within</a:t>
            </a:r>
            <a:endParaRPr sz="105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a:p>
            <a:pPr marL="0" marR="0" lvl="0" indent="0" algn="ctr" rtl="0">
              <a:spcBef>
                <a:spcPts val="0"/>
              </a:spcBef>
              <a:spcAft>
                <a:spcPts val="0"/>
              </a:spcAft>
              <a:buClr>
                <a:srgbClr val="D0E8F2"/>
              </a:buClr>
              <a:buSzPts val="1050"/>
              <a:buFont typeface="Arial" panose="020B0604020202020204"/>
              <a:buNone/>
            </a:pPr>
            <a:r>
              <a:rPr lang="en-US" sz="1050" b="0" i="0" u="none" strike="noStrike" cap="none">
                <a:solidFill>
                  <a:srgbClr val="D0E8F2"/>
                </a:solidFill>
                <a:latin typeface="Arial" panose="020B0604020202020204"/>
                <a:ea typeface="Arial" panose="020B0604020202020204"/>
                <a:cs typeface="Arial" panose="020B0604020202020204"/>
                <a:sym typeface="Arial" panose="020B0604020202020204"/>
              </a:rPr>
              <a:t>5 minutes of waking</a:t>
            </a:r>
            <a:endParaRPr sz="105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96" name="Google Shape;96;p5"/>
          <p:cNvSpPr/>
          <p:nvPr/>
        </p:nvSpPr>
        <p:spPr>
          <a:xfrm>
            <a:off x="5815584" y="987552"/>
            <a:ext cx="2560320" cy="1280160"/>
          </a:xfrm>
          <a:prstGeom prst="rect">
            <a:avLst/>
          </a:prstGeom>
          <a:solidFill>
            <a:srgbClr val="EF476F"/>
          </a:solidFill>
          <a:ln w="12700" cap="flat" cmpd="sng">
            <a:solidFill>
              <a:srgbClr val="EF476F"/>
            </a:solidFill>
            <a:prstDash val="solid"/>
            <a:round/>
            <a:headEnd type="none" w="sm" len="sm"/>
            <a:tailEnd type="none" w="sm" len="sm"/>
          </a:ln>
          <a:effectLst>
            <a:outerShdw blurRad="101600" dist="38100" dir="8100000" algn="bl" rotWithShape="0">
              <a:srgbClr val="000000">
                <a:alpha val="18039"/>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97;p5"/>
          <p:cNvSpPr/>
          <p:nvPr/>
        </p:nvSpPr>
        <p:spPr>
          <a:xfrm>
            <a:off x="5815584" y="1060704"/>
            <a:ext cx="2560320" cy="704088"/>
          </a:xfrm>
          <a:prstGeom prst="rect">
            <a:avLst/>
          </a:prstGeom>
          <a:noFill/>
          <a:ln>
            <a:noFill/>
          </a:ln>
        </p:spPr>
        <p:txBody>
          <a:bodyPr spcFirstLastPara="1" wrap="square" lIns="0" tIns="0" rIns="0" bIns="0" anchor="b" anchorCtr="0">
            <a:noAutofit/>
          </a:bodyPr>
          <a:lstStyle/>
          <a:p>
            <a:pPr marL="0" marR="0" lvl="0" indent="0" algn="ctr" rtl="0">
              <a:spcBef>
                <a:spcPts val="0"/>
              </a:spcBef>
              <a:spcAft>
                <a:spcPts val="0"/>
              </a:spcAft>
              <a:buClr>
                <a:srgbClr val="FFFFFF"/>
              </a:buClr>
              <a:buSzPts val="3400"/>
              <a:buFont typeface="Arial" panose="020B0604020202020204"/>
              <a:buNone/>
            </a:pPr>
            <a:r>
              <a:rPr lang="en-US" sz="3400" b="1" i="0" u="none" strike="noStrike" cap="none">
                <a:solidFill>
                  <a:srgbClr val="FFFFFF"/>
                </a:solidFill>
                <a:latin typeface="Arial" panose="020B0604020202020204"/>
                <a:ea typeface="Arial" panose="020B0604020202020204"/>
                <a:cs typeface="Arial" panose="020B0604020202020204"/>
                <a:sym typeface="Arial" panose="020B0604020202020204"/>
              </a:rPr>
              <a:t>1 in 3</a:t>
            </a:r>
            <a:endParaRPr sz="34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98" name="Google Shape;98;p5"/>
          <p:cNvSpPr/>
          <p:nvPr/>
        </p:nvSpPr>
        <p:spPr>
          <a:xfrm>
            <a:off x="5870448" y="1755648"/>
            <a:ext cx="2450592" cy="486461"/>
          </a:xfrm>
          <a:prstGeom prst="rect">
            <a:avLst/>
          </a:prstGeom>
          <a:noFill/>
          <a:ln>
            <a:noFill/>
          </a:ln>
        </p:spPr>
        <p:txBody>
          <a:bodyPr spcFirstLastPara="1" wrap="square" lIns="91425" tIns="45700" rIns="91425" bIns="45700" anchor="t" anchorCtr="0">
            <a:noAutofit/>
          </a:bodyPr>
          <a:lstStyle/>
          <a:p>
            <a:pPr marL="0" marR="0" lvl="0" indent="0" algn="ctr" rtl="0">
              <a:spcBef>
                <a:spcPts val="0"/>
              </a:spcBef>
              <a:spcAft>
                <a:spcPts val="0"/>
              </a:spcAft>
              <a:buClr>
                <a:srgbClr val="D0E8F2"/>
              </a:buClr>
              <a:buSzPts val="1050"/>
              <a:buFont typeface="Arial" panose="020B0604020202020204"/>
              <a:buNone/>
            </a:pPr>
            <a:r>
              <a:rPr lang="en-US" sz="1050" b="0" i="0" u="none" strike="noStrike" cap="none">
                <a:solidFill>
                  <a:srgbClr val="D0E8F2"/>
                </a:solidFill>
                <a:latin typeface="Arial" panose="020B0604020202020204"/>
                <a:ea typeface="Arial" panose="020B0604020202020204"/>
                <a:cs typeface="Arial" panose="020B0604020202020204"/>
                <a:sym typeface="Arial" panose="020B0604020202020204"/>
              </a:rPr>
              <a:t>UK adults report</a:t>
            </a:r>
            <a:endParaRPr sz="105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a:p>
            <a:pPr marL="0" marR="0" lvl="0" indent="0" algn="ctr" rtl="0">
              <a:spcBef>
                <a:spcPts val="0"/>
              </a:spcBef>
              <a:spcAft>
                <a:spcPts val="0"/>
              </a:spcAft>
              <a:buClr>
                <a:srgbClr val="D0E8F2"/>
              </a:buClr>
              <a:buSzPts val="1050"/>
              <a:buFont typeface="Arial" panose="020B0604020202020204"/>
              <a:buNone/>
            </a:pPr>
            <a:r>
              <a:rPr lang="en-US" sz="1050" b="0" i="0" u="none" strike="noStrike" cap="none">
                <a:solidFill>
                  <a:srgbClr val="D0E8F2"/>
                </a:solidFill>
                <a:latin typeface="Arial" panose="020B0604020202020204"/>
                <a:ea typeface="Arial" panose="020B0604020202020204"/>
                <a:cs typeface="Arial" panose="020B0604020202020204"/>
                <a:sym typeface="Arial" panose="020B0604020202020204"/>
              </a:rPr>
              <a:t>digital fatigue</a:t>
            </a:r>
            <a:endParaRPr sz="105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99" name="Google Shape;99;p5"/>
          <p:cNvSpPr/>
          <p:nvPr/>
        </p:nvSpPr>
        <p:spPr>
          <a:xfrm>
            <a:off x="256032" y="2423160"/>
            <a:ext cx="1828800" cy="32004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0A7EA4"/>
              </a:buClr>
              <a:buSzPts val="1300"/>
              <a:buFont typeface="Arial" panose="020B0604020202020204"/>
              <a:buNone/>
            </a:pPr>
            <a:r>
              <a:rPr lang="en-US" sz="1300" b="1" i="0" u="none" strike="noStrike" cap="none">
                <a:solidFill>
                  <a:srgbClr val="0A7EA4"/>
                </a:solidFill>
                <a:latin typeface="Arial" panose="020B0604020202020204"/>
                <a:ea typeface="Arial" panose="020B0604020202020204"/>
                <a:cs typeface="Arial" panose="020B0604020202020204"/>
                <a:sym typeface="Arial" panose="020B0604020202020204"/>
              </a:rPr>
              <a:t>Evidence</a:t>
            </a:r>
            <a:endParaRPr sz="13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00" name="Google Shape;100;p5"/>
          <p:cNvSpPr/>
          <p:nvPr/>
        </p:nvSpPr>
        <p:spPr>
          <a:xfrm>
            <a:off x="256025" y="2761498"/>
            <a:ext cx="8631900" cy="1658100"/>
          </a:xfrm>
          <a:prstGeom prst="rect">
            <a:avLst/>
          </a:prstGeom>
          <a:noFill/>
          <a:ln>
            <a:noFill/>
          </a:ln>
        </p:spPr>
        <p:txBody>
          <a:bodyPr spcFirstLastPara="1" wrap="square" lIns="91425" tIns="45700" rIns="91425" bIns="45700" anchor="t" anchorCtr="0">
            <a:noAutofit/>
          </a:bodyPr>
          <a:lstStyle/>
          <a:p>
            <a:pPr marL="342900" marR="0" lvl="0" indent="-342900" algn="l" rtl="0">
              <a:spcBef>
                <a:spcPts val="700"/>
              </a:spcBef>
              <a:spcAft>
                <a:spcPts val="0"/>
              </a:spcAft>
              <a:buClr>
                <a:srgbClr val="0B1F33"/>
              </a:buClr>
              <a:buSzPts val="1300"/>
              <a:buFont typeface="Arial" panose="020B0604020202020204"/>
              <a:buChar char="•"/>
            </a:pPr>
            <a:r>
              <a:rPr lang="en-US" sz="1300">
                <a:solidFill>
                  <a:srgbClr val="0B1F33"/>
                </a:solidFill>
              </a:rPr>
              <a:t>The daily screen time of UK adults is 7.5 hours, considerably higher than the recommended amount (Sweney, 2025).</a:t>
            </a:r>
            <a:endParaRPr sz="1300">
              <a:solidFill>
                <a:srgbClr val="0B1F33"/>
              </a:solidFill>
            </a:endParaRPr>
          </a:p>
          <a:p>
            <a:pPr marL="342900" marR="0" lvl="0" indent="-342900" algn="l" rtl="0">
              <a:spcBef>
                <a:spcPts val="700"/>
              </a:spcBef>
              <a:spcAft>
                <a:spcPts val="0"/>
              </a:spcAft>
              <a:buClr>
                <a:srgbClr val="0B1F33"/>
              </a:buClr>
              <a:buSzPts val="1300"/>
              <a:buFont typeface="Arial" panose="020B0604020202020204"/>
              <a:buChar char="•"/>
            </a:pPr>
            <a:r>
              <a:rPr lang="en-US" sz="1300">
                <a:solidFill>
                  <a:srgbClr val="0B1F33"/>
                </a:solidFill>
              </a:rPr>
              <a:t>The most affected are adults aged 25-40 who are victims of the constant work culture and pressure of social media.</a:t>
            </a:r>
            <a:endParaRPr sz="1300">
              <a:solidFill>
                <a:srgbClr val="0B1F33"/>
              </a:solidFill>
            </a:endParaRPr>
          </a:p>
          <a:p>
            <a:pPr marL="342900" marR="0" lvl="0" indent="-342900" algn="l" rtl="0">
              <a:spcBef>
                <a:spcPts val="700"/>
              </a:spcBef>
              <a:spcAft>
                <a:spcPts val="0"/>
              </a:spcAft>
              <a:buClr>
                <a:srgbClr val="0B1F33"/>
              </a:buClr>
              <a:buSzPts val="1300"/>
              <a:buFont typeface="Arial" panose="020B0604020202020204"/>
              <a:buChar char="•"/>
            </a:pPr>
            <a:r>
              <a:rPr lang="en-US" sz="1300">
                <a:solidFill>
                  <a:srgbClr val="0B1F33"/>
                </a:solidFill>
              </a:rPr>
              <a:t>Nearly half of UK adults claim that they use their phone within 5 minutes of getting up.</a:t>
            </a:r>
            <a:endParaRPr sz="1300">
              <a:solidFill>
                <a:srgbClr val="0B1F33"/>
              </a:solidFill>
            </a:endParaRPr>
          </a:p>
          <a:p>
            <a:pPr marL="342900" marR="0" lvl="0" indent="-342900" algn="l" rtl="0">
              <a:spcBef>
                <a:spcPts val="700"/>
              </a:spcBef>
              <a:spcAft>
                <a:spcPts val="0"/>
              </a:spcAft>
              <a:buClr>
                <a:srgbClr val="0B1F33"/>
              </a:buClr>
              <a:buSzPts val="1300"/>
              <a:buFont typeface="Arial" panose="020B0604020202020204"/>
              <a:buChar char="•"/>
            </a:pPr>
            <a:r>
              <a:rPr lang="en-US" sz="1300">
                <a:solidFill>
                  <a:srgbClr val="0B1F33"/>
                </a:solidFill>
              </a:rPr>
              <a:t>The use of smartphones has been associated with anxiety, lack of sleep and productivity.</a:t>
            </a:r>
            <a:endParaRPr sz="1300">
              <a:solidFill>
                <a:srgbClr val="0B1F33"/>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0F8FF"/>
        </a:solidFill>
        <a:effectLst/>
      </p:bgPr>
    </p:bg>
    <p:spTree>
      <p:nvGrpSpPr>
        <p:cNvPr id="1" name="Shape 105"/>
        <p:cNvGrpSpPr/>
        <p:nvPr/>
      </p:nvGrpSpPr>
      <p:grpSpPr>
        <a:xfrm>
          <a:off x="0" y="0"/>
          <a:ext cx="0" cy="0"/>
          <a:chOff x="0" y="0"/>
          <a:chExt cx="0" cy="0"/>
        </a:xfrm>
      </p:grpSpPr>
      <p:sp>
        <p:nvSpPr>
          <p:cNvPr id="106" name="Google Shape;106;p6"/>
          <p:cNvSpPr/>
          <p:nvPr/>
        </p:nvSpPr>
        <p:spPr>
          <a:xfrm>
            <a:off x="0" y="0"/>
            <a:ext cx="9144000" cy="640080"/>
          </a:xfrm>
          <a:prstGeom prst="rect">
            <a:avLst/>
          </a:prstGeom>
          <a:solidFill>
            <a:srgbClr val="0B1F33"/>
          </a:solidFill>
          <a:ln w="12700" cap="flat" cmpd="sng">
            <a:solidFill>
              <a:srgbClr val="0B1F3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107;p6"/>
          <p:cNvSpPr/>
          <p:nvPr/>
        </p:nvSpPr>
        <p:spPr>
          <a:xfrm>
            <a:off x="0" y="0"/>
            <a:ext cx="164592" cy="5143500"/>
          </a:xfrm>
          <a:prstGeom prst="rect">
            <a:avLst/>
          </a:prstGeom>
          <a:solidFill>
            <a:srgbClr val="00C9A7"/>
          </a:solidFill>
          <a:ln w="12700" cap="flat" cmpd="sng">
            <a:solidFill>
              <a:srgbClr val="00C9A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108;p6"/>
          <p:cNvSpPr/>
          <p:nvPr/>
        </p:nvSpPr>
        <p:spPr>
          <a:xfrm>
            <a:off x="0" y="0"/>
            <a:ext cx="9144000" cy="54864"/>
          </a:xfrm>
          <a:prstGeom prst="rect">
            <a:avLst/>
          </a:prstGeom>
          <a:solidFill>
            <a:srgbClr val="00C9A7"/>
          </a:solidFill>
          <a:ln w="12700" cap="flat" cmpd="sng">
            <a:solidFill>
              <a:srgbClr val="00C9A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 name="Google Shape;109;p6"/>
          <p:cNvSpPr/>
          <p:nvPr/>
        </p:nvSpPr>
        <p:spPr>
          <a:xfrm>
            <a:off x="320040" y="0"/>
            <a:ext cx="8503920" cy="6400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2000"/>
              <a:buFont typeface="Arial" panose="020B0604020202020204"/>
              <a:buNone/>
            </a:pPr>
            <a:r>
              <a:rPr lang="en-US" sz="2000" b="1" i="0" u="none" strike="noStrike" cap="none">
                <a:solidFill>
                  <a:srgbClr val="FFFFFF"/>
                </a:solidFill>
                <a:latin typeface="Arial" panose="020B0604020202020204"/>
                <a:ea typeface="Arial" panose="020B0604020202020204"/>
                <a:cs typeface="Arial" panose="020B0604020202020204"/>
                <a:sym typeface="Arial" panose="020B0604020202020204"/>
              </a:rPr>
              <a:t>Task 1: National Guidelines</a:t>
            </a:r>
            <a:endParaRPr sz="20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10" name="Google Shape;110;p6"/>
          <p:cNvSpPr/>
          <p:nvPr/>
        </p:nvSpPr>
        <p:spPr>
          <a:xfrm>
            <a:off x="320040" y="621792"/>
            <a:ext cx="8503920" cy="292608"/>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4FC3F7"/>
              </a:buClr>
              <a:buSzPts val="1100"/>
              <a:buFont typeface="Arial" panose="020B0604020202020204"/>
              <a:buNone/>
            </a:pPr>
            <a:r>
              <a:rPr lang="en-US" sz="1100" b="0" i="1" u="none" strike="noStrike" cap="none">
                <a:solidFill>
                  <a:srgbClr val="4FC3F7"/>
                </a:solidFill>
                <a:latin typeface="Arial" panose="020B0604020202020204"/>
                <a:ea typeface="Arial" panose="020B0604020202020204"/>
                <a:cs typeface="Arial" panose="020B0604020202020204"/>
                <a:sym typeface="Arial" panose="020B0604020202020204"/>
              </a:rPr>
              <a:t>Are Adults Meeting Recommended Screen Time Limits?</a:t>
            </a:r>
            <a:endParaRPr sz="11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11" name="Google Shape;111;p6"/>
          <p:cNvSpPr/>
          <p:nvPr/>
        </p:nvSpPr>
        <p:spPr>
          <a:xfrm>
            <a:off x="0" y="4901184"/>
            <a:ext cx="9144000" cy="242316"/>
          </a:xfrm>
          <a:prstGeom prst="rect">
            <a:avLst/>
          </a:prstGeom>
          <a:solidFill>
            <a:srgbClr val="07111E"/>
          </a:solidFill>
          <a:ln w="12700" cap="flat" cmpd="sng">
            <a:solidFill>
              <a:srgbClr val="07111E"/>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112;p6"/>
          <p:cNvSpPr/>
          <p:nvPr/>
        </p:nvSpPr>
        <p:spPr>
          <a:xfrm>
            <a:off x="274320" y="4901184"/>
            <a:ext cx="8595360" cy="242316"/>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7AAFC4"/>
              </a:buClr>
              <a:buSzPts val="800"/>
              <a:buFont typeface="Arial" panose="020B0604020202020204"/>
              <a:buNone/>
            </a:pPr>
            <a:r>
              <a:rPr lang="en-US" sz="800" b="0" i="0" u="none" strike="noStrike" cap="none">
                <a:solidFill>
                  <a:srgbClr val="7AAFC4"/>
                </a:solidFill>
                <a:latin typeface="Arial" panose="020B0604020202020204"/>
                <a:ea typeface="Arial" panose="020B0604020202020204"/>
                <a:cs typeface="Arial" panose="020B0604020202020204"/>
                <a:sym typeface="Arial" panose="020B0604020202020204"/>
              </a:rPr>
              <a:t>LCHS7000 | Social Epidemiology and Public Health Development | Digital Detox Campaign</a:t>
            </a:r>
            <a:endParaRPr sz="8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13" name="Google Shape;113;p6"/>
          <p:cNvSpPr/>
          <p:nvPr/>
        </p:nvSpPr>
        <p:spPr>
          <a:xfrm>
            <a:off x="256032" y="914400"/>
            <a:ext cx="4389120" cy="347472"/>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0A7EA4"/>
              </a:buClr>
              <a:buSzPts val="1400"/>
              <a:buFont typeface="Arial" panose="020B0604020202020204"/>
              <a:buNone/>
            </a:pPr>
            <a:r>
              <a:rPr lang="en-US" sz="1400" b="1" i="0" u="none" strike="noStrike" cap="none">
                <a:solidFill>
                  <a:srgbClr val="0A7EA4"/>
                </a:solidFill>
                <a:latin typeface="Arial" panose="020B0604020202020204"/>
                <a:ea typeface="Arial" panose="020B0604020202020204"/>
                <a:cs typeface="Arial" panose="020B0604020202020204"/>
                <a:sym typeface="Arial" panose="020B0604020202020204"/>
              </a:rPr>
              <a:t>What the Guidelines Say</a:t>
            </a:r>
            <a:endParaRPr sz="14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14" name="Google Shape;114;p6"/>
          <p:cNvSpPr/>
          <p:nvPr/>
        </p:nvSpPr>
        <p:spPr>
          <a:xfrm>
            <a:off x="256032" y="1353312"/>
            <a:ext cx="4389120" cy="658368"/>
          </a:xfrm>
          <a:prstGeom prst="rect">
            <a:avLst/>
          </a:prstGeom>
          <a:solidFill>
            <a:srgbClr val="EAF5FB"/>
          </a:solidFill>
          <a:ln w="12700" cap="flat" cmpd="sng">
            <a:solidFill>
              <a:srgbClr val="D0E8F2"/>
            </a:solidFill>
            <a:prstDash val="solid"/>
            <a:round/>
            <a:headEnd type="none" w="sm" len="sm"/>
            <a:tailEnd type="none" w="sm" len="sm"/>
          </a:ln>
          <a:effectLst>
            <a:outerShdw blurRad="101600" dist="38100" dir="8100000" algn="bl" rotWithShape="0">
              <a:srgbClr val="000000">
                <a:alpha val="18039"/>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 name="Google Shape;115;p6"/>
          <p:cNvSpPr/>
          <p:nvPr/>
        </p:nvSpPr>
        <p:spPr>
          <a:xfrm>
            <a:off x="256032" y="1353312"/>
            <a:ext cx="109728" cy="658368"/>
          </a:xfrm>
          <a:prstGeom prst="rect">
            <a:avLst/>
          </a:prstGeom>
          <a:solidFill>
            <a:srgbClr val="00C9A7"/>
          </a:solidFill>
          <a:ln w="12700" cap="flat" cmpd="sng">
            <a:solidFill>
              <a:srgbClr val="00C9A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116;p6"/>
          <p:cNvSpPr/>
          <p:nvPr/>
        </p:nvSpPr>
        <p:spPr>
          <a:xfrm>
            <a:off x="457200" y="1353312"/>
            <a:ext cx="4169664" cy="658368"/>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0B1F33"/>
              </a:buClr>
              <a:buSzPts val="1150"/>
              <a:buFont typeface="Arial" panose="020B0604020202020204"/>
              <a:buNone/>
            </a:pPr>
            <a:r>
              <a:rPr lang="en-US" sz="1150">
                <a:solidFill>
                  <a:srgbClr val="0B1F33"/>
                </a:solidFill>
              </a:rPr>
              <a:t>According to the WHO (2024), adults should be allowed 2 hours of screen time in recreational activities every day.</a:t>
            </a:r>
            <a:endParaRPr sz="1150">
              <a:solidFill>
                <a:srgbClr val="0B1F33"/>
              </a:solidFill>
            </a:endParaRPr>
          </a:p>
        </p:txBody>
      </p:sp>
      <p:sp>
        <p:nvSpPr>
          <p:cNvPr id="117" name="Google Shape;117;p6"/>
          <p:cNvSpPr/>
          <p:nvPr/>
        </p:nvSpPr>
        <p:spPr>
          <a:xfrm>
            <a:off x="256032" y="2121408"/>
            <a:ext cx="4389120" cy="658368"/>
          </a:xfrm>
          <a:prstGeom prst="rect">
            <a:avLst/>
          </a:prstGeom>
          <a:solidFill>
            <a:srgbClr val="EAF5FB"/>
          </a:solidFill>
          <a:ln w="12700" cap="flat" cmpd="sng">
            <a:solidFill>
              <a:srgbClr val="D0E8F2"/>
            </a:solidFill>
            <a:prstDash val="solid"/>
            <a:round/>
            <a:headEnd type="none" w="sm" len="sm"/>
            <a:tailEnd type="none" w="sm" len="sm"/>
          </a:ln>
          <a:effectLst>
            <a:outerShdw blurRad="101600" dist="38100" dir="8100000" algn="bl" rotWithShape="0">
              <a:srgbClr val="000000">
                <a:alpha val="18039"/>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118;p6"/>
          <p:cNvSpPr/>
          <p:nvPr/>
        </p:nvSpPr>
        <p:spPr>
          <a:xfrm>
            <a:off x="256032" y="2121408"/>
            <a:ext cx="109728" cy="658368"/>
          </a:xfrm>
          <a:prstGeom prst="rect">
            <a:avLst/>
          </a:prstGeom>
          <a:solidFill>
            <a:srgbClr val="00C9A7"/>
          </a:solidFill>
          <a:ln w="12700" cap="flat" cmpd="sng">
            <a:solidFill>
              <a:srgbClr val="00C9A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119;p6"/>
          <p:cNvSpPr/>
          <p:nvPr/>
        </p:nvSpPr>
        <p:spPr>
          <a:xfrm>
            <a:off x="457200" y="2121408"/>
            <a:ext cx="4169664" cy="658368"/>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0B1F33"/>
              </a:buClr>
              <a:buSzPts val="1150"/>
              <a:buFont typeface="Arial" panose="020B0604020202020204"/>
              <a:buNone/>
            </a:pPr>
            <a:r>
              <a:rPr lang="en-US" sz="1150">
                <a:solidFill>
                  <a:srgbClr val="0B1F33"/>
                </a:solidFill>
              </a:rPr>
              <a:t>The NHS advises no less than 1 hour of screen-free time before going to sleep to safeguard the quality of sleep.</a:t>
            </a:r>
            <a:endParaRPr sz="115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20" name="Google Shape;120;p6"/>
          <p:cNvSpPr/>
          <p:nvPr/>
        </p:nvSpPr>
        <p:spPr>
          <a:xfrm>
            <a:off x="256032" y="2889504"/>
            <a:ext cx="4389120" cy="658368"/>
          </a:xfrm>
          <a:prstGeom prst="rect">
            <a:avLst/>
          </a:prstGeom>
          <a:solidFill>
            <a:srgbClr val="EAF5FB"/>
          </a:solidFill>
          <a:ln w="12700" cap="flat" cmpd="sng">
            <a:solidFill>
              <a:srgbClr val="D0E8F2"/>
            </a:solidFill>
            <a:prstDash val="solid"/>
            <a:round/>
            <a:headEnd type="none" w="sm" len="sm"/>
            <a:tailEnd type="none" w="sm" len="sm"/>
          </a:ln>
          <a:effectLst>
            <a:outerShdw blurRad="101600" dist="38100" dir="8100000" algn="bl" rotWithShape="0">
              <a:srgbClr val="000000">
                <a:alpha val="18039"/>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21;p6"/>
          <p:cNvSpPr/>
          <p:nvPr/>
        </p:nvSpPr>
        <p:spPr>
          <a:xfrm>
            <a:off x="256032" y="2889504"/>
            <a:ext cx="109728" cy="658368"/>
          </a:xfrm>
          <a:prstGeom prst="rect">
            <a:avLst/>
          </a:prstGeom>
          <a:solidFill>
            <a:srgbClr val="00C9A7"/>
          </a:solidFill>
          <a:ln w="12700" cap="flat" cmpd="sng">
            <a:solidFill>
              <a:srgbClr val="00C9A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22;p6"/>
          <p:cNvSpPr/>
          <p:nvPr/>
        </p:nvSpPr>
        <p:spPr>
          <a:xfrm>
            <a:off x="457200" y="2889504"/>
            <a:ext cx="4169664" cy="658368"/>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0B1F33"/>
              </a:buClr>
              <a:buSzPts val="1150"/>
              <a:buFont typeface="Arial" panose="020B0604020202020204"/>
              <a:buNone/>
            </a:pPr>
            <a:r>
              <a:rPr lang="en-US" sz="1150">
                <a:solidFill>
                  <a:srgbClr val="0B1F33"/>
                </a:solidFill>
              </a:rPr>
              <a:t>Unison.org.uk (2026) recommends that employers introduce policies to have a screen break after every 60 minutes.</a:t>
            </a:r>
            <a:endParaRPr sz="115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23" name="Google Shape;123;p6"/>
          <p:cNvSpPr/>
          <p:nvPr/>
        </p:nvSpPr>
        <p:spPr>
          <a:xfrm>
            <a:off x="256032" y="3657600"/>
            <a:ext cx="4389120" cy="658368"/>
          </a:xfrm>
          <a:prstGeom prst="rect">
            <a:avLst/>
          </a:prstGeom>
          <a:solidFill>
            <a:srgbClr val="EAF5FB"/>
          </a:solidFill>
          <a:ln w="12700" cap="flat" cmpd="sng">
            <a:solidFill>
              <a:srgbClr val="D0E8F2"/>
            </a:solidFill>
            <a:prstDash val="solid"/>
            <a:round/>
            <a:headEnd type="none" w="sm" len="sm"/>
            <a:tailEnd type="none" w="sm" len="sm"/>
          </a:ln>
          <a:effectLst>
            <a:outerShdw blurRad="101600" dist="38100" dir="8100000" algn="bl" rotWithShape="0">
              <a:srgbClr val="000000">
                <a:alpha val="18039"/>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24;p6"/>
          <p:cNvSpPr/>
          <p:nvPr/>
        </p:nvSpPr>
        <p:spPr>
          <a:xfrm>
            <a:off x="256032" y="3657600"/>
            <a:ext cx="109728" cy="658368"/>
          </a:xfrm>
          <a:prstGeom prst="rect">
            <a:avLst/>
          </a:prstGeom>
          <a:solidFill>
            <a:srgbClr val="00C9A7"/>
          </a:solidFill>
          <a:ln w="12700" cap="flat" cmpd="sng">
            <a:solidFill>
              <a:srgbClr val="00C9A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 name="Google Shape;125;p6"/>
          <p:cNvSpPr/>
          <p:nvPr/>
        </p:nvSpPr>
        <p:spPr>
          <a:xfrm>
            <a:off x="457200" y="3657600"/>
            <a:ext cx="4169664" cy="658368"/>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0B1F33"/>
              </a:buClr>
              <a:buSzPts val="1150"/>
              <a:buFont typeface="Arial" panose="020B0604020202020204"/>
              <a:buNone/>
            </a:pPr>
            <a:r>
              <a:rPr lang="en-US" sz="1150">
                <a:solidFill>
                  <a:srgbClr val="0B1F33"/>
                </a:solidFill>
              </a:rPr>
              <a:t>According to the Government of the UK (2022), there is a need to implement digital wellbeing frameworks.</a:t>
            </a:r>
            <a:endParaRPr sz="115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26" name="Google Shape;126;p6"/>
          <p:cNvSpPr/>
          <p:nvPr/>
        </p:nvSpPr>
        <p:spPr>
          <a:xfrm>
            <a:off x="5029200" y="914400"/>
            <a:ext cx="3840480" cy="347472"/>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0A7EA4"/>
              </a:buClr>
              <a:buSzPts val="1400"/>
              <a:buFont typeface="Arial" panose="020B0604020202020204"/>
              <a:buNone/>
            </a:pPr>
            <a:r>
              <a:rPr lang="en-US" sz="1400" b="1" i="0" u="none" strike="noStrike" cap="none">
                <a:solidFill>
                  <a:srgbClr val="0A7EA4"/>
                </a:solidFill>
                <a:latin typeface="Arial" panose="020B0604020202020204"/>
                <a:ea typeface="Arial" panose="020B0604020202020204"/>
                <a:cs typeface="Arial" panose="020B0604020202020204"/>
                <a:sym typeface="Arial" panose="020B0604020202020204"/>
              </a:rPr>
              <a:t>Screen Time Comparison (hrs/day)</a:t>
            </a:r>
            <a:endParaRPr sz="14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27" name="Google Shape;127;p6"/>
          <p:cNvSpPr/>
          <p:nvPr/>
        </p:nvSpPr>
        <p:spPr>
          <a:xfrm>
            <a:off x="5303520" y="3877056"/>
            <a:ext cx="822960" cy="603504"/>
          </a:xfrm>
          <a:prstGeom prst="rect">
            <a:avLst/>
          </a:prstGeom>
          <a:solidFill>
            <a:srgbClr val="00C9A7"/>
          </a:solidFill>
          <a:ln w="12700" cap="flat" cmpd="sng">
            <a:solidFill>
              <a:srgbClr val="00C9A7"/>
            </a:solidFill>
            <a:prstDash val="solid"/>
            <a:round/>
            <a:headEnd type="none" w="sm" len="sm"/>
            <a:tailEnd type="none" w="sm" len="sm"/>
          </a:ln>
          <a:effectLst>
            <a:outerShdw blurRad="101600" dist="38100" dir="8100000" algn="bl" rotWithShape="0">
              <a:srgbClr val="000000">
                <a:alpha val="18039"/>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 name="Google Shape;128;p6"/>
          <p:cNvSpPr/>
          <p:nvPr/>
        </p:nvSpPr>
        <p:spPr>
          <a:xfrm>
            <a:off x="5303520" y="3584448"/>
            <a:ext cx="822960" cy="27432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0B1F33"/>
              </a:buClr>
              <a:buSzPts val="1300"/>
              <a:buFont typeface="Arial" panose="020B0604020202020204"/>
              <a:buNone/>
            </a:pPr>
            <a:r>
              <a:rPr lang="en-US" sz="1300" b="1" i="0" u="none" strike="noStrike" cap="none">
                <a:solidFill>
                  <a:srgbClr val="0B1F33"/>
                </a:solidFill>
                <a:latin typeface="Arial" panose="020B0604020202020204"/>
                <a:ea typeface="Arial" panose="020B0604020202020204"/>
                <a:cs typeface="Arial" panose="020B0604020202020204"/>
                <a:sym typeface="Arial" panose="020B0604020202020204"/>
              </a:rPr>
              <a:t>2h</a:t>
            </a:r>
            <a:endParaRPr sz="13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29" name="Google Shape;129;p6"/>
          <p:cNvSpPr/>
          <p:nvPr/>
        </p:nvSpPr>
        <p:spPr>
          <a:xfrm>
            <a:off x="5193792" y="4526280"/>
            <a:ext cx="1042416" cy="27432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4A6278"/>
              </a:buClr>
              <a:buSzPts val="1000"/>
              <a:buFont typeface="Arial" panose="020B0604020202020204"/>
              <a:buNone/>
            </a:pPr>
            <a:r>
              <a:rPr lang="en-US" sz="1000" b="0" i="0" u="none" strike="noStrike" cap="none">
                <a:solidFill>
                  <a:srgbClr val="4A6278"/>
                </a:solidFill>
                <a:latin typeface="Arial" panose="020B0604020202020204"/>
                <a:ea typeface="Arial" panose="020B0604020202020204"/>
                <a:cs typeface="Arial" panose="020B0604020202020204"/>
                <a:sym typeface="Arial" panose="020B0604020202020204"/>
              </a:rPr>
              <a:t>WHO Rec.</a:t>
            </a:r>
            <a:endParaRPr sz="10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30" name="Google Shape;130;p6"/>
          <p:cNvSpPr/>
          <p:nvPr/>
        </p:nvSpPr>
        <p:spPr>
          <a:xfrm>
            <a:off x="6492240" y="3243377"/>
            <a:ext cx="822960" cy="1237183"/>
          </a:xfrm>
          <a:prstGeom prst="rect">
            <a:avLst/>
          </a:prstGeom>
          <a:solidFill>
            <a:srgbClr val="4FC3F7"/>
          </a:solidFill>
          <a:ln w="12700" cap="flat" cmpd="sng">
            <a:solidFill>
              <a:srgbClr val="4FC3F7"/>
            </a:solidFill>
            <a:prstDash val="solid"/>
            <a:round/>
            <a:headEnd type="none" w="sm" len="sm"/>
            <a:tailEnd type="none" w="sm" len="sm"/>
          </a:ln>
          <a:effectLst>
            <a:outerShdw blurRad="101600" dist="38100" dir="8100000" algn="bl" rotWithShape="0">
              <a:srgbClr val="000000">
                <a:alpha val="18039"/>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 name="Google Shape;131;p6"/>
          <p:cNvSpPr/>
          <p:nvPr/>
        </p:nvSpPr>
        <p:spPr>
          <a:xfrm>
            <a:off x="6492240" y="2950769"/>
            <a:ext cx="822960" cy="27432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0B1F33"/>
              </a:buClr>
              <a:buSzPts val="1300"/>
              <a:buFont typeface="Arial" panose="020B0604020202020204"/>
              <a:buNone/>
            </a:pPr>
            <a:r>
              <a:rPr lang="en-US" sz="1300" b="1" i="0" u="none" strike="noStrike" cap="none">
                <a:solidFill>
                  <a:srgbClr val="0B1F33"/>
                </a:solidFill>
                <a:latin typeface="Arial" panose="020B0604020202020204"/>
                <a:ea typeface="Arial" panose="020B0604020202020204"/>
                <a:cs typeface="Arial" panose="020B0604020202020204"/>
                <a:sym typeface="Arial" panose="020B0604020202020204"/>
              </a:rPr>
              <a:t>4.1h</a:t>
            </a:r>
            <a:endParaRPr sz="13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32" name="Google Shape;132;p6"/>
          <p:cNvSpPr/>
          <p:nvPr/>
        </p:nvSpPr>
        <p:spPr>
          <a:xfrm>
            <a:off x="6382512" y="4526280"/>
            <a:ext cx="1042416" cy="27432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4A6278"/>
              </a:buClr>
              <a:buSzPts val="1000"/>
              <a:buFont typeface="Arial" panose="020B0604020202020204"/>
              <a:buNone/>
            </a:pPr>
            <a:r>
              <a:rPr lang="en-US" sz="1000" b="0" i="0" u="none" strike="noStrike" cap="none">
                <a:solidFill>
                  <a:srgbClr val="4A6278"/>
                </a:solidFill>
                <a:latin typeface="Arial" panose="020B0604020202020204"/>
                <a:ea typeface="Arial" panose="020B0604020202020204"/>
                <a:cs typeface="Arial" panose="020B0604020202020204"/>
                <a:sym typeface="Arial" panose="020B0604020202020204"/>
              </a:rPr>
              <a:t>Work Use</a:t>
            </a:r>
            <a:endParaRPr sz="10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33" name="Google Shape;133;p6"/>
          <p:cNvSpPr/>
          <p:nvPr/>
        </p:nvSpPr>
        <p:spPr>
          <a:xfrm>
            <a:off x="7680960" y="2217420"/>
            <a:ext cx="822960" cy="2263140"/>
          </a:xfrm>
          <a:prstGeom prst="rect">
            <a:avLst/>
          </a:prstGeom>
          <a:solidFill>
            <a:srgbClr val="EF476F"/>
          </a:solidFill>
          <a:ln w="12700" cap="flat" cmpd="sng">
            <a:solidFill>
              <a:srgbClr val="EF476F"/>
            </a:solidFill>
            <a:prstDash val="solid"/>
            <a:round/>
            <a:headEnd type="none" w="sm" len="sm"/>
            <a:tailEnd type="none" w="sm" len="sm"/>
          </a:ln>
          <a:effectLst>
            <a:outerShdw blurRad="101600" dist="38100" dir="8100000" algn="bl" rotWithShape="0">
              <a:srgbClr val="000000">
                <a:alpha val="18039"/>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 name="Google Shape;134;p6"/>
          <p:cNvSpPr/>
          <p:nvPr/>
        </p:nvSpPr>
        <p:spPr>
          <a:xfrm>
            <a:off x="7680960" y="1924812"/>
            <a:ext cx="822960" cy="27432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0B1F33"/>
              </a:buClr>
              <a:buSzPts val="1300"/>
              <a:buFont typeface="Arial" panose="020B0604020202020204"/>
              <a:buNone/>
            </a:pPr>
            <a:r>
              <a:rPr lang="en-US" sz="1300" b="1" i="0" u="none" strike="noStrike" cap="none">
                <a:solidFill>
                  <a:srgbClr val="0B1F33"/>
                </a:solidFill>
                <a:latin typeface="Arial" panose="020B0604020202020204"/>
                <a:ea typeface="Arial" panose="020B0604020202020204"/>
                <a:cs typeface="Arial" panose="020B0604020202020204"/>
                <a:sym typeface="Arial" panose="020B0604020202020204"/>
              </a:rPr>
              <a:t>7.5h</a:t>
            </a:r>
            <a:endParaRPr sz="13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35" name="Google Shape;135;p6"/>
          <p:cNvSpPr/>
          <p:nvPr/>
        </p:nvSpPr>
        <p:spPr>
          <a:xfrm>
            <a:off x="7571232" y="4526280"/>
            <a:ext cx="1042416" cy="27432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4A6278"/>
              </a:buClr>
              <a:buSzPts val="1000"/>
              <a:buFont typeface="Arial" panose="020B0604020202020204"/>
              <a:buNone/>
            </a:pPr>
            <a:r>
              <a:rPr lang="en-US" sz="1000" b="0" i="0" u="none" strike="noStrike" cap="none">
                <a:solidFill>
                  <a:srgbClr val="4A6278"/>
                </a:solidFill>
                <a:latin typeface="Arial" panose="020B0604020202020204"/>
                <a:ea typeface="Arial" panose="020B0604020202020204"/>
                <a:cs typeface="Arial" panose="020B0604020202020204"/>
                <a:sym typeface="Arial" panose="020B0604020202020204"/>
              </a:rPr>
              <a:t>UK Avg.</a:t>
            </a:r>
            <a:endParaRPr sz="10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cxnSp>
        <p:nvCxnSpPr>
          <p:cNvPr id="136" name="Google Shape;136;p6"/>
          <p:cNvCxnSpPr/>
          <p:nvPr/>
        </p:nvCxnSpPr>
        <p:spPr>
          <a:xfrm>
            <a:off x="5120640" y="4480560"/>
            <a:ext cx="3566160" cy="0"/>
          </a:xfrm>
          <a:prstGeom prst="straightConnector1">
            <a:avLst/>
          </a:prstGeom>
          <a:noFill/>
          <a:ln w="19050" cap="flat" cmpd="sng">
            <a:solidFill>
              <a:srgbClr val="4A6278"/>
            </a:solidFill>
            <a:prstDash val="solid"/>
            <a:round/>
            <a:headEnd type="none" w="sm" len="sm"/>
            <a:tailEnd type="none" w="sm" len="sm"/>
          </a:ln>
        </p:spPr>
      </p:cxnSp>
      <p:sp>
        <p:nvSpPr>
          <p:cNvPr id="137" name="Google Shape;137;p6"/>
          <p:cNvSpPr/>
          <p:nvPr/>
        </p:nvSpPr>
        <p:spPr>
          <a:xfrm>
            <a:off x="4846320" y="4590288"/>
            <a:ext cx="4023360" cy="256032"/>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EF476F"/>
              </a:buClr>
              <a:buSzPts val="1000"/>
              <a:buFont typeface="Arial" panose="020B0604020202020204"/>
              <a:buNone/>
            </a:pPr>
            <a:r>
              <a:rPr lang="en-US" sz="1000" b="0" i="1" u="none" strike="noStrike" cap="none">
                <a:solidFill>
                  <a:srgbClr val="EF476F"/>
                </a:solidFill>
                <a:latin typeface="Arial" panose="020B0604020202020204"/>
                <a:ea typeface="Arial" panose="020B0604020202020204"/>
                <a:cs typeface="Arial" panose="020B0604020202020204"/>
                <a:sym typeface="Arial" panose="020B0604020202020204"/>
              </a:rPr>
              <a:t>UK adults exceed WHO guidance by over 5 hours daily</a:t>
            </a:r>
            <a:endParaRPr sz="10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0F8FF"/>
        </a:solidFill>
        <a:effectLst/>
      </p:bgPr>
    </p:bg>
    <p:spTree>
      <p:nvGrpSpPr>
        <p:cNvPr id="1" name="Shape 142"/>
        <p:cNvGrpSpPr/>
        <p:nvPr/>
      </p:nvGrpSpPr>
      <p:grpSpPr>
        <a:xfrm>
          <a:off x="0" y="0"/>
          <a:ext cx="0" cy="0"/>
          <a:chOff x="0" y="0"/>
          <a:chExt cx="0" cy="0"/>
        </a:xfrm>
      </p:grpSpPr>
      <p:sp>
        <p:nvSpPr>
          <p:cNvPr id="143" name="Google Shape;143;p7"/>
          <p:cNvSpPr/>
          <p:nvPr/>
        </p:nvSpPr>
        <p:spPr>
          <a:xfrm>
            <a:off x="0" y="0"/>
            <a:ext cx="9144000" cy="640080"/>
          </a:xfrm>
          <a:prstGeom prst="rect">
            <a:avLst/>
          </a:prstGeom>
          <a:solidFill>
            <a:srgbClr val="0B1F33"/>
          </a:solidFill>
          <a:ln w="12700" cap="flat" cmpd="sng">
            <a:solidFill>
              <a:srgbClr val="0B1F3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 name="Google Shape;144;p7"/>
          <p:cNvSpPr/>
          <p:nvPr/>
        </p:nvSpPr>
        <p:spPr>
          <a:xfrm>
            <a:off x="0" y="0"/>
            <a:ext cx="164592" cy="5143500"/>
          </a:xfrm>
          <a:prstGeom prst="rect">
            <a:avLst/>
          </a:prstGeom>
          <a:solidFill>
            <a:srgbClr val="00C9A7"/>
          </a:solidFill>
          <a:ln w="12700" cap="flat" cmpd="sng">
            <a:solidFill>
              <a:srgbClr val="00C9A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 name="Google Shape;145;p7"/>
          <p:cNvSpPr/>
          <p:nvPr/>
        </p:nvSpPr>
        <p:spPr>
          <a:xfrm>
            <a:off x="0" y="0"/>
            <a:ext cx="9144000" cy="54864"/>
          </a:xfrm>
          <a:prstGeom prst="rect">
            <a:avLst/>
          </a:prstGeom>
          <a:solidFill>
            <a:srgbClr val="00C9A7"/>
          </a:solidFill>
          <a:ln w="12700" cap="flat" cmpd="sng">
            <a:solidFill>
              <a:srgbClr val="00C9A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 name="Google Shape;146;p7"/>
          <p:cNvSpPr/>
          <p:nvPr/>
        </p:nvSpPr>
        <p:spPr>
          <a:xfrm>
            <a:off x="320040" y="0"/>
            <a:ext cx="8503920" cy="6400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2000"/>
              <a:buFont typeface="Arial" panose="020B0604020202020204"/>
              <a:buNone/>
            </a:pPr>
            <a:r>
              <a:rPr lang="en-US" sz="2000" b="1" i="0" u="none" strike="noStrike" cap="none">
                <a:solidFill>
                  <a:srgbClr val="FFFFFF"/>
                </a:solidFill>
                <a:latin typeface="Arial" panose="020B0604020202020204"/>
                <a:ea typeface="Arial" panose="020B0604020202020204"/>
                <a:cs typeface="Arial" panose="020B0604020202020204"/>
                <a:sym typeface="Arial" panose="020B0604020202020204"/>
              </a:rPr>
              <a:t>Task 1: Consequences of Excessive Digital Technology Use</a:t>
            </a:r>
            <a:endParaRPr sz="20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47" name="Google Shape;147;p7"/>
          <p:cNvSpPr/>
          <p:nvPr/>
        </p:nvSpPr>
        <p:spPr>
          <a:xfrm>
            <a:off x="320040" y="621792"/>
            <a:ext cx="8503920" cy="292608"/>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4FC3F7"/>
              </a:buClr>
              <a:buSzPts val="1100"/>
              <a:buFont typeface="Arial" panose="020B0604020202020204"/>
              <a:buNone/>
            </a:pPr>
            <a:r>
              <a:rPr lang="en-US" sz="1100" b="0" i="1" u="none" strike="noStrike" cap="none">
                <a:solidFill>
                  <a:srgbClr val="4FC3F7"/>
                </a:solidFill>
                <a:latin typeface="Arial" panose="020B0604020202020204"/>
                <a:ea typeface="Arial" panose="020B0604020202020204"/>
                <a:cs typeface="Arial" panose="020B0604020202020204"/>
                <a:sym typeface="Arial" panose="020B0604020202020204"/>
              </a:rPr>
              <a:t>Short-Term &amp; Long-Term Health Impacts</a:t>
            </a:r>
            <a:endParaRPr sz="11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48" name="Google Shape;148;p7"/>
          <p:cNvSpPr/>
          <p:nvPr/>
        </p:nvSpPr>
        <p:spPr>
          <a:xfrm>
            <a:off x="0" y="4901184"/>
            <a:ext cx="9144000" cy="242316"/>
          </a:xfrm>
          <a:prstGeom prst="rect">
            <a:avLst/>
          </a:prstGeom>
          <a:solidFill>
            <a:srgbClr val="07111E"/>
          </a:solidFill>
          <a:ln w="12700" cap="flat" cmpd="sng">
            <a:solidFill>
              <a:srgbClr val="07111E"/>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 name="Google Shape;149;p7"/>
          <p:cNvSpPr/>
          <p:nvPr/>
        </p:nvSpPr>
        <p:spPr>
          <a:xfrm>
            <a:off x="274320" y="4901184"/>
            <a:ext cx="8595360" cy="242316"/>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7AAFC4"/>
              </a:buClr>
              <a:buSzPts val="800"/>
              <a:buFont typeface="Arial" panose="020B0604020202020204"/>
              <a:buNone/>
            </a:pPr>
            <a:r>
              <a:rPr lang="en-US" sz="800" b="0" i="0" u="none" strike="noStrike" cap="none">
                <a:solidFill>
                  <a:srgbClr val="7AAFC4"/>
                </a:solidFill>
                <a:latin typeface="Arial" panose="020B0604020202020204"/>
                <a:ea typeface="Arial" panose="020B0604020202020204"/>
                <a:cs typeface="Arial" panose="020B0604020202020204"/>
                <a:sym typeface="Arial" panose="020B0604020202020204"/>
              </a:rPr>
              <a:t>LCHS7000 | Social Epidemiology and Public Health Development | Digital Detox Campaign</a:t>
            </a:r>
            <a:endParaRPr sz="8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50" name="Google Shape;150;p7"/>
          <p:cNvSpPr/>
          <p:nvPr/>
        </p:nvSpPr>
        <p:spPr>
          <a:xfrm>
            <a:off x="256032" y="914400"/>
            <a:ext cx="4160520" cy="402336"/>
          </a:xfrm>
          <a:prstGeom prst="rect">
            <a:avLst/>
          </a:prstGeom>
          <a:solidFill>
            <a:srgbClr val="4FC3F7"/>
          </a:solidFill>
          <a:ln w="12700" cap="flat" cmpd="sng">
            <a:solidFill>
              <a:srgbClr val="4FC3F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151;p7"/>
          <p:cNvSpPr/>
          <p:nvPr/>
        </p:nvSpPr>
        <p:spPr>
          <a:xfrm>
            <a:off x="256032" y="914400"/>
            <a:ext cx="4160520" cy="402336"/>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FFFFFF"/>
              </a:buClr>
              <a:buSzPts val="1200"/>
              <a:buFont typeface="Arial" panose="020B0604020202020204"/>
              <a:buNone/>
            </a:pPr>
            <a:r>
              <a:rPr lang="en-US" sz="1200" b="1" i="0" u="none" strike="noStrike" cap="none">
                <a:solidFill>
                  <a:srgbClr val="FFFFFF"/>
                </a:solidFill>
                <a:latin typeface="Arial" panose="020B0604020202020204"/>
                <a:ea typeface="Arial" panose="020B0604020202020204"/>
                <a:cs typeface="Arial" panose="020B0604020202020204"/>
                <a:sym typeface="Arial" panose="020B0604020202020204"/>
              </a:rPr>
              <a:t>SHORT-TERM CONSEQUENCES</a:t>
            </a:r>
            <a:endParaRPr sz="12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52" name="Google Shape;152;p7"/>
          <p:cNvSpPr/>
          <p:nvPr/>
        </p:nvSpPr>
        <p:spPr>
          <a:xfrm>
            <a:off x="256032" y="1408176"/>
            <a:ext cx="4160520" cy="704088"/>
          </a:xfrm>
          <a:prstGeom prst="rect">
            <a:avLst/>
          </a:prstGeom>
          <a:solidFill>
            <a:srgbClr val="E8F4FB"/>
          </a:solidFill>
          <a:ln w="12700" cap="flat" cmpd="sng">
            <a:solidFill>
              <a:srgbClr val="D0E8F2"/>
            </a:solidFill>
            <a:prstDash val="solid"/>
            <a:round/>
            <a:headEnd type="none" w="sm" len="sm"/>
            <a:tailEnd type="none" w="sm" len="sm"/>
          </a:ln>
          <a:effectLst>
            <a:outerShdw blurRad="101600" dist="38100" dir="8100000" algn="bl" rotWithShape="0">
              <a:srgbClr val="000000">
                <a:alpha val="18039"/>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 name="Google Shape;153;p7"/>
          <p:cNvSpPr/>
          <p:nvPr/>
        </p:nvSpPr>
        <p:spPr>
          <a:xfrm>
            <a:off x="256032" y="1408176"/>
            <a:ext cx="109728" cy="704088"/>
          </a:xfrm>
          <a:prstGeom prst="rect">
            <a:avLst/>
          </a:prstGeom>
          <a:solidFill>
            <a:srgbClr val="4FC3F7"/>
          </a:solidFill>
          <a:ln w="12700" cap="flat" cmpd="sng">
            <a:solidFill>
              <a:srgbClr val="4FC3F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 name="Google Shape;154;p7"/>
          <p:cNvSpPr/>
          <p:nvPr/>
        </p:nvSpPr>
        <p:spPr>
          <a:xfrm>
            <a:off x="457200" y="1444752"/>
            <a:ext cx="3840480" cy="27432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0B1F33"/>
              </a:buClr>
              <a:buSzPts val="1200"/>
              <a:buFont typeface="Arial" panose="020B0604020202020204"/>
              <a:buNone/>
            </a:pPr>
            <a:r>
              <a:rPr lang="en-US" sz="1200" b="1" i="0" u="none" strike="noStrike" cap="none">
                <a:solidFill>
                  <a:srgbClr val="0B1F33"/>
                </a:solidFill>
                <a:latin typeface="Arial" panose="020B0604020202020204"/>
                <a:ea typeface="Arial" panose="020B0604020202020204"/>
                <a:cs typeface="Arial" panose="020B0604020202020204"/>
                <a:sym typeface="Arial" panose="020B0604020202020204"/>
              </a:rPr>
              <a:t> Poor Sleep Quality</a:t>
            </a:r>
            <a:endParaRPr sz="12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55" name="Google Shape;155;p7"/>
          <p:cNvSpPr/>
          <p:nvPr/>
        </p:nvSpPr>
        <p:spPr>
          <a:xfrm>
            <a:off x="457200" y="1737348"/>
            <a:ext cx="3840600" cy="4023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Clr>
                <a:srgbClr val="4A6278"/>
              </a:buClr>
              <a:buSzPts val="1050"/>
              <a:buFont typeface="Arial" panose="020B0604020202020204"/>
              <a:buNone/>
            </a:pPr>
            <a:r>
              <a:rPr lang="en-US" sz="1050">
                <a:solidFill>
                  <a:srgbClr val="4A6278"/>
                </a:solidFill>
              </a:rPr>
              <a:t>The low quality of sleep is because blue light inhibits melatonin synthesis.</a:t>
            </a:r>
            <a:endParaRPr sz="1050">
              <a:solidFill>
                <a:srgbClr val="4A6278"/>
              </a:solidFill>
            </a:endParaRPr>
          </a:p>
          <a:p>
            <a:pPr marL="0" marR="0" lvl="0" indent="0" algn="l" rtl="0">
              <a:spcBef>
                <a:spcPts val="0"/>
              </a:spcBef>
              <a:spcAft>
                <a:spcPts val="0"/>
              </a:spcAft>
              <a:buClr>
                <a:srgbClr val="4A6278"/>
              </a:buClr>
              <a:buSzPts val="1050"/>
              <a:buFont typeface="Arial" panose="020B0604020202020204"/>
              <a:buNone/>
            </a:pPr>
            <a:endParaRPr sz="1050">
              <a:solidFill>
                <a:srgbClr val="4A6278"/>
              </a:solidFill>
            </a:endParaRPr>
          </a:p>
        </p:txBody>
      </p:sp>
      <p:sp>
        <p:nvSpPr>
          <p:cNvPr id="156" name="Google Shape;156;p7"/>
          <p:cNvSpPr/>
          <p:nvPr/>
        </p:nvSpPr>
        <p:spPr>
          <a:xfrm>
            <a:off x="256025" y="2203699"/>
            <a:ext cx="4160400" cy="838200"/>
          </a:xfrm>
          <a:prstGeom prst="rect">
            <a:avLst/>
          </a:prstGeom>
          <a:solidFill>
            <a:srgbClr val="E8F4FB"/>
          </a:solidFill>
          <a:ln w="12700" cap="flat" cmpd="sng">
            <a:solidFill>
              <a:srgbClr val="D0E8F2"/>
            </a:solidFill>
            <a:prstDash val="solid"/>
            <a:round/>
            <a:headEnd type="none" w="sm" len="sm"/>
            <a:tailEnd type="none" w="sm" len="sm"/>
          </a:ln>
          <a:effectLst>
            <a:outerShdw blurRad="101600" dist="38100" dir="8100000" algn="bl" rotWithShape="0">
              <a:srgbClr val="000000">
                <a:alpha val="18039"/>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 name="Google Shape;157;p7"/>
          <p:cNvSpPr/>
          <p:nvPr/>
        </p:nvSpPr>
        <p:spPr>
          <a:xfrm>
            <a:off x="256032" y="2203704"/>
            <a:ext cx="109728" cy="704088"/>
          </a:xfrm>
          <a:prstGeom prst="rect">
            <a:avLst/>
          </a:prstGeom>
          <a:solidFill>
            <a:srgbClr val="4FC3F7"/>
          </a:solidFill>
          <a:ln w="12700" cap="flat" cmpd="sng">
            <a:solidFill>
              <a:srgbClr val="4FC3F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 name="Google Shape;158;p7"/>
          <p:cNvSpPr/>
          <p:nvPr/>
        </p:nvSpPr>
        <p:spPr>
          <a:xfrm>
            <a:off x="457200" y="2240280"/>
            <a:ext cx="3840480" cy="27432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0B1F33"/>
              </a:buClr>
              <a:buSzPts val="1200"/>
              <a:buFont typeface="Arial" panose="020B0604020202020204"/>
              <a:buNone/>
            </a:pPr>
            <a:r>
              <a:rPr lang="en-US" sz="1200" b="1" i="0" u="none" strike="noStrike" cap="none">
                <a:solidFill>
                  <a:srgbClr val="0B1F33"/>
                </a:solidFill>
                <a:latin typeface="Arial" panose="020B0604020202020204"/>
                <a:ea typeface="Arial" panose="020B0604020202020204"/>
                <a:cs typeface="Arial" panose="020B0604020202020204"/>
                <a:sym typeface="Arial" panose="020B0604020202020204"/>
              </a:rPr>
              <a:t> Anxiety &amp; Stress</a:t>
            </a:r>
            <a:endParaRPr sz="12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59" name="Google Shape;159;p7"/>
          <p:cNvSpPr/>
          <p:nvPr/>
        </p:nvSpPr>
        <p:spPr>
          <a:xfrm>
            <a:off x="525725" y="2528129"/>
            <a:ext cx="3840600" cy="4023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Clr>
                <a:srgbClr val="4A6278"/>
              </a:buClr>
              <a:buSzPts val="1050"/>
              <a:buFont typeface="Arial" panose="020B0604020202020204"/>
              <a:buNone/>
            </a:pPr>
            <a:r>
              <a:rPr lang="en-US" sz="1050">
                <a:solidFill>
                  <a:srgbClr val="4A6278"/>
                </a:solidFill>
              </a:rPr>
              <a:t>More anxiety and stress are caused by the constant notifications and overload of information (Arnold, Goldschmitt and Rigotti, 2023).</a:t>
            </a:r>
            <a:endParaRPr sz="105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60" name="Google Shape;160;p7"/>
          <p:cNvSpPr/>
          <p:nvPr/>
        </p:nvSpPr>
        <p:spPr>
          <a:xfrm>
            <a:off x="4727448" y="914400"/>
            <a:ext cx="4160520" cy="402336"/>
          </a:xfrm>
          <a:prstGeom prst="rect">
            <a:avLst/>
          </a:prstGeom>
          <a:solidFill>
            <a:srgbClr val="EF476F"/>
          </a:solidFill>
          <a:ln w="12700" cap="flat" cmpd="sng">
            <a:solidFill>
              <a:srgbClr val="EF476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 name="Google Shape;161;p7"/>
          <p:cNvSpPr/>
          <p:nvPr/>
        </p:nvSpPr>
        <p:spPr>
          <a:xfrm>
            <a:off x="4727448" y="914400"/>
            <a:ext cx="4160520" cy="402336"/>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FFFFFF"/>
              </a:buClr>
              <a:buSzPts val="1200"/>
              <a:buFont typeface="Arial" panose="020B0604020202020204"/>
              <a:buNone/>
            </a:pPr>
            <a:r>
              <a:rPr lang="en-US" sz="1200" b="1" i="0" u="none" strike="noStrike" cap="none">
                <a:solidFill>
                  <a:srgbClr val="FFFFFF"/>
                </a:solidFill>
                <a:latin typeface="Arial" panose="020B0604020202020204"/>
                <a:ea typeface="Arial" panose="020B0604020202020204"/>
                <a:cs typeface="Arial" panose="020B0604020202020204"/>
                <a:sym typeface="Arial" panose="020B0604020202020204"/>
              </a:rPr>
              <a:t>LONG-TERM CONSEQUENCES</a:t>
            </a:r>
            <a:endParaRPr sz="12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62" name="Google Shape;162;p7"/>
          <p:cNvSpPr/>
          <p:nvPr/>
        </p:nvSpPr>
        <p:spPr>
          <a:xfrm>
            <a:off x="4727448" y="1408176"/>
            <a:ext cx="4160520" cy="704088"/>
          </a:xfrm>
          <a:prstGeom prst="rect">
            <a:avLst/>
          </a:prstGeom>
          <a:solidFill>
            <a:srgbClr val="FEF0F3"/>
          </a:solidFill>
          <a:ln w="12700" cap="flat" cmpd="sng">
            <a:solidFill>
              <a:srgbClr val="FFCCD8"/>
            </a:solidFill>
            <a:prstDash val="solid"/>
            <a:round/>
            <a:headEnd type="none" w="sm" len="sm"/>
            <a:tailEnd type="none" w="sm" len="sm"/>
          </a:ln>
          <a:effectLst>
            <a:outerShdw blurRad="101600" dist="38100" dir="8100000" algn="bl" rotWithShape="0">
              <a:srgbClr val="000000">
                <a:alpha val="18039"/>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 name="Google Shape;163;p7"/>
          <p:cNvSpPr/>
          <p:nvPr/>
        </p:nvSpPr>
        <p:spPr>
          <a:xfrm>
            <a:off x="4727448" y="1408176"/>
            <a:ext cx="109728" cy="704088"/>
          </a:xfrm>
          <a:prstGeom prst="rect">
            <a:avLst/>
          </a:prstGeom>
          <a:solidFill>
            <a:srgbClr val="EF476F"/>
          </a:solidFill>
          <a:ln w="12700" cap="flat" cmpd="sng">
            <a:solidFill>
              <a:srgbClr val="EF476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 name="Google Shape;164;p7"/>
          <p:cNvSpPr/>
          <p:nvPr/>
        </p:nvSpPr>
        <p:spPr>
          <a:xfrm>
            <a:off x="4919472" y="1444752"/>
            <a:ext cx="3840480" cy="27432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0B1F33"/>
              </a:buClr>
              <a:buSzPts val="1200"/>
              <a:buFont typeface="Arial" panose="020B0604020202020204"/>
              <a:buNone/>
            </a:pPr>
            <a:r>
              <a:rPr lang="en-US" sz="1200" b="1" i="0" u="none" strike="noStrike" cap="none">
                <a:solidFill>
                  <a:srgbClr val="0B1F33"/>
                </a:solidFill>
                <a:latin typeface="Arial" panose="020B0604020202020204"/>
                <a:ea typeface="Arial" panose="020B0604020202020204"/>
                <a:cs typeface="Arial" panose="020B0604020202020204"/>
                <a:sym typeface="Arial" panose="020B0604020202020204"/>
              </a:rPr>
              <a:t> Depression &amp; Isolation</a:t>
            </a:r>
            <a:endParaRPr sz="12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65" name="Google Shape;165;p7"/>
          <p:cNvSpPr/>
          <p:nvPr/>
        </p:nvSpPr>
        <p:spPr>
          <a:xfrm>
            <a:off x="4919475" y="1737347"/>
            <a:ext cx="3840600" cy="4023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Clr>
                <a:srgbClr val="4A6278"/>
              </a:buClr>
              <a:buSzPts val="1050"/>
              <a:buFont typeface="Arial" panose="020B0604020202020204"/>
              <a:buNone/>
            </a:pPr>
            <a:r>
              <a:rPr lang="en-US" sz="1050">
                <a:solidFill>
                  <a:srgbClr val="4A6278"/>
                </a:solidFill>
              </a:rPr>
              <a:t>Passive use of social media also increases the risk of depression and social isolation.</a:t>
            </a:r>
            <a:endParaRPr sz="1050">
              <a:solidFill>
                <a:srgbClr val="4A6278"/>
              </a:solidFill>
            </a:endParaRPr>
          </a:p>
          <a:p>
            <a:pPr marL="0" marR="0" lvl="0" indent="0" algn="l" rtl="0">
              <a:spcBef>
                <a:spcPts val="0"/>
              </a:spcBef>
              <a:spcAft>
                <a:spcPts val="0"/>
              </a:spcAft>
              <a:buClr>
                <a:srgbClr val="4A6278"/>
              </a:buClr>
              <a:buSzPts val="1050"/>
              <a:buFont typeface="Arial" panose="020B0604020202020204"/>
              <a:buNone/>
            </a:pPr>
            <a:endParaRPr sz="1050">
              <a:solidFill>
                <a:srgbClr val="4A6278"/>
              </a:solidFill>
            </a:endParaRPr>
          </a:p>
        </p:txBody>
      </p:sp>
      <p:sp>
        <p:nvSpPr>
          <p:cNvPr id="166" name="Google Shape;166;p7"/>
          <p:cNvSpPr/>
          <p:nvPr/>
        </p:nvSpPr>
        <p:spPr>
          <a:xfrm>
            <a:off x="4727448" y="2203704"/>
            <a:ext cx="4160520" cy="704088"/>
          </a:xfrm>
          <a:prstGeom prst="rect">
            <a:avLst/>
          </a:prstGeom>
          <a:solidFill>
            <a:srgbClr val="FEF0F3"/>
          </a:solidFill>
          <a:ln w="12700" cap="flat" cmpd="sng">
            <a:solidFill>
              <a:srgbClr val="FFCCD8"/>
            </a:solidFill>
            <a:prstDash val="solid"/>
            <a:round/>
            <a:headEnd type="none" w="sm" len="sm"/>
            <a:tailEnd type="none" w="sm" len="sm"/>
          </a:ln>
          <a:effectLst>
            <a:outerShdw blurRad="101600" dist="38100" dir="8100000" algn="bl" rotWithShape="0">
              <a:srgbClr val="000000">
                <a:alpha val="18039"/>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 name="Google Shape;167;p7"/>
          <p:cNvSpPr/>
          <p:nvPr/>
        </p:nvSpPr>
        <p:spPr>
          <a:xfrm>
            <a:off x="4727448" y="2203704"/>
            <a:ext cx="109728" cy="704088"/>
          </a:xfrm>
          <a:prstGeom prst="rect">
            <a:avLst/>
          </a:prstGeom>
          <a:solidFill>
            <a:srgbClr val="EF476F"/>
          </a:solidFill>
          <a:ln w="12700" cap="flat" cmpd="sng">
            <a:solidFill>
              <a:srgbClr val="EF476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 name="Google Shape;168;p7"/>
          <p:cNvSpPr/>
          <p:nvPr/>
        </p:nvSpPr>
        <p:spPr>
          <a:xfrm>
            <a:off x="4919472" y="2240280"/>
            <a:ext cx="3840480" cy="27432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0B1F33"/>
              </a:buClr>
              <a:buSzPts val="1200"/>
              <a:buFont typeface="Arial" panose="020B0604020202020204"/>
              <a:buNone/>
            </a:pPr>
            <a:r>
              <a:rPr lang="en-US" sz="1200" b="1" i="0" u="none" strike="noStrike" cap="none">
                <a:solidFill>
                  <a:srgbClr val="0B1F33"/>
                </a:solidFill>
                <a:latin typeface="Arial" panose="020B0604020202020204"/>
                <a:ea typeface="Arial" panose="020B0604020202020204"/>
                <a:cs typeface="Arial" panose="020B0604020202020204"/>
                <a:sym typeface="Arial" panose="020B0604020202020204"/>
              </a:rPr>
              <a:t> Cardiovascular Disease</a:t>
            </a:r>
            <a:endParaRPr sz="12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69" name="Google Shape;169;p7"/>
          <p:cNvSpPr/>
          <p:nvPr/>
        </p:nvSpPr>
        <p:spPr>
          <a:xfrm>
            <a:off x="4919475" y="2532908"/>
            <a:ext cx="3840600" cy="5091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Clr>
                <a:srgbClr val="4A6278"/>
              </a:buClr>
              <a:buSzPts val="1050"/>
              <a:buFont typeface="Arial" panose="020B0604020202020204"/>
              <a:buNone/>
            </a:pPr>
            <a:r>
              <a:rPr lang="en-US" sz="1050">
                <a:solidFill>
                  <a:srgbClr val="4A6278"/>
                </a:solidFill>
              </a:rPr>
              <a:t>Inactivity that leads to obesity, cardiovascular disease and type 2 diabetes (Ritesh Chimoriya et al., 2025)</a:t>
            </a:r>
            <a:endParaRPr sz="105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pic>
        <p:nvPicPr>
          <p:cNvPr id="170" name="Google Shape;170;p7"/>
          <p:cNvPicPr preferRelativeResize="0"/>
          <p:nvPr/>
        </p:nvPicPr>
        <p:blipFill>
          <a:blip r:embed="rId3"/>
          <a:stretch>
            <a:fillRect/>
          </a:stretch>
        </p:blipFill>
        <p:spPr>
          <a:xfrm>
            <a:off x="317020" y="3194400"/>
            <a:ext cx="4160400" cy="1554375"/>
          </a:xfrm>
          <a:prstGeom prst="rect">
            <a:avLst/>
          </a:prstGeom>
          <a:noFill/>
          <a:ln>
            <a:noFill/>
          </a:ln>
        </p:spPr>
      </p:pic>
      <p:pic>
        <p:nvPicPr>
          <p:cNvPr id="171" name="Google Shape;171;p7"/>
          <p:cNvPicPr preferRelativeResize="0"/>
          <p:nvPr/>
        </p:nvPicPr>
        <p:blipFill>
          <a:blip r:embed="rId4"/>
          <a:stretch>
            <a:fillRect/>
          </a:stretch>
        </p:blipFill>
        <p:spPr>
          <a:xfrm>
            <a:off x="4846325" y="3194400"/>
            <a:ext cx="4041651" cy="1525976"/>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0F8FF"/>
        </a:solidFill>
        <a:effectLst/>
      </p:bgPr>
    </p:bg>
    <p:spTree>
      <p:nvGrpSpPr>
        <p:cNvPr id="1" name="Shape 176"/>
        <p:cNvGrpSpPr/>
        <p:nvPr/>
      </p:nvGrpSpPr>
      <p:grpSpPr>
        <a:xfrm>
          <a:off x="0" y="0"/>
          <a:ext cx="0" cy="0"/>
          <a:chOff x="0" y="0"/>
          <a:chExt cx="0" cy="0"/>
        </a:xfrm>
      </p:grpSpPr>
      <p:sp>
        <p:nvSpPr>
          <p:cNvPr id="177" name="Google Shape;177;p8"/>
          <p:cNvSpPr/>
          <p:nvPr/>
        </p:nvSpPr>
        <p:spPr>
          <a:xfrm>
            <a:off x="0" y="0"/>
            <a:ext cx="9144000" cy="640080"/>
          </a:xfrm>
          <a:prstGeom prst="rect">
            <a:avLst/>
          </a:prstGeom>
          <a:solidFill>
            <a:srgbClr val="0B1F33"/>
          </a:solidFill>
          <a:ln w="12700" cap="flat" cmpd="sng">
            <a:solidFill>
              <a:srgbClr val="0B1F3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 name="Google Shape;178;p8"/>
          <p:cNvSpPr/>
          <p:nvPr/>
        </p:nvSpPr>
        <p:spPr>
          <a:xfrm>
            <a:off x="0" y="0"/>
            <a:ext cx="164592" cy="5143500"/>
          </a:xfrm>
          <a:prstGeom prst="rect">
            <a:avLst/>
          </a:prstGeom>
          <a:solidFill>
            <a:srgbClr val="00C9A7"/>
          </a:solidFill>
          <a:ln w="12700" cap="flat" cmpd="sng">
            <a:solidFill>
              <a:srgbClr val="00C9A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 name="Google Shape;179;p8"/>
          <p:cNvSpPr/>
          <p:nvPr/>
        </p:nvSpPr>
        <p:spPr>
          <a:xfrm>
            <a:off x="0" y="0"/>
            <a:ext cx="9144000" cy="54864"/>
          </a:xfrm>
          <a:prstGeom prst="rect">
            <a:avLst/>
          </a:prstGeom>
          <a:solidFill>
            <a:srgbClr val="00C9A7"/>
          </a:solidFill>
          <a:ln w="12700" cap="flat" cmpd="sng">
            <a:solidFill>
              <a:srgbClr val="00C9A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 name="Google Shape;180;p8"/>
          <p:cNvSpPr/>
          <p:nvPr/>
        </p:nvSpPr>
        <p:spPr>
          <a:xfrm>
            <a:off x="320040" y="0"/>
            <a:ext cx="8503920" cy="6400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2000"/>
              <a:buFont typeface="Arial" panose="020B0604020202020204"/>
              <a:buNone/>
            </a:pPr>
            <a:r>
              <a:rPr lang="en-US" sz="2000" b="1" i="0" u="none" strike="noStrike" cap="none">
                <a:solidFill>
                  <a:srgbClr val="FFFFFF"/>
                </a:solidFill>
                <a:latin typeface="Arial" panose="020B0604020202020204"/>
                <a:ea typeface="Arial" panose="020B0604020202020204"/>
                <a:cs typeface="Arial" panose="020B0604020202020204"/>
                <a:sym typeface="Arial" panose="020B0604020202020204"/>
              </a:rPr>
              <a:t>Task 1: Three Key Campaign Aims</a:t>
            </a:r>
            <a:endParaRPr sz="20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81" name="Google Shape;181;p8"/>
          <p:cNvSpPr/>
          <p:nvPr/>
        </p:nvSpPr>
        <p:spPr>
          <a:xfrm>
            <a:off x="320040" y="621792"/>
            <a:ext cx="8503920" cy="292608"/>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4FC3F7"/>
              </a:buClr>
              <a:buSzPts val="1100"/>
              <a:buFont typeface="Arial" panose="020B0604020202020204"/>
              <a:buNone/>
            </a:pPr>
            <a:r>
              <a:rPr lang="en-US" sz="1100" b="0" i="1" u="none" strike="noStrike" cap="none">
                <a:solidFill>
                  <a:srgbClr val="4FC3F7"/>
                </a:solidFill>
                <a:latin typeface="Arial" panose="020B0604020202020204"/>
                <a:ea typeface="Arial" panose="020B0604020202020204"/>
                <a:cs typeface="Arial" panose="020B0604020202020204"/>
                <a:sym typeface="Arial" panose="020B0604020202020204"/>
              </a:rPr>
              <a:t>SMART Aims — Specific, Measurable, Achievable, Realistic, Time-bound</a:t>
            </a:r>
            <a:endParaRPr sz="11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82" name="Google Shape;182;p8"/>
          <p:cNvSpPr/>
          <p:nvPr/>
        </p:nvSpPr>
        <p:spPr>
          <a:xfrm>
            <a:off x="0" y="4901184"/>
            <a:ext cx="9144000" cy="242316"/>
          </a:xfrm>
          <a:prstGeom prst="rect">
            <a:avLst/>
          </a:prstGeom>
          <a:solidFill>
            <a:srgbClr val="07111E"/>
          </a:solidFill>
          <a:ln w="12700" cap="flat" cmpd="sng">
            <a:solidFill>
              <a:srgbClr val="07111E"/>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 name="Google Shape;183;p8"/>
          <p:cNvSpPr/>
          <p:nvPr/>
        </p:nvSpPr>
        <p:spPr>
          <a:xfrm>
            <a:off x="274320" y="4901184"/>
            <a:ext cx="8595360" cy="242316"/>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7AAFC4"/>
              </a:buClr>
              <a:buSzPts val="800"/>
              <a:buFont typeface="Arial" panose="020B0604020202020204"/>
              <a:buNone/>
            </a:pPr>
            <a:r>
              <a:rPr lang="en-US" sz="800" b="0" i="0" u="none" strike="noStrike" cap="none">
                <a:solidFill>
                  <a:srgbClr val="7AAFC4"/>
                </a:solidFill>
                <a:latin typeface="Arial" panose="020B0604020202020204"/>
                <a:ea typeface="Arial" panose="020B0604020202020204"/>
                <a:cs typeface="Arial" panose="020B0604020202020204"/>
                <a:sym typeface="Arial" panose="020B0604020202020204"/>
              </a:rPr>
              <a:t>LCHS7000 | Social Epidemiology and Public Health Development | Digital Detox Campaign</a:t>
            </a:r>
            <a:endParaRPr sz="8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84" name="Google Shape;184;p8"/>
          <p:cNvSpPr/>
          <p:nvPr/>
        </p:nvSpPr>
        <p:spPr>
          <a:xfrm>
            <a:off x="256032" y="987552"/>
            <a:ext cx="685800" cy="1097280"/>
          </a:xfrm>
          <a:prstGeom prst="rect">
            <a:avLst/>
          </a:prstGeom>
          <a:solidFill>
            <a:srgbClr val="0A7EA4"/>
          </a:solidFill>
          <a:ln w="12700" cap="flat" cmpd="sng">
            <a:solidFill>
              <a:srgbClr val="0A7EA4"/>
            </a:solidFill>
            <a:prstDash val="solid"/>
            <a:round/>
            <a:headEnd type="none" w="sm" len="sm"/>
            <a:tailEnd type="none" w="sm" len="sm"/>
          </a:ln>
          <a:effectLst>
            <a:outerShdw blurRad="101600" dist="38100" dir="8100000" algn="bl" rotWithShape="0">
              <a:srgbClr val="000000">
                <a:alpha val="18039"/>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 name="Google Shape;185;p8"/>
          <p:cNvSpPr/>
          <p:nvPr/>
        </p:nvSpPr>
        <p:spPr>
          <a:xfrm>
            <a:off x="256032" y="987552"/>
            <a:ext cx="685800" cy="109728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FFFFFF"/>
              </a:buClr>
              <a:buSzPts val="2600"/>
              <a:buFont typeface="Arial" panose="020B0604020202020204"/>
              <a:buNone/>
            </a:pPr>
            <a:r>
              <a:rPr lang="en-US" sz="2600" b="1" i="0" u="none" strike="noStrike" cap="none">
                <a:solidFill>
                  <a:srgbClr val="FFFFFF"/>
                </a:solidFill>
                <a:latin typeface="Arial" panose="020B0604020202020204"/>
                <a:ea typeface="Arial" panose="020B0604020202020204"/>
                <a:cs typeface="Arial" panose="020B0604020202020204"/>
                <a:sym typeface="Arial" panose="020B0604020202020204"/>
              </a:rPr>
              <a:t>01</a:t>
            </a:r>
            <a:endParaRPr sz="26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86" name="Google Shape;186;p8"/>
          <p:cNvSpPr/>
          <p:nvPr/>
        </p:nvSpPr>
        <p:spPr>
          <a:xfrm>
            <a:off x="1024128" y="987552"/>
            <a:ext cx="1188720" cy="329184"/>
          </a:xfrm>
          <a:prstGeom prst="rect">
            <a:avLst/>
          </a:prstGeom>
          <a:solidFill>
            <a:srgbClr val="0A7EA4"/>
          </a:solidFill>
          <a:ln w="12700" cap="flat" cmpd="sng">
            <a:solidFill>
              <a:srgbClr val="0A7EA4"/>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 name="Google Shape;187;p8"/>
          <p:cNvSpPr/>
          <p:nvPr/>
        </p:nvSpPr>
        <p:spPr>
          <a:xfrm>
            <a:off x="1024128" y="987552"/>
            <a:ext cx="1188720" cy="329184"/>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FFFFFF"/>
              </a:buClr>
              <a:buSzPts val="1000"/>
              <a:buFont typeface="Arial" panose="020B0604020202020204"/>
              <a:buNone/>
            </a:pPr>
            <a:r>
              <a:rPr lang="en-US" sz="1000" b="1" i="0" u="none" strike="noStrike" cap="none">
                <a:solidFill>
                  <a:srgbClr val="FFFFFF"/>
                </a:solidFill>
                <a:latin typeface="Arial" panose="020B0604020202020204"/>
                <a:ea typeface="Arial" panose="020B0604020202020204"/>
                <a:cs typeface="Arial" panose="020B0604020202020204"/>
                <a:sym typeface="Arial" panose="020B0604020202020204"/>
              </a:rPr>
              <a:t>AIM 1</a:t>
            </a:r>
            <a:endParaRPr sz="10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88" name="Google Shape;188;p8"/>
          <p:cNvSpPr/>
          <p:nvPr/>
        </p:nvSpPr>
        <p:spPr>
          <a:xfrm>
            <a:off x="1024128" y="1335024"/>
            <a:ext cx="1828800" cy="384048"/>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0A7EA4"/>
              </a:buClr>
              <a:buSzPts val="1600"/>
              <a:buFont typeface="Arial" panose="020B0604020202020204"/>
              <a:buNone/>
            </a:pPr>
            <a:r>
              <a:rPr lang="en-US" sz="1600" b="1" i="0" u="none" strike="noStrike" cap="none">
                <a:solidFill>
                  <a:srgbClr val="0A7EA4"/>
                </a:solidFill>
                <a:latin typeface="Arial" panose="020B0604020202020204"/>
                <a:ea typeface="Arial" panose="020B0604020202020204"/>
                <a:cs typeface="Arial" panose="020B0604020202020204"/>
                <a:sym typeface="Arial" panose="020B0604020202020204"/>
              </a:rPr>
              <a:t>Raise Awareness</a:t>
            </a:r>
            <a:endParaRPr sz="16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89" name="Google Shape;189;p8"/>
          <p:cNvSpPr/>
          <p:nvPr/>
        </p:nvSpPr>
        <p:spPr>
          <a:xfrm>
            <a:off x="3063240" y="987552"/>
            <a:ext cx="5824728" cy="1097280"/>
          </a:xfrm>
          <a:prstGeom prst="rect">
            <a:avLst/>
          </a:prstGeom>
          <a:solidFill>
            <a:srgbClr val="EAF5FB"/>
          </a:solidFill>
          <a:ln w="12700" cap="flat" cmpd="sng">
            <a:solidFill>
              <a:srgbClr val="D0E8F2"/>
            </a:solidFill>
            <a:prstDash val="solid"/>
            <a:round/>
            <a:headEnd type="none" w="sm" len="sm"/>
            <a:tailEnd type="none" w="sm" len="sm"/>
          </a:ln>
          <a:effectLst>
            <a:outerShdw blurRad="101600" dist="38100" dir="8100000" algn="bl" rotWithShape="0">
              <a:srgbClr val="000000">
                <a:alpha val="18039"/>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 name="Google Shape;190;p8"/>
          <p:cNvSpPr/>
          <p:nvPr/>
        </p:nvSpPr>
        <p:spPr>
          <a:xfrm>
            <a:off x="3246120" y="1097280"/>
            <a:ext cx="5458968" cy="877824"/>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0B1F33"/>
              </a:buClr>
              <a:buSzPts val="1300"/>
              <a:buFont typeface="Arial" panose="020B0604020202020204"/>
              <a:buNone/>
            </a:pPr>
            <a:r>
              <a:rPr lang="en-US" sz="1300">
                <a:solidFill>
                  <a:srgbClr val="0B1F33"/>
                </a:solidFill>
              </a:rPr>
              <a:t>Increase knowledge of the harmful effects of excessive screen use in 80% of participants by the end of the programme.</a:t>
            </a:r>
            <a:endParaRPr sz="13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91" name="Google Shape;191;p8"/>
          <p:cNvSpPr/>
          <p:nvPr/>
        </p:nvSpPr>
        <p:spPr>
          <a:xfrm>
            <a:off x="256032" y="2249424"/>
            <a:ext cx="685800" cy="1097280"/>
          </a:xfrm>
          <a:prstGeom prst="rect">
            <a:avLst/>
          </a:prstGeom>
          <a:solidFill>
            <a:srgbClr val="0969A2"/>
          </a:solidFill>
          <a:ln w="12700" cap="flat" cmpd="sng">
            <a:solidFill>
              <a:srgbClr val="0969A2"/>
            </a:solidFill>
            <a:prstDash val="solid"/>
            <a:round/>
            <a:headEnd type="none" w="sm" len="sm"/>
            <a:tailEnd type="none" w="sm" len="sm"/>
          </a:ln>
          <a:effectLst>
            <a:outerShdw blurRad="101600" dist="38100" dir="8100000" algn="bl" rotWithShape="0">
              <a:srgbClr val="000000">
                <a:alpha val="18039"/>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 name="Google Shape;192;p8"/>
          <p:cNvSpPr/>
          <p:nvPr/>
        </p:nvSpPr>
        <p:spPr>
          <a:xfrm>
            <a:off x="256032" y="2249424"/>
            <a:ext cx="685800" cy="109728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FFFFFF"/>
              </a:buClr>
              <a:buSzPts val="2600"/>
              <a:buFont typeface="Arial" panose="020B0604020202020204"/>
              <a:buNone/>
            </a:pPr>
            <a:r>
              <a:rPr lang="en-US" sz="2600" b="1" i="0" u="none" strike="noStrike" cap="none">
                <a:solidFill>
                  <a:srgbClr val="FFFFFF"/>
                </a:solidFill>
                <a:latin typeface="Arial" panose="020B0604020202020204"/>
                <a:ea typeface="Arial" panose="020B0604020202020204"/>
                <a:cs typeface="Arial" panose="020B0604020202020204"/>
                <a:sym typeface="Arial" panose="020B0604020202020204"/>
              </a:rPr>
              <a:t>02</a:t>
            </a:r>
            <a:endParaRPr sz="26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93" name="Google Shape;193;p8"/>
          <p:cNvSpPr/>
          <p:nvPr/>
        </p:nvSpPr>
        <p:spPr>
          <a:xfrm>
            <a:off x="1024128" y="2249424"/>
            <a:ext cx="1188720" cy="329184"/>
          </a:xfrm>
          <a:prstGeom prst="rect">
            <a:avLst/>
          </a:prstGeom>
          <a:solidFill>
            <a:srgbClr val="0969A2"/>
          </a:solidFill>
          <a:ln w="12700" cap="flat" cmpd="sng">
            <a:solidFill>
              <a:srgbClr val="0969A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 name="Google Shape;194;p8"/>
          <p:cNvSpPr/>
          <p:nvPr/>
        </p:nvSpPr>
        <p:spPr>
          <a:xfrm>
            <a:off x="1024128" y="2249424"/>
            <a:ext cx="1188720" cy="329184"/>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FFFFFF"/>
              </a:buClr>
              <a:buSzPts val="1000"/>
              <a:buFont typeface="Arial" panose="020B0604020202020204"/>
              <a:buNone/>
            </a:pPr>
            <a:r>
              <a:rPr lang="en-US" sz="1000" b="1" i="0" u="none" strike="noStrike" cap="none">
                <a:solidFill>
                  <a:srgbClr val="FFFFFF"/>
                </a:solidFill>
                <a:latin typeface="Arial" panose="020B0604020202020204"/>
                <a:ea typeface="Arial" panose="020B0604020202020204"/>
                <a:cs typeface="Arial" panose="020B0604020202020204"/>
                <a:sym typeface="Arial" panose="020B0604020202020204"/>
              </a:rPr>
              <a:t>AIM 2</a:t>
            </a:r>
            <a:endParaRPr sz="10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95" name="Google Shape;195;p8"/>
          <p:cNvSpPr/>
          <p:nvPr/>
        </p:nvSpPr>
        <p:spPr>
          <a:xfrm>
            <a:off x="1024128" y="2596896"/>
            <a:ext cx="1828800" cy="384048"/>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0969A2"/>
              </a:buClr>
              <a:buSzPts val="1600"/>
              <a:buFont typeface="Arial" panose="020B0604020202020204"/>
              <a:buNone/>
            </a:pPr>
            <a:r>
              <a:rPr lang="en-US" sz="1600" b="1" i="0" u="none" strike="noStrike" cap="none">
                <a:solidFill>
                  <a:srgbClr val="0969A2"/>
                </a:solidFill>
                <a:latin typeface="Arial" panose="020B0604020202020204"/>
                <a:ea typeface="Arial" panose="020B0604020202020204"/>
                <a:cs typeface="Arial" panose="020B0604020202020204"/>
                <a:sym typeface="Arial" panose="020B0604020202020204"/>
              </a:rPr>
              <a:t>Reduce Screen Time</a:t>
            </a:r>
            <a:endParaRPr sz="16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96" name="Google Shape;196;p8"/>
          <p:cNvSpPr/>
          <p:nvPr/>
        </p:nvSpPr>
        <p:spPr>
          <a:xfrm>
            <a:off x="3063240" y="2249424"/>
            <a:ext cx="5824728" cy="1097280"/>
          </a:xfrm>
          <a:prstGeom prst="rect">
            <a:avLst/>
          </a:prstGeom>
          <a:solidFill>
            <a:srgbClr val="EAF5FB"/>
          </a:solidFill>
          <a:ln w="12700" cap="flat" cmpd="sng">
            <a:solidFill>
              <a:srgbClr val="D0E8F2"/>
            </a:solidFill>
            <a:prstDash val="solid"/>
            <a:round/>
            <a:headEnd type="none" w="sm" len="sm"/>
            <a:tailEnd type="none" w="sm" len="sm"/>
          </a:ln>
          <a:effectLst>
            <a:outerShdw blurRad="101600" dist="38100" dir="8100000" algn="bl" rotWithShape="0">
              <a:srgbClr val="000000">
                <a:alpha val="18039"/>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 name="Google Shape;197;p8"/>
          <p:cNvSpPr/>
          <p:nvPr/>
        </p:nvSpPr>
        <p:spPr>
          <a:xfrm>
            <a:off x="3246120" y="2359152"/>
            <a:ext cx="5458968" cy="877824"/>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0B1F33"/>
              </a:buClr>
              <a:buSzPts val="1300"/>
              <a:buFont typeface="Arial" panose="020B0604020202020204"/>
              <a:buNone/>
            </a:pPr>
            <a:r>
              <a:rPr lang="en-US" sz="1300">
                <a:solidFill>
                  <a:srgbClr val="0B1F33"/>
                </a:solidFill>
              </a:rPr>
              <a:t>Support participants to reduce daily recreational screen time by at least 1.5 hours within 8 weeks (Mona et al., 2024).</a:t>
            </a:r>
            <a:endParaRPr sz="13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98" name="Google Shape;198;p8"/>
          <p:cNvSpPr/>
          <p:nvPr/>
        </p:nvSpPr>
        <p:spPr>
          <a:xfrm>
            <a:off x="256032" y="3511296"/>
            <a:ext cx="685800" cy="1097280"/>
          </a:xfrm>
          <a:prstGeom prst="rect">
            <a:avLst/>
          </a:prstGeom>
          <a:solidFill>
            <a:srgbClr val="00C9A7"/>
          </a:solidFill>
          <a:ln w="12700" cap="flat" cmpd="sng">
            <a:solidFill>
              <a:srgbClr val="00C9A7"/>
            </a:solidFill>
            <a:prstDash val="solid"/>
            <a:round/>
            <a:headEnd type="none" w="sm" len="sm"/>
            <a:tailEnd type="none" w="sm" len="sm"/>
          </a:ln>
          <a:effectLst>
            <a:outerShdw blurRad="101600" dist="38100" dir="8100000" algn="bl" rotWithShape="0">
              <a:srgbClr val="000000">
                <a:alpha val="18039"/>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 name="Google Shape;199;p8"/>
          <p:cNvSpPr/>
          <p:nvPr/>
        </p:nvSpPr>
        <p:spPr>
          <a:xfrm>
            <a:off x="256032" y="3511296"/>
            <a:ext cx="685800" cy="109728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FFFFFF"/>
              </a:buClr>
              <a:buSzPts val="2600"/>
              <a:buFont typeface="Arial" panose="020B0604020202020204"/>
              <a:buNone/>
            </a:pPr>
            <a:r>
              <a:rPr lang="en-US" sz="2600" b="1" i="0" u="none" strike="noStrike" cap="none">
                <a:solidFill>
                  <a:srgbClr val="FFFFFF"/>
                </a:solidFill>
                <a:latin typeface="Arial" panose="020B0604020202020204"/>
                <a:ea typeface="Arial" panose="020B0604020202020204"/>
                <a:cs typeface="Arial" panose="020B0604020202020204"/>
                <a:sym typeface="Arial" panose="020B0604020202020204"/>
              </a:rPr>
              <a:t>03</a:t>
            </a:r>
            <a:endParaRPr sz="26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00" name="Google Shape;200;p8"/>
          <p:cNvSpPr/>
          <p:nvPr/>
        </p:nvSpPr>
        <p:spPr>
          <a:xfrm>
            <a:off x="1024128" y="3511296"/>
            <a:ext cx="1188720" cy="329184"/>
          </a:xfrm>
          <a:prstGeom prst="rect">
            <a:avLst/>
          </a:prstGeom>
          <a:solidFill>
            <a:srgbClr val="00C9A7"/>
          </a:solidFill>
          <a:ln w="12700" cap="flat" cmpd="sng">
            <a:solidFill>
              <a:srgbClr val="00C9A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 name="Google Shape;201;p8"/>
          <p:cNvSpPr/>
          <p:nvPr/>
        </p:nvSpPr>
        <p:spPr>
          <a:xfrm>
            <a:off x="1024128" y="3511296"/>
            <a:ext cx="1188720" cy="329184"/>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FFFFFF"/>
              </a:buClr>
              <a:buSzPts val="1000"/>
              <a:buFont typeface="Arial" panose="020B0604020202020204"/>
              <a:buNone/>
            </a:pPr>
            <a:r>
              <a:rPr lang="en-US" sz="1000" b="1" i="0" u="none" strike="noStrike" cap="none">
                <a:solidFill>
                  <a:srgbClr val="FFFFFF"/>
                </a:solidFill>
                <a:latin typeface="Arial" panose="020B0604020202020204"/>
                <a:ea typeface="Arial" panose="020B0604020202020204"/>
                <a:cs typeface="Arial" panose="020B0604020202020204"/>
                <a:sym typeface="Arial" panose="020B0604020202020204"/>
              </a:rPr>
              <a:t>AIM 3</a:t>
            </a:r>
            <a:endParaRPr sz="10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02" name="Google Shape;202;p8"/>
          <p:cNvSpPr/>
          <p:nvPr/>
        </p:nvSpPr>
        <p:spPr>
          <a:xfrm>
            <a:off x="1024128" y="3858768"/>
            <a:ext cx="1828800" cy="384048"/>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00C9A7"/>
              </a:buClr>
              <a:buSzPts val="1600"/>
              <a:buFont typeface="Arial" panose="020B0604020202020204"/>
              <a:buNone/>
            </a:pPr>
            <a:r>
              <a:rPr lang="en-US" sz="1600" b="1" i="0" u="none" strike="noStrike" cap="none">
                <a:solidFill>
                  <a:srgbClr val="00C9A7"/>
                </a:solidFill>
                <a:latin typeface="Arial" panose="020B0604020202020204"/>
                <a:ea typeface="Arial" panose="020B0604020202020204"/>
                <a:cs typeface="Arial" panose="020B0604020202020204"/>
                <a:sym typeface="Arial" panose="020B0604020202020204"/>
              </a:rPr>
              <a:t>Improve Wellbeing</a:t>
            </a:r>
            <a:endParaRPr sz="16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03" name="Google Shape;203;p8"/>
          <p:cNvSpPr/>
          <p:nvPr/>
        </p:nvSpPr>
        <p:spPr>
          <a:xfrm>
            <a:off x="3063240" y="3511296"/>
            <a:ext cx="5824728" cy="1097280"/>
          </a:xfrm>
          <a:prstGeom prst="rect">
            <a:avLst/>
          </a:prstGeom>
          <a:solidFill>
            <a:srgbClr val="EAF5FB"/>
          </a:solidFill>
          <a:ln w="12700" cap="flat" cmpd="sng">
            <a:solidFill>
              <a:srgbClr val="D0E8F2"/>
            </a:solidFill>
            <a:prstDash val="solid"/>
            <a:round/>
            <a:headEnd type="none" w="sm" len="sm"/>
            <a:tailEnd type="none" w="sm" len="sm"/>
          </a:ln>
          <a:effectLst>
            <a:outerShdw blurRad="101600" dist="38100" dir="8100000" algn="bl" rotWithShape="0">
              <a:srgbClr val="000000">
                <a:alpha val="18039"/>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 name="Google Shape;204;p8"/>
          <p:cNvSpPr/>
          <p:nvPr/>
        </p:nvSpPr>
        <p:spPr>
          <a:xfrm>
            <a:off x="3246120" y="3621024"/>
            <a:ext cx="5458968" cy="877824"/>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0B1F33"/>
              </a:buClr>
              <a:buSzPts val="1300"/>
              <a:buFont typeface="Arial" panose="020B0604020202020204"/>
              <a:buNone/>
            </a:pPr>
            <a:r>
              <a:rPr lang="en-US" sz="1300">
                <a:solidFill>
                  <a:srgbClr val="0B1F33"/>
                </a:solidFill>
              </a:rPr>
              <a:t>Improve self-reported sleep quality and mental well-being scores in 70% of participants.</a:t>
            </a:r>
            <a:endParaRPr sz="13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0F8FF"/>
        </a:solidFill>
        <a:effectLst/>
      </p:bgPr>
    </p:bg>
    <p:spTree>
      <p:nvGrpSpPr>
        <p:cNvPr id="1" name="Shape 209"/>
        <p:cNvGrpSpPr/>
        <p:nvPr/>
      </p:nvGrpSpPr>
      <p:grpSpPr>
        <a:xfrm>
          <a:off x="0" y="0"/>
          <a:ext cx="0" cy="0"/>
          <a:chOff x="0" y="0"/>
          <a:chExt cx="0" cy="0"/>
        </a:xfrm>
      </p:grpSpPr>
      <p:sp>
        <p:nvSpPr>
          <p:cNvPr id="210" name="Google Shape;210;p9"/>
          <p:cNvSpPr/>
          <p:nvPr/>
        </p:nvSpPr>
        <p:spPr>
          <a:xfrm>
            <a:off x="0" y="0"/>
            <a:ext cx="9144000" cy="640080"/>
          </a:xfrm>
          <a:prstGeom prst="rect">
            <a:avLst/>
          </a:prstGeom>
          <a:solidFill>
            <a:srgbClr val="0B1F33"/>
          </a:solidFill>
          <a:ln w="12700" cap="flat" cmpd="sng">
            <a:solidFill>
              <a:srgbClr val="0B1F3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 name="Google Shape;211;p9"/>
          <p:cNvSpPr/>
          <p:nvPr/>
        </p:nvSpPr>
        <p:spPr>
          <a:xfrm>
            <a:off x="0" y="0"/>
            <a:ext cx="164592" cy="5143500"/>
          </a:xfrm>
          <a:prstGeom prst="rect">
            <a:avLst/>
          </a:prstGeom>
          <a:solidFill>
            <a:srgbClr val="00C9A7"/>
          </a:solidFill>
          <a:ln w="12700" cap="flat" cmpd="sng">
            <a:solidFill>
              <a:srgbClr val="00C9A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 name="Google Shape;212;p9"/>
          <p:cNvSpPr/>
          <p:nvPr/>
        </p:nvSpPr>
        <p:spPr>
          <a:xfrm>
            <a:off x="0" y="0"/>
            <a:ext cx="9144000" cy="54864"/>
          </a:xfrm>
          <a:prstGeom prst="rect">
            <a:avLst/>
          </a:prstGeom>
          <a:solidFill>
            <a:srgbClr val="00C9A7"/>
          </a:solidFill>
          <a:ln w="12700" cap="flat" cmpd="sng">
            <a:solidFill>
              <a:srgbClr val="00C9A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 name="Google Shape;213;p9"/>
          <p:cNvSpPr/>
          <p:nvPr/>
        </p:nvSpPr>
        <p:spPr>
          <a:xfrm>
            <a:off x="320040" y="0"/>
            <a:ext cx="8503920" cy="6400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2000"/>
              <a:buFont typeface="Arial" panose="020B0604020202020204"/>
              <a:buNone/>
            </a:pPr>
            <a:r>
              <a:rPr lang="en-US" sz="2000" b="1" i="0" u="none" strike="noStrike" cap="none">
                <a:solidFill>
                  <a:srgbClr val="FFFFFF"/>
                </a:solidFill>
                <a:latin typeface="Arial" panose="020B0604020202020204"/>
                <a:ea typeface="Arial" panose="020B0604020202020204"/>
                <a:cs typeface="Arial" panose="020B0604020202020204"/>
                <a:sym typeface="Arial" panose="020B0604020202020204"/>
              </a:rPr>
              <a:t>Task 2: Types of Evaluation</a:t>
            </a:r>
            <a:endParaRPr sz="20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14" name="Google Shape;214;p9"/>
          <p:cNvSpPr/>
          <p:nvPr/>
        </p:nvSpPr>
        <p:spPr>
          <a:xfrm>
            <a:off x="320040" y="621792"/>
            <a:ext cx="8503920" cy="292608"/>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4FC3F7"/>
              </a:buClr>
              <a:buSzPts val="1100"/>
              <a:buFont typeface="Arial" panose="020B0604020202020204"/>
              <a:buNone/>
            </a:pPr>
            <a:r>
              <a:rPr lang="en-US" sz="1100" b="0" i="1" u="none" strike="noStrike" cap="none">
                <a:solidFill>
                  <a:srgbClr val="4FC3F7"/>
                </a:solidFill>
                <a:latin typeface="Arial" panose="020B0604020202020204"/>
                <a:ea typeface="Arial" panose="020B0604020202020204"/>
                <a:cs typeface="Arial" panose="020B0604020202020204"/>
                <a:sym typeface="Arial" panose="020B0604020202020204"/>
              </a:rPr>
              <a:t>How We Will Evaluate the Digital Detox Campaign</a:t>
            </a:r>
            <a:endParaRPr sz="11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15" name="Google Shape;215;p9"/>
          <p:cNvSpPr/>
          <p:nvPr/>
        </p:nvSpPr>
        <p:spPr>
          <a:xfrm>
            <a:off x="0" y="4901184"/>
            <a:ext cx="9144000" cy="242316"/>
          </a:xfrm>
          <a:prstGeom prst="rect">
            <a:avLst/>
          </a:prstGeom>
          <a:solidFill>
            <a:srgbClr val="07111E"/>
          </a:solidFill>
          <a:ln w="12700" cap="flat" cmpd="sng">
            <a:solidFill>
              <a:srgbClr val="07111E"/>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 name="Google Shape;216;p9"/>
          <p:cNvSpPr/>
          <p:nvPr/>
        </p:nvSpPr>
        <p:spPr>
          <a:xfrm>
            <a:off x="274320" y="4901184"/>
            <a:ext cx="8595360" cy="242316"/>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7AAFC4"/>
              </a:buClr>
              <a:buSzPts val="800"/>
              <a:buFont typeface="Arial" panose="020B0604020202020204"/>
              <a:buNone/>
            </a:pPr>
            <a:r>
              <a:rPr lang="en-US" sz="800" b="0" i="0" u="none" strike="noStrike" cap="none">
                <a:solidFill>
                  <a:srgbClr val="7AAFC4"/>
                </a:solidFill>
                <a:latin typeface="Arial" panose="020B0604020202020204"/>
                <a:ea typeface="Arial" panose="020B0604020202020204"/>
                <a:cs typeface="Arial" panose="020B0604020202020204"/>
                <a:sym typeface="Arial" panose="020B0604020202020204"/>
              </a:rPr>
              <a:t>LCHS7000 | Social Epidemiology and Public Health Development | Digital Detox Campaign</a:t>
            </a:r>
            <a:endParaRPr sz="8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17" name="Google Shape;217;p9"/>
          <p:cNvSpPr/>
          <p:nvPr/>
        </p:nvSpPr>
        <p:spPr>
          <a:xfrm>
            <a:off x="256032" y="987552"/>
            <a:ext cx="4160520" cy="1691640"/>
          </a:xfrm>
          <a:prstGeom prst="rect">
            <a:avLst/>
          </a:prstGeom>
          <a:solidFill>
            <a:srgbClr val="0A7EA4"/>
          </a:solidFill>
          <a:ln w="12700" cap="flat" cmpd="sng">
            <a:solidFill>
              <a:srgbClr val="0A7EA4"/>
            </a:solidFill>
            <a:prstDash val="solid"/>
            <a:round/>
            <a:headEnd type="none" w="sm" len="sm"/>
            <a:tailEnd type="none" w="sm" len="sm"/>
          </a:ln>
          <a:effectLst>
            <a:outerShdw blurRad="101600" dist="38100" dir="8100000" algn="bl" rotWithShape="0">
              <a:srgbClr val="000000">
                <a:alpha val="18039"/>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 name="Google Shape;218;p9"/>
          <p:cNvSpPr/>
          <p:nvPr/>
        </p:nvSpPr>
        <p:spPr>
          <a:xfrm>
            <a:off x="256032" y="1078992"/>
            <a:ext cx="4160520" cy="36576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000000"/>
              </a:buClr>
              <a:buSzPts val="2200"/>
              <a:buFont typeface="Arial" panose="020B0604020202020204"/>
              <a:buNone/>
            </a:pPr>
            <a:r>
              <a:rPr lang="en-US" sz="2200" b="0" i="0" u="none" strike="noStrike" cap="none">
                <a:solidFill>
                  <a:srgbClr val="000000"/>
                </a:solidFill>
                <a:latin typeface="Arial" panose="020B0604020202020204"/>
                <a:ea typeface="Arial" panose="020B0604020202020204"/>
                <a:cs typeface="Arial" panose="020B0604020202020204"/>
                <a:sym typeface="Arial" panose="020B0604020202020204"/>
              </a:rPr>
              <a:t>⚙️</a:t>
            </a:r>
            <a:endParaRPr sz="22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19" name="Google Shape;219;p9"/>
          <p:cNvSpPr/>
          <p:nvPr/>
        </p:nvSpPr>
        <p:spPr>
          <a:xfrm>
            <a:off x="365760" y="1444752"/>
            <a:ext cx="3941064" cy="347472"/>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FFFFFF"/>
              </a:buClr>
              <a:buSzPts val="1400"/>
              <a:buFont typeface="Arial" panose="020B0604020202020204"/>
              <a:buNone/>
            </a:pPr>
            <a:r>
              <a:rPr lang="en-US" sz="1400" b="1" i="0" u="none" strike="noStrike" cap="none">
                <a:solidFill>
                  <a:srgbClr val="FFFFFF"/>
                </a:solidFill>
                <a:latin typeface="Arial" panose="020B0604020202020204"/>
                <a:ea typeface="Arial" panose="020B0604020202020204"/>
                <a:cs typeface="Arial" panose="020B0604020202020204"/>
                <a:sym typeface="Arial" panose="020B0604020202020204"/>
              </a:rPr>
              <a:t>Process Evaluation</a:t>
            </a:r>
            <a:endParaRPr sz="14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20" name="Google Shape;220;p9"/>
          <p:cNvSpPr/>
          <p:nvPr/>
        </p:nvSpPr>
        <p:spPr>
          <a:xfrm>
            <a:off x="365760" y="1810512"/>
            <a:ext cx="3941064" cy="804672"/>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Clr>
                <a:srgbClr val="D0E8F2"/>
              </a:buClr>
              <a:buSzPts val="1150"/>
              <a:buFont typeface="Arial" panose="020B0604020202020204"/>
              <a:buNone/>
            </a:pPr>
            <a:r>
              <a:rPr lang="en-US" sz="1150">
                <a:solidFill>
                  <a:srgbClr val="D0E8F2"/>
                </a:solidFill>
              </a:rPr>
              <a:t>Monitoring reach, session attendance, and material quality.</a:t>
            </a:r>
            <a:endParaRPr sz="115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21" name="Google Shape;221;p9"/>
          <p:cNvSpPr/>
          <p:nvPr/>
        </p:nvSpPr>
        <p:spPr>
          <a:xfrm>
            <a:off x="4645152" y="987552"/>
            <a:ext cx="4160520" cy="1691640"/>
          </a:xfrm>
          <a:prstGeom prst="rect">
            <a:avLst/>
          </a:prstGeom>
          <a:solidFill>
            <a:srgbClr val="0969A2"/>
          </a:solidFill>
          <a:ln w="12700" cap="flat" cmpd="sng">
            <a:solidFill>
              <a:srgbClr val="0969A2"/>
            </a:solidFill>
            <a:prstDash val="solid"/>
            <a:round/>
            <a:headEnd type="none" w="sm" len="sm"/>
            <a:tailEnd type="none" w="sm" len="sm"/>
          </a:ln>
          <a:effectLst>
            <a:outerShdw blurRad="101600" dist="38100" dir="8100000" algn="bl" rotWithShape="0">
              <a:srgbClr val="000000">
                <a:alpha val="18039"/>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 name="Google Shape;222;p9"/>
          <p:cNvSpPr/>
          <p:nvPr/>
        </p:nvSpPr>
        <p:spPr>
          <a:xfrm>
            <a:off x="4645152" y="1078992"/>
            <a:ext cx="4160520" cy="36576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000000"/>
              </a:buClr>
              <a:buSzPts val="2200"/>
              <a:buFont typeface="Arial" panose="020B0604020202020204"/>
              <a:buNone/>
            </a:pPr>
            <a:r>
              <a:rPr lang="en-US" sz="2200" b="0" i="0" u="none" strike="noStrike" cap="none">
                <a:solidFill>
                  <a:srgbClr val="000000"/>
                </a:solidFill>
                <a:latin typeface="Arial" panose="020B0604020202020204"/>
                <a:ea typeface="Arial" panose="020B0604020202020204"/>
                <a:cs typeface="Arial" panose="020B0604020202020204"/>
                <a:sym typeface="Arial" panose="020B0604020202020204"/>
              </a:rPr>
              <a:t>⚡</a:t>
            </a:r>
            <a:endParaRPr sz="22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23" name="Google Shape;223;p9"/>
          <p:cNvSpPr/>
          <p:nvPr/>
        </p:nvSpPr>
        <p:spPr>
          <a:xfrm>
            <a:off x="4754880" y="1444752"/>
            <a:ext cx="3941064" cy="347472"/>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FFFFFF"/>
              </a:buClr>
              <a:buSzPts val="1400"/>
              <a:buFont typeface="Arial" panose="020B0604020202020204"/>
              <a:buNone/>
            </a:pPr>
            <a:r>
              <a:rPr lang="en-US" sz="1400" b="1" i="0" u="none" strike="noStrike" cap="none">
                <a:solidFill>
                  <a:srgbClr val="FFFFFF"/>
                </a:solidFill>
                <a:latin typeface="Arial" panose="020B0604020202020204"/>
                <a:ea typeface="Arial" panose="020B0604020202020204"/>
                <a:cs typeface="Arial" panose="020B0604020202020204"/>
                <a:sym typeface="Arial" panose="020B0604020202020204"/>
              </a:rPr>
              <a:t>Impact Evaluation</a:t>
            </a:r>
            <a:endParaRPr sz="14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24" name="Google Shape;224;p9"/>
          <p:cNvSpPr/>
          <p:nvPr/>
        </p:nvSpPr>
        <p:spPr>
          <a:xfrm>
            <a:off x="4754880" y="1810512"/>
            <a:ext cx="3941064" cy="804672"/>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Clr>
                <a:srgbClr val="D0E8F2"/>
              </a:buClr>
              <a:buSzPts val="1150"/>
              <a:buFont typeface="Arial" panose="020B0604020202020204"/>
              <a:buNone/>
            </a:pPr>
            <a:r>
              <a:rPr lang="en-US" sz="1150">
                <a:solidFill>
                  <a:srgbClr val="D0E8F2"/>
                </a:solidFill>
              </a:rPr>
              <a:t>Measures immediate changes in knowledge, attitudes, and screen time behaviour.</a:t>
            </a:r>
            <a:endParaRPr sz="115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25" name="Google Shape;225;p9"/>
          <p:cNvSpPr/>
          <p:nvPr/>
        </p:nvSpPr>
        <p:spPr>
          <a:xfrm>
            <a:off x="256032" y="2907792"/>
            <a:ext cx="4160520" cy="1691640"/>
          </a:xfrm>
          <a:prstGeom prst="rect">
            <a:avLst/>
          </a:prstGeom>
          <a:solidFill>
            <a:srgbClr val="00C9A7"/>
          </a:solidFill>
          <a:ln w="12700" cap="flat" cmpd="sng">
            <a:solidFill>
              <a:srgbClr val="00C9A7"/>
            </a:solidFill>
            <a:prstDash val="solid"/>
            <a:round/>
            <a:headEnd type="none" w="sm" len="sm"/>
            <a:tailEnd type="none" w="sm" len="sm"/>
          </a:ln>
          <a:effectLst>
            <a:outerShdw blurRad="101600" dist="38100" dir="8100000" algn="bl" rotWithShape="0">
              <a:srgbClr val="000000">
                <a:alpha val="18039"/>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 name="Google Shape;226;p9"/>
          <p:cNvSpPr/>
          <p:nvPr/>
        </p:nvSpPr>
        <p:spPr>
          <a:xfrm>
            <a:off x="256032" y="2999232"/>
            <a:ext cx="4160520" cy="36576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000000"/>
              </a:buClr>
              <a:buSzPts val="2200"/>
              <a:buFont typeface="Arial" panose="020B0604020202020204"/>
              <a:buNone/>
            </a:pPr>
            <a:r>
              <a:rPr lang="en-US" sz="2200" b="0" i="0" u="none" strike="noStrike" cap="none">
                <a:solidFill>
                  <a:srgbClr val="000000"/>
                </a:solidFill>
                <a:latin typeface="Arial" panose="020B0604020202020204"/>
                <a:ea typeface="Arial" panose="020B0604020202020204"/>
                <a:cs typeface="Arial" panose="020B0604020202020204"/>
                <a:sym typeface="Arial" panose="020B0604020202020204"/>
              </a:rPr>
              <a:t>📈</a:t>
            </a:r>
            <a:endParaRPr sz="22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27" name="Google Shape;227;p9"/>
          <p:cNvSpPr/>
          <p:nvPr/>
        </p:nvSpPr>
        <p:spPr>
          <a:xfrm>
            <a:off x="365760" y="3364992"/>
            <a:ext cx="3941064" cy="347472"/>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FFFFFF"/>
              </a:buClr>
              <a:buSzPts val="1400"/>
              <a:buFont typeface="Arial" panose="020B0604020202020204"/>
              <a:buNone/>
            </a:pPr>
            <a:r>
              <a:rPr lang="en-US" sz="1400" b="1" i="0" u="none" strike="noStrike" cap="none">
                <a:solidFill>
                  <a:srgbClr val="FFFFFF"/>
                </a:solidFill>
                <a:latin typeface="Arial" panose="020B0604020202020204"/>
                <a:ea typeface="Arial" panose="020B0604020202020204"/>
                <a:cs typeface="Arial" panose="020B0604020202020204"/>
                <a:sym typeface="Arial" panose="020B0604020202020204"/>
              </a:rPr>
              <a:t>Outcome Evaluation</a:t>
            </a:r>
            <a:endParaRPr sz="14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28" name="Google Shape;228;p9"/>
          <p:cNvSpPr/>
          <p:nvPr/>
        </p:nvSpPr>
        <p:spPr>
          <a:xfrm>
            <a:off x="365760" y="3730752"/>
            <a:ext cx="3941064" cy="804672"/>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Clr>
                <a:srgbClr val="D0E8F2"/>
              </a:buClr>
              <a:buSzPts val="1150"/>
              <a:buFont typeface="Arial" panose="020B0604020202020204"/>
              <a:buNone/>
            </a:pPr>
            <a:r>
              <a:rPr lang="en-US" sz="1150">
                <a:solidFill>
                  <a:srgbClr val="D0E8F2"/>
                </a:solidFill>
              </a:rPr>
              <a:t>Examines long-term changes in sleep quality, mental well-being scores, and sustained screen time reduction (Wang et al., 2023).</a:t>
            </a:r>
            <a:endParaRPr sz="115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29" name="Google Shape;229;p9"/>
          <p:cNvSpPr/>
          <p:nvPr/>
        </p:nvSpPr>
        <p:spPr>
          <a:xfrm>
            <a:off x="4645152" y="2907792"/>
            <a:ext cx="4160520" cy="1691640"/>
          </a:xfrm>
          <a:prstGeom prst="rect">
            <a:avLst/>
          </a:prstGeom>
          <a:solidFill>
            <a:srgbClr val="FFD166"/>
          </a:solidFill>
          <a:ln w="12700" cap="flat" cmpd="sng">
            <a:solidFill>
              <a:srgbClr val="FFD166"/>
            </a:solidFill>
            <a:prstDash val="solid"/>
            <a:round/>
            <a:headEnd type="none" w="sm" len="sm"/>
            <a:tailEnd type="none" w="sm" len="sm"/>
          </a:ln>
          <a:effectLst>
            <a:outerShdw blurRad="101600" dist="38100" dir="8100000" algn="bl" rotWithShape="0">
              <a:srgbClr val="000000">
                <a:alpha val="18039"/>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 name="Google Shape;230;p9"/>
          <p:cNvSpPr/>
          <p:nvPr/>
        </p:nvSpPr>
        <p:spPr>
          <a:xfrm>
            <a:off x="4645152" y="2999232"/>
            <a:ext cx="4160520" cy="36576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000000"/>
              </a:buClr>
              <a:buSzPts val="2200"/>
              <a:buFont typeface="Arial" panose="020B0604020202020204"/>
              <a:buNone/>
            </a:pPr>
            <a:r>
              <a:rPr lang="en-US" sz="2200" b="0" i="0" u="none" strike="noStrike" cap="none">
                <a:solidFill>
                  <a:srgbClr val="000000"/>
                </a:solidFill>
                <a:latin typeface="Arial" panose="020B0604020202020204"/>
                <a:ea typeface="Arial" panose="020B0604020202020204"/>
                <a:cs typeface="Arial" panose="020B0604020202020204"/>
                <a:sym typeface="Arial" panose="020B0604020202020204"/>
              </a:rPr>
              <a:t>💷</a:t>
            </a:r>
            <a:endParaRPr sz="22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31" name="Google Shape;231;p9"/>
          <p:cNvSpPr/>
          <p:nvPr/>
        </p:nvSpPr>
        <p:spPr>
          <a:xfrm>
            <a:off x="4754880" y="3364992"/>
            <a:ext cx="3941064" cy="347472"/>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FFFFFF"/>
              </a:buClr>
              <a:buSzPts val="1400"/>
              <a:buFont typeface="Arial" panose="020B0604020202020204"/>
              <a:buNone/>
            </a:pPr>
            <a:r>
              <a:rPr lang="en-US" sz="1400" b="1" i="0" u="none" strike="noStrike" cap="none">
                <a:solidFill>
                  <a:srgbClr val="FFFFFF"/>
                </a:solidFill>
                <a:latin typeface="Arial" panose="020B0604020202020204"/>
                <a:ea typeface="Arial" panose="020B0604020202020204"/>
                <a:cs typeface="Arial" panose="020B0604020202020204"/>
                <a:sym typeface="Arial" panose="020B0604020202020204"/>
              </a:rPr>
              <a:t>Cost-Effectiveness</a:t>
            </a:r>
            <a:endParaRPr sz="14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32" name="Google Shape;232;p9"/>
          <p:cNvSpPr/>
          <p:nvPr/>
        </p:nvSpPr>
        <p:spPr>
          <a:xfrm>
            <a:off x="4754880" y="3730752"/>
            <a:ext cx="3941064" cy="804672"/>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Clr>
                <a:srgbClr val="D0E8F2"/>
              </a:buClr>
              <a:buSzPts val="1150"/>
              <a:buFont typeface="Arial" panose="020B0604020202020204"/>
              <a:buNone/>
            </a:pPr>
            <a:r>
              <a:rPr lang="en-US" sz="1150">
                <a:solidFill>
                  <a:srgbClr val="D0E8F2"/>
                </a:solidFill>
              </a:rPr>
              <a:t>Calculates cost per participant per QALY gained, enabling the local council to assess return on investment.</a:t>
            </a:r>
            <a:endParaRPr sz="115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0F8FF"/>
        </a:solidFill>
        <a:effectLst/>
      </p:bgPr>
    </p:bg>
    <p:spTree>
      <p:nvGrpSpPr>
        <p:cNvPr id="1" name="Shape 237"/>
        <p:cNvGrpSpPr/>
        <p:nvPr/>
      </p:nvGrpSpPr>
      <p:grpSpPr>
        <a:xfrm>
          <a:off x="0" y="0"/>
          <a:ext cx="0" cy="0"/>
          <a:chOff x="0" y="0"/>
          <a:chExt cx="0" cy="0"/>
        </a:xfrm>
      </p:grpSpPr>
      <p:sp>
        <p:nvSpPr>
          <p:cNvPr id="238" name="Google Shape;238;p10"/>
          <p:cNvSpPr/>
          <p:nvPr/>
        </p:nvSpPr>
        <p:spPr>
          <a:xfrm>
            <a:off x="0" y="0"/>
            <a:ext cx="9144000" cy="640080"/>
          </a:xfrm>
          <a:prstGeom prst="rect">
            <a:avLst/>
          </a:prstGeom>
          <a:solidFill>
            <a:srgbClr val="0B1F33"/>
          </a:solidFill>
          <a:ln w="12700" cap="flat" cmpd="sng">
            <a:solidFill>
              <a:srgbClr val="0B1F3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 name="Google Shape;239;p10"/>
          <p:cNvSpPr/>
          <p:nvPr/>
        </p:nvSpPr>
        <p:spPr>
          <a:xfrm>
            <a:off x="0" y="0"/>
            <a:ext cx="164592" cy="5143500"/>
          </a:xfrm>
          <a:prstGeom prst="rect">
            <a:avLst/>
          </a:prstGeom>
          <a:solidFill>
            <a:srgbClr val="00C9A7"/>
          </a:solidFill>
          <a:ln w="12700" cap="flat" cmpd="sng">
            <a:solidFill>
              <a:srgbClr val="00C9A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 name="Google Shape;240;p10"/>
          <p:cNvSpPr/>
          <p:nvPr/>
        </p:nvSpPr>
        <p:spPr>
          <a:xfrm>
            <a:off x="0" y="0"/>
            <a:ext cx="9144000" cy="54864"/>
          </a:xfrm>
          <a:prstGeom prst="rect">
            <a:avLst/>
          </a:prstGeom>
          <a:solidFill>
            <a:srgbClr val="00C9A7"/>
          </a:solidFill>
          <a:ln w="12700" cap="flat" cmpd="sng">
            <a:solidFill>
              <a:srgbClr val="00C9A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 name="Google Shape;241;p10"/>
          <p:cNvSpPr/>
          <p:nvPr/>
        </p:nvSpPr>
        <p:spPr>
          <a:xfrm>
            <a:off x="320040" y="0"/>
            <a:ext cx="8503920" cy="6400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2000"/>
              <a:buFont typeface="Arial" panose="020B0604020202020204"/>
              <a:buNone/>
            </a:pPr>
            <a:r>
              <a:rPr lang="en-US" sz="2000" b="1" i="0" u="none" strike="noStrike" cap="none">
                <a:solidFill>
                  <a:srgbClr val="FFFFFF"/>
                </a:solidFill>
                <a:latin typeface="Arial" panose="020B0604020202020204"/>
                <a:ea typeface="Arial" panose="020B0604020202020204"/>
                <a:cs typeface="Arial" panose="020B0604020202020204"/>
                <a:sym typeface="Arial" panose="020B0604020202020204"/>
              </a:rPr>
              <a:t>Task 2: Measuring Whether Our Aims Have Been Achieved</a:t>
            </a:r>
            <a:endParaRPr sz="20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42" name="Google Shape;242;p10"/>
          <p:cNvSpPr/>
          <p:nvPr/>
        </p:nvSpPr>
        <p:spPr>
          <a:xfrm>
            <a:off x="320040" y="621792"/>
            <a:ext cx="8503920" cy="292608"/>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4FC3F7"/>
              </a:buClr>
              <a:buSzPts val="1100"/>
              <a:buFont typeface="Arial" panose="020B0604020202020204"/>
              <a:buNone/>
            </a:pPr>
            <a:r>
              <a:rPr lang="en-US" sz="1100" b="0" i="1" u="none" strike="noStrike" cap="none">
                <a:solidFill>
                  <a:srgbClr val="4FC3F7"/>
                </a:solidFill>
                <a:latin typeface="Arial" panose="020B0604020202020204"/>
                <a:ea typeface="Arial" panose="020B0604020202020204"/>
                <a:cs typeface="Arial" panose="020B0604020202020204"/>
                <a:sym typeface="Arial" panose="020B0604020202020204"/>
              </a:rPr>
              <a:t>Validated Tools, Timings &amp; Success Thresholds</a:t>
            </a:r>
            <a:endParaRPr sz="11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43" name="Google Shape;243;p10"/>
          <p:cNvSpPr/>
          <p:nvPr/>
        </p:nvSpPr>
        <p:spPr>
          <a:xfrm>
            <a:off x="0" y="4901184"/>
            <a:ext cx="9144000" cy="242316"/>
          </a:xfrm>
          <a:prstGeom prst="rect">
            <a:avLst/>
          </a:prstGeom>
          <a:solidFill>
            <a:srgbClr val="07111E"/>
          </a:solidFill>
          <a:ln w="12700" cap="flat" cmpd="sng">
            <a:solidFill>
              <a:srgbClr val="07111E"/>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 name="Google Shape;244;p10"/>
          <p:cNvSpPr/>
          <p:nvPr/>
        </p:nvSpPr>
        <p:spPr>
          <a:xfrm>
            <a:off x="274320" y="4901184"/>
            <a:ext cx="8595360" cy="242316"/>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7AAFC4"/>
              </a:buClr>
              <a:buSzPts val="800"/>
              <a:buFont typeface="Arial" panose="020B0604020202020204"/>
              <a:buNone/>
            </a:pPr>
            <a:r>
              <a:rPr lang="en-US" sz="800" b="0" i="0" u="none" strike="noStrike" cap="none">
                <a:solidFill>
                  <a:srgbClr val="7AAFC4"/>
                </a:solidFill>
                <a:latin typeface="Arial" panose="020B0604020202020204"/>
                <a:ea typeface="Arial" panose="020B0604020202020204"/>
                <a:cs typeface="Arial" panose="020B0604020202020204"/>
                <a:sym typeface="Arial" panose="020B0604020202020204"/>
              </a:rPr>
              <a:t>LCHS7000 | Social Epidemiology and Public Health Development | Digital Detox Campaign</a:t>
            </a:r>
            <a:endParaRPr sz="8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45" name="Google Shape;245;p10"/>
          <p:cNvSpPr/>
          <p:nvPr/>
        </p:nvSpPr>
        <p:spPr>
          <a:xfrm>
            <a:off x="256032" y="914400"/>
            <a:ext cx="1737360" cy="603504"/>
          </a:xfrm>
          <a:prstGeom prst="rect">
            <a:avLst/>
          </a:prstGeom>
          <a:solidFill>
            <a:srgbClr val="0A7EA4"/>
          </a:solidFill>
          <a:ln w="12700" cap="flat" cmpd="sng">
            <a:solidFill>
              <a:srgbClr val="0A7EA4"/>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 name="Google Shape;246;p10"/>
          <p:cNvSpPr/>
          <p:nvPr/>
        </p:nvSpPr>
        <p:spPr>
          <a:xfrm>
            <a:off x="329184" y="914400"/>
            <a:ext cx="1591056" cy="603504"/>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FFFFFF"/>
              </a:buClr>
              <a:buSzPts val="1200"/>
              <a:buFont typeface="Arial" panose="020B0604020202020204"/>
              <a:buNone/>
            </a:pPr>
            <a:r>
              <a:rPr lang="en-US" sz="1200" b="1" i="0" u="none" strike="noStrike" cap="none">
                <a:solidFill>
                  <a:srgbClr val="FFFFFF"/>
                </a:solidFill>
                <a:latin typeface="Arial" panose="020B0604020202020204"/>
                <a:ea typeface="Arial" panose="020B0604020202020204"/>
                <a:cs typeface="Arial" panose="020B0604020202020204"/>
                <a:sym typeface="Arial" panose="020B0604020202020204"/>
              </a:rPr>
              <a:t>Aim</a:t>
            </a:r>
            <a:endParaRPr sz="12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47" name="Google Shape;247;p10"/>
          <p:cNvSpPr/>
          <p:nvPr/>
        </p:nvSpPr>
        <p:spPr>
          <a:xfrm>
            <a:off x="1993392" y="914400"/>
            <a:ext cx="2834640" cy="603504"/>
          </a:xfrm>
          <a:prstGeom prst="rect">
            <a:avLst/>
          </a:prstGeom>
          <a:solidFill>
            <a:srgbClr val="0A7EA4"/>
          </a:solidFill>
          <a:ln w="12700" cap="flat" cmpd="sng">
            <a:solidFill>
              <a:srgbClr val="0A7EA4"/>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 name="Google Shape;248;p10"/>
          <p:cNvSpPr/>
          <p:nvPr/>
        </p:nvSpPr>
        <p:spPr>
          <a:xfrm>
            <a:off x="2066544" y="914400"/>
            <a:ext cx="2688336" cy="603504"/>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FFFFFF"/>
              </a:buClr>
              <a:buSzPts val="1200"/>
              <a:buFont typeface="Arial" panose="020B0604020202020204"/>
              <a:buNone/>
            </a:pPr>
            <a:r>
              <a:rPr lang="en-US" sz="1200" b="1" i="0" u="none" strike="noStrike" cap="none">
                <a:solidFill>
                  <a:srgbClr val="FFFFFF"/>
                </a:solidFill>
                <a:latin typeface="Arial" panose="020B0604020202020204"/>
                <a:ea typeface="Arial" panose="020B0604020202020204"/>
                <a:cs typeface="Arial" panose="020B0604020202020204"/>
                <a:sym typeface="Arial" panose="020B0604020202020204"/>
              </a:rPr>
              <a:t>Measurement Tool</a:t>
            </a:r>
            <a:endParaRPr sz="12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49" name="Google Shape;249;p10"/>
          <p:cNvSpPr/>
          <p:nvPr/>
        </p:nvSpPr>
        <p:spPr>
          <a:xfrm>
            <a:off x="4828032" y="914400"/>
            <a:ext cx="1645920" cy="603504"/>
          </a:xfrm>
          <a:prstGeom prst="rect">
            <a:avLst/>
          </a:prstGeom>
          <a:solidFill>
            <a:srgbClr val="0A7EA4"/>
          </a:solidFill>
          <a:ln w="12700" cap="flat" cmpd="sng">
            <a:solidFill>
              <a:srgbClr val="0A7EA4"/>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 name="Google Shape;250;p10"/>
          <p:cNvSpPr/>
          <p:nvPr/>
        </p:nvSpPr>
        <p:spPr>
          <a:xfrm>
            <a:off x="4901184" y="914400"/>
            <a:ext cx="1499616" cy="603504"/>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FFFFFF"/>
              </a:buClr>
              <a:buSzPts val="1200"/>
              <a:buFont typeface="Arial" panose="020B0604020202020204"/>
              <a:buNone/>
            </a:pPr>
            <a:r>
              <a:rPr lang="en-US" sz="1200" b="1" i="0" u="none" strike="noStrike" cap="none">
                <a:solidFill>
                  <a:srgbClr val="FFFFFF"/>
                </a:solidFill>
                <a:latin typeface="Arial" panose="020B0604020202020204"/>
                <a:ea typeface="Arial" panose="020B0604020202020204"/>
                <a:cs typeface="Arial" panose="020B0604020202020204"/>
                <a:sym typeface="Arial" panose="020B0604020202020204"/>
              </a:rPr>
              <a:t>Timing</a:t>
            </a:r>
            <a:endParaRPr sz="12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51" name="Google Shape;251;p10"/>
          <p:cNvSpPr/>
          <p:nvPr/>
        </p:nvSpPr>
        <p:spPr>
          <a:xfrm>
            <a:off x="6473952" y="914400"/>
            <a:ext cx="2286000" cy="603504"/>
          </a:xfrm>
          <a:prstGeom prst="rect">
            <a:avLst/>
          </a:prstGeom>
          <a:solidFill>
            <a:srgbClr val="0A7EA4"/>
          </a:solidFill>
          <a:ln w="12700" cap="flat" cmpd="sng">
            <a:solidFill>
              <a:srgbClr val="0A7EA4"/>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 name="Google Shape;252;p10"/>
          <p:cNvSpPr/>
          <p:nvPr/>
        </p:nvSpPr>
        <p:spPr>
          <a:xfrm>
            <a:off x="6547104" y="914400"/>
            <a:ext cx="2139696" cy="603504"/>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FFFFFF"/>
              </a:buClr>
              <a:buSzPts val="1200"/>
              <a:buFont typeface="Arial" panose="020B0604020202020204"/>
              <a:buNone/>
            </a:pPr>
            <a:r>
              <a:rPr lang="en-US" sz="1200" b="1" i="0" u="none" strike="noStrike" cap="none">
                <a:solidFill>
                  <a:srgbClr val="FFFFFF"/>
                </a:solidFill>
                <a:latin typeface="Arial" panose="020B0604020202020204"/>
                <a:ea typeface="Arial" panose="020B0604020202020204"/>
                <a:cs typeface="Arial" panose="020B0604020202020204"/>
                <a:sym typeface="Arial" panose="020B0604020202020204"/>
              </a:rPr>
              <a:t>Target</a:t>
            </a:r>
            <a:endParaRPr sz="12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53" name="Google Shape;253;p10"/>
          <p:cNvSpPr/>
          <p:nvPr/>
        </p:nvSpPr>
        <p:spPr>
          <a:xfrm>
            <a:off x="256032" y="1517904"/>
            <a:ext cx="1737360" cy="603504"/>
          </a:xfrm>
          <a:prstGeom prst="rect">
            <a:avLst/>
          </a:prstGeom>
          <a:solidFill>
            <a:srgbClr val="FFFFFF"/>
          </a:solidFill>
          <a:ln w="12700" cap="flat" cmpd="sng">
            <a:solidFill>
              <a:srgbClr val="D0E8F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 name="Google Shape;254;p10"/>
          <p:cNvSpPr/>
          <p:nvPr/>
        </p:nvSpPr>
        <p:spPr>
          <a:xfrm>
            <a:off x="329184" y="1517904"/>
            <a:ext cx="1591056" cy="603504"/>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0B1F33"/>
              </a:buClr>
              <a:buSzPts val="1100"/>
              <a:buFont typeface="Arial" panose="020B0604020202020204"/>
              <a:buNone/>
            </a:pPr>
            <a:r>
              <a:rPr lang="en-US" sz="1100" b="0" i="0" u="none" strike="noStrike" cap="none">
                <a:solidFill>
                  <a:srgbClr val="0B1F33"/>
                </a:solidFill>
                <a:latin typeface="Arial" panose="020B0604020202020204"/>
                <a:ea typeface="Arial" panose="020B0604020202020204"/>
                <a:cs typeface="Arial" panose="020B0604020202020204"/>
                <a:sym typeface="Arial" panose="020B0604020202020204"/>
              </a:rPr>
              <a:t>Raise Awareness</a:t>
            </a:r>
            <a:endParaRPr sz="11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55" name="Google Shape;255;p10"/>
          <p:cNvSpPr/>
          <p:nvPr/>
        </p:nvSpPr>
        <p:spPr>
          <a:xfrm>
            <a:off x="1993392" y="1517904"/>
            <a:ext cx="2834640" cy="603504"/>
          </a:xfrm>
          <a:prstGeom prst="rect">
            <a:avLst/>
          </a:prstGeom>
          <a:solidFill>
            <a:srgbClr val="FFFFFF"/>
          </a:solidFill>
          <a:ln w="12700" cap="flat" cmpd="sng">
            <a:solidFill>
              <a:srgbClr val="D0E8F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 name="Google Shape;256;p10"/>
          <p:cNvSpPr/>
          <p:nvPr/>
        </p:nvSpPr>
        <p:spPr>
          <a:xfrm>
            <a:off x="2066544" y="1517904"/>
            <a:ext cx="2688336" cy="603504"/>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0B1F33"/>
              </a:buClr>
              <a:buSzPts val="1100"/>
              <a:buFont typeface="Arial" panose="020B0604020202020204"/>
              <a:buNone/>
            </a:pPr>
            <a:r>
              <a:rPr lang="en-US" sz="1100" b="0" i="0" u="none" strike="noStrike" cap="none">
                <a:solidFill>
                  <a:srgbClr val="0B1F33"/>
                </a:solidFill>
                <a:latin typeface="Arial" panose="020B0604020202020204"/>
                <a:ea typeface="Arial" panose="020B0604020202020204"/>
                <a:cs typeface="Arial" panose="020B0604020202020204"/>
                <a:sym typeface="Arial" panose="020B0604020202020204"/>
              </a:rPr>
              <a:t>Pre/post knowledge quiz (custom)</a:t>
            </a:r>
            <a:endParaRPr sz="11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57" name="Google Shape;257;p10"/>
          <p:cNvSpPr/>
          <p:nvPr/>
        </p:nvSpPr>
        <p:spPr>
          <a:xfrm>
            <a:off x="4828032" y="1517904"/>
            <a:ext cx="1645920" cy="603504"/>
          </a:xfrm>
          <a:prstGeom prst="rect">
            <a:avLst/>
          </a:prstGeom>
          <a:solidFill>
            <a:srgbClr val="FFFFFF"/>
          </a:solidFill>
          <a:ln w="12700" cap="flat" cmpd="sng">
            <a:solidFill>
              <a:srgbClr val="D0E8F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 name="Google Shape;258;p10"/>
          <p:cNvSpPr/>
          <p:nvPr/>
        </p:nvSpPr>
        <p:spPr>
          <a:xfrm>
            <a:off x="4901184" y="1517904"/>
            <a:ext cx="1499616" cy="603504"/>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0B1F33"/>
              </a:buClr>
              <a:buSzPts val="1100"/>
              <a:buFont typeface="Arial" panose="020B0604020202020204"/>
              <a:buNone/>
            </a:pPr>
            <a:r>
              <a:rPr lang="en-US" sz="1100" b="0" i="0" u="none" strike="noStrike" cap="none">
                <a:solidFill>
                  <a:srgbClr val="0B1F33"/>
                </a:solidFill>
                <a:latin typeface="Arial" panose="020B0604020202020204"/>
                <a:ea typeface="Arial" panose="020B0604020202020204"/>
                <a:cs typeface="Arial" panose="020B0604020202020204"/>
                <a:sym typeface="Arial" panose="020B0604020202020204"/>
              </a:rPr>
              <a:t>Week 1 &amp; Week 8</a:t>
            </a:r>
            <a:endParaRPr sz="11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59" name="Google Shape;259;p10"/>
          <p:cNvSpPr/>
          <p:nvPr/>
        </p:nvSpPr>
        <p:spPr>
          <a:xfrm>
            <a:off x="6473952" y="1517904"/>
            <a:ext cx="2286000" cy="603504"/>
          </a:xfrm>
          <a:prstGeom prst="rect">
            <a:avLst/>
          </a:prstGeom>
          <a:solidFill>
            <a:srgbClr val="FFFFFF"/>
          </a:solidFill>
          <a:ln w="12700" cap="flat" cmpd="sng">
            <a:solidFill>
              <a:srgbClr val="D0E8F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 name="Google Shape;260;p10"/>
          <p:cNvSpPr/>
          <p:nvPr/>
        </p:nvSpPr>
        <p:spPr>
          <a:xfrm>
            <a:off x="6547104" y="1517904"/>
            <a:ext cx="2139696" cy="603504"/>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0B1F33"/>
              </a:buClr>
              <a:buSzPts val="1100"/>
              <a:buFont typeface="Arial" panose="020B0604020202020204"/>
              <a:buNone/>
            </a:pPr>
            <a:r>
              <a:rPr lang="en-US" sz="1100" b="0" i="0" u="none" strike="noStrike" cap="none">
                <a:solidFill>
                  <a:srgbClr val="0B1F33"/>
                </a:solidFill>
                <a:latin typeface="Arial" panose="020B0604020202020204"/>
                <a:ea typeface="Arial" panose="020B0604020202020204"/>
                <a:cs typeface="Arial" panose="020B0604020202020204"/>
                <a:sym typeface="Arial" panose="020B0604020202020204"/>
              </a:rPr>
              <a:t>80% improve score</a:t>
            </a:r>
            <a:endParaRPr sz="11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61" name="Google Shape;261;p10"/>
          <p:cNvSpPr/>
          <p:nvPr/>
        </p:nvSpPr>
        <p:spPr>
          <a:xfrm>
            <a:off x="256032" y="2121408"/>
            <a:ext cx="1737360" cy="603504"/>
          </a:xfrm>
          <a:prstGeom prst="rect">
            <a:avLst/>
          </a:prstGeom>
          <a:solidFill>
            <a:srgbClr val="EAF5FB"/>
          </a:solidFill>
          <a:ln w="12700" cap="flat" cmpd="sng">
            <a:solidFill>
              <a:srgbClr val="D0E8F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 name="Google Shape;262;p10"/>
          <p:cNvSpPr/>
          <p:nvPr/>
        </p:nvSpPr>
        <p:spPr>
          <a:xfrm>
            <a:off x="329184" y="2121408"/>
            <a:ext cx="1591056" cy="603504"/>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0B1F33"/>
              </a:buClr>
              <a:buSzPts val="1100"/>
              <a:buFont typeface="Arial" panose="020B0604020202020204"/>
              <a:buNone/>
            </a:pPr>
            <a:r>
              <a:rPr lang="en-US" sz="1100" b="0" i="0" u="none" strike="noStrike" cap="none">
                <a:solidFill>
                  <a:srgbClr val="0B1F33"/>
                </a:solidFill>
                <a:latin typeface="Arial" panose="020B0604020202020204"/>
                <a:ea typeface="Arial" panose="020B0604020202020204"/>
                <a:cs typeface="Arial" panose="020B0604020202020204"/>
                <a:sym typeface="Arial" panose="020B0604020202020204"/>
              </a:rPr>
              <a:t>Reduce Screen Time</a:t>
            </a:r>
            <a:endParaRPr sz="11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63" name="Google Shape;263;p10"/>
          <p:cNvSpPr/>
          <p:nvPr/>
        </p:nvSpPr>
        <p:spPr>
          <a:xfrm>
            <a:off x="1993392" y="2121408"/>
            <a:ext cx="2834640" cy="603504"/>
          </a:xfrm>
          <a:prstGeom prst="rect">
            <a:avLst/>
          </a:prstGeom>
          <a:solidFill>
            <a:srgbClr val="EAF5FB"/>
          </a:solidFill>
          <a:ln w="12700" cap="flat" cmpd="sng">
            <a:solidFill>
              <a:srgbClr val="D0E8F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 name="Google Shape;264;p10"/>
          <p:cNvSpPr/>
          <p:nvPr/>
        </p:nvSpPr>
        <p:spPr>
          <a:xfrm>
            <a:off x="2066544" y="2121408"/>
            <a:ext cx="2688336" cy="603504"/>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0B1F33"/>
              </a:buClr>
              <a:buSzPts val="1100"/>
              <a:buFont typeface="Arial" panose="020B0604020202020204"/>
              <a:buNone/>
            </a:pPr>
            <a:r>
              <a:rPr lang="en-US" sz="1100" b="0" i="0" u="none" strike="noStrike" cap="none">
                <a:solidFill>
                  <a:srgbClr val="0B1F33"/>
                </a:solidFill>
                <a:latin typeface="Arial" panose="020B0604020202020204"/>
                <a:ea typeface="Arial" panose="020B0604020202020204"/>
                <a:cs typeface="Arial" panose="020B0604020202020204"/>
                <a:sym typeface="Arial" panose="020B0604020202020204"/>
              </a:rPr>
              <a:t>Screen time diary + iOS/Android reports</a:t>
            </a:r>
            <a:endParaRPr sz="11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65" name="Google Shape;265;p10"/>
          <p:cNvSpPr/>
          <p:nvPr/>
        </p:nvSpPr>
        <p:spPr>
          <a:xfrm>
            <a:off x="4828032" y="2121408"/>
            <a:ext cx="1645920" cy="603504"/>
          </a:xfrm>
          <a:prstGeom prst="rect">
            <a:avLst/>
          </a:prstGeom>
          <a:solidFill>
            <a:srgbClr val="EAF5FB"/>
          </a:solidFill>
          <a:ln w="12700" cap="flat" cmpd="sng">
            <a:solidFill>
              <a:srgbClr val="D0E8F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 name="Google Shape;266;p10"/>
          <p:cNvSpPr/>
          <p:nvPr/>
        </p:nvSpPr>
        <p:spPr>
          <a:xfrm>
            <a:off x="4901184" y="2121408"/>
            <a:ext cx="1499616" cy="603504"/>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0B1F33"/>
              </a:buClr>
              <a:buSzPts val="1100"/>
              <a:buFont typeface="Arial" panose="020B0604020202020204"/>
              <a:buNone/>
            </a:pPr>
            <a:r>
              <a:rPr lang="en-US" sz="1100" b="0" i="0" u="none" strike="noStrike" cap="none">
                <a:solidFill>
                  <a:srgbClr val="0B1F33"/>
                </a:solidFill>
                <a:latin typeface="Arial" panose="020B0604020202020204"/>
                <a:ea typeface="Arial" panose="020B0604020202020204"/>
                <a:cs typeface="Arial" panose="020B0604020202020204"/>
                <a:sym typeface="Arial" panose="020B0604020202020204"/>
              </a:rPr>
              <a:t>Weekly</a:t>
            </a:r>
            <a:endParaRPr sz="11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67" name="Google Shape;267;p10"/>
          <p:cNvSpPr/>
          <p:nvPr/>
        </p:nvSpPr>
        <p:spPr>
          <a:xfrm>
            <a:off x="6473952" y="2121408"/>
            <a:ext cx="2286000" cy="603504"/>
          </a:xfrm>
          <a:prstGeom prst="rect">
            <a:avLst/>
          </a:prstGeom>
          <a:solidFill>
            <a:srgbClr val="EAF5FB"/>
          </a:solidFill>
          <a:ln w="12700" cap="flat" cmpd="sng">
            <a:solidFill>
              <a:srgbClr val="D0E8F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 name="Google Shape;268;p10"/>
          <p:cNvSpPr/>
          <p:nvPr/>
        </p:nvSpPr>
        <p:spPr>
          <a:xfrm>
            <a:off x="6547104" y="2121408"/>
            <a:ext cx="2139696" cy="603504"/>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0B1F33"/>
              </a:buClr>
              <a:buSzPts val="1100"/>
              <a:buFont typeface="Arial" panose="020B0604020202020204"/>
              <a:buNone/>
            </a:pPr>
            <a:r>
              <a:rPr lang="en-US" sz="1100" b="0" i="0" u="none" strike="noStrike" cap="none">
                <a:solidFill>
                  <a:srgbClr val="0B1F33"/>
                </a:solidFill>
                <a:latin typeface="Arial" panose="020B0604020202020204"/>
                <a:ea typeface="Arial" panose="020B0604020202020204"/>
                <a:cs typeface="Arial" panose="020B0604020202020204"/>
                <a:sym typeface="Arial" panose="020B0604020202020204"/>
              </a:rPr>
              <a:t>–1.5 hrs/day by Wk 8</a:t>
            </a:r>
            <a:endParaRPr sz="11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69" name="Google Shape;269;p10"/>
          <p:cNvSpPr/>
          <p:nvPr/>
        </p:nvSpPr>
        <p:spPr>
          <a:xfrm>
            <a:off x="256032" y="2724912"/>
            <a:ext cx="1737360" cy="603504"/>
          </a:xfrm>
          <a:prstGeom prst="rect">
            <a:avLst/>
          </a:prstGeom>
          <a:solidFill>
            <a:srgbClr val="FFFFFF"/>
          </a:solidFill>
          <a:ln w="12700" cap="flat" cmpd="sng">
            <a:solidFill>
              <a:srgbClr val="D0E8F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 name="Google Shape;270;p10"/>
          <p:cNvSpPr/>
          <p:nvPr/>
        </p:nvSpPr>
        <p:spPr>
          <a:xfrm>
            <a:off x="329184" y="2724912"/>
            <a:ext cx="1591056" cy="603504"/>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0B1F33"/>
              </a:buClr>
              <a:buSzPts val="1100"/>
              <a:buFont typeface="Arial" panose="020B0604020202020204"/>
              <a:buNone/>
            </a:pPr>
            <a:r>
              <a:rPr lang="en-US" sz="1100" b="0" i="0" u="none" strike="noStrike" cap="none">
                <a:solidFill>
                  <a:srgbClr val="0B1F33"/>
                </a:solidFill>
                <a:latin typeface="Arial" panose="020B0604020202020204"/>
                <a:ea typeface="Arial" panose="020B0604020202020204"/>
                <a:cs typeface="Arial" panose="020B0604020202020204"/>
                <a:sym typeface="Arial" panose="020B0604020202020204"/>
              </a:rPr>
              <a:t>Improve Sleep</a:t>
            </a:r>
            <a:endParaRPr sz="11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71" name="Google Shape;271;p10"/>
          <p:cNvSpPr/>
          <p:nvPr/>
        </p:nvSpPr>
        <p:spPr>
          <a:xfrm>
            <a:off x="1993392" y="2724912"/>
            <a:ext cx="2834640" cy="603504"/>
          </a:xfrm>
          <a:prstGeom prst="rect">
            <a:avLst/>
          </a:prstGeom>
          <a:solidFill>
            <a:srgbClr val="FFFFFF"/>
          </a:solidFill>
          <a:ln w="12700" cap="flat" cmpd="sng">
            <a:solidFill>
              <a:srgbClr val="D0E8F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 name="Google Shape;272;p10"/>
          <p:cNvSpPr/>
          <p:nvPr/>
        </p:nvSpPr>
        <p:spPr>
          <a:xfrm>
            <a:off x="2066544" y="2724912"/>
            <a:ext cx="2688336" cy="603504"/>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0B1F33"/>
              </a:buClr>
              <a:buSzPts val="1100"/>
              <a:buFont typeface="Arial" panose="020B0604020202020204"/>
              <a:buNone/>
            </a:pPr>
            <a:r>
              <a:rPr lang="en-US" sz="1100" b="0" i="0" u="none" strike="noStrike" cap="none">
                <a:solidFill>
                  <a:srgbClr val="0B1F33"/>
                </a:solidFill>
                <a:latin typeface="Arial" panose="020B0604020202020204"/>
                <a:ea typeface="Arial" panose="020B0604020202020204"/>
                <a:cs typeface="Arial" panose="020B0604020202020204"/>
                <a:sym typeface="Arial" panose="020B0604020202020204"/>
              </a:rPr>
              <a:t>Pittsburgh Sleep Quality Index (PSQI)</a:t>
            </a:r>
            <a:endParaRPr sz="11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73" name="Google Shape;273;p10"/>
          <p:cNvSpPr/>
          <p:nvPr/>
        </p:nvSpPr>
        <p:spPr>
          <a:xfrm>
            <a:off x="4828032" y="2724912"/>
            <a:ext cx="1645920" cy="603504"/>
          </a:xfrm>
          <a:prstGeom prst="rect">
            <a:avLst/>
          </a:prstGeom>
          <a:solidFill>
            <a:srgbClr val="FFFFFF"/>
          </a:solidFill>
          <a:ln w="12700" cap="flat" cmpd="sng">
            <a:solidFill>
              <a:srgbClr val="D0E8F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 name="Google Shape;274;p10"/>
          <p:cNvSpPr/>
          <p:nvPr/>
        </p:nvSpPr>
        <p:spPr>
          <a:xfrm>
            <a:off x="4901184" y="2724912"/>
            <a:ext cx="1499616" cy="603504"/>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0B1F33"/>
              </a:buClr>
              <a:buSzPts val="1100"/>
              <a:buFont typeface="Arial" panose="020B0604020202020204"/>
              <a:buNone/>
            </a:pPr>
            <a:r>
              <a:rPr lang="en-US" sz="1100" b="0" i="0" u="none" strike="noStrike" cap="none">
                <a:solidFill>
                  <a:srgbClr val="0B1F33"/>
                </a:solidFill>
                <a:latin typeface="Arial" panose="020B0604020202020204"/>
                <a:ea typeface="Arial" panose="020B0604020202020204"/>
                <a:cs typeface="Arial" panose="020B0604020202020204"/>
                <a:sym typeface="Arial" panose="020B0604020202020204"/>
              </a:rPr>
              <a:t>Week 1, 4, 8</a:t>
            </a:r>
            <a:endParaRPr sz="11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75" name="Google Shape;275;p10"/>
          <p:cNvSpPr/>
          <p:nvPr/>
        </p:nvSpPr>
        <p:spPr>
          <a:xfrm>
            <a:off x="6473952" y="2724912"/>
            <a:ext cx="2286000" cy="603504"/>
          </a:xfrm>
          <a:prstGeom prst="rect">
            <a:avLst/>
          </a:prstGeom>
          <a:solidFill>
            <a:srgbClr val="FFFFFF"/>
          </a:solidFill>
          <a:ln w="12700" cap="flat" cmpd="sng">
            <a:solidFill>
              <a:srgbClr val="D0E8F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 name="Google Shape;276;p10"/>
          <p:cNvSpPr/>
          <p:nvPr/>
        </p:nvSpPr>
        <p:spPr>
          <a:xfrm>
            <a:off x="6547104" y="2724912"/>
            <a:ext cx="2139696" cy="603504"/>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0B1F33"/>
              </a:buClr>
              <a:buSzPts val="1100"/>
              <a:buFont typeface="Arial" panose="020B0604020202020204"/>
              <a:buNone/>
            </a:pPr>
            <a:r>
              <a:rPr lang="en-US" sz="1100" b="0" i="0" u="none" strike="noStrike" cap="none">
                <a:solidFill>
                  <a:srgbClr val="0B1F33"/>
                </a:solidFill>
                <a:latin typeface="Arial" panose="020B0604020202020204"/>
                <a:ea typeface="Arial" panose="020B0604020202020204"/>
                <a:cs typeface="Arial" panose="020B0604020202020204"/>
                <a:sym typeface="Arial" panose="020B0604020202020204"/>
              </a:rPr>
              <a:t>Score improves ≥3 pts</a:t>
            </a:r>
            <a:endParaRPr sz="11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77" name="Google Shape;277;p10"/>
          <p:cNvSpPr/>
          <p:nvPr/>
        </p:nvSpPr>
        <p:spPr>
          <a:xfrm>
            <a:off x="256032" y="3328416"/>
            <a:ext cx="1737360" cy="603504"/>
          </a:xfrm>
          <a:prstGeom prst="rect">
            <a:avLst/>
          </a:prstGeom>
          <a:solidFill>
            <a:srgbClr val="EAF5FB"/>
          </a:solidFill>
          <a:ln w="12700" cap="flat" cmpd="sng">
            <a:solidFill>
              <a:srgbClr val="D0E8F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 name="Google Shape;278;p10"/>
          <p:cNvSpPr/>
          <p:nvPr/>
        </p:nvSpPr>
        <p:spPr>
          <a:xfrm>
            <a:off x="329184" y="3328416"/>
            <a:ext cx="1591056" cy="603504"/>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0B1F33"/>
              </a:buClr>
              <a:buSzPts val="1100"/>
              <a:buFont typeface="Arial" panose="020B0604020202020204"/>
              <a:buNone/>
            </a:pPr>
            <a:r>
              <a:rPr lang="en-US" sz="1100" b="0" i="0" u="none" strike="noStrike" cap="none">
                <a:solidFill>
                  <a:srgbClr val="0B1F33"/>
                </a:solidFill>
                <a:latin typeface="Arial" panose="020B0604020202020204"/>
                <a:ea typeface="Arial" panose="020B0604020202020204"/>
                <a:cs typeface="Arial" panose="020B0604020202020204"/>
                <a:sym typeface="Arial" panose="020B0604020202020204"/>
              </a:rPr>
              <a:t>Improve Wellbeing</a:t>
            </a:r>
            <a:endParaRPr sz="11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79" name="Google Shape;279;p10"/>
          <p:cNvSpPr/>
          <p:nvPr/>
        </p:nvSpPr>
        <p:spPr>
          <a:xfrm>
            <a:off x="1993392" y="3328416"/>
            <a:ext cx="2834640" cy="603504"/>
          </a:xfrm>
          <a:prstGeom prst="rect">
            <a:avLst/>
          </a:prstGeom>
          <a:solidFill>
            <a:srgbClr val="EAF5FB"/>
          </a:solidFill>
          <a:ln w="12700" cap="flat" cmpd="sng">
            <a:solidFill>
              <a:srgbClr val="D0E8F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 name="Google Shape;280;p10"/>
          <p:cNvSpPr/>
          <p:nvPr/>
        </p:nvSpPr>
        <p:spPr>
          <a:xfrm>
            <a:off x="2066544" y="3328416"/>
            <a:ext cx="2688336" cy="603504"/>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0B1F33"/>
              </a:buClr>
              <a:buSzPts val="1100"/>
              <a:buFont typeface="Arial" panose="020B0604020202020204"/>
              <a:buNone/>
            </a:pPr>
            <a:r>
              <a:rPr lang="en-US" sz="1100" b="0" i="0" u="none" strike="noStrike" cap="none">
                <a:solidFill>
                  <a:srgbClr val="0B1F33"/>
                </a:solidFill>
                <a:latin typeface="Arial" panose="020B0604020202020204"/>
                <a:ea typeface="Arial" panose="020B0604020202020204"/>
                <a:cs typeface="Arial" panose="020B0604020202020204"/>
                <a:sym typeface="Arial" panose="020B0604020202020204"/>
              </a:rPr>
              <a:t>PHQ-9 &amp; GAD-7 questionnaires</a:t>
            </a:r>
            <a:endParaRPr sz="11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81" name="Google Shape;281;p10"/>
          <p:cNvSpPr/>
          <p:nvPr/>
        </p:nvSpPr>
        <p:spPr>
          <a:xfrm>
            <a:off x="4828032" y="3328416"/>
            <a:ext cx="1645920" cy="603504"/>
          </a:xfrm>
          <a:prstGeom prst="rect">
            <a:avLst/>
          </a:prstGeom>
          <a:solidFill>
            <a:srgbClr val="EAF5FB"/>
          </a:solidFill>
          <a:ln w="12700" cap="flat" cmpd="sng">
            <a:solidFill>
              <a:srgbClr val="D0E8F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 name="Google Shape;282;p10"/>
          <p:cNvSpPr/>
          <p:nvPr/>
        </p:nvSpPr>
        <p:spPr>
          <a:xfrm>
            <a:off x="4901184" y="3328416"/>
            <a:ext cx="1499616" cy="603504"/>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0B1F33"/>
              </a:buClr>
              <a:buSzPts val="1100"/>
              <a:buFont typeface="Arial" panose="020B0604020202020204"/>
              <a:buNone/>
            </a:pPr>
            <a:r>
              <a:rPr lang="en-US" sz="1100" b="0" i="0" u="none" strike="noStrike" cap="none">
                <a:solidFill>
                  <a:srgbClr val="0B1F33"/>
                </a:solidFill>
                <a:latin typeface="Arial" panose="020B0604020202020204"/>
                <a:ea typeface="Arial" panose="020B0604020202020204"/>
                <a:cs typeface="Arial" panose="020B0604020202020204"/>
                <a:sym typeface="Arial" panose="020B0604020202020204"/>
              </a:rPr>
              <a:t>Week 1 &amp; Week 8</a:t>
            </a:r>
            <a:endParaRPr sz="11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83" name="Google Shape;283;p10"/>
          <p:cNvSpPr/>
          <p:nvPr/>
        </p:nvSpPr>
        <p:spPr>
          <a:xfrm>
            <a:off x="6473952" y="3328416"/>
            <a:ext cx="2286000" cy="603504"/>
          </a:xfrm>
          <a:prstGeom prst="rect">
            <a:avLst/>
          </a:prstGeom>
          <a:solidFill>
            <a:srgbClr val="EAF5FB"/>
          </a:solidFill>
          <a:ln w="12700" cap="flat" cmpd="sng">
            <a:solidFill>
              <a:srgbClr val="D0E8F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 name="Google Shape;284;p10"/>
          <p:cNvSpPr/>
          <p:nvPr/>
        </p:nvSpPr>
        <p:spPr>
          <a:xfrm>
            <a:off x="6547104" y="3328416"/>
            <a:ext cx="2139696" cy="603504"/>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0B1F33"/>
              </a:buClr>
              <a:buSzPts val="1100"/>
              <a:buFont typeface="Arial" panose="020B0604020202020204"/>
              <a:buNone/>
            </a:pPr>
            <a:r>
              <a:rPr lang="en-US" sz="1100" b="0" i="0" u="none" strike="noStrike" cap="none">
                <a:solidFill>
                  <a:srgbClr val="0B1F33"/>
                </a:solidFill>
                <a:latin typeface="Arial" panose="020B0604020202020204"/>
                <a:ea typeface="Arial" panose="020B0604020202020204"/>
                <a:cs typeface="Arial" panose="020B0604020202020204"/>
                <a:sym typeface="Arial" panose="020B0604020202020204"/>
              </a:rPr>
              <a:t>70% show improvement</a:t>
            </a:r>
            <a:endParaRPr sz="11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85" name="Google Shape;285;p10"/>
          <p:cNvSpPr/>
          <p:nvPr/>
        </p:nvSpPr>
        <p:spPr>
          <a:xfrm>
            <a:off x="256032" y="3931920"/>
            <a:ext cx="1737360" cy="603504"/>
          </a:xfrm>
          <a:prstGeom prst="rect">
            <a:avLst/>
          </a:prstGeom>
          <a:solidFill>
            <a:srgbClr val="FFFFFF"/>
          </a:solidFill>
          <a:ln w="12700" cap="flat" cmpd="sng">
            <a:solidFill>
              <a:srgbClr val="D0E8F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 name="Google Shape;286;p10"/>
          <p:cNvSpPr/>
          <p:nvPr/>
        </p:nvSpPr>
        <p:spPr>
          <a:xfrm>
            <a:off x="329184" y="3931920"/>
            <a:ext cx="1591056" cy="603504"/>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0B1F33"/>
              </a:buClr>
              <a:buSzPts val="1100"/>
              <a:buFont typeface="Arial" panose="020B0604020202020204"/>
              <a:buNone/>
            </a:pPr>
            <a:r>
              <a:rPr lang="en-US" sz="1100" b="0" i="0" u="none" strike="noStrike" cap="none">
                <a:solidFill>
                  <a:srgbClr val="0B1F33"/>
                </a:solidFill>
                <a:latin typeface="Arial" panose="020B0604020202020204"/>
                <a:ea typeface="Arial" panose="020B0604020202020204"/>
                <a:cs typeface="Arial" panose="020B0604020202020204"/>
                <a:sym typeface="Arial" panose="020B0604020202020204"/>
              </a:rPr>
              <a:t>Reach &amp; Fidelity</a:t>
            </a:r>
            <a:endParaRPr sz="11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87" name="Google Shape;287;p10"/>
          <p:cNvSpPr/>
          <p:nvPr/>
        </p:nvSpPr>
        <p:spPr>
          <a:xfrm>
            <a:off x="1993392" y="3931920"/>
            <a:ext cx="2834640" cy="603504"/>
          </a:xfrm>
          <a:prstGeom prst="rect">
            <a:avLst/>
          </a:prstGeom>
          <a:solidFill>
            <a:srgbClr val="FFFFFF"/>
          </a:solidFill>
          <a:ln w="12700" cap="flat" cmpd="sng">
            <a:solidFill>
              <a:srgbClr val="D0E8F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 name="Google Shape;288;p10"/>
          <p:cNvSpPr/>
          <p:nvPr/>
        </p:nvSpPr>
        <p:spPr>
          <a:xfrm>
            <a:off x="2066544" y="3931920"/>
            <a:ext cx="2688336" cy="603504"/>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0B1F33"/>
              </a:buClr>
              <a:buSzPts val="1100"/>
              <a:buFont typeface="Arial" panose="020B0604020202020204"/>
              <a:buNone/>
            </a:pPr>
            <a:r>
              <a:rPr lang="en-US" sz="1100" b="0" i="0" u="none" strike="noStrike" cap="none">
                <a:solidFill>
                  <a:srgbClr val="0B1F33"/>
                </a:solidFill>
                <a:latin typeface="Arial" panose="020B0604020202020204"/>
                <a:ea typeface="Arial" panose="020B0604020202020204"/>
                <a:cs typeface="Arial" panose="020B0604020202020204"/>
                <a:sym typeface="Arial" panose="020B0604020202020204"/>
              </a:rPr>
              <a:t>Attendance register + facilitator log</a:t>
            </a:r>
            <a:endParaRPr sz="11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89" name="Google Shape;289;p10"/>
          <p:cNvSpPr/>
          <p:nvPr/>
        </p:nvSpPr>
        <p:spPr>
          <a:xfrm>
            <a:off x="4828032" y="3931920"/>
            <a:ext cx="1645920" cy="603504"/>
          </a:xfrm>
          <a:prstGeom prst="rect">
            <a:avLst/>
          </a:prstGeom>
          <a:solidFill>
            <a:srgbClr val="FFFFFF"/>
          </a:solidFill>
          <a:ln w="12700" cap="flat" cmpd="sng">
            <a:solidFill>
              <a:srgbClr val="D0E8F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 name="Google Shape;290;p10"/>
          <p:cNvSpPr/>
          <p:nvPr/>
        </p:nvSpPr>
        <p:spPr>
          <a:xfrm>
            <a:off x="4901184" y="3931920"/>
            <a:ext cx="1499616" cy="603504"/>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0B1F33"/>
              </a:buClr>
              <a:buSzPts val="1100"/>
              <a:buFont typeface="Arial" panose="020B0604020202020204"/>
              <a:buNone/>
            </a:pPr>
            <a:r>
              <a:rPr lang="en-US" sz="1100" b="0" i="0" u="none" strike="noStrike" cap="none">
                <a:solidFill>
                  <a:srgbClr val="0B1F33"/>
                </a:solidFill>
                <a:latin typeface="Arial" panose="020B0604020202020204"/>
                <a:ea typeface="Arial" panose="020B0604020202020204"/>
                <a:cs typeface="Arial" panose="020B0604020202020204"/>
                <a:sym typeface="Arial" panose="020B0604020202020204"/>
              </a:rPr>
              <a:t>Every session</a:t>
            </a:r>
            <a:endParaRPr sz="11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91" name="Google Shape;291;p10"/>
          <p:cNvSpPr/>
          <p:nvPr/>
        </p:nvSpPr>
        <p:spPr>
          <a:xfrm>
            <a:off x="6473952" y="3931920"/>
            <a:ext cx="2286000" cy="603504"/>
          </a:xfrm>
          <a:prstGeom prst="rect">
            <a:avLst/>
          </a:prstGeom>
          <a:solidFill>
            <a:srgbClr val="FFFFFF"/>
          </a:solidFill>
          <a:ln w="12700" cap="flat" cmpd="sng">
            <a:solidFill>
              <a:srgbClr val="D0E8F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 name="Google Shape;292;p10"/>
          <p:cNvSpPr/>
          <p:nvPr/>
        </p:nvSpPr>
        <p:spPr>
          <a:xfrm>
            <a:off x="6547104" y="3931920"/>
            <a:ext cx="2139696" cy="603504"/>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0B1F33"/>
              </a:buClr>
              <a:buSzPts val="1100"/>
              <a:buFont typeface="Arial" panose="020B0604020202020204"/>
              <a:buNone/>
            </a:pPr>
            <a:r>
              <a:rPr lang="en-US" sz="1100" b="0" i="0" u="none" strike="noStrike" cap="none">
                <a:solidFill>
                  <a:srgbClr val="0B1F33"/>
                </a:solidFill>
                <a:latin typeface="Arial" panose="020B0604020202020204"/>
                <a:ea typeface="Arial" panose="020B0604020202020204"/>
                <a:cs typeface="Arial" panose="020B0604020202020204"/>
                <a:sym typeface="Arial" panose="020B0604020202020204"/>
              </a:rPr>
              <a:t>≥80% attendance rate</a:t>
            </a:r>
            <a:endParaRPr sz="11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93" name="Google Shape;293;p10"/>
          <p:cNvSpPr/>
          <p:nvPr/>
        </p:nvSpPr>
        <p:spPr>
          <a:xfrm>
            <a:off x="256032" y="4617720"/>
            <a:ext cx="8631936" cy="256032"/>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4A6278"/>
              </a:buClr>
              <a:buSzPts val="1100"/>
              <a:buFont typeface="Arial" panose="020B0604020202020204"/>
              <a:buNone/>
            </a:pPr>
            <a:r>
              <a:rPr lang="en-US" sz="1100" b="0" i="1" u="none" strike="noStrike" cap="none">
                <a:solidFill>
                  <a:srgbClr val="4A6278"/>
                </a:solidFill>
                <a:latin typeface="Arial" panose="020B0604020202020204"/>
                <a:ea typeface="Arial" panose="020B0604020202020204"/>
                <a:cs typeface="Arial" panose="020B0604020202020204"/>
                <a:sym typeface="Arial" panose="020B0604020202020204"/>
              </a:rPr>
              <a:t>Using NHS-standard validated tools (PHQ-9, GAD-7, PSQI) ensures alignment with NICE and NHS commissioning standards.</a:t>
            </a:r>
            <a:endParaRPr sz="11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B1F33"/>
        </a:solidFill>
        <a:effectLst/>
      </p:bgPr>
    </p:bg>
    <p:spTree>
      <p:nvGrpSpPr>
        <p:cNvPr id="1" name="Shape 298"/>
        <p:cNvGrpSpPr/>
        <p:nvPr/>
      </p:nvGrpSpPr>
      <p:grpSpPr>
        <a:xfrm>
          <a:off x="0" y="0"/>
          <a:ext cx="0" cy="0"/>
          <a:chOff x="0" y="0"/>
          <a:chExt cx="0" cy="0"/>
        </a:xfrm>
      </p:grpSpPr>
      <p:sp>
        <p:nvSpPr>
          <p:cNvPr id="2" name="Rectangle 1">
            <a:extLst>
              <a:ext uri="{FF2B5EF4-FFF2-40B4-BE49-F238E27FC236}">
                <a16:creationId xmlns:a16="http://schemas.microsoft.com/office/drawing/2014/main" id="{648AC174-1DC5-D92C-FE4D-7B5DCCE66148}"/>
              </a:ext>
            </a:extLst>
          </p:cNvPr>
          <p:cNvSpPr/>
          <p:nvPr/>
        </p:nvSpPr>
        <p:spPr>
          <a:xfrm>
            <a:off x="1828801" y="841248"/>
            <a:ext cx="5486400" cy="3963912"/>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US" dirty="0"/>
          </a:p>
        </p:txBody>
      </p:sp>
      <p:sp>
        <p:nvSpPr>
          <p:cNvPr id="299" name="Google Shape;299;p11"/>
          <p:cNvSpPr/>
          <p:nvPr/>
        </p:nvSpPr>
        <p:spPr>
          <a:xfrm>
            <a:off x="0" y="0"/>
            <a:ext cx="9144000" cy="640080"/>
          </a:xfrm>
          <a:prstGeom prst="rect">
            <a:avLst/>
          </a:prstGeom>
          <a:solidFill>
            <a:srgbClr val="0B1F33"/>
          </a:solidFill>
          <a:ln w="12700" cap="flat" cmpd="sng">
            <a:solidFill>
              <a:srgbClr val="0B1F3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 name="Google Shape;300;p11"/>
          <p:cNvSpPr/>
          <p:nvPr/>
        </p:nvSpPr>
        <p:spPr>
          <a:xfrm>
            <a:off x="0" y="0"/>
            <a:ext cx="164592" cy="5143500"/>
          </a:xfrm>
          <a:prstGeom prst="rect">
            <a:avLst/>
          </a:prstGeom>
          <a:solidFill>
            <a:srgbClr val="00C9A7"/>
          </a:solidFill>
          <a:ln w="12700" cap="flat" cmpd="sng">
            <a:solidFill>
              <a:srgbClr val="00C9A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 name="Google Shape;301;p11"/>
          <p:cNvSpPr/>
          <p:nvPr/>
        </p:nvSpPr>
        <p:spPr>
          <a:xfrm>
            <a:off x="0" y="0"/>
            <a:ext cx="9144000" cy="54864"/>
          </a:xfrm>
          <a:prstGeom prst="rect">
            <a:avLst/>
          </a:prstGeom>
          <a:solidFill>
            <a:srgbClr val="00C9A7"/>
          </a:solidFill>
          <a:ln w="12700" cap="flat" cmpd="sng">
            <a:solidFill>
              <a:srgbClr val="00C9A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 name="Google Shape;302;p11"/>
          <p:cNvSpPr/>
          <p:nvPr/>
        </p:nvSpPr>
        <p:spPr>
          <a:xfrm>
            <a:off x="320040" y="0"/>
            <a:ext cx="8503920" cy="6400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2000"/>
              <a:buFont typeface="Arial" panose="020B0604020202020204"/>
              <a:buNone/>
            </a:pPr>
            <a:r>
              <a:rPr lang="en-US" sz="2000" b="1" i="0" u="none" strike="noStrike" cap="none">
                <a:solidFill>
                  <a:srgbClr val="FFFFFF"/>
                </a:solidFill>
                <a:latin typeface="Arial" panose="020B0604020202020204"/>
                <a:ea typeface="Arial" panose="020B0604020202020204"/>
                <a:cs typeface="Arial" panose="020B0604020202020204"/>
                <a:sym typeface="Arial" panose="020B0604020202020204"/>
              </a:rPr>
              <a:t>Task 2: Campaign Poster</a:t>
            </a:r>
            <a:endParaRPr sz="20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03" name="Google Shape;303;p11"/>
          <p:cNvSpPr/>
          <p:nvPr/>
        </p:nvSpPr>
        <p:spPr>
          <a:xfrm>
            <a:off x="365875" y="493704"/>
            <a:ext cx="8503800" cy="2424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4FC3F7"/>
              </a:buClr>
              <a:buSzPts val="1100"/>
              <a:buFont typeface="Arial" panose="020B0604020202020204"/>
              <a:buNone/>
            </a:pPr>
            <a:r>
              <a:rPr lang="en-US" sz="1100" b="0" i="1" u="none" strike="noStrike" cap="none">
                <a:solidFill>
                  <a:srgbClr val="4FC3F7"/>
                </a:solidFill>
                <a:latin typeface="Arial" panose="020B0604020202020204"/>
                <a:ea typeface="Arial" panose="020B0604020202020204"/>
                <a:cs typeface="Arial" panose="020B0604020202020204"/>
                <a:sym typeface="Arial" panose="020B0604020202020204"/>
              </a:rPr>
              <a:t>Eye-Catching, Action-Oriented, Targeted at Adults 25–40</a:t>
            </a:r>
            <a:endParaRPr sz="11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04" name="Google Shape;304;p11"/>
          <p:cNvSpPr/>
          <p:nvPr/>
        </p:nvSpPr>
        <p:spPr>
          <a:xfrm>
            <a:off x="0" y="4901184"/>
            <a:ext cx="9144000" cy="242316"/>
          </a:xfrm>
          <a:prstGeom prst="rect">
            <a:avLst/>
          </a:prstGeom>
          <a:solidFill>
            <a:srgbClr val="07111E"/>
          </a:solidFill>
          <a:ln w="12700" cap="flat" cmpd="sng">
            <a:solidFill>
              <a:srgbClr val="07111E"/>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 name="Google Shape;305;p11"/>
          <p:cNvSpPr/>
          <p:nvPr/>
        </p:nvSpPr>
        <p:spPr>
          <a:xfrm>
            <a:off x="274320" y="4901184"/>
            <a:ext cx="8595360" cy="242316"/>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7AAFC4"/>
              </a:buClr>
              <a:buSzPts val="800"/>
              <a:buFont typeface="Arial" panose="020B0604020202020204"/>
              <a:buNone/>
            </a:pPr>
            <a:r>
              <a:rPr lang="en-US" sz="800" b="0" i="0" u="none" strike="noStrike" cap="none">
                <a:solidFill>
                  <a:srgbClr val="7AAFC4"/>
                </a:solidFill>
                <a:latin typeface="Arial" panose="020B0604020202020204"/>
                <a:ea typeface="Arial" panose="020B0604020202020204"/>
                <a:cs typeface="Arial" panose="020B0604020202020204"/>
                <a:sym typeface="Arial" panose="020B0604020202020204"/>
              </a:rPr>
              <a:t>LCHS7000 | Social Epidemiology and Public Health Development | Digital Detox Campaign</a:t>
            </a:r>
            <a:endParaRPr sz="8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07" name="Google Shape;307;p11"/>
          <p:cNvSpPr/>
          <p:nvPr/>
        </p:nvSpPr>
        <p:spPr>
          <a:xfrm>
            <a:off x="1920240" y="841248"/>
            <a:ext cx="5303520" cy="658368"/>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00C9A7"/>
              </a:buClr>
              <a:buSzPts val="2800"/>
              <a:buFont typeface="Arial" panose="020B0604020202020204"/>
              <a:buNone/>
            </a:pPr>
            <a:r>
              <a:rPr lang="en-US" sz="2800" b="1" i="0" u="none" strike="noStrike" cap="none" dirty="0">
                <a:solidFill>
                  <a:srgbClr val="00C9A7"/>
                </a:solidFill>
                <a:latin typeface="Arial" panose="020B0604020202020204"/>
                <a:ea typeface="Arial" panose="020B0604020202020204"/>
                <a:cs typeface="Arial" panose="020B0604020202020204"/>
                <a:sym typeface="Arial" panose="020B0604020202020204"/>
              </a:rPr>
              <a:t>📵 DIGITAL DETOX</a:t>
            </a:r>
            <a:endParaRPr sz="2800" b="0" i="0" u="none" strike="noStrike" cap="none" dirty="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08" name="Google Shape;308;p11"/>
          <p:cNvSpPr/>
          <p:nvPr/>
        </p:nvSpPr>
        <p:spPr>
          <a:xfrm>
            <a:off x="2743200" y="1536192"/>
            <a:ext cx="3657600" cy="45720"/>
          </a:xfrm>
          <a:prstGeom prst="rect">
            <a:avLst/>
          </a:prstGeom>
          <a:solidFill>
            <a:srgbClr val="00C9A7"/>
          </a:solidFill>
          <a:ln w="12700" cap="flat" cmpd="sng">
            <a:solidFill>
              <a:srgbClr val="00C9A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 name="Google Shape;309;p11"/>
          <p:cNvSpPr/>
          <p:nvPr/>
        </p:nvSpPr>
        <p:spPr>
          <a:xfrm>
            <a:off x="1920240" y="1627632"/>
            <a:ext cx="5303520" cy="749808"/>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FFFFFF"/>
              </a:buClr>
              <a:buSzPts val="1700"/>
              <a:buFont typeface="Arial" panose="020B0604020202020204"/>
              <a:buNone/>
            </a:pPr>
            <a:r>
              <a:rPr lang="en-US" sz="1700" b="1" i="0" u="none" strike="noStrike" cap="none" dirty="0">
                <a:solidFill>
                  <a:schemeClr val="tx1"/>
                </a:solidFill>
                <a:latin typeface="Arial" panose="020B0604020202020204"/>
                <a:ea typeface="Arial" panose="020B0604020202020204"/>
                <a:cs typeface="Arial" panose="020B0604020202020204"/>
                <a:sym typeface="Arial" panose="020B0604020202020204"/>
              </a:rPr>
              <a:t>Put Down the Phone.</a:t>
            </a:r>
            <a:endParaRPr sz="1700" b="0" i="0" u="none" strike="noStrike" cap="none" dirty="0">
              <a:solidFill>
                <a:schemeClr val="tx1"/>
              </a:solidFill>
              <a:latin typeface="Calibri" panose="020F0502020204030204"/>
              <a:ea typeface="Calibri" panose="020F0502020204030204"/>
              <a:cs typeface="Calibri" panose="020F0502020204030204"/>
              <a:sym typeface="Calibri" panose="020F0502020204030204"/>
            </a:endParaRPr>
          </a:p>
          <a:p>
            <a:pPr marL="0" marR="0" lvl="0" indent="0" algn="ctr" rtl="0">
              <a:spcBef>
                <a:spcPts val="0"/>
              </a:spcBef>
              <a:spcAft>
                <a:spcPts val="0"/>
              </a:spcAft>
              <a:buClr>
                <a:srgbClr val="FFFFFF"/>
              </a:buClr>
              <a:buSzPts val="1700"/>
              <a:buFont typeface="Arial" panose="020B0604020202020204"/>
              <a:buNone/>
            </a:pPr>
            <a:r>
              <a:rPr lang="en-US" sz="1700" b="1" i="0" u="none" strike="noStrike" cap="none" dirty="0">
                <a:solidFill>
                  <a:schemeClr val="tx1"/>
                </a:solidFill>
                <a:latin typeface="Arial" panose="020B0604020202020204"/>
                <a:ea typeface="Arial" panose="020B0604020202020204"/>
                <a:cs typeface="Arial" panose="020B0604020202020204"/>
                <a:sym typeface="Arial" panose="020B0604020202020204"/>
              </a:rPr>
              <a:t>Pick Up Your Life.</a:t>
            </a:r>
            <a:endParaRPr sz="1700" b="0" i="0" u="none" strike="noStrike" cap="none" dirty="0">
              <a:solidFill>
                <a:schemeClr val="tx1"/>
              </a:solidFill>
              <a:latin typeface="Calibri" panose="020F0502020204030204"/>
              <a:ea typeface="Calibri" panose="020F0502020204030204"/>
              <a:cs typeface="Calibri" panose="020F0502020204030204"/>
              <a:sym typeface="Calibri" panose="020F0502020204030204"/>
            </a:endParaRPr>
          </a:p>
        </p:txBody>
      </p:sp>
      <p:sp>
        <p:nvSpPr>
          <p:cNvPr id="310" name="Google Shape;310;p11"/>
          <p:cNvSpPr/>
          <p:nvPr/>
        </p:nvSpPr>
        <p:spPr>
          <a:xfrm>
            <a:off x="1828800" y="2423160"/>
            <a:ext cx="5486400" cy="384048"/>
          </a:xfrm>
          <a:prstGeom prst="rect">
            <a:avLst/>
          </a:prstGeom>
          <a:solidFill>
            <a:srgbClr val="FFD166"/>
          </a:solidFill>
          <a:ln w="12700" cap="flat" cmpd="sng">
            <a:solidFill>
              <a:srgbClr val="FFD16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 name="Google Shape;311;p11"/>
          <p:cNvSpPr/>
          <p:nvPr/>
        </p:nvSpPr>
        <p:spPr>
          <a:xfrm>
            <a:off x="1828800" y="2423160"/>
            <a:ext cx="5486400" cy="384048"/>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0B1F33"/>
              </a:buClr>
              <a:buSzPts val="1300"/>
              <a:buFont typeface="Arial" panose="020B0604020202020204"/>
              <a:buNone/>
            </a:pPr>
            <a:r>
              <a:rPr lang="en-US" sz="1300" b="1" i="0" u="none" strike="noStrike" cap="none">
                <a:solidFill>
                  <a:srgbClr val="0B1F33"/>
                </a:solidFill>
                <a:latin typeface="Arial" panose="020B0604020202020204"/>
                <a:ea typeface="Arial" panose="020B0604020202020204"/>
                <a:cs typeface="Arial" panose="020B0604020202020204"/>
                <a:sym typeface="Arial" panose="020B0604020202020204"/>
              </a:rPr>
              <a:t>FREE 8-WEEK PROGRAMME FOR ADULTS 25–40</a:t>
            </a:r>
            <a:endParaRPr sz="13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12" name="Google Shape;312;p11"/>
          <p:cNvSpPr/>
          <p:nvPr/>
        </p:nvSpPr>
        <p:spPr>
          <a:xfrm>
            <a:off x="2103120" y="2880360"/>
            <a:ext cx="4937760" cy="32004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FFFFFF"/>
              </a:buClr>
              <a:buSzPts val="1300"/>
              <a:buFont typeface="Arial" panose="020B0604020202020204"/>
              <a:buNone/>
            </a:pPr>
            <a:r>
              <a:rPr lang="en-US" sz="1300" b="0" i="0" u="none" strike="noStrike" cap="none" dirty="0">
                <a:solidFill>
                  <a:srgbClr val="FFFFFF"/>
                </a:solidFill>
                <a:latin typeface="Arial" panose="020B0604020202020204"/>
                <a:ea typeface="Arial" panose="020B0604020202020204"/>
                <a:cs typeface="Arial" panose="020B0604020202020204"/>
                <a:sym typeface="Arial" panose="020B0604020202020204"/>
              </a:rPr>
              <a:t>✅  </a:t>
            </a:r>
            <a:r>
              <a:rPr lang="en-US" sz="1300" b="0" i="0" u="none" strike="noStrike" cap="none" dirty="0">
                <a:solidFill>
                  <a:schemeClr val="tx1"/>
                </a:solidFill>
                <a:latin typeface="Arial" panose="020B0604020202020204"/>
                <a:ea typeface="Arial" panose="020B0604020202020204"/>
                <a:cs typeface="Arial" panose="020B0604020202020204"/>
                <a:sym typeface="Arial" panose="020B0604020202020204"/>
              </a:rPr>
              <a:t>Reduce screen time &amp; digital stress</a:t>
            </a:r>
            <a:endParaRPr sz="1300" b="0" i="0" u="none" strike="noStrike" cap="none" dirty="0">
              <a:solidFill>
                <a:schemeClr val="tx1"/>
              </a:solidFill>
              <a:latin typeface="Calibri" panose="020F0502020204030204"/>
              <a:ea typeface="Calibri" panose="020F0502020204030204"/>
              <a:cs typeface="Calibri" panose="020F0502020204030204"/>
              <a:sym typeface="Calibri" panose="020F0502020204030204"/>
            </a:endParaRPr>
          </a:p>
        </p:txBody>
      </p:sp>
      <p:sp>
        <p:nvSpPr>
          <p:cNvPr id="313" name="Google Shape;313;p11"/>
          <p:cNvSpPr/>
          <p:nvPr/>
        </p:nvSpPr>
        <p:spPr>
          <a:xfrm>
            <a:off x="2103120" y="3227832"/>
            <a:ext cx="4937760" cy="32004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FFFFFF"/>
              </a:buClr>
              <a:buSzPts val="1300"/>
              <a:buFont typeface="Arial" panose="020B0604020202020204"/>
              <a:buNone/>
            </a:pPr>
            <a:r>
              <a:rPr lang="en-US" sz="1300" b="0" i="0" u="none" strike="noStrike" cap="none" dirty="0">
                <a:solidFill>
                  <a:srgbClr val="FFFFFF"/>
                </a:solidFill>
                <a:latin typeface="Arial" panose="020B0604020202020204"/>
                <a:ea typeface="Arial" panose="020B0604020202020204"/>
                <a:cs typeface="Arial" panose="020B0604020202020204"/>
                <a:sym typeface="Arial" panose="020B0604020202020204"/>
              </a:rPr>
              <a:t>✅  </a:t>
            </a:r>
            <a:r>
              <a:rPr lang="en-US" sz="1300" b="0" i="0" u="none" strike="noStrike" cap="none" dirty="0">
                <a:solidFill>
                  <a:schemeClr val="tx1"/>
                </a:solidFill>
                <a:latin typeface="Arial" panose="020B0604020202020204"/>
                <a:ea typeface="Arial" panose="020B0604020202020204"/>
                <a:cs typeface="Arial" panose="020B0604020202020204"/>
                <a:sym typeface="Arial" panose="020B0604020202020204"/>
              </a:rPr>
              <a:t>Improve sleep &amp; mental wellbeing</a:t>
            </a:r>
            <a:endParaRPr sz="1300" b="0" i="0" u="none" strike="noStrike" cap="none" dirty="0">
              <a:solidFill>
                <a:schemeClr val="tx1"/>
              </a:solidFill>
              <a:latin typeface="Calibri" panose="020F0502020204030204"/>
              <a:ea typeface="Calibri" panose="020F0502020204030204"/>
              <a:cs typeface="Calibri" panose="020F0502020204030204"/>
              <a:sym typeface="Calibri" panose="020F0502020204030204"/>
            </a:endParaRPr>
          </a:p>
        </p:txBody>
      </p:sp>
      <p:sp>
        <p:nvSpPr>
          <p:cNvPr id="314" name="Google Shape;314;p11"/>
          <p:cNvSpPr/>
          <p:nvPr/>
        </p:nvSpPr>
        <p:spPr>
          <a:xfrm>
            <a:off x="2103120" y="3575304"/>
            <a:ext cx="4937760" cy="32004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FFFFFF"/>
              </a:buClr>
              <a:buSzPts val="1300"/>
              <a:buFont typeface="Arial" panose="020B0604020202020204"/>
              <a:buNone/>
            </a:pPr>
            <a:r>
              <a:rPr lang="en-US" sz="1300" b="0" i="0" u="none" strike="noStrike" cap="none" dirty="0">
                <a:solidFill>
                  <a:srgbClr val="FFFFFF"/>
                </a:solidFill>
                <a:latin typeface="Arial" panose="020B0604020202020204"/>
                <a:ea typeface="Arial" panose="020B0604020202020204"/>
                <a:cs typeface="Arial" panose="020B0604020202020204"/>
                <a:sym typeface="Arial" panose="020B0604020202020204"/>
              </a:rPr>
              <a:t>✅  </a:t>
            </a:r>
            <a:r>
              <a:rPr lang="en-US" sz="1300" b="0" i="0" u="none" strike="noStrike" cap="none" dirty="0">
                <a:solidFill>
                  <a:schemeClr val="tx1"/>
                </a:solidFill>
                <a:latin typeface="Arial" panose="020B0604020202020204"/>
                <a:ea typeface="Arial" panose="020B0604020202020204"/>
                <a:cs typeface="Arial" panose="020B0604020202020204"/>
                <a:sym typeface="Arial" panose="020B0604020202020204"/>
              </a:rPr>
              <a:t>Learn practical offline strategies</a:t>
            </a:r>
            <a:endParaRPr sz="1300" b="0" i="0" u="none" strike="noStrike" cap="none" dirty="0">
              <a:solidFill>
                <a:schemeClr val="tx1"/>
              </a:solidFill>
              <a:latin typeface="Calibri" panose="020F0502020204030204"/>
              <a:ea typeface="Calibri" panose="020F0502020204030204"/>
              <a:cs typeface="Calibri" panose="020F0502020204030204"/>
              <a:sym typeface="Calibri" panose="020F0502020204030204"/>
            </a:endParaRPr>
          </a:p>
        </p:txBody>
      </p:sp>
      <p:sp>
        <p:nvSpPr>
          <p:cNvPr id="315" name="Google Shape;315;p11"/>
          <p:cNvSpPr/>
          <p:nvPr/>
        </p:nvSpPr>
        <p:spPr>
          <a:xfrm>
            <a:off x="2377440" y="4114800"/>
            <a:ext cx="4389120" cy="475488"/>
          </a:xfrm>
          <a:prstGeom prst="rect">
            <a:avLst/>
          </a:prstGeom>
          <a:solidFill>
            <a:srgbClr val="00C9A7"/>
          </a:solidFill>
          <a:ln w="12700" cap="flat" cmpd="sng">
            <a:solidFill>
              <a:srgbClr val="00C9A7"/>
            </a:solidFill>
            <a:prstDash val="solid"/>
            <a:round/>
            <a:headEnd type="none" w="sm" len="sm"/>
            <a:tailEnd type="none" w="sm" len="sm"/>
          </a:ln>
          <a:effectLst>
            <a:outerShdw blurRad="101600" dist="38100" dir="8100000" algn="bl" rotWithShape="0">
              <a:srgbClr val="000000">
                <a:alpha val="18039"/>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 name="Google Shape;316;p11"/>
          <p:cNvSpPr/>
          <p:nvPr/>
        </p:nvSpPr>
        <p:spPr>
          <a:xfrm>
            <a:off x="2377440" y="4114800"/>
            <a:ext cx="4389120" cy="475488"/>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0B1F33"/>
              </a:buClr>
              <a:buSzPts val="1100"/>
              <a:buFont typeface="Arial" panose="020B0604020202020204"/>
              <a:buNone/>
            </a:pPr>
            <a:r>
              <a:rPr lang="en-US" sz="1100" b="1" i="0" u="none" strike="noStrike" cap="none">
                <a:solidFill>
                  <a:srgbClr val="0B1F33"/>
                </a:solidFill>
                <a:latin typeface="Arial" panose="020B0604020202020204"/>
                <a:ea typeface="Arial" panose="020B0604020202020204"/>
                <a:cs typeface="Arial" panose="020B0604020202020204"/>
                <a:sym typeface="Arial" panose="020B0604020202020204"/>
              </a:rPr>
              <a:t>www.digitaldetox-council.nhs.uk  |  Call: 0800 123 4567</a:t>
            </a:r>
            <a:endParaRPr sz="11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0F8FF"/>
        </a:solidFill>
        <a:effectLst/>
      </p:bgPr>
    </p:bg>
    <p:spTree>
      <p:nvGrpSpPr>
        <p:cNvPr id="1" name="Shape 321"/>
        <p:cNvGrpSpPr/>
        <p:nvPr/>
      </p:nvGrpSpPr>
      <p:grpSpPr>
        <a:xfrm>
          <a:off x="0" y="0"/>
          <a:ext cx="0" cy="0"/>
          <a:chOff x="0" y="0"/>
          <a:chExt cx="0" cy="0"/>
        </a:xfrm>
      </p:grpSpPr>
      <p:sp>
        <p:nvSpPr>
          <p:cNvPr id="322" name="Google Shape;322;p12"/>
          <p:cNvSpPr/>
          <p:nvPr/>
        </p:nvSpPr>
        <p:spPr>
          <a:xfrm>
            <a:off x="0" y="0"/>
            <a:ext cx="9144000" cy="640080"/>
          </a:xfrm>
          <a:prstGeom prst="rect">
            <a:avLst/>
          </a:prstGeom>
          <a:solidFill>
            <a:srgbClr val="0B1F33"/>
          </a:solidFill>
          <a:ln w="12700" cap="flat" cmpd="sng">
            <a:solidFill>
              <a:srgbClr val="0B1F3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 name="Google Shape;323;p12"/>
          <p:cNvSpPr/>
          <p:nvPr/>
        </p:nvSpPr>
        <p:spPr>
          <a:xfrm>
            <a:off x="0" y="0"/>
            <a:ext cx="164592" cy="5143500"/>
          </a:xfrm>
          <a:prstGeom prst="rect">
            <a:avLst/>
          </a:prstGeom>
          <a:solidFill>
            <a:srgbClr val="00C9A7"/>
          </a:solidFill>
          <a:ln w="12700" cap="flat" cmpd="sng">
            <a:solidFill>
              <a:srgbClr val="00C9A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 name="Google Shape;324;p12"/>
          <p:cNvSpPr/>
          <p:nvPr/>
        </p:nvSpPr>
        <p:spPr>
          <a:xfrm>
            <a:off x="0" y="0"/>
            <a:ext cx="9144000" cy="54864"/>
          </a:xfrm>
          <a:prstGeom prst="rect">
            <a:avLst/>
          </a:prstGeom>
          <a:solidFill>
            <a:srgbClr val="00C9A7"/>
          </a:solidFill>
          <a:ln w="12700" cap="flat" cmpd="sng">
            <a:solidFill>
              <a:srgbClr val="00C9A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 name="Google Shape;325;p12"/>
          <p:cNvSpPr/>
          <p:nvPr/>
        </p:nvSpPr>
        <p:spPr>
          <a:xfrm>
            <a:off x="320040" y="0"/>
            <a:ext cx="8503920" cy="6400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2000"/>
              <a:buFont typeface="Arial" panose="020B0604020202020204"/>
              <a:buNone/>
            </a:pPr>
            <a:r>
              <a:rPr lang="en-US" sz="2000" b="1" i="0" u="none" strike="noStrike" cap="none">
                <a:solidFill>
                  <a:srgbClr val="FFFFFF"/>
                </a:solidFill>
                <a:latin typeface="Arial" panose="020B0604020202020204"/>
                <a:ea typeface="Arial" panose="020B0604020202020204"/>
                <a:cs typeface="Arial" panose="020B0604020202020204"/>
                <a:sym typeface="Arial" panose="020B0604020202020204"/>
              </a:rPr>
              <a:t>Task 2: Key Partner Organisations</a:t>
            </a:r>
            <a:endParaRPr sz="20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26" name="Google Shape;326;p12"/>
          <p:cNvSpPr/>
          <p:nvPr/>
        </p:nvSpPr>
        <p:spPr>
          <a:xfrm>
            <a:off x="320040" y="621792"/>
            <a:ext cx="8503920" cy="292608"/>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4FC3F7"/>
              </a:buClr>
              <a:buSzPts val="1100"/>
              <a:buFont typeface="Arial" panose="020B0604020202020204"/>
              <a:buNone/>
            </a:pPr>
            <a:r>
              <a:rPr lang="en-US" sz="1100" b="0" i="1" u="none" strike="noStrike" cap="none">
                <a:solidFill>
                  <a:srgbClr val="4FC3F7"/>
                </a:solidFill>
                <a:latin typeface="Arial" panose="020B0604020202020204"/>
                <a:ea typeface="Arial" panose="020B0604020202020204"/>
                <a:cs typeface="Arial" panose="020B0604020202020204"/>
                <a:sym typeface="Arial" panose="020B0604020202020204"/>
              </a:rPr>
              <a:t>National &amp; Local Partners Supporting Our Campaign</a:t>
            </a:r>
            <a:endParaRPr sz="11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27" name="Google Shape;327;p12"/>
          <p:cNvSpPr/>
          <p:nvPr/>
        </p:nvSpPr>
        <p:spPr>
          <a:xfrm>
            <a:off x="0" y="4901184"/>
            <a:ext cx="9144000" cy="242316"/>
          </a:xfrm>
          <a:prstGeom prst="rect">
            <a:avLst/>
          </a:prstGeom>
          <a:solidFill>
            <a:srgbClr val="07111E"/>
          </a:solidFill>
          <a:ln w="12700" cap="flat" cmpd="sng">
            <a:solidFill>
              <a:srgbClr val="07111E"/>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 name="Google Shape;328;p12"/>
          <p:cNvSpPr/>
          <p:nvPr/>
        </p:nvSpPr>
        <p:spPr>
          <a:xfrm>
            <a:off x="274320" y="4901184"/>
            <a:ext cx="8595360" cy="242316"/>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7AAFC4"/>
              </a:buClr>
              <a:buSzPts val="800"/>
              <a:buFont typeface="Arial" panose="020B0604020202020204"/>
              <a:buNone/>
            </a:pPr>
            <a:r>
              <a:rPr lang="en-US" sz="800" b="0" i="0" u="none" strike="noStrike" cap="none">
                <a:solidFill>
                  <a:srgbClr val="7AAFC4"/>
                </a:solidFill>
                <a:latin typeface="Arial" panose="020B0604020202020204"/>
                <a:ea typeface="Arial" panose="020B0604020202020204"/>
                <a:cs typeface="Arial" panose="020B0604020202020204"/>
                <a:sym typeface="Arial" panose="020B0604020202020204"/>
              </a:rPr>
              <a:t>LCHS7000 | Social Epidemiology and Public Health Development | Digital Detox Campaign</a:t>
            </a:r>
            <a:endParaRPr sz="8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29" name="Google Shape;329;p12"/>
          <p:cNvSpPr/>
          <p:nvPr/>
        </p:nvSpPr>
        <p:spPr>
          <a:xfrm>
            <a:off x="256025" y="987548"/>
            <a:ext cx="2743200" cy="3173100"/>
          </a:xfrm>
          <a:prstGeom prst="rect">
            <a:avLst/>
          </a:prstGeom>
          <a:solidFill>
            <a:srgbClr val="0A7EA4"/>
          </a:solidFill>
          <a:ln w="12700" cap="flat" cmpd="sng">
            <a:solidFill>
              <a:srgbClr val="0A7EA4"/>
            </a:solidFill>
            <a:prstDash val="solid"/>
            <a:round/>
            <a:headEnd type="none" w="sm" len="sm"/>
            <a:tailEnd type="none" w="sm" len="sm"/>
          </a:ln>
          <a:effectLst>
            <a:outerShdw blurRad="101600" dist="38100" dir="8100000" algn="bl" rotWithShape="0">
              <a:srgbClr val="000000">
                <a:alpha val="18039"/>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 name="Google Shape;330;p12"/>
          <p:cNvSpPr/>
          <p:nvPr/>
        </p:nvSpPr>
        <p:spPr>
          <a:xfrm>
            <a:off x="1993392" y="1060704"/>
            <a:ext cx="868680" cy="256032"/>
          </a:xfrm>
          <a:prstGeom prst="rect">
            <a:avLst/>
          </a:prstGeom>
          <a:solidFill>
            <a:srgbClr val="1C4F6A">
              <a:alpha val="50196"/>
            </a:srgbClr>
          </a:solidFill>
          <a:ln w="12700" cap="flat" cmpd="sng">
            <a:solidFill>
              <a:srgbClr val="2A6F8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 name="Google Shape;331;p12"/>
          <p:cNvSpPr/>
          <p:nvPr/>
        </p:nvSpPr>
        <p:spPr>
          <a:xfrm>
            <a:off x="1993392" y="1060704"/>
            <a:ext cx="868680" cy="256032"/>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FFFFFF"/>
              </a:buClr>
              <a:buSzPts val="900"/>
              <a:buFont typeface="Arial" panose="020B0604020202020204"/>
              <a:buNone/>
            </a:pPr>
            <a:r>
              <a:rPr lang="en-US" sz="900" b="1" i="0" u="none" strike="noStrike" cap="none">
                <a:solidFill>
                  <a:srgbClr val="FFFFFF"/>
                </a:solidFill>
                <a:latin typeface="Arial" panose="020B0604020202020204"/>
                <a:ea typeface="Arial" panose="020B0604020202020204"/>
                <a:cs typeface="Arial" panose="020B0604020202020204"/>
                <a:sym typeface="Arial" panose="020B0604020202020204"/>
              </a:rPr>
              <a:t>National</a:t>
            </a:r>
            <a:endParaRPr sz="9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32" name="Google Shape;332;p12"/>
          <p:cNvSpPr/>
          <p:nvPr/>
        </p:nvSpPr>
        <p:spPr>
          <a:xfrm>
            <a:off x="347472" y="1060704"/>
            <a:ext cx="1600200" cy="384048"/>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FFFFFF"/>
              </a:buClr>
              <a:buSzPts val="1200"/>
              <a:buFont typeface="Arial" panose="020B0604020202020204"/>
              <a:buNone/>
            </a:pPr>
            <a:r>
              <a:rPr lang="en-US" sz="1200" b="1" i="0" u="none" strike="noStrike" cap="none">
                <a:solidFill>
                  <a:srgbClr val="FFFFFF"/>
                </a:solidFill>
                <a:latin typeface="Arial" panose="020B0604020202020204"/>
                <a:ea typeface="Arial" panose="020B0604020202020204"/>
                <a:cs typeface="Arial" panose="020B0604020202020204"/>
                <a:sym typeface="Arial" panose="020B0604020202020204"/>
              </a:rPr>
              <a:t>NHS England</a:t>
            </a:r>
            <a:endParaRPr sz="12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33" name="Google Shape;333;p12"/>
          <p:cNvSpPr/>
          <p:nvPr/>
        </p:nvSpPr>
        <p:spPr>
          <a:xfrm>
            <a:off x="347472" y="1490472"/>
            <a:ext cx="2560320" cy="9144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Clr>
                <a:srgbClr val="D0E8F2"/>
              </a:buClr>
              <a:buSzPts val="1100"/>
              <a:buFont typeface="Arial" panose="020B0604020202020204"/>
              <a:buNone/>
            </a:pPr>
            <a:r>
              <a:rPr lang="en-US" sz="1100">
                <a:solidFill>
                  <a:srgbClr val="D0E8F2"/>
                </a:solidFill>
              </a:rPr>
              <a:t>Digital wellbeing resources and the Every Mind Matters platform for mental health self-care tools (NHS, 2023)</a:t>
            </a:r>
            <a:endParaRPr sz="11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34" name="Google Shape;334;p12"/>
          <p:cNvSpPr/>
          <p:nvPr/>
        </p:nvSpPr>
        <p:spPr>
          <a:xfrm>
            <a:off x="3200400" y="987548"/>
            <a:ext cx="2743200" cy="3173100"/>
          </a:xfrm>
          <a:prstGeom prst="rect">
            <a:avLst/>
          </a:prstGeom>
          <a:solidFill>
            <a:srgbClr val="0969A2"/>
          </a:solidFill>
          <a:ln w="12700" cap="flat" cmpd="sng">
            <a:solidFill>
              <a:srgbClr val="0969A2"/>
            </a:solidFill>
            <a:prstDash val="solid"/>
            <a:round/>
            <a:headEnd type="none" w="sm" len="sm"/>
            <a:tailEnd type="none" w="sm" len="sm"/>
          </a:ln>
          <a:effectLst>
            <a:outerShdw blurRad="101600" dist="38100" dir="8100000" algn="bl" rotWithShape="0">
              <a:srgbClr val="000000">
                <a:alpha val="1804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 name="Google Shape;335;p12"/>
          <p:cNvSpPr/>
          <p:nvPr/>
        </p:nvSpPr>
        <p:spPr>
          <a:xfrm>
            <a:off x="4937760" y="1060704"/>
            <a:ext cx="868680" cy="256032"/>
          </a:xfrm>
          <a:prstGeom prst="rect">
            <a:avLst/>
          </a:prstGeom>
          <a:solidFill>
            <a:srgbClr val="1C4F6A">
              <a:alpha val="50196"/>
            </a:srgbClr>
          </a:solidFill>
          <a:ln w="12700" cap="flat" cmpd="sng">
            <a:solidFill>
              <a:srgbClr val="2A6F8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 name="Google Shape;336;p12"/>
          <p:cNvSpPr/>
          <p:nvPr/>
        </p:nvSpPr>
        <p:spPr>
          <a:xfrm>
            <a:off x="4937760" y="1060704"/>
            <a:ext cx="868680" cy="256032"/>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FFFFFF"/>
              </a:buClr>
              <a:buSzPts val="900"/>
              <a:buFont typeface="Arial" panose="020B0604020202020204"/>
              <a:buNone/>
            </a:pPr>
            <a:r>
              <a:rPr lang="en-US" sz="900" b="1" i="0" u="none" strike="noStrike" cap="none">
                <a:solidFill>
                  <a:srgbClr val="FFFFFF"/>
                </a:solidFill>
                <a:latin typeface="Arial" panose="020B0604020202020204"/>
                <a:ea typeface="Arial" panose="020B0604020202020204"/>
                <a:cs typeface="Arial" panose="020B0604020202020204"/>
                <a:sym typeface="Arial" panose="020B0604020202020204"/>
              </a:rPr>
              <a:t>National</a:t>
            </a:r>
            <a:endParaRPr sz="9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37" name="Google Shape;337;p12"/>
          <p:cNvSpPr/>
          <p:nvPr/>
        </p:nvSpPr>
        <p:spPr>
          <a:xfrm>
            <a:off x="3291840" y="1060704"/>
            <a:ext cx="1600200" cy="384048"/>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FFFFFF"/>
              </a:buClr>
              <a:buSzPts val="1200"/>
              <a:buFont typeface="Arial" panose="020B0604020202020204"/>
              <a:buNone/>
            </a:pPr>
            <a:r>
              <a:rPr lang="en-US" sz="1200" b="1" i="0" u="none" strike="noStrike" cap="none">
                <a:solidFill>
                  <a:srgbClr val="FFFFFF"/>
                </a:solidFill>
                <a:latin typeface="Arial" panose="020B0604020202020204"/>
                <a:ea typeface="Arial" panose="020B0604020202020204"/>
                <a:cs typeface="Arial" panose="020B0604020202020204"/>
                <a:sym typeface="Arial" panose="020B0604020202020204"/>
              </a:rPr>
              <a:t>Mental Health Foundation</a:t>
            </a:r>
            <a:endParaRPr sz="12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38" name="Google Shape;338;p12"/>
          <p:cNvSpPr/>
          <p:nvPr/>
        </p:nvSpPr>
        <p:spPr>
          <a:xfrm>
            <a:off x="3291840" y="1490472"/>
            <a:ext cx="2560320" cy="9144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Clr>
                <a:srgbClr val="D0E8F2"/>
              </a:buClr>
              <a:buSzPts val="1100"/>
              <a:buFont typeface="Arial" panose="020B0604020202020204"/>
              <a:buNone/>
            </a:pPr>
            <a:r>
              <a:rPr lang="en-US" sz="1100">
                <a:solidFill>
                  <a:srgbClr val="D0E8F2"/>
                </a:solidFill>
              </a:rPr>
              <a:t>Resources on digital wellbeing, stress and anxiety linked to technology overuse (Zubair, Khan and Albashari, 2023).</a:t>
            </a:r>
            <a:endParaRPr sz="11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39" name="Google Shape;339;p12"/>
          <p:cNvSpPr/>
          <p:nvPr/>
        </p:nvSpPr>
        <p:spPr>
          <a:xfrm>
            <a:off x="6144775" y="987548"/>
            <a:ext cx="2743200" cy="3173100"/>
          </a:xfrm>
          <a:prstGeom prst="rect">
            <a:avLst/>
          </a:prstGeom>
          <a:solidFill>
            <a:srgbClr val="00C9A7"/>
          </a:solidFill>
          <a:ln w="12700" cap="flat" cmpd="sng">
            <a:solidFill>
              <a:srgbClr val="00C9A7"/>
            </a:solidFill>
            <a:prstDash val="solid"/>
            <a:round/>
            <a:headEnd type="none" w="sm" len="sm"/>
            <a:tailEnd type="none" w="sm" len="sm"/>
          </a:ln>
          <a:effectLst>
            <a:outerShdw blurRad="101600" dist="38100" dir="8100000" algn="bl" rotWithShape="0">
              <a:srgbClr val="000000">
                <a:alpha val="18039"/>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 name="Google Shape;340;p12"/>
          <p:cNvSpPr/>
          <p:nvPr/>
        </p:nvSpPr>
        <p:spPr>
          <a:xfrm>
            <a:off x="7882128" y="1060704"/>
            <a:ext cx="868680" cy="256032"/>
          </a:xfrm>
          <a:prstGeom prst="rect">
            <a:avLst/>
          </a:prstGeom>
          <a:solidFill>
            <a:srgbClr val="1C4F6A">
              <a:alpha val="50196"/>
            </a:srgbClr>
          </a:solidFill>
          <a:ln w="12700" cap="flat" cmpd="sng">
            <a:solidFill>
              <a:srgbClr val="2A6F8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 name="Google Shape;341;p12"/>
          <p:cNvSpPr/>
          <p:nvPr/>
        </p:nvSpPr>
        <p:spPr>
          <a:xfrm>
            <a:off x="7882128" y="1060704"/>
            <a:ext cx="868680" cy="256032"/>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FFFFFF"/>
              </a:buClr>
              <a:buSzPts val="900"/>
              <a:buFont typeface="Arial" panose="020B0604020202020204"/>
              <a:buNone/>
            </a:pPr>
            <a:r>
              <a:rPr lang="en-US" sz="900" b="1" i="0" u="none" strike="noStrike" cap="none">
                <a:solidFill>
                  <a:srgbClr val="FFFFFF"/>
                </a:solidFill>
                <a:latin typeface="Arial" panose="020B0604020202020204"/>
                <a:ea typeface="Arial" panose="020B0604020202020204"/>
                <a:cs typeface="Arial" panose="020B0604020202020204"/>
                <a:sym typeface="Arial" panose="020B0604020202020204"/>
              </a:rPr>
              <a:t>National</a:t>
            </a:r>
            <a:endParaRPr sz="9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42" name="Google Shape;342;p12"/>
          <p:cNvSpPr/>
          <p:nvPr/>
        </p:nvSpPr>
        <p:spPr>
          <a:xfrm>
            <a:off x="6236208" y="1060704"/>
            <a:ext cx="1600200" cy="384048"/>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FFFFFF"/>
              </a:buClr>
              <a:buSzPts val="1200"/>
              <a:buFont typeface="Arial" panose="020B0604020202020204"/>
              <a:buNone/>
            </a:pPr>
            <a:r>
              <a:rPr lang="en-US" sz="1200" b="1" i="0" u="none" strike="noStrike" cap="none">
                <a:solidFill>
                  <a:srgbClr val="FFFFFF"/>
                </a:solidFill>
                <a:latin typeface="Arial" panose="020B0604020202020204"/>
                <a:ea typeface="Arial" panose="020B0604020202020204"/>
                <a:cs typeface="Arial" panose="020B0604020202020204"/>
                <a:sym typeface="Arial" panose="020B0604020202020204"/>
              </a:rPr>
              <a:t>Royal Society for PH (RSPH)</a:t>
            </a:r>
            <a:endParaRPr sz="12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43" name="Google Shape;343;p12"/>
          <p:cNvSpPr/>
          <p:nvPr/>
        </p:nvSpPr>
        <p:spPr>
          <a:xfrm>
            <a:off x="6236208" y="1490472"/>
            <a:ext cx="2560320" cy="9144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Clr>
                <a:srgbClr val="D0E8F2"/>
              </a:buClr>
              <a:buSzPts val="1100"/>
              <a:buFont typeface="Arial" panose="020B0604020202020204"/>
              <a:buNone/>
            </a:pPr>
            <a:r>
              <a:rPr lang="en-US" sz="1100" b="0" i="0" u="none" strike="noStrike" cap="none">
                <a:solidFill>
                  <a:srgbClr val="D0E8F2"/>
                </a:solidFill>
                <a:latin typeface="Arial" panose="020B0604020202020204"/>
                <a:ea typeface="Arial" panose="020B0604020202020204"/>
                <a:cs typeface="Arial" panose="020B0604020202020204"/>
                <a:sym typeface="Arial" panose="020B0604020202020204"/>
              </a:rPr>
              <a:t>Campaigns on social media and young adult </a:t>
            </a:r>
            <a:r>
              <a:rPr lang="en-US" sz="1100">
                <a:solidFill>
                  <a:srgbClr val="D0E8F2"/>
                </a:solidFill>
              </a:rPr>
              <a:t>Campaigns on social media and young adult mental health; Status of Mind report resources (RSPH, 2017).</a:t>
            </a:r>
            <a:endParaRPr sz="1100">
              <a:solidFill>
                <a:srgbClr val="D0E8F2"/>
              </a:solidFill>
            </a:endParaRPr>
          </a:p>
          <a:p>
            <a:pPr marL="0" marR="0" lvl="0" indent="0" algn="l" rtl="0">
              <a:spcBef>
                <a:spcPts val="0"/>
              </a:spcBef>
              <a:spcAft>
                <a:spcPts val="0"/>
              </a:spcAft>
              <a:buClr>
                <a:srgbClr val="D0E8F2"/>
              </a:buClr>
              <a:buSzPts val="1100"/>
              <a:buFont typeface="Arial" panose="020B0604020202020204"/>
              <a:buNone/>
            </a:pPr>
            <a:endParaRPr sz="1100">
              <a:solidFill>
                <a:srgbClr val="D0E8F2"/>
              </a:solidFill>
            </a:endParaRPr>
          </a:p>
          <a:p>
            <a:pPr marL="0" marR="0" lvl="0" indent="0" algn="l" rtl="0">
              <a:spcBef>
                <a:spcPts val="0"/>
              </a:spcBef>
              <a:spcAft>
                <a:spcPts val="0"/>
              </a:spcAft>
              <a:buClr>
                <a:srgbClr val="D0E8F2"/>
              </a:buClr>
              <a:buSzPts val="1100"/>
              <a:buFont typeface="Arial" panose="020B0604020202020204"/>
              <a:buNone/>
            </a:pPr>
            <a:endParaRPr sz="11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44" name="Google Shape;344;p12"/>
          <p:cNvSpPr/>
          <p:nvPr/>
        </p:nvSpPr>
        <p:spPr>
          <a:xfrm>
            <a:off x="3291840" y="2724912"/>
            <a:ext cx="1600200" cy="384048"/>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FFFFFF"/>
              </a:buClr>
              <a:buSzPts val="1200"/>
              <a:buFont typeface="Arial" panose="020B0604020202020204"/>
              <a:buNone/>
            </a:pPr>
            <a:endParaRPr sz="12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0F8FF"/>
        </a:solidFill>
        <a:effectLst/>
      </p:bgPr>
    </p:bg>
    <p:spTree>
      <p:nvGrpSpPr>
        <p:cNvPr id="1" name="Shape 349"/>
        <p:cNvGrpSpPr/>
        <p:nvPr/>
      </p:nvGrpSpPr>
      <p:grpSpPr>
        <a:xfrm>
          <a:off x="0" y="0"/>
          <a:ext cx="0" cy="0"/>
          <a:chOff x="0" y="0"/>
          <a:chExt cx="0" cy="0"/>
        </a:xfrm>
      </p:grpSpPr>
      <p:sp>
        <p:nvSpPr>
          <p:cNvPr id="350" name="Google Shape;350;p13"/>
          <p:cNvSpPr/>
          <p:nvPr/>
        </p:nvSpPr>
        <p:spPr>
          <a:xfrm>
            <a:off x="0" y="0"/>
            <a:ext cx="9144000" cy="640080"/>
          </a:xfrm>
          <a:prstGeom prst="rect">
            <a:avLst/>
          </a:prstGeom>
          <a:solidFill>
            <a:srgbClr val="0B1F33"/>
          </a:solidFill>
          <a:ln w="12700" cap="flat" cmpd="sng">
            <a:solidFill>
              <a:srgbClr val="0B1F3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 name="Google Shape;351;p13"/>
          <p:cNvSpPr/>
          <p:nvPr/>
        </p:nvSpPr>
        <p:spPr>
          <a:xfrm>
            <a:off x="0" y="0"/>
            <a:ext cx="164592" cy="5143500"/>
          </a:xfrm>
          <a:prstGeom prst="rect">
            <a:avLst/>
          </a:prstGeom>
          <a:solidFill>
            <a:srgbClr val="00C9A7"/>
          </a:solidFill>
          <a:ln w="12700" cap="flat" cmpd="sng">
            <a:solidFill>
              <a:srgbClr val="00C9A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 name="Google Shape;352;p13"/>
          <p:cNvSpPr/>
          <p:nvPr/>
        </p:nvSpPr>
        <p:spPr>
          <a:xfrm>
            <a:off x="0" y="0"/>
            <a:ext cx="9144000" cy="54864"/>
          </a:xfrm>
          <a:prstGeom prst="rect">
            <a:avLst/>
          </a:prstGeom>
          <a:solidFill>
            <a:srgbClr val="00C9A7"/>
          </a:solidFill>
          <a:ln w="12700" cap="flat" cmpd="sng">
            <a:solidFill>
              <a:srgbClr val="00C9A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 name="Google Shape;353;p13"/>
          <p:cNvSpPr/>
          <p:nvPr/>
        </p:nvSpPr>
        <p:spPr>
          <a:xfrm>
            <a:off x="320040" y="0"/>
            <a:ext cx="8503920" cy="6400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2000"/>
              <a:buFont typeface="Arial" panose="020B0604020202020204"/>
              <a:buNone/>
            </a:pPr>
            <a:r>
              <a:rPr lang="en-US" sz="2000" b="1" i="0" u="none" strike="noStrike" cap="none">
                <a:solidFill>
                  <a:srgbClr val="FFFFFF"/>
                </a:solidFill>
                <a:latin typeface="Arial" panose="020B0604020202020204"/>
                <a:ea typeface="Arial" panose="020B0604020202020204"/>
                <a:cs typeface="Arial" panose="020B0604020202020204"/>
                <a:sym typeface="Arial" panose="020B0604020202020204"/>
              </a:rPr>
              <a:t>Task 2: </a:t>
            </a:r>
            <a:r>
              <a:rPr lang="en-US" sz="2000" b="1">
                <a:solidFill>
                  <a:srgbClr val="FFFFFF"/>
                </a:solidFill>
              </a:rPr>
              <a:t>Replicable Resources</a:t>
            </a:r>
            <a:endParaRPr sz="2000" b="1">
              <a:solidFill>
                <a:srgbClr val="FFFFFF"/>
              </a:solidFill>
            </a:endParaRPr>
          </a:p>
        </p:txBody>
      </p:sp>
      <p:sp>
        <p:nvSpPr>
          <p:cNvPr id="354" name="Google Shape;354;p13"/>
          <p:cNvSpPr/>
          <p:nvPr/>
        </p:nvSpPr>
        <p:spPr>
          <a:xfrm>
            <a:off x="320040" y="621792"/>
            <a:ext cx="8503920" cy="292608"/>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4FC3F7"/>
              </a:buClr>
              <a:buSzPts val="1100"/>
              <a:buFont typeface="Arial" panose="020B0604020202020204"/>
              <a:buNone/>
            </a:pPr>
            <a:r>
              <a:rPr lang="en-US" sz="1100" b="0" i="1" u="none" strike="noStrike" cap="none">
                <a:solidFill>
                  <a:srgbClr val="4FC3F7"/>
                </a:solidFill>
                <a:latin typeface="Arial" panose="020B0604020202020204"/>
                <a:ea typeface="Arial" panose="020B0604020202020204"/>
                <a:cs typeface="Arial" panose="020B0604020202020204"/>
                <a:sym typeface="Arial" panose="020B0604020202020204"/>
              </a:rPr>
              <a:t>Leveraging Proven Tools to Maximise Impact</a:t>
            </a:r>
            <a:endParaRPr sz="11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55" name="Google Shape;355;p13"/>
          <p:cNvSpPr/>
          <p:nvPr/>
        </p:nvSpPr>
        <p:spPr>
          <a:xfrm>
            <a:off x="0" y="4901184"/>
            <a:ext cx="9144000" cy="242316"/>
          </a:xfrm>
          <a:prstGeom prst="rect">
            <a:avLst/>
          </a:prstGeom>
          <a:solidFill>
            <a:srgbClr val="07111E"/>
          </a:solidFill>
          <a:ln w="12700" cap="flat" cmpd="sng">
            <a:solidFill>
              <a:srgbClr val="07111E"/>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 name="Google Shape;356;p13"/>
          <p:cNvSpPr/>
          <p:nvPr/>
        </p:nvSpPr>
        <p:spPr>
          <a:xfrm>
            <a:off x="274320" y="4901184"/>
            <a:ext cx="8595360" cy="242316"/>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7AAFC4"/>
              </a:buClr>
              <a:buSzPts val="800"/>
              <a:buFont typeface="Arial" panose="020B0604020202020204"/>
              <a:buNone/>
            </a:pPr>
            <a:r>
              <a:rPr lang="en-US" sz="800" b="0" i="0" u="none" strike="noStrike" cap="none">
                <a:solidFill>
                  <a:srgbClr val="7AAFC4"/>
                </a:solidFill>
                <a:latin typeface="Arial" panose="020B0604020202020204"/>
                <a:ea typeface="Arial" panose="020B0604020202020204"/>
                <a:cs typeface="Arial" panose="020B0604020202020204"/>
                <a:sym typeface="Arial" panose="020B0604020202020204"/>
              </a:rPr>
              <a:t>LCHS7000 | Social Epidemiology and Public Health Development | Digital Detox Campaign</a:t>
            </a:r>
            <a:endParaRPr sz="8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57" name="Google Shape;357;p13"/>
          <p:cNvSpPr/>
          <p:nvPr/>
        </p:nvSpPr>
        <p:spPr>
          <a:xfrm>
            <a:off x="256032" y="987552"/>
            <a:ext cx="8631936" cy="804672"/>
          </a:xfrm>
          <a:prstGeom prst="rect">
            <a:avLst/>
          </a:prstGeom>
          <a:solidFill>
            <a:srgbClr val="EAF5FB"/>
          </a:solidFill>
          <a:ln w="12700" cap="flat" cmpd="sng">
            <a:solidFill>
              <a:srgbClr val="D0E8F2"/>
            </a:solidFill>
            <a:prstDash val="solid"/>
            <a:round/>
            <a:headEnd type="none" w="sm" len="sm"/>
            <a:tailEnd type="none" w="sm" len="sm"/>
          </a:ln>
          <a:effectLst>
            <a:outerShdw blurRad="101600" dist="38100" dir="8100000" algn="bl" rotWithShape="0">
              <a:srgbClr val="000000">
                <a:alpha val="18039"/>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 name="Google Shape;358;p13"/>
          <p:cNvSpPr/>
          <p:nvPr/>
        </p:nvSpPr>
        <p:spPr>
          <a:xfrm>
            <a:off x="256032" y="987552"/>
            <a:ext cx="182880" cy="804672"/>
          </a:xfrm>
          <a:prstGeom prst="rect">
            <a:avLst/>
          </a:prstGeom>
          <a:solidFill>
            <a:srgbClr val="0A7EA4"/>
          </a:solidFill>
          <a:ln w="12700" cap="flat" cmpd="sng">
            <a:solidFill>
              <a:srgbClr val="0A7EA4"/>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 name="Google Shape;359;p13"/>
          <p:cNvSpPr/>
          <p:nvPr/>
        </p:nvSpPr>
        <p:spPr>
          <a:xfrm>
            <a:off x="1170432" y="1060704"/>
            <a:ext cx="2194560" cy="292608"/>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0A7EA4"/>
              </a:buClr>
              <a:buSzPts val="1300"/>
              <a:buFont typeface="Arial" panose="020B0604020202020204"/>
              <a:buNone/>
            </a:pPr>
            <a:r>
              <a:rPr lang="en-US" sz="1300" b="1" i="0" u="none" strike="noStrike" cap="none">
                <a:solidFill>
                  <a:srgbClr val="0A7EA4"/>
                </a:solidFill>
                <a:latin typeface="Arial" panose="020B0604020202020204"/>
                <a:ea typeface="Arial" panose="020B0604020202020204"/>
                <a:cs typeface="Arial" panose="020B0604020202020204"/>
                <a:sym typeface="Arial" panose="020B0604020202020204"/>
              </a:rPr>
              <a:t>NHS Every Mind Matters</a:t>
            </a:r>
            <a:endParaRPr sz="13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60" name="Google Shape;360;p13"/>
          <p:cNvSpPr/>
          <p:nvPr/>
        </p:nvSpPr>
        <p:spPr>
          <a:xfrm>
            <a:off x="1170432" y="1371600"/>
            <a:ext cx="7589520" cy="36576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4A6278"/>
              </a:buClr>
              <a:buSzPts val="1150"/>
              <a:buFont typeface="Arial" panose="020B0604020202020204"/>
              <a:buNone/>
            </a:pPr>
            <a:r>
              <a:rPr lang="en-US" sz="1150">
                <a:solidFill>
                  <a:srgbClr val="4A6278"/>
                </a:solidFill>
              </a:rPr>
              <a:t>Sleep &amp; Anxiety self-help plans: evidence-based, free, downloadable, digital wellbeing plans, customizable to group sessions.</a:t>
            </a:r>
            <a:endParaRPr sz="1150">
              <a:solidFill>
                <a:srgbClr val="4A6278"/>
              </a:solidFill>
            </a:endParaRPr>
          </a:p>
        </p:txBody>
      </p:sp>
      <p:sp>
        <p:nvSpPr>
          <p:cNvPr id="361" name="Google Shape;361;p13"/>
          <p:cNvSpPr/>
          <p:nvPr/>
        </p:nvSpPr>
        <p:spPr>
          <a:xfrm>
            <a:off x="256032" y="1920240"/>
            <a:ext cx="8631936" cy="804672"/>
          </a:xfrm>
          <a:prstGeom prst="rect">
            <a:avLst/>
          </a:prstGeom>
          <a:solidFill>
            <a:srgbClr val="EAF5FB"/>
          </a:solidFill>
          <a:ln w="12700" cap="flat" cmpd="sng">
            <a:solidFill>
              <a:srgbClr val="D0E8F2"/>
            </a:solidFill>
            <a:prstDash val="solid"/>
            <a:round/>
            <a:headEnd type="none" w="sm" len="sm"/>
            <a:tailEnd type="none" w="sm" len="sm"/>
          </a:ln>
          <a:effectLst>
            <a:outerShdw blurRad="101600" dist="38100" dir="8100000" algn="bl" rotWithShape="0">
              <a:srgbClr val="000000">
                <a:alpha val="18039"/>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 name="Google Shape;362;p13"/>
          <p:cNvSpPr/>
          <p:nvPr/>
        </p:nvSpPr>
        <p:spPr>
          <a:xfrm>
            <a:off x="256032" y="1920240"/>
            <a:ext cx="182880" cy="804672"/>
          </a:xfrm>
          <a:prstGeom prst="rect">
            <a:avLst/>
          </a:prstGeom>
          <a:solidFill>
            <a:srgbClr val="0969A2"/>
          </a:solidFill>
          <a:ln w="12700" cap="flat" cmpd="sng">
            <a:solidFill>
              <a:srgbClr val="0969A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 name="Google Shape;363;p13"/>
          <p:cNvSpPr/>
          <p:nvPr/>
        </p:nvSpPr>
        <p:spPr>
          <a:xfrm>
            <a:off x="1170432" y="1993392"/>
            <a:ext cx="2194560" cy="292608"/>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0969A2"/>
              </a:buClr>
              <a:buSzPts val="1300"/>
              <a:buFont typeface="Arial" panose="020B0604020202020204"/>
              <a:buNone/>
            </a:pPr>
            <a:r>
              <a:rPr lang="en-US" sz="1300" b="1" i="0" u="none" strike="noStrike" cap="none">
                <a:solidFill>
                  <a:srgbClr val="0969A2"/>
                </a:solidFill>
                <a:latin typeface="Arial" panose="020B0604020202020204"/>
                <a:ea typeface="Arial" panose="020B0604020202020204"/>
                <a:cs typeface="Arial" panose="020B0604020202020204"/>
                <a:sym typeface="Arial" panose="020B0604020202020204"/>
              </a:rPr>
              <a:t>Mind UK</a:t>
            </a:r>
            <a:endParaRPr sz="13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64" name="Google Shape;364;p13"/>
          <p:cNvSpPr/>
          <p:nvPr/>
        </p:nvSpPr>
        <p:spPr>
          <a:xfrm>
            <a:off x="1170432" y="2304288"/>
            <a:ext cx="7589520" cy="36576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4A6278"/>
              </a:buClr>
              <a:buSzPts val="1150"/>
              <a:buFont typeface="Arial" panose="020B0604020202020204"/>
              <a:buNone/>
            </a:pPr>
            <a:r>
              <a:rPr lang="en-US" sz="1150" b="0" i="0" u="none" strike="noStrike" cap="none">
                <a:solidFill>
                  <a:srgbClr val="4A6278"/>
                </a:solidFill>
                <a:latin typeface="Arial" panose="020B0604020202020204"/>
                <a:ea typeface="Arial" panose="020B0604020202020204"/>
                <a:cs typeface="Arial" panose="020B0604020202020204"/>
                <a:sym typeface="Arial" panose="020B0604020202020204"/>
              </a:rPr>
              <a:t>'</a:t>
            </a:r>
            <a:r>
              <a:rPr lang="en-US" sz="1150">
                <a:solidFill>
                  <a:srgbClr val="4A6278"/>
                </a:solidFill>
              </a:rPr>
              <a:t>The Take a Break off Social Media campaign by Mind UK was done as printed and online resource packs (Mind, 2022).</a:t>
            </a:r>
            <a:endParaRPr sz="1150">
              <a:solidFill>
                <a:srgbClr val="4A6278"/>
              </a:solidFill>
            </a:endParaRPr>
          </a:p>
        </p:txBody>
      </p:sp>
      <p:sp>
        <p:nvSpPr>
          <p:cNvPr id="365" name="Google Shape;365;p13"/>
          <p:cNvSpPr/>
          <p:nvPr/>
        </p:nvSpPr>
        <p:spPr>
          <a:xfrm>
            <a:off x="256032" y="2852928"/>
            <a:ext cx="8631936" cy="804672"/>
          </a:xfrm>
          <a:prstGeom prst="rect">
            <a:avLst/>
          </a:prstGeom>
          <a:solidFill>
            <a:srgbClr val="EAF5FB"/>
          </a:solidFill>
          <a:ln w="12700" cap="flat" cmpd="sng">
            <a:solidFill>
              <a:srgbClr val="D0E8F2"/>
            </a:solidFill>
            <a:prstDash val="solid"/>
            <a:round/>
            <a:headEnd type="none" w="sm" len="sm"/>
            <a:tailEnd type="none" w="sm" len="sm"/>
          </a:ln>
          <a:effectLst>
            <a:outerShdw blurRad="101600" dist="38100" dir="8100000" algn="bl" rotWithShape="0">
              <a:srgbClr val="000000">
                <a:alpha val="18039"/>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 name="Google Shape;366;p13"/>
          <p:cNvSpPr/>
          <p:nvPr/>
        </p:nvSpPr>
        <p:spPr>
          <a:xfrm>
            <a:off x="256032" y="2852928"/>
            <a:ext cx="182880" cy="804672"/>
          </a:xfrm>
          <a:prstGeom prst="rect">
            <a:avLst/>
          </a:prstGeom>
          <a:solidFill>
            <a:srgbClr val="00C9A7"/>
          </a:solidFill>
          <a:ln w="12700" cap="flat" cmpd="sng">
            <a:solidFill>
              <a:srgbClr val="00C9A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 name="Google Shape;367;p13"/>
          <p:cNvSpPr/>
          <p:nvPr/>
        </p:nvSpPr>
        <p:spPr>
          <a:xfrm>
            <a:off x="1170432" y="2926080"/>
            <a:ext cx="2194560" cy="292608"/>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00C9A7"/>
              </a:buClr>
              <a:buSzPts val="1300"/>
              <a:buFont typeface="Arial" panose="020B0604020202020204"/>
              <a:buNone/>
            </a:pPr>
            <a:r>
              <a:rPr lang="en-US" sz="1300" b="1" i="0" u="none" strike="noStrike" cap="none">
                <a:solidFill>
                  <a:srgbClr val="00C9A7"/>
                </a:solidFill>
                <a:latin typeface="Arial" panose="020B0604020202020204"/>
                <a:ea typeface="Arial" panose="020B0604020202020204"/>
                <a:cs typeface="Arial" panose="020B0604020202020204"/>
                <a:sym typeface="Arial" panose="020B0604020202020204"/>
              </a:rPr>
              <a:t>PHE Change4Life</a:t>
            </a:r>
            <a:endParaRPr sz="13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68" name="Google Shape;368;p13"/>
          <p:cNvSpPr/>
          <p:nvPr/>
        </p:nvSpPr>
        <p:spPr>
          <a:xfrm>
            <a:off x="1170432" y="3236976"/>
            <a:ext cx="7589520" cy="36576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4A6278"/>
              </a:buClr>
              <a:buSzPts val="1150"/>
              <a:buFont typeface="Arial" panose="020B0604020202020204"/>
              <a:buNone/>
            </a:pPr>
            <a:r>
              <a:rPr lang="en-US" sz="1150">
                <a:solidFill>
                  <a:srgbClr val="4A6278"/>
                </a:solidFill>
              </a:rPr>
              <a:t>Change4Life content templates are physical activity guides, and health tracker designs support digital detox messages.</a:t>
            </a:r>
            <a:endParaRPr sz="1150">
              <a:solidFill>
                <a:srgbClr val="4A6278"/>
              </a:solidFill>
            </a:endParaRPr>
          </a:p>
        </p:txBody>
      </p:sp>
      <p:sp>
        <p:nvSpPr>
          <p:cNvPr id="369" name="Google Shape;369;p13"/>
          <p:cNvSpPr/>
          <p:nvPr/>
        </p:nvSpPr>
        <p:spPr>
          <a:xfrm>
            <a:off x="256032" y="3785616"/>
            <a:ext cx="8631936" cy="804672"/>
          </a:xfrm>
          <a:prstGeom prst="rect">
            <a:avLst/>
          </a:prstGeom>
          <a:solidFill>
            <a:srgbClr val="EAF5FB"/>
          </a:solidFill>
          <a:ln w="12700" cap="flat" cmpd="sng">
            <a:solidFill>
              <a:srgbClr val="D0E8F2"/>
            </a:solidFill>
            <a:prstDash val="solid"/>
            <a:round/>
            <a:headEnd type="none" w="sm" len="sm"/>
            <a:tailEnd type="none" w="sm" len="sm"/>
          </a:ln>
          <a:effectLst>
            <a:outerShdw blurRad="101600" dist="38100" dir="8100000" algn="bl" rotWithShape="0">
              <a:srgbClr val="000000">
                <a:alpha val="18039"/>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 name="Google Shape;370;p13"/>
          <p:cNvSpPr/>
          <p:nvPr/>
        </p:nvSpPr>
        <p:spPr>
          <a:xfrm>
            <a:off x="256032" y="3785616"/>
            <a:ext cx="182880" cy="804672"/>
          </a:xfrm>
          <a:prstGeom prst="rect">
            <a:avLst/>
          </a:prstGeom>
          <a:solidFill>
            <a:srgbClr val="EF476F"/>
          </a:solidFill>
          <a:ln w="12700" cap="flat" cmpd="sng">
            <a:solidFill>
              <a:srgbClr val="EF476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 name="Google Shape;371;p13"/>
          <p:cNvSpPr/>
          <p:nvPr/>
        </p:nvSpPr>
        <p:spPr>
          <a:xfrm>
            <a:off x="1170432" y="3858768"/>
            <a:ext cx="2194560" cy="292608"/>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EF476F"/>
              </a:buClr>
              <a:buSzPts val="1300"/>
              <a:buFont typeface="Arial" panose="020B0604020202020204"/>
              <a:buNone/>
            </a:pPr>
            <a:r>
              <a:rPr lang="en-US" sz="1300" b="1" i="0" u="none" strike="noStrike" cap="none">
                <a:solidFill>
                  <a:srgbClr val="EF476F"/>
                </a:solidFill>
                <a:latin typeface="Arial" panose="020B0604020202020204"/>
                <a:ea typeface="Arial" panose="020B0604020202020204"/>
                <a:cs typeface="Arial" panose="020B0604020202020204"/>
                <a:sym typeface="Arial" panose="020B0604020202020204"/>
              </a:rPr>
              <a:t>RSPH Toolkit</a:t>
            </a:r>
            <a:endParaRPr sz="13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72" name="Google Shape;372;p13"/>
          <p:cNvSpPr/>
          <p:nvPr/>
        </p:nvSpPr>
        <p:spPr>
          <a:xfrm>
            <a:off x="1170432" y="4169664"/>
            <a:ext cx="7589520" cy="36576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4A6278"/>
              </a:buClr>
              <a:buSzPts val="1150"/>
              <a:buFont typeface="Arial" panose="020B0604020202020204"/>
              <a:buNone/>
            </a:pPr>
            <a:r>
              <a:rPr lang="en-US" sz="1150">
                <a:solidFill>
                  <a:srgbClr val="4A6278"/>
                </a:solidFill>
              </a:rPr>
              <a:t>All materials will be co-branded with the local council logo and introduced so as to suit the requirements of the target group.</a:t>
            </a:r>
            <a:endParaRPr sz="1150">
              <a:solidFill>
                <a:srgbClr val="4A6278"/>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0F8FF"/>
        </a:solidFill>
        <a:effectLst/>
      </p:bgPr>
    </p:bg>
    <p:spTree>
      <p:nvGrpSpPr>
        <p:cNvPr id="1" name="Shape 377"/>
        <p:cNvGrpSpPr/>
        <p:nvPr/>
      </p:nvGrpSpPr>
      <p:grpSpPr>
        <a:xfrm>
          <a:off x="0" y="0"/>
          <a:ext cx="0" cy="0"/>
          <a:chOff x="0" y="0"/>
          <a:chExt cx="0" cy="0"/>
        </a:xfrm>
      </p:grpSpPr>
      <p:sp>
        <p:nvSpPr>
          <p:cNvPr id="378" name="Google Shape;378;p14"/>
          <p:cNvSpPr/>
          <p:nvPr/>
        </p:nvSpPr>
        <p:spPr>
          <a:xfrm>
            <a:off x="0" y="0"/>
            <a:ext cx="9144000" cy="640080"/>
          </a:xfrm>
          <a:prstGeom prst="rect">
            <a:avLst/>
          </a:prstGeom>
          <a:solidFill>
            <a:srgbClr val="0B1F33"/>
          </a:solidFill>
          <a:ln w="12700" cap="flat" cmpd="sng">
            <a:solidFill>
              <a:srgbClr val="0B1F3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 name="Google Shape;379;p14"/>
          <p:cNvSpPr/>
          <p:nvPr/>
        </p:nvSpPr>
        <p:spPr>
          <a:xfrm>
            <a:off x="0" y="0"/>
            <a:ext cx="164592" cy="5143500"/>
          </a:xfrm>
          <a:prstGeom prst="rect">
            <a:avLst/>
          </a:prstGeom>
          <a:solidFill>
            <a:srgbClr val="00C9A7"/>
          </a:solidFill>
          <a:ln w="12700" cap="flat" cmpd="sng">
            <a:solidFill>
              <a:srgbClr val="00C9A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 name="Google Shape;380;p14"/>
          <p:cNvSpPr/>
          <p:nvPr/>
        </p:nvSpPr>
        <p:spPr>
          <a:xfrm>
            <a:off x="0" y="0"/>
            <a:ext cx="9144000" cy="54864"/>
          </a:xfrm>
          <a:prstGeom prst="rect">
            <a:avLst/>
          </a:prstGeom>
          <a:solidFill>
            <a:srgbClr val="00C9A7"/>
          </a:solidFill>
          <a:ln w="12700" cap="flat" cmpd="sng">
            <a:solidFill>
              <a:srgbClr val="00C9A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 name="Google Shape;381;p14"/>
          <p:cNvSpPr/>
          <p:nvPr/>
        </p:nvSpPr>
        <p:spPr>
          <a:xfrm>
            <a:off x="320040" y="0"/>
            <a:ext cx="8503920" cy="6400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2000"/>
              <a:buFont typeface="Arial" panose="020B0604020202020204"/>
              <a:buNone/>
            </a:pPr>
            <a:r>
              <a:rPr lang="en-US" sz="2000" b="1" i="0" u="none" strike="noStrike" cap="none">
                <a:solidFill>
                  <a:srgbClr val="FFFFFF"/>
                </a:solidFill>
                <a:latin typeface="Arial" panose="020B0604020202020204"/>
                <a:ea typeface="Arial" panose="020B0604020202020204"/>
                <a:cs typeface="Arial" panose="020B0604020202020204"/>
                <a:sym typeface="Arial" panose="020B0604020202020204"/>
              </a:rPr>
              <a:t>Task 3: Physiological Benefits of Reducing Screen Time</a:t>
            </a:r>
            <a:endParaRPr sz="20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82" name="Google Shape;382;p14"/>
          <p:cNvSpPr/>
          <p:nvPr/>
        </p:nvSpPr>
        <p:spPr>
          <a:xfrm>
            <a:off x="320040" y="621792"/>
            <a:ext cx="8503920" cy="292608"/>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4FC3F7"/>
              </a:buClr>
              <a:buSzPts val="1100"/>
              <a:buFont typeface="Arial" panose="020B0604020202020204"/>
              <a:buNone/>
            </a:pPr>
            <a:r>
              <a:rPr lang="en-US" sz="1100" b="0" i="1" u="none" strike="noStrike" cap="none">
                <a:solidFill>
                  <a:srgbClr val="4FC3F7"/>
                </a:solidFill>
                <a:latin typeface="Arial" panose="020B0604020202020204"/>
                <a:ea typeface="Arial" panose="020B0604020202020204"/>
                <a:cs typeface="Arial" panose="020B0604020202020204"/>
                <a:sym typeface="Arial" panose="020B0604020202020204"/>
              </a:rPr>
              <a:t>Evidence-Based Physical Health Gains</a:t>
            </a:r>
            <a:endParaRPr sz="11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83" name="Google Shape;383;p14"/>
          <p:cNvSpPr/>
          <p:nvPr/>
        </p:nvSpPr>
        <p:spPr>
          <a:xfrm>
            <a:off x="0" y="4901184"/>
            <a:ext cx="9144000" cy="242316"/>
          </a:xfrm>
          <a:prstGeom prst="rect">
            <a:avLst/>
          </a:prstGeom>
          <a:solidFill>
            <a:srgbClr val="07111E"/>
          </a:solidFill>
          <a:ln w="12700" cap="flat" cmpd="sng">
            <a:solidFill>
              <a:srgbClr val="07111E"/>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 name="Google Shape;384;p14"/>
          <p:cNvSpPr/>
          <p:nvPr/>
        </p:nvSpPr>
        <p:spPr>
          <a:xfrm>
            <a:off x="274320" y="4901184"/>
            <a:ext cx="8595360" cy="242316"/>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7AAFC4"/>
              </a:buClr>
              <a:buSzPts val="800"/>
              <a:buFont typeface="Arial" panose="020B0604020202020204"/>
              <a:buNone/>
            </a:pPr>
            <a:r>
              <a:rPr lang="en-US" sz="800" b="0" i="0" u="none" strike="noStrike" cap="none">
                <a:solidFill>
                  <a:srgbClr val="7AAFC4"/>
                </a:solidFill>
                <a:latin typeface="Arial" panose="020B0604020202020204"/>
                <a:ea typeface="Arial" panose="020B0604020202020204"/>
                <a:cs typeface="Arial" panose="020B0604020202020204"/>
                <a:sym typeface="Arial" panose="020B0604020202020204"/>
              </a:rPr>
              <a:t>LCHS7000 | Social Epidemiology and Public Health Development | Digital Detox Campaign</a:t>
            </a:r>
            <a:endParaRPr sz="8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85" name="Google Shape;385;p14"/>
          <p:cNvSpPr/>
          <p:nvPr/>
        </p:nvSpPr>
        <p:spPr>
          <a:xfrm>
            <a:off x="256032" y="987552"/>
            <a:ext cx="4160520" cy="1719072"/>
          </a:xfrm>
          <a:prstGeom prst="rect">
            <a:avLst/>
          </a:prstGeom>
          <a:solidFill>
            <a:srgbClr val="0A7EA4"/>
          </a:solidFill>
          <a:ln w="12700" cap="flat" cmpd="sng">
            <a:solidFill>
              <a:srgbClr val="0A7EA4"/>
            </a:solidFill>
            <a:prstDash val="solid"/>
            <a:round/>
            <a:headEnd type="none" w="sm" len="sm"/>
            <a:tailEnd type="none" w="sm" len="sm"/>
          </a:ln>
          <a:effectLst>
            <a:outerShdw blurRad="101600" dist="38100" dir="8100000" algn="bl" rotWithShape="0">
              <a:srgbClr val="000000">
                <a:alpha val="18039"/>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 name="Google Shape;386;p14"/>
          <p:cNvSpPr/>
          <p:nvPr/>
        </p:nvSpPr>
        <p:spPr>
          <a:xfrm>
            <a:off x="256032" y="1078992"/>
            <a:ext cx="4160520" cy="438912"/>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000000"/>
              </a:buClr>
              <a:buSzPts val="2600"/>
              <a:buFont typeface="Arial" panose="020B0604020202020204"/>
              <a:buNone/>
            </a:pPr>
            <a:r>
              <a:rPr lang="en-US" sz="2600" b="0" i="0" u="none" strike="noStrike" cap="none">
                <a:solidFill>
                  <a:srgbClr val="000000"/>
                </a:solidFill>
                <a:latin typeface="Arial" panose="020B0604020202020204"/>
                <a:ea typeface="Arial" panose="020B0604020202020204"/>
                <a:cs typeface="Arial" panose="020B0604020202020204"/>
                <a:sym typeface="Arial" panose="020B0604020202020204"/>
              </a:rPr>
              <a:t>🌙</a:t>
            </a:r>
            <a:endParaRPr sz="26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87" name="Google Shape;387;p14"/>
          <p:cNvSpPr/>
          <p:nvPr/>
        </p:nvSpPr>
        <p:spPr>
          <a:xfrm>
            <a:off x="365760" y="1536192"/>
            <a:ext cx="3941064" cy="329184"/>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FFFFFF"/>
              </a:buClr>
              <a:buSzPts val="1400"/>
              <a:buFont typeface="Arial" panose="020B0604020202020204"/>
              <a:buNone/>
            </a:pPr>
            <a:r>
              <a:rPr lang="en-US" sz="1400" b="1" i="0" u="none" strike="noStrike" cap="none">
                <a:solidFill>
                  <a:srgbClr val="FFFFFF"/>
                </a:solidFill>
                <a:latin typeface="Arial" panose="020B0604020202020204"/>
                <a:ea typeface="Arial" panose="020B0604020202020204"/>
                <a:cs typeface="Arial" panose="020B0604020202020204"/>
                <a:sym typeface="Arial" panose="020B0604020202020204"/>
              </a:rPr>
              <a:t>Improved Sleep Quality</a:t>
            </a:r>
            <a:endParaRPr sz="14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88" name="Google Shape;388;p14"/>
          <p:cNvSpPr/>
          <p:nvPr/>
        </p:nvSpPr>
        <p:spPr>
          <a:xfrm>
            <a:off x="365760" y="1883664"/>
            <a:ext cx="3941064" cy="768096"/>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Clr>
                <a:srgbClr val="D0E8F2"/>
              </a:buClr>
              <a:buSzPts val="1150"/>
              <a:buFont typeface="Arial" panose="020B0604020202020204"/>
              <a:buNone/>
            </a:pPr>
            <a:r>
              <a:rPr lang="en-US" sz="1150" b="0" i="0" u="none" strike="noStrike" cap="none">
                <a:solidFill>
                  <a:srgbClr val="D0E8F2"/>
                </a:solidFill>
                <a:latin typeface="Arial" panose="020B0604020202020204"/>
                <a:ea typeface="Arial" panose="020B0604020202020204"/>
                <a:cs typeface="Arial" panose="020B0604020202020204"/>
                <a:sym typeface="Arial" panose="020B0604020202020204"/>
              </a:rPr>
              <a:t>Reduced blue light exposure restores natural melatonin production, improving sleep onset and duration.</a:t>
            </a:r>
            <a:endParaRPr sz="115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89" name="Google Shape;389;p14"/>
          <p:cNvSpPr/>
          <p:nvPr/>
        </p:nvSpPr>
        <p:spPr>
          <a:xfrm>
            <a:off x="4645152" y="987552"/>
            <a:ext cx="4160520" cy="1719072"/>
          </a:xfrm>
          <a:prstGeom prst="rect">
            <a:avLst/>
          </a:prstGeom>
          <a:solidFill>
            <a:srgbClr val="0969A2"/>
          </a:solidFill>
          <a:ln w="12700" cap="flat" cmpd="sng">
            <a:solidFill>
              <a:srgbClr val="0969A2"/>
            </a:solidFill>
            <a:prstDash val="solid"/>
            <a:round/>
            <a:headEnd type="none" w="sm" len="sm"/>
            <a:tailEnd type="none" w="sm" len="sm"/>
          </a:ln>
          <a:effectLst>
            <a:outerShdw blurRad="101600" dist="38100" dir="8100000" algn="bl" rotWithShape="0">
              <a:srgbClr val="000000">
                <a:alpha val="18039"/>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 name="Google Shape;390;p14"/>
          <p:cNvSpPr/>
          <p:nvPr/>
        </p:nvSpPr>
        <p:spPr>
          <a:xfrm>
            <a:off x="4645152" y="1078992"/>
            <a:ext cx="4160520" cy="438912"/>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000000"/>
              </a:buClr>
              <a:buSzPts val="2600"/>
              <a:buFont typeface="Arial" panose="020B0604020202020204"/>
              <a:buNone/>
            </a:pPr>
            <a:r>
              <a:rPr lang="en-US" sz="2600" b="0" i="0" u="none" strike="noStrike" cap="none">
                <a:solidFill>
                  <a:srgbClr val="000000"/>
                </a:solidFill>
                <a:latin typeface="Arial" panose="020B0604020202020204"/>
                <a:ea typeface="Arial" panose="020B0604020202020204"/>
                <a:cs typeface="Arial" panose="020B0604020202020204"/>
                <a:sym typeface="Arial" panose="020B0604020202020204"/>
              </a:rPr>
              <a:t>👁️</a:t>
            </a:r>
            <a:endParaRPr sz="26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91" name="Google Shape;391;p14"/>
          <p:cNvSpPr/>
          <p:nvPr/>
        </p:nvSpPr>
        <p:spPr>
          <a:xfrm>
            <a:off x="4754880" y="1536192"/>
            <a:ext cx="3941064" cy="329184"/>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FFFFFF"/>
              </a:buClr>
              <a:buSzPts val="1400"/>
              <a:buFont typeface="Arial" panose="020B0604020202020204"/>
              <a:buNone/>
            </a:pPr>
            <a:r>
              <a:rPr lang="en-US" sz="1400" b="1" i="0" u="none" strike="noStrike" cap="none">
                <a:solidFill>
                  <a:srgbClr val="FFFFFF"/>
                </a:solidFill>
                <a:latin typeface="Arial" panose="020B0604020202020204"/>
                <a:ea typeface="Arial" panose="020B0604020202020204"/>
                <a:cs typeface="Arial" panose="020B0604020202020204"/>
                <a:sym typeface="Arial" panose="020B0604020202020204"/>
              </a:rPr>
              <a:t>Reduced Eye Strain</a:t>
            </a:r>
            <a:endParaRPr sz="14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92" name="Google Shape;392;p14"/>
          <p:cNvSpPr/>
          <p:nvPr/>
        </p:nvSpPr>
        <p:spPr>
          <a:xfrm>
            <a:off x="4754880" y="1883664"/>
            <a:ext cx="3941064" cy="768096"/>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Clr>
                <a:srgbClr val="D0E8F2"/>
              </a:buClr>
              <a:buSzPts val="1150"/>
              <a:buFont typeface="Arial" panose="020B0604020202020204"/>
              <a:buNone/>
            </a:pPr>
            <a:r>
              <a:rPr lang="en-US" sz="1150" b="0" i="0" u="none" strike="noStrike" cap="none">
                <a:solidFill>
                  <a:srgbClr val="D0E8F2"/>
                </a:solidFill>
                <a:latin typeface="Arial" panose="020B0604020202020204"/>
                <a:ea typeface="Arial" panose="020B0604020202020204"/>
                <a:cs typeface="Arial" panose="020B0604020202020204"/>
                <a:sym typeface="Arial" panose="020B0604020202020204"/>
              </a:rPr>
              <a:t>Decreasing screen hours reduces Computer Vision Syndrome — dry eyes, blurred vision, and headaches.</a:t>
            </a:r>
            <a:endParaRPr sz="115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93" name="Google Shape;393;p14"/>
          <p:cNvSpPr/>
          <p:nvPr/>
        </p:nvSpPr>
        <p:spPr>
          <a:xfrm>
            <a:off x="256032" y="2862072"/>
            <a:ext cx="4160520" cy="1719072"/>
          </a:xfrm>
          <a:prstGeom prst="rect">
            <a:avLst/>
          </a:prstGeom>
          <a:solidFill>
            <a:srgbClr val="EF476F"/>
          </a:solidFill>
          <a:ln w="12700" cap="flat" cmpd="sng">
            <a:solidFill>
              <a:srgbClr val="EF476F"/>
            </a:solidFill>
            <a:prstDash val="solid"/>
            <a:round/>
            <a:headEnd type="none" w="sm" len="sm"/>
            <a:tailEnd type="none" w="sm" len="sm"/>
          </a:ln>
          <a:effectLst>
            <a:outerShdw blurRad="101600" dist="38100" dir="8100000" algn="bl" rotWithShape="0">
              <a:srgbClr val="000000">
                <a:alpha val="18039"/>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 name="Google Shape;394;p14"/>
          <p:cNvSpPr/>
          <p:nvPr/>
        </p:nvSpPr>
        <p:spPr>
          <a:xfrm>
            <a:off x="256032" y="2953512"/>
            <a:ext cx="4160520" cy="438912"/>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000000"/>
              </a:buClr>
              <a:buSzPts val="2600"/>
              <a:buFont typeface="Arial" panose="020B0604020202020204"/>
              <a:buNone/>
            </a:pPr>
            <a:r>
              <a:rPr lang="en-US" sz="2600" b="0" i="0" u="none" strike="noStrike" cap="none">
                <a:solidFill>
                  <a:srgbClr val="000000"/>
                </a:solidFill>
                <a:latin typeface="Arial" panose="020B0604020202020204"/>
                <a:ea typeface="Arial" panose="020B0604020202020204"/>
                <a:cs typeface="Arial" panose="020B0604020202020204"/>
                <a:sym typeface="Arial" panose="020B0604020202020204"/>
              </a:rPr>
              <a:t>❤️</a:t>
            </a:r>
            <a:endParaRPr sz="26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95" name="Google Shape;395;p14"/>
          <p:cNvSpPr/>
          <p:nvPr/>
        </p:nvSpPr>
        <p:spPr>
          <a:xfrm>
            <a:off x="365760" y="3410712"/>
            <a:ext cx="3941064" cy="329184"/>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FFFFFF"/>
              </a:buClr>
              <a:buSzPts val="1400"/>
              <a:buFont typeface="Arial" panose="020B0604020202020204"/>
              <a:buNone/>
            </a:pPr>
            <a:r>
              <a:rPr lang="en-US" sz="1400" b="1" i="0" u="none" strike="noStrike" cap="none">
                <a:solidFill>
                  <a:srgbClr val="FFFFFF"/>
                </a:solidFill>
                <a:latin typeface="Arial" panose="020B0604020202020204"/>
                <a:ea typeface="Arial" panose="020B0604020202020204"/>
                <a:cs typeface="Arial" panose="020B0604020202020204"/>
                <a:sym typeface="Arial" panose="020B0604020202020204"/>
              </a:rPr>
              <a:t>Lower CVD Risk</a:t>
            </a:r>
            <a:endParaRPr sz="14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96" name="Google Shape;396;p14"/>
          <p:cNvSpPr/>
          <p:nvPr/>
        </p:nvSpPr>
        <p:spPr>
          <a:xfrm>
            <a:off x="365760" y="3758184"/>
            <a:ext cx="3941064" cy="768096"/>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Clr>
                <a:srgbClr val="D0E8F2"/>
              </a:buClr>
              <a:buSzPts val="1150"/>
              <a:buFont typeface="Arial" panose="020B0604020202020204"/>
              <a:buNone/>
            </a:pPr>
            <a:r>
              <a:rPr lang="en-US" sz="1150" b="0" i="0" u="none" strike="noStrike" cap="none">
                <a:solidFill>
                  <a:srgbClr val="D0E8F2"/>
                </a:solidFill>
                <a:latin typeface="Arial" panose="020B0604020202020204"/>
                <a:ea typeface="Arial" panose="020B0604020202020204"/>
                <a:cs typeface="Arial" panose="020B0604020202020204"/>
                <a:sym typeface="Arial" panose="020B0604020202020204"/>
              </a:rPr>
              <a:t>Replacing sedentary screen time with physical activity reduces blood pressure, BMI, and cardiovascular disease risk.</a:t>
            </a:r>
            <a:endParaRPr sz="115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97" name="Google Shape;397;p14"/>
          <p:cNvSpPr/>
          <p:nvPr/>
        </p:nvSpPr>
        <p:spPr>
          <a:xfrm>
            <a:off x="4645152" y="2862072"/>
            <a:ext cx="4160520" cy="1719072"/>
          </a:xfrm>
          <a:prstGeom prst="rect">
            <a:avLst/>
          </a:prstGeom>
          <a:solidFill>
            <a:srgbClr val="00C9A7"/>
          </a:solidFill>
          <a:ln w="12700" cap="flat" cmpd="sng">
            <a:solidFill>
              <a:srgbClr val="00C9A7"/>
            </a:solidFill>
            <a:prstDash val="solid"/>
            <a:round/>
            <a:headEnd type="none" w="sm" len="sm"/>
            <a:tailEnd type="none" w="sm" len="sm"/>
          </a:ln>
          <a:effectLst>
            <a:outerShdw blurRad="101600" dist="38100" dir="8100000" algn="bl" rotWithShape="0">
              <a:srgbClr val="000000">
                <a:alpha val="18039"/>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 name="Google Shape;398;p14"/>
          <p:cNvSpPr/>
          <p:nvPr/>
        </p:nvSpPr>
        <p:spPr>
          <a:xfrm>
            <a:off x="4645152" y="2953512"/>
            <a:ext cx="4160520" cy="438912"/>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000000"/>
              </a:buClr>
              <a:buSzPts val="2600"/>
              <a:buFont typeface="Arial" panose="020B0604020202020204"/>
              <a:buNone/>
            </a:pPr>
            <a:r>
              <a:rPr lang="en-US" sz="2600" b="0" i="0" u="none" strike="noStrike" cap="none">
                <a:solidFill>
                  <a:srgbClr val="000000"/>
                </a:solidFill>
                <a:latin typeface="Arial" panose="020B0604020202020204"/>
                <a:ea typeface="Arial" panose="020B0604020202020204"/>
                <a:cs typeface="Arial" panose="020B0604020202020204"/>
                <a:sym typeface="Arial" panose="020B0604020202020204"/>
              </a:rPr>
              <a:t>🦴</a:t>
            </a:r>
            <a:endParaRPr sz="26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99" name="Google Shape;399;p14"/>
          <p:cNvSpPr/>
          <p:nvPr/>
        </p:nvSpPr>
        <p:spPr>
          <a:xfrm>
            <a:off x="4754880" y="3410712"/>
            <a:ext cx="3941064" cy="329184"/>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FFFFFF"/>
              </a:buClr>
              <a:buSzPts val="1400"/>
              <a:buFont typeface="Arial" panose="020B0604020202020204"/>
              <a:buNone/>
            </a:pPr>
            <a:r>
              <a:rPr lang="en-US" sz="1400" b="1" i="0" u="none" strike="noStrike" cap="none">
                <a:solidFill>
                  <a:srgbClr val="FFFFFF"/>
                </a:solidFill>
                <a:latin typeface="Arial" panose="020B0604020202020204"/>
                <a:ea typeface="Arial" panose="020B0604020202020204"/>
                <a:cs typeface="Arial" panose="020B0604020202020204"/>
                <a:sym typeface="Arial" panose="020B0604020202020204"/>
              </a:rPr>
              <a:t>Better Posture &amp; Mobility</a:t>
            </a:r>
            <a:endParaRPr sz="14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00" name="Google Shape;400;p14"/>
          <p:cNvSpPr/>
          <p:nvPr/>
        </p:nvSpPr>
        <p:spPr>
          <a:xfrm>
            <a:off x="4754880" y="3758184"/>
            <a:ext cx="3941064" cy="768096"/>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Clr>
                <a:srgbClr val="D0E8F2"/>
              </a:buClr>
              <a:buSzPts val="1150"/>
              <a:buFont typeface="Arial" panose="020B0604020202020204"/>
              <a:buNone/>
            </a:pPr>
            <a:r>
              <a:rPr lang="en-US" sz="1150" b="0" i="0" u="none" strike="noStrike" cap="none">
                <a:solidFill>
                  <a:srgbClr val="D0E8F2"/>
                </a:solidFill>
                <a:latin typeface="Arial" panose="020B0604020202020204"/>
                <a:ea typeface="Arial" panose="020B0604020202020204"/>
                <a:cs typeface="Arial" panose="020B0604020202020204"/>
                <a:sym typeface="Arial" panose="020B0604020202020204"/>
              </a:rPr>
              <a:t>Reduced device use decreases repetitive strain injuries, neck pain ('tech neck') and musculoskeletal disorders (Bijum Toko et al., 2025).</a:t>
            </a:r>
            <a:endParaRPr sz="115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0F8FF"/>
        </a:solidFill>
        <a:effectLst/>
      </p:bgPr>
    </p:bg>
    <p:spTree>
      <p:nvGrpSpPr>
        <p:cNvPr id="1" name="Shape 405"/>
        <p:cNvGrpSpPr/>
        <p:nvPr/>
      </p:nvGrpSpPr>
      <p:grpSpPr>
        <a:xfrm>
          <a:off x="0" y="0"/>
          <a:ext cx="0" cy="0"/>
          <a:chOff x="0" y="0"/>
          <a:chExt cx="0" cy="0"/>
        </a:xfrm>
      </p:grpSpPr>
      <p:sp>
        <p:nvSpPr>
          <p:cNvPr id="406" name="Google Shape;406;p15"/>
          <p:cNvSpPr/>
          <p:nvPr/>
        </p:nvSpPr>
        <p:spPr>
          <a:xfrm>
            <a:off x="0" y="0"/>
            <a:ext cx="9144000" cy="640080"/>
          </a:xfrm>
          <a:prstGeom prst="rect">
            <a:avLst/>
          </a:prstGeom>
          <a:solidFill>
            <a:srgbClr val="0B1F33"/>
          </a:solidFill>
          <a:ln w="12700" cap="flat" cmpd="sng">
            <a:solidFill>
              <a:srgbClr val="0B1F3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 name="Google Shape;407;p15"/>
          <p:cNvSpPr/>
          <p:nvPr/>
        </p:nvSpPr>
        <p:spPr>
          <a:xfrm>
            <a:off x="0" y="0"/>
            <a:ext cx="164592" cy="5143500"/>
          </a:xfrm>
          <a:prstGeom prst="rect">
            <a:avLst/>
          </a:prstGeom>
          <a:solidFill>
            <a:srgbClr val="00C9A7"/>
          </a:solidFill>
          <a:ln w="12700" cap="flat" cmpd="sng">
            <a:solidFill>
              <a:srgbClr val="00C9A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 name="Google Shape;408;p15"/>
          <p:cNvSpPr/>
          <p:nvPr/>
        </p:nvSpPr>
        <p:spPr>
          <a:xfrm>
            <a:off x="0" y="0"/>
            <a:ext cx="9144000" cy="54864"/>
          </a:xfrm>
          <a:prstGeom prst="rect">
            <a:avLst/>
          </a:prstGeom>
          <a:solidFill>
            <a:srgbClr val="00C9A7"/>
          </a:solidFill>
          <a:ln w="12700" cap="flat" cmpd="sng">
            <a:solidFill>
              <a:srgbClr val="00C9A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 name="Google Shape;409;p15"/>
          <p:cNvSpPr/>
          <p:nvPr/>
        </p:nvSpPr>
        <p:spPr>
          <a:xfrm>
            <a:off x="320040" y="0"/>
            <a:ext cx="8503920" cy="6400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2000"/>
              <a:buFont typeface="Arial" panose="020B0604020202020204"/>
              <a:buNone/>
            </a:pPr>
            <a:r>
              <a:rPr lang="en-US" sz="2000" b="1" i="0" u="none" strike="noStrike" cap="none">
                <a:solidFill>
                  <a:srgbClr val="FFFFFF"/>
                </a:solidFill>
                <a:latin typeface="Arial" panose="020B0604020202020204"/>
                <a:ea typeface="Arial" panose="020B0604020202020204"/>
                <a:cs typeface="Arial" panose="020B0604020202020204"/>
                <a:sym typeface="Arial" panose="020B0604020202020204"/>
              </a:rPr>
              <a:t>Task 3: Psychological &amp; Sociological Benefits</a:t>
            </a:r>
            <a:endParaRPr sz="20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10" name="Google Shape;410;p15"/>
          <p:cNvSpPr/>
          <p:nvPr/>
        </p:nvSpPr>
        <p:spPr>
          <a:xfrm>
            <a:off x="320040" y="621792"/>
            <a:ext cx="8503920" cy="292608"/>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4FC3F7"/>
              </a:buClr>
              <a:buSzPts val="1100"/>
              <a:buFont typeface="Arial" panose="020B0604020202020204"/>
              <a:buNone/>
            </a:pPr>
            <a:r>
              <a:rPr lang="en-US" sz="1100" b="0" i="1" u="none" strike="noStrike" cap="none">
                <a:solidFill>
                  <a:srgbClr val="4FC3F7"/>
                </a:solidFill>
                <a:latin typeface="Arial" panose="020B0604020202020204"/>
                <a:ea typeface="Arial" panose="020B0604020202020204"/>
                <a:cs typeface="Arial" panose="020B0604020202020204"/>
                <a:sym typeface="Arial" panose="020B0604020202020204"/>
              </a:rPr>
              <a:t>Multi-Dimensional Wellbeing Gains from Behaviour Change</a:t>
            </a:r>
            <a:endParaRPr sz="11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11" name="Google Shape;411;p15"/>
          <p:cNvSpPr/>
          <p:nvPr/>
        </p:nvSpPr>
        <p:spPr>
          <a:xfrm>
            <a:off x="0" y="4901184"/>
            <a:ext cx="9144000" cy="242316"/>
          </a:xfrm>
          <a:prstGeom prst="rect">
            <a:avLst/>
          </a:prstGeom>
          <a:solidFill>
            <a:srgbClr val="07111E"/>
          </a:solidFill>
          <a:ln w="12700" cap="flat" cmpd="sng">
            <a:solidFill>
              <a:srgbClr val="07111E"/>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 name="Google Shape;412;p15"/>
          <p:cNvSpPr/>
          <p:nvPr/>
        </p:nvSpPr>
        <p:spPr>
          <a:xfrm>
            <a:off x="274320" y="4901184"/>
            <a:ext cx="8595360" cy="242316"/>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7AAFC4"/>
              </a:buClr>
              <a:buSzPts val="800"/>
              <a:buFont typeface="Arial" panose="020B0604020202020204"/>
              <a:buNone/>
            </a:pPr>
            <a:r>
              <a:rPr lang="en-US" sz="800" b="0" i="0" u="none" strike="noStrike" cap="none">
                <a:solidFill>
                  <a:srgbClr val="7AAFC4"/>
                </a:solidFill>
                <a:latin typeface="Arial" panose="020B0604020202020204"/>
                <a:ea typeface="Arial" panose="020B0604020202020204"/>
                <a:cs typeface="Arial" panose="020B0604020202020204"/>
                <a:sym typeface="Arial" panose="020B0604020202020204"/>
              </a:rPr>
              <a:t>LCHS7000 | Social Epidemiology and Public Health Development | Digital Detox Campaign</a:t>
            </a:r>
            <a:endParaRPr sz="8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13" name="Google Shape;413;p15"/>
          <p:cNvSpPr/>
          <p:nvPr/>
        </p:nvSpPr>
        <p:spPr>
          <a:xfrm>
            <a:off x="256032" y="914400"/>
            <a:ext cx="4160520" cy="384048"/>
          </a:xfrm>
          <a:prstGeom prst="rect">
            <a:avLst/>
          </a:prstGeom>
          <a:solidFill>
            <a:srgbClr val="0A7EA4"/>
          </a:solidFill>
          <a:ln w="12700" cap="flat" cmpd="sng">
            <a:solidFill>
              <a:srgbClr val="0A7EA4"/>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 name="Google Shape;414;p15"/>
          <p:cNvSpPr/>
          <p:nvPr/>
        </p:nvSpPr>
        <p:spPr>
          <a:xfrm>
            <a:off x="256032" y="914400"/>
            <a:ext cx="4160520" cy="384048"/>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FFFFFF"/>
              </a:buClr>
              <a:buSzPts val="1200"/>
              <a:buFont typeface="Arial" panose="020B0604020202020204"/>
              <a:buNone/>
            </a:pPr>
            <a:r>
              <a:rPr lang="en-US" sz="1200" b="1" i="0" u="none" strike="noStrike" cap="none">
                <a:solidFill>
                  <a:srgbClr val="FFFFFF"/>
                </a:solidFill>
                <a:latin typeface="Arial" panose="020B0604020202020204"/>
                <a:ea typeface="Arial" panose="020B0604020202020204"/>
                <a:cs typeface="Arial" panose="020B0604020202020204"/>
                <a:sym typeface="Arial" panose="020B0604020202020204"/>
              </a:rPr>
              <a:t>PSYCHOLOGICAL BENEFITS</a:t>
            </a:r>
            <a:endParaRPr sz="12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15" name="Google Shape;415;p15"/>
          <p:cNvSpPr/>
          <p:nvPr/>
        </p:nvSpPr>
        <p:spPr>
          <a:xfrm>
            <a:off x="256032" y="1371600"/>
            <a:ext cx="4160520" cy="676656"/>
          </a:xfrm>
          <a:prstGeom prst="rect">
            <a:avLst/>
          </a:prstGeom>
          <a:solidFill>
            <a:srgbClr val="EAF5FB"/>
          </a:solidFill>
          <a:ln w="12700" cap="flat" cmpd="sng">
            <a:solidFill>
              <a:srgbClr val="D0E8F2"/>
            </a:solidFill>
            <a:prstDash val="solid"/>
            <a:round/>
            <a:headEnd type="none" w="sm" len="sm"/>
            <a:tailEnd type="none" w="sm" len="sm"/>
          </a:ln>
          <a:effectLst>
            <a:outerShdw blurRad="101600" dist="38100" dir="8100000" algn="bl" rotWithShape="0">
              <a:srgbClr val="000000">
                <a:alpha val="18039"/>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 name="Google Shape;416;p15"/>
          <p:cNvSpPr/>
          <p:nvPr/>
        </p:nvSpPr>
        <p:spPr>
          <a:xfrm>
            <a:off x="256032" y="1371600"/>
            <a:ext cx="109728" cy="676656"/>
          </a:xfrm>
          <a:prstGeom prst="rect">
            <a:avLst/>
          </a:prstGeom>
          <a:solidFill>
            <a:srgbClr val="0A7EA4"/>
          </a:solidFill>
          <a:ln w="12700" cap="flat" cmpd="sng">
            <a:solidFill>
              <a:srgbClr val="0A7EA4"/>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 name="Google Shape;417;p15"/>
          <p:cNvSpPr/>
          <p:nvPr/>
        </p:nvSpPr>
        <p:spPr>
          <a:xfrm>
            <a:off x="457200" y="1371600"/>
            <a:ext cx="3840480" cy="676656"/>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0B1F33"/>
              </a:buClr>
              <a:buSzPts val="1100"/>
              <a:buFont typeface="Arial" panose="020B0604020202020204"/>
              <a:buNone/>
            </a:pPr>
            <a:r>
              <a:rPr lang="en-US" sz="1100">
                <a:solidFill>
                  <a:srgbClr val="0B1F33"/>
                </a:solidFill>
              </a:rPr>
              <a:t>Reduced anxiety and depression symptoms, and lower PHQ-9 scores were reported after screen time reduction interventions (Pieh et al., 2025).</a:t>
            </a:r>
            <a:endParaRPr sz="1100">
              <a:solidFill>
                <a:srgbClr val="0B1F33"/>
              </a:solidFill>
            </a:endParaRPr>
          </a:p>
        </p:txBody>
      </p:sp>
      <p:sp>
        <p:nvSpPr>
          <p:cNvPr id="418" name="Google Shape;418;p15"/>
          <p:cNvSpPr/>
          <p:nvPr/>
        </p:nvSpPr>
        <p:spPr>
          <a:xfrm>
            <a:off x="256032" y="2148840"/>
            <a:ext cx="4160520" cy="676656"/>
          </a:xfrm>
          <a:prstGeom prst="rect">
            <a:avLst/>
          </a:prstGeom>
          <a:solidFill>
            <a:srgbClr val="EAF5FB"/>
          </a:solidFill>
          <a:ln w="12700" cap="flat" cmpd="sng">
            <a:solidFill>
              <a:srgbClr val="D0E8F2"/>
            </a:solidFill>
            <a:prstDash val="solid"/>
            <a:round/>
            <a:headEnd type="none" w="sm" len="sm"/>
            <a:tailEnd type="none" w="sm" len="sm"/>
          </a:ln>
          <a:effectLst>
            <a:outerShdw blurRad="101600" dist="38100" dir="8100000" algn="bl" rotWithShape="0">
              <a:srgbClr val="000000">
                <a:alpha val="18039"/>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 name="Google Shape;419;p15"/>
          <p:cNvSpPr/>
          <p:nvPr/>
        </p:nvSpPr>
        <p:spPr>
          <a:xfrm>
            <a:off x="256032" y="2148840"/>
            <a:ext cx="109728" cy="676656"/>
          </a:xfrm>
          <a:prstGeom prst="rect">
            <a:avLst/>
          </a:prstGeom>
          <a:solidFill>
            <a:srgbClr val="0A7EA4"/>
          </a:solidFill>
          <a:ln w="12700" cap="flat" cmpd="sng">
            <a:solidFill>
              <a:srgbClr val="0A7EA4"/>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 name="Google Shape;420;p15"/>
          <p:cNvSpPr/>
          <p:nvPr/>
        </p:nvSpPr>
        <p:spPr>
          <a:xfrm>
            <a:off x="457200" y="2148840"/>
            <a:ext cx="3840480" cy="676656"/>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0B1F33"/>
              </a:buClr>
              <a:buSzPts val="1100"/>
              <a:buFont typeface="Arial" panose="020B0604020202020204"/>
              <a:buNone/>
            </a:pPr>
            <a:r>
              <a:rPr lang="en-US" sz="1100">
                <a:solidFill>
                  <a:srgbClr val="0B1F33"/>
                </a:solidFill>
              </a:rPr>
              <a:t>Improved attention span and cognitive function, supporting better decision-making in professional and personal contexts.</a:t>
            </a:r>
            <a:endParaRPr sz="1100">
              <a:solidFill>
                <a:srgbClr val="0B1F33"/>
              </a:solidFill>
            </a:endParaRPr>
          </a:p>
        </p:txBody>
      </p:sp>
      <p:sp>
        <p:nvSpPr>
          <p:cNvPr id="421" name="Google Shape;421;p15"/>
          <p:cNvSpPr/>
          <p:nvPr/>
        </p:nvSpPr>
        <p:spPr>
          <a:xfrm>
            <a:off x="4727448" y="914400"/>
            <a:ext cx="4160520" cy="384048"/>
          </a:xfrm>
          <a:prstGeom prst="rect">
            <a:avLst/>
          </a:prstGeom>
          <a:solidFill>
            <a:srgbClr val="00C9A7"/>
          </a:solidFill>
          <a:ln w="12700" cap="flat" cmpd="sng">
            <a:solidFill>
              <a:srgbClr val="00C9A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 name="Google Shape;422;p15"/>
          <p:cNvSpPr/>
          <p:nvPr/>
        </p:nvSpPr>
        <p:spPr>
          <a:xfrm>
            <a:off x="4727448" y="914400"/>
            <a:ext cx="4160520" cy="384048"/>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FFFFFF"/>
              </a:buClr>
              <a:buSzPts val="1200"/>
              <a:buFont typeface="Arial" panose="020B0604020202020204"/>
              <a:buNone/>
            </a:pPr>
            <a:r>
              <a:rPr lang="en-US" sz="1200" b="1" i="0" u="none" strike="noStrike" cap="none">
                <a:solidFill>
                  <a:srgbClr val="FFFFFF"/>
                </a:solidFill>
                <a:latin typeface="Arial" panose="020B0604020202020204"/>
                <a:ea typeface="Arial" panose="020B0604020202020204"/>
                <a:cs typeface="Arial" panose="020B0604020202020204"/>
                <a:sym typeface="Arial" panose="020B0604020202020204"/>
              </a:rPr>
              <a:t>SOCIOLOGICAL BENEFITS</a:t>
            </a:r>
            <a:endParaRPr sz="12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23" name="Google Shape;423;p15"/>
          <p:cNvSpPr/>
          <p:nvPr/>
        </p:nvSpPr>
        <p:spPr>
          <a:xfrm>
            <a:off x="4727448" y="1371600"/>
            <a:ext cx="4160520" cy="676656"/>
          </a:xfrm>
          <a:prstGeom prst="rect">
            <a:avLst/>
          </a:prstGeom>
          <a:solidFill>
            <a:srgbClr val="E8F8F5"/>
          </a:solidFill>
          <a:ln w="12700" cap="flat" cmpd="sng">
            <a:solidFill>
              <a:srgbClr val="B2DFDB"/>
            </a:solidFill>
            <a:prstDash val="solid"/>
            <a:round/>
            <a:headEnd type="none" w="sm" len="sm"/>
            <a:tailEnd type="none" w="sm" len="sm"/>
          </a:ln>
          <a:effectLst>
            <a:outerShdw blurRad="101600" dist="38100" dir="8100000" algn="bl" rotWithShape="0">
              <a:srgbClr val="000000">
                <a:alpha val="18039"/>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 name="Google Shape;424;p15"/>
          <p:cNvSpPr/>
          <p:nvPr/>
        </p:nvSpPr>
        <p:spPr>
          <a:xfrm>
            <a:off x="4727448" y="1371600"/>
            <a:ext cx="109728" cy="676656"/>
          </a:xfrm>
          <a:prstGeom prst="rect">
            <a:avLst/>
          </a:prstGeom>
          <a:solidFill>
            <a:srgbClr val="00C9A7"/>
          </a:solidFill>
          <a:ln w="12700" cap="flat" cmpd="sng">
            <a:solidFill>
              <a:srgbClr val="00C9A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 name="Google Shape;425;p15"/>
          <p:cNvSpPr/>
          <p:nvPr/>
        </p:nvSpPr>
        <p:spPr>
          <a:xfrm>
            <a:off x="4919472" y="1371600"/>
            <a:ext cx="3840480" cy="676656"/>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0B1F33"/>
              </a:buClr>
              <a:buSzPts val="1100"/>
              <a:buFont typeface="Arial" panose="020B0604020202020204"/>
              <a:buNone/>
            </a:pPr>
            <a:r>
              <a:rPr lang="en-US" sz="1100">
                <a:solidFill>
                  <a:srgbClr val="0B1F33"/>
                </a:solidFill>
              </a:rPr>
              <a:t>Improved quality of face-to-face relationships and family interactions, reducing social fragmentation.</a:t>
            </a:r>
            <a:endParaRPr sz="1100">
              <a:solidFill>
                <a:srgbClr val="0B1F33"/>
              </a:solidFill>
            </a:endParaRPr>
          </a:p>
        </p:txBody>
      </p:sp>
      <p:sp>
        <p:nvSpPr>
          <p:cNvPr id="426" name="Google Shape;426;p15"/>
          <p:cNvSpPr/>
          <p:nvPr/>
        </p:nvSpPr>
        <p:spPr>
          <a:xfrm>
            <a:off x="4727448" y="2148840"/>
            <a:ext cx="4160520" cy="676656"/>
          </a:xfrm>
          <a:prstGeom prst="rect">
            <a:avLst/>
          </a:prstGeom>
          <a:solidFill>
            <a:srgbClr val="E8F8F5"/>
          </a:solidFill>
          <a:ln w="12700" cap="flat" cmpd="sng">
            <a:solidFill>
              <a:srgbClr val="B2DFDB"/>
            </a:solidFill>
            <a:prstDash val="solid"/>
            <a:round/>
            <a:headEnd type="none" w="sm" len="sm"/>
            <a:tailEnd type="none" w="sm" len="sm"/>
          </a:ln>
          <a:effectLst>
            <a:outerShdw blurRad="101600" dist="38100" dir="8100000" algn="bl" rotWithShape="0">
              <a:srgbClr val="000000">
                <a:alpha val="18039"/>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 name="Google Shape;427;p15"/>
          <p:cNvSpPr/>
          <p:nvPr/>
        </p:nvSpPr>
        <p:spPr>
          <a:xfrm>
            <a:off x="4727448" y="2148840"/>
            <a:ext cx="109728" cy="676656"/>
          </a:xfrm>
          <a:prstGeom prst="rect">
            <a:avLst/>
          </a:prstGeom>
          <a:solidFill>
            <a:srgbClr val="00C9A7"/>
          </a:solidFill>
          <a:ln w="12700" cap="flat" cmpd="sng">
            <a:solidFill>
              <a:srgbClr val="00C9A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 name="Google Shape;428;p15"/>
          <p:cNvSpPr/>
          <p:nvPr/>
        </p:nvSpPr>
        <p:spPr>
          <a:xfrm>
            <a:off x="4919472" y="2148840"/>
            <a:ext cx="3840480" cy="676656"/>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0B1F33"/>
              </a:buClr>
              <a:buSzPts val="1100"/>
              <a:buFont typeface="Arial" panose="020B0604020202020204"/>
              <a:buNone/>
            </a:pPr>
            <a:r>
              <a:rPr lang="en-US" sz="1100">
                <a:solidFill>
                  <a:srgbClr val="0B1F33"/>
                </a:solidFill>
              </a:rPr>
              <a:t>Addressing digital health inequalities the campaign promotes equitable access to offline recreation and community connection.</a:t>
            </a:r>
            <a:endParaRPr sz="11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pic>
        <p:nvPicPr>
          <p:cNvPr id="429" name="Google Shape;429;p15"/>
          <p:cNvPicPr preferRelativeResize="0"/>
          <p:nvPr/>
        </p:nvPicPr>
        <p:blipFill>
          <a:blip r:embed="rId3"/>
          <a:stretch>
            <a:fillRect/>
          </a:stretch>
        </p:blipFill>
        <p:spPr>
          <a:xfrm>
            <a:off x="825700" y="3086750"/>
            <a:ext cx="3275025" cy="1662025"/>
          </a:xfrm>
          <a:prstGeom prst="rect">
            <a:avLst/>
          </a:prstGeom>
          <a:noFill/>
          <a:ln>
            <a:noFill/>
          </a:ln>
        </p:spPr>
      </p:pic>
      <p:pic>
        <p:nvPicPr>
          <p:cNvPr id="430" name="Google Shape;430;p15"/>
          <p:cNvPicPr preferRelativeResize="0"/>
          <p:nvPr/>
        </p:nvPicPr>
        <p:blipFill>
          <a:blip r:embed="rId4"/>
          <a:stretch>
            <a:fillRect/>
          </a:stretch>
        </p:blipFill>
        <p:spPr>
          <a:xfrm>
            <a:off x="5147500" y="3086750"/>
            <a:ext cx="3320424" cy="1707250"/>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0F8FF"/>
        </a:solidFill>
        <a:effectLst/>
      </p:bgPr>
    </p:bg>
    <p:spTree>
      <p:nvGrpSpPr>
        <p:cNvPr id="1" name="Shape 435"/>
        <p:cNvGrpSpPr/>
        <p:nvPr/>
      </p:nvGrpSpPr>
      <p:grpSpPr>
        <a:xfrm>
          <a:off x="0" y="0"/>
          <a:ext cx="0" cy="0"/>
          <a:chOff x="0" y="0"/>
          <a:chExt cx="0" cy="0"/>
        </a:xfrm>
      </p:grpSpPr>
      <p:sp>
        <p:nvSpPr>
          <p:cNvPr id="436" name="Google Shape;436;p16"/>
          <p:cNvSpPr/>
          <p:nvPr/>
        </p:nvSpPr>
        <p:spPr>
          <a:xfrm>
            <a:off x="0" y="0"/>
            <a:ext cx="9144000" cy="640080"/>
          </a:xfrm>
          <a:prstGeom prst="rect">
            <a:avLst/>
          </a:prstGeom>
          <a:solidFill>
            <a:srgbClr val="0B1F33"/>
          </a:solidFill>
          <a:ln w="12700" cap="flat" cmpd="sng">
            <a:solidFill>
              <a:srgbClr val="0B1F3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 name="Google Shape;437;p16"/>
          <p:cNvSpPr/>
          <p:nvPr/>
        </p:nvSpPr>
        <p:spPr>
          <a:xfrm>
            <a:off x="0" y="0"/>
            <a:ext cx="164592" cy="5143500"/>
          </a:xfrm>
          <a:prstGeom prst="rect">
            <a:avLst/>
          </a:prstGeom>
          <a:solidFill>
            <a:srgbClr val="00C9A7"/>
          </a:solidFill>
          <a:ln w="12700" cap="flat" cmpd="sng">
            <a:solidFill>
              <a:srgbClr val="00C9A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 name="Google Shape;438;p16"/>
          <p:cNvSpPr/>
          <p:nvPr/>
        </p:nvSpPr>
        <p:spPr>
          <a:xfrm>
            <a:off x="0" y="0"/>
            <a:ext cx="9144000" cy="54864"/>
          </a:xfrm>
          <a:prstGeom prst="rect">
            <a:avLst/>
          </a:prstGeom>
          <a:solidFill>
            <a:srgbClr val="00C9A7"/>
          </a:solidFill>
          <a:ln w="12700" cap="flat" cmpd="sng">
            <a:solidFill>
              <a:srgbClr val="00C9A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 name="Google Shape;439;p16"/>
          <p:cNvSpPr/>
          <p:nvPr/>
        </p:nvSpPr>
        <p:spPr>
          <a:xfrm>
            <a:off x="320040" y="0"/>
            <a:ext cx="8503920" cy="6400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2000"/>
              <a:buFont typeface="Arial" panose="020B0604020202020204"/>
              <a:buNone/>
            </a:pPr>
            <a:r>
              <a:rPr lang="en-US" sz="2000" b="1" i="0" u="none" strike="noStrike" cap="none">
                <a:solidFill>
                  <a:srgbClr val="FFFFFF"/>
                </a:solidFill>
                <a:latin typeface="Arial" panose="020B0604020202020204"/>
                <a:ea typeface="Arial" panose="020B0604020202020204"/>
                <a:cs typeface="Arial" panose="020B0604020202020204"/>
                <a:sym typeface="Arial" panose="020B0604020202020204"/>
              </a:rPr>
              <a:t>Task 3: Theory 1 — Health Belief Model (HBM)</a:t>
            </a:r>
            <a:endParaRPr sz="20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40" name="Google Shape;440;p16"/>
          <p:cNvSpPr/>
          <p:nvPr/>
        </p:nvSpPr>
        <p:spPr>
          <a:xfrm>
            <a:off x="320040" y="621792"/>
            <a:ext cx="8503920" cy="292608"/>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4FC3F7"/>
              </a:buClr>
              <a:buSzPts val="1100"/>
              <a:buFont typeface="Arial" panose="020B0604020202020204"/>
              <a:buNone/>
            </a:pPr>
            <a:r>
              <a:rPr lang="en-US" sz="1100" b="0" i="1" u="none" strike="noStrike" cap="none">
                <a:solidFill>
                  <a:srgbClr val="4FC3F7"/>
                </a:solidFill>
                <a:latin typeface="Arial" panose="020B0604020202020204"/>
                <a:ea typeface="Arial" panose="020B0604020202020204"/>
                <a:cs typeface="Arial" panose="020B0604020202020204"/>
                <a:sym typeface="Arial" panose="020B0604020202020204"/>
              </a:rPr>
              <a:t>Rosenstock, Stretcher &amp; Becker (1988) | Applied to Digital Detox</a:t>
            </a:r>
            <a:endParaRPr sz="11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41" name="Google Shape;441;p16"/>
          <p:cNvSpPr/>
          <p:nvPr/>
        </p:nvSpPr>
        <p:spPr>
          <a:xfrm>
            <a:off x="0" y="4901184"/>
            <a:ext cx="9144000" cy="242316"/>
          </a:xfrm>
          <a:prstGeom prst="rect">
            <a:avLst/>
          </a:prstGeom>
          <a:solidFill>
            <a:srgbClr val="07111E"/>
          </a:solidFill>
          <a:ln w="12700" cap="flat" cmpd="sng">
            <a:solidFill>
              <a:srgbClr val="07111E"/>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 name="Google Shape;442;p16"/>
          <p:cNvSpPr/>
          <p:nvPr/>
        </p:nvSpPr>
        <p:spPr>
          <a:xfrm>
            <a:off x="274320" y="4901184"/>
            <a:ext cx="8595360" cy="242316"/>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7AAFC4"/>
              </a:buClr>
              <a:buSzPts val="800"/>
              <a:buFont typeface="Arial" panose="020B0604020202020204"/>
              <a:buNone/>
            </a:pPr>
            <a:r>
              <a:rPr lang="en-US" sz="800" b="0" i="0" u="none" strike="noStrike" cap="none">
                <a:solidFill>
                  <a:srgbClr val="7AAFC4"/>
                </a:solidFill>
                <a:latin typeface="Arial" panose="020B0604020202020204"/>
                <a:ea typeface="Arial" panose="020B0604020202020204"/>
                <a:cs typeface="Arial" panose="020B0604020202020204"/>
                <a:sym typeface="Arial" panose="020B0604020202020204"/>
              </a:rPr>
              <a:t>LCHS7000 | Social Epidemiology and Public Health Development | Digital Detox Campaign</a:t>
            </a:r>
            <a:endParaRPr sz="8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43" name="Google Shape;443;p16"/>
          <p:cNvSpPr/>
          <p:nvPr/>
        </p:nvSpPr>
        <p:spPr>
          <a:xfrm>
            <a:off x="256032" y="987552"/>
            <a:ext cx="2743200" cy="1508760"/>
          </a:xfrm>
          <a:prstGeom prst="rect">
            <a:avLst/>
          </a:prstGeom>
          <a:solidFill>
            <a:srgbClr val="0A7EA4"/>
          </a:solidFill>
          <a:ln w="12700" cap="flat" cmpd="sng">
            <a:solidFill>
              <a:srgbClr val="0A7EA4"/>
            </a:solidFill>
            <a:prstDash val="solid"/>
            <a:round/>
            <a:headEnd type="none" w="sm" len="sm"/>
            <a:tailEnd type="none" w="sm" len="sm"/>
          </a:ln>
          <a:effectLst>
            <a:outerShdw blurRad="101600" dist="38100" dir="8100000" algn="bl" rotWithShape="0">
              <a:srgbClr val="000000">
                <a:alpha val="18039"/>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 name="Google Shape;444;p16"/>
          <p:cNvSpPr/>
          <p:nvPr/>
        </p:nvSpPr>
        <p:spPr>
          <a:xfrm>
            <a:off x="365760" y="1060704"/>
            <a:ext cx="2523744" cy="475488"/>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00C9A7"/>
              </a:buClr>
              <a:buSzPts val="1300"/>
              <a:buFont typeface="Arial" panose="020B0604020202020204"/>
              <a:buNone/>
            </a:pPr>
            <a:r>
              <a:rPr lang="en-US" sz="1300" b="1" i="0" u="none" strike="noStrike" cap="none">
                <a:solidFill>
                  <a:srgbClr val="00C9A7"/>
                </a:solidFill>
                <a:latin typeface="Arial" panose="020B0604020202020204"/>
                <a:ea typeface="Arial" panose="020B0604020202020204"/>
                <a:cs typeface="Arial" panose="020B0604020202020204"/>
                <a:sym typeface="Arial" panose="020B0604020202020204"/>
              </a:rPr>
              <a:t>Perceived</a:t>
            </a:r>
            <a:endParaRPr sz="13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a:p>
            <a:pPr marL="0" marR="0" lvl="0" indent="0" algn="l" rtl="0">
              <a:spcBef>
                <a:spcPts val="0"/>
              </a:spcBef>
              <a:spcAft>
                <a:spcPts val="0"/>
              </a:spcAft>
              <a:buClr>
                <a:srgbClr val="00C9A7"/>
              </a:buClr>
              <a:buSzPts val="1300"/>
              <a:buFont typeface="Arial" panose="020B0604020202020204"/>
              <a:buNone/>
            </a:pPr>
            <a:r>
              <a:rPr lang="en-US" sz="1300" b="1" i="0" u="none" strike="noStrike" cap="none">
                <a:solidFill>
                  <a:srgbClr val="00C9A7"/>
                </a:solidFill>
                <a:latin typeface="Arial" panose="020B0604020202020204"/>
                <a:ea typeface="Arial" panose="020B0604020202020204"/>
                <a:cs typeface="Arial" panose="020B0604020202020204"/>
                <a:sym typeface="Arial" panose="020B0604020202020204"/>
              </a:rPr>
              <a:t>Susceptibility</a:t>
            </a:r>
            <a:endParaRPr sz="13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45" name="Google Shape;445;p16"/>
          <p:cNvSpPr/>
          <p:nvPr/>
        </p:nvSpPr>
        <p:spPr>
          <a:xfrm>
            <a:off x="365760" y="1572768"/>
            <a:ext cx="2523744" cy="86868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Clr>
                <a:srgbClr val="D0E8F2"/>
              </a:buClr>
              <a:buSzPts val="1100"/>
              <a:buFont typeface="Arial" panose="020B0604020202020204"/>
              <a:buNone/>
            </a:pPr>
            <a:r>
              <a:rPr lang="en-US" sz="1100" b="0" i="0" u="none" strike="noStrike" cap="none">
                <a:solidFill>
                  <a:srgbClr val="D0E8F2"/>
                </a:solidFill>
                <a:latin typeface="Arial" panose="020B0604020202020204"/>
                <a:ea typeface="Arial" panose="020B0604020202020204"/>
                <a:cs typeface="Arial" panose="020B0604020202020204"/>
                <a:sym typeface="Arial" panose="020B0604020202020204"/>
              </a:rPr>
              <a:t>Personalised screen time audit in Week 1 makes digital risk real and tangible </a:t>
            </a:r>
            <a:r>
              <a:rPr lang="en-US" sz="1100">
                <a:solidFill>
                  <a:srgbClr val="D0E8F2"/>
                </a:solidFill>
              </a:rPr>
              <a:t>(Alyafei and Carr, 2024)</a:t>
            </a:r>
            <a:r>
              <a:rPr lang="en-US" sz="1100" b="0" i="0" u="none" strike="noStrike" cap="none">
                <a:solidFill>
                  <a:srgbClr val="D0E8F2"/>
                </a:solidFill>
                <a:latin typeface="Arial" panose="020B0604020202020204"/>
                <a:ea typeface="Arial" panose="020B0604020202020204"/>
                <a:cs typeface="Arial" panose="020B0604020202020204"/>
                <a:sym typeface="Arial" panose="020B0604020202020204"/>
              </a:rPr>
              <a:t>.</a:t>
            </a:r>
            <a:endParaRPr sz="11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46" name="Google Shape;446;p16"/>
          <p:cNvSpPr/>
          <p:nvPr/>
        </p:nvSpPr>
        <p:spPr>
          <a:xfrm>
            <a:off x="3200400" y="987552"/>
            <a:ext cx="2743200" cy="1508760"/>
          </a:xfrm>
          <a:prstGeom prst="rect">
            <a:avLst/>
          </a:prstGeom>
          <a:solidFill>
            <a:srgbClr val="0969A2"/>
          </a:solidFill>
          <a:ln w="12700" cap="flat" cmpd="sng">
            <a:solidFill>
              <a:srgbClr val="0969A2"/>
            </a:solidFill>
            <a:prstDash val="solid"/>
            <a:round/>
            <a:headEnd type="none" w="sm" len="sm"/>
            <a:tailEnd type="none" w="sm" len="sm"/>
          </a:ln>
          <a:effectLst>
            <a:outerShdw blurRad="101600" dist="38100" dir="8100000" algn="bl" rotWithShape="0">
              <a:srgbClr val="000000">
                <a:alpha val="18039"/>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 name="Google Shape;447;p16"/>
          <p:cNvSpPr/>
          <p:nvPr/>
        </p:nvSpPr>
        <p:spPr>
          <a:xfrm>
            <a:off x="3310128" y="1060704"/>
            <a:ext cx="2523744" cy="475488"/>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00C9A7"/>
              </a:buClr>
              <a:buSzPts val="1300"/>
              <a:buFont typeface="Arial" panose="020B0604020202020204"/>
              <a:buNone/>
            </a:pPr>
            <a:r>
              <a:rPr lang="en-US" sz="1300" b="1" i="0" u="none" strike="noStrike" cap="none">
                <a:solidFill>
                  <a:srgbClr val="00C9A7"/>
                </a:solidFill>
                <a:latin typeface="Arial" panose="020B0604020202020204"/>
                <a:ea typeface="Arial" panose="020B0604020202020204"/>
                <a:cs typeface="Arial" panose="020B0604020202020204"/>
                <a:sym typeface="Arial" panose="020B0604020202020204"/>
              </a:rPr>
              <a:t>Perceived</a:t>
            </a:r>
            <a:endParaRPr sz="13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a:p>
            <a:pPr marL="0" marR="0" lvl="0" indent="0" algn="l" rtl="0">
              <a:spcBef>
                <a:spcPts val="0"/>
              </a:spcBef>
              <a:spcAft>
                <a:spcPts val="0"/>
              </a:spcAft>
              <a:buClr>
                <a:srgbClr val="00C9A7"/>
              </a:buClr>
              <a:buSzPts val="1300"/>
              <a:buFont typeface="Arial" panose="020B0604020202020204"/>
              <a:buNone/>
            </a:pPr>
            <a:r>
              <a:rPr lang="en-US" sz="1300" b="1" i="0" u="none" strike="noStrike" cap="none">
                <a:solidFill>
                  <a:srgbClr val="00C9A7"/>
                </a:solidFill>
                <a:latin typeface="Arial" panose="020B0604020202020204"/>
                <a:ea typeface="Arial" panose="020B0604020202020204"/>
                <a:cs typeface="Arial" panose="020B0604020202020204"/>
                <a:sym typeface="Arial" panose="020B0604020202020204"/>
              </a:rPr>
              <a:t>Severity</a:t>
            </a:r>
            <a:endParaRPr sz="13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48" name="Google Shape;448;p16"/>
          <p:cNvSpPr/>
          <p:nvPr/>
        </p:nvSpPr>
        <p:spPr>
          <a:xfrm>
            <a:off x="3310128" y="1572768"/>
            <a:ext cx="2523744" cy="86868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Clr>
                <a:srgbClr val="D0E8F2"/>
              </a:buClr>
              <a:buSzPts val="1100"/>
              <a:buFont typeface="Arial" panose="020B0604020202020204"/>
              <a:buNone/>
            </a:pPr>
            <a:r>
              <a:rPr lang="en-US" sz="1100" b="0" i="0" u="none" strike="noStrike" cap="none">
                <a:solidFill>
                  <a:srgbClr val="D0E8F2"/>
                </a:solidFill>
                <a:latin typeface="Arial" panose="020B0604020202020204"/>
                <a:ea typeface="Arial" panose="020B0604020202020204"/>
                <a:cs typeface="Arial" panose="020B0604020202020204"/>
                <a:sym typeface="Arial" panose="020B0604020202020204"/>
              </a:rPr>
              <a:t>Statistics on mental health, CVD and sleep disorders communicated in rationale sessions.</a:t>
            </a:r>
            <a:endParaRPr sz="11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49" name="Google Shape;449;p16"/>
          <p:cNvSpPr/>
          <p:nvPr/>
        </p:nvSpPr>
        <p:spPr>
          <a:xfrm>
            <a:off x="6144768" y="987552"/>
            <a:ext cx="2743200" cy="1508760"/>
          </a:xfrm>
          <a:prstGeom prst="rect">
            <a:avLst/>
          </a:prstGeom>
          <a:solidFill>
            <a:srgbClr val="127E96"/>
          </a:solidFill>
          <a:ln w="12700" cap="flat" cmpd="sng">
            <a:solidFill>
              <a:srgbClr val="127E96"/>
            </a:solidFill>
            <a:prstDash val="solid"/>
            <a:round/>
            <a:headEnd type="none" w="sm" len="sm"/>
            <a:tailEnd type="none" w="sm" len="sm"/>
          </a:ln>
          <a:effectLst>
            <a:outerShdw blurRad="101600" dist="38100" dir="8100000" algn="bl" rotWithShape="0">
              <a:srgbClr val="000000">
                <a:alpha val="18039"/>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 name="Google Shape;450;p16"/>
          <p:cNvSpPr/>
          <p:nvPr/>
        </p:nvSpPr>
        <p:spPr>
          <a:xfrm>
            <a:off x="6254496" y="1060704"/>
            <a:ext cx="2523744" cy="475488"/>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00C9A7"/>
              </a:buClr>
              <a:buSzPts val="1300"/>
              <a:buFont typeface="Arial" panose="020B0604020202020204"/>
              <a:buNone/>
            </a:pPr>
            <a:r>
              <a:rPr lang="en-US" sz="1300" b="1" i="0" u="none" strike="noStrike" cap="none">
                <a:solidFill>
                  <a:srgbClr val="00C9A7"/>
                </a:solidFill>
                <a:latin typeface="Arial" panose="020B0604020202020204"/>
                <a:ea typeface="Arial" panose="020B0604020202020204"/>
                <a:cs typeface="Arial" panose="020B0604020202020204"/>
                <a:sym typeface="Arial" panose="020B0604020202020204"/>
              </a:rPr>
              <a:t>Perceived</a:t>
            </a:r>
            <a:endParaRPr sz="13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a:p>
            <a:pPr marL="0" marR="0" lvl="0" indent="0" algn="l" rtl="0">
              <a:spcBef>
                <a:spcPts val="0"/>
              </a:spcBef>
              <a:spcAft>
                <a:spcPts val="0"/>
              </a:spcAft>
              <a:buClr>
                <a:srgbClr val="00C9A7"/>
              </a:buClr>
              <a:buSzPts val="1300"/>
              <a:buFont typeface="Arial" panose="020B0604020202020204"/>
              <a:buNone/>
            </a:pPr>
            <a:r>
              <a:rPr lang="en-US" sz="1300" b="1" i="0" u="none" strike="noStrike" cap="none">
                <a:solidFill>
                  <a:srgbClr val="00C9A7"/>
                </a:solidFill>
                <a:latin typeface="Arial" panose="020B0604020202020204"/>
                <a:ea typeface="Arial" panose="020B0604020202020204"/>
                <a:cs typeface="Arial" panose="020B0604020202020204"/>
                <a:sym typeface="Arial" panose="020B0604020202020204"/>
              </a:rPr>
              <a:t>Benefits</a:t>
            </a:r>
            <a:endParaRPr sz="13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51" name="Google Shape;451;p16"/>
          <p:cNvSpPr/>
          <p:nvPr/>
        </p:nvSpPr>
        <p:spPr>
          <a:xfrm>
            <a:off x="6254496" y="1572768"/>
            <a:ext cx="2523744" cy="86868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Clr>
                <a:srgbClr val="D0E8F2"/>
              </a:buClr>
              <a:buSzPts val="1100"/>
              <a:buFont typeface="Arial" panose="020B0604020202020204"/>
              <a:buNone/>
            </a:pPr>
            <a:r>
              <a:rPr lang="en-US" sz="1100" b="0" i="0" u="none" strike="noStrike" cap="none">
                <a:solidFill>
                  <a:srgbClr val="D0E8F2"/>
                </a:solidFill>
                <a:latin typeface="Arial" panose="020B0604020202020204"/>
                <a:ea typeface="Arial" panose="020B0604020202020204"/>
                <a:cs typeface="Arial" panose="020B0604020202020204"/>
                <a:sym typeface="Arial" panose="020B0604020202020204"/>
              </a:rPr>
              <a:t>Testimonials and outcome data shared throughout the programme to reinforce value of change.</a:t>
            </a:r>
            <a:endParaRPr sz="11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52" name="Google Shape;452;p16"/>
          <p:cNvSpPr/>
          <p:nvPr/>
        </p:nvSpPr>
        <p:spPr>
          <a:xfrm>
            <a:off x="256032" y="2651760"/>
            <a:ext cx="2743200" cy="1508760"/>
          </a:xfrm>
          <a:prstGeom prst="rect">
            <a:avLst/>
          </a:prstGeom>
          <a:solidFill>
            <a:srgbClr val="00C9A7"/>
          </a:solidFill>
          <a:ln w="12700" cap="flat" cmpd="sng">
            <a:solidFill>
              <a:srgbClr val="00C9A7"/>
            </a:solidFill>
            <a:prstDash val="solid"/>
            <a:round/>
            <a:headEnd type="none" w="sm" len="sm"/>
            <a:tailEnd type="none" w="sm" len="sm"/>
          </a:ln>
          <a:effectLst>
            <a:outerShdw blurRad="101600" dist="38100" dir="8100000" algn="bl" rotWithShape="0">
              <a:srgbClr val="000000">
                <a:alpha val="18039"/>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 name="Google Shape;453;p16"/>
          <p:cNvSpPr/>
          <p:nvPr/>
        </p:nvSpPr>
        <p:spPr>
          <a:xfrm>
            <a:off x="365760" y="2724912"/>
            <a:ext cx="2523744" cy="475488"/>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00C9A7"/>
              </a:buClr>
              <a:buSzPts val="1300"/>
              <a:buFont typeface="Arial" panose="020B0604020202020204"/>
              <a:buNone/>
            </a:pPr>
            <a:r>
              <a:rPr lang="en-US" sz="1300" b="1" i="0" u="none" strike="noStrike" cap="none">
                <a:solidFill>
                  <a:srgbClr val="00C9A7"/>
                </a:solidFill>
                <a:latin typeface="Arial" panose="020B0604020202020204"/>
                <a:ea typeface="Arial" panose="020B0604020202020204"/>
                <a:cs typeface="Arial" panose="020B0604020202020204"/>
                <a:sym typeface="Arial" panose="020B0604020202020204"/>
              </a:rPr>
              <a:t>Perceived</a:t>
            </a:r>
            <a:endParaRPr sz="13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a:p>
            <a:pPr marL="0" marR="0" lvl="0" indent="0" algn="l" rtl="0">
              <a:spcBef>
                <a:spcPts val="0"/>
              </a:spcBef>
              <a:spcAft>
                <a:spcPts val="0"/>
              </a:spcAft>
              <a:buClr>
                <a:srgbClr val="00C9A7"/>
              </a:buClr>
              <a:buSzPts val="1300"/>
              <a:buFont typeface="Arial" panose="020B0604020202020204"/>
              <a:buNone/>
            </a:pPr>
            <a:r>
              <a:rPr lang="en-US" sz="1300" b="1" i="0" u="none" strike="noStrike" cap="none">
                <a:solidFill>
                  <a:srgbClr val="00C9A7"/>
                </a:solidFill>
                <a:latin typeface="Arial" panose="020B0604020202020204"/>
                <a:ea typeface="Arial" panose="020B0604020202020204"/>
                <a:cs typeface="Arial" panose="020B0604020202020204"/>
                <a:sym typeface="Arial" panose="020B0604020202020204"/>
              </a:rPr>
              <a:t>Barriers</a:t>
            </a:r>
            <a:endParaRPr sz="13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54" name="Google Shape;454;p16"/>
          <p:cNvSpPr/>
          <p:nvPr/>
        </p:nvSpPr>
        <p:spPr>
          <a:xfrm>
            <a:off x="365760" y="3236976"/>
            <a:ext cx="2523744" cy="86868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Clr>
                <a:srgbClr val="D0E8F2"/>
              </a:buClr>
              <a:buSzPts val="1100"/>
              <a:buFont typeface="Arial" panose="020B0604020202020204"/>
              <a:buNone/>
            </a:pPr>
            <a:r>
              <a:rPr lang="en-US" sz="1100" b="0" i="0" u="none" strike="noStrike" cap="none">
                <a:solidFill>
                  <a:srgbClr val="D0E8F2"/>
                </a:solidFill>
                <a:latin typeface="Arial" panose="020B0604020202020204"/>
                <a:ea typeface="Arial" panose="020B0604020202020204"/>
                <a:cs typeface="Arial" panose="020B0604020202020204"/>
                <a:sym typeface="Arial" panose="020B0604020202020204"/>
              </a:rPr>
              <a:t>Employer partnerships and boundary-setting sessions address work demands and FOMO.</a:t>
            </a:r>
            <a:endParaRPr sz="11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55" name="Google Shape;455;p16"/>
          <p:cNvSpPr/>
          <p:nvPr/>
        </p:nvSpPr>
        <p:spPr>
          <a:xfrm>
            <a:off x="3200400" y="2651760"/>
            <a:ext cx="2743200" cy="1508760"/>
          </a:xfrm>
          <a:prstGeom prst="rect">
            <a:avLst/>
          </a:prstGeom>
          <a:solidFill>
            <a:srgbClr val="00A88D"/>
          </a:solidFill>
          <a:ln w="12700" cap="flat" cmpd="sng">
            <a:solidFill>
              <a:srgbClr val="00A88D"/>
            </a:solidFill>
            <a:prstDash val="solid"/>
            <a:round/>
            <a:headEnd type="none" w="sm" len="sm"/>
            <a:tailEnd type="none" w="sm" len="sm"/>
          </a:ln>
          <a:effectLst>
            <a:outerShdw blurRad="101600" dist="38100" dir="8100000" algn="bl" rotWithShape="0">
              <a:srgbClr val="000000">
                <a:alpha val="18039"/>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 name="Google Shape;456;p16"/>
          <p:cNvSpPr/>
          <p:nvPr/>
        </p:nvSpPr>
        <p:spPr>
          <a:xfrm>
            <a:off x="3310128" y="2724912"/>
            <a:ext cx="2523744" cy="475488"/>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00C9A7"/>
              </a:buClr>
              <a:buSzPts val="1300"/>
              <a:buFont typeface="Arial" panose="020B0604020202020204"/>
              <a:buNone/>
            </a:pPr>
            <a:r>
              <a:rPr lang="en-US" sz="1300" b="1" i="0" u="none" strike="noStrike" cap="none">
                <a:solidFill>
                  <a:srgbClr val="00C9A7"/>
                </a:solidFill>
                <a:latin typeface="Arial" panose="020B0604020202020204"/>
                <a:ea typeface="Arial" panose="020B0604020202020204"/>
                <a:cs typeface="Arial" panose="020B0604020202020204"/>
                <a:sym typeface="Arial" panose="020B0604020202020204"/>
              </a:rPr>
              <a:t>Cues to</a:t>
            </a:r>
            <a:endParaRPr sz="13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a:p>
            <a:pPr marL="0" marR="0" lvl="0" indent="0" algn="l" rtl="0">
              <a:spcBef>
                <a:spcPts val="0"/>
              </a:spcBef>
              <a:spcAft>
                <a:spcPts val="0"/>
              </a:spcAft>
              <a:buClr>
                <a:srgbClr val="00C9A7"/>
              </a:buClr>
              <a:buSzPts val="1300"/>
              <a:buFont typeface="Arial" panose="020B0604020202020204"/>
              <a:buNone/>
            </a:pPr>
            <a:r>
              <a:rPr lang="en-US" sz="1300" b="1" i="0" u="none" strike="noStrike" cap="none">
                <a:solidFill>
                  <a:srgbClr val="00C9A7"/>
                </a:solidFill>
                <a:latin typeface="Arial" panose="020B0604020202020204"/>
                <a:ea typeface="Arial" panose="020B0604020202020204"/>
                <a:cs typeface="Arial" panose="020B0604020202020204"/>
                <a:sym typeface="Arial" panose="020B0604020202020204"/>
              </a:rPr>
              <a:t>Action</a:t>
            </a:r>
            <a:endParaRPr sz="13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57" name="Google Shape;457;p16"/>
          <p:cNvSpPr/>
          <p:nvPr/>
        </p:nvSpPr>
        <p:spPr>
          <a:xfrm>
            <a:off x="3310128" y="3236976"/>
            <a:ext cx="2523744" cy="86868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Clr>
                <a:srgbClr val="D0E8F2"/>
              </a:buClr>
              <a:buSzPts val="1100"/>
              <a:buFont typeface="Arial" panose="020B0604020202020204"/>
              <a:buNone/>
            </a:pPr>
            <a:r>
              <a:rPr lang="en-US" sz="1100" b="0" i="0" u="none" strike="noStrike" cap="none">
                <a:solidFill>
                  <a:srgbClr val="D0E8F2"/>
                </a:solidFill>
                <a:latin typeface="Arial" panose="020B0604020202020204"/>
                <a:ea typeface="Arial" panose="020B0604020202020204"/>
                <a:cs typeface="Arial" panose="020B0604020202020204"/>
                <a:sym typeface="Arial" panose="020B0604020202020204"/>
              </a:rPr>
              <a:t>Campaign posters, GP referrals, SMS reminders and peer nudges prompt readiness to act.</a:t>
            </a:r>
            <a:endParaRPr sz="11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58" name="Google Shape;458;p16"/>
          <p:cNvSpPr/>
          <p:nvPr/>
        </p:nvSpPr>
        <p:spPr>
          <a:xfrm>
            <a:off x="6144768" y="2651760"/>
            <a:ext cx="2743200" cy="1508760"/>
          </a:xfrm>
          <a:prstGeom prst="rect">
            <a:avLst/>
          </a:prstGeom>
          <a:solidFill>
            <a:srgbClr val="0B1F33"/>
          </a:solidFill>
          <a:ln w="12700" cap="flat" cmpd="sng">
            <a:solidFill>
              <a:srgbClr val="0B1F33"/>
            </a:solidFill>
            <a:prstDash val="solid"/>
            <a:round/>
            <a:headEnd type="none" w="sm" len="sm"/>
            <a:tailEnd type="none" w="sm" len="sm"/>
          </a:ln>
          <a:effectLst>
            <a:outerShdw blurRad="101600" dist="38100" dir="8100000" algn="bl" rotWithShape="0">
              <a:srgbClr val="000000">
                <a:alpha val="18039"/>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 name="Google Shape;459;p16"/>
          <p:cNvSpPr/>
          <p:nvPr/>
        </p:nvSpPr>
        <p:spPr>
          <a:xfrm>
            <a:off x="6254496" y="2724912"/>
            <a:ext cx="2523744" cy="475488"/>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00C9A7"/>
              </a:buClr>
              <a:buSzPts val="1300"/>
              <a:buFont typeface="Arial" panose="020B0604020202020204"/>
              <a:buNone/>
            </a:pPr>
            <a:r>
              <a:rPr lang="en-US" sz="1300" b="1" i="0" u="none" strike="noStrike" cap="none">
                <a:solidFill>
                  <a:srgbClr val="00C9A7"/>
                </a:solidFill>
                <a:latin typeface="Arial" panose="020B0604020202020204"/>
                <a:ea typeface="Arial" panose="020B0604020202020204"/>
                <a:cs typeface="Arial" panose="020B0604020202020204"/>
                <a:sym typeface="Arial" panose="020B0604020202020204"/>
              </a:rPr>
              <a:t>Self-Efficacy</a:t>
            </a:r>
            <a:endParaRPr sz="13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60" name="Google Shape;460;p16"/>
          <p:cNvSpPr/>
          <p:nvPr/>
        </p:nvSpPr>
        <p:spPr>
          <a:xfrm>
            <a:off x="6254496" y="3236976"/>
            <a:ext cx="2523744" cy="86868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Clr>
                <a:srgbClr val="D0E8F2"/>
              </a:buClr>
              <a:buSzPts val="1100"/>
              <a:buFont typeface="Arial" panose="020B0604020202020204"/>
              <a:buNone/>
            </a:pPr>
            <a:r>
              <a:rPr lang="en-US" sz="1100" b="0" i="0" u="none" strike="noStrike" cap="none">
                <a:solidFill>
                  <a:srgbClr val="D0E8F2"/>
                </a:solidFill>
                <a:latin typeface="Arial" panose="020B0604020202020204"/>
                <a:ea typeface="Arial" panose="020B0604020202020204"/>
                <a:cs typeface="Arial" panose="020B0604020202020204"/>
                <a:sym typeface="Arial" panose="020B0604020202020204"/>
              </a:rPr>
              <a:t>Progressive weekly challenges and peer accountability buddy system build confidence.</a:t>
            </a:r>
            <a:endParaRPr sz="11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0F8FF"/>
        </a:solidFill>
        <a:effectLst/>
      </p:bgPr>
    </p:bg>
    <p:spTree>
      <p:nvGrpSpPr>
        <p:cNvPr id="1" name="Shape 465"/>
        <p:cNvGrpSpPr/>
        <p:nvPr/>
      </p:nvGrpSpPr>
      <p:grpSpPr>
        <a:xfrm>
          <a:off x="0" y="0"/>
          <a:ext cx="0" cy="0"/>
          <a:chOff x="0" y="0"/>
          <a:chExt cx="0" cy="0"/>
        </a:xfrm>
      </p:grpSpPr>
      <p:sp>
        <p:nvSpPr>
          <p:cNvPr id="466" name="Google Shape;466;p17"/>
          <p:cNvSpPr/>
          <p:nvPr/>
        </p:nvSpPr>
        <p:spPr>
          <a:xfrm>
            <a:off x="0" y="0"/>
            <a:ext cx="9144000" cy="640080"/>
          </a:xfrm>
          <a:prstGeom prst="rect">
            <a:avLst/>
          </a:prstGeom>
          <a:solidFill>
            <a:srgbClr val="0B1F33"/>
          </a:solidFill>
          <a:ln w="12700" cap="flat" cmpd="sng">
            <a:solidFill>
              <a:srgbClr val="0B1F3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 name="Google Shape;467;p17"/>
          <p:cNvSpPr/>
          <p:nvPr/>
        </p:nvSpPr>
        <p:spPr>
          <a:xfrm>
            <a:off x="0" y="0"/>
            <a:ext cx="164592" cy="5143500"/>
          </a:xfrm>
          <a:prstGeom prst="rect">
            <a:avLst/>
          </a:prstGeom>
          <a:solidFill>
            <a:srgbClr val="00C9A7"/>
          </a:solidFill>
          <a:ln w="12700" cap="flat" cmpd="sng">
            <a:solidFill>
              <a:srgbClr val="00C9A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 name="Google Shape;468;p17"/>
          <p:cNvSpPr/>
          <p:nvPr/>
        </p:nvSpPr>
        <p:spPr>
          <a:xfrm>
            <a:off x="0" y="0"/>
            <a:ext cx="9144000" cy="54864"/>
          </a:xfrm>
          <a:prstGeom prst="rect">
            <a:avLst/>
          </a:prstGeom>
          <a:solidFill>
            <a:srgbClr val="00C9A7"/>
          </a:solidFill>
          <a:ln w="12700" cap="flat" cmpd="sng">
            <a:solidFill>
              <a:srgbClr val="00C9A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 name="Google Shape;469;p17"/>
          <p:cNvSpPr/>
          <p:nvPr/>
        </p:nvSpPr>
        <p:spPr>
          <a:xfrm>
            <a:off x="320040" y="0"/>
            <a:ext cx="8503920" cy="6400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2000"/>
              <a:buFont typeface="Arial" panose="020B0604020202020204"/>
              <a:buNone/>
            </a:pPr>
            <a:r>
              <a:rPr lang="en-US" sz="2000" b="1" i="0" u="none" strike="noStrike" cap="none">
                <a:solidFill>
                  <a:srgbClr val="FFFFFF"/>
                </a:solidFill>
                <a:latin typeface="Arial" panose="020B0604020202020204"/>
                <a:ea typeface="Arial" panose="020B0604020202020204"/>
                <a:cs typeface="Arial" panose="020B0604020202020204"/>
                <a:sym typeface="Arial" panose="020B0604020202020204"/>
              </a:rPr>
              <a:t>Task 3: Theory 2 — Theory of Planned Behaviour (TPB)</a:t>
            </a:r>
            <a:endParaRPr sz="20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70" name="Google Shape;470;p17"/>
          <p:cNvSpPr/>
          <p:nvPr/>
        </p:nvSpPr>
        <p:spPr>
          <a:xfrm>
            <a:off x="320040" y="621792"/>
            <a:ext cx="8503920" cy="292608"/>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4FC3F7"/>
              </a:buClr>
              <a:buSzPts val="1100"/>
              <a:buFont typeface="Arial" panose="020B0604020202020204"/>
              <a:buNone/>
            </a:pPr>
            <a:r>
              <a:rPr lang="en-US" sz="1100" b="0" i="1" u="none" strike="noStrike" cap="none">
                <a:solidFill>
                  <a:srgbClr val="4FC3F7"/>
                </a:solidFill>
                <a:latin typeface="Arial" panose="020B0604020202020204"/>
                <a:ea typeface="Arial" panose="020B0604020202020204"/>
                <a:cs typeface="Arial" panose="020B0604020202020204"/>
                <a:sym typeface="Arial" panose="020B0604020202020204"/>
              </a:rPr>
              <a:t>Ajzen (1991) | Bosnjak, Ajzen &amp; Schmidt (2020)</a:t>
            </a:r>
            <a:endParaRPr sz="11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71" name="Google Shape;471;p17"/>
          <p:cNvSpPr/>
          <p:nvPr/>
        </p:nvSpPr>
        <p:spPr>
          <a:xfrm>
            <a:off x="0" y="4901184"/>
            <a:ext cx="9144000" cy="242316"/>
          </a:xfrm>
          <a:prstGeom prst="rect">
            <a:avLst/>
          </a:prstGeom>
          <a:solidFill>
            <a:srgbClr val="07111E"/>
          </a:solidFill>
          <a:ln w="12700" cap="flat" cmpd="sng">
            <a:solidFill>
              <a:srgbClr val="07111E"/>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 name="Google Shape;472;p17"/>
          <p:cNvSpPr/>
          <p:nvPr/>
        </p:nvSpPr>
        <p:spPr>
          <a:xfrm>
            <a:off x="274320" y="4901184"/>
            <a:ext cx="8595360" cy="242316"/>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7AAFC4"/>
              </a:buClr>
              <a:buSzPts val="800"/>
              <a:buFont typeface="Arial" panose="020B0604020202020204"/>
              <a:buNone/>
            </a:pPr>
            <a:r>
              <a:rPr lang="en-US" sz="800" b="0" i="0" u="none" strike="noStrike" cap="none">
                <a:solidFill>
                  <a:srgbClr val="7AAFC4"/>
                </a:solidFill>
                <a:latin typeface="Arial" panose="020B0604020202020204"/>
                <a:ea typeface="Arial" panose="020B0604020202020204"/>
                <a:cs typeface="Arial" panose="020B0604020202020204"/>
                <a:sym typeface="Arial" panose="020B0604020202020204"/>
              </a:rPr>
              <a:t>LCHS7000 | Social Epidemiology and Public Health Development | Digital Detox Campaign</a:t>
            </a:r>
            <a:endParaRPr sz="8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73" name="Google Shape;473;p17"/>
          <p:cNvSpPr/>
          <p:nvPr/>
        </p:nvSpPr>
        <p:spPr>
          <a:xfrm>
            <a:off x="347475" y="1051480"/>
            <a:ext cx="3474600" cy="2596200"/>
          </a:xfrm>
          <a:prstGeom prst="rect">
            <a:avLst/>
          </a:prstGeom>
          <a:noFill/>
          <a:ln>
            <a:noFill/>
          </a:ln>
        </p:spPr>
        <p:txBody>
          <a:bodyPr spcFirstLastPara="1" wrap="square" lIns="91425" tIns="45700" rIns="91425" bIns="45700" anchor="ctr" anchorCtr="0">
            <a:noAutofit/>
          </a:bodyPr>
          <a:lstStyle/>
          <a:p>
            <a:pPr marL="457200" marR="0" lvl="0" indent="-304800" algn="l" rtl="0">
              <a:spcBef>
                <a:spcPts val="0"/>
              </a:spcBef>
              <a:spcAft>
                <a:spcPts val="0"/>
              </a:spcAft>
              <a:buClr>
                <a:schemeClr val="dk1"/>
              </a:buClr>
              <a:buSzPts val="1200"/>
              <a:buChar char="●"/>
            </a:pPr>
            <a:r>
              <a:rPr lang="en-US" sz="1200">
                <a:solidFill>
                  <a:schemeClr val="dk1"/>
                </a:solidFill>
              </a:rPr>
              <a:t>Psychoeducation shifts attitudes through personalised health risk evidence (Bosnjak, Ajzen and Schmidt, 2020).</a:t>
            </a:r>
            <a:endParaRPr sz="1200">
              <a:solidFill>
                <a:schemeClr val="dk1"/>
              </a:solidFill>
            </a:endParaRPr>
          </a:p>
          <a:p>
            <a:pPr marL="457200" marR="0" lvl="0" indent="-304800" algn="l" rtl="0">
              <a:spcBef>
                <a:spcPts val="0"/>
              </a:spcBef>
              <a:spcAft>
                <a:spcPts val="0"/>
              </a:spcAft>
              <a:buClr>
                <a:schemeClr val="dk1"/>
              </a:buClr>
              <a:buSzPts val="1200"/>
              <a:buChar char="●"/>
            </a:pPr>
            <a:r>
              <a:rPr lang="en-US" sz="1200">
                <a:solidFill>
                  <a:schemeClr val="dk1"/>
                </a:solidFill>
              </a:rPr>
              <a:t>Employer partnerships and group culture normalise digital detox as a socially positive practice.</a:t>
            </a:r>
            <a:endParaRPr sz="1200">
              <a:solidFill>
                <a:schemeClr val="dk1"/>
              </a:solidFill>
            </a:endParaRPr>
          </a:p>
          <a:p>
            <a:pPr marL="457200" marR="0" lvl="0" indent="-304800" algn="l" rtl="0">
              <a:spcBef>
                <a:spcPts val="0"/>
              </a:spcBef>
              <a:spcAft>
                <a:spcPts val="0"/>
              </a:spcAft>
              <a:buClr>
                <a:schemeClr val="dk1"/>
              </a:buClr>
              <a:buSzPts val="1200"/>
              <a:buChar char="●"/>
            </a:pPr>
            <a:r>
              <a:rPr lang="en-US" sz="1200">
                <a:solidFill>
                  <a:schemeClr val="dk1"/>
                </a:solidFill>
              </a:rPr>
              <a:t>Progressive skill-building sessions; goal-setting and app-based screen controls.</a:t>
            </a:r>
            <a:endParaRPr sz="1200">
              <a:solidFill>
                <a:schemeClr val="dk1"/>
              </a:solidFill>
            </a:endParaRPr>
          </a:p>
          <a:p>
            <a:pPr marL="457200" marR="0" lvl="0" indent="-304800" algn="l" rtl="0">
              <a:spcBef>
                <a:spcPts val="0"/>
              </a:spcBef>
              <a:spcAft>
                <a:spcPts val="0"/>
              </a:spcAft>
              <a:buClr>
                <a:schemeClr val="dk1"/>
              </a:buClr>
              <a:buSzPts val="1200"/>
              <a:buChar char="●"/>
            </a:pPr>
            <a:r>
              <a:rPr lang="en-US" sz="1200">
                <a:solidFill>
                  <a:schemeClr val="dk1"/>
                </a:solidFill>
              </a:rPr>
              <a:t>All three components addressed = maximised likelihood of behaviour change.</a:t>
            </a:r>
            <a:endParaRPr sz="1200">
              <a:solidFill>
                <a:schemeClr val="dk1"/>
              </a:solidFill>
            </a:endParaRPr>
          </a:p>
          <a:p>
            <a:pPr marL="0" marR="0" lvl="0" indent="0" algn="l" rtl="0">
              <a:spcBef>
                <a:spcPts val="0"/>
              </a:spcBef>
              <a:spcAft>
                <a:spcPts val="0"/>
              </a:spcAft>
              <a:buClr>
                <a:srgbClr val="00C9A7"/>
              </a:buClr>
              <a:buSzPts val="1200"/>
              <a:buFont typeface="Arial" panose="020B0604020202020204"/>
              <a:buNone/>
            </a:pPr>
            <a:endParaRPr sz="1200" b="1">
              <a:solidFill>
                <a:schemeClr val="dk1"/>
              </a:solidFill>
            </a:endParaRPr>
          </a:p>
        </p:txBody>
      </p:sp>
      <p:cxnSp>
        <p:nvCxnSpPr>
          <p:cNvPr id="474" name="Google Shape;474;p17"/>
          <p:cNvCxnSpPr/>
          <p:nvPr/>
        </p:nvCxnSpPr>
        <p:spPr>
          <a:xfrm>
            <a:off x="3913632" y="2496312"/>
            <a:ext cx="731520" cy="0"/>
          </a:xfrm>
          <a:prstGeom prst="straightConnector1">
            <a:avLst/>
          </a:prstGeom>
          <a:noFill/>
          <a:ln w="38100" cap="flat" cmpd="sng">
            <a:solidFill>
              <a:srgbClr val="00C9A7"/>
            </a:solidFill>
            <a:prstDash val="solid"/>
            <a:round/>
            <a:headEnd type="none" w="sm" len="sm"/>
            <a:tailEnd type="none" w="sm" len="sm"/>
          </a:ln>
        </p:spPr>
      </p:cxnSp>
      <p:sp>
        <p:nvSpPr>
          <p:cNvPr id="475" name="Google Shape;475;p17"/>
          <p:cNvSpPr/>
          <p:nvPr/>
        </p:nvSpPr>
        <p:spPr>
          <a:xfrm>
            <a:off x="4663440" y="1883664"/>
            <a:ext cx="1828800" cy="1325880"/>
          </a:xfrm>
          <a:prstGeom prst="rect">
            <a:avLst/>
          </a:prstGeom>
          <a:solidFill>
            <a:srgbClr val="4FC3F7"/>
          </a:solidFill>
          <a:ln w="12700" cap="flat" cmpd="sng">
            <a:solidFill>
              <a:srgbClr val="4FC3F7"/>
            </a:solidFill>
            <a:prstDash val="solid"/>
            <a:round/>
            <a:headEnd type="none" w="sm" len="sm"/>
            <a:tailEnd type="none" w="sm" len="sm"/>
          </a:ln>
          <a:effectLst>
            <a:outerShdw blurRad="101600" dist="38100" dir="8100000" algn="bl" rotWithShape="0">
              <a:srgbClr val="000000">
                <a:alpha val="18039"/>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 name="Google Shape;476;p17"/>
          <p:cNvSpPr/>
          <p:nvPr/>
        </p:nvSpPr>
        <p:spPr>
          <a:xfrm>
            <a:off x="4663440" y="1883664"/>
            <a:ext cx="1828800" cy="132588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FFFFFF"/>
              </a:buClr>
              <a:buSzPts val="1400"/>
              <a:buFont typeface="Arial" panose="020B0604020202020204"/>
              <a:buNone/>
            </a:pPr>
            <a:r>
              <a:rPr lang="en-US" sz="1400" b="1" i="0" u="none" strike="noStrike" cap="none">
                <a:solidFill>
                  <a:srgbClr val="FFFFFF"/>
                </a:solidFill>
                <a:latin typeface="Arial" panose="020B0604020202020204"/>
                <a:ea typeface="Arial" panose="020B0604020202020204"/>
                <a:cs typeface="Arial" panose="020B0604020202020204"/>
                <a:sym typeface="Arial" panose="020B0604020202020204"/>
              </a:rPr>
              <a:t>INTENION</a:t>
            </a:r>
            <a:endParaRPr sz="14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a:p>
            <a:pPr marL="0" marR="0" lvl="0" indent="0" algn="ctr" rtl="0">
              <a:spcBef>
                <a:spcPts val="0"/>
              </a:spcBef>
              <a:spcAft>
                <a:spcPts val="0"/>
              </a:spcAft>
              <a:buClr>
                <a:srgbClr val="FFFFFF"/>
              </a:buClr>
              <a:buSzPts val="1400"/>
              <a:buFont typeface="Arial" panose="020B0604020202020204"/>
              <a:buNone/>
            </a:pPr>
            <a:r>
              <a:rPr lang="en-US" sz="1400" b="1" i="0" u="none" strike="noStrike" cap="none">
                <a:solidFill>
                  <a:srgbClr val="FFFFFF"/>
                </a:solidFill>
                <a:latin typeface="Arial" panose="020B0604020202020204"/>
                <a:ea typeface="Arial" panose="020B0604020202020204"/>
                <a:cs typeface="Arial" panose="020B0604020202020204"/>
                <a:sym typeface="Arial" panose="020B0604020202020204"/>
              </a:rPr>
              <a:t>TO CHANGE</a:t>
            </a:r>
            <a:endParaRPr sz="14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cxnSp>
        <p:nvCxnSpPr>
          <p:cNvPr id="477" name="Google Shape;477;p17"/>
          <p:cNvCxnSpPr/>
          <p:nvPr/>
        </p:nvCxnSpPr>
        <p:spPr>
          <a:xfrm>
            <a:off x="6492240" y="2542032"/>
            <a:ext cx="640080" cy="0"/>
          </a:xfrm>
          <a:prstGeom prst="straightConnector1">
            <a:avLst/>
          </a:prstGeom>
          <a:noFill/>
          <a:ln w="38100" cap="flat" cmpd="sng">
            <a:solidFill>
              <a:srgbClr val="00C9A7"/>
            </a:solidFill>
            <a:prstDash val="solid"/>
            <a:round/>
            <a:headEnd type="none" w="sm" len="sm"/>
            <a:tailEnd type="none" w="sm" len="sm"/>
          </a:ln>
        </p:spPr>
      </p:cxnSp>
      <p:sp>
        <p:nvSpPr>
          <p:cNvPr id="478" name="Google Shape;478;p17"/>
          <p:cNvSpPr/>
          <p:nvPr/>
        </p:nvSpPr>
        <p:spPr>
          <a:xfrm>
            <a:off x="7150608" y="1737360"/>
            <a:ext cx="1737360" cy="1627632"/>
          </a:xfrm>
          <a:prstGeom prst="rect">
            <a:avLst/>
          </a:prstGeom>
          <a:solidFill>
            <a:srgbClr val="00C9A7"/>
          </a:solidFill>
          <a:ln w="12700" cap="flat" cmpd="sng">
            <a:solidFill>
              <a:srgbClr val="00C9A7"/>
            </a:solidFill>
            <a:prstDash val="solid"/>
            <a:round/>
            <a:headEnd type="none" w="sm" len="sm"/>
            <a:tailEnd type="none" w="sm" len="sm"/>
          </a:ln>
          <a:effectLst>
            <a:outerShdw blurRad="101600" dist="38100" dir="8100000" algn="bl" rotWithShape="0">
              <a:srgbClr val="000000">
                <a:alpha val="18039"/>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 name="Google Shape;479;p17"/>
          <p:cNvSpPr/>
          <p:nvPr/>
        </p:nvSpPr>
        <p:spPr>
          <a:xfrm>
            <a:off x="7150608" y="1737360"/>
            <a:ext cx="1737360" cy="1627632"/>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0B1F33"/>
              </a:buClr>
              <a:buSzPts val="1300"/>
              <a:buFont typeface="Arial" panose="020B0604020202020204"/>
              <a:buNone/>
            </a:pPr>
            <a:r>
              <a:rPr lang="en-US" sz="1300" b="1" i="0" u="none" strike="noStrike" cap="none">
                <a:solidFill>
                  <a:srgbClr val="0B1F33"/>
                </a:solidFill>
                <a:latin typeface="Arial" panose="020B0604020202020204"/>
                <a:ea typeface="Arial" panose="020B0604020202020204"/>
                <a:cs typeface="Arial" panose="020B0604020202020204"/>
                <a:sym typeface="Arial" panose="020B0604020202020204"/>
              </a:rPr>
              <a:t>REDUCED</a:t>
            </a:r>
            <a:endParaRPr sz="13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a:p>
            <a:pPr marL="0" marR="0" lvl="0" indent="0" algn="ctr" rtl="0">
              <a:spcBef>
                <a:spcPts val="0"/>
              </a:spcBef>
              <a:spcAft>
                <a:spcPts val="0"/>
              </a:spcAft>
              <a:buClr>
                <a:srgbClr val="0B1F33"/>
              </a:buClr>
              <a:buSzPts val="1300"/>
              <a:buFont typeface="Arial" panose="020B0604020202020204"/>
              <a:buNone/>
            </a:pPr>
            <a:r>
              <a:rPr lang="en-US" sz="1300" b="1" i="0" u="none" strike="noStrike" cap="none">
                <a:solidFill>
                  <a:srgbClr val="0B1F33"/>
                </a:solidFill>
                <a:latin typeface="Arial" panose="020B0604020202020204"/>
                <a:ea typeface="Arial" panose="020B0604020202020204"/>
                <a:cs typeface="Arial" panose="020B0604020202020204"/>
                <a:sym typeface="Arial" panose="020B0604020202020204"/>
              </a:rPr>
              <a:t>SCREEN</a:t>
            </a:r>
            <a:endParaRPr sz="13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a:p>
            <a:pPr marL="0" marR="0" lvl="0" indent="0" algn="ctr" rtl="0">
              <a:spcBef>
                <a:spcPts val="0"/>
              </a:spcBef>
              <a:spcAft>
                <a:spcPts val="0"/>
              </a:spcAft>
              <a:buClr>
                <a:srgbClr val="0B1F33"/>
              </a:buClr>
              <a:buSzPts val="1300"/>
              <a:buFont typeface="Arial" panose="020B0604020202020204"/>
              <a:buNone/>
            </a:pPr>
            <a:r>
              <a:rPr lang="en-US" sz="1300" b="1" i="0" u="none" strike="noStrike" cap="none">
                <a:solidFill>
                  <a:srgbClr val="0B1F33"/>
                </a:solidFill>
                <a:latin typeface="Arial" panose="020B0604020202020204"/>
                <a:ea typeface="Arial" panose="020B0604020202020204"/>
                <a:cs typeface="Arial" panose="020B0604020202020204"/>
                <a:sym typeface="Arial" panose="020B0604020202020204"/>
              </a:rPr>
              <a:t>TIME ✅</a:t>
            </a:r>
            <a:endParaRPr sz="13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80" name="Google Shape;480;p17"/>
          <p:cNvSpPr/>
          <p:nvPr/>
        </p:nvSpPr>
        <p:spPr>
          <a:xfrm>
            <a:off x="256032" y="4617720"/>
            <a:ext cx="8631936" cy="27432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0A7EA4"/>
              </a:buClr>
              <a:buSzPts val="1150"/>
              <a:buFont typeface="Arial" panose="020B0604020202020204"/>
              <a:buNone/>
            </a:pPr>
            <a:r>
              <a:rPr lang="en-US" sz="1150" b="1" i="1" u="none" strike="noStrike" cap="none">
                <a:solidFill>
                  <a:srgbClr val="0A7EA4"/>
                </a:solidFill>
                <a:latin typeface="Arial" panose="020B0604020202020204"/>
                <a:ea typeface="Arial" panose="020B0604020202020204"/>
                <a:cs typeface="Arial" panose="020B0604020202020204"/>
                <a:sym typeface="Arial" panose="020B0604020202020204"/>
              </a:rPr>
              <a:t>When Attitude + Norm + Control are all positive → strong Intention → successful Behaviour Change</a:t>
            </a:r>
            <a:endParaRPr sz="115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0F8FF"/>
        </a:solidFill>
        <a:effectLst/>
      </p:bgPr>
    </p:bg>
    <p:spTree>
      <p:nvGrpSpPr>
        <p:cNvPr id="1" name="Shape 485"/>
        <p:cNvGrpSpPr/>
        <p:nvPr/>
      </p:nvGrpSpPr>
      <p:grpSpPr>
        <a:xfrm>
          <a:off x="0" y="0"/>
          <a:ext cx="0" cy="0"/>
          <a:chOff x="0" y="0"/>
          <a:chExt cx="0" cy="0"/>
        </a:xfrm>
      </p:grpSpPr>
      <p:sp>
        <p:nvSpPr>
          <p:cNvPr id="486" name="Google Shape;486;p18"/>
          <p:cNvSpPr/>
          <p:nvPr/>
        </p:nvSpPr>
        <p:spPr>
          <a:xfrm>
            <a:off x="0" y="0"/>
            <a:ext cx="9144000" cy="640080"/>
          </a:xfrm>
          <a:prstGeom prst="rect">
            <a:avLst/>
          </a:prstGeom>
          <a:solidFill>
            <a:srgbClr val="0B1F33"/>
          </a:solidFill>
          <a:ln w="12700" cap="flat" cmpd="sng">
            <a:solidFill>
              <a:srgbClr val="0B1F3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 name="Google Shape;487;p18"/>
          <p:cNvSpPr/>
          <p:nvPr/>
        </p:nvSpPr>
        <p:spPr>
          <a:xfrm>
            <a:off x="0" y="0"/>
            <a:ext cx="164592" cy="5143500"/>
          </a:xfrm>
          <a:prstGeom prst="rect">
            <a:avLst/>
          </a:prstGeom>
          <a:solidFill>
            <a:srgbClr val="00C9A7"/>
          </a:solidFill>
          <a:ln w="12700" cap="flat" cmpd="sng">
            <a:solidFill>
              <a:srgbClr val="00C9A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 name="Google Shape;488;p18"/>
          <p:cNvSpPr/>
          <p:nvPr/>
        </p:nvSpPr>
        <p:spPr>
          <a:xfrm>
            <a:off x="0" y="0"/>
            <a:ext cx="9144000" cy="54864"/>
          </a:xfrm>
          <a:prstGeom prst="rect">
            <a:avLst/>
          </a:prstGeom>
          <a:solidFill>
            <a:srgbClr val="00C9A7"/>
          </a:solidFill>
          <a:ln w="12700" cap="flat" cmpd="sng">
            <a:solidFill>
              <a:srgbClr val="00C9A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 name="Google Shape;489;p18"/>
          <p:cNvSpPr/>
          <p:nvPr/>
        </p:nvSpPr>
        <p:spPr>
          <a:xfrm>
            <a:off x="320040" y="0"/>
            <a:ext cx="8503920" cy="6400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2000"/>
              <a:buFont typeface="Arial" panose="020B0604020202020204"/>
              <a:buNone/>
            </a:pPr>
            <a:r>
              <a:rPr lang="en-US" sz="2000" b="1" i="0" u="none" strike="noStrike" cap="none">
                <a:solidFill>
                  <a:srgbClr val="FFFFFF"/>
                </a:solidFill>
                <a:latin typeface="Arial" panose="020B0604020202020204"/>
                <a:ea typeface="Arial" panose="020B0604020202020204"/>
                <a:cs typeface="Arial" panose="020B0604020202020204"/>
                <a:sym typeface="Arial" panose="020B0604020202020204"/>
              </a:rPr>
              <a:t>Task 3: Theory 3 — Transtheoretical Model (Stages of Change)</a:t>
            </a:r>
            <a:endParaRPr sz="20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90" name="Google Shape;490;p18"/>
          <p:cNvSpPr/>
          <p:nvPr/>
        </p:nvSpPr>
        <p:spPr>
          <a:xfrm>
            <a:off x="320040" y="621792"/>
            <a:ext cx="8503920" cy="292608"/>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4FC3F7"/>
              </a:buClr>
              <a:buSzPts val="1100"/>
              <a:buFont typeface="Arial" panose="020B0604020202020204"/>
              <a:buNone/>
            </a:pPr>
            <a:r>
              <a:rPr lang="en-US" sz="1100" b="0" i="1" u="none" strike="noStrike" cap="none">
                <a:solidFill>
                  <a:srgbClr val="4FC3F7"/>
                </a:solidFill>
                <a:latin typeface="Arial" panose="020B0604020202020204"/>
                <a:ea typeface="Arial" panose="020B0604020202020204"/>
                <a:cs typeface="Arial" panose="020B0604020202020204"/>
                <a:sym typeface="Arial" panose="020B0604020202020204"/>
              </a:rPr>
              <a:t>Prochaska &amp; DiClemente (1983) | Raihan and Cogburn (2023)</a:t>
            </a:r>
            <a:endParaRPr sz="11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91" name="Google Shape;491;p18"/>
          <p:cNvSpPr/>
          <p:nvPr/>
        </p:nvSpPr>
        <p:spPr>
          <a:xfrm>
            <a:off x="0" y="4901184"/>
            <a:ext cx="9144000" cy="242316"/>
          </a:xfrm>
          <a:prstGeom prst="rect">
            <a:avLst/>
          </a:prstGeom>
          <a:solidFill>
            <a:srgbClr val="07111E"/>
          </a:solidFill>
          <a:ln w="12700" cap="flat" cmpd="sng">
            <a:solidFill>
              <a:srgbClr val="07111E"/>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 name="Google Shape;492;p18"/>
          <p:cNvSpPr/>
          <p:nvPr/>
        </p:nvSpPr>
        <p:spPr>
          <a:xfrm>
            <a:off x="274320" y="4901184"/>
            <a:ext cx="8595360" cy="242316"/>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7AAFC4"/>
              </a:buClr>
              <a:buSzPts val="800"/>
              <a:buFont typeface="Arial" panose="020B0604020202020204"/>
              <a:buNone/>
            </a:pPr>
            <a:r>
              <a:rPr lang="en-US" sz="800" b="0" i="0" u="none" strike="noStrike" cap="none">
                <a:solidFill>
                  <a:srgbClr val="7AAFC4"/>
                </a:solidFill>
                <a:latin typeface="Arial" panose="020B0604020202020204"/>
                <a:ea typeface="Arial" panose="020B0604020202020204"/>
                <a:cs typeface="Arial" panose="020B0604020202020204"/>
                <a:sym typeface="Arial" panose="020B0604020202020204"/>
              </a:rPr>
              <a:t>LCHS7000 | Social Epidemiology and Public Health Development | Digital Detox Campaign</a:t>
            </a:r>
            <a:endParaRPr sz="8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93" name="Google Shape;493;p18"/>
          <p:cNvSpPr/>
          <p:nvPr/>
        </p:nvSpPr>
        <p:spPr>
          <a:xfrm>
            <a:off x="256032" y="987552"/>
            <a:ext cx="1572768" cy="512064"/>
          </a:xfrm>
          <a:prstGeom prst="rect">
            <a:avLst/>
          </a:prstGeom>
          <a:solidFill>
            <a:srgbClr val="7AAFC4"/>
          </a:solidFill>
          <a:ln w="12700" cap="flat" cmpd="sng">
            <a:solidFill>
              <a:srgbClr val="7AAFC4"/>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 name="Google Shape;494;p18"/>
          <p:cNvSpPr/>
          <p:nvPr/>
        </p:nvSpPr>
        <p:spPr>
          <a:xfrm>
            <a:off x="256032" y="987552"/>
            <a:ext cx="1572768" cy="512064"/>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FFFFFF"/>
              </a:buClr>
              <a:buSzPts val="1100"/>
              <a:buFont typeface="Arial" panose="020B0604020202020204"/>
              <a:buNone/>
            </a:pPr>
            <a:r>
              <a:rPr lang="en-US" sz="1100" b="1" i="0" u="none" strike="noStrike" cap="none">
                <a:solidFill>
                  <a:srgbClr val="FFFFFF"/>
                </a:solidFill>
                <a:latin typeface="Arial" panose="020B0604020202020204"/>
                <a:ea typeface="Arial" panose="020B0604020202020204"/>
                <a:cs typeface="Arial" panose="020B0604020202020204"/>
                <a:sym typeface="Arial" panose="020B0604020202020204"/>
              </a:rPr>
              <a:t>Pre-</a:t>
            </a:r>
            <a:endParaRPr sz="11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a:p>
            <a:pPr marL="0" marR="0" lvl="0" indent="0" algn="ctr" rtl="0">
              <a:spcBef>
                <a:spcPts val="0"/>
              </a:spcBef>
              <a:spcAft>
                <a:spcPts val="0"/>
              </a:spcAft>
              <a:buClr>
                <a:srgbClr val="FFFFFF"/>
              </a:buClr>
              <a:buSzPts val="1100"/>
              <a:buFont typeface="Arial" panose="020B0604020202020204"/>
              <a:buNone/>
            </a:pPr>
            <a:r>
              <a:rPr lang="en-US" sz="1100" b="1" i="0" u="none" strike="noStrike" cap="none">
                <a:solidFill>
                  <a:srgbClr val="FFFFFF"/>
                </a:solidFill>
                <a:latin typeface="Arial" panose="020B0604020202020204"/>
                <a:ea typeface="Arial" panose="020B0604020202020204"/>
                <a:cs typeface="Arial" panose="020B0604020202020204"/>
                <a:sym typeface="Arial" panose="020B0604020202020204"/>
              </a:rPr>
              <a:t>Contemplation</a:t>
            </a:r>
            <a:endParaRPr sz="11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95" name="Google Shape;495;p18"/>
          <p:cNvSpPr/>
          <p:nvPr/>
        </p:nvSpPr>
        <p:spPr>
          <a:xfrm>
            <a:off x="256032" y="1591056"/>
            <a:ext cx="1572768" cy="2907792"/>
          </a:xfrm>
          <a:prstGeom prst="rect">
            <a:avLst/>
          </a:prstGeom>
          <a:solidFill>
            <a:srgbClr val="EAF5FB"/>
          </a:solidFill>
          <a:ln w="12700" cap="flat" cmpd="sng">
            <a:solidFill>
              <a:srgbClr val="D0E8F2"/>
            </a:solidFill>
            <a:prstDash val="solid"/>
            <a:round/>
            <a:headEnd type="none" w="sm" len="sm"/>
            <a:tailEnd type="none" w="sm" len="sm"/>
          </a:ln>
          <a:effectLst>
            <a:outerShdw blurRad="101600" dist="38100" dir="8100000" algn="bl" rotWithShape="0">
              <a:srgbClr val="000000">
                <a:alpha val="18039"/>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 name="Google Shape;496;p18"/>
          <p:cNvSpPr/>
          <p:nvPr/>
        </p:nvSpPr>
        <p:spPr>
          <a:xfrm>
            <a:off x="256032" y="1591056"/>
            <a:ext cx="1572768" cy="164592"/>
          </a:xfrm>
          <a:prstGeom prst="rect">
            <a:avLst/>
          </a:prstGeom>
          <a:solidFill>
            <a:srgbClr val="7AAFC4"/>
          </a:solidFill>
          <a:ln w="12700" cap="flat" cmpd="sng">
            <a:solidFill>
              <a:srgbClr val="7AAFC4"/>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 name="Google Shape;497;p18"/>
          <p:cNvSpPr/>
          <p:nvPr/>
        </p:nvSpPr>
        <p:spPr>
          <a:xfrm>
            <a:off x="329184" y="1792224"/>
            <a:ext cx="1426464" cy="2633472"/>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Clr>
                <a:srgbClr val="0B1F33"/>
              </a:buClr>
              <a:buSzPts val="1100"/>
              <a:buFont typeface="Arial" panose="020B0604020202020204"/>
              <a:buNone/>
            </a:pPr>
            <a:r>
              <a:rPr lang="en-US" sz="1100" b="0" i="0" u="none" strike="noStrike" cap="none">
                <a:solidFill>
                  <a:srgbClr val="0B1F33"/>
                </a:solidFill>
                <a:latin typeface="Arial" panose="020B0604020202020204"/>
                <a:ea typeface="Arial" panose="020B0604020202020204"/>
                <a:cs typeface="Arial" panose="020B0604020202020204"/>
                <a:sym typeface="Arial" panose="020B0604020202020204"/>
              </a:rPr>
              <a:t>Campaign posters and GP screening raise initial awareness of digital overuse.</a:t>
            </a:r>
            <a:endParaRPr sz="11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cxnSp>
        <p:nvCxnSpPr>
          <p:cNvPr id="498" name="Google Shape;498;p18"/>
          <p:cNvCxnSpPr/>
          <p:nvPr/>
        </p:nvCxnSpPr>
        <p:spPr>
          <a:xfrm>
            <a:off x="1828800" y="1243584"/>
            <a:ext cx="164592" cy="0"/>
          </a:xfrm>
          <a:prstGeom prst="straightConnector1">
            <a:avLst/>
          </a:prstGeom>
          <a:noFill/>
          <a:ln w="31750" cap="flat" cmpd="sng">
            <a:solidFill>
              <a:srgbClr val="00C9A7"/>
            </a:solidFill>
            <a:prstDash val="solid"/>
            <a:round/>
            <a:headEnd type="none" w="sm" len="sm"/>
            <a:tailEnd type="none" w="sm" len="sm"/>
          </a:ln>
        </p:spPr>
      </p:cxnSp>
      <p:sp>
        <p:nvSpPr>
          <p:cNvPr id="499" name="Google Shape;499;p18"/>
          <p:cNvSpPr/>
          <p:nvPr/>
        </p:nvSpPr>
        <p:spPr>
          <a:xfrm>
            <a:off x="1993392" y="987552"/>
            <a:ext cx="1572768" cy="512064"/>
          </a:xfrm>
          <a:prstGeom prst="rect">
            <a:avLst/>
          </a:prstGeom>
          <a:solidFill>
            <a:srgbClr val="4FC3F7"/>
          </a:solidFill>
          <a:ln w="12700" cap="flat" cmpd="sng">
            <a:solidFill>
              <a:srgbClr val="4FC3F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 name="Google Shape;500;p18"/>
          <p:cNvSpPr/>
          <p:nvPr/>
        </p:nvSpPr>
        <p:spPr>
          <a:xfrm>
            <a:off x="1993392" y="987552"/>
            <a:ext cx="1572768" cy="512064"/>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FFFFFF"/>
              </a:buClr>
              <a:buSzPts val="1100"/>
              <a:buFont typeface="Arial" panose="020B0604020202020204"/>
              <a:buNone/>
            </a:pPr>
            <a:r>
              <a:rPr lang="en-US" sz="1100" b="1" i="0" u="none" strike="noStrike" cap="none">
                <a:solidFill>
                  <a:srgbClr val="FFFFFF"/>
                </a:solidFill>
                <a:latin typeface="Arial" panose="020B0604020202020204"/>
                <a:ea typeface="Arial" panose="020B0604020202020204"/>
                <a:cs typeface="Arial" panose="020B0604020202020204"/>
                <a:sym typeface="Arial" panose="020B0604020202020204"/>
              </a:rPr>
              <a:t>Contemplation</a:t>
            </a:r>
            <a:endParaRPr sz="11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501" name="Google Shape;501;p18"/>
          <p:cNvSpPr/>
          <p:nvPr/>
        </p:nvSpPr>
        <p:spPr>
          <a:xfrm>
            <a:off x="1993392" y="1591056"/>
            <a:ext cx="1572768" cy="2907792"/>
          </a:xfrm>
          <a:prstGeom prst="rect">
            <a:avLst/>
          </a:prstGeom>
          <a:solidFill>
            <a:srgbClr val="EAF5FB"/>
          </a:solidFill>
          <a:ln w="12700" cap="flat" cmpd="sng">
            <a:solidFill>
              <a:srgbClr val="D0E8F2"/>
            </a:solidFill>
            <a:prstDash val="solid"/>
            <a:round/>
            <a:headEnd type="none" w="sm" len="sm"/>
            <a:tailEnd type="none" w="sm" len="sm"/>
          </a:ln>
          <a:effectLst>
            <a:outerShdw blurRad="101600" dist="38100" dir="8100000" algn="bl" rotWithShape="0">
              <a:srgbClr val="000000">
                <a:alpha val="18039"/>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 name="Google Shape;502;p18"/>
          <p:cNvSpPr/>
          <p:nvPr/>
        </p:nvSpPr>
        <p:spPr>
          <a:xfrm>
            <a:off x="1993392" y="1591056"/>
            <a:ext cx="1572768" cy="164592"/>
          </a:xfrm>
          <a:prstGeom prst="rect">
            <a:avLst/>
          </a:prstGeom>
          <a:solidFill>
            <a:srgbClr val="4FC3F7"/>
          </a:solidFill>
          <a:ln w="12700" cap="flat" cmpd="sng">
            <a:solidFill>
              <a:srgbClr val="4FC3F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 name="Google Shape;503;p18"/>
          <p:cNvSpPr/>
          <p:nvPr/>
        </p:nvSpPr>
        <p:spPr>
          <a:xfrm>
            <a:off x="2066544" y="1792224"/>
            <a:ext cx="1426464" cy="2633472"/>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Clr>
                <a:srgbClr val="0B1F33"/>
              </a:buClr>
              <a:buSzPts val="1100"/>
              <a:buFont typeface="Arial" panose="020B0604020202020204"/>
              <a:buNone/>
            </a:pPr>
            <a:r>
              <a:rPr lang="en-US" sz="1100" b="0" i="0" u="none" strike="noStrike" cap="none">
                <a:solidFill>
                  <a:srgbClr val="0B1F33"/>
                </a:solidFill>
                <a:latin typeface="Arial" panose="020B0604020202020204"/>
                <a:ea typeface="Arial" panose="020B0604020202020204"/>
                <a:cs typeface="Arial" panose="020B0604020202020204"/>
                <a:sym typeface="Arial" panose="020B0604020202020204"/>
              </a:rPr>
              <a:t>Motivational interviewing addresses pros and cons of change (Raihan &amp; Cogburn, 2023).</a:t>
            </a:r>
            <a:endParaRPr sz="11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cxnSp>
        <p:nvCxnSpPr>
          <p:cNvPr id="504" name="Google Shape;504;p18"/>
          <p:cNvCxnSpPr/>
          <p:nvPr/>
        </p:nvCxnSpPr>
        <p:spPr>
          <a:xfrm>
            <a:off x="3566160" y="1243584"/>
            <a:ext cx="164592" cy="0"/>
          </a:xfrm>
          <a:prstGeom prst="straightConnector1">
            <a:avLst/>
          </a:prstGeom>
          <a:noFill/>
          <a:ln w="31750" cap="flat" cmpd="sng">
            <a:solidFill>
              <a:srgbClr val="00C9A7"/>
            </a:solidFill>
            <a:prstDash val="solid"/>
            <a:round/>
            <a:headEnd type="none" w="sm" len="sm"/>
            <a:tailEnd type="none" w="sm" len="sm"/>
          </a:ln>
        </p:spPr>
      </p:cxnSp>
      <p:sp>
        <p:nvSpPr>
          <p:cNvPr id="505" name="Google Shape;505;p18"/>
          <p:cNvSpPr/>
          <p:nvPr/>
        </p:nvSpPr>
        <p:spPr>
          <a:xfrm>
            <a:off x="3730752" y="987552"/>
            <a:ext cx="1572768" cy="512064"/>
          </a:xfrm>
          <a:prstGeom prst="rect">
            <a:avLst/>
          </a:prstGeom>
          <a:solidFill>
            <a:srgbClr val="0A7EA4"/>
          </a:solidFill>
          <a:ln w="12700" cap="flat" cmpd="sng">
            <a:solidFill>
              <a:srgbClr val="0A7EA4"/>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 name="Google Shape;506;p18"/>
          <p:cNvSpPr/>
          <p:nvPr/>
        </p:nvSpPr>
        <p:spPr>
          <a:xfrm>
            <a:off x="3730752" y="987552"/>
            <a:ext cx="1572768" cy="512064"/>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FFFFFF"/>
              </a:buClr>
              <a:buSzPts val="1100"/>
              <a:buFont typeface="Arial" panose="020B0604020202020204"/>
              <a:buNone/>
            </a:pPr>
            <a:r>
              <a:rPr lang="en-US" sz="1100" b="1" i="0" u="none" strike="noStrike" cap="none">
                <a:solidFill>
                  <a:srgbClr val="FFFFFF"/>
                </a:solidFill>
                <a:latin typeface="Arial" panose="020B0604020202020204"/>
                <a:ea typeface="Arial" panose="020B0604020202020204"/>
                <a:cs typeface="Arial" panose="020B0604020202020204"/>
                <a:sym typeface="Arial" panose="020B0604020202020204"/>
              </a:rPr>
              <a:t>Preparation</a:t>
            </a:r>
            <a:endParaRPr sz="11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507" name="Google Shape;507;p18"/>
          <p:cNvSpPr/>
          <p:nvPr/>
        </p:nvSpPr>
        <p:spPr>
          <a:xfrm>
            <a:off x="3730752" y="1591056"/>
            <a:ext cx="1572768" cy="2907792"/>
          </a:xfrm>
          <a:prstGeom prst="rect">
            <a:avLst/>
          </a:prstGeom>
          <a:solidFill>
            <a:srgbClr val="EAF5FB"/>
          </a:solidFill>
          <a:ln w="12700" cap="flat" cmpd="sng">
            <a:solidFill>
              <a:srgbClr val="D0E8F2"/>
            </a:solidFill>
            <a:prstDash val="solid"/>
            <a:round/>
            <a:headEnd type="none" w="sm" len="sm"/>
            <a:tailEnd type="none" w="sm" len="sm"/>
          </a:ln>
          <a:effectLst>
            <a:outerShdw blurRad="101600" dist="38100" dir="8100000" algn="bl" rotWithShape="0">
              <a:srgbClr val="000000">
                <a:alpha val="18039"/>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 name="Google Shape;508;p18"/>
          <p:cNvSpPr/>
          <p:nvPr/>
        </p:nvSpPr>
        <p:spPr>
          <a:xfrm>
            <a:off x="3730752" y="1591056"/>
            <a:ext cx="1572768" cy="164592"/>
          </a:xfrm>
          <a:prstGeom prst="rect">
            <a:avLst/>
          </a:prstGeom>
          <a:solidFill>
            <a:srgbClr val="0A7EA4"/>
          </a:solidFill>
          <a:ln w="12700" cap="flat" cmpd="sng">
            <a:solidFill>
              <a:srgbClr val="0A7EA4"/>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 name="Google Shape;509;p18"/>
          <p:cNvSpPr/>
          <p:nvPr/>
        </p:nvSpPr>
        <p:spPr>
          <a:xfrm>
            <a:off x="3803904" y="1792224"/>
            <a:ext cx="1426464" cy="2633472"/>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Clr>
                <a:srgbClr val="0B1F33"/>
              </a:buClr>
              <a:buSzPts val="1100"/>
              <a:buFont typeface="Arial" panose="020B0604020202020204"/>
              <a:buNone/>
            </a:pPr>
            <a:r>
              <a:rPr lang="en-US" sz="1100" b="0" i="0" u="none" strike="noStrike" cap="none">
                <a:solidFill>
                  <a:srgbClr val="0B1F33"/>
                </a:solidFill>
                <a:latin typeface="Arial" panose="020B0604020202020204"/>
                <a:ea typeface="Arial" panose="020B0604020202020204"/>
                <a:cs typeface="Arial" panose="020B0604020202020204"/>
                <a:sym typeface="Arial" panose="020B0604020202020204"/>
              </a:rPr>
              <a:t>SMART goal-setting workshop in Week 1 supports readiness for action.</a:t>
            </a:r>
            <a:endParaRPr sz="11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cxnSp>
        <p:nvCxnSpPr>
          <p:cNvPr id="510" name="Google Shape;510;p18"/>
          <p:cNvCxnSpPr/>
          <p:nvPr/>
        </p:nvCxnSpPr>
        <p:spPr>
          <a:xfrm>
            <a:off x="5303520" y="1243584"/>
            <a:ext cx="164592" cy="0"/>
          </a:xfrm>
          <a:prstGeom prst="straightConnector1">
            <a:avLst/>
          </a:prstGeom>
          <a:noFill/>
          <a:ln w="31750" cap="flat" cmpd="sng">
            <a:solidFill>
              <a:srgbClr val="00C9A7"/>
            </a:solidFill>
            <a:prstDash val="solid"/>
            <a:round/>
            <a:headEnd type="none" w="sm" len="sm"/>
            <a:tailEnd type="none" w="sm" len="sm"/>
          </a:ln>
        </p:spPr>
      </p:cxnSp>
      <p:sp>
        <p:nvSpPr>
          <p:cNvPr id="511" name="Google Shape;511;p18"/>
          <p:cNvSpPr/>
          <p:nvPr/>
        </p:nvSpPr>
        <p:spPr>
          <a:xfrm>
            <a:off x="5468112" y="987552"/>
            <a:ext cx="1572768" cy="512064"/>
          </a:xfrm>
          <a:prstGeom prst="rect">
            <a:avLst/>
          </a:prstGeom>
          <a:solidFill>
            <a:srgbClr val="028090"/>
          </a:solidFill>
          <a:ln w="12700" cap="flat" cmpd="sng">
            <a:solidFill>
              <a:srgbClr val="02809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 name="Google Shape;512;p18"/>
          <p:cNvSpPr/>
          <p:nvPr/>
        </p:nvSpPr>
        <p:spPr>
          <a:xfrm>
            <a:off x="5468112" y="987552"/>
            <a:ext cx="1572768" cy="512064"/>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FFFFFF"/>
              </a:buClr>
              <a:buSzPts val="1100"/>
              <a:buFont typeface="Arial" panose="020B0604020202020204"/>
              <a:buNone/>
            </a:pPr>
            <a:r>
              <a:rPr lang="en-US" sz="1100" b="1" i="0" u="none" strike="noStrike" cap="none">
                <a:solidFill>
                  <a:srgbClr val="FFFFFF"/>
                </a:solidFill>
                <a:latin typeface="Arial" panose="020B0604020202020204"/>
                <a:ea typeface="Arial" panose="020B0604020202020204"/>
                <a:cs typeface="Arial" panose="020B0604020202020204"/>
                <a:sym typeface="Arial" panose="020B0604020202020204"/>
              </a:rPr>
              <a:t>Action</a:t>
            </a:r>
            <a:endParaRPr sz="11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513" name="Google Shape;513;p18"/>
          <p:cNvSpPr/>
          <p:nvPr/>
        </p:nvSpPr>
        <p:spPr>
          <a:xfrm>
            <a:off x="5468112" y="1591056"/>
            <a:ext cx="1572768" cy="2907792"/>
          </a:xfrm>
          <a:prstGeom prst="rect">
            <a:avLst/>
          </a:prstGeom>
          <a:solidFill>
            <a:srgbClr val="EAF5FB"/>
          </a:solidFill>
          <a:ln w="12700" cap="flat" cmpd="sng">
            <a:solidFill>
              <a:srgbClr val="D0E8F2"/>
            </a:solidFill>
            <a:prstDash val="solid"/>
            <a:round/>
            <a:headEnd type="none" w="sm" len="sm"/>
            <a:tailEnd type="none" w="sm" len="sm"/>
          </a:ln>
          <a:effectLst>
            <a:outerShdw blurRad="101600" dist="38100" dir="8100000" algn="bl" rotWithShape="0">
              <a:srgbClr val="000000">
                <a:alpha val="18039"/>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 name="Google Shape;514;p18"/>
          <p:cNvSpPr/>
          <p:nvPr/>
        </p:nvSpPr>
        <p:spPr>
          <a:xfrm>
            <a:off x="5468112" y="1591056"/>
            <a:ext cx="1572768" cy="164592"/>
          </a:xfrm>
          <a:prstGeom prst="rect">
            <a:avLst/>
          </a:prstGeom>
          <a:solidFill>
            <a:srgbClr val="028090"/>
          </a:solidFill>
          <a:ln w="12700" cap="flat" cmpd="sng">
            <a:solidFill>
              <a:srgbClr val="02809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 name="Google Shape;515;p18"/>
          <p:cNvSpPr/>
          <p:nvPr/>
        </p:nvSpPr>
        <p:spPr>
          <a:xfrm>
            <a:off x="5541264" y="1792224"/>
            <a:ext cx="1426464" cy="2633472"/>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Clr>
                <a:srgbClr val="0B1F33"/>
              </a:buClr>
              <a:buSzPts val="1100"/>
              <a:buFont typeface="Arial" panose="020B0604020202020204"/>
              <a:buNone/>
            </a:pPr>
            <a:r>
              <a:rPr lang="en-US" sz="1100" b="0" i="0" u="none" strike="noStrike" cap="none">
                <a:solidFill>
                  <a:srgbClr val="0B1F33"/>
                </a:solidFill>
                <a:latin typeface="Arial" panose="020B0604020202020204"/>
                <a:ea typeface="Arial" panose="020B0604020202020204"/>
                <a:cs typeface="Arial" panose="020B0604020202020204"/>
                <a:sym typeface="Arial" panose="020B0604020202020204"/>
              </a:rPr>
              <a:t>Weeks 2–7: structured screen-free challenges and app-based tracking tools.</a:t>
            </a:r>
            <a:endParaRPr sz="11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cxnSp>
        <p:nvCxnSpPr>
          <p:cNvPr id="516" name="Google Shape;516;p18"/>
          <p:cNvCxnSpPr/>
          <p:nvPr/>
        </p:nvCxnSpPr>
        <p:spPr>
          <a:xfrm>
            <a:off x="7040880" y="1243584"/>
            <a:ext cx="164592" cy="0"/>
          </a:xfrm>
          <a:prstGeom prst="straightConnector1">
            <a:avLst/>
          </a:prstGeom>
          <a:noFill/>
          <a:ln w="31750" cap="flat" cmpd="sng">
            <a:solidFill>
              <a:srgbClr val="00C9A7"/>
            </a:solidFill>
            <a:prstDash val="solid"/>
            <a:round/>
            <a:headEnd type="none" w="sm" len="sm"/>
            <a:tailEnd type="none" w="sm" len="sm"/>
          </a:ln>
        </p:spPr>
      </p:cxnSp>
      <p:sp>
        <p:nvSpPr>
          <p:cNvPr id="517" name="Google Shape;517;p18"/>
          <p:cNvSpPr/>
          <p:nvPr/>
        </p:nvSpPr>
        <p:spPr>
          <a:xfrm>
            <a:off x="7205472" y="987552"/>
            <a:ext cx="1572768" cy="512064"/>
          </a:xfrm>
          <a:prstGeom prst="rect">
            <a:avLst/>
          </a:prstGeom>
          <a:solidFill>
            <a:srgbClr val="0B1F33"/>
          </a:solidFill>
          <a:ln w="12700" cap="flat" cmpd="sng">
            <a:solidFill>
              <a:srgbClr val="0B1F3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 name="Google Shape;518;p18"/>
          <p:cNvSpPr/>
          <p:nvPr/>
        </p:nvSpPr>
        <p:spPr>
          <a:xfrm>
            <a:off x="7205472" y="987552"/>
            <a:ext cx="1572768" cy="512064"/>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FFFFFF"/>
              </a:buClr>
              <a:buSzPts val="1100"/>
              <a:buFont typeface="Arial" panose="020B0604020202020204"/>
              <a:buNone/>
            </a:pPr>
            <a:r>
              <a:rPr lang="en-US" sz="1100" b="1" i="0" u="none" strike="noStrike" cap="none">
                <a:solidFill>
                  <a:srgbClr val="FFFFFF"/>
                </a:solidFill>
                <a:latin typeface="Arial" panose="020B0604020202020204"/>
                <a:ea typeface="Arial" panose="020B0604020202020204"/>
                <a:cs typeface="Arial" panose="020B0604020202020204"/>
                <a:sym typeface="Arial" panose="020B0604020202020204"/>
              </a:rPr>
              <a:t>Maintenance</a:t>
            </a:r>
            <a:endParaRPr sz="11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519" name="Google Shape;519;p18"/>
          <p:cNvSpPr/>
          <p:nvPr/>
        </p:nvSpPr>
        <p:spPr>
          <a:xfrm>
            <a:off x="7205472" y="1591056"/>
            <a:ext cx="1572768" cy="2907792"/>
          </a:xfrm>
          <a:prstGeom prst="rect">
            <a:avLst/>
          </a:prstGeom>
          <a:solidFill>
            <a:srgbClr val="EAF5FB"/>
          </a:solidFill>
          <a:ln w="12700" cap="flat" cmpd="sng">
            <a:solidFill>
              <a:srgbClr val="D0E8F2"/>
            </a:solidFill>
            <a:prstDash val="solid"/>
            <a:round/>
            <a:headEnd type="none" w="sm" len="sm"/>
            <a:tailEnd type="none" w="sm" len="sm"/>
          </a:ln>
          <a:effectLst>
            <a:outerShdw blurRad="101600" dist="38100" dir="8100000" algn="bl" rotWithShape="0">
              <a:srgbClr val="000000">
                <a:alpha val="18039"/>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 name="Google Shape;520;p18"/>
          <p:cNvSpPr/>
          <p:nvPr/>
        </p:nvSpPr>
        <p:spPr>
          <a:xfrm>
            <a:off x="7205472" y="1591056"/>
            <a:ext cx="1572768" cy="164592"/>
          </a:xfrm>
          <a:prstGeom prst="rect">
            <a:avLst/>
          </a:prstGeom>
          <a:solidFill>
            <a:srgbClr val="0B1F33"/>
          </a:solidFill>
          <a:ln w="12700" cap="flat" cmpd="sng">
            <a:solidFill>
              <a:srgbClr val="0B1F3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 name="Google Shape;521;p18"/>
          <p:cNvSpPr/>
          <p:nvPr/>
        </p:nvSpPr>
        <p:spPr>
          <a:xfrm>
            <a:off x="7278624" y="1792224"/>
            <a:ext cx="1426464" cy="2633472"/>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Clr>
                <a:srgbClr val="0B1F33"/>
              </a:buClr>
              <a:buSzPts val="1100"/>
              <a:buFont typeface="Arial" panose="020B0604020202020204"/>
              <a:buNone/>
            </a:pPr>
            <a:r>
              <a:rPr lang="en-US" sz="1100" b="0" i="0" u="none" strike="noStrike" cap="none">
                <a:solidFill>
                  <a:srgbClr val="0B1F33"/>
                </a:solidFill>
                <a:latin typeface="Arial" panose="020B0604020202020204"/>
                <a:ea typeface="Arial" panose="020B0604020202020204"/>
                <a:cs typeface="Arial" panose="020B0604020202020204"/>
                <a:sym typeface="Arial" panose="020B0604020202020204"/>
              </a:rPr>
              <a:t>3 and 6-month follow-up; peer support group continues online.</a:t>
            </a:r>
            <a:endParaRPr sz="11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522" name="Google Shape;522;p18"/>
          <p:cNvSpPr/>
          <p:nvPr/>
        </p:nvSpPr>
        <p:spPr>
          <a:xfrm>
            <a:off x="256032" y="4617720"/>
            <a:ext cx="8631936" cy="27432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4A6278"/>
              </a:buClr>
              <a:buSzPts val="1150"/>
              <a:buFont typeface="Arial" panose="020B0604020202020204"/>
              <a:buNone/>
            </a:pPr>
            <a:r>
              <a:rPr lang="en-US" sz="1150" b="0" i="1" u="none" strike="noStrike" cap="none">
                <a:solidFill>
                  <a:srgbClr val="4A6278"/>
                </a:solidFill>
                <a:latin typeface="Arial" panose="020B0604020202020204"/>
                <a:ea typeface="Arial" panose="020B0604020202020204"/>
                <a:cs typeface="Arial" panose="020B0604020202020204"/>
                <a:sym typeface="Arial" panose="020B0604020202020204"/>
              </a:rPr>
              <a:t>Our campaign meets participants at their individual stage of readiness — maximising engagement across all readiness levels.</a:t>
            </a:r>
            <a:endParaRPr sz="115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0F8FF"/>
        </a:solidFill>
        <a:effectLst/>
      </p:bgPr>
    </p:bg>
    <p:spTree>
      <p:nvGrpSpPr>
        <p:cNvPr id="1" name="Shape 527"/>
        <p:cNvGrpSpPr/>
        <p:nvPr/>
      </p:nvGrpSpPr>
      <p:grpSpPr>
        <a:xfrm>
          <a:off x="0" y="0"/>
          <a:ext cx="0" cy="0"/>
          <a:chOff x="0" y="0"/>
          <a:chExt cx="0" cy="0"/>
        </a:xfrm>
      </p:grpSpPr>
      <p:sp>
        <p:nvSpPr>
          <p:cNvPr id="528" name="Google Shape;528;p19"/>
          <p:cNvSpPr/>
          <p:nvPr/>
        </p:nvSpPr>
        <p:spPr>
          <a:xfrm>
            <a:off x="0" y="0"/>
            <a:ext cx="9144000" cy="640080"/>
          </a:xfrm>
          <a:prstGeom prst="rect">
            <a:avLst/>
          </a:prstGeom>
          <a:solidFill>
            <a:srgbClr val="0B1F33"/>
          </a:solidFill>
          <a:ln w="12700" cap="flat" cmpd="sng">
            <a:solidFill>
              <a:srgbClr val="0B1F3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 name="Google Shape;529;p19"/>
          <p:cNvSpPr/>
          <p:nvPr/>
        </p:nvSpPr>
        <p:spPr>
          <a:xfrm>
            <a:off x="0" y="0"/>
            <a:ext cx="164592" cy="5143500"/>
          </a:xfrm>
          <a:prstGeom prst="rect">
            <a:avLst/>
          </a:prstGeom>
          <a:solidFill>
            <a:srgbClr val="00C9A7"/>
          </a:solidFill>
          <a:ln w="12700" cap="flat" cmpd="sng">
            <a:solidFill>
              <a:srgbClr val="00C9A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 name="Google Shape;530;p19"/>
          <p:cNvSpPr/>
          <p:nvPr/>
        </p:nvSpPr>
        <p:spPr>
          <a:xfrm>
            <a:off x="0" y="0"/>
            <a:ext cx="9144000" cy="54864"/>
          </a:xfrm>
          <a:prstGeom prst="rect">
            <a:avLst/>
          </a:prstGeom>
          <a:solidFill>
            <a:srgbClr val="00C9A7"/>
          </a:solidFill>
          <a:ln w="12700" cap="flat" cmpd="sng">
            <a:solidFill>
              <a:srgbClr val="00C9A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 name="Google Shape;531;p19"/>
          <p:cNvSpPr/>
          <p:nvPr/>
        </p:nvSpPr>
        <p:spPr>
          <a:xfrm>
            <a:off x="320040" y="0"/>
            <a:ext cx="8503920" cy="6400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2000"/>
              <a:buFont typeface="Arial" panose="020B0604020202020204"/>
              <a:buNone/>
            </a:pPr>
            <a:r>
              <a:rPr lang="en-US" sz="2000" b="1" i="0" u="none" strike="noStrike" cap="none">
                <a:solidFill>
                  <a:srgbClr val="FFFFFF"/>
                </a:solidFill>
                <a:latin typeface="Arial" panose="020B0604020202020204"/>
                <a:ea typeface="Arial" panose="020B0604020202020204"/>
                <a:cs typeface="Arial" panose="020B0604020202020204"/>
                <a:sym typeface="Arial" panose="020B0604020202020204"/>
              </a:rPr>
              <a:t>Task 3: Barriers to Behaviour Change &amp; Campaign Solutions</a:t>
            </a:r>
            <a:endParaRPr sz="20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532" name="Google Shape;532;p19"/>
          <p:cNvSpPr/>
          <p:nvPr/>
        </p:nvSpPr>
        <p:spPr>
          <a:xfrm>
            <a:off x="320040" y="621792"/>
            <a:ext cx="8503920" cy="292608"/>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4FC3F7"/>
              </a:buClr>
              <a:buSzPts val="1100"/>
              <a:buFont typeface="Arial" panose="020B0604020202020204"/>
              <a:buNone/>
            </a:pPr>
            <a:r>
              <a:rPr lang="en-US" sz="1100" b="0" i="1" u="none" strike="noStrike" cap="none">
                <a:solidFill>
                  <a:srgbClr val="4FC3F7"/>
                </a:solidFill>
                <a:latin typeface="Arial" panose="020B0604020202020204"/>
                <a:ea typeface="Arial" panose="020B0604020202020204"/>
                <a:cs typeface="Arial" panose="020B0604020202020204"/>
                <a:sym typeface="Arial" panose="020B0604020202020204"/>
              </a:rPr>
              <a:t>Theory-Informed Barriers with Practical Responses</a:t>
            </a:r>
            <a:endParaRPr sz="11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533" name="Google Shape;533;p19"/>
          <p:cNvSpPr/>
          <p:nvPr/>
        </p:nvSpPr>
        <p:spPr>
          <a:xfrm>
            <a:off x="0" y="4901184"/>
            <a:ext cx="9144000" cy="242316"/>
          </a:xfrm>
          <a:prstGeom prst="rect">
            <a:avLst/>
          </a:prstGeom>
          <a:solidFill>
            <a:srgbClr val="07111E"/>
          </a:solidFill>
          <a:ln w="12700" cap="flat" cmpd="sng">
            <a:solidFill>
              <a:srgbClr val="07111E"/>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 name="Google Shape;534;p19"/>
          <p:cNvSpPr/>
          <p:nvPr/>
        </p:nvSpPr>
        <p:spPr>
          <a:xfrm>
            <a:off x="274320" y="4901184"/>
            <a:ext cx="8595360" cy="242316"/>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7AAFC4"/>
              </a:buClr>
              <a:buSzPts val="800"/>
              <a:buFont typeface="Arial" panose="020B0604020202020204"/>
              <a:buNone/>
            </a:pPr>
            <a:r>
              <a:rPr lang="en-US" sz="800" b="0" i="0" u="none" strike="noStrike" cap="none">
                <a:solidFill>
                  <a:srgbClr val="7AAFC4"/>
                </a:solidFill>
                <a:latin typeface="Arial" panose="020B0604020202020204"/>
                <a:ea typeface="Arial" panose="020B0604020202020204"/>
                <a:cs typeface="Arial" panose="020B0604020202020204"/>
                <a:sym typeface="Arial" panose="020B0604020202020204"/>
              </a:rPr>
              <a:t>LCHS7000 | Social Epidemiology and Public Health Development | Digital Detox Campaign</a:t>
            </a:r>
            <a:endParaRPr sz="8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535" name="Google Shape;535;p19"/>
          <p:cNvSpPr/>
          <p:nvPr/>
        </p:nvSpPr>
        <p:spPr>
          <a:xfrm>
            <a:off x="256032" y="987552"/>
            <a:ext cx="1920240" cy="804672"/>
          </a:xfrm>
          <a:prstGeom prst="rect">
            <a:avLst/>
          </a:prstGeom>
          <a:solidFill>
            <a:srgbClr val="EF476F"/>
          </a:solidFill>
          <a:ln w="12700" cap="flat" cmpd="sng">
            <a:solidFill>
              <a:srgbClr val="EF476F"/>
            </a:solidFill>
            <a:prstDash val="solid"/>
            <a:round/>
            <a:headEnd type="none" w="sm" len="sm"/>
            <a:tailEnd type="none" w="sm" len="sm"/>
          </a:ln>
          <a:effectLst>
            <a:outerShdw blurRad="101600" dist="38100" dir="8100000" algn="bl" rotWithShape="0">
              <a:srgbClr val="000000">
                <a:alpha val="18039"/>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 name="Google Shape;536;p19"/>
          <p:cNvSpPr/>
          <p:nvPr/>
        </p:nvSpPr>
        <p:spPr>
          <a:xfrm>
            <a:off x="347472" y="987552"/>
            <a:ext cx="1737360" cy="804672"/>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FFFFFF"/>
              </a:buClr>
              <a:buSzPts val="1200"/>
              <a:buFont typeface="Arial" panose="020B0604020202020204"/>
              <a:buNone/>
            </a:pPr>
            <a:r>
              <a:rPr lang="en-US" sz="1200" b="1" i="0" u="none" strike="noStrike" cap="none">
                <a:solidFill>
                  <a:srgbClr val="FFFFFF"/>
                </a:solidFill>
                <a:latin typeface="Arial" panose="020B0604020202020204"/>
                <a:ea typeface="Arial" panose="020B0604020202020204"/>
                <a:cs typeface="Arial" panose="020B0604020202020204"/>
                <a:sym typeface="Arial" panose="020B0604020202020204"/>
              </a:rPr>
              <a:t> Always-On Work Culture</a:t>
            </a:r>
            <a:endParaRPr sz="12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537" name="Google Shape;537;p19"/>
          <p:cNvSpPr/>
          <p:nvPr/>
        </p:nvSpPr>
        <p:spPr>
          <a:xfrm>
            <a:off x="2267712" y="987552"/>
            <a:ext cx="2926080" cy="804672"/>
          </a:xfrm>
          <a:prstGeom prst="rect">
            <a:avLst/>
          </a:prstGeom>
          <a:solidFill>
            <a:srgbClr val="EAF5FB"/>
          </a:solidFill>
          <a:ln w="12700" cap="flat" cmpd="sng">
            <a:solidFill>
              <a:srgbClr val="D0E8F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8" name="Google Shape;538;p19"/>
          <p:cNvSpPr/>
          <p:nvPr/>
        </p:nvSpPr>
        <p:spPr>
          <a:xfrm>
            <a:off x="2359152" y="987552"/>
            <a:ext cx="2743200" cy="804672"/>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0B1F33"/>
              </a:buClr>
              <a:buSzPts val="1050"/>
              <a:buFont typeface="Arial" panose="020B0604020202020204"/>
              <a:buNone/>
            </a:pPr>
            <a:r>
              <a:rPr lang="en-US" sz="1050">
                <a:solidFill>
                  <a:srgbClr val="0B1F33"/>
                </a:solidFill>
              </a:rPr>
              <a:t>Employer wellness partnerships: session on setting work-time digital boundaries.</a:t>
            </a:r>
            <a:endParaRPr sz="1050">
              <a:solidFill>
                <a:srgbClr val="0B1F33"/>
              </a:solidFill>
            </a:endParaRPr>
          </a:p>
        </p:txBody>
      </p:sp>
      <p:sp>
        <p:nvSpPr>
          <p:cNvPr id="539" name="Google Shape;539;p19"/>
          <p:cNvSpPr/>
          <p:nvPr/>
        </p:nvSpPr>
        <p:spPr>
          <a:xfrm>
            <a:off x="5285232" y="987552"/>
            <a:ext cx="3602736" cy="804672"/>
          </a:xfrm>
          <a:prstGeom prst="rect">
            <a:avLst/>
          </a:prstGeom>
          <a:solidFill>
            <a:srgbClr val="E8F8F5"/>
          </a:solidFill>
          <a:ln w="12700" cap="flat" cmpd="sng">
            <a:solidFill>
              <a:srgbClr val="B2DFDB"/>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 name="Google Shape;540;p19"/>
          <p:cNvSpPr/>
          <p:nvPr/>
        </p:nvSpPr>
        <p:spPr>
          <a:xfrm>
            <a:off x="5376672" y="987552"/>
            <a:ext cx="3419856" cy="804672"/>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0B1F33"/>
              </a:buClr>
              <a:buSzPts val="1050"/>
              <a:buFont typeface="Arial" panose="020B0604020202020204"/>
              <a:buNone/>
            </a:pPr>
            <a:r>
              <a:rPr lang="en-US" sz="1050">
                <a:solidFill>
                  <a:srgbClr val="0B1F33"/>
                </a:solidFill>
              </a:rPr>
              <a:t>Motivational interviewing in Week 1; personalised screen time data feedback to build insight.</a:t>
            </a:r>
            <a:endParaRPr sz="1050">
              <a:solidFill>
                <a:srgbClr val="0B1F33"/>
              </a:solidFill>
            </a:endParaRPr>
          </a:p>
        </p:txBody>
      </p:sp>
      <p:sp>
        <p:nvSpPr>
          <p:cNvPr id="541" name="Google Shape;541;p19"/>
          <p:cNvSpPr/>
          <p:nvPr/>
        </p:nvSpPr>
        <p:spPr>
          <a:xfrm>
            <a:off x="256032" y="1938528"/>
            <a:ext cx="1920240" cy="804672"/>
          </a:xfrm>
          <a:prstGeom prst="rect">
            <a:avLst/>
          </a:prstGeom>
          <a:solidFill>
            <a:srgbClr val="E8963C"/>
          </a:solidFill>
          <a:ln w="12700" cap="flat" cmpd="sng">
            <a:solidFill>
              <a:srgbClr val="E8963C"/>
            </a:solidFill>
            <a:prstDash val="solid"/>
            <a:round/>
            <a:headEnd type="none" w="sm" len="sm"/>
            <a:tailEnd type="none" w="sm" len="sm"/>
          </a:ln>
          <a:effectLst>
            <a:outerShdw blurRad="101600" dist="38100" dir="8100000" algn="bl" rotWithShape="0">
              <a:srgbClr val="000000">
                <a:alpha val="18039"/>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 name="Google Shape;542;p19"/>
          <p:cNvSpPr/>
          <p:nvPr/>
        </p:nvSpPr>
        <p:spPr>
          <a:xfrm>
            <a:off x="347472" y="1938528"/>
            <a:ext cx="1737300" cy="80460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FFFFFF"/>
              </a:buClr>
              <a:buSzPts val="1200"/>
              <a:buFont typeface="Arial" panose="020B0604020202020204"/>
              <a:buNone/>
            </a:pPr>
            <a:r>
              <a:rPr lang="en-US" sz="1200" b="1" i="0" u="none" strike="noStrike" cap="none">
                <a:solidFill>
                  <a:srgbClr val="FFFFFF"/>
                </a:solidFill>
                <a:latin typeface="Arial" panose="020B0604020202020204"/>
                <a:ea typeface="Arial" panose="020B0604020202020204"/>
                <a:cs typeface="Arial" panose="020B0604020202020204"/>
                <a:sym typeface="Arial" panose="020B0604020202020204"/>
              </a:rPr>
              <a:t> Fear of Missing Out (FOMO)</a:t>
            </a:r>
            <a:endParaRPr sz="12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543" name="Google Shape;543;p19"/>
          <p:cNvSpPr/>
          <p:nvPr/>
        </p:nvSpPr>
        <p:spPr>
          <a:xfrm>
            <a:off x="2267712" y="1938528"/>
            <a:ext cx="2926080" cy="804672"/>
          </a:xfrm>
          <a:prstGeom prst="rect">
            <a:avLst/>
          </a:prstGeom>
          <a:solidFill>
            <a:srgbClr val="EAF5FB"/>
          </a:solidFill>
          <a:ln w="12700" cap="flat" cmpd="sng">
            <a:solidFill>
              <a:srgbClr val="D0E8F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 name="Google Shape;544;p19"/>
          <p:cNvSpPr/>
          <p:nvPr/>
        </p:nvSpPr>
        <p:spPr>
          <a:xfrm>
            <a:off x="2359152" y="1938528"/>
            <a:ext cx="2743200" cy="80460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0B1F33"/>
              </a:buClr>
              <a:buSzPts val="1050"/>
              <a:buFont typeface="Arial" panose="020B0604020202020204"/>
              <a:buNone/>
            </a:pPr>
            <a:r>
              <a:rPr lang="en-US" sz="1050">
                <a:solidFill>
                  <a:srgbClr val="0B1F33"/>
                </a:solidFill>
              </a:rPr>
              <a:t>Group challenge reframing FOMO as 'Fear of Being Present'; community offline events (Gupta and Sharma, 2021).</a:t>
            </a:r>
            <a:endParaRPr sz="1050">
              <a:solidFill>
                <a:srgbClr val="0B1F33"/>
              </a:solidFill>
            </a:endParaRPr>
          </a:p>
        </p:txBody>
      </p:sp>
      <p:sp>
        <p:nvSpPr>
          <p:cNvPr id="545" name="Google Shape;545;p19"/>
          <p:cNvSpPr/>
          <p:nvPr/>
        </p:nvSpPr>
        <p:spPr>
          <a:xfrm>
            <a:off x="5285232" y="1938528"/>
            <a:ext cx="3602736" cy="804672"/>
          </a:xfrm>
          <a:prstGeom prst="rect">
            <a:avLst/>
          </a:prstGeom>
          <a:solidFill>
            <a:srgbClr val="E8F8F5"/>
          </a:solidFill>
          <a:ln w="12700" cap="flat" cmpd="sng">
            <a:solidFill>
              <a:srgbClr val="B2DFDB"/>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6" name="Google Shape;546;p19"/>
          <p:cNvSpPr/>
          <p:nvPr/>
        </p:nvSpPr>
        <p:spPr>
          <a:xfrm>
            <a:off x="5376672" y="1938528"/>
            <a:ext cx="3419856" cy="804672"/>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0B1F33"/>
              </a:buClr>
              <a:buSzPts val="1050"/>
              <a:buFont typeface="Arial" panose="020B0604020202020204"/>
              <a:buNone/>
            </a:pPr>
            <a:r>
              <a:rPr lang="en-US" sz="1050">
                <a:solidFill>
                  <a:srgbClr val="0B1F33"/>
                </a:solidFill>
              </a:rPr>
              <a:t>Weekly small-win challenges; peer accountability buddy system throughout the programme.</a:t>
            </a:r>
            <a:endParaRPr sz="1050">
              <a:solidFill>
                <a:srgbClr val="0B1F33"/>
              </a:solidFill>
            </a:endParaRPr>
          </a:p>
        </p:txBody>
      </p:sp>
      <p:sp>
        <p:nvSpPr>
          <p:cNvPr id="547" name="Google Shape;547;p19"/>
          <p:cNvSpPr/>
          <p:nvPr/>
        </p:nvSpPr>
        <p:spPr>
          <a:xfrm>
            <a:off x="256032" y="4709160"/>
            <a:ext cx="1920240" cy="18288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4A6278"/>
              </a:buClr>
              <a:buSzPts val="900"/>
              <a:buFont typeface="Arial" panose="020B0604020202020204"/>
              <a:buNone/>
            </a:pPr>
            <a:r>
              <a:rPr lang="en-US" sz="900" b="1" i="0" u="none" strike="noStrike" cap="none">
                <a:solidFill>
                  <a:srgbClr val="4A6278"/>
                </a:solidFill>
                <a:latin typeface="Arial" panose="020B0604020202020204"/>
                <a:ea typeface="Arial" panose="020B0604020202020204"/>
                <a:cs typeface="Arial" panose="020B0604020202020204"/>
                <a:sym typeface="Arial" panose="020B0604020202020204"/>
              </a:rPr>
              <a:t>BARRIER</a:t>
            </a:r>
            <a:endParaRPr sz="9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548" name="Google Shape;548;p19"/>
          <p:cNvSpPr/>
          <p:nvPr/>
        </p:nvSpPr>
        <p:spPr>
          <a:xfrm>
            <a:off x="2267712" y="4709160"/>
            <a:ext cx="2926080" cy="18288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4A6278"/>
              </a:buClr>
              <a:buSzPts val="900"/>
              <a:buFont typeface="Arial" panose="020B0604020202020204"/>
              <a:buNone/>
            </a:pPr>
            <a:r>
              <a:rPr lang="en-US" sz="900" b="1" i="0" u="none" strike="noStrike" cap="none">
                <a:solidFill>
                  <a:srgbClr val="4A6278"/>
                </a:solidFill>
                <a:latin typeface="Arial" panose="020B0604020202020204"/>
                <a:ea typeface="Arial" panose="020B0604020202020204"/>
                <a:cs typeface="Arial" panose="020B0604020202020204"/>
                <a:sym typeface="Arial" panose="020B0604020202020204"/>
              </a:rPr>
              <a:t>THEORY EXPLANATION</a:t>
            </a:r>
            <a:endParaRPr sz="9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549" name="Google Shape;549;p19"/>
          <p:cNvSpPr/>
          <p:nvPr/>
        </p:nvSpPr>
        <p:spPr>
          <a:xfrm>
            <a:off x="5285232" y="4709160"/>
            <a:ext cx="3602736" cy="18288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4A6278"/>
              </a:buClr>
              <a:buSzPts val="900"/>
              <a:buFont typeface="Arial" panose="020B0604020202020204"/>
              <a:buNone/>
            </a:pPr>
            <a:r>
              <a:rPr lang="en-US" sz="900" b="1" i="0" u="none" strike="noStrike" cap="none">
                <a:solidFill>
                  <a:srgbClr val="4A6278"/>
                </a:solidFill>
                <a:latin typeface="Arial" panose="020B0604020202020204"/>
                <a:ea typeface="Arial" panose="020B0604020202020204"/>
                <a:cs typeface="Arial" panose="020B0604020202020204"/>
                <a:sym typeface="Arial" panose="020B0604020202020204"/>
              </a:rPr>
              <a:t>CAMPAIGN SOLUTION</a:t>
            </a:r>
            <a:endParaRPr sz="9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0F8FF"/>
        </a:solidFill>
        <a:effectLst/>
      </p:bgPr>
    </p:bg>
    <p:spTree>
      <p:nvGrpSpPr>
        <p:cNvPr id="1" name="Shape 554"/>
        <p:cNvGrpSpPr/>
        <p:nvPr/>
      </p:nvGrpSpPr>
      <p:grpSpPr>
        <a:xfrm>
          <a:off x="0" y="0"/>
          <a:ext cx="0" cy="0"/>
          <a:chOff x="0" y="0"/>
          <a:chExt cx="0" cy="0"/>
        </a:xfrm>
      </p:grpSpPr>
      <p:sp>
        <p:nvSpPr>
          <p:cNvPr id="555" name="Google Shape;555;p20"/>
          <p:cNvSpPr/>
          <p:nvPr/>
        </p:nvSpPr>
        <p:spPr>
          <a:xfrm>
            <a:off x="0" y="0"/>
            <a:ext cx="9144000" cy="640080"/>
          </a:xfrm>
          <a:prstGeom prst="rect">
            <a:avLst/>
          </a:prstGeom>
          <a:solidFill>
            <a:srgbClr val="0B1F33"/>
          </a:solidFill>
          <a:ln w="12700" cap="flat" cmpd="sng">
            <a:solidFill>
              <a:srgbClr val="0B1F3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6" name="Google Shape;556;p20"/>
          <p:cNvSpPr/>
          <p:nvPr/>
        </p:nvSpPr>
        <p:spPr>
          <a:xfrm>
            <a:off x="0" y="0"/>
            <a:ext cx="164592" cy="5143500"/>
          </a:xfrm>
          <a:prstGeom prst="rect">
            <a:avLst/>
          </a:prstGeom>
          <a:solidFill>
            <a:srgbClr val="00C9A7"/>
          </a:solidFill>
          <a:ln w="12700" cap="flat" cmpd="sng">
            <a:solidFill>
              <a:srgbClr val="00C9A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7" name="Google Shape;557;p20"/>
          <p:cNvSpPr/>
          <p:nvPr/>
        </p:nvSpPr>
        <p:spPr>
          <a:xfrm>
            <a:off x="0" y="0"/>
            <a:ext cx="9144000" cy="54864"/>
          </a:xfrm>
          <a:prstGeom prst="rect">
            <a:avLst/>
          </a:prstGeom>
          <a:solidFill>
            <a:srgbClr val="00C9A7"/>
          </a:solidFill>
          <a:ln w="12700" cap="flat" cmpd="sng">
            <a:solidFill>
              <a:srgbClr val="00C9A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8" name="Google Shape;558;p20"/>
          <p:cNvSpPr/>
          <p:nvPr/>
        </p:nvSpPr>
        <p:spPr>
          <a:xfrm>
            <a:off x="320040" y="0"/>
            <a:ext cx="8503920" cy="6400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2000"/>
              <a:buFont typeface="Arial" panose="020B0604020202020204"/>
              <a:buNone/>
            </a:pPr>
            <a:r>
              <a:rPr lang="en-US" sz="2000" b="1" i="0" u="none" strike="noStrike" cap="none">
                <a:solidFill>
                  <a:srgbClr val="FFFFFF"/>
                </a:solidFill>
                <a:latin typeface="Arial" panose="020B0604020202020204"/>
                <a:ea typeface="Arial" panose="020B0604020202020204"/>
                <a:cs typeface="Arial" panose="020B0604020202020204"/>
                <a:sym typeface="Arial" panose="020B0604020202020204"/>
              </a:rPr>
              <a:t>Critical Discussion: Strengths &amp; Limitations of HBM</a:t>
            </a:r>
            <a:endParaRPr sz="20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559" name="Google Shape;559;p20"/>
          <p:cNvSpPr/>
          <p:nvPr/>
        </p:nvSpPr>
        <p:spPr>
          <a:xfrm>
            <a:off x="320040" y="621792"/>
            <a:ext cx="8503920" cy="292608"/>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4FC3F7"/>
              </a:buClr>
              <a:buSzPts val="1100"/>
              <a:buFont typeface="Arial" panose="020B0604020202020204"/>
              <a:buNone/>
            </a:pPr>
            <a:r>
              <a:rPr lang="en-US" sz="1100" b="0" i="1" u="none" strike="noStrike" cap="none">
                <a:solidFill>
                  <a:srgbClr val="4FC3F7"/>
                </a:solidFill>
                <a:latin typeface="Arial" panose="020B0604020202020204"/>
                <a:ea typeface="Arial" panose="020B0604020202020204"/>
                <a:cs typeface="Arial" panose="020B0604020202020204"/>
                <a:sym typeface="Arial" panose="020B0604020202020204"/>
              </a:rPr>
              <a:t>Rosenstock et al. (1988) | Alsaqqa &amp; Abdallah Alwawi (2023)</a:t>
            </a:r>
            <a:endParaRPr sz="11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560" name="Google Shape;560;p20"/>
          <p:cNvSpPr/>
          <p:nvPr/>
        </p:nvSpPr>
        <p:spPr>
          <a:xfrm>
            <a:off x="0" y="4901184"/>
            <a:ext cx="9144000" cy="242316"/>
          </a:xfrm>
          <a:prstGeom prst="rect">
            <a:avLst/>
          </a:prstGeom>
          <a:solidFill>
            <a:srgbClr val="07111E"/>
          </a:solidFill>
          <a:ln w="12700" cap="flat" cmpd="sng">
            <a:solidFill>
              <a:srgbClr val="07111E"/>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1" name="Google Shape;561;p20"/>
          <p:cNvSpPr/>
          <p:nvPr/>
        </p:nvSpPr>
        <p:spPr>
          <a:xfrm>
            <a:off x="274320" y="4901184"/>
            <a:ext cx="8595360" cy="242316"/>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7AAFC4"/>
              </a:buClr>
              <a:buSzPts val="800"/>
              <a:buFont typeface="Arial" panose="020B0604020202020204"/>
              <a:buNone/>
            </a:pPr>
            <a:r>
              <a:rPr lang="en-US" sz="800" b="0" i="0" u="none" strike="noStrike" cap="none">
                <a:solidFill>
                  <a:srgbClr val="7AAFC4"/>
                </a:solidFill>
                <a:latin typeface="Arial" panose="020B0604020202020204"/>
                <a:ea typeface="Arial" panose="020B0604020202020204"/>
                <a:cs typeface="Arial" panose="020B0604020202020204"/>
                <a:sym typeface="Arial" panose="020B0604020202020204"/>
              </a:rPr>
              <a:t>LCHS7000 | Social Epidemiology and Public Health Development | Digital Detox Campaign</a:t>
            </a:r>
            <a:endParaRPr sz="8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562" name="Google Shape;562;p20"/>
          <p:cNvSpPr txBox="1"/>
          <p:nvPr/>
        </p:nvSpPr>
        <p:spPr>
          <a:xfrm>
            <a:off x="573750" y="1481325"/>
            <a:ext cx="7427100" cy="24984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US"/>
              <a:t>STRENGTHS</a:t>
            </a:r>
          </a:p>
          <a:p>
            <a:pPr marL="457200" lvl="0" indent="-317500" algn="l" rtl="0">
              <a:spcBef>
                <a:spcPts val="0"/>
              </a:spcBef>
              <a:spcAft>
                <a:spcPts val="0"/>
              </a:spcAft>
              <a:buSzPts val="1400"/>
              <a:buChar char="●"/>
            </a:pPr>
            <a:r>
              <a:rPr lang="en-US"/>
              <a:t>Simple framework adaptable across public health contexts, including digital wellbeing campaigns.</a:t>
            </a:r>
          </a:p>
          <a:p>
            <a:pPr marL="457200" lvl="0" indent="-317500" algn="l" rtl="0">
              <a:spcBef>
                <a:spcPts val="0"/>
              </a:spcBef>
              <a:spcAft>
                <a:spcPts val="0"/>
              </a:spcAft>
              <a:buSzPts val="1400"/>
              <a:buChar char="●"/>
            </a:pPr>
            <a:r>
              <a:rPr lang="en-US"/>
              <a:t>Allows targeted interventions by identifying which beliefs most strongly predict behaviour (Alsaqqa and Abdallah Alwawi, 2023).</a:t>
            </a:r>
          </a:p>
          <a:p>
            <a:pPr marL="0" lvl="0" indent="0" algn="l" rtl="0">
              <a:spcBef>
                <a:spcPts val="0"/>
              </a:spcBef>
              <a:spcAft>
                <a:spcPts val="0"/>
              </a:spcAft>
              <a:buNone/>
            </a:pPr>
            <a:r>
              <a:rPr lang="en-US"/>
              <a:t>WEAKNESSES</a:t>
            </a:r>
          </a:p>
          <a:p>
            <a:pPr marL="457200" lvl="0" indent="-317500" algn="l" rtl="0">
              <a:spcBef>
                <a:spcPts val="0"/>
              </a:spcBef>
              <a:spcAft>
                <a:spcPts val="0"/>
              </a:spcAft>
              <a:buSzPts val="1400"/>
              <a:buChar char="●"/>
            </a:pPr>
            <a:r>
              <a:rPr lang="en-US"/>
              <a:t>Assumes rational decision-making; ignores habitual, automatic digital behaviours driven by app design.</a:t>
            </a:r>
          </a:p>
          <a:p>
            <a:pPr marL="457200" lvl="0" indent="-317500" algn="l" rtl="0">
              <a:spcBef>
                <a:spcPts val="0"/>
              </a:spcBef>
              <a:spcAft>
                <a:spcPts val="0"/>
              </a:spcAft>
              <a:buSzPts val="1400"/>
              <a:buChar char="●"/>
            </a:pPr>
            <a:r>
              <a:rPr lang="en-US"/>
              <a:t>Does not account for socio-structural factors; digital inequality limits who can practically reduce screen time.</a:t>
            </a:r>
          </a:p>
          <a:p>
            <a:pPr marL="0" lvl="0" indent="0" algn="l" rtl="0">
              <a:spcBef>
                <a:spcPts val="0"/>
              </a:spcBef>
              <a:spcAft>
                <a:spcPts val="0"/>
              </a:spcAft>
              <a:buNone/>
            </a:pPr>
            <a:endParaRPr lang="en-US"/>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0F8FF"/>
        </a:solidFill>
        <a:effectLst/>
      </p:bgPr>
    </p:bg>
    <p:spTree>
      <p:nvGrpSpPr>
        <p:cNvPr id="1" name="Shape 567"/>
        <p:cNvGrpSpPr/>
        <p:nvPr/>
      </p:nvGrpSpPr>
      <p:grpSpPr>
        <a:xfrm>
          <a:off x="0" y="0"/>
          <a:ext cx="0" cy="0"/>
          <a:chOff x="0" y="0"/>
          <a:chExt cx="0" cy="0"/>
        </a:xfrm>
      </p:grpSpPr>
      <p:sp>
        <p:nvSpPr>
          <p:cNvPr id="568" name="Google Shape;568;p21"/>
          <p:cNvSpPr/>
          <p:nvPr/>
        </p:nvSpPr>
        <p:spPr>
          <a:xfrm>
            <a:off x="0" y="0"/>
            <a:ext cx="9144000" cy="640080"/>
          </a:xfrm>
          <a:prstGeom prst="rect">
            <a:avLst/>
          </a:prstGeom>
          <a:solidFill>
            <a:srgbClr val="0B1F33"/>
          </a:solidFill>
          <a:ln w="12700" cap="flat" cmpd="sng">
            <a:solidFill>
              <a:srgbClr val="0B1F3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 name="Google Shape;569;p21"/>
          <p:cNvSpPr/>
          <p:nvPr/>
        </p:nvSpPr>
        <p:spPr>
          <a:xfrm>
            <a:off x="0" y="0"/>
            <a:ext cx="164592" cy="5143500"/>
          </a:xfrm>
          <a:prstGeom prst="rect">
            <a:avLst/>
          </a:prstGeom>
          <a:solidFill>
            <a:srgbClr val="00C9A7"/>
          </a:solidFill>
          <a:ln w="12700" cap="flat" cmpd="sng">
            <a:solidFill>
              <a:srgbClr val="00C9A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 name="Google Shape;570;p21"/>
          <p:cNvSpPr/>
          <p:nvPr/>
        </p:nvSpPr>
        <p:spPr>
          <a:xfrm>
            <a:off x="0" y="0"/>
            <a:ext cx="9144000" cy="54864"/>
          </a:xfrm>
          <a:prstGeom prst="rect">
            <a:avLst/>
          </a:prstGeom>
          <a:solidFill>
            <a:srgbClr val="00C9A7"/>
          </a:solidFill>
          <a:ln w="12700" cap="flat" cmpd="sng">
            <a:solidFill>
              <a:srgbClr val="00C9A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 name="Google Shape;571;p21"/>
          <p:cNvSpPr/>
          <p:nvPr/>
        </p:nvSpPr>
        <p:spPr>
          <a:xfrm>
            <a:off x="320040" y="0"/>
            <a:ext cx="8503920" cy="6400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2000"/>
              <a:buFont typeface="Arial" panose="020B0604020202020204"/>
              <a:buNone/>
            </a:pPr>
            <a:r>
              <a:rPr lang="en-US" sz="2000" b="1" i="0" u="none" strike="noStrike" cap="none">
                <a:solidFill>
                  <a:srgbClr val="FFFFFF"/>
                </a:solidFill>
                <a:latin typeface="Arial" panose="020B0604020202020204"/>
                <a:ea typeface="Arial" panose="020B0604020202020204"/>
                <a:cs typeface="Arial" panose="020B0604020202020204"/>
                <a:sym typeface="Arial" panose="020B0604020202020204"/>
              </a:rPr>
              <a:t>Critical Discussion: Strengths &amp; Limitations of TPB</a:t>
            </a:r>
            <a:endParaRPr sz="20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572" name="Google Shape;572;p21"/>
          <p:cNvSpPr/>
          <p:nvPr/>
        </p:nvSpPr>
        <p:spPr>
          <a:xfrm>
            <a:off x="320040" y="621792"/>
            <a:ext cx="8503920" cy="292608"/>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4FC3F7"/>
              </a:buClr>
              <a:buSzPts val="1100"/>
              <a:buFont typeface="Arial" panose="020B0604020202020204"/>
              <a:buNone/>
            </a:pPr>
            <a:r>
              <a:rPr lang="en-US" sz="1100" b="0" i="1" u="none" strike="noStrike" cap="none">
                <a:solidFill>
                  <a:srgbClr val="4FC3F7"/>
                </a:solidFill>
                <a:latin typeface="Arial" panose="020B0604020202020204"/>
                <a:ea typeface="Arial" panose="020B0604020202020204"/>
                <a:cs typeface="Arial" panose="020B0604020202020204"/>
                <a:sym typeface="Arial" panose="020B0604020202020204"/>
              </a:rPr>
              <a:t>Ajzen (1991) | Conner &amp; Norman (2022)</a:t>
            </a:r>
            <a:endParaRPr sz="11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573" name="Google Shape;573;p21"/>
          <p:cNvSpPr/>
          <p:nvPr/>
        </p:nvSpPr>
        <p:spPr>
          <a:xfrm>
            <a:off x="0" y="4901184"/>
            <a:ext cx="9144000" cy="242316"/>
          </a:xfrm>
          <a:prstGeom prst="rect">
            <a:avLst/>
          </a:prstGeom>
          <a:solidFill>
            <a:srgbClr val="07111E"/>
          </a:solidFill>
          <a:ln w="12700" cap="flat" cmpd="sng">
            <a:solidFill>
              <a:srgbClr val="07111E"/>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 name="Google Shape;574;p21"/>
          <p:cNvSpPr/>
          <p:nvPr/>
        </p:nvSpPr>
        <p:spPr>
          <a:xfrm>
            <a:off x="274320" y="4901184"/>
            <a:ext cx="8595360" cy="242316"/>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7AAFC4"/>
              </a:buClr>
              <a:buSzPts val="800"/>
              <a:buFont typeface="Arial" panose="020B0604020202020204"/>
              <a:buNone/>
            </a:pPr>
            <a:r>
              <a:rPr lang="en-US" sz="800" b="0" i="0" u="none" strike="noStrike" cap="none">
                <a:solidFill>
                  <a:srgbClr val="7AAFC4"/>
                </a:solidFill>
                <a:latin typeface="Arial" panose="020B0604020202020204"/>
                <a:ea typeface="Arial" panose="020B0604020202020204"/>
                <a:cs typeface="Arial" panose="020B0604020202020204"/>
                <a:sym typeface="Arial" panose="020B0604020202020204"/>
              </a:rPr>
              <a:t>LCHS7000 | Social Epidemiology and Public Health Development | Digital Detox Campaign</a:t>
            </a:r>
            <a:endParaRPr sz="8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575" name="Google Shape;575;p21"/>
          <p:cNvSpPr txBox="1"/>
          <p:nvPr/>
        </p:nvSpPr>
        <p:spPr>
          <a:xfrm>
            <a:off x="598500" y="1323275"/>
            <a:ext cx="7947000" cy="22044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US"/>
              <a:t>STRENGTHS</a:t>
            </a:r>
          </a:p>
          <a:p>
            <a:pPr marL="457200" lvl="0" indent="-317500" algn="l" rtl="0">
              <a:spcBef>
                <a:spcPts val="0"/>
              </a:spcBef>
              <a:spcAft>
                <a:spcPts val="0"/>
              </a:spcAft>
              <a:buSzPts val="1400"/>
              <a:buChar char="●"/>
            </a:pPr>
            <a:r>
              <a:rPr lang="en-US"/>
              <a:t>Explicitly captures social influence, highly relevant for digital behaviour driven by peer norms and FOMO.</a:t>
            </a:r>
          </a:p>
          <a:p>
            <a:pPr marL="457200" lvl="0" indent="-317500" algn="l" rtl="0">
              <a:spcBef>
                <a:spcPts val="0"/>
              </a:spcBef>
              <a:spcAft>
                <a:spcPts val="0"/>
              </a:spcAft>
              <a:buSzPts val="1400"/>
              <a:buChar char="●"/>
            </a:pPr>
            <a:r>
              <a:rPr lang="en-US"/>
              <a:t>Predicts intention with good accuracy across multiple health-related behaviours.</a:t>
            </a:r>
          </a:p>
          <a:p>
            <a:pPr marL="0" lvl="0" indent="0" algn="l" rtl="0">
              <a:spcBef>
                <a:spcPts val="0"/>
              </a:spcBef>
              <a:spcAft>
                <a:spcPts val="0"/>
              </a:spcAft>
              <a:buNone/>
            </a:pPr>
            <a:r>
              <a:rPr lang="en-US"/>
              <a:t>WEAKNESSES</a:t>
            </a:r>
          </a:p>
          <a:p>
            <a:pPr marL="457200" lvl="0" indent="-317500" algn="l" rtl="0">
              <a:spcBef>
                <a:spcPts val="0"/>
              </a:spcBef>
              <a:spcAft>
                <a:spcPts val="0"/>
              </a:spcAft>
              <a:buSzPts val="1400"/>
              <a:buChar char="●"/>
            </a:pPr>
            <a:r>
              <a:rPr lang="en-US"/>
              <a:t>Intention does not always translate to action; the 'intention-behaviour gap' is widely documented in research (Conner and Norman, 2022).</a:t>
            </a:r>
          </a:p>
          <a:p>
            <a:pPr marL="457200" lvl="0" indent="-317500" algn="l" rtl="0">
              <a:spcBef>
                <a:spcPts val="0"/>
              </a:spcBef>
              <a:spcAft>
                <a:spcPts val="0"/>
              </a:spcAft>
              <a:buSzPts val="1400"/>
              <a:buChar char="●"/>
            </a:pPr>
            <a:r>
              <a:rPr lang="en-US"/>
              <a:t>Underestimates unconscious, automatic behaviours, much digital use is habitual, not intentional.</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0F8FF"/>
        </a:solidFill>
        <a:effectLst/>
      </p:bgPr>
    </p:bg>
    <p:spTree>
      <p:nvGrpSpPr>
        <p:cNvPr id="1" name="Shape 580"/>
        <p:cNvGrpSpPr/>
        <p:nvPr/>
      </p:nvGrpSpPr>
      <p:grpSpPr>
        <a:xfrm>
          <a:off x="0" y="0"/>
          <a:ext cx="0" cy="0"/>
          <a:chOff x="0" y="0"/>
          <a:chExt cx="0" cy="0"/>
        </a:xfrm>
      </p:grpSpPr>
      <p:sp>
        <p:nvSpPr>
          <p:cNvPr id="581" name="Google Shape;581;p22"/>
          <p:cNvSpPr/>
          <p:nvPr/>
        </p:nvSpPr>
        <p:spPr>
          <a:xfrm>
            <a:off x="0" y="0"/>
            <a:ext cx="9144000" cy="640080"/>
          </a:xfrm>
          <a:prstGeom prst="rect">
            <a:avLst/>
          </a:prstGeom>
          <a:solidFill>
            <a:srgbClr val="0B1F33"/>
          </a:solidFill>
          <a:ln w="12700" cap="flat" cmpd="sng">
            <a:solidFill>
              <a:srgbClr val="0B1F3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 name="Google Shape;582;p22"/>
          <p:cNvSpPr/>
          <p:nvPr/>
        </p:nvSpPr>
        <p:spPr>
          <a:xfrm>
            <a:off x="0" y="0"/>
            <a:ext cx="164592" cy="5143500"/>
          </a:xfrm>
          <a:prstGeom prst="rect">
            <a:avLst/>
          </a:prstGeom>
          <a:solidFill>
            <a:srgbClr val="00C9A7"/>
          </a:solidFill>
          <a:ln w="12700" cap="flat" cmpd="sng">
            <a:solidFill>
              <a:srgbClr val="00C9A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 name="Google Shape;583;p22"/>
          <p:cNvSpPr/>
          <p:nvPr/>
        </p:nvSpPr>
        <p:spPr>
          <a:xfrm>
            <a:off x="0" y="0"/>
            <a:ext cx="9144000" cy="54864"/>
          </a:xfrm>
          <a:prstGeom prst="rect">
            <a:avLst/>
          </a:prstGeom>
          <a:solidFill>
            <a:srgbClr val="00C9A7"/>
          </a:solidFill>
          <a:ln w="12700" cap="flat" cmpd="sng">
            <a:solidFill>
              <a:srgbClr val="00C9A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 name="Google Shape;584;p22"/>
          <p:cNvSpPr/>
          <p:nvPr/>
        </p:nvSpPr>
        <p:spPr>
          <a:xfrm>
            <a:off x="320040" y="0"/>
            <a:ext cx="8503920" cy="6400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2000"/>
              <a:buFont typeface="Arial" panose="020B0604020202020204"/>
              <a:buNone/>
            </a:pPr>
            <a:r>
              <a:rPr lang="en-US" sz="2000" b="1" i="0" u="none" strike="noStrike" cap="none">
                <a:solidFill>
                  <a:srgbClr val="FFFFFF"/>
                </a:solidFill>
                <a:latin typeface="Arial" panose="020B0604020202020204"/>
                <a:ea typeface="Arial" panose="020B0604020202020204"/>
                <a:cs typeface="Arial" panose="020B0604020202020204"/>
                <a:sym typeface="Arial" panose="020B0604020202020204"/>
              </a:rPr>
              <a:t>UK Data &amp; Health Inequalities</a:t>
            </a:r>
            <a:endParaRPr sz="20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585" name="Google Shape;585;p22"/>
          <p:cNvSpPr/>
          <p:nvPr/>
        </p:nvSpPr>
        <p:spPr>
          <a:xfrm>
            <a:off x="320040" y="621792"/>
            <a:ext cx="8503920" cy="292608"/>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4FC3F7"/>
              </a:buClr>
              <a:buSzPts val="1100"/>
              <a:buFont typeface="Arial" panose="020B0604020202020204"/>
              <a:buNone/>
            </a:pPr>
            <a:r>
              <a:rPr lang="en-US" sz="1100" b="0" i="1" u="none" strike="noStrike" cap="none">
                <a:solidFill>
                  <a:srgbClr val="4FC3F7"/>
                </a:solidFill>
                <a:latin typeface="Arial" panose="020B0604020202020204"/>
                <a:ea typeface="Arial" panose="020B0604020202020204"/>
                <a:cs typeface="Arial" panose="020B0604020202020204"/>
                <a:sym typeface="Arial" panose="020B0604020202020204"/>
              </a:rPr>
              <a:t>Digital Inequality is a Health Inequality — Evidence Base</a:t>
            </a:r>
            <a:endParaRPr sz="11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586" name="Google Shape;586;p22"/>
          <p:cNvSpPr/>
          <p:nvPr/>
        </p:nvSpPr>
        <p:spPr>
          <a:xfrm>
            <a:off x="0" y="4901184"/>
            <a:ext cx="9144000" cy="242316"/>
          </a:xfrm>
          <a:prstGeom prst="rect">
            <a:avLst/>
          </a:prstGeom>
          <a:solidFill>
            <a:srgbClr val="07111E"/>
          </a:solidFill>
          <a:ln w="12700" cap="flat" cmpd="sng">
            <a:solidFill>
              <a:srgbClr val="07111E"/>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 name="Google Shape;587;p22"/>
          <p:cNvSpPr/>
          <p:nvPr/>
        </p:nvSpPr>
        <p:spPr>
          <a:xfrm>
            <a:off x="274320" y="4901184"/>
            <a:ext cx="8595360" cy="242316"/>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7AAFC4"/>
              </a:buClr>
              <a:buSzPts val="800"/>
              <a:buFont typeface="Arial" panose="020B0604020202020204"/>
              <a:buNone/>
            </a:pPr>
            <a:r>
              <a:rPr lang="en-US" sz="800" b="0" i="0" u="none" strike="noStrike" cap="none">
                <a:solidFill>
                  <a:srgbClr val="7AAFC4"/>
                </a:solidFill>
                <a:latin typeface="Arial" panose="020B0604020202020204"/>
                <a:ea typeface="Arial" panose="020B0604020202020204"/>
                <a:cs typeface="Arial" panose="020B0604020202020204"/>
                <a:sym typeface="Arial" panose="020B0604020202020204"/>
              </a:rPr>
              <a:t>LCHS7000 | Social Epidemiology and Public Health Development | Digital Detox Campaign</a:t>
            </a:r>
            <a:endParaRPr sz="8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588" name="Google Shape;588;p22"/>
          <p:cNvSpPr/>
          <p:nvPr/>
        </p:nvSpPr>
        <p:spPr>
          <a:xfrm>
            <a:off x="256032" y="914400"/>
            <a:ext cx="4937760" cy="347472"/>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0A7EA4"/>
              </a:buClr>
              <a:buSzPts val="1400"/>
              <a:buFont typeface="Arial" panose="020B0604020202020204"/>
              <a:buNone/>
            </a:pPr>
            <a:r>
              <a:rPr lang="en-US" sz="1400" b="1" i="0" u="none" strike="noStrike" cap="none">
                <a:solidFill>
                  <a:srgbClr val="0A7EA4"/>
                </a:solidFill>
                <a:latin typeface="Arial" panose="020B0604020202020204"/>
                <a:ea typeface="Arial" panose="020B0604020202020204"/>
                <a:cs typeface="Arial" panose="020B0604020202020204"/>
                <a:sym typeface="Arial" panose="020B0604020202020204"/>
              </a:rPr>
              <a:t>Key UK Statistics</a:t>
            </a:r>
            <a:endParaRPr sz="14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589" name="Google Shape;589;p22"/>
          <p:cNvSpPr/>
          <p:nvPr/>
        </p:nvSpPr>
        <p:spPr>
          <a:xfrm>
            <a:off x="256032" y="1316736"/>
            <a:ext cx="4937760" cy="3200400"/>
          </a:xfrm>
          <a:prstGeom prst="rect">
            <a:avLst/>
          </a:prstGeom>
          <a:noFill/>
          <a:ln>
            <a:noFill/>
          </a:ln>
        </p:spPr>
        <p:txBody>
          <a:bodyPr spcFirstLastPara="1" wrap="square" lIns="91425" tIns="45700" rIns="91425" bIns="45700" anchor="t" anchorCtr="0">
            <a:noAutofit/>
          </a:bodyPr>
          <a:lstStyle/>
          <a:p>
            <a:pPr marL="342900" marR="0" lvl="0" indent="-342900" algn="l" rtl="0">
              <a:spcBef>
                <a:spcPts val="0"/>
              </a:spcBef>
              <a:spcAft>
                <a:spcPts val="0"/>
              </a:spcAft>
              <a:buClr>
                <a:srgbClr val="0B1F33"/>
              </a:buClr>
              <a:buSzPts val="1250"/>
              <a:buFont typeface="Arial" panose="020B0604020202020204"/>
              <a:buChar char="•"/>
            </a:pPr>
            <a:r>
              <a:rPr lang="en-US" sz="1250" b="0" i="0" u="none" strike="noStrike" cap="none">
                <a:solidFill>
                  <a:srgbClr val="0B1F33"/>
                </a:solidFill>
                <a:latin typeface="Arial" panose="020B0604020202020204"/>
                <a:ea typeface="Arial" panose="020B0604020202020204"/>
                <a:cs typeface="Arial" panose="020B0604020202020204"/>
                <a:sym typeface="Arial" panose="020B0604020202020204"/>
              </a:rPr>
              <a:t>Adults in the most deprived quintile spend 7.8 hrs/day on screens vs 5.1 hrs in least deprived (Hunter et al., 2020).</a:t>
            </a:r>
            <a:endParaRPr sz="125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a:p>
            <a:pPr marL="342900" marR="0" lvl="0" indent="-342900" algn="l" rtl="0">
              <a:spcBef>
                <a:spcPts val="700"/>
              </a:spcBef>
              <a:spcAft>
                <a:spcPts val="0"/>
              </a:spcAft>
              <a:buClr>
                <a:srgbClr val="0B1F33"/>
              </a:buClr>
              <a:buSzPts val="1250"/>
              <a:buFont typeface="Arial" panose="020B0604020202020204"/>
              <a:buChar char="•"/>
            </a:pPr>
            <a:r>
              <a:rPr lang="en-US" sz="1250" b="0" i="0" u="none" strike="noStrike" cap="none">
                <a:solidFill>
                  <a:srgbClr val="0B1F33"/>
                </a:solidFill>
                <a:latin typeface="Arial" panose="020B0604020202020204"/>
                <a:ea typeface="Arial" panose="020B0604020202020204"/>
                <a:cs typeface="Arial" panose="020B0604020202020204"/>
                <a:sym typeface="Arial" panose="020B0604020202020204"/>
              </a:rPr>
              <a:t>Women aged 25–34 report the highest rates of anxiety linked to social media use.</a:t>
            </a:r>
            <a:endParaRPr sz="125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a:p>
            <a:pPr marL="342900" marR="0" lvl="0" indent="-342900" algn="l" rtl="0">
              <a:spcBef>
                <a:spcPts val="700"/>
              </a:spcBef>
              <a:spcAft>
                <a:spcPts val="0"/>
              </a:spcAft>
              <a:buClr>
                <a:srgbClr val="0B1F33"/>
              </a:buClr>
              <a:buSzPts val="1250"/>
              <a:buFont typeface="Arial" panose="020B0604020202020204"/>
              <a:buChar char="•"/>
            </a:pPr>
            <a:r>
              <a:rPr lang="en-US" sz="1250" b="0" i="0" u="none" strike="noStrike" cap="none">
                <a:solidFill>
                  <a:srgbClr val="0B1F33"/>
                </a:solidFill>
                <a:latin typeface="Arial" panose="020B0604020202020204"/>
                <a:ea typeface="Arial" panose="020B0604020202020204"/>
                <a:cs typeface="Arial" panose="020B0604020202020204"/>
                <a:sym typeface="Arial" panose="020B0604020202020204"/>
              </a:rPr>
              <a:t>50% of UK workers report always-on digital culture negatively impacts mental health (Grapevine, 2021).</a:t>
            </a:r>
            <a:endParaRPr sz="125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a:p>
            <a:pPr marL="342900" marR="0" lvl="0" indent="-342900" algn="l" rtl="0">
              <a:spcBef>
                <a:spcPts val="700"/>
              </a:spcBef>
              <a:spcAft>
                <a:spcPts val="0"/>
              </a:spcAft>
              <a:buClr>
                <a:srgbClr val="0B1F33"/>
              </a:buClr>
              <a:buSzPts val="1250"/>
              <a:buFont typeface="Arial" panose="020B0604020202020204"/>
              <a:buChar char="•"/>
            </a:pPr>
            <a:r>
              <a:rPr lang="en-US" sz="1250" b="0" i="0" u="none" strike="noStrike" cap="none">
                <a:solidFill>
                  <a:srgbClr val="0B1F33"/>
                </a:solidFill>
                <a:latin typeface="Arial" panose="020B0604020202020204"/>
                <a:ea typeface="Arial" panose="020B0604020202020204"/>
                <a:cs typeface="Arial" panose="020B0604020202020204"/>
                <a:sym typeface="Arial" panose="020B0604020202020204"/>
              </a:rPr>
              <a:t>Black and minority ethnic groups aged 25–40 show higher social media use and lower digital wellbeing literacy.</a:t>
            </a:r>
            <a:endParaRPr sz="125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590" name="Google Shape;590;p22"/>
          <p:cNvSpPr/>
          <p:nvPr/>
        </p:nvSpPr>
        <p:spPr>
          <a:xfrm>
            <a:off x="5394960" y="914400"/>
            <a:ext cx="3474720" cy="347472"/>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0A7EA4"/>
              </a:buClr>
              <a:buSzPts val="1200"/>
              <a:buFont typeface="Arial" panose="020B0604020202020204"/>
              <a:buNone/>
            </a:pPr>
            <a:r>
              <a:rPr lang="en-US" sz="1200" b="1" i="0" u="none" strike="noStrike" cap="none">
                <a:solidFill>
                  <a:srgbClr val="0A7EA4"/>
                </a:solidFill>
                <a:latin typeface="Arial" panose="020B0604020202020204"/>
                <a:ea typeface="Arial" panose="020B0604020202020204"/>
                <a:cs typeface="Arial" panose="020B0604020202020204"/>
                <a:sym typeface="Arial" panose="020B0604020202020204"/>
              </a:rPr>
              <a:t>Screen Time by Deprivation Quintile (hrs/day)</a:t>
            </a:r>
            <a:endParaRPr sz="12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591" name="Google Shape;591;p22"/>
          <p:cNvSpPr/>
          <p:nvPr/>
        </p:nvSpPr>
        <p:spPr>
          <a:xfrm>
            <a:off x="5577840" y="2061058"/>
            <a:ext cx="475488" cy="2282342"/>
          </a:xfrm>
          <a:prstGeom prst="rect">
            <a:avLst/>
          </a:prstGeom>
          <a:solidFill>
            <a:srgbClr val="EF476F"/>
          </a:solidFill>
          <a:ln w="12700" cap="flat" cmpd="sng">
            <a:solidFill>
              <a:srgbClr val="EF476F"/>
            </a:solidFill>
            <a:prstDash val="solid"/>
            <a:round/>
            <a:headEnd type="none" w="sm" len="sm"/>
            <a:tailEnd type="none" w="sm" len="sm"/>
          </a:ln>
          <a:effectLst>
            <a:outerShdw blurRad="101600" dist="38100" dir="8100000" algn="bl" rotWithShape="0">
              <a:srgbClr val="000000">
                <a:alpha val="18039"/>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 name="Google Shape;592;p22"/>
          <p:cNvSpPr/>
          <p:nvPr/>
        </p:nvSpPr>
        <p:spPr>
          <a:xfrm>
            <a:off x="5577840" y="1805026"/>
            <a:ext cx="475488" cy="237744"/>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0B1F33"/>
              </a:buClr>
              <a:buSzPts val="1100"/>
              <a:buFont typeface="Arial" panose="020B0604020202020204"/>
              <a:buNone/>
            </a:pPr>
            <a:r>
              <a:rPr lang="en-US" sz="1100" b="1" i="0" u="none" strike="noStrike" cap="none">
                <a:solidFill>
                  <a:srgbClr val="0B1F33"/>
                </a:solidFill>
                <a:latin typeface="Arial" panose="020B0604020202020204"/>
                <a:ea typeface="Arial" panose="020B0604020202020204"/>
                <a:cs typeface="Arial" panose="020B0604020202020204"/>
                <a:sym typeface="Arial" panose="020B0604020202020204"/>
              </a:rPr>
              <a:t>7.8</a:t>
            </a:r>
            <a:endParaRPr sz="11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593" name="Google Shape;593;p22"/>
          <p:cNvSpPr/>
          <p:nvPr/>
        </p:nvSpPr>
        <p:spPr>
          <a:xfrm>
            <a:off x="5577840" y="4398264"/>
            <a:ext cx="475488" cy="201168"/>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4A6278"/>
              </a:buClr>
              <a:buSzPts val="1000"/>
              <a:buFont typeface="Arial" panose="020B0604020202020204"/>
              <a:buNone/>
            </a:pPr>
            <a:r>
              <a:rPr lang="en-US" sz="1000" b="0" i="0" u="none" strike="noStrike" cap="none">
                <a:solidFill>
                  <a:srgbClr val="4A6278"/>
                </a:solidFill>
                <a:latin typeface="Arial" panose="020B0604020202020204"/>
                <a:ea typeface="Arial" panose="020B0604020202020204"/>
                <a:cs typeface="Arial" panose="020B0604020202020204"/>
                <a:sym typeface="Arial" panose="020B0604020202020204"/>
              </a:rPr>
              <a:t>Q1</a:t>
            </a:r>
            <a:endParaRPr sz="10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594" name="Google Shape;594;p22"/>
          <p:cNvSpPr/>
          <p:nvPr/>
        </p:nvSpPr>
        <p:spPr>
          <a:xfrm>
            <a:off x="6217920" y="2265883"/>
            <a:ext cx="475488" cy="2077517"/>
          </a:xfrm>
          <a:prstGeom prst="rect">
            <a:avLst/>
          </a:prstGeom>
          <a:solidFill>
            <a:srgbClr val="E8963C"/>
          </a:solidFill>
          <a:ln w="12700" cap="flat" cmpd="sng">
            <a:solidFill>
              <a:srgbClr val="E8963C"/>
            </a:solidFill>
            <a:prstDash val="solid"/>
            <a:round/>
            <a:headEnd type="none" w="sm" len="sm"/>
            <a:tailEnd type="none" w="sm" len="sm"/>
          </a:ln>
          <a:effectLst>
            <a:outerShdw blurRad="101600" dist="38100" dir="8100000" algn="bl" rotWithShape="0">
              <a:srgbClr val="000000">
                <a:alpha val="18039"/>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 name="Google Shape;595;p22"/>
          <p:cNvSpPr/>
          <p:nvPr/>
        </p:nvSpPr>
        <p:spPr>
          <a:xfrm>
            <a:off x="6217920" y="2009851"/>
            <a:ext cx="475488" cy="237744"/>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0B1F33"/>
              </a:buClr>
              <a:buSzPts val="1100"/>
              <a:buFont typeface="Arial" panose="020B0604020202020204"/>
              <a:buNone/>
            </a:pPr>
            <a:r>
              <a:rPr lang="en-US" sz="1100" b="1" i="0" u="none" strike="noStrike" cap="none">
                <a:solidFill>
                  <a:srgbClr val="0B1F33"/>
                </a:solidFill>
                <a:latin typeface="Arial" panose="020B0604020202020204"/>
                <a:ea typeface="Arial" panose="020B0604020202020204"/>
                <a:cs typeface="Arial" panose="020B0604020202020204"/>
                <a:sym typeface="Arial" panose="020B0604020202020204"/>
              </a:rPr>
              <a:t>7.1</a:t>
            </a:r>
            <a:endParaRPr sz="11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596" name="Google Shape;596;p22"/>
          <p:cNvSpPr/>
          <p:nvPr/>
        </p:nvSpPr>
        <p:spPr>
          <a:xfrm>
            <a:off x="6217920" y="4398264"/>
            <a:ext cx="475488" cy="201168"/>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4A6278"/>
              </a:buClr>
              <a:buSzPts val="1000"/>
              <a:buFont typeface="Arial" panose="020B0604020202020204"/>
              <a:buNone/>
            </a:pPr>
            <a:r>
              <a:rPr lang="en-US" sz="1000" b="0" i="0" u="none" strike="noStrike" cap="none">
                <a:solidFill>
                  <a:srgbClr val="4A6278"/>
                </a:solidFill>
                <a:latin typeface="Arial" panose="020B0604020202020204"/>
                <a:ea typeface="Arial" panose="020B0604020202020204"/>
                <a:cs typeface="Arial" panose="020B0604020202020204"/>
                <a:sym typeface="Arial" panose="020B0604020202020204"/>
              </a:rPr>
              <a:t>Q2</a:t>
            </a:r>
            <a:endParaRPr sz="10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597" name="Google Shape;597;p22"/>
          <p:cNvSpPr/>
          <p:nvPr/>
        </p:nvSpPr>
        <p:spPr>
          <a:xfrm>
            <a:off x="6858000" y="2470709"/>
            <a:ext cx="475488" cy="1872691"/>
          </a:xfrm>
          <a:prstGeom prst="rect">
            <a:avLst/>
          </a:prstGeom>
          <a:solidFill>
            <a:srgbClr val="4FC3F7"/>
          </a:solidFill>
          <a:ln w="12700" cap="flat" cmpd="sng">
            <a:solidFill>
              <a:srgbClr val="4FC3F7"/>
            </a:solidFill>
            <a:prstDash val="solid"/>
            <a:round/>
            <a:headEnd type="none" w="sm" len="sm"/>
            <a:tailEnd type="none" w="sm" len="sm"/>
          </a:ln>
          <a:effectLst>
            <a:outerShdw blurRad="101600" dist="38100" dir="8100000" algn="bl" rotWithShape="0">
              <a:srgbClr val="000000">
                <a:alpha val="18039"/>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 name="Google Shape;598;p22"/>
          <p:cNvSpPr/>
          <p:nvPr/>
        </p:nvSpPr>
        <p:spPr>
          <a:xfrm>
            <a:off x="6858000" y="2214677"/>
            <a:ext cx="475488" cy="237744"/>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0B1F33"/>
              </a:buClr>
              <a:buSzPts val="1100"/>
              <a:buFont typeface="Arial" panose="020B0604020202020204"/>
              <a:buNone/>
            </a:pPr>
            <a:r>
              <a:rPr lang="en-US" sz="1100" b="1" i="0" u="none" strike="noStrike" cap="none">
                <a:solidFill>
                  <a:srgbClr val="0B1F33"/>
                </a:solidFill>
                <a:latin typeface="Arial" panose="020B0604020202020204"/>
                <a:ea typeface="Arial" panose="020B0604020202020204"/>
                <a:cs typeface="Arial" panose="020B0604020202020204"/>
                <a:sym typeface="Arial" panose="020B0604020202020204"/>
              </a:rPr>
              <a:t>6.4</a:t>
            </a:r>
            <a:endParaRPr sz="11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599" name="Google Shape;599;p22"/>
          <p:cNvSpPr/>
          <p:nvPr/>
        </p:nvSpPr>
        <p:spPr>
          <a:xfrm>
            <a:off x="6858000" y="4398264"/>
            <a:ext cx="475488" cy="201168"/>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4A6278"/>
              </a:buClr>
              <a:buSzPts val="1000"/>
              <a:buFont typeface="Arial" panose="020B0604020202020204"/>
              <a:buNone/>
            </a:pPr>
            <a:r>
              <a:rPr lang="en-US" sz="1000" b="0" i="0" u="none" strike="noStrike" cap="none">
                <a:solidFill>
                  <a:srgbClr val="4A6278"/>
                </a:solidFill>
                <a:latin typeface="Arial" panose="020B0604020202020204"/>
                <a:ea typeface="Arial" panose="020B0604020202020204"/>
                <a:cs typeface="Arial" panose="020B0604020202020204"/>
                <a:sym typeface="Arial" panose="020B0604020202020204"/>
              </a:rPr>
              <a:t>Q3</a:t>
            </a:r>
            <a:endParaRPr sz="10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600" name="Google Shape;600;p22"/>
          <p:cNvSpPr/>
          <p:nvPr/>
        </p:nvSpPr>
        <p:spPr>
          <a:xfrm>
            <a:off x="7498080" y="2646274"/>
            <a:ext cx="475488" cy="1697126"/>
          </a:xfrm>
          <a:prstGeom prst="rect">
            <a:avLst/>
          </a:prstGeom>
          <a:solidFill>
            <a:srgbClr val="0A7EA4"/>
          </a:solidFill>
          <a:ln w="12700" cap="flat" cmpd="sng">
            <a:solidFill>
              <a:srgbClr val="0A7EA4"/>
            </a:solidFill>
            <a:prstDash val="solid"/>
            <a:round/>
            <a:headEnd type="none" w="sm" len="sm"/>
            <a:tailEnd type="none" w="sm" len="sm"/>
          </a:ln>
          <a:effectLst>
            <a:outerShdw blurRad="101600" dist="38100" dir="8100000" algn="bl" rotWithShape="0">
              <a:srgbClr val="000000">
                <a:alpha val="18039"/>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1" name="Google Shape;601;p22"/>
          <p:cNvSpPr/>
          <p:nvPr/>
        </p:nvSpPr>
        <p:spPr>
          <a:xfrm>
            <a:off x="7498080" y="2390242"/>
            <a:ext cx="475488" cy="237744"/>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0B1F33"/>
              </a:buClr>
              <a:buSzPts val="1100"/>
              <a:buFont typeface="Arial" panose="020B0604020202020204"/>
              <a:buNone/>
            </a:pPr>
            <a:r>
              <a:rPr lang="en-US" sz="1100" b="1" i="0" u="none" strike="noStrike" cap="none">
                <a:solidFill>
                  <a:srgbClr val="0B1F33"/>
                </a:solidFill>
                <a:latin typeface="Arial" panose="020B0604020202020204"/>
                <a:ea typeface="Arial" panose="020B0604020202020204"/>
                <a:cs typeface="Arial" panose="020B0604020202020204"/>
                <a:sym typeface="Arial" panose="020B0604020202020204"/>
              </a:rPr>
              <a:t>5.8</a:t>
            </a:r>
            <a:endParaRPr sz="11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602" name="Google Shape;602;p22"/>
          <p:cNvSpPr/>
          <p:nvPr/>
        </p:nvSpPr>
        <p:spPr>
          <a:xfrm>
            <a:off x="7498080" y="4398264"/>
            <a:ext cx="475488" cy="201168"/>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4A6278"/>
              </a:buClr>
              <a:buSzPts val="1000"/>
              <a:buFont typeface="Arial" panose="020B0604020202020204"/>
              <a:buNone/>
            </a:pPr>
            <a:r>
              <a:rPr lang="en-US" sz="1000" b="0" i="0" u="none" strike="noStrike" cap="none">
                <a:solidFill>
                  <a:srgbClr val="4A6278"/>
                </a:solidFill>
                <a:latin typeface="Arial" panose="020B0604020202020204"/>
                <a:ea typeface="Arial" panose="020B0604020202020204"/>
                <a:cs typeface="Arial" panose="020B0604020202020204"/>
                <a:sym typeface="Arial" panose="020B0604020202020204"/>
              </a:rPr>
              <a:t>Q4</a:t>
            </a:r>
            <a:endParaRPr sz="10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603" name="Google Shape;603;p22"/>
          <p:cNvSpPr/>
          <p:nvPr/>
        </p:nvSpPr>
        <p:spPr>
          <a:xfrm>
            <a:off x="8138160" y="2851099"/>
            <a:ext cx="475488" cy="1492301"/>
          </a:xfrm>
          <a:prstGeom prst="rect">
            <a:avLst/>
          </a:prstGeom>
          <a:solidFill>
            <a:srgbClr val="00C9A7"/>
          </a:solidFill>
          <a:ln w="12700" cap="flat" cmpd="sng">
            <a:solidFill>
              <a:srgbClr val="00C9A7"/>
            </a:solidFill>
            <a:prstDash val="solid"/>
            <a:round/>
            <a:headEnd type="none" w="sm" len="sm"/>
            <a:tailEnd type="none" w="sm" len="sm"/>
          </a:ln>
          <a:effectLst>
            <a:outerShdw blurRad="101600" dist="38100" dir="8100000" algn="bl" rotWithShape="0">
              <a:srgbClr val="000000">
                <a:alpha val="18039"/>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4" name="Google Shape;604;p22"/>
          <p:cNvSpPr/>
          <p:nvPr/>
        </p:nvSpPr>
        <p:spPr>
          <a:xfrm>
            <a:off x="8138160" y="2595067"/>
            <a:ext cx="475488" cy="237744"/>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0B1F33"/>
              </a:buClr>
              <a:buSzPts val="1100"/>
              <a:buFont typeface="Arial" panose="020B0604020202020204"/>
              <a:buNone/>
            </a:pPr>
            <a:r>
              <a:rPr lang="en-US" sz="1100" b="1" i="0" u="none" strike="noStrike" cap="none">
                <a:solidFill>
                  <a:srgbClr val="0B1F33"/>
                </a:solidFill>
                <a:latin typeface="Arial" panose="020B0604020202020204"/>
                <a:ea typeface="Arial" panose="020B0604020202020204"/>
                <a:cs typeface="Arial" panose="020B0604020202020204"/>
                <a:sym typeface="Arial" panose="020B0604020202020204"/>
              </a:rPr>
              <a:t>5.1</a:t>
            </a:r>
            <a:endParaRPr sz="11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605" name="Google Shape;605;p22"/>
          <p:cNvSpPr/>
          <p:nvPr/>
        </p:nvSpPr>
        <p:spPr>
          <a:xfrm>
            <a:off x="8138160" y="4398264"/>
            <a:ext cx="475488" cy="201168"/>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4A6278"/>
              </a:buClr>
              <a:buSzPts val="1000"/>
              <a:buFont typeface="Arial" panose="020B0604020202020204"/>
              <a:buNone/>
            </a:pPr>
            <a:r>
              <a:rPr lang="en-US" sz="1000" b="0" i="0" u="none" strike="noStrike" cap="none">
                <a:solidFill>
                  <a:srgbClr val="4A6278"/>
                </a:solidFill>
                <a:latin typeface="Arial" panose="020B0604020202020204"/>
                <a:ea typeface="Arial" panose="020B0604020202020204"/>
                <a:cs typeface="Arial" panose="020B0604020202020204"/>
                <a:sym typeface="Arial" panose="020B0604020202020204"/>
              </a:rPr>
              <a:t>Q5</a:t>
            </a:r>
            <a:endParaRPr sz="10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cxnSp>
        <p:nvCxnSpPr>
          <p:cNvPr id="606" name="Google Shape;606;p22"/>
          <p:cNvCxnSpPr/>
          <p:nvPr/>
        </p:nvCxnSpPr>
        <p:spPr>
          <a:xfrm>
            <a:off x="5577840" y="4343400"/>
            <a:ext cx="3200400" cy="0"/>
          </a:xfrm>
          <a:prstGeom prst="straightConnector1">
            <a:avLst/>
          </a:prstGeom>
          <a:noFill/>
          <a:ln w="19050" cap="flat" cmpd="sng">
            <a:solidFill>
              <a:srgbClr val="4A6278"/>
            </a:solidFill>
            <a:prstDash val="solid"/>
            <a:round/>
            <a:headEnd type="none" w="sm" len="sm"/>
            <a:tailEnd type="none" w="sm" len="sm"/>
          </a:ln>
        </p:spPr>
      </p:cxnSp>
      <p:sp>
        <p:nvSpPr>
          <p:cNvPr id="607" name="Google Shape;607;p22"/>
          <p:cNvSpPr/>
          <p:nvPr/>
        </p:nvSpPr>
        <p:spPr>
          <a:xfrm>
            <a:off x="5394960" y="4626864"/>
            <a:ext cx="3474720" cy="219456"/>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4A6278"/>
              </a:buClr>
              <a:buSzPts val="950"/>
              <a:buFont typeface="Arial" panose="020B0604020202020204"/>
              <a:buNone/>
            </a:pPr>
            <a:r>
              <a:rPr lang="en-US" sz="950" b="0" i="1" u="none" strike="noStrike" cap="none">
                <a:solidFill>
                  <a:srgbClr val="4A6278"/>
                </a:solidFill>
                <a:latin typeface="Arial" panose="020B0604020202020204"/>
                <a:ea typeface="Arial" panose="020B0604020202020204"/>
                <a:cs typeface="Arial" panose="020B0604020202020204"/>
                <a:sym typeface="Arial" panose="020B0604020202020204"/>
              </a:rPr>
              <a:t>Q1 = Most deprived  |  Q5 = Least deprived  (ONS, 2022)</a:t>
            </a:r>
            <a:endParaRPr sz="95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0B1F33"/>
        </a:solidFill>
        <a:effectLst/>
      </p:bgPr>
    </p:bg>
    <p:spTree>
      <p:nvGrpSpPr>
        <p:cNvPr id="1" name="Shape 612"/>
        <p:cNvGrpSpPr/>
        <p:nvPr/>
      </p:nvGrpSpPr>
      <p:grpSpPr>
        <a:xfrm>
          <a:off x="0" y="0"/>
          <a:ext cx="0" cy="0"/>
          <a:chOff x="0" y="0"/>
          <a:chExt cx="0" cy="0"/>
        </a:xfrm>
      </p:grpSpPr>
      <p:sp>
        <p:nvSpPr>
          <p:cNvPr id="613" name="Google Shape;613;p23"/>
          <p:cNvSpPr/>
          <p:nvPr/>
        </p:nvSpPr>
        <p:spPr>
          <a:xfrm>
            <a:off x="0" y="0"/>
            <a:ext cx="9144000" cy="82296"/>
          </a:xfrm>
          <a:prstGeom prst="rect">
            <a:avLst/>
          </a:prstGeom>
          <a:solidFill>
            <a:srgbClr val="00C9A7"/>
          </a:solidFill>
          <a:ln w="12700" cap="flat" cmpd="sng">
            <a:solidFill>
              <a:srgbClr val="00C9A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4" name="Google Shape;614;p23"/>
          <p:cNvSpPr/>
          <p:nvPr/>
        </p:nvSpPr>
        <p:spPr>
          <a:xfrm>
            <a:off x="0" y="0"/>
            <a:ext cx="201168" cy="5143500"/>
          </a:xfrm>
          <a:prstGeom prst="rect">
            <a:avLst/>
          </a:prstGeom>
          <a:solidFill>
            <a:srgbClr val="00C9A7"/>
          </a:solidFill>
          <a:ln w="12700" cap="flat" cmpd="sng">
            <a:solidFill>
              <a:srgbClr val="00C9A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5" name="Google Shape;615;p23"/>
          <p:cNvSpPr/>
          <p:nvPr/>
        </p:nvSpPr>
        <p:spPr>
          <a:xfrm>
            <a:off x="6400800" y="1371600"/>
            <a:ext cx="3200400" cy="3200400"/>
          </a:xfrm>
          <a:prstGeom prst="ellipse">
            <a:avLst/>
          </a:prstGeom>
          <a:solidFill>
            <a:srgbClr val="0A7EA4">
              <a:alpha val="12156"/>
            </a:srgbClr>
          </a:solidFill>
          <a:ln w="12700" cap="flat" cmpd="sng">
            <a:solidFill>
              <a:srgbClr val="0A7EA4">
                <a:alpha val="12156"/>
              </a:srgbClr>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6" name="Google Shape;616;p23"/>
          <p:cNvSpPr/>
          <p:nvPr/>
        </p:nvSpPr>
        <p:spPr>
          <a:xfrm>
            <a:off x="457200" y="182880"/>
            <a:ext cx="8229600" cy="713232"/>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00C9A7"/>
              </a:buClr>
              <a:buSzPts val="3400"/>
              <a:buFont typeface="Arial" panose="020B0604020202020204"/>
              <a:buNone/>
            </a:pPr>
            <a:r>
              <a:rPr lang="en-US" sz="3400" b="1" i="0" u="none" strike="noStrike" cap="none">
                <a:solidFill>
                  <a:srgbClr val="00C9A7"/>
                </a:solidFill>
                <a:latin typeface="Arial" panose="020B0604020202020204"/>
                <a:ea typeface="Arial" panose="020B0604020202020204"/>
                <a:cs typeface="Arial" panose="020B0604020202020204"/>
                <a:sym typeface="Arial" panose="020B0604020202020204"/>
              </a:rPr>
              <a:t>CONCLUSION</a:t>
            </a:r>
            <a:endParaRPr sz="34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617" name="Google Shape;617;p23"/>
          <p:cNvSpPr/>
          <p:nvPr/>
        </p:nvSpPr>
        <p:spPr>
          <a:xfrm>
            <a:off x="365760" y="1078992"/>
            <a:ext cx="8412480" cy="804672"/>
          </a:xfrm>
          <a:prstGeom prst="rect">
            <a:avLst/>
          </a:prstGeom>
          <a:solidFill>
            <a:srgbClr val="0F2033"/>
          </a:solidFill>
          <a:ln w="12700" cap="flat" cmpd="sng">
            <a:solidFill>
              <a:srgbClr val="0A7EA4"/>
            </a:solidFill>
            <a:prstDash val="solid"/>
            <a:round/>
            <a:headEnd type="none" w="sm" len="sm"/>
            <a:tailEnd type="none" w="sm" len="sm"/>
          </a:ln>
          <a:effectLst>
            <a:outerShdw blurRad="101600" dist="38100" dir="8100000" algn="bl" rotWithShape="0">
              <a:srgbClr val="000000">
                <a:alpha val="18039"/>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8" name="Google Shape;618;p23"/>
          <p:cNvSpPr/>
          <p:nvPr/>
        </p:nvSpPr>
        <p:spPr>
          <a:xfrm>
            <a:off x="475488" y="1078992"/>
            <a:ext cx="566928" cy="804672"/>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000000"/>
              </a:buClr>
              <a:buSzPts val="2200"/>
              <a:buFont typeface="Arial" panose="020B0604020202020204"/>
              <a:buNone/>
            </a:pPr>
            <a:r>
              <a:rPr lang="en-US" sz="2200" b="0" i="0" u="none" strike="noStrike" cap="none">
                <a:solidFill>
                  <a:srgbClr val="000000"/>
                </a:solidFill>
                <a:latin typeface="Arial" panose="020B0604020202020204"/>
                <a:ea typeface="Arial" panose="020B0604020202020204"/>
                <a:cs typeface="Arial" panose="020B0604020202020204"/>
                <a:sym typeface="Arial" panose="020B0604020202020204"/>
              </a:rPr>
              <a:t>📊</a:t>
            </a:r>
            <a:endParaRPr sz="22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619" name="Google Shape;619;p23"/>
          <p:cNvSpPr/>
          <p:nvPr/>
        </p:nvSpPr>
        <p:spPr>
          <a:xfrm>
            <a:off x="1115568" y="1078992"/>
            <a:ext cx="7516368" cy="804672"/>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FFFFFF"/>
              </a:buClr>
              <a:buSzPts val="1300"/>
              <a:buFont typeface="Arial" panose="020B0604020202020204"/>
              <a:buNone/>
            </a:pPr>
            <a:r>
              <a:rPr lang="en-US" sz="1300" b="0" i="0" u="none" strike="noStrike" cap="none">
                <a:solidFill>
                  <a:srgbClr val="FFFFFF"/>
                </a:solidFill>
                <a:latin typeface="Arial" panose="020B0604020202020204"/>
                <a:ea typeface="Arial" panose="020B0604020202020204"/>
                <a:cs typeface="Arial" panose="020B0604020202020204"/>
                <a:sym typeface="Arial" panose="020B0604020202020204"/>
              </a:rPr>
              <a:t>Digital technology overconsumption is a significant and growing public health challenge for UK adults aged 25–40.</a:t>
            </a:r>
            <a:endParaRPr sz="13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620" name="Google Shape;620;p23"/>
          <p:cNvSpPr/>
          <p:nvPr/>
        </p:nvSpPr>
        <p:spPr>
          <a:xfrm>
            <a:off x="365760" y="2011680"/>
            <a:ext cx="8412480" cy="804672"/>
          </a:xfrm>
          <a:prstGeom prst="rect">
            <a:avLst/>
          </a:prstGeom>
          <a:solidFill>
            <a:srgbClr val="0F2033"/>
          </a:solidFill>
          <a:ln w="12700" cap="flat" cmpd="sng">
            <a:solidFill>
              <a:srgbClr val="0A7EA4"/>
            </a:solidFill>
            <a:prstDash val="solid"/>
            <a:round/>
            <a:headEnd type="none" w="sm" len="sm"/>
            <a:tailEnd type="none" w="sm" len="sm"/>
          </a:ln>
          <a:effectLst>
            <a:outerShdw blurRad="101600" dist="38100" dir="8100000" algn="bl" rotWithShape="0">
              <a:srgbClr val="000000">
                <a:alpha val="18039"/>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1" name="Google Shape;621;p23"/>
          <p:cNvSpPr/>
          <p:nvPr/>
        </p:nvSpPr>
        <p:spPr>
          <a:xfrm>
            <a:off x="475488" y="2011680"/>
            <a:ext cx="566928" cy="804672"/>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000000"/>
              </a:buClr>
              <a:buSzPts val="2200"/>
              <a:buFont typeface="Arial" panose="020B0604020202020204"/>
              <a:buNone/>
            </a:pPr>
            <a:r>
              <a:rPr lang="en-US" sz="2200" b="0" i="0" u="none" strike="noStrike" cap="none">
                <a:solidFill>
                  <a:srgbClr val="000000"/>
                </a:solidFill>
                <a:latin typeface="Arial" panose="020B0604020202020204"/>
                <a:ea typeface="Arial" panose="020B0604020202020204"/>
                <a:cs typeface="Arial" panose="020B0604020202020204"/>
                <a:sym typeface="Arial" panose="020B0604020202020204"/>
              </a:rPr>
              <a:t>🧪</a:t>
            </a:r>
            <a:endParaRPr sz="22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622" name="Google Shape;622;p23"/>
          <p:cNvSpPr/>
          <p:nvPr/>
        </p:nvSpPr>
        <p:spPr>
          <a:xfrm>
            <a:off x="1115568" y="2011680"/>
            <a:ext cx="7516368" cy="804672"/>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FFFFFF"/>
              </a:buClr>
              <a:buSzPts val="1300"/>
              <a:buFont typeface="Arial" panose="020B0604020202020204"/>
              <a:buNone/>
            </a:pPr>
            <a:r>
              <a:rPr lang="en-US" sz="1300" b="0" i="0" u="none" strike="noStrike" cap="none">
                <a:solidFill>
                  <a:srgbClr val="FFFFFF"/>
                </a:solidFill>
                <a:latin typeface="Arial" panose="020B0604020202020204"/>
                <a:ea typeface="Arial" panose="020B0604020202020204"/>
                <a:cs typeface="Arial" panose="020B0604020202020204"/>
                <a:sym typeface="Arial" panose="020B0604020202020204"/>
              </a:rPr>
              <a:t>The Digital Detox campaign is evidence-based, theoretically grounded in HBM, TPB, and TTM, and aligned with Ottawa Charter principles.</a:t>
            </a:r>
            <a:endParaRPr sz="13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623" name="Google Shape;623;p23"/>
          <p:cNvSpPr/>
          <p:nvPr/>
        </p:nvSpPr>
        <p:spPr>
          <a:xfrm>
            <a:off x="365760" y="2944368"/>
            <a:ext cx="8412480" cy="804672"/>
          </a:xfrm>
          <a:prstGeom prst="rect">
            <a:avLst/>
          </a:prstGeom>
          <a:solidFill>
            <a:srgbClr val="0F2033"/>
          </a:solidFill>
          <a:ln w="12700" cap="flat" cmpd="sng">
            <a:solidFill>
              <a:srgbClr val="0A7EA4"/>
            </a:solidFill>
            <a:prstDash val="solid"/>
            <a:round/>
            <a:headEnd type="none" w="sm" len="sm"/>
            <a:tailEnd type="none" w="sm" len="sm"/>
          </a:ln>
          <a:effectLst>
            <a:outerShdw blurRad="101600" dist="38100" dir="8100000" algn="bl" rotWithShape="0">
              <a:srgbClr val="000000">
                <a:alpha val="18039"/>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4" name="Google Shape;624;p23"/>
          <p:cNvSpPr/>
          <p:nvPr/>
        </p:nvSpPr>
        <p:spPr>
          <a:xfrm>
            <a:off x="475488" y="2944368"/>
            <a:ext cx="566928" cy="804672"/>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000000"/>
              </a:buClr>
              <a:buSzPts val="2200"/>
              <a:buFont typeface="Arial" panose="020B0604020202020204"/>
              <a:buNone/>
            </a:pPr>
            <a:r>
              <a:rPr lang="en-US" sz="2200" b="0" i="0" u="none" strike="noStrike" cap="none">
                <a:solidFill>
                  <a:srgbClr val="000000"/>
                </a:solidFill>
                <a:latin typeface="Arial" panose="020B0604020202020204"/>
                <a:ea typeface="Arial" panose="020B0604020202020204"/>
                <a:cs typeface="Arial" panose="020B0604020202020204"/>
                <a:sym typeface="Arial" panose="020B0604020202020204"/>
              </a:rPr>
              <a:t>📋</a:t>
            </a:r>
            <a:endParaRPr sz="22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625" name="Google Shape;625;p23"/>
          <p:cNvSpPr/>
          <p:nvPr/>
        </p:nvSpPr>
        <p:spPr>
          <a:xfrm>
            <a:off x="1115568" y="2944368"/>
            <a:ext cx="7516368" cy="804672"/>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FFFFFF"/>
              </a:buClr>
              <a:buSzPts val="1300"/>
              <a:buFont typeface="Arial" panose="020B0604020202020204"/>
              <a:buNone/>
            </a:pPr>
            <a:r>
              <a:rPr lang="en-US" sz="1300" b="0" i="0" u="none" strike="noStrike" cap="none">
                <a:solidFill>
                  <a:srgbClr val="FFFFFF"/>
                </a:solidFill>
                <a:latin typeface="Arial" panose="020B0604020202020204"/>
                <a:ea typeface="Arial" panose="020B0604020202020204"/>
                <a:cs typeface="Arial" panose="020B0604020202020204"/>
                <a:sym typeface="Arial" panose="020B0604020202020204"/>
              </a:rPr>
              <a:t>Robust multi-method evaluation ensures accountability and supports future commissioning decisions by the local council and NHS partners.</a:t>
            </a:r>
            <a:endParaRPr sz="13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626" name="Google Shape;626;p23"/>
          <p:cNvSpPr/>
          <p:nvPr/>
        </p:nvSpPr>
        <p:spPr>
          <a:xfrm>
            <a:off x="365760" y="3877056"/>
            <a:ext cx="8412480" cy="804672"/>
          </a:xfrm>
          <a:prstGeom prst="rect">
            <a:avLst/>
          </a:prstGeom>
          <a:solidFill>
            <a:srgbClr val="0F2033"/>
          </a:solidFill>
          <a:ln w="12700" cap="flat" cmpd="sng">
            <a:solidFill>
              <a:srgbClr val="0A7EA4"/>
            </a:solidFill>
            <a:prstDash val="solid"/>
            <a:round/>
            <a:headEnd type="none" w="sm" len="sm"/>
            <a:tailEnd type="none" w="sm" len="sm"/>
          </a:ln>
          <a:effectLst>
            <a:outerShdw blurRad="101600" dist="38100" dir="8100000" algn="bl" rotWithShape="0">
              <a:srgbClr val="000000">
                <a:alpha val="18039"/>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7" name="Google Shape;627;p23"/>
          <p:cNvSpPr/>
          <p:nvPr/>
        </p:nvSpPr>
        <p:spPr>
          <a:xfrm>
            <a:off x="475488" y="3877056"/>
            <a:ext cx="566928" cy="804672"/>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000000"/>
              </a:buClr>
              <a:buSzPts val="2200"/>
              <a:buFont typeface="Arial" panose="020B0604020202020204"/>
              <a:buNone/>
            </a:pPr>
            <a:r>
              <a:rPr lang="en-US" sz="2200" b="0" i="0" u="none" strike="noStrike" cap="none">
                <a:solidFill>
                  <a:srgbClr val="000000"/>
                </a:solidFill>
                <a:latin typeface="Arial" panose="020B0604020202020204"/>
                <a:ea typeface="Arial" panose="020B0604020202020204"/>
                <a:cs typeface="Arial" panose="020B0604020202020204"/>
                <a:sym typeface="Arial" panose="020B0604020202020204"/>
              </a:rPr>
              <a:t>⚖️</a:t>
            </a:r>
            <a:endParaRPr sz="22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628" name="Google Shape;628;p23"/>
          <p:cNvSpPr/>
          <p:nvPr/>
        </p:nvSpPr>
        <p:spPr>
          <a:xfrm>
            <a:off x="1115568" y="3877056"/>
            <a:ext cx="7516368" cy="804672"/>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FFFFFF"/>
              </a:buClr>
              <a:buSzPts val="1300"/>
              <a:buFont typeface="Arial" panose="020B0604020202020204"/>
              <a:buNone/>
            </a:pPr>
            <a:r>
              <a:rPr lang="en-US" sz="1300" b="0" i="0" u="none" strike="noStrike" cap="none">
                <a:solidFill>
                  <a:srgbClr val="FFFFFF"/>
                </a:solidFill>
                <a:latin typeface="Arial" panose="020B0604020202020204"/>
                <a:ea typeface="Arial" panose="020B0604020202020204"/>
                <a:cs typeface="Arial" panose="020B0604020202020204"/>
                <a:sym typeface="Arial" panose="020B0604020202020204"/>
              </a:rPr>
              <a:t>This campaign has the potential to reduce health inequalities and improve digital wellbeing across the life course.</a:t>
            </a:r>
            <a:endParaRPr sz="13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629" name="Google Shape;629;p23"/>
          <p:cNvSpPr/>
          <p:nvPr/>
        </p:nvSpPr>
        <p:spPr>
          <a:xfrm>
            <a:off x="0" y="4864608"/>
            <a:ext cx="9144000" cy="274320"/>
          </a:xfrm>
          <a:prstGeom prst="rect">
            <a:avLst/>
          </a:prstGeom>
          <a:solidFill>
            <a:srgbClr val="07111E"/>
          </a:solidFill>
          <a:ln w="12700" cap="flat" cmpd="sng">
            <a:solidFill>
              <a:srgbClr val="07111E"/>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0" name="Google Shape;630;p23"/>
          <p:cNvSpPr/>
          <p:nvPr/>
        </p:nvSpPr>
        <p:spPr>
          <a:xfrm>
            <a:off x="274320" y="4864608"/>
            <a:ext cx="859536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7AAFC4"/>
              </a:buClr>
              <a:buSzPts val="800"/>
              <a:buFont typeface="Arial" panose="020B0604020202020204"/>
              <a:buNone/>
            </a:pPr>
            <a:r>
              <a:rPr lang="en-US" sz="800" b="0" i="0" u="none" strike="noStrike" cap="none">
                <a:solidFill>
                  <a:srgbClr val="7AAFC4"/>
                </a:solidFill>
                <a:latin typeface="Arial" panose="020B0604020202020204"/>
                <a:ea typeface="Arial" panose="020B0604020202020204"/>
                <a:cs typeface="Arial" panose="020B0604020202020204"/>
                <a:sym typeface="Arial" panose="020B0604020202020204"/>
              </a:rPr>
              <a:t>LCHS7000 | Social Epidemiology and Public Health Development | Digital Detox Campaign</a:t>
            </a:r>
            <a:endParaRPr sz="8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0F8FF"/>
        </a:solidFill>
        <a:effectLst/>
      </p:bgPr>
    </p:bg>
    <p:spTree>
      <p:nvGrpSpPr>
        <p:cNvPr id="1" name="Shape 635"/>
        <p:cNvGrpSpPr/>
        <p:nvPr/>
      </p:nvGrpSpPr>
      <p:grpSpPr>
        <a:xfrm>
          <a:off x="0" y="0"/>
          <a:ext cx="0" cy="0"/>
          <a:chOff x="0" y="0"/>
          <a:chExt cx="0" cy="0"/>
        </a:xfrm>
      </p:grpSpPr>
      <p:sp>
        <p:nvSpPr>
          <p:cNvPr id="636" name="Google Shape;636;p24"/>
          <p:cNvSpPr/>
          <p:nvPr/>
        </p:nvSpPr>
        <p:spPr>
          <a:xfrm>
            <a:off x="0" y="0"/>
            <a:ext cx="9144000" cy="640080"/>
          </a:xfrm>
          <a:prstGeom prst="rect">
            <a:avLst/>
          </a:prstGeom>
          <a:solidFill>
            <a:srgbClr val="0B1F33"/>
          </a:solidFill>
          <a:ln w="12700" cap="flat" cmpd="sng">
            <a:solidFill>
              <a:srgbClr val="0B1F3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7" name="Google Shape;637;p24"/>
          <p:cNvSpPr/>
          <p:nvPr/>
        </p:nvSpPr>
        <p:spPr>
          <a:xfrm>
            <a:off x="0" y="0"/>
            <a:ext cx="164592" cy="5143500"/>
          </a:xfrm>
          <a:prstGeom prst="rect">
            <a:avLst/>
          </a:prstGeom>
          <a:solidFill>
            <a:srgbClr val="00C9A7"/>
          </a:solidFill>
          <a:ln w="12700" cap="flat" cmpd="sng">
            <a:solidFill>
              <a:srgbClr val="00C9A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8" name="Google Shape;638;p24"/>
          <p:cNvSpPr/>
          <p:nvPr/>
        </p:nvSpPr>
        <p:spPr>
          <a:xfrm>
            <a:off x="0" y="0"/>
            <a:ext cx="9144000" cy="54864"/>
          </a:xfrm>
          <a:prstGeom prst="rect">
            <a:avLst/>
          </a:prstGeom>
          <a:solidFill>
            <a:srgbClr val="00C9A7"/>
          </a:solidFill>
          <a:ln w="12700" cap="flat" cmpd="sng">
            <a:solidFill>
              <a:srgbClr val="00C9A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9" name="Google Shape;639;p24"/>
          <p:cNvSpPr/>
          <p:nvPr/>
        </p:nvSpPr>
        <p:spPr>
          <a:xfrm>
            <a:off x="320040" y="0"/>
            <a:ext cx="8503920" cy="6400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2000"/>
              <a:buFont typeface="Arial" panose="020B0604020202020204"/>
              <a:buNone/>
            </a:pPr>
            <a:r>
              <a:rPr lang="en-US" sz="2000" b="1" i="0" u="none" strike="noStrike" cap="none">
                <a:solidFill>
                  <a:srgbClr val="FFFFFF"/>
                </a:solidFill>
                <a:latin typeface="Arial" panose="020B0604020202020204"/>
                <a:ea typeface="Arial" panose="020B0604020202020204"/>
                <a:cs typeface="Arial" panose="020B0604020202020204"/>
                <a:sym typeface="Arial" panose="020B0604020202020204"/>
              </a:rPr>
              <a:t>References</a:t>
            </a:r>
            <a:endParaRPr sz="20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640" name="Google Shape;640;p24"/>
          <p:cNvSpPr/>
          <p:nvPr/>
        </p:nvSpPr>
        <p:spPr>
          <a:xfrm>
            <a:off x="320040" y="621792"/>
            <a:ext cx="8503920" cy="292608"/>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4FC3F7"/>
              </a:buClr>
              <a:buSzPts val="1100"/>
              <a:buFont typeface="Arial" panose="020B0604020202020204"/>
              <a:buNone/>
            </a:pPr>
            <a:r>
              <a:rPr lang="en-US" sz="1100" b="0" i="1" u="none" strike="noStrike" cap="none">
                <a:solidFill>
                  <a:srgbClr val="4FC3F7"/>
                </a:solidFill>
                <a:latin typeface="Arial" panose="020B0604020202020204"/>
                <a:ea typeface="Arial" panose="020B0604020202020204"/>
                <a:cs typeface="Arial" panose="020B0604020202020204"/>
                <a:sym typeface="Arial" panose="020B0604020202020204"/>
              </a:rPr>
              <a:t>Harvard Referencing — Alphabetical Order</a:t>
            </a:r>
            <a:endParaRPr sz="11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641" name="Google Shape;641;p24"/>
          <p:cNvSpPr/>
          <p:nvPr/>
        </p:nvSpPr>
        <p:spPr>
          <a:xfrm>
            <a:off x="0" y="4901184"/>
            <a:ext cx="9144000" cy="242316"/>
          </a:xfrm>
          <a:prstGeom prst="rect">
            <a:avLst/>
          </a:prstGeom>
          <a:solidFill>
            <a:srgbClr val="07111E"/>
          </a:solidFill>
          <a:ln w="12700" cap="flat" cmpd="sng">
            <a:solidFill>
              <a:srgbClr val="07111E"/>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2" name="Google Shape;642;p24"/>
          <p:cNvSpPr/>
          <p:nvPr/>
        </p:nvSpPr>
        <p:spPr>
          <a:xfrm>
            <a:off x="274320" y="4901184"/>
            <a:ext cx="8595360" cy="242316"/>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7AAFC4"/>
              </a:buClr>
              <a:buSzPts val="800"/>
              <a:buFont typeface="Arial" panose="020B0604020202020204"/>
              <a:buNone/>
            </a:pPr>
            <a:r>
              <a:rPr lang="en-US" sz="800" b="0" i="0" u="none" strike="noStrike" cap="none">
                <a:solidFill>
                  <a:srgbClr val="7AAFC4"/>
                </a:solidFill>
                <a:latin typeface="Arial" panose="020B0604020202020204"/>
                <a:ea typeface="Arial" panose="020B0604020202020204"/>
                <a:cs typeface="Arial" panose="020B0604020202020204"/>
                <a:sym typeface="Arial" panose="020B0604020202020204"/>
              </a:rPr>
              <a:t>LCHS7000 | Social Epidemiology and Public Health Development | Digital Detox Campaign</a:t>
            </a:r>
            <a:endParaRPr sz="8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643" name="Google Shape;643;p24"/>
          <p:cNvSpPr/>
          <p:nvPr/>
        </p:nvSpPr>
        <p:spPr>
          <a:xfrm>
            <a:off x="256032" y="777240"/>
            <a:ext cx="8631936" cy="4005072"/>
          </a:xfrm>
          <a:prstGeom prst="rect">
            <a:avLst/>
          </a:prstGeom>
          <a:noFill/>
          <a:ln>
            <a:noFill/>
          </a:ln>
        </p:spPr>
        <p:txBody>
          <a:bodyPr spcFirstLastPara="1" wrap="square" lIns="91425" tIns="45700" rIns="91425" bIns="45700" anchor="t" anchorCtr="0">
            <a:noAutofit/>
          </a:bodyPr>
          <a:lstStyle/>
          <a:p>
            <a:pPr marL="342900" marR="0" lvl="0" indent="-342900" algn="l" rtl="0">
              <a:spcBef>
                <a:spcPts val="0"/>
              </a:spcBef>
              <a:spcAft>
                <a:spcPts val="0"/>
              </a:spcAft>
              <a:buClr>
                <a:srgbClr val="0B1F33"/>
              </a:buClr>
              <a:buSzPts val="950"/>
              <a:buFont typeface="Arial" panose="020B0604020202020204"/>
              <a:buChar char="•"/>
            </a:pPr>
            <a:r>
              <a:rPr lang="en-US" sz="950" b="0" i="0" u="none" strike="noStrike" cap="none">
                <a:solidFill>
                  <a:srgbClr val="0B1F33"/>
                </a:solidFill>
                <a:latin typeface="Arial" panose="020B0604020202020204"/>
                <a:ea typeface="Arial" panose="020B0604020202020204"/>
                <a:cs typeface="Arial" panose="020B0604020202020204"/>
                <a:sym typeface="Arial" panose="020B0604020202020204"/>
              </a:rPr>
              <a:t>Alsaqqa, H.H. and Abdallah Alwawi (2023). Digital intervention for public health. Frontiers in Public Health, 11. doi:10.3389/fpubh.2023.1142443.</a:t>
            </a:r>
            <a:endParaRPr sz="95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a:p>
            <a:pPr marL="342900" marR="0" lvl="0" indent="-342900" algn="l" rtl="0">
              <a:spcBef>
                <a:spcPts val="300"/>
              </a:spcBef>
              <a:spcAft>
                <a:spcPts val="0"/>
              </a:spcAft>
              <a:buClr>
                <a:srgbClr val="0B1F33"/>
              </a:buClr>
              <a:buSzPts val="950"/>
              <a:buFont typeface="Arial" panose="020B0604020202020204"/>
              <a:buChar char="•"/>
            </a:pPr>
            <a:r>
              <a:rPr lang="en-US" sz="950" b="0" i="0" u="none" strike="noStrike" cap="none">
                <a:solidFill>
                  <a:srgbClr val="0B1F33"/>
                </a:solidFill>
                <a:latin typeface="Arial" panose="020B0604020202020204"/>
                <a:ea typeface="Arial" panose="020B0604020202020204"/>
                <a:cs typeface="Arial" panose="020B0604020202020204"/>
                <a:sym typeface="Arial" panose="020B0604020202020204"/>
              </a:rPr>
              <a:t>Alyafei, A. and Carr, R.E. (2024). The Health Belief Model of Behavior Change. National Library of Medicine. Available at: https://www.ncbi.nlm.nih.gov/books/NBK606120/.</a:t>
            </a:r>
            <a:endParaRPr sz="95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a:p>
            <a:pPr marL="342900" marR="0" lvl="0" indent="-342900" algn="l" rtl="0">
              <a:spcBef>
                <a:spcPts val="300"/>
              </a:spcBef>
              <a:spcAft>
                <a:spcPts val="0"/>
              </a:spcAft>
              <a:buClr>
                <a:srgbClr val="0B1F33"/>
              </a:buClr>
              <a:buSzPts val="950"/>
              <a:buFont typeface="Arial" panose="020B0604020202020204"/>
              <a:buChar char="•"/>
            </a:pPr>
            <a:r>
              <a:rPr lang="en-US" sz="950" b="0" i="0" u="none" strike="noStrike" cap="none">
                <a:solidFill>
                  <a:srgbClr val="0B1F33"/>
                </a:solidFill>
                <a:latin typeface="Arial" panose="020B0604020202020204"/>
                <a:ea typeface="Arial" panose="020B0604020202020204"/>
                <a:cs typeface="Arial" panose="020B0604020202020204"/>
                <a:sym typeface="Arial" panose="020B0604020202020204"/>
              </a:rPr>
              <a:t>Arnold, M., Goldschmitt, M. and Rigotti, T. (2023). Dealing with information overload. Frontiers in Psychology, 14(1122200). doi:10.3389/fpsyg.2023.1122200.</a:t>
            </a:r>
            <a:endParaRPr sz="95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a:p>
            <a:pPr marL="342900" marR="0" lvl="0" indent="-342900" algn="l" rtl="0">
              <a:spcBef>
                <a:spcPts val="300"/>
              </a:spcBef>
              <a:spcAft>
                <a:spcPts val="0"/>
              </a:spcAft>
              <a:buClr>
                <a:srgbClr val="0B1F33"/>
              </a:buClr>
              <a:buSzPts val="950"/>
              <a:buFont typeface="Arial" panose="020B0604020202020204"/>
              <a:buChar char="•"/>
            </a:pPr>
            <a:r>
              <a:rPr lang="en-US" sz="950" b="0" i="0" u="none" strike="noStrike" cap="none">
                <a:solidFill>
                  <a:srgbClr val="0B1F33"/>
                </a:solidFill>
                <a:latin typeface="Arial" panose="020B0604020202020204"/>
                <a:ea typeface="Arial" panose="020B0604020202020204"/>
                <a:cs typeface="Arial" panose="020B0604020202020204"/>
                <a:sym typeface="Arial" panose="020B0604020202020204"/>
              </a:rPr>
              <a:t>Bijum Toko et al. (2025). The modern epidemic — digital era bad posture. Journal of Family Medicine and Primary Care, 14(10), pp.4187–4192.</a:t>
            </a:r>
            <a:endParaRPr sz="95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a:p>
            <a:pPr marL="342900" marR="0" lvl="0" indent="-342900" algn="l" rtl="0">
              <a:spcBef>
                <a:spcPts val="300"/>
              </a:spcBef>
              <a:spcAft>
                <a:spcPts val="0"/>
              </a:spcAft>
              <a:buClr>
                <a:srgbClr val="0B1F33"/>
              </a:buClr>
              <a:buSzPts val="950"/>
              <a:buFont typeface="Arial" panose="020B0604020202020204"/>
              <a:buChar char="•"/>
            </a:pPr>
            <a:r>
              <a:rPr lang="en-US" sz="950" b="0" i="0" u="none" strike="noStrike" cap="none">
                <a:solidFill>
                  <a:srgbClr val="0B1F33"/>
                </a:solidFill>
                <a:latin typeface="Arial" panose="020B0604020202020204"/>
                <a:ea typeface="Arial" panose="020B0604020202020204"/>
                <a:cs typeface="Arial" panose="020B0604020202020204"/>
                <a:sym typeface="Arial" panose="020B0604020202020204"/>
              </a:rPr>
              <a:t>Bosnjak, M., Ajzen, I. and Schmidt, P. (2020). The Theory of Planned Behaviour. Europe's Journal of Psychology, 16(3), pp.352–356.</a:t>
            </a:r>
            <a:endParaRPr sz="95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a:p>
            <a:pPr marL="342900" marR="0" lvl="0" indent="-342900" algn="l" rtl="0">
              <a:spcBef>
                <a:spcPts val="300"/>
              </a:spcBef>
              <a:spcAft>
                <a:spcPts val="0"/>
              </a:spcAft>
              <a:buClr>
                <a:srgbClr val="0B1F33"/>
              </a:buClr>
              <a:buSzPts val="950"/>
              <a:buFont typeface="Arial" panose="020B0604020202020204"/>
              <a:buChar char="•"/>
            </a:pPr>
            <a:r>
              <a:rPr lang="en-US" sz="950" b="0" i="0" u="none" strike="noStrike" cap="none">
                <a:solidFill>
                  <a:srgbClr val="0B1F33"/>
                </a:solidFill>
                <a:latin typeface="Arial" panose="020B0604020202020204"/>
                <a:ea typeface="Arial" panose="020B0604020202020204"/>
                <a:cs typeface="Arial" panose="020B0604020202020204"/>
                <a:sym typeface="Arial" panose="020B0604020202020204"/>
              </a:rPr>
              <a:t>Conner, M. and Norman, P. (2022). Understanding the intention-behavior gap. Frontiers in Psychology, 13. doi:10.3389/fpsyg.2022.923464.</a:t>
            </a:r>
            <a:endParaRPr sz="95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a:p>
            <a:pPr marL="342900" marR="0" lvl="0" indent="-342900" algn="l" rtl="0">
              <a:spcBef>
                <a:spcPts val="300"/>
              </a:spcBef>
              <a:spcAft>
                <a:spcPts val="0"/>
              </a:spcAft>
              <a:buClr>
                <a:srgbClr val="0B1F33"/>
              </a:buClr>
              <a:buSzPts val="950"/>
              <a:buFont typeface="Arial" panose="020B0604020202020204"/>
              <a:buChar char="•"/>
            </a:pPr>
            <a:r>
              <a:rPr lang="en-US" sz="950" b="0" i="0" u="none" strike="noStrike" cap="none">
                <a:solidFill>
                  <a:srgbClr val="0B1F33"/>
                </a:solidFill>
                <a:latin typeface="Arial" panose="020B0604020202020204"/>
                <a:ea typeface="Arial" panose="020B0604020202020204"/>
                <a:cs typeface="Arial" panose="020B0604020202020204"/>
                <a:sym typeface="Arial" panose="020B0604020202020204"/>
              </a:rPr>
              <a:t>Government of UK (2022). UK Digital Strategy. GOV.UK. Available at: https://www.gov.uk/government/publications/uks-digital-strategy.</a:t>
            </a:r>
            <a:endParaRPr sz="95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a:p>
            <a:pPr marL="342900" marR="0" lvl="0" indent="-342900" algn="l" rtl="0">
              <a:spcBef>
                <a:spcPts val="300"/>
              </a:spcBef>
              <a:spcAft>
                <a:spcPts val="0"/>
              </a:spcAft>
              <a:buClr>
                <a:srgbClr val="0B1F33"/>
              </a:buClr>
              <a:buSzPts val="950"/>
              <a:buFont typeface="Arial" panose="020B0604020202020204"/>
              <a:buChar char="•"/>
            </a:pPr>
            <a:r>
              <a:rPr lang="en-US" sz="950" b="0" i="0" u="none" strike="noStrike" cap="none">
                <a:solidFill>
                  <a:srgbClr val="0B1F33"/>
                </a:solidFill>
                <a:latin typeface="Arial" panose="020B0604020202020204"/>
                <a:ea typeface="Arial" panose="020B0604020202020204"/>
                <a:cs typeface="Arial" panose="020B0604020202020204"/>
                <a:sym typeface="Arial" panose="020B0604020202020204"/>
              </a:rPr>
              <a:t>Grapevine, H. (2021). Almost 50% of UK staff say toxic work environments impact mental health. Hrgrapevine.com.</a:t>
            </a:r>
            <a:endParaRPr sz="95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a:p>
            <a:pPr marL="342900" marR="0" lvl="0" indent="-342900" algn="l" rtl="0">
              <a:spcBef>
                <a:spcPts val="300"/>
              </a:spcBef>
              <a:spcAft>
                <a:spcPts val="0"/>
              </a:spcAft>
              <a:buClr>
                <a:srgbClr val="0B1F33"/>
              </a:buClr>
              <a:buSzPts val="950"/>
              <a:buFont typeface="Arial" panose="020B0604020202020204"/>
              <a:buChar char="•"/>
            </a:pPr>
            <a:r>
              <a:rPr lang="en-US" sz="950" b="0" i="0" u="none" strike="noStrike" cap="none">
                <a:solidFill>
                  <a:srgbClr val="0B1F33"/>
                </a:solidFill>
                <a:latin typeface="Arial" panose="020B0604020202020204"/>
                <a:ea typeface="Arial" panose="020B0604020202020204"/>
                <a:cs typeface="Arial" panose="020B0604020202020204"/>
                <a:sym typeface="Arial" panose="020B0604020202020204"/>
              </a:rPr>
              <a:t>Gupta, M. and Sharma, A. (2021). Fear of missing out. World Journal of Clinical Cases, 9(19), pp.4881–4889.</a:t>
            </a:r>
            <a:endParaRPr sz="95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a:p>
            <a:pPr marL="342900" marR="0" lvl="0" indent="-342900" algn="l" rtl="0">
              <a:spcBef>
                <a:spcPts val="300"/>
              </a:spcBef>
              <a:spcAft>
                <a:spcPts val="0"/>
              </a:spcAft>
              <a:buClr>
                <a:srgbClr val="0B1F33"/>
              </a:buClr>
              <a:buSzPts val="950"/>
              <a:buFont typeface="Arial" panose="020B0604020202020204"/>
              <a:buChar char="•"/>
            </a:pPr>
            <a:r>
              <a:rPr lang="en-US" sz="950" b="0" i="0" u="none" strike="noStrike" cap="none">
                <a:solidFill>
                  <a:srgbClr val="0B1F33"/>
                </a:solidFill>
                <a:latin typeface="Arial" panose="020B0604020202020204"/>
                <a:ea typeface="Arial" panose="020B0604020202020204"/>
                <a:cs typeface="Arial" panose="020B0604020202020204"/>
                <a:sym typeface="Arial" panose="020B0604020202020204"/>
              </a:rPr>
              <a:t>Hunter, R.F., Murray, J.M. and Coleman, H.G. (2020). Screen time and cancer risk. Int. Journal of Behavioral Nutrition and Physical Activity, 17(1).</a:t>
            </a:r>
            <a:endParaRPr sz="95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a:p>
            <a:pPr marL="342900" marR="0" lvl="0" indent="-342900" algn="l" rtl="0">
              <a:spcBef>
                <a:spcPts val="300"/>
              </a:spcBef>
              <a:spcAft>
                <a:spcPts val="0"/>
              </a:spcAft>
              <a:buClr>
                <a:srgbClr val="0B1F33"/>
              </a:buClr>
              <a:buSzPts val="950"/>
              <a:buFont typeface="Arial" panose="020B0604020202020204"/>
              <a:buChar char="•"/>
            </a:pPr>
            <a:r>
              <a:rPr lang="en-US" sz="950" b="0" i="0" u="none" strike="noStrike" cap="none">
                <a:solidFill>
                  <a:srgbClr val="0B1F33"/>
                </a:solidFill>
                <a:latin typeface="Arial" panose="020B0604020202020204"/>
                <a:ea typeface="Arial" panose="020B0604020202020204"/>
                <a:cs typeface="Arial" panose="020B0604020202020204"/>
                <a:sym typeface="Arial" panose="020B0604020202020204"/>
              </a:rPr>
              <a:t>Mind (2022). Managing stress and building resilience. Mind. Available at: https://www.mind.org.uk.</a:t>
            </a:r>
            <a:endParaRPr sz="95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a:p>
            <a:pPr marL="342900" marR="0" lvl="0" indent="-342900" algn="l" rtl="0">
              <a:spcBef>
                <a:spcPts val="300"/>
              </a:spcBef>
              <a:spcAft>
                <a:spcPts val="0"/>
              </a:spcAft>
              <a:buClr>
                <a:srgbClr val="0B1F33"/>
              </a:buClr>
              <a:buSzPts val="950"/>
              <a:buFont typeface="Arial" panose="020B0604020202020204"/>
              <a:buChar char="•"/>
            </a:pPr>
            <a:r>
              <a:rPr lang="en-US" sz="950" b="0" i="0" u="none" strike="noStrike" cap="none">
                <a:solidFill>
                  <a:srgbClr val="0B1F33"/>
                </a:solidFill>
                <a:latin typeface="Arial" panose="020B0604020202020204"/>
                <a:ea typeface="Arial" panose="020B0604020202020204"/>
                <a:cs typeface="Arial" panose="020B0604020202020204"/>
                <a:sym typeface="Arial" panose="020B0604020202020204"/>
              </a:rPr>
              <a:t>Mona, M., et al. (2024). Safe Use of Screen Time Among Adolescents. Cureus. doi:10.7759/cureus.71335.</a:t>
            </a:r>
            <a:endParaRPr sz="95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a:p>
            <a:pPr marL="342900" marR="0" lvl="0" indent="-342900" algn="l" rtl="0">
              <a:spcBef>
                <a:spcPts val="300"/>
              </a:spcBef>
              <a:spcAft>
                <a:spcPts val="0"/>
              </a:spcAft>
              <a:buClr>
                <a:srgbClr val="0B1F33"/>
              </a:buClr>
              <a:buSzPts val="950"/>
              <a:buFont typeface="Arial" panose="020B0604020202020204"/>
              <a:buChar char="•"/>
            </a:pPr>
            <a:r>
              <a:rPr lang="en-US" sz="950" b="0" i="0" u="none" strike="noStrike" cap="none">
                <a:solidFill>
                  <a:srgbClr val="0B1F33"/>
                </a:solidFill>
                <a:latin typeface="Arial" panose="020B0604020202020204"/>
                <a:ea typeface="Arial" panose="020B0604020202020204"/>
                <a:cs typeface="Arial" panose="020B0604020202020204"/>
                <a:sym typeface="Arial" panose="020B0604020202020204"/>
              </a:rPr>
              <a:t>NHS (2023). Every Mind Matters. nhs.uk. Available at: https://www.nhs.uk/every-mind-matters/.</a:t>
            </a:r>
            <a:endParaRPr sz="95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a:p>
            <a:pPr marL="342900" marR="0" lvl="0" indent="-342900" algn="l" rtl="0">
              <a:spcBef>
                <a:spcPts val="300"/>
              </a:spcBef>
              <a:spcAft>
                <a:spcPts val="0"/>
              </a:spcAft>
              <a:buClr>
                <a:srgbClr val="0B1F33"/>
              </a:buClr>
              <a:buSzPts val="950"/>
              <a:buFont typeface="Arial" panose="020B0604020202020204"/>
              <a:buChar char="•"/>
            </a:pPr>
            <a:r>
              <a:rPr lang="en-US" sz="950" b="0" i="0" u="none" strike="noStrike" cap="none">
                <a:solidFill>
                  <a:srgbClr val="0B1F33"/>
                </a:solidFill>
                <a:latin typeface="Arial" panose="020B0604020202020204"/>
                <a:ea typeface="Arial" panose="020B0604020202020204"/>
                <a:cs typeface="Arial" panose="020B0604020202020204"/>
                <a:sym typeface="Arial" panose="020B0604020202020204"/>
              </a:rPr>
              <a:t>Pieh, C., et al. (2025). Smartphone screen time reduction improves mental health: RCT. BMC Medicine, 23(1).</a:t>
            </a:r>
            <a:endParaRPr sz="95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a:p>
            <a:pPr marL="342900" marR="0" lvl="0" indent="-342900" algn="l" rtl="0">
              <a:spcBef>
                <a:spcPts val="300"/>
              </a:spcBef>
              <a:spcAft>
                <a:spcPts val="0"/>
              </a:spcAft>
              <a:buClr>
                <a:srgbClr val="0B1F33"/>
              </a:buClr>
              <a:buSzPts val="950"/>
              <a:buFont typeface="Arial" panose="020B0604020202020204"/>
              <a:buChar char="•"/>
            </a:pPr>
            <a:r>
              <a:rPr lang="en-US" sz="950" b="0" i="0" u="none" strike="noStrike" cap="none">
                <a:solidFill>
                  <a:srgbClr val="0B1F33"/>
                </a:solidFill>
                <a:latin typeface="Arial" panose="020B0604020202020204"/>
                <a:ea typeface="Arial" panose="020B0604020202020204"/>
                <a:cs typeface="Arial" panose="020B0604020202020204"/>
                <a:sym typeface="Arial" panose="020B0604020202020204"/>
              </a:rPr>
              <a:t>Raihan, N. and Cogburn, M. (2023). Stages of change theory. PubMed. Available at: https://www.ncbi.nlm.nih.gov/books/NBK556005/.</a:t>
            </a:r>
            <a:endParaRPr sz="95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a:p>
            <a:pPr marL="342900" marR="0" lvl="0" indent="-342900" algn="l" rtl="0">
              <a:spcBef>
                <a:spcPts val="300"/>
              </a:spcBef>
              <a:spcAft>
                <a:spcPts val="0"/>
              </a:spcAft>
              <a:buClr>
                <a:srgbClr val="0B1F33"/>
              </a:buClr>
              <a:buSzPts val="950"/>
              <a:buFont typeface="Arial" panose="020B0604020202020204"/>
              <a:buChar char="•"/>
            </a:pPr>
            <a:r>
              <a:rPr lang="en-US" sz="950" b="0" i="0" u="none" strike="noStrike" cap="none">
                <a:solidFill>
                  <a:srgbClr val="0B1F33"/>
                </a:solidFill>
                <a:latin typeface="Arial" panose="020B0604020202020204"/>
                <a:ea typeface="Arial" panose="020B0604020202020204"/>
                <a:cs typeface="Arial" panose="020B0604020202020204"/>
                <a:sym typeface="Arial" panose="020B0604020202020204"/>
              </a:rPr>
              <a:t>Ritesh Chimoriya et al. (2025). Physical Activity With Overweight/Obesity and Type 2 Diabetes. Obesity Science &amp; Practice, 11(1).</a:t>
            </a:r>
            <a:endParaRPr sz="95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a:p>
            <a:pPr marL="342900" marR="0" lvl="0" indent="-342900" algn="l" rtl="0">
              <a:spcBef>
                <a:spcPts val="300"/>
              </a:spcBef>
              <a:spcAft>
                <a:spcPts val="0"/>
              </a:spcAft>
              <a:buClr>
                <a:srgbClr val="0B1F33"/>
              </a:buClr>
              <a:buSzPts val="950"/>
              <a:buFont typeface="Arial" panose="020B0604020202020204"/>
              <a:buChar char="•"/>
            </a:pPr>
            <a:r>
              <a:rPr lang="en-US" sz="950" b="0" i="0" u="none" strike="noStrike" cap="none">
                <a:solidFill>
                  <a:srgbClr val="0B1F33"/>
                </a:solidFill>
                <a:latin typeface="Arial" panose="020B0604020202020204"/>
                <a:ea typeface="Arial" panose="020B0604020202020204"/>
                <a:cs typeface="Arial" panose="020B0604020202020204"/>
                <a:sym typeface="Arial" panose="020B0604020202020204"/>
              </a:rPr>
              <a:t>RSPH (2017). Status of Mind. Rsph.org.uk. Available at: https://www.rsph.org.uk.</a:t>
            </a:r>
            <a:endParaRPr sz="95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a:p>
            <a:pPr marL="342900" marR="0" lvl="0" indent="-342900" algn="l" rtl="0">
              <a:spcBef>
                <a:spcPts val="300"/>
              </a:spcBef>
              <a:spcAft>
                <a:spcPts val="0"/>
              </a:spcAft>
              <a:buClr>
                <a:srgbClr val="0B1F33"/>
              </a:buClr>
              <a:buSzPts val="950"/>
              <a:buFont typeface="Arial" panose="020B0604020202020204"/>
              <a:buChar char="•"/>
            </a:pPr>
            <a:r>
              <a:rPr lang="en-US" sz="950" b="0" i="0" u="none" strike="noStrike" cap="none">
                <a:solidFill>
                  <a:srgbClr val="0B1F33"/>
                </a:solidFill>
                <a:latin typeface="Arial" panose="020B0604020202020204"/>
                <a:ea typeface="Arial" panose="020B0604020202020204"/>
                <a:cs typeface="Arial" panose="020B0604020202020204"/>
                <a:sym typeface="Arial" panose="020B0604020202020204"/>
              </a:rPr>
              <a:t>Sweney, M. (2025). Adults in Great Britain spending more time on mobiles than watching TV. The Guardian.</a:t>
            </a:r>
            <a:endParaRPr sz="95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a:p>
            <a:pPr marL="342900" marR="0" lvl="0" indent="-342900" algn="l" rtl="0">
              <a:spcBef>
                <a:spcPts val="300"/>
              </a:spcBef>
              <a:spcAft>
                <a:spcPts val="0"/>
              </a:spcAft>
              <a:buClr>
                <a:srgbClr val="0B1F33"/>
              </a:buClr>
              <a:buSzPts val="950"/>
              <a:buFont typeface="Arial" panose="020B0604020202020204"/>
              <a:buChar char="•"/>
            </a:pPr>
            <a:r>
              <a:rPr lang="en-US" sz="950" b="0" i="0" u="none" strike="noStrike" cap="none">
                <a:solidFill>
                  <a:srgbClr val="0B1F33"/>
                </a:solidFill>
                <a:latin typeface="Arial" panose="020B0604020202020204"/>
                <a:ea typeface="Arial" panose="020B0604020202020204"/>
                <a:cs typeface="Arial" panose="020B0604020202020204"/>
                <a:sym typeface="Arial" panose="020B0604020202020204"/>
              </a:rPr>
              <a:t>unison.org.uk (2026). Computers | Health and safety. UNISON National. Available at: https://www.unison.org.uk.</a:t>
            </a:r>
            <a:endParaRPr sz="95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a:p>
            <a:pPr marL="342900" marR="0" lvl="0" indent="-342900" algn="l" rtl="0">
              <a:spcBef>
                <a:spcPts val="300"/>
              </a:spcBef>
              <a:spcAft>
                <a:spcPts val="0"/>
              </a:spcAft>
              <a:buClr>
                <a:srgbClr val="0B1F33"/>
              </a:buClr>
              <a:buSzPts val="950"/>
              <a:buFont typeface="Arial" panose="020B0604020202020204"/>
              <a:buChar char="•"/>
            </a:pPr>
            <a:r>
              <a:rPr lang="en-US" sz="950" b="0" i="0" u="none" strike="noStrike" cap="none">
                <a:solidFill>
                  <a:srgbClr val="0B1F33"/>
                </a:solidFill>
                <a:latin typeface="Arial" panose="020B0604020202020204"/>
                <a:ea typeface="Arial" panose="020B0604020202020204"/>
                <a:cs typeface="Arial" panose="020B0604020202020204"/>
                <a:sym typeface="Arial" panose="020B0604020202020204"/>
              </a:rPr>
              <a:t>Wang, W., et al. (2023). Mental health, sleep and screen time among university students. BMJ Open, 13(12), p.e073347.</a:t>
            </a:r>
            <a:endParaRPr sz="95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a:p>
            <a:pPr marL="342900" marR="0" lvl="0" indent="-342900" algn="l" rtl="0">
              <a:spcBef>
                <a:spcPts val="300"/>
              </a:spcBef>
              <a:spcAft>
                <a:spcPts val="0"/>
              </a:spcAft>
              <a:buClr>
                <a:srgbClr val="0B1F33"/>
              </a:buClr>
              <a:buSzPts val="950"/>
              <a:buFont typeface="Arial" panose="020B0604020202020204"/>
              <a:buChar char="•"/>
            </a:pPr>
            <a:r>
              <a:rPr lang="en-US" sz="950" b="0" i="0" u="none" strike="noStrike" cap="none">
                <a:solidFill>
                  <a:srgbClr val="0B1F33"/>
                </a:solidFill>
                <a:latin typeface="Arial" panose="020B0604020202020204"/>
                <a:ea typeface="Arial" panose="020B0604020202020204"/>
                <a:cs typeface="Arial" panose="020B0604020202020204"/>
                <a:sym typeface="Arial" panose="020B0604020202020204"/>
              </a:rPr>
              <a:t>WHO (2024). Physical activity. World Health Organization. Available at: https://www.who.int.</a:t>
            </a:r>
            <a:endParaRPr sz="95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a:p>
            <a:pPr marL="342900" marR="0" lvl="0" indent="-342900" algn="l" rtl="0">
              <a:spcBef>
                <a:spcPts val="300"/>
              </a:spcBef>
              <a:spcAft>
                <a:spcPts val="0"/>
              </a:spcAft>
              <a:buClr>
                <a:srgbClr val="0B1F33"/>
              </a:buClr>
              <a:buSzPts val="950"/>
              <a:buFont typeface="Arial" panose="020B0604020202020204"/>
              <a:buChar char="•"/>
            </a:pPr>
            <a:r>
              <a:rPr lang="en-US" sz="950" b="0" i="0" u="none" strike="noStrike" cap="none">
                <a:solidFill>
                  <a:srgbClr val="0B1F33"/>
                </a:solidFill>
                <a:latin typeface="Arial" panose="020B0604020202020204"/>
                <a:ea typeface="Arial" panose="020B0604020202020204"/>
                <a:cs typeface="Arial" panose="020B0604020202020204"/>
                <a:sym typeface="Arial" panose="020B0604020202020204"/>
              </a:rPr>
              <a:t>Zubair, U., Khan, M.K. and Albashari, M. (2023). Excessive Social Media Use and Psychiatric Disorders. Annals of Medicine and Surgery, 85(4), pp.875–878.</a:t>
            </a:r>
            <a:endParaRPr sz="95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0B1F33"/>
        </a:solidFill>
        <a:effectLst/>
      </p:bgPr>
    </p:bg>
    <p:spTree>
      <p:nvGrpSpPr>
        <p:cNvPr id="1" name="Shape 648"/>
        <p:cNvGrpSpPr/>
        <p:nvPr/>
      </p:nvGrpSpPr>
      <p:grpSpPr>
        <a:xfrm>
          <a:off x="0" y="0"/>
          <a:ext cx="0" cy="0"/>
          <a:chOff x="0" y="0"/>
          <a:chExt cx="0" cy="0"/>
        </a:xfrm>
      </p:grpSpPr>
      <p:sp>
        <p:nvSpPr>
          <p:cNvPr id="649" name="Google Shape;649;p25"/>
          <p:cNvSpPr/>
          <p:nvPr/>
        </p:nvSpPr>
        <p:spPr>
          <a:xfrm>
            <a:off x="0" y="0"/>
            <a:ext cx="9144000" cy="82296"/>
          </a:xfrm>
          <a:prstGeom prst="rect">
            <a:avLst/>
          </a:prstGeom>
          <a:solidFill>
            <a:srgbClr val="00C9A7"/>
          </a:solidFill>
          <a:ln w="12700" cap="flat" cmpd="sng">
            <a:solidFill>
              <a:srgbClr val="00C9A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0" name="Google Shape;650;p25"/>
          <p:cNvSpPr/>
          <p:nvPr/>
        </p:nvSpPr>
        <p:spPr>
          <a:xfrm>
            <a:off x="0" y="5061204"/>
            <a:ext cx="9144000" cy="82296"/>
          </a:xfrm>
          <a:prstGeom prst="rect">
            <a:avLst/>
          </a:prstGeom>
          <a:solidFill>
            <a:srgbClr val="00C9A7"/>
          </a:solidFill>
          <a:ln w="12700" cap="flat" cmpd="sng">
            <a:solidFill>
              <a:srgbClr val="00C9A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1" name="Google Shape;651;p25"/>
          <p:cNvSpPr/>
          <p:nvPr/>
        </p:nvSpPr>
        <p:spPr>
          <a:xfrm>
            <a:off x="0" y="0"/>
            <a:ext cx="201168" cy="5143500"/>
          </a:xfrm>
          <a:prstGeom prst="rect">
            <a:avLst/>
          </a:prstGeom>
          <a:solidFill>
            <a:srgbClr val="00C9A7"/>
          </a:solidFill>
          <a:ln w="12700" cap="flat" cmpd="sng">
            <a:solidFill>
              <a:srgbClr val="00C9A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2" name="Google Shape;652;p25"/>
          <p:cNvSpPr/>
          <p:nvPr/>
        </p:nvSpPr>
        <p:spPr>
          <a:xfrm>
            <a:off x="8942832" y="0"/>
            <a:ext cx="201168" cy="5143500"/>
          </a:xfrm>
          <a:prstGeom prst="rect">
            <a:avLst/>
          </a:prstGeom>
          <a:solidFill>
            <a:srgbClr val="0A7EA4"/>
          </a:solidFill>
          <a:ln w="12700" cap="flat" cmpd="sng">
            <a:solidFill>
              <a:srgbClr val="0A7EA4"/>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3" name="Google Shape;653;p25"/>
          <p:cNvSpPr/>
          <p:nvPr/>
        </p:nvSpPr>
        <p:spPr>
          <a:xfrm>
            <a:off x="5943600" y="731520"/>
            <a:ext cx="2926080" cy="2926080"/>
          </a:xfrm>
          <a:prstGeom prst="ellipse">
            <a:avLst/>
          </a:prstGeom>
          <a:solidFill>
            <a:srgbClr val="0A7EA4">
              <a:alpha val="12156"/>
            </a:srgbClr>
          </a:solidFill>
          <a:ln w="12700" cap="flat" cmpd="sng">
            <a:solidFill>
              <a:srgbClr val="0A7EA4">
                <a:alpha val="12156"/>
              </a:srgbClr>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4" name="Google Shape;654;p25"/>
          <p:cNvSpPr/>
          <p:nvPr/>
        </p:nvSpPr>
        <p:spPr>
          <a:xfrm>
            <a:off x="457200" y="548640"/>
            <a:ext cx="8229600" cy="109728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FFFFFF"/>
              </a:buClr>
              <a:buSzPts val="5600"/>
              <a:buFont typeface="Arial" panose="020B0604020202020204"/>
              <a:buNone/>
            </a:pPr>
            <a:r>
              <a:rPr lang="en-US" sz="5600" b="1" i="0" u="none" strike="noStrike" cap="none">
                <a:solidFill>
                  <a:srgbClr val="FFFFFF"/>
                </a:solidFill>
                <a:latin typeface="Arial" panose="020B0604020202020204"/>
                <a:ea typeface="Arial" panose="020B0604020202020204"/>
                <a:cs typeface="Arial" panose="020B0604020202020204"/>
                <a:sym typeface="Arial" panose="020B0604020202020204"/>
              </a:rPr>
              <a:t>THANK YOU</a:t>
            </a:r>
            <a:endParaRPr sz="56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655" name="Google Shape;655;p25"/>
          <p:cNvSpPr/>
          <p:nvPr/>
        </p:nvSpPr>
        <p:spPr>
          <a:xfrm>
            <a:off x="2286000" y="1664208"/>
            <a:ext cx="4572000" cy="54864"/>
          </a:xfrm>
          <a:prstGeom prst="rect">
            <a:avLst/>
          </a:prstGeom>
          <a:solidFill>
            <a:srgbClr val="00C9A7"/>
          </a:solidFill>
          <a:ln w="12700" cap="flat" cmpd="sng">
            <a:solidFill>
              <a:srgbClr val="00C9A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6" name="Google Shape;656;p25"/>
          <p:cNvSpPr/>
          <p:nvPr/>
        </p:nvSpPr>
        <p:spPr>
          <a:xfrm>
            <a:off x="1097280" y="2395728"/>
            <a:ext cx="6949440" cy="1828800"/>
          </a:xfrm>
          <a:prstGeom prst="rect">
            <a:avLst/>
          </a:prstGeom>
          <a:solidFill>
            <a:srgbClr val="0A1C2E"/>
          </a:solidFill>
          <a:ln w="12700" cap="flat" cmpd="sng">
            <a:solidFill>
              <a:srgbClr val="0A7EA4"/>
            </a:solidFill>
            <a:prstDash val="solid"/>
            <a:round/>
            <a:headEnd type="none" w="sm" len="sm"/>
            <a:tailEnd type="none" w="sm" len="sm"/>
          </a:ln>
          <a:effectLst>
            <a:outerShdw blurRad="101600" dist="38100" dir="8100000" algn="bl" rotWithShape="0">
              <a:srgbClr val="000000">
                <a:alpha val="18039"/>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7" name="Google Shape;657;p25"/>
          <p:cNvSpPr/>
          <p:nvPr/>
        </p:nvSpPr>
        <p:spPr>
          <a:xfrm>
            <a:off x="1371600" y="2487168"/>
            <a:ext cx="6400800" cy="164592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00C9A7"/>
              </a:buClr>
              <a:buSzPts val="1300"/>
              <a:buFont typeface="Arial" panose="020B0604020202020204"/>
              <a:buNone/>
            </a:pPr>
            <a:r>
              <a:rPr lang="en-US" sz="1300" b="1" i="0" u="none" strike="noStrike" cap="none">
                <a:solidFill>
                  <a:srgbClr val="00C9A7"/>
                </a:solidFill>
                <a:latin typeface="Arial" panose="020B0604020202020204"/>
                <a:ea typeface="Arial" panose="020B0604020202020204"/>
                <a:cs typeface="Arial" panose="020B0604020202020204"/>
                <a:sym typeface="Arial" panose="020B0604020202020204"/>
              </a:rPr>
              <a:t>Module: </a:t>
            </a:r>
            <a:r>
              <a:rPr lang="en-US" sz="1300" b="0" i="0" u="none" strike="noStrike" cap="none">
                <a:solidFill>
                  <a:srgbClr val="FFFFFF"/>
                </a:solidFill>
                <a:latin typeface="Arial" panose="020B0604020202020204"/>
                <a:ea typeface="Arial" panose="020B0604020202020204"/>
                <a:cs typeface="Arial" panose="020B0604020202020204"/>
                <a:sym typeface="Arial" panose="020B0604020202020204"/>
              </a:rPr>
              <a:t>LCHS7000 — Social Epidemiology and Public Health Development</a:t>
            </a:r>
            <a:br>
              <a:rPr lang="en-US" sz="1300" b="0" i="0" u="none" strike="noStrike" cap="none">
                <a:solidFill>
                  <a:srgbClr val="FFFFFF"/>
                </a:solidFill>
                <a:latin typeface="Arial" panose="020B0604020202020204"/>
                <a:ea typeface="Arial" panose="020B0604020202020204"/>
                <a:cs typeface="Arial" panose="020B0604020202020204"/>
                <a:sym typeface="Arial" panose="020B0604020202020204"/>
              </a:rPr>
            </a:br>
            <a:r>
              <a:rPr lang="en-US" sz="1300" b="1" i="0" u="none" strike="noStrike" cap="none">
                <a:solidFill>
                  <a:srgbClr val="00C9A7"/>
                </a:solidFill>
                <a:latin typeface="Arial" panose="020B0604020202020204"/>
                <a:ea typeface="Arial" panose="020B0604020202020204"/>
                <a:cs typeface="Arial" panose="020B0604020202020204"/>
                <a:sym typeface="Arial" panose="020B0604020202020204"/>
              </a:rPr>
              <a:t>Lecturers: </a:t>
            </a:r>
            <a:r>
              <a:rPr lang="en-US" sz="1300" b="0" i="0" u="none" strike="noStrike" cap="none">
                <a:solidFill>
                  <a:srgbClr val="FFFFFF"/>
                </a:solidFill>
                <a:latin typeface="Arial" panose="020B0604020202020204"/>
                <a:ea typeface="Arial" panose="020B0604020202020204"/>
                <a:cs typeface="Arial" panose="020B0604020202020204"/>
                <a:sym typeface="Arial" panose="020B0604020202020204"/>
              </a:rPr>
              <a:t>Itse Olaoye &amp; Brian Mashumba</a:t>
            </a:r>
            <a:br>
              <a:rPr lang="en-US" sz="1300" b="0" i="0" u="none" strike="noStrike" cap="none">
                <a:solidFill>
                  <a:srgbClr val="FFFFFF"/>
                </a:solidFill>
                <a:latin typeface="Arial" panose="020B0604020202020204"/>
                <a:ea typeface="Arial" panose="020B0604020202020204"/>
                <a:cs typeface="Arial" panose="020B0604020202020204"/>
                <a:sym typeface="Arial" panose="020B0604020202020204"/>
              </a:rPr>
            </a:br>
            <a:r>
              <a:rPr lang="en-US" sz="1300" b="1" i="0" u="none" strike="noStrike" cap="none">
                <a:solidFill>
                  <a:srgbClr val="00C9A7"/>
                </a:solidFill>
                <a:latin typeface="Arial" panose="020B0604020202020204"/>
                <a:ea typeface="Arial" panose="020B0604020202020204"/>
                <a:cs typeface="Arial" panose="020B0604020202020204"/>
                <a:sym typeface="Arial" panose="020B0604020202020204"/>
              </a:rPr>
              <a:t>University: </a:t>
            </a:r>
            <a:r>
              <a:rPr lang="en-US" sz="1300" b="0" i="0" u="none" strike="noStrike" cap="none">
                <a:solidFill>
                  <a:srgbClr val="FFFFFF"/>
                </a:solidFill>
                <a:latin typeface="Arial" panose="020B0604020202020204"/>
                <a:ea typeface="Arial" panose="020B0604020202020204"/>
                <a:cs typeface="Arial" panose="020B0604020202020204"/>
                <a:sym typeface="Arial" panose="020B0604020202020204"/>
              </a:rPr>
              <a:t>University of Wales Trinity Saint David  </a:t>
            </a:r>
            <a:endParaRPr sz="13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658" name="Google Shape;658;p25"/>
          <p:cNvSpPr/>
          <p:nvPr/>
        </p:nvSpPr>
        <p:spPr>
          <a:xfrm>
            <a:off x="457200" y="4407408"/>
            <a:ext cx="8229600" cy="45720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00C9A7"/>
              </a:buClr>
              <a:buSzPts val="1400"/>
              <a:buFont typeface="Arial" panose="020B0604020202020204"/>
              <a:buNone/>
            </a:pPr>
            <a:r>
              <a:rPr lang="en-US" sz="1400" b="1" i="1" u="none" strike="noStrike" cap="none">
                <a:solidFill>
                  <a:srgbClr val="00C9A7"/>
                </a:solidFill>
                <a:latin typeface="Arial" panose="020B0604020202020204"/>
                <a:ea typeface="Arial" panose="020B0604020202020204"/>
                <a:cs typeface="Arial" panose="020B0604020202020204"/>
                <a:sym typeface="Arial" panose="020B0604020202020204"/>
              </a:rPr>
              <a:t>"Put Down the Phone. Pick Up Your Life."</a:t>
            </a:r>
            <a:endParaRPr sz="14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194</TotalTime>
  <Words>4449</Words>
  <Application>Microsoft Office PowerPoint</Application>
  <PresentationFormat>On-screen Show (16:9)</PresentationFormat>
  <Paragraphs>378</Paragraphs>
  <Slides>23</Slides>
  <Notes>23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Arial</vt:lpstr>
      <vt:lpstr>Calibri</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Adnan Khan</dc:creator>
  <cp:lastModifiedBy>Adnankhan Sindhi</cp:lastModifiedBy>
  <cp:revision>8</cp:revision>
  <dcterms:created xsi:type="dcterms:W3CDTF">2026-03-04T11:43:24Z</dcterms:created>
  <dcterms:modified xsi:type="dcterms:W3CDTF">2026-03-06T14:28:08Z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0CD4F87439204275834894F436D6BDB6_13</vt:lpwstr>
  </property>
  <property fmtid="{D5CDD505-2E9C-101B-9397-08002B2CF9AE}" pid="3" name="KSOProductBuildVer">
    <vt:lpwstr>1033-12.2.0.23196</vt:lpwstr>
  </property>
</Properties>
</file>