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82" r:id="rId1"/>
  </p:sldMasterIdLst>
  <p:notesMasterIdLst>
    <p:notesMasterId r:id="rId12"/>
  </p:notesMasterIdLst>
  <p:sldIdLst>
    <p:sldId id="257" r:id="rId2"/>
    <p:sldId id="258" r:id="rId3"/>
    <p:sldId id="282" r:id="rId4"/>
    <p:sldId id="280" r:id="rId5"/>
    <p:sldId id="281" r:id="rId6"/>
    <p:sldId id="277" r:id="rId7"/>
    <p:sldId id="283" r:id="rId8"/>
    <p:sldId id="284" r:id="rId9"/>
    <p:sldId id="278" r:id="rId10"/>
    <p:sldId id="279"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6600CC"/>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5" d="100"/>
          <a:sy n="55" d="100"/>
        </p:scale>
        <p:origin x="372" y="3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DA77F-4D3B-42EE-9898-2726FA156B28}" type="doc">
      <dgm:prSet loTypeId="urn:microsoft.com/office/officeart/2005/8/layout/cycle6" loCatId="cycle" qsTypeId="urn:microsoft.com/office/officeart/2005/8/quickstyle/simple2" qsCatId="simple" csTypeId="urn:microsoft.com/office/officeart/2005/8/colors/colorful1" csCatId="colorful"/>
      <dgm:spPr/>
      <dgm:t>
        <a:bodyPr/>
        <a:lstStyle/>
        <a:p>
          <a:endParaRPr lang="en-US"/>
        </a:p>
      </dgm:t>
    </dgm:pt>
    <dgm:pt modelId="{9D5DF159-02B1-4405-8FD3-5D93AE7A57E9}">
      <dgm:prSet/>
      <dgm:spPr/>
      <dgm:t>
        <a:bodyPr/>
        <a:lstStyle/>
        <a:p>
          <a:r>
            <a:rPr lang="en-GB"/>
            <a:t>ChatGPT</a:t>
          </a:r>
          <a:endParaRPr lang="en-US"/>
        </a:p>
      </dgm:t>
    </dgm:pt>
    <dgm:pt modelId="{3F575CDB-D74C-499B-87B7-666E305EB045}" type="parTrans" cxnId="{F4CC3830-2BE6-45EF-A882-AFC0BE65FEE7}">
      <dgm:prSet/>
      <dgm:spPr/>
      <dgm:t>
        <a:bodyPr/>
        <a:lstStyle/>
        <a:p>
          <a:endParaRPr lang="en-US"/>
        </a:p>
      </dgm:t>
    </dgm:pt>
    <dgm:pt modelId="{08DA6E4C-DB45-447C-BF9D-2AC84250A081}" type="sibTrans" cxnId="{F4CC3830-2BE6-45EF-A882-AFC0BE65FEE7}">
      <dgm:prSet/>
      <dgm:spPr/>
      <dgm:t>
        <a:bodyPr/>
        <a:lstStyle/>
        <a:p>
          <a:endParaRPr lang="en-US"/>
        </a:p>
      </dgm:t>
    </dgm:pt>
    <dgm:pt modelId="{6F5CD771-0905-42C0-BEC4-06802FBF8683}">
      <dgm:prSet/>
      <dgm:spPr/>
      <dgm:t>
        <a:bodyPr/>
        <a:lstStyle/>
        <a:p>
          <a:r>
            <a:rPr lang="en-GB"/>
            <a:t>Bing Chat</a:t>
          </a:r>
          <a:endParaRPr lang="en-US"/>
        </a:p>
      </dgm:t>
    </dgm:pt>
    <dgm:pt modelId="{1F7FB60F-1BC0-4894-AAD2-CD81975EC640}" type="parTrans" cxnId="{51E00C7A-B1B5-4856-8DB3-72C3D3BF11DA}">
      <dgm:prSet/>
      <dgm:spPr/>
      <dgm:t>
        <a:bodyPr/>
        <a:lstStyle/>
        <a:p>
          <a:endParaRPr lang="en-US"/>
        </a:p>
      </dgm:t>
    </dgm:pt>
    <dgm:pt modelId="{B8B7B593-A8BF-4AB1-AE50-E1F0FFCB5DA9}" type="sibTrans" cxnId="{51E00C7A-B1B5-4856-8DB3-72C3D3BF11DA}">
      <dgm:prSet/>
      <dgm:spPr/>
      <dgm:t>
        <a:bodyPr/>
        <a:lstStyle/>
        <a:p>
          <a:endParaRPr lang="en-US"/>
        </a:p>
      </dgm:t>
    </dgm:pt>
    <dgm:pt modelId="{776C0361-99AE-47D6-9CAF-FB499CE2BCAE}" type="pres">
      <dgm:prSet presAssocID="{098DA77F-4D3B-42EE-9898-2726FA156B28}" presName="cycle" presStyleCnt="0">
        <dgm:presLayoutVars>
          <dgm:dir/>
          <dgm:resizeHandles val="exact"/>
        </dgm:presLayoutVars>
      </dgm:prSet>
      <dgm:spPr/>
    </dgm:pt>
    <dgm:pt modelId="{1DF859DC-0384-4FF7-BD75-4646814580EA}" type="pres">
      <dgm:prSet presAssocID="{9D5DF159-02B1-4405-8FD3-5D93AE7A57E9}" presName="node" presStyleLbl="node1" presStyleIdx="0" presStyleCnt="2">
        <dgm:presLayoutVars>
          <dgm:bulletEnabled val="1"/>
        </dgm:presLayoutVars>
      </dgm:prSet>
      <dgm:spPr/>
    </dgm:pt>
    <dgm:pt modelId="{E439A264-5121-4FFD-A293-381726C372EE}" type="pres">
      <dgm:prSet presAssocID="{9D5DF159-02B1-4405-8FD3-5D93AE7A57E9}" presName="spNode" presStyleCnt="0"/>
      <dgm:spPr/>
    </dgm:pt>
    <dgm:pt modelId="{D0F759EF-ADF2-483B-87B4-36B586457760}" type="pres">
      <dgm:prSet presAssocID="{08DA6E4C-DB45-447C-BF9D-2AC84250A081}" presName="sibTrans" presStyleLbl="sibTrans1D1" presStyleIdx="0" presStyleCnt="2"/>
      <dgm:spPr/>
    </dgm:pt>
    <dgm:pt modelId="{98919EED-D635-4009-8325-BDE43864EB19}" type="pres">
      <dgm:prSet presAssocID="{6F5CD771-0905-42C0-BEC4-06802FBF8683}" presName="node" presStyleLbl="node1" presStyleIdx="1" presStyleCnt="2">
        <dgm:presLayoutVars>
          <dgm:bulletEnabled val="1"/>
        </dgm:presLayoutVars>
      </dgm:prSet>
      <dgm:spPr/>
    </dgm:pt>
    <dgm:pt modelId="{35082893-F3D8-448B-91C9-558FABECA90F}" type="pres">
      <dgm:prSet presAssocID="{6F5CD771-0905-42C0-BEC4-06802FBF8683}" presName="spNode" presStyleCnt="0"/>
      <dgm:spPr/>
    </dgm:pt>
    <dgm:pt modelId="{D529EDD9-AB9F-4515-9118-75E8CB30718E}" type="pres">
      <dgm:prSet presAssocID="{B8B7B593-A8BF-4AB1-AE50-E1F0FFCB5DA9}" presName="sibTrans" presStyleLbl="sibTrans1D1" presStyleIdx="1" presStyleCnt="2"/>
      <dgm:spPr/>
    </dgm:pt>
  </dgm:ptLst>
  <dgm:cxnLst>
    <dgm:cxn modelId="{F4CC3830-2BE6-45EF-A882-AFC0BE65FEE7}" srcId="{098DA77F-4D3B-42EE-9898-2726FA156B28}" destId="{9D5DF159-02B1-4405-8FD3-5D93AE7A57E9}" srcOrd="0" destOrd="0" parTransId="{3F575CDB-D74C-499B-87B7-666E305EB045}" sibTransId="{08DA6E4C-DB45-447C-BF9D-2AC84250A081}"/>
    <dgm:cxn modelId="{51E00C7A-B1B5-4856-8DB3-72C3D3BF11DA}" srcId="{098DA77F-4D3B-42EE-9898-2726FA156B28}" destId="{6F5CD771-0905-42C0-BEC4-06802FBF8683}" srcOrd="1" destOrd="0" parTransId="{1F7FB60F-1BC0-4894-AAD2-CD81975EC640}" sibTransId="{B8B7B593-A8BF-4AB1-AE50-E1F0FFCB5DA9}"/>
    <dgm:cxn modelId="{8003387E-A0AE-4311-A27A-89A211B38A1C}" type="presOf" srcId="{08DA6E4C-DB45-447C-BF9D-2AC84250A081}" destId="{D0F759EF-ADF2-483B-87B4-36B586457760}" srcOrd="0" destOrd="0" presId="urn:microsoft.com/office/officeart/2005/8/layout/cycle6"/>
    <dgm:cxn modelId="{E6FA1DBF-C528-432D-A4F2-5854C3F06931}" type="presOf" srcId="{6F5CD771-0905-42C0-BEC4-06802FBF8683}" destId="{98919EED-D635-4009-8325-BDE43864EB19}" srcOrd="0" destOrd="0" presId="urn:microsoft.com/office/officeart/2005/8/layout/cycle6"/>
    <dgm:cxn modelId="{3C4DFECB-F3B4-42EE-9807-795C3D6F4218}" type="presOf" srcId="{9D5DF159-02B1-4405-8FD3-5D93AE7A57E9}" destId="{1DF859DC-0384-4FF7-BD75-4646814580EA}" srcOrd="0" destOrd="0" presId="urn:microsoft.com/office/officeart/2005/8/layout/cycle6"/>
    <dgm:cxn modelId="{22F390EF-1B0C-40F4-9BAB-B40630D9460D}" type="presOf" srcId="{B8B7B593-A8BF-4AB1-AE50-E1F0FFCB5DA9}" destId="{D529EDD9-AB9F-4515-9118-75E8CB30718E}" srcOrd="0" destOrd="0" presId="urn:microsoft.com/office/officeart/2005/8/layout/cycle6"/>
    <dgm:cxn modelId="{5511A7F2-00EC-45FD-AE90-EDB516314BF9}" type="presOf" srcId="{098DA77F-4D3B-42EE-9898-2726FA156B28}" destId="{776C0361-99AE-47D6-9CAF-FB499CE2BCAE}" srcOrd="0" destOrd="0" presId="urn:microsoft.com/office/officeart/2005/8/layout/cycle6"/>
    <dgm:cxn modelId="{1DCE286A-D1C9-4E79-AF8E-063DBEDCA1E9}" type="presParOf" srcId="{776C0361-99AE-47D6-9CAF-FB499CE2BCAE}" destId="{1DF859DC-0384-4FF7-BD75-4646814580EA}" srcOrd="0" destOrd="0" presId="urn:microsoft.com/office/officeart/2005/8/layout/cycle6"/>
    <dgm:cxn modelId="{9681E968-8892-4579-9315-20CFDB7F758E}" type="presParOf" srcId="{776C0361-99AE-47D6-9CAF-FB499CE2BCAE}" destId="{E439A264-5121-4FFD-A293-381726C372EE}" srcOrd="1" destOrd="0" presId="urn:microsoft.com/office/officeart/2005/8/layout/cycle6"/>
    <dgm:cxn modelId="{1B39FCED-8F26-4F95-BBB9-26BDE8E337C2}" type="presParOf" srcId="{776C0361-99AE-47D6-9CAF-FB499CE2BCAE}" destId="{D0F759EF-ADF2-483B-87B4-36B586457760}" srcOrd="2" destOrd="0" presId="urn:microsoft.com/office/officeart/2005/8/layout/cycle6"/>
    <dgm:cxn modelId="{915D3D85-E0E6-4181-BEAF-5FC62A37B17F}" type="presParOf" srcId="{776C0361-99AE-47D6-9CAF-FB499CE2BCAE}" destId="{98919EED-D635-4009-8325-BDE43864EB19}" srcOrd="3" destOrd="0" presId="urn:microsoft.com/office/officeart/2005/8/layout/cycle6"/>
    <dgm:cxn modelId="{854F42C4-95D9-4F56-9B71-AED29EFA5DE0}" type="presParOf" srcId="{776C0361-99AE-47D6-9CAF-FB499CE2BCAE}" destId="{35082893-F3D8-448B-91C9-558FABECA90F}" srcOrd="4" destOrd="0" presId="urn:microsoft.com/office/officeart/2005/8/layout/cycle6"/>
    <dgm:cxn modelId="{14CCB94F-5CE8-4101-836B-E4397968D689}" type="presParOf" srcId="{776C0361-99AE-47D6-9CAF-FB499CE2BCAE}" destId="{D529EDD9-AB9F-4515-9118-75E8CB30718E}" srcOrd="5"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859DC-0384-4FF7-BD75-4646814580EA}">
      <dsp:nvSpPr>
        <dsp:cNvPr id="0" name=""/>
        <dsp:cNvSpPr/>
      </dsp:nvSpPr>
      <dsp:spPr>
        <a:xfrm>
          <a:off x="943730" y="914903"/>
          <a:ext cx="2633699" cy="1711904"/>
        </a:xfrm>
        <a:prstGeom prst="round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a:t>ChatGPT</a:t>
          </a:r>
          <a:endParaRPr lang="en-US" sz="4600" kern="1200"/>
        </a:p>
      </dsp:txBody>
      <dsp:txXfrm>
        <a:off x="1027298" y="998471"/>
        <a:ext cx="2466563" cy="1544768"/>
      </dsp:txXfrm>
    </dsp:sp>
    <dsp:sp modelId="{D0F759EF-ADF2-483B-87B4-36B586457760}">
      <dsp:nvSpPr>
        <dsp:cNvPr id="0" name=""/>
        <dsp:cNvSpPr/>
      </dsp:nvSpPr>
      <dsp:spPr>
        <a:xfrm>
          <a:off x="2260579" y="316685"/>
          <a:ext cx="2908340" cy="2908340"/>
        </a:xfrm>
        <a:custGeom>
          <a:avLst/>
          <a:gdLst/>
          <a:ahLst/>
          <a:cxnLst/>
          <a:rect l="0" t="0" r="0" b="0"/>
          <a:pathLst>
            <a:path>
              <a:moveTo>
                <a:pt x="292596" y="579323"/>
              </a:moveTo>
              <a:arcTo wR="1454170" hR="1454170" stAng="13019127" swAng="636174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8919EED-D635-4009-8325-BDE43864EB19}">
      <dsp:nvSpPr>
        <dsp:cNvPr id="0" name=""/>
        <dsp:cNvSpPr/>
      </dsp:nvSpPr>
      <dsp:spPr>
        <a:xfrm>
          <a:off x="3852070" y="914903"/>
          <a:ext cx="2633699" cy="1711904"/>
        </a:xfrm>
        <a:prstGeom prst="round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a:t>Bing Chat</a:t>
          </a:r>
          <a:endParaRPr lang="en-US" sz="4600" kern="1200"/>
        </a:p>
      </dsp:txBody>
      <dsp:txXfrm>
        <a:off x="3935638" y="998471"/>
        <a:ext cx="2466563" cy="1544768"/>
      </dsp:txXfrm>
    </dsp:sp>
    <dsp:sp modelId="{D529EDD9-AB9F-4515-9118-75E8CB30718E}">
      <dsp:nvSpPr>
        <dsp:cNvPr id="0" name=""/>
        <dsp:cNvSpPr/>
      </dsp:nvSpPr>
      <dsp:spPr>
        <a:xfrm>
          <a:off x="2260579" y="316685"/>
          <a:ext cx="2908340" cy="2908340"/>
        </a:xfrm>
        <a:custGeom>
          <a:avLst/>
          <a:gdLst/>
          <a:ahLst/>
          <a:cxnLst/>
          <a:rect l="0" t="0" r="0" b="0"/>
          <a:pathLst>
            <a:path>
              <a:moveTo>
                <a:pt x="2615744" y="2329016"/>
              </a:moveTo>
              <a:arcTo wR="1454170" hR="1454170" stAng="2219127" swAng="6361746"/>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B58D4B-624E-4E52-BB4A-1F6B121F96E7}" type="slidenum">
              <a:rPr lang="en-GB" smtClean="0"/>
              <a:t>4</a:t>
            </a:fld>
            <a:endParaRPr lang="en-GB"/>
          </a:p>
        </p:txBody>
      </p:sp>
    </p:spTree>
    <p:extLst>
      <p:ext uri="{BB962C8B-B14F-4D97-AF65-F5344CB8AC3E}">
        <p14:creationId xmlns:p14="http://schemas.microsoft.com/office/powerpoint/2010/main" val="223901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https://writings.stephenwolfram.com/2023/01/wolframalpha-as-the-way-to-bring-computational-knowledge-superpowers-to-chatgpt/</a:t>
            </a:r>
          </a:p>
        </p:txBody>
      </p:sp>
      <p:sp>
        <p:nvSpPr>
          <p:cNvPr id="4" name="Slide Number Placeholder 3"/>
          <p:cNvSpPr>
            <a:spLocks noGrp="1"/>
          </p:cNvSpPr>
          <p:nvPr>
            <p:ph type="sldNum" sz="quarter" idx="5"/>
          </p:nvPr>
        </p:nvSpPr>
        <p:spPr/>
        <p:txBody>
          <a:bodyPr/>
          <a:lstStyle/>
          <a:p>
            <a:fld id="{C4B58D4B-624E-4E52-BB4A-1F6B121F96E7}" type="slidenum">
              <a:rPr lang="en-GB" smtClean="0"/>
              <a:t>6</a:t>
            </a:fld>
            <a:endParaRPr lang="en-GB"/>
          </a:p>
        </p:txBody>
      </p:sp>
    </p:spTree>
    <p:extLst>
      <p:ext uri="{BB962C8B-B14F-4D97-AF65-F5344CB8AC3E}">
        <p14:creationId xmlns:p14="http://schemas.microsoft.com/office/powerpoint/2010/main" val="3018561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endParaRPr lang="en-GB"/>
          </a:p>
        </p:txBody>
      </p:sp>
      <p:sp>
        <p:nvSpPr>
          <p:cNvPr id="5" name="Footer Placeholder 4"/>
          <p:cNvSpPr>
            <a:spLocks noGrp="1"/>
          </p:cNvSpPr>
          <p:nvPr>
            <p:ph type="ftr" sz="quarter" idx="11"/>
          </p:nvPr>
        </p:nvSpPr>
        <p:spPr>
          <a:xfrm>
            <a:off x="1900237" y="5410202"/>
            <a:ext cx="3843665" cy="365125"/>
          </a:xfrm>
        </p:spPr>
        <p:txBody>
          <a:bodyPr/>
          <a:lstStyle/>
          <a:p>
            <a:endParaRPr lang="en-GB"/>
          </a:p>
        </p:txBody>
      </p:sp>
      <p:sp>
        <p:nvSpPr>
          <p:cNvPr id="6" name="Slide Number Placeholder 5"/>
          <p:cNvSpPr>
            <a:spLocks noGrp="1"/>
          </p:cNvSpPr>
          <p:nvPr>
            <p:ph type="sldNum" sz="quarter" idx="12"/>
          </p:nvPr>
        </p:nvSpPr>
        <p:spPr>
          <a:xfrm>
            <a:off x="7915603" y="5410200"/>
            <a:ext cx="578317" cy="365125"/>
          </a:xfrm>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396907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188640"/>
            <a:ext cx="7429499" cy="720080"/>
          </a:xfrm>
        </p:spPr>
        <p:txBody>
          <a:bodyPr/>
          <a:lstStyle/>
          <a:p>
            <a:r>
              <a:rPr lang="en-US" dirty="0"/>
              <a:t>Click to edit Master title style</a:t>
            </a:r>
          </a:p>
        </p:txBody>
      </p:sp>
      <p:sp>
        <p:nvSpPr>
          <p:cNvPr id="48" name="Content Placeholder 2"/>
          <p:cNvSpPr>
            <a:spLocks noGrp="1"/>
          </p:cNvSpPr>
          <p:nvPr>
            <p:ph idx="1"/>
          </p:nvPr>
        </p:nvSpPr>
        <p:spPr>
          <a:xfrm>
            <a:off x="856061" y="980727"/>
            <a:ext cx="7429499" cy="5328593"/>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9" name="Date Placeholder 3"/>
          <p:cNvSpPr>
            <a:spLocks noGrp="1"/>
          </p:cNvSpPr>
          <p:nvPr>
            <p:ph type="dt" sz="half" idx="10"/>
          </p:nvPr>
        </p:nvSpPr>
        <p:spPr>
          <a:xfrm>
            <a:off x="5592691" y="6375325"/>
            <a:ext cx="2057400" cy="365125"/>
          </a:xfrm>
        </p:spPr>
        <p:txBody>
          <a:bodyPr/>
          <a:lstStyle/>
          <a:p>
            <a:fld id="{61B6A65E-2E7B-45D1-A4B9-0680C068B11A}" type="datetimeFigureOut">
              <a:rPr lang="en-US" smtClean="0"/>
              <a:t>5/19/2023</a:t>
            </a:fld>
            <a:endParaRPr lang="en-US" dirty="0"/>
          </a:p>
        </p:txBody>
      </p:sp>
      <p:sp>
        <p:nvSpPr>
          <p:cNvPr id="50" name="Footer Placeholder 4"/>
          <p:cNvSpPr>
            <a:spLocks noGrp="1"/>
          </p:cNvSpPr>
          <p:nvPr>
            <p:ph type="ftr" sz="quarter" idx="11"/>
          </p:nvPr>
        </p:nvSpPr>
        <p:spPr>
          <a:xfrm>
            <a:off x="856060" y="6381328"/>
            <a:ext cx="4679482" cy="365125"/>
          </a:xfrm>
        </p:spPr>
        <p:txBody>
          <a:bodyPr/>
          <a:lstStyle/>
          <a:p>
            <a:endParaRPr lang="en-US" dirty="0"/>
          </a:p>
        </p:txBody>
      </p:sp>
      <p:sp>
        <p:nvSpPr>
          <p:cNvPr id="51" name="Slide Number Placeholder 5"/>
          <p:cNvSpPr>
            <a:spLocks noGrp="1"/>
          </p:cNvSpPr>
          <p:nvPr>
            <p:ph type="sldNum" sz="quarter" idx="12"/>
          </p:nvPr>
        </p:nvSpPr>
        <p:spPr>
          <a:xfrm>
            <a:off x="7707241" y="6375325"/>
            <a:ext cx="578317" cy="365125"/>
          </a:xfrm>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29816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846913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980728"/>
            <a:ext cx="3658792"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1" y="980728"/>
            <a:ext cx="3656408"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A3118-2D63-46DE-A5FD-62B7769B1823}" type="datetimeFigureOut">
              <a:rPr lang="en-US" smtClean="0"/>
              <a:t>5/19/2023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2197206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extLst>
      <p:ext uri="{BB962C8B-B14F-4D97-AF65-F5344CB8AC3E}">
        <p14:creationId xmlns:p14="http://schemas.microsoft.com/office/powerpoint/2010/main" val="1877858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5/19/2023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177417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2812533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1240186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303918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203370507"/>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511480058"/>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690241565"/>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774743746"/>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174799025"/>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lvl1pPr>
              <a:defRPr cap="all" baseline="0"/>
            </a:lvl1p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372437273"/>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448202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595491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260648"/>
            <a:ext cx="7429499" cy="642639"/>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974725"/>
            <a:ext cx="7429499" cy="53467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592691" y="6423025"/>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r>
              <a:rPr lang="en-GB"/>
              <a:t>Dr Nik Whitehead</a:t>
            </a:r>
          </a:p>
        </p:txBody>
      </p:sp>
      <p:sp>
        <p:nvSpPr>
          <p:cNvPr id="5" name="Footer Placeholder 4"/>
          <p:cNvSpPr>
            <a:spLocks noGrp="1"/>
          </p:cNvSpPr>
          <p:nvPr>
            <p:ph type="ftr" sz="quarter" idx="3"/>
          </p:nvPr>
        </p:nvSpPr>
        <p:spPr>
          <a:xfrm>
            <a:off x="856059" y="6413500"/>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707241" y="6423024"/>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2351737572"/>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hat.openai.com/chat"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bing.com/"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077" name="Rectangle 3079">
            <a:extLst>
              <a:ext uri="{FF2B5EF4-FFF2-40B4-BE49-F238E27FC236}">
                <a16:creationId xmlns:a16="http://schemas.microsoft.com/office/drawing/2014/main" id="{61C6D790-69F0-40CA-813A-84D724D1C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48476"/>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8" name="Round Diagonal Corner Rectangle 7">
            <a:extLst>
              <a:ext uri="{FF2B5EF4-FFF2-40B4-BE49-F238E27FC236}">
                <a16:creationId xmlns:a16="http://schemas.microsoft.com/office/drawing/2014/main" id="{F5A78137-DBB7-4A93-98AC-5606814E2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504" y="806450"/>
            <a:ext cx="6989607" cy="4502149"/>
          </a:xfrm>
          <a:prstGeom prst="round2DiagRect">
            <a:avLst>
              <a:gd name="adj1" fmla="val 7929"/>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srgbClr val="092338">
                <a:alpha val="4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ctrTitle"/>
          </p:nvPr>
        </p:nvSpPr>
        <p:spPr>
          <a:xfrm>
            <a:off x="2013858" y="1125511"/>
            <a:ext cx="5351675" cy="2656971"/>
          </a:xfrm>
        </p:spPr>
        <p:txBody>
          <a:bodyPr>
            <a:normAutofit/>
          </a:bodyPr>
          <a:lstStyle/>
          <a:p>
            <a:r>
              <a:rPr lang="en-GB" sz="4700" dirty="0">
                <a:solidFill>
                  <a:srgbClr val="FFFFFF"/>
                </a:solidFill>
              </a:rPr>
              <a:t>Working with Generative AI</a:t>
            </a:r>
          </a:p>
        </p:txBody>
      </p:sp>
      <p:sp>
        <p:nvSpPr>
          <p:cNvPr id="3075" name="Rectangle 3"/>
          <p:cNvSpPr>
            <a:spLocks noGrp="1" noChangeArrowheads="1"/>
          </p:cNvSpPr>
          <p:nvPr>
            <p:ph type="subTitle" idx="1"/>
          </p:nvPr>
        </p:nvSpPr>
        <p:spPr>
          <a:xfrm>
            <a:off x="2013104" y="3782482"/>
            <a:ext cx="5352570" cy="1204383"/>
          </a:xfrm>
        </p:spPr>
        <p:txBody>
          <a:bodyPr>
            <a:normAutofit/>
          </a:bodyPr>
          <a:lstStyle/>
          <a:p>
            <a:r>
              <a:rPr lang="en-GB" sz="1600" dirty="0">
                <a:solidFill>
                  <a:srgbClr val="FFFFFF"/>
                </a:solidFill>
              </a:rPr>
              <a:t>prof Nik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D0CAF-2B96-EB26-FE9F-A2DF33972E79}"/>
              </a:ext>
            </a:extLst>
          </p:cNvPr>
          <p:cNvSpPr>
            <a:spLocks noGrp="1"/>
          </p:cNvSpPr>
          <p:nvPr>
            <p:ph type="title"/>
          </p:nvPr>
        </p:nvSpPr>
        <p:spPr/>
        <p:txBody>
          <a:bodyPr/>
          <a:lstStyle/>
          <a:p>
            <a:r>
              <a:rPr lang="en-GB" dirty="0"/>
              <a:t>What is Generative AI?</a:t>
            </a:r>
          </a:p>
        </p:txBody>
      </p:sp>
      <p:sp>
        <p:nvSpPr>
          <p:cNvPr id="3" name="Content Placeholder 2">
            <a:extLst>
              <a:ext uri="{FF2B5EF4-FFF2-40B4-BE49-F238E27FC236}">
                <a16:creationId xmlns:a16="http://schemas.microsoft.com/office/drawing/2014/main" id="{CAC1F877-3A6F-5E72-0647-A8B18F430338}"/>
              </a:ext>
            </a:extLst>
          </p:cNvPr>
          <p:cNvSpPr>
            <a:spLocks noGrp="1"/>
          </p:cNvSpPr>
          <p:nvPr>
            <p:ph idx="1"/>
          </p:nvPr>
        </p:nvSpPr>
        <p:spPr>
          <a:xfrm>
            <a:off x="856061" y="980727"/>
            <a:ext cx="7429499" cy="5688633"/>
          </a:xfrm>
        </p:spPr>
        <p:txBody>
          <a:bodyPr/>
          <a:lstStyle/>
          <a:p>
            <a:r>
              <a:rPr lang="en-GB" dirty="0"/>
              <a:t>Generative AI is the name given to the group of AI systems that create text, code, graphics, video, and music</a:t>
            </a:r>
          </a:p>
          <a:p>
            <a:pPr lvl="1"/>
            <a:r>
              <a:rPr lang="en-GB" dirty="0"/>
              <a:t>Generative AI creates data of the same form that the system was trained upon</a:t>
            </a:r>
          </a:p>
          <a:p>
            <a:pPr lvl="1"/>
            <a:r>
              <a:rPr lang="en-GB" dirty="0"/>
              <a:t>Discriminative AI differentiates by different types of input, e.g. identifying landmarks in a photograph</a:t>
            </a:r>
          </a:p>
          <a:p>
            <a:r>
              <a:rPr lang="en-GB" dirty="0"/>
              <a:t>Technically they are not artificial intelligences (define intelligence!) but are effective machine learning systems</a:t>
            </a:r>
          </a:p>
          <a:p>
            <a:r>
              <a:rPr lang="en-GB" dirty="0"/>
              <a:t>Not all generative AIs are easy to use</a:t>
            </a:r>
          </a:p>
          <a:p>
            <a:pPr lvl="1"/>
            <a:r>
              <a:rPr lang="en-GB" dirty="0"/>
              <a:t>The current public interest in them is because companies have added user-friendly interfaces to their complex machine learning models</a:t>
            </a:r>
          </a:p>
        </p:txBody>
      </p:sp>
      <p:sp>
        <p:nvSpPr>
          <p:cNvPr id="5" name="Slide Number Placeholder 4">
            <a:extLst>
              <a:ext uri="{FF2B5EF4-FFF2-40B4-BE49-F238E27FC236}">
                <a16:creationId xmlns:a16="http://schemas.microsoft.com/office/drawing/2014/main" id="{AA1B17B5-6A6F-7BFA-EEDA-8110AB6AEEB4}"/>
              </a:ext>
            </a:extLst>
          </p:cNvPr>
          <p:cNvSpPr>
            <a:spLocks noGrp="1"/>
          </p:cNvSpPr>
          <p:nvPr>
            <p:ph type="sldNum" sz="quarter" idx="12"/>
          </p:nvPr>
        </p:nvSpPr>
        <p:spPr/>
        <p:txBody>
          <a:bodyPr/>
          <a:lstStyle/>
          <a:p>
            <a:fld id="{9D8DC0F4-76EC-4928-B389-C9FEDA3416A3}" type="slidenum">
              <a:rPr lang="en-GB" smtClean="0"/>
              <a:pPr/>
              <a:t>2</a:t>
            </a:fld>
            <a:endParaRPr lang="en-GB"/>
          </a:p>
        </p:txBody>
      </p:sp>
    </p:spTree>
    <p:extLst>
      <p:ext uri="{BB962C8B-B14F-4D97-AF65-F5344CB8AC3E}">
        <p14:creationId xmlns:p14="http://schemas.microsoft.com/office/powerpoint/2010/main" val="931755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D0CAF-2B96-EB26-FE9F-A2DF33972E79}"/>
              </a:ext>
            </a:extLst>
          </p:cNvPr>
          <p:cNvSpPr>
            <a:spLocks noGrp="1"/>
          </p:cNvSpPr>
          <p:nvPr>
            <p:ph type="title"/>
          </p:nvPr>
        </p:nvSpPr>
        <p:spPr/>
        <p:txBody>
          <a:bodyPr/>
          <a:lstStyle/>
          <a:p>
            <a:r>
              <a:rPr lang="en-GB" dirty="0"/>
              <a:t>Common Models</a:t>
            </a:r>
          </a:p>
        </p:txBody>
      </p:sp>
      <p:sp>
        <p:nvSpPr>
          <p:cNvPr id="3" name="Content Placeholder 2">
            <a:extLst>
              <a:ext uri="{FF2B5EF4-FFF2-40B4-BE49-F238E27FC236}">
                <a16:creationId xmlns:a16="http://schemas.microsoft.com/office/drawing/2014/main" id="{CAC1F877-3A6F-5E72-0647-A8B18F430338}"/>
              </a:ext>
            </a:extLst>
          </p:cNvPr>
          <p:cNvSpPr>
            <a:spLocks noGrp="1"/>
          </p:cNvSpPr>
          <p:nvPr>
            <p:ph idx="1"/>
          </p:nvPr>
        </p:nvSpPr>
        <p:spPr>
          <a:xfrm>
            <a:off x="856061" y="980727"/>
            <a:ext cx="7429499" cy="5688633"/>
          </a:xfrm>
        </p:spPr>
        <p:txBody>
          <a:bodyPr/>
          <a:lstStyle/>
          <a:p>
            <a:r>
              <a:rPr lang="en-GB" dirty="0"/>
              <a:t>Generative Adversarial Networks (GANs)</a:t>
            </a:r>
          </a:p>
          <a:p>
            <a:pPr lvl="1"/>
            <a:r>
              <a:rPr lang="en-GB" dirty="0"/>
              <a:t>Two networks that are trained together, one that generates the data and another to try to work out if it is real or fake</a:t>
            </a:r>
          </a:p>
          <a:p>
            <a:r>
              <a:rPr lang="en-GB" dirty="0"/>
              <a:t>Variational Encoders (VAEs) </a:t>
            </a:r>
          </a:p>
          <a:p>
            <a:pPr lvl="1"/>
            <a:r>
              <a:rPr lang="en-GB" dirty="0"/>
              <a:t>Good for identifying changes and anomalies in data, </a:t>
            </a:r>
            <a:r>
              <a:rPr lang="en-GB" dirty="0" err="1"/>
              <a:t>e.g</a:t>
            </a:r>
            <a:r>
              <a:rPr lang="en-GB" dirty="0"/>
              <a:t> objects in images</a:t>
            </a:r>
          </a:p>
          <a:p>
            <a:r>
              <a:rPr lang="en-GB" dirty="0"/>
              <a:t>Autoregressive Models</a:t>
            </a:r>
          </a:p>
          <a:p>
            <a:pPr lvl="1"/>
            <a:r>
              <a:rPr lang="en-GB" dirty="0"/>
              <a:t>Given a sequence of data points these models can predict the next data point, e.g. meteorology and economics</a:t>
            </a:r>
          </a:p>
          <a:p>
            <a:r>
              <a:rPr lang="en-GB" dirty="0"/>
              <a:t>Transformer Architectures</a:t>
            </a:r>
          </a:p>
          <a:p>
            <a:pPr lvl="1"/>
            <a:r>
              <a:rPr lang="en-GB" dirty="0"/>
              <a:t>Generally used in natural language processing, these take a sequence of words and predict the most likely following word</a:t>
            </a:r>
          </a:p>
        </p:txBody>
      </p:sp>
      <p:sp>
        <p:nvSpPr>
          <p:cNvPr id="5" name="Slide Number Placeholder 4">
            <a:extLst>
              <a:ext uri="{FF2B5EF4-FFF2-40B4-BE49-F238E27FC236}">
                <a16:creationId xmlns:a16="http://schemas.microsoft.com/office/drawing/2014/main" id="{AA1B17B5-6A6F-7BFA-EEDA-8110AB6AEEB4}"/>
              </a:ext>
            </a:extLst>
          </p:cNvPr>
          <p:cNvSpPr>
            <a:spLocks noGrp="1"/>
          </p:cNvSpPr>
          <p:nvPr>
            <p:ph type="sldNum" sz="quarter" idx="12"/>
          </p:nvPr>
        </p:nvSpPr>
        <p:spPr/>
        <p:txBody>
          <a:bodyPr/>
          <a:lstStyle/>
          <a:p>
            <a:fld id="{9D8DC0F4-76EC-4928-B389-C9FEDA3416A3}" type="slidenum">
              <a:rPr lang="en-GB" smtClean="0"/>
              <a:pPr/>
              <a:t>3</a:t>
            </a:fld>
            <a:endParaRPr lang="en-GB"/>
          </a:p>
        </p:txBody>
      </p:sp>
    </p:spTree>
    <p:extLst>
      <p:ext uri="{BB962C8B-B14F-4D97-AF65-F5344CB8AC3E}">
        <p14:creationId xmlns:p14="http://schemas.microsoft.com/office/powerpoint/2010/main" val="83353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29EEB-0C5D-2D31-44DC-00BCE6E5EF79}"/>
              </a:ext>
            </a:extLst>
          </p:cNvPr>
          <p:cNvSpPr>
            <a:spLocks noGrp="1"/>
          </p:cNvSpPr>
          <p:nvPr>
            <p:ph type="title"/>
          </p:nvPr>
        </p:nvSpPr>
        <p:spPr/>
        <p:txBody>
          <a:bodyPr>
            <a:normAutofit/>
          </a:bodyPr>
          <a:lstStyle/>
          <a:p>
            <a:r>
              <a:rPr lang="en-US" dirty="0"/>
              <a:t>ChatGPT</a:t>
            </a:r>
            <a:endParaRPr lang="en-GB" dirty="0"/>
          </a:p>
        </p:txBody>
      </p:sp>
      <p:sp>
        <p:nvSpPr>
          <p:cNvPr id="7" name="Content Placeholder 6">
            <a:extLst>
              <a:ext uri="{FF2B5EF4-FFF2-40B4-BE49-F238E27FC236}">
                <a16:creationId xmlns:a16="http://schemas.microsoft.com/office/drawing/2014/main" id="{DCA15AEB-17EE-FA6D-0F24-127E8DC9D751}"/>
              </a:ext>
            </a:extLst>
          </p:cNvPr>
          <p:cNvSpPr>
            <a:spLocks noGrp="1"/>
          </p:cNvSpPr>
          <p:nvPr>
            <p:ph sz="half" idx="1"/>
          </p:nvPr>
        </p:nvSpPr>
        <p:spPr>
          <a:xfrm>
            <a:off x="856057" y="980728"/>
            <a:ext cx="5382011" cy="5328592"/>
          </a:xfrm>
        </p:spPr>
        <p:txBody>
          <a:bodyPr>
            <a:normAutofit fontScale="92500"/>
          </a:bodyPr>
          <a:lstStyle/>
          <a:p>
            <a:r>
              <a:rPr lang="en-US" dirty="0" err="1"/>
              <a:t>ChatGPT</a:t>
            </a:r>
            <a:r>
              <a:rPr lang="en-US" dirty="0"/>
              <a:t> is a chatbot designed by </a:t>
            </a:r>
            <a:r>
              <a:rPr lang="en-US" dirty="0" err="1"/>
              <a:t>OpenAI</a:t>
            </a:r>
            <a:r>
              <a:rPr lang="en-US" dirty="0"/>
              <a:t> released in November 2022</a:t>
            </a:r>
          </a:p>
          <a:p>
            <a:pPr lvl="1"/>
            <a:r>
              <a:rPr lang="en-US" dirty="0"/>
              <a:t>Original release used version GPT-3.5 of </a:t>
            </a:r>
            <a:r>
              <a:rPr lang="en-US" dirty="0" err="1"/>
              <a:t>OpenAI’s</a:t>
            </a:r>
            <a:r>
              <a:rPr lang="en-US" dirty="0"/>
              <a:t> system</a:t>
            </a:r>
          </a:p>
          <a:p>
            <a:pPr lvl="1"/>
            <a:r>
              <a:rPr lang="en-US" dirty="0"/>
              <a:t>Current version is GPT-4</a:t>
            </a:r>
          </a:p>
          <a:p>
            <a:pPr lvl="1"/>
            <a:r>
              <a:rPr lang="en-US" dirty="0"/>
              <a:t>ChatGPT-3.5 is publicly available for free, while ChatGPT-4 is available to subscribers</a:t>
            </a:r>
          </a:p>
          <a:p>
            <a:r>
              <a:rPr lang="en-US" dirty="0"/>
              <a:t>Runs on the Microsoft Azure platform</a:t>
            </a:r>
          </a:p>
          <a:p>
            <a:r>
              <a:rPr lang="en-US" dirty="0"/>
              <a:t>Available at </a:t>
            </a:r>
            <a:r>
              <a:rPr lang="en-US" dirty="0">
                <a:hlinkClick r:id="rId3"/>
              </a:rPr>
              <a:t>https://chat.openai.com/chat</a:t>
            </a:r>
            <a:endParaRPr lang="en-US" dirty="0"/>
          </a:p>
          <a:p>
            <a:r>
              <a:rPr lang="en-US" dirty="0"/>
              <a:t>Allows users to type in questions in normal language rather than using keywords</a:t>
            </a:r>
          </a:p>
          <a:p>
            <a:r>
              <a:rPr lang="en-US" dirty="0"/>
              <a:t>Remembers conversations and contexts</a:t>
            </a:r>
            <a:endParaRPr lang="en-GB" dirty="0"/>
          </a:p>
        </p:txBody>
      </p:sp>
      <p:pic>
        <p:nvPicPr>
          <p:cNvPr id="1026" name="Picture 2">
            <a:extLst>
              <a:ext uri="{FF2B5EF4-FFF2-40B4-BE49-F238E27FC236}">
                <a16:creationId xmlns:a16="http://schemas.microsoft.com/office/drawing/2014/main" id="{ABDA3ED2-ECEF-534F-380C-E8A165CC861F}"/>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6739825" y="2223488"/>
            <a:ext cx="1820529" cy="1820529"/>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236CBEBB-B523-F244-138F-7FADCF1F0256}"/>
              </a:ext>
            </a:extLst>
          </p:cNvPr>
          <p:cNvSpPr>
            <a:spLocks noGrp="1"/>
          </p:cNvSpPr>
          <p:nvPr>
            <p:ph type="sldNum" sz="quarter" idx="12"/>
          </p:nvPr>
        </p:nvSpPr>
        <p:spPr/>
        <p:txBody>
          <a:bodyPr/>
          <a:lstStyle/>
          <a:p>
            <a:fld id="{039900A7-917E-477C-B365-7B9E6ACF6A23}" type="slidenum">
              <a:rPr lang="en-GB" smtClean="0"/>
              <a:pPr/>
              <a:t>4</a:t>
            </a:fld>
            <a:endParaRPr lang="en-GB" dirty="0"/>
          </a:p>
        </p:txBody>
      </p:sp>
      <p:sp>
        <p:nvSpPr>
          <p:cNvPr id="9" name="TextBox 8">
            <a:extLst>
              <a:ext uri="{FF2B5EF4-FFF2-40B4-BE49-F238E27FC236}">
                <a16:creationId xmlns:a16="http://schemas.microsoft.com/office/drawing/2014/main" id="{EE0D3B1C-1305-0B73-4140-6D55D7256313}"/>
              </a:ext>
            </a:extLst>
          </p:cNvPr>
          <p:cNvSpPr txBox="1"/>
          <p:nvPr/>
        </p:nvSpPr>
        <p:spPr>
          <a:xfrm>
            <a:off x="6238069" y="4077072"/>
            <a:ext cx="2824043" cy="646331"/>
          </a:xfrm>
          <a:prstGeom prst="rect">
            <a:avLst/>
          </a:prstGeom>
          <a:noFill/>
        </p:spPr>
        <p:txBody>
          <a:bodyPr wrap="none" rtlCol="0">
            <a:spAutoFit/>
          </a:bodyPr>
          <a:lstStyle/>
          <a:p>
            <a:pPr algn="ctr"/>
            <a:r>
              <a:rPr lang="en-US" i="1" dirty="0" err="1"/>
              <a:t>ChatGPT</a:t>
            </a:r>
            <a:r>
              <a:rPr lang="en-US" i="1" dirty="0"/>
              <a:t> Logo</a:t>
            </a:r>
          </a:p>
          <a:p>
            <a:pPr algn="ctr"/>
            <a:r>
              <a:rPr lang="en-GB" i="1" dirty="0"/>
              <a:t>https://chat.openai.com/chat</a:t>
            </a:r>
          </a:p>
        </p:txBody>
      </p:sp>
    </p:spTree>
    <p:extLst>
      <p:ext uri="{BB962C8B-B14F-4D97-AF65-F5344CB8AC3E}">
        <p14:creationId xmlns:p14="http://schemas.microsoft.com/office/powerpoint/2010/main" val="1704813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57F1-5F27-998D-9322-5EACC6A16026}"/>
              </a:ext>
            </a:extLst>
          </p:cNvPr>
          <p:cNvSpPr>
            <a:spLocks noGrp="1"/>
          </p:cNvSpPr>
          <p:nvPr>
            <p:ph type="title"/>
          </p:nvPr>
        </p:nvSpPr>
        <p:spPr/>
        <p:txBody>
          <a:bodyPr/>
          <a:lstStyle/>
          <a:p>
            <a:r>
              <a:rPr lang="en-GB" dirty="0"/>
              <a:t>Bing Chat</a:t>
            </a:r>
          </a:p>
        </p:txBody>
      </p:sp>
      <p:sp>
        <p:nvSpPr>
          <p:cNvPr id="3" name="Content Placeholder 2">
            <a:extLst>
              <a:ext uri="{FF2B5EF4-FFF2-40B4-BE49-F238E27FC236}">
                <a16:creationId xmlns:a16="http://schemas.microsoft.com/office/drawing/2014/main" id="{A103D83D-28AA-31D7-2680-6FDDAD516105}"/>
              </a:ext>
            </a:extLst>
          </p:cNvPr>
          <p:cNvSpPr>
            <a:spLocks noGrp="1"/>
          </p:cNvSpPr>
          <p:nvPr>
            <p:ph sz="half" idx="1"/>
          </p:nvPr>
        </p:nvSpPr>
        <p:spPr>
          <a:xfrm>
            <a:off x="856058" y="980727"/>
            <a:ext cx="5766859" cy="5807421"/>
          </a:xfrm>
        </p:spPr>
        <p:txBody>
          <a:bodyPr>
            <a:normAutofit fontScale="92500" lnSpcReduction="10000"/>
          </a:bodyPr>
          <a:lstStyle/>
          <a:p>
            <a:r>
              <a:rPr lang="en-GB" dirty="0"/>
              <a:t>Bing Chat is Microsoft’s integration of AI into their search engine</a:t>
            </a:r>
          </a:p>
          <a:p>
            <a:r>
              <a:rPr lang="en-GB" dirty="0"/>
              <a:t>Full free release to the public in May 2023</a:t>
            </a:r>
          </a:p>
          <a:p>
            <a:r>
              <a:rPr lang="en-GB" dirty="0"/>
              <a:t>Designed to provide a chatbot-style natural language interface for the Internet</a:t>
            </a:r>
          </a:p>
          <a:p>
            <a:pPr lvl="1"/>
            <a:r>
              <a:rPr lang="en-GB" dirty="0"/>
              <a:t>Current version based on GPT-4</a:t>
            </a:r>
          </a:p>
          <a:p>
            <a:pPr lvl="1"/>
            <a:r>
              <a:rPr lang="en-GB" dirty="0"/>
              <a:t>Graphics generator based on DALL-E</a:t>
            </a:r>
          </a:p>
          <a:p>
            <a:pPr lvl="1"/>
            <a:r>
              <a:rPr lang="en-GB" dirty="0"/>
              <a:t>Only available for Microsoft Edge Browser</a:t>
            </a:r>
          </a:p>
          <a:p>
            <a:r>
              <a:rPr lang="en-US" dirty="0"/>
              <a:t>Runs on the Microsoft Azure platform</a:t>
            </a:r>
          </a:p>
          <a:p>
            <a:r>
              <a:rPr lang="en-US" dirty="0"/>
              <a:t>Available at </a:t>
            </a:r>
            <a:r>
              <a:rPr lang="en-US" dirty="0">
                <a:hlinkClick r:id="rId2"/>
              </a:rPr>
              <a:t>https://www.bing.com</a:t>
            </a:r>
            <a:r>
              <a:rPr lang="en-US" dirty="0"/>
              <a:t> </a:t>
            </a:r>
          </a:p>
          <a:p>
            <a:r>
              <a:rPr lang="en-US" dirty="0"/>
              <a:t>Allows users to type in questions in normal language rather than using keywords</a:t>
            </a:r>
          </a:p>
          <a:p>
            <a:r>
              <a:rPr lang="en-US" dirty="0"/>
              <a:t>Remembers conversations and contexts</a:t>
            </a:r>
            <a:endParaRPr lang="en-GB" dirty="0"/>
          </a:p>
          <a:p>
            <a:endParaRPr lang="en-GB" dirty="0"/>
          </a:p>
          <a:p>
            <a:endParaRPr lang="en-GB" dirty="0"/>
          </a:p>
        </p:txBody>
      </p:sp>
      <p:sp>
        <p:nvSpPr>
          <p:cNvPr id="6" name="Slide Number Placeholder 5">
            <a:extLst>
              <a:ext uri="{FF2B5EF4-FFF2-40B4-BE49-F238E27FC236}">
                <a16:creationId xmlns:a16="http://schemas.microsoft.com/office/drawing/2014/main" id="{14E53EE2-2FC9-F1A7-D5A4-8FDAA5E76A19}"/>
              </a:ext>
            </a:extLst>
          </p:cNvPr>
          <p:cNvSpPr>
            <a:spLocks noGrp="1"/>
          </p:cNvSpPr>
          <p:nvPr>
            <p:ph type="sldNum" sz="quarter" idx="12"/>
          </p:nvPr>
        </p:nvSpPr>
        <p:spPr/>
        <p:txBody>
          <a:bodyPr/>
          <a:lstStyle/>
          <a:p>
            <a:fld id="{0447557F-7AD8-4A27-9C27-E480EA562049}" type="slidenum">
              <a:rPr lang="en-GB" smtClean="0"/>
              <a:pPr/>
              <a:t>5</a:t>
            </a:fld>
            <a:endParaRPr lang="en-GB"/>
          </a:p>
        </p:txBody>
      </p:sp>
      <p:pic>
        <p:nvPicPr>
          <p:cNvPr id="1026" name="Picture 2" descr="Bing gets a new logo and is now called 'Microsoft Bing ...">
            <a:extLst>
              <a:ext uri="{FF2B5EF4-FFF2-40B4-BE49-F238E27FC236}">
                <a16:creationId xmlns:a16="http://schemas.microsoft.com/office/drawing/2014/main" id="{4C16A48E-D6A6-E7F8-2710-B87AFA0FC96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22917" y="1844824"/>
            <a:ext cx="2273003" cy="22730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92B4A4F-39FE-CF0F-9FCC-3DD75FC41D63}"/>
              </a:ext>
            </a:extLst>
          </p:cNvPr>
          <p:cNvSpPr txBox="1"/>
          <p:nvPr/>
        </p:nvSpPr>
        <p:spPr>
          <a:xfrm>
            <a:off x="7164288" y="4005064"/>
            <a:ext cx="1443600" cy="646331"/>
          </a:xfrm>
          <a:prstGeom prst="rect">
            <a:avLst/>
          </a:prstGeom>
          <a:noFill/>
        </p:spPr>
        <p:txBody>
          <a:bodyPr wrap="none" rtlCol="0">
            <a:spAutoFit/>
          </a:bodyPr>
          <a:lstStyle/>
          <a:p>
            <a:pPr algn="ctr"/>
            <a:r>
              <a:rPr lang="en-US" i="1" dirty="0"/>
              <a:t>Bing Logo</a:t>
            </a:r>
          </a:p>
          <a:p>
            <a:pPr algn="ctr"/>
            <a:r>
              <a:rPr lang="en-GB" i="1" dirty="0"/>
              <a:t>www.bing.com</a:t>
            </a:r>
          </a:p>
        </p:txBody>
      </p:sp>
    </p:spTree>
    <p:extLst>
      <p:ext uri="{BB962C8B-B14F-4D97-AF65-F5344CB8AC3E}">
        <p14:creationId xmlns:p14="http://schemas.microsoft.com/office/powerpoint/2010/main" val="3653143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9144002"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8" name="Group 17">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6858001"/>
            <a:chOff x="-14288" y="0"/>
            <a:chExt cx="12053888" cy="6858001"/>
          </a:xfrm>
        </p:grpSpPr>
        <p:grpSp>
          <p:nvGrpSpPr>
            <p:cNvPr id="19" name="Group 18">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1"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2"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3"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8"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4"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5"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6"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7"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20" name="Group 19">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1"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useBgFill="1">
        <p:nvSpPr>
          <p:cNvPr id="59" name="Rectangle 58">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892" y="-2"/>
            <a:ext cx="3046144" cy="6858001"/>
          </a:xfrm>
          <a:prstGeom prst="rect">
            <a:avLst/>
          </a:prstGeom>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63" name="Rectangle 62">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3041715"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65"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6897" y="23283"/>
            <a:ext cx="305861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71CE1D3E-8BBF-ECC8-EBBE-3FF2A9861766}"/>
              </a:ext>
            </a:extLst>
          </p:cNvPr>
          <p:cNvSpPr>
            <a:spLocks noGrp="1"/>
          </p:cNvSpPr>
          <p:nvPr>
            <p:ph type="title"/>
          </p:nvPr>
        </p:nvSpPr>
        <p:spPr>
          <a:xfrm>
            <a:off x="641449" y="285750"/>
            <a:ext cx="2138563" cy="1096963"/>
          </a:xfrm>
        </p:spPr>
        <p:txBody>
          <a:bodyPr vert="horz" lIns="91440" tIns="45720" rIns="91440" bIns="45720" rtlCol="0" anchor="ctr">
            <a:normAutofit/>
          </a:bodyPr>
          <a:lstStyle/>
          <a:p>
            <a:r>
              <a:rPr lang="en-US" sz="2800" dirty="0">
                <a:solidFill>
                  <a:srgbClr val="FFFFFF"/>
                </a:solidFill>
              </a:rPr>
              <a:t>GPT Model</a:t>
            </a:r>
          </a:p>
        </p:txBody>
      </p:sp>
      <p:sp>
        <p:nvSpPr>
          <p:cNvPr id="8" name="Content Placeholder 7">
            <a:extLst>
              <a:ext uri="{FF2B5EF4-FFF2-40B4-BE49-F238E27FC236}">
                <a16:creationId xmlns:a16="http://schemas.microsoft.com/office/drawing/2014/main" id="{689EB54D-9330-4A2C-0BFE-87A3A308A46B}"/>
              </a:ext>
            </a:extLst>
          </p:cNvPr>
          <p:cNvSpPr>
            <a:spLocks noGrp="1"/>
          </p:cNvSpPr>
          <p:nvPr>
            <p:ph sz="half" idx="1"/>
          </p:nvPr>
        </p:nvSpPr>
        <p:spPr>
          <a:xfrm>
            <a:off x="633465" y="1196752"/>
            <a:ext cx="2146833" cy="5010037"/>
          </a:xfrm>
        </p:spPr>
        <p:txBody>
          <a:bodyPr vert="horz" lIns="91440" tIns="45720" rIns="91440" bIns="45720" rtlCol="0">
            <a:normAutofit/>
          </a:bodyPr>
          <a:lstStyle/>
          <a:p>
            <a:r>
              <a:rPr lang="en-US" dirty="0">
                <a:solidFill>
                  <a:srgbClr val="FFFFFF"/>
                </a:solidFill>
              </a:rPr>
              <a:t>GPT uses a transformer architecture</a:t>
            </a:r>
          </a:p>
          <a:p>
            <a:r>
              <a:rPr lang="en-US" dirty="0">
                <a:solidFill>
                  <a:srgbClr val="FFFFFF"/>
                </a:solidFill>
              </a:rPr>
              <a:t>Generative Pre-trained Transformer</a:t>
            </a:r>
          </a:p>
          <a:p>
            <a:r>
              <a:rPr lang="en-US" dirty="0">
                <a:solidFill>
                  <a:srgbClr val="FFFFFF"/>
                </a:solidFill>
              </a:rPr>
              <a:t>Trained on 197 million tokens (GPT3)</a:t>
            </a:r>
          </a:p>
          <a:p>
            <a:endParaRPr lang="en-US" dirty="0">
              <a:solidFill>
                <a:srgbClr val="FFFFFF"/>
              </a:solidFill>
            </a:endParaRPr>
          </a:p>
        </p:txBody>
      </p:sp>
      <p:grpSp>
        <p:nvGrpSpPr>
          <p:cNvPr id="67" name="Group 66">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5604"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68"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69"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0"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1"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2"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5"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80"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5"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1" name="Content Placeholder 10">
            <a:extLst>
              <a:ext uri="{FF2B5EF4-FFF2-40B4-BE49-F238E27FC236}">
                <a16:creationId xmlns:a16="http://schemas.microsoft.com/office/drawing/2014/main" id="{3D064199-6397-5F80-FEC2-CE2C1E681817}"/>
              </a:ext>
            </a:extLst>
          </p:cNvPr>
          <p:cNvPicPr>
            <a:picLocks noGrp="1" noChangeAspect="1"/>
          </p:cNvPicPr>
          <p:nvPr>
            <p:ph sz="half" idx="2"/>
          </p:nvPr>
        </p:nvPicPr>
        <p:blipFill>
          <a:blip r:embed="rId4"/>
          <a:stretch>
            <a:fillRect/>
          </a:stretch>
        </p:blipFill>
        <p:spPr>
          <a:xfrm>
            <a:off x="3191961" y="109077"/>
            <a:ext cx="5916543" cy="6704299"/>
          </a:xfrm>
          <a:prstGeom prst="rect">
            <a:avLst/>
          </a:prstGeom>
        </p:spPr>
      </p:pic>
      <p:sp>
        <p:nvSpPr>
          <p:cNvPr id="6" name="Slide Number Placeholder 5">
            <a:extLst>
              <a:ext uri="{FF2B5EF4-FFF2-40B4-BE49-F238E27FC236}">
                <a16:creationId xmlns:a16="http://schemas.microsoft.com/office/drawing/2014/main" id="{8E014E3B-48F5-1F30-317D-524AE781D3AD}"/>
              </a:ext>
            </a:extLst>
          </p:cNvPr>
          <p:cNvSpPr>
            <a:spLocks noGrp="1"/>
          </p:cNvSpPr>
          <p:nvPr>
            <p:ph type="sldNum" sz="quarter" idx="12"/>
          </p:nvPr>
        </p:nvSpPr>
        <p:spPr>
          <a:xfrm>
            <a:off x="8088550" y="6353462"/>
            <a:ext cx="578317" cy="365125"/>
          </a:xfrm>
        </p:spPr>
        <p:txBody>
          <a:bodyPr vert="horz" lIns="91440" tIns="45720" rIns="91440" bIns="45720" rtlCol="0" anchor="ctr">
            <a:normAutofit/>
          </a:bodyPr>
          <a:lstStyle/>
          <a:p>
            <a:pPr defTabSz="914400">
              <a:spcAft>
                <a:spcPts val="600"/>
              </a:spcAft>
            </a:pPr>
            <a:fld id="{039900A7-917E-477C-B365-7B9E6ACF6A23}" type="slidenum">
              <a:rPr lang="en-US">
                <a:solidFill>
                  <a:schemeClr val="tx1"/>
                </a:solidFill>
              </a:rPr>
              <a:pPr defTabSz="914400">
                <a:spcAft>
                  <a:spcPts val="600"/>
                </a:spcAft>
              </a:pPr>
              <a:t>6</a:t>
            </a:fld>
            <a:endParaRPr lang="en-US">
              <a:solidFill>
                <a:schemeClr val="tx1"/>
              </a:solidFill>
            </a:endParaRPr>
          </a:p>
        </p:txBody>
      </p:sp>
      <p:sp>
        <p:nvSpPr>
          <p:cNvPr id="2" name="TextBox 1">
            <a:extLst>
              <a:ext uri="{FF2B5EF4-FFF2-40B4-BE49-F238E27FC236}">
                <a16:creationId xmlns:a16="http://schemas.microsoft.com/office/drawing/2014/main" id="{15E06DD4-E09C-343C-C785-04F94C301E73}"/>
              </a:ext>
            </a:extLst>
          </p:cNvPr>
          <p:cNvSpPr txBox="1"/>
          <p:nvPr/>
        </p:nvSpPr>
        <p:spPr>
          <a:xfrm>
            <a:off x="6417766" y="6553946"/>
            <a:ext cx="3049294" cy="253916"/>
          </a:xfrm>
          <a:prstGeom prst="rect">
            <a:avLst/>
          </a:prstGeom>
          <a:noFill/>
        </p:spPr>
        <p:txBody>
          <a:bodyPr wrap="square" rtlCol="0">
            <a:spAutoFit/>
          </a:bodyPr>
          <a:lstStyle/>
          <a:p>
            <a:r>
              <a:rPr lang="en-GB" sz="1050" dirty="0"/>
              <a:t>https://writings.stephenwolfram.com/2023/01/</a:t>
            </a:r>
            <a:endParaRPr lang="en-GB" sz="1400" dirty="0"/>
          </a:p>
        </p:txBody>
      </p:sp>
    </p:spTree>
    <p:extLst>
      <p:ext uri="{BB962C8B-B14F-4D97-AF65-F5344CB8AC3E}">
        <p14:creationId xmlns:p14="http://schemas.microsoft.com/office/powerpoint/2010/main" val="125225148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54CE7DA-E308-D615-31E2-118A1E2A6B89}"/>
              </a:ext>
            </a:extLst>
          </p:cNvPr>
          <p:cNvSpPr>
            <a:spLocks noGrp="1"/>
          </p:cNvSpPr>
          <p:nvPr>
            <p:ph type="title"/>
          </p:nvPr>
        </p:nvSpPr>
        <p:spPr>
          <a:xfrm>
            <a:off x="856059" y="618518"/>
            <a:ext cx="7429499" cy="1478570"/>
          </a:xfrm>
        </p:spPr>
        <p:txBody>
          <a:bodyPr>
            <a:normAutofit/>
          </a:bodyPr>
          <a:lstStyle/>
          <a:p>
            <a:r>
              <a:rPr lang="en-GB" dirty="0"/>
              <a:t>DEMO</a:t>
            </a:r>
          </a:p>
        </p:txBody>
      </p:sp>
      <p:sp>
        <p:nvSpPr>
          <p:cNvPr id="6" name="Slide Number Placeholder 5">
            <a:extLst>
              <a:ext uri="{FF2B5EF4-FFF2-40B4-BE49-F238E27FC236}">
                <a16:creationId xmlns:a16="http://schemas.microsoft.com/office/drawing/2014/main" id="{B611F711-8A19-1457-DC80-68BAC1BCAB9A}"/>
              </a:ext>
            </a:extLst>
          </p:cNvPr>
          <p:cNvSpPr>
            <a:spLocks noGrp="1"/>
          </p:cNvSpPr>
          <p:nvPr>
            <p:ph type="sldNum" sz="quarter" idx="12"/>
          </p:nvPr>
        </p:nvSpPr>
        <p:spPr>
          <a:xfrm>
            <a:off x="7707240" y="5883274"/>
            <a:ext cx="578317" cy="365125"/>
          </a:xfrm>
        </p:spPr>
        <p:txBody>
          <a:bodyPr>
            <a:normAutofit/>
          </a:bodyPr>
          <a:lstStyle/>
          <a:p>
            <a:pPr>
              <a:spcAft>
                <a:spcPts val="600"/>
              </a:spcAft>
            </a:pPr>
            <a:fld id="{0447557F-7AD8-4A27-9C27-E480EA562049}" type="slidenum">
              <a:rPr lang="en-GB" smtClean="0"/>
              <a:pPr>
                <a:spcAft>
                  <a:spcPts val="600"/>
                </a:spcAft>
              </a:pPr>
              <a:t>7</a:t>
            </a:fld>
            <a:endParaRPr lang="en-GB"/>
          </a:p>
        </p:txBody>
      </p:sp>
      <p:graphicFrame>
        <p:nvGraphicFramePr>
          <p:cNvPr id="10" name="Content Placeholder 7">
            <a:extLst>
              <a:ext uri="{FF2B5EF4-FFF2-40B4-BE49-F238E27FC236}">
                <a16:creationId xmlns:a16="http://schemas.microsoft.com/office/drawing/2014/main" id="{1576F675-4A75-BE8F-5BE4-0E2B989EBDA0}"/>
              </a:ext>
            </a:extLst>
          </p:cNvPr>
          <p:cNvGraphicFramePr>
            <a:graphicFrameLocks noGrp="1"/>
          </p:cNvGraphicFramePr>
          <p:nvPr>
            <p:ph idx="1"/>
            <p:extLst>
              <p:ext uri="{D42A27DB-BD31-4B8C-83A1-F6EECF244321}">
                <p14:modId xmlns:p14="http://schemas.microsoft.com/office/powerpoint/2010/main" val="2174480408"/>
              </p:ext>
            </p:extLst>
          </p:nvPr>
        </p:nvGraphicFramePr>
        <p:xfrm>
          <a:off x="856059" y="2249488"/>
          <a:ext cx="74295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5883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4A741-08AF-A357-AC69-933344452104}"/>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51CF1F4-95A5-EC14-35B1-EFFF00F96CD5}"/>
              </a:ext>
            </a:extLst>
          </p:cNvPr>
          <p:cNvSpPr>
            <a:spLocks noGrp="1"/>
          </p:cNvSpPr>
          <p:nvPr>
            <p:ph idx="1"/>
          </p:nvPr>
        </p:nvSpPr>
        <p:spPr>
          <a:xfrm>
            <a:off x="856061" y="980727"/>
            <a:ext cx="7429499" cy="5877273"/>
          </a:xfrm>
        </p:spPr>
        <p:txBody>
          <a:bodyPr/>
          <a:lstStyle/>
          <a:p>
            <a:r>
              <a:rPr lang="en-GB" dirty="0"/>
              <a:t>Select a topic you know something about</a:t>
            </a:r>
          </a:p>
          <a:p>
            <a:pPr lvl="1"/>
            <a:r>
              <a:rPr lang="en-GB" dirty="0"/>
              <a:t>This could be related to your work, your research, or your interests</a:t>
            </a:r>
          </a:p>
          <a:p>
            <a:pPr lvl="1"/>
            <a:r>
              <a:rPr lang="en-GB" dirty="0"/>
              <a:t>Whatever you choose, make it one that you should be able to find academic journal papers about the topic</a:t>
            </a:r>
          </a:p>
          <a:p>
            <a:r>
              <a:rPr lang="en-GB" dirty="0"/>
              <a:t>Open ChatGPT and Bing Chat in different browser windows</a:t>
            </a:r>
          </a:p>
          <a:p>
            <a:pPr lvl="1"/>
            <a:r>
              <a:rPr lang="en-GB" dirty="0"/>
              <a:t>Ask them both the same question</a:t>
            </a:r>
          </a:p>
          <a:p>
            <a:pPr lvl="1"/>
            <a:r>
              <a:rPr lang="en-GB" dirty="0"/>
              <a:t>Read the responses and ask more questions; always ask the same question to both systems</a:t>
            </a:r>
          </a:p>
          <a:p>
            <a:pPr lvl="1"/>
            <a:r>
              <a:rPr lang="en-GB" dirty="0"/>
              <a:t>If you want them to provide references, ask for references</a:t>
            </a:r>
          </a:p>
          <a:p>
            <a:r>
              <a:rPr lang="en-GB" dirty="0"/>
              <a:t>How accurate are they? How do their responses differ? Do the references exist? How good is their writing style?</a:t>
            </a:r>
          </a:p>
        </p:txBody>
      </p:sp>
      <p:sp>
        <p:nvSpPr>
          <p:cNvPr id="5" name="Slide Number Placeholder 4">
            <a:extLst>
              <a:ext uri="{FF2B5EF4-FFF2-40B4-BE49-F238E27FC236}">
                <a16:creationId xmlns:a16="http://schemas.microsoft.com/office/drawing/2014/main" id="{0817C7D8-188B-F684-1FE4-664EA1A7AB0A}"/>
              </a:ext>
            </a:extLst>
          </p:cNvPr>
          <p:cNvSpPr>
            <a:spLocks noGrp="1"/>
          </p:cNvSpPr>
          <p:nvPr>
            <p:ph type="sldNum" sz="quarter" idx="12"/>
          </p:nvPr>
        </p:nvSpPr>
        <p:spPr/>
        <p:txBody>
          <a:bodyPr/>
          <a:lstStyle/>
          <a:p>
            <a:fld id="{9D8DC0F4-76EC-4928-B389-C9FEDA3416A3}" type="slidenum">
              <a:rPr lang="en-GB" smtClean="0"/>
              <a:pPr/>
              <a:t>8</a:t>
            </a:fld>
            <a:endParaRPr lang="en-GB"/>
          </a:p>
        </p:txBody>
      </p:sp>
    </p:spTree>
    <p:extLst>
      <p:ext uri="{BB962C8B-B14F-4D97-AF65-F5344CB8AC3E}">
        <p14:creationId xmlns:p14="http://schemas.microsoft.com/office/powerpoint/2010/main" val="126750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C45E924-962B-3C83-E5E8-8F866D97CCAA}"/>
              </a:ext>
            </a:extLst>
          </p:cNvPr>
          <p:cNvSpPr>
            <a:spLocks noGrp="1"/>
          </p:cNvSpPr>
          <p:nvPr>
            <p:ph type="title"/>
          </p:nvPr>
        </p:nvSpPr>
        <p:spPr/>
        <p:txBody>
          <a:bodyPr/>
          <a:lstStyle/>
          <a:p>
            <a:r>
              <a:rPr lang="en-GB" dirty="0"/>
              <a:t>A Warning!</a:t>
            </a:r>
          </a:p>
        </p:txBody>
      </p:sp>
      <p:sp>
        <p:nvSpPr>
          <p:cNvPr id="8" name="Content Placeholder 7">
            <a:extLst>
              <a:ext uri="{FF2B5EF4-FFF2-40B4-BE49-F238E27FC236}">
                <a16:creationId xmlns:a16="http://schemas.microsoft.com/office/drawing/2014/main" id="{3D3443B5-1361-6520-A91D-FAC9FBC923CB}"/>
              </a:ext>
            </a:extLst>
          </p:cNvPr>
          <p:cNvSpPr>
            <a:spLocks noGrp="1"/>
          </p:cNvSpPr>
          <p:nvPr>
            <p:ph idx="1"/>
          </p:nvPr>
        </p:nvSpPr>
        <p:spPr>
          <a:xfrm>
            <a:off x="856061" y="980727"/>
            <a:ext cx="7429499" cy="5759723"/>
          </a:xfrm>
        </p:spPr>
        <p:txBody>
          <a:bodyPr>
            <a:normAutofit fontScale="92500" lnSpcReduction="10000"/>
          </a:bodyPr>
          <a:lstStyle/>
          <a:p>
            <a:pPr marL="457200"/>
            <a:r>
              <a:rPr lang="en-GB" dirty="0">
                <a:effectLst/>
                <a:latin typeface="Arial" panose="020B0604020202020204" pitchFamily="34" charset="0"/>
                <a:ea typeface="Times New Roman" panose="02020603050405020304" pitchFamily="18" charset="0"/>
              </a:rPr>
              <a:t>It is acceptable to use </a:t>
            </a:r>
            <a:r>
              <a:rPr lang="en-GB" dirty="0">
                <a:latin typeface="Arial" panose="020B0604020202020204" pitchFamily="34" charset="0"/>
                <a:ea typeface="Times New Roman" panose="02020603050405020304" pitchFamily="18" charset="0"/>
              </a:rPr>
              <a:t>generative AI </a:t>
            </a:r>
            <a:r>
              <a:rPr lang="en-GB" dirty="0">
                <a:effectLst/>
                <a:latin typeface="Arial" panose="020B0604020202020204" pitchFamily="34" charset="0"/>
                <a:ea typeface="Times New Roman" panose="02020603050405020304" pitchFamily="18" charset="0"/>
              </a:rPr>
              <a:t>tools as a resource, but it is important to be aware that they often make mistakes and may not be completely accurate, particularly when asked for references. </a:t>
            </a:r>
            <a:endParaRPr lang="en-GB" dirty="0">
              <a:effectLst/>
              <a:latin typeface="Times New Roman" panose="02020603050405020304" pitchFamily="18" charset="0"/>
              <a:ea typeface="Times New Roman" panose="02020603050405020304" pitchFamily="18" charset="0"/>
            </a:endParaRPr>
          </a:p>
          <a:p>
            <a:pPr marL="457200"/>
            <a:r>
              <a:rPr lang="en-GB" dirty="0">
                <a:effectLst/>
                <a:latin typeface="Arial" panose="020B0604020202020204" pitchFamily="34" charset="0"/>
                <a:ea typeface="Times New Roman" panose="02020603050405020304" pitchFamily="18" charset="0"/>
              </a:rPr>
              <a:t>You must remember that as a student </a:t>
            </a:r>
            <a:r>
              <a:rPr lang="en-GB" b="1" dirty="0">
                <a:effectLst/>
                <a:latin typeface="Arial" panose="020B0604020202020204" pitchFamily="34" charset="0"/>
                <a:ea typeface="Times New Roman" panose="02020603050405020304" pitchFamily="18" charset="0"/>
              </a:rPr>
              <a:t>you</a:t>
            </a:r>
            <a:r>
              <a:rPr lang="en-GB" dirty="0">
                <a:effectLst/>
                <a:latin typeface="Arial" panose="020B0604020202020204" pitchFamily="34" charset="0"/>
                <a:ea typeface="Times New Roman" panose="02020603050405020304" pitchFamily="18" charset="0"/>
              </a:rPr>
              <a:t> are ultimately responsible for anything you submit, and relying solely on generative AI could lead to your work getting a lower grade than you are capable of, or your work being investigated for academic malpractice. Copying and pasting text directly from these tools without proper citation or attribution is not only unethical but could also result in serious consequences such as failing the assignment or even being expelled from the university.</a:t>
            </a:r>
            <a:endParaRPr lang="en-GB" dirty="0">
              <a:effectLst/>
              <a:latin typeface="Times New Roman" panose="02020603050405020304" pitchFamily="18" charset="0"/>
              <a:ea typeface="Times New Roman" panose="02020603050405020304" pitchFamily="18" charset="0"/>
            </a:endParaRPr>
          </a:p>
        </p:txBody>
      </p:sp>
      <p:sp>
        <p:nvSpPr>
          <p:cNvPr id="6" name="Slide Number Placeholder 5">
            <a:extLst>
              <a:ext uri="{FF2B5EF4-FFF2-40B4-BE49-F238E27FC236}">
                <a16:creationId xmlns:a16="http://schemas.microsoft.com/office/drawing/2014/main" id="{A340F9A6-586E-609A-B2BC-40CF1A675791}"/>
              </a:ext>
            </a:extLst>
          </p:cNvPr>
          <p:cNvSpPr>
            <a:spLocks noGrp="1"/>
          </p:cNvSpPr>
          <p:nvPr>
            <p:ph type="sldNum" sz="quarter" idx="12"/>
          </p:nvPr>
        </p:nvSpPr>
        <p:spPr/>
        <p:txBody>
          <a:bodyPr/>
          <a:lstStyle/>
          <a:p>
            <a:fld id="{0447557F-7AD8-4A27-9C27-E480EA562049}" type="slidenum">
              <a:rPr lang="en-GB" smtClean="0"/>
              <a:pPr/>
              <a:t>9</a:t>
            </a:fld>
            <a:endParaRPr lang="en-GB"/>
          </a:p>
        </p:txBody>
      </p:sp>
    </p:spTree>
    <p:extLst>
      <p:ext uri="{BB962C8B-B14F-4D97-AF65-F5344CB8AC3E}">
        <p14:creationId xmlns:p14="http://schemas.microsoft.com/office/powerpoint/2010/main" val="6109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C45E924-962B-3C83-E5E8-8F866D97CCAA}"/>
              </a:ext>
            </a:extLst>
          </p:cNvPr>
          <p:cNvSpPr>
            <a:spLocks noGrp="1"/>
          </p:cNvSpPr>
          <p:nvPr>
            <p:ph type="title"/>
          </p:nvPr>
        </p:nvSpPr>
        <p:spPr/>
        <p:txBody>
          <a:bodyPr/>
          <a:lstStyle/>
          <a:p>
            <a:r>
              <a:rPr lang="en-GB" dirty="0"/>
              <a:t>A Warning!</a:t>
            </a:r>
          </a:p>
        </p:txBody>
      </p:sp>
      <p:sp>
        <p:nvSpPr>
          <p:cNvPr id="8" name="Content Placeholder 7">
            <a:extLst>
              <a:ext uri="{FF2B5EF4-FFF2-40B4-BE49-F238E27FC236}">
                <a16:creationId xmlns:a16="http://schemas.microsoft.com/office/drawing/2014/main" id="{3D3443B5-1361-6520-A91D-FAC9FBC923CB}"/>
              </a:ext>
            </a:extLst>
          </p:cNvPr>
          <p:cNvSpPr>
            <a:spLocks noGrp="1"/>
          </p:cNvSpPr>
          <p:nvPr>
            <p:ph idx="1"/>
          </p:nvPr>
        </p:nvSpPr>
        <p:spPr>
          <a:xfrm>
            <a:off x="856061" y="980727"/>
            <a:ext cx="7429499" cy="5759723"/>
          </a:xfrm>
        </p:spPr>
        <p:txBody>
          <a:bodyPr>
            <a:normAutofit/>
          </a:bodyPr>
          <a:lstStyle/>
          <a:p>
            <a:pPr marL="457200"/>
            <a:r>
              <a:rPr lang="en-GB" dirty="0">
                <a:effectLst/>
                <a:latin typeface="Arial" panose="020B0604020202020204" pitchFamily="34" charset="0"/>
                <a:ea typeface="Times New Roman" panose="02020603050405020304" pitchFamily="18" charset="0"/>
              </a:rPr>
              <a:t>It is therefore crucial to use generative AI only as a starting point and then verify and fact-check any information you obtain. You should also ensure that any work you submit reflects your own understanding and originality, and that you properly reference any sources you use.</a:t>
            </a:r>
            <a:endParaRPr lang="en-GB" dirty="0">
              <a:effectLst/>
              <a:latin typeface="Times New Roman" panose="02020603050405020304" pitchFamily="18" charset="0"/>
              <a:ea typeface="Times New Roman" panose="02020603050405020304" pitchFamily="18" charset="0"/>
            </a:endParaRPr>
          </a:p>
          <a:p>
            <a:pPr marL="457200"/>
            <a:r>
              <a:rPr lang="en-GB" dirty="0">
                <a:effectLst/>
                <a:latin typeface="Arial" panose="020B0604020202020204" pitchFamily="34" charset="0"/>
                <a:ea typeface="Times New Roman" panose="02020603050405020304" pitchFamily="18" charset="0"/>
              </a:rPr>
              <a:t>You may use these tools, but you must use them ethically, and you should always strive for academic honesty and integrity. If you do use them, please include a list of the prompts used to gather information from them in a separate appendix.</a:t>
            </a:r>
            <a:endParaRPr lang="en-GB" dirty="0">
              <a:effectLst/>
              <a:latin typeface="Times New Roman" panose="02020603050405020304" pitchFamily="18" charset="0"/>
              <a:ea typeface="Times New Roman" panose="02020603050405020304" pitchFamily="18" charset="0"/>
            </a:endParaRPr>
          </a:p>
        </p:txBody>
      </p:sp>
      <p:sp>
        <p:nvSpPr>
          <p:cNvPr id="6" name="Slide Number Placeholder 5">
            <a:extLst>
              <a:ext uri="{FF2B5EF4-FFF2-40B4-BE49-F238E27FC236}">
                <a16:creationId xmlns:a16="http://schemas.microsoft.com/office/drawing/2014/main" id="{A340F9A6-586E-609A-B2BC-40CF1A675791}"/>
              </a:ext>
            </a:extLst>
          </p:cNvPr>
          <p:cNvSpPr>
            <a:spLocks noGrp="1"/>
          </p:cNvSpPr>
          <p:nvPr>
            <p:ph type="sldNum" sz="quarter" idx="12"/>
          </p:nvPr>
        </p:nvSpPr>
        <p:spPr/>
        <p:txBody>
          <a:bodyPr/>
          <a:lstStyle/>
          <a:p>
            <a:fld id="{0447557F-7AD8-4A27-9C27-E480EA562049}" type="slidenum">
              <a:rPr lang="en-GB" smtClean="0"/>
              <a:pPr/>
              <a:t>10</a:t>
            </a:fld>
            <a:endParaRPr lang="en-GB"/>
          </a:p>
        </p:txBody>
      </p:sp>
    </p:spTree>
    <p:extLst>
      <p:ext uri="{BB962C8B-B14F-4D97-AF65-F5344CB8AC3E}">
        <p14:creationId xmlns:p14="http://schemas.microsoft.com/office/powerpoint/2010/main" val="21640858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ustom 1">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FFFF00"/>
      </a:hlink>
      <a:folHlink>
        <a:srgbClr val="92D05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2244</TotalTime>
  <Words>768</Words>
  <Application>Microsoft Office PowerPoint</Application>
  <PresentationFormat>On-screen Show (4:3)</PresentationFormat>
  <Paragraphs>78</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Tw Cen MT</vt:lpstr>
      <vt:lpstr>Circuit</vt:lpstr>
      <vt:lpstr>Working with Generative AI</vt:lpstr>
      <vt:lpstr>What is Generative AI?</vt:lpstr>
      <vt:lpstr>Common Models</vt:lpstr>
      <vt:lpstr>ChatGPT</vt:lpstr>
      <vt:lpstr>Bing Chat</vt:lpstr>
      <vt:lpstr>GPT Model</vt:lpstr>
      <vt:lpstr>DEMO</vt:lpstr>
      <vt:lpstr>Exercise</vt:lpstr>
      <vt:lpstr>A Warning!</vt:lpstr>
      <vt:lpstr>A Warning!</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Nik Whitehead</cp:lastModifiedBy>
  <cp:revision>122</cp:revision>
  <dcterms:created xsi:type="dcterms:W3CDTF">2006-01-28T12:00:35Z</dcterms:created>
  <dcterms:modified xsi:type="dcterms:W3CDTF">2023-05-19T12:54:46Z</dcterms:modified>
</cp:coreProperties>
</file>