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300" r:id="rId2"/>
    <p:sldId id="283" r:id="rId3"/>
    <p:sldId id="284" r:id="rId4"/>
    <p:sldId id="285" r:id="rId5"/>
    <p:sldId id="301" r:id="rId6"/>
    <p:sldId id="306" r:id="rId7"/>
    <p:sldId id="305" r:id="rId8"/>
    <p:sldId id="307" r:id="rId9"/>
    <p:sldId id="308" r:id="rId10"/>
    <p:sldId id="309" r:id="rId11"/>
    <p:sldId id="314" r:id="rId12"/>
    <p:sldId id="313" r:id="rId13"/>
    <p:sldId id="312" r:id="rId14"/>
    <p:sldId id="310" r:id="rId15"/>
    <p:sldId id="315" r:id="rId16"/>
    <p:sldId id="316" r:id="rId17"/>
    <p:sldId id="317" r:id="rId18"/>
    <p:sldId id="318" r:id="rId19"/>
    <p:sldId id="319" r:id="rId20"/>
    <p:sldId id="320" r:id="rId21"/>
    <p:sldId id="321" r:id="rId22"/>
    <p:sldId id="279" r:id="rId23"/>
    <p:sldId id="331" r:id="rId24"/>
    <p:sldId id="332" r:id="rId25"/>
    <p:sldId id="333" r:id="rId26"/>
    <p:sldId id="334" r:id="rId27"/>
    <p:sldId id="327" r:id="rId28"/>
    <p:sldId id="328" r:id="rId29"/>
    <p:sldId id="281" r:id="rId30"/>
    <p:sldId id="329" r:id="rId31"/>
    <p:sldId id="330" r:id="rId32"/>
    <p:sldId id="335" r:id="rId33"/>
    <p:sldId id="336" r:id="rId34"/>
    <p:sldId id="337" r:id="rId35"/>
    <p:sldId id="339" r:id="rId36"/>
    <p:sldId id="338" r:id="rId37"/>
  </p:sldIdLst>
  <p:sldSz cx="9902825" cy="6858000"/>
  <p:notesSz cx="6858000" cy="9144000"/>
  <p:custDataLst>
    <p:tags r:id="rId39"/>
  </p:custDataLst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12" clrIdx="0"/>
  <p:cmAuthor id="1" name="V, Sindhuja" initials="VS" lastIdx="12" clrIdx="1"/>
  <p:cmAuthor id="2" name="lw-dlf" initials="Q" lastIdx="7" clrIdx="2"/>
  <p:cmAuthor id="3" name="lw_dlf" initials="Q" lastIdx="0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AF0D2"/>
    <a:srgbClr val="CCECFF"/>
    <a:srgbClr val="CC99FF"/>
    <a:srgbClr val="CCCCFF"/>
    <a:srgbClr val="CCFF99"/>
    <a:srgbClr val="FF3300"/>
    <a:srgbClr val="99FF66"/>
    <a:srgbClr val="6699FF"/>
    <a:srgbClr val="FF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63" autoAdjust="0"/>
    <p:restoredTop sz="92798" autoAdjust="0"/>
  </p:normalViewPr>
  <p:slideViewPr>
    <p:cSldViewPr>
      <p:cViewPr varScale="1">
        <p:scale>
          <a:sx n="73" d="100"/>
          <a:sy n="73" d="100"/>
        </p:scale>
        <p:origin x="-102" y="-846"/>
      </p:cViewPr>
      <p:guideLst>
        <p:guide orient="horz" pos="3929"/>
        <p:guide orient="horz" pos="534"/>
        <p:guide orient="horz" pos="931"/>
        <p:guide orient="horz" pos="2162"/>
        <p:guide pos="5968"/>
        <p:guide pos="409"/>
        <p:guide pos="649"/>
        <p:guide pos="3117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54088" y="685800"/>
            <a:ext cx="4949825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AF0E9901-50DF-49A5-AFB0-4AB8CF16257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7142625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54088" y="685800"/>
            <a:ext cx="4949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F0E9901-50DF-49A5-AFB0-4AB8CF162573}" type="slidenum">
              <a:rPr lang="en-GB" smtClean="0"/>
              <a:pPr>
                <a:defRPr/>
              </a:pPr>
              <a:t>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712" y="2130428"/>
            <a:ext cx="8417401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424" y="3886200"/>
            <a:ext cx="6931978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" y="1600203"/>
            <a:ext cx="8912543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255" y="4406903"/>
            <a:ext cx="84174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255" y="2906713"/>
            <a:ext cx="8417401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141" y="1600203"/>
            <a:ext cx="4373748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36" y="1600203"/>
            <a:ext cx="4373748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141" y="1535113"/>
            <a:ext cx="437546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141" y="2174875"/>
            <a:ext cx="437546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498" y="1535113"/>
            <a:ext cx="4377186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498" y="2174875"/>
            <a:ext cx="4377186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3" y="273050"/>
            <a:ext cx="3257961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1730" y="273053"/>
            <a:ext cx="5535954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143" y="1435103"/>
            <a:ext cx="3257961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023" y="4800600"/>
            <a:ext cx="5941695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023" y="612775"/>
            <a:ext cx="5941695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023" y="5367338"/>
            <a:ext cx="5941695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1" y="1600203"/>
            <a:ext cx="8912543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79548" y="274641"/>
            <a:ext cx="2228136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1" y="274641"/>
            <a:ext cx="651936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73374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dirty="0"/>
              <a:t>Slide </a:t>
            </a:r>
            <a:r>
              <a:rPr lang="en-GB" altLang="en-US" sz="800" dirty="0" smtClean="0"/>
              <a:t>3.</a:t>
            </a:r>
            <a:fld id="{AC078460-10DE-47CE-A288-BF9A97944FAA}" type="slidenum">
              <a:rPr lang="en-GB" altLang="en-US" sz="800" smtClean="0"/>
              <a:pPr algn="l">
                <a:defRPr/>
              </a:pPr>
              <a:t>‹#›</a:t>
            </a:fld>
            <a:endParaRPr lang="en-GB" altLang="en-US" sz="800" dirty="0">
              <a:latin typeface="Times" pitchFamily="18" charset="0"/>
            </a:endParaRPr>
          </a:p>
        </p:txBody>
      </p:sp>
      <p:sp>
        <p:nvSpPr>
          <p:cNvPr id="5" name="Text Box 23"/>
          <p:cNvSpPr txBox="1">
            <a:spLocks noChangeArrowheads="1"/>
          </p:cNvSpPr>
          <p:nvPr userDrawn="1"/>
        </p:nvSpPr>
        <p:spPr bwMode="auto">
          <a:xfrm>
            <a:off x="943713" y="6524629"/>
            <a:ext cx="8642465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dirty="0" smtClean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563911" y="2721114"/>
            <a:ext cx="8775003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3</a:t>
            </a:r>
            <a:endParaRPr lang="en-IE" sz="400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b="1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Substitutes for strategy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4"/>
          <p:cNvSpPr txBox="1">
            <a:spLocks noChangeArrowheads="1"/>
          </p:cNvSpPr>
          <p:nvPr/>
        </p:nvSpPr>
        <p:spPr bwMode="auto">
          <a:xfrm>
            <a:off x="0" y="16579"/>
            <a:ext cx="9902825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b="1" dirty="0"/>
              <a:t>Look at four of the most commonly adopted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approaches </a:t>
            </a:r>
            <a:r>
              <a:rPr lang="en-GB" sz="2800" b="1" dirty="0"/>
              <a:t>to operations that are often used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as </a:t>
            </a:r>
            <a:r>
              <a:rPr lang="en-GB" sz="2800" b="1" dirty="0"/>
              <a:t>‘substitutes for strategy’</a:t>
            </a:r>
          </a:p>
        </p:txBody>
      </p:sp>
      <p:sp>
        <p:nvSpPr>
          <p:cNvPr id="21" name="Text Box 6"/>
          <p:cNvSpPr txBox="1">
            <a:spLocks noChangeArrowheads="1"/>
          </p:cNvSpPr>
          <p:nvPr/>
        </p:nvSpPr>
        <p:spPr bwMode="auto">
          <a:xfrm>
            <a:off x="534013" y="1482350"/>
            <a:ext cx="6482766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GB" sz="2800" dirty="0" smtClean="0"/>
              <a:t>Total </a:t>
            </a:r>
            <a:r>
              <a:rPr lang="en-GB" sz="2800" dirty="0"/>
              <a:t>quality </a:t>
            </a:r>
            <a:r>
              <a:rPr lang="en-GB" sz="2800" dirty="0" smtClean="0"/>
              <a:t>management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US" sz="2800" dirty="0" smtClean="0"/>
              <a:t>Lean operations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US" sz="2800" dirty="0" smtClean="0"/>
              <a:t>Business process reengineering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US" sz="2800" dirty="0" smtClean="0"/>
              <a:t>Six Sigma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5" name="Group 7"/>
          <p:cNvGrpSpPr>
            <a:grpSpLocks/>
          </p:cNvGrpSpPr>
          <p:nvPr/>
        </p:nvGrpSpPr>
        <p:grpSpPr bwMode="auto">
          <a:xfrm>
            <a:off x="818359" y="1916658"/>
            <a:ext cx="8266108" cy="3384550"/>
            <a:chOff x="476" y="1207"/>
            <a:chExt cx="4808" cy="2132"/>
          </a:xfrm>
        </p:grpSpPr>
        <p:sp>
          <p:nvSpPr>
            <p:cNvPr id="5124" name="Rectangle 6"/>
            <p:cNvSpPr>
              <a:spLocks noChangeArrowheads="1"/>
            </p:cNvSpPr>
            <p:nvPr/>
          </p:nvSpPr>
          <p:spPr bwMode="auto">
            <a:xfrm>
              <a:off x="476" y="1207"/>
              <a:ext cx="4808" cy="213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16390" name="Text Box 4"/>
            <p:cNvSpPr txBox="1">
              <a:spLocks noChangeArrowheads="1"/>
            </p:cNvSpPr>
            <p:nvPr/>
          </p:nvSpPr>
          <p:spPr bwMode="auto">
            <a:xfrm>
              <a:off x="612" y="1253"/>
              <a:ext cx="4536" cy="19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lnSpc>
                  <a:spcPct val="135000"/>
                </a:lnSpc>
                <a:spcBef>
                  <a:spcPct val="50000"/>
                </a:spcBef>
              </a:pPr>
              <a:r>
                <a:rPr lang="en-GB" sz="2400" i="1" dirty="0"/>
                <a:t> </a:t>
              </a:r>
              <a:r>
                <a:rPr lang="en-GB" sz="2400" i="1" dirty="0" smtClean="0"/>
                <a:t>‘An </a:t>
              </a:r>
              <a:r>
                <a:rPr lang="en-GB" sz="2400" i="1" dirty="0"/>
                <a:t>effective system for integrating the quality development, quality maintenance and quality improvement efforts of the various groups in an </a:t>
              </a:r>
              <a:r>
                <a:rPr lang="en-GB" sz="2400" i="1" dirty="0" smtClean="0"/>
                <a:t>organisation </a:t>
              </a:r>
              <a:r>
                <a:rPr lang="en-GB" sz="2400" i="1" dirty="0"/>
                <a:t>so as to enable production and service at the most economical levels which allow for full customer satisfaction</a:t>
              </a:r>
              <a:r>
                <a:rPr lang="en-GB" sz="2400" i="1" dirty="0" smtClean="0"/>
                <a:t>’.</a:t>
              </a:r>
              <a:endParaRPr lang="en-GB" sz="2400" i="1" dirty="0"/>
            </a:p>
          </p:txBody>
        </p:sp>
      </p:grpSp>
      <p:sp>
        <p:nvSpPr>
          <p:cNvPr id="16386" name="Rectangle 5"/>
          <p:cNvSpPr>
            <a:spLocks noChangeArrowheads="1"/>
          </p:cNvSpPr>
          <p:nvPr/>
        </p:nvSpPr>
        <p:spPr bwMode="auto">
          <a:xfrm>
            <a:off x="0" y="17587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b="1" dirty="0"/>
              <a:t>Feigenbaum (generally held to be the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originator </a:t>
            </a:r>
            <a:r>
              <a:rPr lang="en-GB" sz="2800" b="1" dirty="0"/>
              <a:t>of the term) defines TQM as</a:t>
            </a:r>
            <a:r>
              <a:rPr lang="en-GB" sz="2800" b="1" dirty="0" smtClean="0"/>
              <a:t>…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5"/>
          <p:cNvSpPr txBox="1">
            <a:spLocks noChangeArrowheads="1"/>
          </p:cNvSpPr>
          <p:nvPr/>
        </p:nvSpPr>
        <p:spPr bwMode="auto">
          <a:xfrm>
            <a:off x="2690614" y="440007"/>
            <a:ext cx="452160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elements of TQM</a:t>
            </a:r>
            <a:endParaRPr lang="en-US" sz="2800" b="1" dirty="0"/>
          </a:p>
        </p:txBody>
      </p:sp>
      <p:sp>
        <p:nvSpPr>
          <p:cNvPr id="22" name="Text Box 6"/>
          <p:cNvSpPr txBox="1">
            <a:spLocks noChangeArrowheads="1"/>
          </p:cNvSpPr>
          <p:nvPr/>
        </p:nvSpPr>
        <p:spPr bwMode="auto">
          <a:xfrm>
            <a:off x="533936" y="1359002"/>
            <a:ext cx="8913243" cy="433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Meeting the needs and expectations of customers</a:t>
            </a:r>
            <a:endParaRPr lang="en-GB" sz="2400" dirty="0" smtClean="0"/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GB" sz="2400" dirty="0" smtClean="0"/>
              <a:t>Covering all parts of the organisation 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Including every person in the organisation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Examining all costs that are related to quality, especially failure costs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Getting things ‘right first time’, that is, designing-in quality rather than inspecting it in</a:t>
            </a:r>
          </a:p>
          <a:p>
            <a:pPr marL="360363" indent="-360363">
              <a:spcBef>
                <a:spcPct val="50000"/>
              </a:spcBef>
              <a:buClr>
                <a:schemeClr val="tx1"/>
              </a:buClr>
              <a:buFont typeface="Arial" pitchFamily="34" charset="0"/>
              <a:buChar char="•"/>
            </a:pPr>
            <a:r>
              <a:rPr lang="en-GB" sz="2400" dirty="0" smtClean="0"/>
              <a:t>Developing the systems and procedures that support improvement.</a:t>
            </a:r>
            <a:endParaRPr lang="en-US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63" name="Text Box 25"/>
          <p:cNvSpPr txBox="1">
            <a:spLocks noChangeArrowheads="1"/>
          </p:cNvSpPr>
          <p:nvPr/>
        </p:nvSpPr>
        <p:spPr bwMode="auto">
          <a:xfrm>
            <a:off x="1655631" y="447983"/>
            <a:ext cx="659156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EFQM excellence model</a:t>
            </a:r>
            <a:endParaRPr lang="en-US" sz="2800" b="1" dirty="0"/>
          </a:p>
        </p:txBody>
      </p:sp>
      <p:sp>
        <p:nvSpPr>
          <p:cNvPr id="7170" name="Rectangle 4"/>
          <p:cNvSpPr>
            <a:spLocks noChangeArrowheads="1"/>
          </p:cNvSpPr>
          <p:nvPr/>
        </p:nvSpPr>
        <p:spPr bwMode="auto">
          <a:xfrm>
            <a:off x="300387" y="1701893"/>
            <a:ext cx="1647170" cy="414680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1" name="Rectangle 10"/>
          <p:cNvSpPr>
            <a:spLocks noChangeArrowheads="1"/>
          </p:cNvSpPr>
          <p:nvPr/>
        </p:nvSpPr>
        <p:spPr bwMode="auto">
          <a:xfrm>
            <a:off x="7839736" y="1701893"/>
            <a:ext cx="1642218" cy="414680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8435" name="Text Box 14"/>
          <p:cNvSpPr txBox="1">
            <a:spLocks noChangeArrowheads="1"/>
          </p:cNvSpPr>
          <p:nvPr/>
        </p:nvSpPr>
        <p:spPr bwMode="auto">
          <a:xfrm>
            <a:off x="260776" y="1697321"/>
            <a:ext cx="1633966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Leadership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7173" name="Rectangle 35"/>
          <p:cNvSpPr>
            <a:spLocks noChangeArrowheads="1"/>
          </p:cNvSpPr>
          <p:nvPr/>
        </p:nvSpPr>
        <p:spPr bwMode="auto">
          <a:xfrm>
            <a:off x="5562088" y="5019641"/>
            <a:ext cx="374657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4" name="Rectangle 36"/>
          <p:cNvSpPr>
            <a:spLocks noChangeArrowheads="1"/>
          </p:cNvSpPr>
          <p:nvPr/>
        </p:nvSpPr>
        <p:spPr bwMode="auto">
          <a:xfrm>
            <a:off x="5562088" y="3571841"/>
            <a:ext cx="374657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5" name="Rectangle 37"/>
          <p:cNvSpPr>
            <a:spLocks noChangeArrowheads="1"/>
          </p:cNvSpPr>
          <p:nvPr/>
        </p:nvSpPr>
        <p:spPr bwMode="auto">
          <a:xfrm>
            <a:off x="5562088" y="2194145"/>
            <a:ext cx="374657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6" name="Rectangle 38"/>
          <p:cNvSpPr>
            <a:spLocks noChangeArrowheads="1"/>
          </p:cNvSpPr>
          <p:nvPr/>
        </p:nvSpPr>
        <p:spPr bwMode="auto">
          <a:xfrm>
            <a:off x="7583915" y="5019641"/>
            <a:ext cx="374656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7" name="Rectangle 39"/>
          <p:cNvSpPr>
            <a:spLocks noChangeArrowheads="1"/>
          </p:cNvSpPr>
          <p:nvPr/>
        </p:nvSpPr>
        <p:spPr bwMode="auto">
          <a:xfrm>
            <a:off x="7583915" y="3571841"/>
            <a:ext cx="374656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8" name="Rectangle 40"/>
          <p:cNvSpPr>
            <a:spLocks noChangeArrowheads="1"/>
          </p:cNvSpPr>
          <p:nvPr/>
        </p:nvSpPr>
        <p:spPr bwMode="auto">
          <a:xfrm>
            <a:off x="7583915" y="2194145"/>
            <a:ext cx="374656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79" name="Rectangle 32"/>
          <p:cNvSpPr>
            <a:spLocks noChangeArrowheads="1"/>
          </p:cNvSpPr>
          <p:nvPr/>
        </p:nvSpPr>
        <p:spPr bwMode="auto">
          <a:xfrm>
            <a:off x="3840647" y="5019641"/>
            <a:ext cx="374656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0" name="Rectangle 33"/>
          <p:cNvSpPr>
            <a:spLocks noChangeArrowheads="1"/>
          </p:cNvSpPr>
          <p:nvPr/>
        </p:nvSpPr>
        <p:spPr bwMode="auto">
          <a:xfrm>
            <a:off x="3840647" y="3571841"/>
            <a:ext cx="374656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1" name="Rectangle 34"/>
          <p:cNvSpPr>
            <a:spLocks noChangeArrowheads="1"/>
          </p:cNvSpPr>
          <p:nvPr/>
        </p:nvSpPr>
        <p:spPr bwMode="auto">
          <a:xfrm>
            <a:off x="3840647" y="2194145"/>
            <a:ext cx="374656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2" name="Rectangle 27"/>
          <p:cNvSpPr>
            <a:spLocks noChangeArrowheads="1"/>
          </p:cNvSpPr>
          <p:nvPr/>
        </p:nvSpPr>
        <p:spPr bwMode="auto">
          <a:xfrm>
            <a:off x="1818821" y="5031833"/>
            <a:ext cx="374657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3" name="Rectangle 31"/>
          <p:cNvSpPr>
            <a:spLocks noChangeArrowheads="1"/>
          </p:cNvSpPr>
          <p:nvPr/>
        </p:nvSpPr>
        <p:spPr bwMode="auto">
          <a:xfrm>
            <a:off x="1818821" y="3584033"/>
            <a:ext cx="374657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4" name="Rectangle 26"/>
          <p:cNvSpPr>
            <a:spLocks noChangeArrowheads="1"/>
          </p:cNvSpPr>
          <p:nvPr/>
        </p:nvSpPr>
        <p:spPr bwMode="auto">
          <a:xfrm>
            <a:off x="1818821" y="2206337"/>
            <a:ext cx="374657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5" name="Rectangle 5"/>
          <p:cNvSpPr>
            <a:spLocks noChangeArrowheads="1"/>
          </p:cNvSpPr>
          <p:nvPr/>
        </p:nvSpPr>
        <p:spPr bwMode="auto">
          <a:xfrm>
            <a:off x="2066391" y="1701893"/>
            <a:ext cx="187328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6" name="Rectangle 6"/>
          <p:cNvSpPr>
            <a:spLocks noChangeArrowheads="1"/>
          </p:cNvSpPr>
          <p:nvPr/>
        </p:nvSpPr>
        <p:spPr bwMode="auto">
          <a:xfrm>
            <a:off x="2066391" y="3096353"/>
            <a:ext cx="187328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7" name="Rectangle 7"/>
          <p:cNvSpPr>
            <a:spLocks noChangeArrowheads="1"/>
          </p:cNvSpPr>
          <p:nvPr/>
        </p:nvSpPr>
        <p:spPr bwMode="auto">
          <a:xfrm>
            <a:off x="2066391" y="4495385"/>
            <a:ext cx="187328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8" name="Rectangle 8"/>
          <p:cNvSpPr>
            <a:spLocks noChangeArrowheads="1"/>
          </p:cNvSpPr>
          <p:nvPr/>
        </p:nvSpPr>
        <p:spPr bwMode="auto">
          <a:xfrm>
            <a:off x="4051909" y="1701893"/>
            <a:ext cx="1645518" cy="414680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89" name="Rectangle 11"/>
          <p:cNvSpPr>
            <a:spLocks noChangeArrowheads="1"/>
          </p:cNvSpPr>
          <p:nvPr/>
        </p:nvSpPr>
        <p:spPr bwMode="auto">
          <a:xfrm>
            <a:off x="5822861" y="1701893"/>
            <a:ext cx="187328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90" name="Rectangle 12"/>
          <p:cNvSpPr>
            <a:spLocks noChangeArrowheads="1"/>
          </p:cNvSpPr>
          <p:nvPr/>
        </p:nvSpPr>
        <p:spPr bwMode="auto">
          <a:xfrm>
            <a:off x="5822861" y="3096353"/>
            <a:ext cx="187328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7191" name="Rectangle 13"/>
          <p:cNvSpPr>
            <a:spLocks noChangeArrowheads="1"/>
          </p:cNvSpPr>
          <p:nvPr/>
        </p:nvSpPr>
        <p:spPr bwMode="auto">
          <a:xfrm>
            <a:off x="5822861" y="4495385"/>
            <a:ext cx="187328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>
              <a:solidFill>
                <a:srgbClr val="FF0000"/>
              </a:solidFill>
            </a:endParaRPr>
          </a:p>
        </p:txBody>
      </p:sp>
      <p:sp>
        <p:nvSpPr>
          <p:cNvPr id="18455" name="Text Box 17"/>
          <p:cNvSpPr txBox="1">
            <a:spLocks noChangeArrowheads="1"/>
          </p:cNvSpPr>
          <p:nvPr/>
        </p:nvSpPr>
        <p:spPr bwMode="auto">
          <a:xfrm>
            <a:off x="2043284" y="1709513"/>
            <a:ext cx="1272513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People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56" name="Text Box 18"/>
          <p:cNvSpPr txBox="1">
            <a:spLocks noChangeArrowheads="1"/>
          </p:cNvSpPr>
          <p:nvPr/>
        </p:nvSpPr>
        <p:spPr bwMode="auto">
          <a:xfrm>
            <a:off x="2043284" y="3102452"/>
            <a:ext cx="187163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Policy and strategy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57" name="Text Box 19"/>
          <p:cNvSpPr txBox="1">
            <a:spLocks noChangeArrowheads="1"/>
          </p:cNvSpPr>
          <p:nvPr/>
        </p:nvSpPr>
        <p:spPr bwMode="auto">
          <a:xfrm>
            <a:off x="2043285" y="4533488"/>
            <a:ext cx="202182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Partnership and resources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58" name="Text Box 20"/>
          <p:cNvSpPr txBox="1">
            <a:spLocks noChangeArrowheads="1"/>
          </p:cNvSpPr>
          <p:nvPr/>
        </p:nvSpPr>
        <p:spPr bwMode="auto">
          <a:xfrm>
            <a:off x="4061811" y="1706465"/>
            <a:ext cx="1500277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Processes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59" name="Text Box 21"/>
          <p:cNvSpPr txBox="1">
            <a:spLocks noChangeArrowheads="1"/>
          </p:cNvSpPr>
          <p:nvPr/>
        </p:nvSpPr>
        <p:spPr bwMode="auto">
          <a:xfrm>
            <a:off x="5812958" y="1709513"/>
            <a:ext cx="15728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People results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60" name="Text Box 22"/>
          <p:cNvSpPr txBox="1">
            <a:spLocks noChangeArrowheads="1"/>
          </p:cNvSpPr>
          <p:nvPr/>
        </p:nvSpPr>
        <p:spPr bwMode="auto">
          <a:xfrm>
            <a:off x="5812958" y="3071972"/>
            <a:ext cx="15728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Customer results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61" name="Text Box 23"/>
          <p:cNvSpPr txBox="1">
            <a:spLocks noChangeArrowheads="1"/>
          </p:cNvSpPr>
          <p:nvPr/>
        </p:nvSpPr>
        <p:spPr bwMode="auto">
          <a:xfrm>
            <a:off x="5812958" y="4533488"/>
            <a:ext cx="15728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Society results</a:t>
            </a:r>
            <a:endParaRPr lang="en-US" sz="1800" dirty="0">
              <a:solidFill>
                <a:srgbClr val="FF0000"/>
              </a:solidFill>
            </a:endParaRPr>
          </a:p>
        </p:txBody>
      </p:sp>
      <p:sp>
        <p:nvSpPr>
          <p:cNvPr id="18462" name="Text Box 24"/>
          <p:cNvSpPr txBox="1">
            <a:spLocks noChangeArrowheads="1"/>
          </p:cNvSpPr>
          <p:nvPr/>
        </p:nvSpPr>
        <p:spPr bwMode="auto">
          <a:xfrm>
            <a:off x="7808378" y="1709513"/>
            <a:ext cx="183367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 dirty="0">
                <a:solidFill>
                  <a:srgbClr val="FF0000"/>
                </a:solidFill>
              </a:rPr>
              <a:t>Key performance results</a:t>
            </a:r>
            <a:endParaRPr lang="en-US" sz="1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 Box 25"/>
          <p:cNvSpPr txBox="1">
            <a:spLocks noChangeArrowheads="1"/>
          </p:cNvSpPr>
          <p:nvPr/>
        </p:nvSpPr>
        <p:spPr bwMode="auto">
          <a:xfrm>
            <a:off x="1204328" y="447983"/>
            <a:ext cx="74941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 smtClean="0"/>
              <a:t>EFQM excellence model – Leadership</a:t>
            </a:r>
            <a:endParaRPr lang="en-US" sz="2800" b="1" dirty="0"/>
          </a:p>
        </p:txBody>
      </p:sp>
      <p:sp>
        <p:nvSpPr>
          <p:cNvPr id="8194" name="Rectangle 6"/>
          <p:cNvSpPr>
            <a:spLocks noChangeArrowheads="1"/>
          </p:cNvSpPr>
          <p:nvPr/>
        </p:nvSpPr>
        <p:spPr bwMode="auto">
          <a:xfrm>
            <a:off x="8345307" y="1418294"/>
            <a:ext cx="1254083" cy="4189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195" name="Rectangle 8"/>
          <p:cNvSpPr>
            <a:spLocks noChangeArrowheads="1"/>
          </p:cNvSpPr>
          <p:nvPr/>
        </p:nvSpPr>
        <p:spPr bwMode="auto">
          <a:xfrm>
            <a:off x="6605934" y="4770598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196" name="Rectangle 9"/>
          <p:cNvSpPr>
            <a:spLocks noChangeArrowheads="1"/>
          </p:cNvSpPr>
          <p:nvPr/>
        </p:nvSpPr>
        <p:spPr bwMode="auto">
          <a:xfrm>
            <a:off x="6605934" y="3307717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197" name="Rectangle 10"/>
          <p:cNvSpPr>
            <a:spLocks noChangeArrowheads="1"/>
          </p:cNvSpPr>
          <p:nvPr/>
        </p:nvSpPr>
        <p:spPr bwMode="auto">
          <a:xfrm>
            <a:off x="6605934" y="1915670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198" name="Rectangle 11"/>
          <p:cNvSpPr>
            <a:spLocks noChangeArrowheads="1"/>
          </p:cNvSpPr>
          <p:nvPr/>
        </p:nvSpPr>
        <p:spPr bwMode="auto">
          <a:xfrm>
            <a:off x="8148523" y="4770598"/>
            <a:ext cx="28683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199" name="Rectangle 12"/>
          <p:cNvSpPr>
            <a:spLocks noChangeArrowheads="1"/>
          </p:cNvSpPr>
          <p:nvPr/>
        </p:nvSpPr>
        <p:spPr bwMode="auto">
          <a:xfrm>
            <a:off x="8148523" y="3307717"/>
            <a:ext cx="28683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0" name="Rectangle 13"/>
          <p:cNvSpPr>
            <a:spLocks noChangeArrowheads="1"/>
          </p:cNvSpPr>
          <p:nvPr/>
        </p:nvSpPr>
        <p:spPr bwMode="auto">
          <a:xfrm>
            <a:off x="8148523" y="1915670"/>
            <a:ext cx="28683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1" name="Rectangle 14"/>
          <p:cNvSpPr>
            <a:spLocks noChangeArrowheads="1"/>
          </p:cNvSpPr>
          <p:nvPr/>
        </p:nvSpPr>
        <p:spPr bwMode="auto">
          <a:xfrm>
            <a:off x="5291815" y="4770598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2" name="Rectangle 15"/>
          <p:cNvSpPr>
            <a:spLocks noChangeArrowheads="1"/>
          </p:cNvSpPr>
          <p:nvPr/>
        </p:nvSpPr>
        <p:spPr bwMode="auto">
          <a:xfrm>
            <a:off x="5291815" y="3307717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3" name="Rectangle 16"/>
          <p:cNvSpPr>
            <a:spLocks noChangeArrowheads="1"/>
          </p:cNvSpPr>
          <p:nvPr/>
        </p:nvSpPr>
        <p:spPr bwMode="auto">
          <a:xfrm>
            <a:off x="5291815" y="1915670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4" name="Rectangle 17"/>
          <p:cNvSpPr>
            <a:spLocks noChangeArrowheads="1"/>
          </p:cNvSpPr>
          <p:nvPr/>
        </p:nvSpPr>
        <p:spPr bwMode="auto">
          <a:xfrm>
            <a:off x="3662509" y="4782917"/>
            <a:ext cx="28683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5" name="Rectangle 18"/>
          <p:cNvSpPr>
            <a:spLocks noChangeArrowheads="1"/>
          </p:cNvSpPr>
          <p:nvPr/>
        </p:nvSpPr>
        <p:spPr bwMode="auto">
          <a:xfrm>
            <a:off x="3662509" y="3320036"/>
            <a:ext cx="28683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6" name="Rectangle 19"/>
          <p:cNvSpPr>
            <a:spLocks noChangeArrowheads="1"/>
          </p:cNvSpPr>
          <p:nvPr/>
        </p:nvSpPr>
        <p:spPr bwMode="auto">
          <a:xfrm>
            <a:off x="3662509" y="1927989"/>
            <a:ext cx="28683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7" name="Rectangle 20"/>
          <p:cNvSpPr>
            <a:spLocks noChangeArrowheads="1"/>
          </p:cNvSpPr>
          <p:nvPr/>
        </p:nvSpPr>
        <p:spPr bwMode="auto">
          <a:xfrm>
            <a:off x="3850955" y="1418294"/>
            <a:ext cx="1430855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8" name="Rectangle 21"/>
          <p:cNvSpPr>
            <a:spLocks noChangeArrowheads="1"/>
          </p:cNvSpPr>
          <p:nvPr/>
        </p:nvSpPr>
        <p:spPr bwMode="auto">
          <a:xfrm>
            <a:off x="3850955" y="2827279"/>
            <a:ext cx="1430855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09" name="Rectangle 22"/>
          <p:cNvSpPr>
            <a:spLocks noChangeArrowheads="1"/>
          </p:cNvSpPr>
          <p:nvPr/>
        </p:nvSpPr>
        <p:spPr bwMode="auto">
          <a:xfrm>
            <a:off x="3850955" y="4240884"/>
            <a:ext cx="1430855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10" name="Rectangle 23"/>
          <p:cNvSpPr>
            <a:spLocks noChangeArrowheads="1"/>
          </p:cNvSpPr>
          <p:nvPr/>
        </p:nvSpPr>
        <p:spPr bwMode="auto">
          <a:xfrm>
            <a:off x="5451911" y="1418294"/>
            <a:ext cx="1257418" cy="4189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11" name="Rectangle 24"/>
          <p:cNvSpPr>
            <a:spLocks noChangeArrowheads="1"/>
          </p:cNvSpPr>
          <p:nvPr/>
        </p:nvSpPr>
        <p:spPr bwMode="auto">
          <a:xfrm>
            <a:off x="6804387" y="1418294"/>
            <a:ext cx="1430855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12" name="Rectangle 25"/>
          <p:cNvSpPr>
            <a:spLocks noChangeArrowheads="1"/>
          </p:cNvSpPr>
          <p:nvPr/>
        </p:nvSpPr>
        <p:spPr bwMode="auto">
          <a:xfrm>
            <a:off x="6804387" y="2827279"/>
            <a:ext cx="1430855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13" name="Rectangle 26"/>
          <p:cNvSpPr>
            <a:spLocks noChangeArrowheads="1"/>
          </p:cNvSpPr>
          <p:nvPr/>
        </p:nvSpPr>
        <p:spPr bwMode="auto">
          <a:xfrm>
            <a:off x="6804387" y="4240884"/>
            <a:ext cx="1430855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14" name="Text Box 27"/>
          <p:cNvSpPr txBox="1">
            <a:spLocks noChangeArrowheads="1"/>
          </p:cNvSpPr>
          <p:nvPr/>
        </p:nvSpPr>
        <p:spPr bwMode="auto">
          <a:xfrm>
            <a:off x="3834278" y="1425992"/>
            <a:ext cx="970580" cy="30777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People</a:t>
            </a:r>
            <a:endParaRPr lang="en-US" sz="1400" dirty="0"/>
          </a:p>
        </p:txBody>
      </p:sp>
      <p:sp>
        <p:nvSpPr>
          <p:cNvPr id="8215" name="Text Box 28"/>
          <p:cNvSpPr txBox="1">
            <a:spLocks noChangeArrowheads="1"/>
          </p:cNvSpPr>
          <p:nvPr/>
        </p:nvSpPr>
        <p:spPr bwMode="auto">
          <a:xfrm>
            <a:off x="3834279" y="2833437"/>
            <a:ext cx="1429188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Policy and strategy</a:t>
            </a:r>
            <a:endParaRPr lang="en-US" sz="1400" dirty="0"/>
          </a:p>
        </p:txBody>
      </p:sp>
      <p:sp>
        <p:nvSpPr>
          <p:cNvPr id="8216" name="Text Box 29"/>
          <p:cNvSpPr txBox="1">
            <a:spLocks noChangeArrowheads="1"/>
          </p:cNvSpPr>
          <p:nvPr/>
        </p:nvSpPr>
        <p:spPr bwMode="auto">
          <a:xfrm>
            <a:off x="3834278" y="4279379"/>
            <a:ext cx="1542588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Partnership and resources</a:t>
            </a:r>
            <a:endParaRPr lang="en-US" sz="1400" dirty="0"/>
          </a:p>
        </p:txBody>
      </p:sp>
      <p:sp>
        <p:nvSpPr>
          <p:cNvPr id="8217" name="Text Box 30"/>
          <p:cNvSpPr txBox="1">
            <a:spLocks noChangeArrowheads="1"/>
          </p:cNvSpPr>
          <p:nvPr/>
        </p:nvSpPr>
        <p:spPr bwMode="auto">
          <a:xfrm>
            <a:off x="5460248" y="1422912"/>
            <a:ext cx="1114000" cy="30777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Processes</a:t>
            </a:r>
            <a:endParaRPr lang="en-US" sz="1400" dirty="0"/>
          </a:p>
        </p:txBody>
      </p:sp>
      <p:sp>
        <p:nvSpPr>
          <p:cNvPr id="8218" name="Text Box 31"/>
          <p:cNvSpPr txBox="1">
            <a:spLocks noChangeArrowheads="1"/>
          </p:cNvSpPr>
          <p:nvPr/>
        </p:nvSpPr>
        <p:spPr bwMode="auto">
          <a:xfrm>
            <a:off x="6797714" y="1425991"/>
            <a:ext cx="1200718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People results</a:t>
            </a:r>
            <a:endParaRPr lang="en-US" sz="1400" dirty="0"/>
          </a:p>
        </p:txBody>
      </p:sp>
      <p:sp>
        <p:nvSpPr>
          <p:cNvPr id="8219" name="Text Box 32"/>
          <p:cNvSpPr txBox="1">
            <a:spLocks noChangeArrowheads="1"/>
          </p:cNvSpPr>
          <p:nvPr/>
        </p:nvSpPr>
        <p:spPr bwMode="auto">
          <a:xfrm>
            <a:off x="6797714" y="2802639"/>
            <a:ext cx="1200718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Customer results</a:t>
            </a:r>
            <a:endParaRPr lang="en-US" sz="1400" dirty="0"/>
          </a:p>
        </p:txBody>
      </p:sp>
      <p:sp>
        <p:nvSpPr>
          <p:cNvPr id="8220" name="Text Box 33"/>
          <p:cNvSpPr txBox="1">
            <a:spLocks noChangeArrowheads="1"/>
          </p:cNvSpPr>
          <p:nvPr/>
        </p:nvSpPr>
        <p:spPr bwMode="auto">
          <a:xfrm>
            <a:off x="6797714" y="4279379"/>
            <a:ext cx="1200718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Society results</a:t>
            </a:r>
            <a:endParaRPr lang="en-US" sz="1400" dirty="0"/>
          </a:p>
        </p:txBody>
      </p:sp>
      <p:sp>
        <p:nvSpPr>
          <p:cNvPr id="8221" name="Text Box 34"/>
          <p:cNvSpPr txBox="1">
            <a:spLocks noChangeArrowheads="1"/>
          </p:cNvSpPr>
          <p:nvPr/>
        </p:nvSpPr>
        <p:spPr bwMode="auto">
          <a:xfrm>
            <a:off x="8321960" y="1425990"/>
            <a:ext cx="1283705" cy="73866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Key performance results</a:t>
            </a:r>
            <a:endParaRPr lang="en-US" sz="1400" dirty="0"/>
          </a:p>
        </p:txBody>
      </p:sp>
      <p:sp>
        <p:nvSpPr>
          <p:cNvPr id="8223" name="Rectangle 39"/>
          <p:cNvSpPr>
            <a:spLocks noChangeArrowheads="1"/>
          </p:cNvSpPr>
          <p:nvPr/>
        </p:nvSpPr>
        <p:spPr bwMode="auto">
          <a:xfrm>
            <a:off x="297163" y="1418294"/>
            <a:ext cx="3478746" cy="4189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224" name="Text Box 40"/>
          <p:cNvSpPr txBox="1">
            <a:spLocks noChangeArrowheads="1"/>
          </p:cNvSpPr>
          <p:nvPr/>
        </p:nvSpPr>
        <p:spPr bwMode="auto">
          <a:xfrm>
            <a:off x="372210" y="1667754"/>
            <a:ext cx="3403701" cy="280076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10000"/>
              </a:lnSpc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</a:rPr>
              <a:t>Leadership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  <a:cs typeface="Arial" charset="0"/>
              </a:rPr>
              <a:t>–</a:t>
            </a:r>
            <a:r>
              <a:rPr lang="en-GB" dirty="0">
                <a:solidFill>
                  <a:srgbClr val="FF0000"/>
                </a:solidFill>
              </a:rPr>
              <a:t> how leaders develop and facilitate the achievement of the mission and vision, develop values required for long-term success and implement these through appropriate actions and behaviour, and are personally involved in ensuring that the organisation’s management system is developed and </a:t>
            </a:r>
            <a:r>
              <a:rPr lang="en-GB" dirty="0" smtClean="0">
                <a:solidFill>
                  <a:srgbClr val="FF0000"/>
                </a:solidFill>
              </a:rPr>
              <a:t>implemented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ChangeArrowheads="1"/>
          </p:cNvSpPr>
          <p:nvPr/>
        </p:nvSpPr>
        <p:spPr bwMode="auto">
          <a:xfrm>
            <a:off x="8323428" y="1431114"/>
            <a:ext cx="1254083" cy="419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19" name="Rectangle 10"/>
          <p:cNvSpPr>
            <a:spLocks noChangeArrowheads="1"/>
          </p:cNvSpPr>
          <p:nvPr/>
        </p:nvSpPr>
        <p:spPr bwMode="auto">
          <a:xfrm>
            <a:off x="6584056" y="4783422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0" name="Rectangle 11"/>
          <p:cNvSpPr>
            <a:spLocks noChangeArrowheads="1"/>
          </p:cNvSpPr>
          <p:nvPr/>
        </p:nvSpPr>
        <p:spPr bwMode="auto">
          <a:xfrm>
            <a:off x="6584056" y="3320540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1" name="Rectangle 12"/>
          <p:cNvSpPr>
            <a:spLocks noChangeArrowheads="1"/>
          </p:cNvSpPr>
          <p:nvPr/>
        </p:nvSpPr>
        <p:spPr bwMode="auto">
          <a:xfrm>
            <a:off x="6584056" y="1928493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2" name="Rectangle 13"/>
          <p:cNvSpPr>
            <a:spLocks noChangeArrowheads="1"/>
          </p:cNvSpPr>
          <p:nvPr/>
        </p:nvSpPr>
        <p:spPr bwMode="auto">
          <a:xfrm>
            <a:off x="8126643" y="4783422"/>
            <a:ext cx="286838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3" name="Rectangle 14"/>
          <p:cNvSpPr>
            <a:spLocks noChangeArrowheads="1"/>
          </p:cNvSpPr>
          <p:nvPr/>
        </p:nvSpPr>
        <p:spPr bwMode="auto">
          <a:xfrm>
            <a:off x="8126643" y="3320540"/>
            <a:ext cx="286838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4" name="Rectangle 15"/>
          <p:cNvSpPr>
            <a:spLocks noChangeArrowheads="1"/>
          </p:cNvSpPr>
          <p:nvPr/>
        </p:nvSpPr>
        <p:spPr bwMode="auto">
          <a:xfrm>
            <a:off x="8126643" y="1928493"/>
            <a:ext cx="286838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5" name="Rectangle 16"/>
          <p:cNvSpPr>
            <a:spLocks noChangeArrowheads="1"/>
          </p:cNvSpPr>
          <p:nvPr/>
        </p:nvSpPr>
        <p:spPr bwMode="auto">
          <a:xfrm>
            <a:off x="5269937" y="4783422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6" name="Rectangle 17"/>
          <p:cNvSpPr>
            <a:spLocks noChangeArrowheads="1"/>
          </p:cNvSpPr>
          <p:nvPr/>
        </p:nvSpPr>
        <p:spPr bwMode="auto">
          <a:xfrm>
            <a:off x="5269937" y="3320540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7" name="Rectangle 18"/>
          <p:cNvSpPr>
            <a:spLocks noChangeArrowheads="1"/>
          </p:cNvSpPr>
          <p:nvPr/>
        </p:nvSpPr>
        <p:spPr bwMode="auto">
          <a:xfrm>
            <a:off x="5269937" y="1928493"/>
            <a:ext cx="285170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8" name="Rectangle 19"/>
          <p:cNvSpPr>
            <a:spLocks noChangeArrowheads="1"/>
          </p:cNvSpPr>
          <p:nvPr/>
        </p:nvSpPr>
        <p:spPr bwMode="auto">
          <a:xfrm>
            <a:off x="1786188" y="4795741"/>
            <a:ext cx="286838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29" name="Rectangle 20"/>
          <p:cNvSpPr>
            <a:spLocks noChangeArrowheads="1"/>
          </p:cNvSpPr>
          <p:nvPr/>
        </p:nvSpPr>
        <p:spPr bwMode="auto">
          <a:xfrm>
            <a:off x="1786188" y="3332859"/>
            <a:ext cx="286838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0" name="Rectangle 21"/>
          <p:cNvSpPr>
            <a:spLocks noChangeArrowheads="1"/>
          </p:cNvSpPr>
          <p:nvPr/>
        </p:nvSpPr>
        <p:spPr bwMode="auto">
          <a:xfrm>
            <a:off x="1786188" y="1940812"/>
            <a:ext cx="286838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1" name="Rectangle 25"/>
          <p:cNvSpPr>
            <a:spLocks noChangeArrowheads="1"/>
          </p:cNvSpPr>
          <p:nvPr/>
        </p:nvSpPr>
        <p:spPr bwMode="auto">
          <a:xfrm>
            <a:off x="5430033" y="1431114"/>
            <a:ext cx="1257418" cy="419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2" name="Rectangle 26"/>
          <p:cNvSpPr>
            <a:spLocks noChangeArrowheads="1"/>
          </p:cNvSpPr>
          <p:nvPr/>
        </p:nvSpPr>
        <p:spPr bwMode="auto">
          <a:xfrm>
            <a:off x="6782509" y="1431114"/>
            <a:ext cx="1430855" cy="13612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3" name="Rectangle 27"/>
          <p:cNvSpPr>
            <a:spLocks noChangeArrowheads="1"/>
          </p:cNvSpPr>
          <p:nvPr/>
        </p:nvSpPr>
        <p:spPr bwMode="auto">
          <a:xfrm>
            <a:off x="6782509" y="2840099"/>
            <a:ext cx="1430855" cy="13612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4" name="Rectangle 28"/>
          <p:cNvSpPr>
            <a:spLocks noChangeArrowheads="1"/>
          </p:cNvSpPr>
          <p:nvPr/>
        </p:nvSpPr>
        <p:spPr bwMode="auto">
          <a:xfrm>
            <a:off x="6782509" y="4253705"/>
            <a:ext cx="1430855" cy="13612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5" name="Rectangle 22"/>
          <p:cNvSpPr>
            <a:spLocks noChangeArrowheads="1"/>
          </p:cNvSpPr>
          <p:nvPr/>
        </p:nvSpPr>
        <p:spPr bwMode="auto">
          <a:xfrm>
            <a:off x="2051350" y="1431114"/>
            <a:ext cx="3226927" cy="13612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6" name="Rectangle 23"/>
          <p:cNvSpPr>
            <a:spLocks noChangeArrowheads="1"/>
          </p:cNvSpPr>
          <p:nvPr/>
        </p:nvSpPr>
        <p:spPr bwMode="auto">
          <a:xfrm>
            <a:off x="2051350" y="2840099"/>
            <a:ext cx="3226927" cy="13612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7" name="Rectangle 24"/>
          <p:cNvSpPr>
            <a:spLocks noChangeArrowheads="1"/>
          </p:cNvSpPr>
          <p:nvPr/>
        </p:nvSpPr>
        <p:spPr bwMode="auto">
          <a:xfrm>
            <a:off x="2051350" y="4253705"/>
            <a:ext cx="3226927" cy="13612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38" name="Text Box 30"/>
          <p:cNvSpPr txBox="1">
            <a:spLocks noChangeArrowheads="1"/>
          </p:cNvSpPr>
          <p:nvPr/>
        </p:nvSpPr>
        <p:spPr bwMode="auto">
          <a:xfrm>
            <a:off x="2012992" y="2846259"/>
            <a:ext cx="3405369" cy="104644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rgbClr val="FF0000"/>
                </a:solidFill>
              </a:rPr>
              <a:t>Policy and strategy</a:t>
            </a:r>
            <a:r>
              <a:rPr lang="en-GB" sz="1200" dirty="0">
                <a:solidFill>
                  <a:srgbClr val="FF0000"/>
                </a:solidFill>
              </a:rPr>
              <a:t> </a:t>
            </a:r>
            <a:r>
              <a:rPr lang="en-GB" sz="1400" dirty="0">
                <a:solidFill>
                  <a:srgbClr val="FF0000"/>
                </a:solidFill>
              </a:rPr>
              <a:t>–</a:t>
            </a:r>
            <a:r>
              <a:rPr lang="en-GB" sz="1400" dirty="0"/>
              <a:t> </a:t>
            </a:r>
            <a:r>
              <a:rPr lang="en-GB" sz="1200" dirty="0">
                <a:solidFill>
                  <a:srgbClr val="FF0000"/>
                </a:solidFill>
              </a:rPr>
              <a:t>how the organisation implements its mission and vision through a clear stakeholder-focused strategy, supported by relevant policies, plans, objectives, targets and processes.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9239" name="Text Box 32"/>
          <p:cNvSpPr txBox="1">
            <a:spLocks noChangeArrowheads="1"/>
          </p:cNvSpPr>
          <p:nvPr/>
        </p:nvSpPr>
        <p:spPr bwMode="auto">
          <a:xfrm>
            <a:off x="5493405" y="1431117"/>
            <a:ext cx="1134011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Processes</a:t>
            </a:r>
            <a:endParaRPr lang="en-US" sz="1200" dirty="0"/>
          </a:p>
        </p:txBody>
      </p:sp>
      <p:sp>
        <p:nvSpPr>
          <p:cNvPr id="9240" name="Text Box 33"/>
          <p:cNvSpPr txBox="1">
            <a:spLocks noChangeArrowheads="1"/>
          </p:cNvSpPr>
          <p:nvPr/>
        </p:nvSpPr>
        <p:spPr bwMode="auto">
          <a:xfrm>
            <a:off x="6775837" y="1438816"/>
            <a:ext cx="1200718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People results</a:t>
            </a:r>
            <a:endParaRPr lang="en-US" sz="1200" dirty="0"/>
          </a:p>
        </p:txBody>
      </p:sp>
      <p:sp>
        <p:nvSpPr>
          <p:cNvPr id="9241" name="Text Box 34"/>
          <p:cNvSpPr txBox="1">
            <a:spLocks noChangeArrowheads="1"/>
          </p:cNvSpPr>
          <p:nvPr/>
        </p:nvSpPr>
        <p:spPr bwMode="auto">
          <a:xfrm>
            <a:off x="6775837" y="2815464"/>
            <a:ext cx="1200718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Customer results</a:t>
            </a:r>
            <a:endParaRPr lang="en-US" sz="1200" dirty="0"/>
          </a:p>
        </p:txBody>
      </p:sp>
      <p:sp>
        <p:nvSpPr>
          <p:cNvPr id="9242" name="Text Box 35"/>
          <p:cNvSpPr txBox="1">
            <a:spLocks noChangeArrowheads="1"/>
          </p:cNvSpPr>
          <p:nvPr/>
        </p:nvSpPr>
        <p:spPr bwMode="auto">
          <a:xfrm>
            <a:off x="6775837" y="4292205"/>
            <a:ext cx="1200718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Society results</a:t>
            </a:r>
            <a:endParaRPr lang="en-US" sz="1200" dirty="0"/>
          </a:p>
        </p:txBody>
      </p:sp>
      <p:sp>
        <p:nvSpPr>
          <p:cNvPr id="9243" name="Text Box 36"/>
          <p:cNvSpPr txBox="1">
            <a:spLocks noChangeArrowheads="1"/>
          </p:cNvSpPr>
          <p:nvPr/>
        </p:nvSpPr>
        <p:spPr bwMode="auto">
          <a:xfrm>
            <a:off x="8300080" y="1438816"/>
            <a:ext cx="139083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Key performance results</a:t>
            </a:r>
            <a:endParaRPr lang="en-US" sz="1200" dirty="0"/>
          </a:p>
        </p:txBody>
      </p:sp>
      <p:sp>
        <p:nvSpPr>
          <p:cNvPr id="9245" name="Rectangle 40"/>
          <p:cNvSpPr>
            <a:spLocks noChangeArrowheads="1"/>
          </p:cNvSpPr>
          <p:nvPr/>
        </p:nvSpPr>
        <p:spPr bwMode="auto">
          <a:xfrm>
            <a:off x="251940" y="1431114"/>
            <a:ext cx="1664328" cy="4190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9246" name="Text Box 42"/>
          <p:cNvSpPr txBox="1">
            <a:spLocks noChangeArrowheads="1"/>
          </p:cNvSpPr>
          <p:nvPr/>
        </p:nvSpPr>
        <p:spPr bwMode="auto">
          <a:xfrm>
            <a:off x="2012992" y="1438816"/>
            <a:ext cx="3251943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rgbClr val="FF0000"/>
                </a:solidFill>
              </a:rPr>
              <a:t>People</a:t>
            </a:r>
            <a:r>
              <a:rPr lang="en-GB" sz="1200" dirty="0">
                <a:solidFill>
                  <a:srgbClr val="FF0000"/>
                </a:solidFill>
              </a:rPr>
              <a:t> </a:t>
            </a:r>
            <a:r>
              <a:rPr lang="en-GB" sz="1200" dirty="0">
                <a:solidFill>
                  <a:srgbClr val="FF0000"/>
                </a:solidFill>
                <a:cs typeface="Arial" charset="0"/>
              </a:rPr>
              <a:t>–</a:t>
            </a:r>
            <a:r>
              <a:rPr lang="en-GB" sz="1200" dirty="0">
                <a:solidFill>
                  <a:srgbClr val="FF0000"/>
                </a:solidFill>
              </a:rPr>
              <a:t> how the organisation manages, develops and releases the knowledge and full potential of its </a:t>
            </a:r>
            <a:r>
              <a:rPr lang="en-GB" sz="1200" dirty="0" smtClean="0">
                <a:solidFill>
                  <a:srgbClr val="FF0000"/>
                </a:solidFill>
              </a:rPr>
              <a:t>people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9247" name="Text Box 43"/>
          <p:cNvSpPr txBox="1">
            <a:spLocks noChangeArrowheads="1"/>
          </p:cNvSpPr>
          <p:nvPr/>
        </p:nvSpPr>
        <p:spPr bwMode="auto">
          <a:xfrm>
            <a:off x="2012992" y="4224448"/>
            <a:ext cx="3405369" cy="104644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rgbClr val="FF0000"/>
                </a:solidFill>
              </a:rPr>
              <a:t>Partnerships and resources </a:t>
            </a:r>
            <a:r>
              <a:rPr lang="en-GB" sz="1400" dirty="0">
                <a:solidFill>
                  <a:srgbClr val="FF0000"/>
                </a:solidFill>
              </a:rPr>
              <a:t>–</a:t>
            </a:r>
            <a:r>
              <a:rPr lang="en-GB" sz="1400" dirty="0"/>
              <a:t> </a:t>
            </a:r>
            <a:r>
              <a:rPr lang="en-GB" sz="1200" dirty="0">
                <a:solidFill>
                  <a:srgbClr val="FF0000"/>
                </a:solidFill>
              </a:rPr>
              <a:t>how the organisation plans and manages its external partnerships and internal resources to support its policy and strategy and the effective operation of its processes.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9248" name="Text Box 44"/>
          <p:cNvSpPr txBox="1">
            <a:spLocks noChangeArrowheads="1"/>
          </p:cNvSpPr>
          <p:nvPr/>
        </p:nvSpPr>
        <p:spPr bwMode="auto">
          <a:xfrm>
            <a:off x="211914" y="1426497"/>
            <a:ext cx="1285769" cy="30777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Leadership</a:t>
            </a:r>
            <a:endParaRPr lang="en-US" sz="1400" dirty="0"/>
          </a:p>
        </p:txBody>
      </p:sp>
      <p:sp>
        <p:nvSpPr>
          <p:cNvPr id="34" name="Text Box 25"/>
          <p:cNvSpPr txBox="1">
            <a:spLocks noChangeArrowheads="1"/>
          </p:cNvSpPr>
          <p:nvPr/>
        </p:nvSpPr>
        <p:spPr bwMode="auto">
          <a:xfrm>
            <a:off x="633111" y="17096"/>
            <a:ext cx="863660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IN" sz="2800" b="1" dirty="0" smtClean="0"/>
              <a:t>EFQM excellence model – People, policy </a:t>
            </a:r>
            <a:br>
              <a:rPr lang="en-IN" sz="2800" b="1" dirty="0" smtClean="0"/>
            </a:br>
            <a:r>
              <a:rPr lang="en-IN" sz="2800" b="1" dirty="0" smtClean="0"/>
              <a:t>and strategy, partnerships and resources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 Box 25"/>
          <p:cNvSpPr txBox="1">
            <a:spLocks noChangeArrowheads="1"/>
          </p:cNvSpPr>
          <p:nvPr/>
        </p:nvSpPr>
        <p:spPr bwMode="auto">
          <a:xfrm>
            <a:off x="633111" y="448097"/>
            <a:ext cx="863660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IN" sz="2800" b="1" dirty="0" smtClean="0"/>
              <a:t>EFQM excellence model – Processes</a:t>
            </a:r>
            <a:endParaRPr lang="en-US" sz="2800" b="1" dirty="0"/>
          </a:p>
        </p:txBody>
      </p:sp>
      <p:sp>
        <p:nvSpPr>
          <p:cNvPr id="10242" name="Rectangle 40"/>
          <p:cNvSpPr>
            <a:spLocks noChangeArrowheads="1"/>
          </p:cNvSpPr>
          <p:nvPr/>
        </p:nvSpPr>
        <p:spPr bwMode="auto">
          <a:xfrm>
            <a:off x="3073626" y="1433152"/>
            <a:ext cx="3478745" cy="4189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43" name="Rectangle 14"/>
          <p:cNvSpPr>
            <a:spLocks noChangeArrowheads="1"/>
          </p:cNvSpPr>
          <p:nvPr/>
        </p:nvSpPr>
        <p:spPr bwMode="auto">
          <a:xfrm>
            <a:off x="2695067" y="4782376"/>
            <a:ext cx="37855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44" name="Rectangle 15"/>
          <p:cNvSpPr>
            <a:spLocks noChangeArrowheads="1"/>
          </p:cNvSpPr>
          <p:nvPr/>
        </p:nvSpPr>
        <p:spPr bwMode="auto">
          <a:xfrm>
            <a:off x="2695067" y="3319495"/>
            <a:ext cx="37855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45" name="Rectangle 16"/>
          <p:cNvSpPr>
            <a:spLocks noChangeArrowheads="1"/>
          </p:cNvSpPr>
          <p:nvPr/>
        </p:nvSpPr>
        <p:spPr bwMode="auto">
          <a:xfrm>
            <a:off x="2695067" y="1927448"/>
            <a:ext cx="378559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46" name="Rectangle 4"/>
          <p:cNvSpPr>
            <a:spLocks noChangeArrowheads="1"/>
          </p:cNvSpPr>
          <p:nvPr/>
        </p:nvSpPr>
        <p:spPr bwMode="auto">
          <a:xfrm>
            <a:off x="240265" y="1430072"/>
            <a:ext cx="1172366" cy="4189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47" name="Text Box 6"/>
          <p:cNvSpPr txBox="1">
            <a:spLocks noChangeArrowheads="1"/>
          </p:cNvSpPr>
          <p:nvPr/>
        </p:nvSpPr>
        <p:spPr bwMode="auto">
          <a:xfrm>
            <a:off x="211914" y="1425452"/>
            <a:ext cx="1120670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Leadership</a:t>
            </a:r>
            <a:endParaRPr lang="en-US" sz="1200" dirty="0"/>
          </a:p>
        </p:txBody>
      </p:sp>
      <p:sp>
        <p:nvSpPr>
          <p:cNvPr id="10248" name="Rectangle 17"/>
          <p:cNvSpPr>
            <a:spLocks noChangeArrowheads="1"/>
          </p:cNvSpPr>
          <p:nvPr/>
        </p:nvSpPr>
        <p:spPr bwMode="auto">
          <a:xfrm>
            <a:off x="1322578" y="4794695"/>
            <a:ext cx="266826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49" name="Rectangle 18"/>
          <p:cNvSpPr>
            <a:spLocks noChangeArrowheads="1"/>
          </p:cNvSpPr>
          <p:nvPr/>
        </p:nvSpPr>
        <p:spPr bwMode="auto">
          <a:xfrm>
            <a:off x="1322578" y="3331814"/>
            <a:ext cx="266826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0" name="Rectangle 19"/>
          <p:cNvSpPr>
            <a:spLocks noChangeArrowheads="1"/>
          </p:cNvSpPr>
          <p:nvPr/>
        </p:nvSpPr>
        <p:spPr bwMode="auto">
          <a:xfrm>
            <a:off x="1322578" y="1939767"/>
            <a:ext cx="266826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1" name="Rectangle 20"/>
          <p:cNvSpPr>
            <a:spLocks noChangeArrowheads="1"/>
          </p:cNvSpPr>
          <p:nvPr/>
        </p:nvSpPr>
        <p:spPr bwMode="auto">
          <a:xfrm>
            <a:off x="1497684" y="1430072"/>
            <a:ext cx="1334131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2" name="Rectangle 21"/>
          <p:cNvSpPr>
            <a:spLocks noChangeArrowheads="1"/>
          </p:cNvSpPr>
          <p:nvPr/>
        </p:nvSpPr>
        <p:spPr bwMode="auto">
          <a:xfrm>
            <a:off x="1497684" y="2839057"/>
            <a:ext cx="1334131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3" name="Rectangle 22"/>
          <p:cNvSpPr>
            <a:spLocks noChangeArrowheads="1"/>
          </p:cNvSpPr>
          <p:nvPr/>
        </p:nvSpPr>
        <p:spPr bwMode="auto">
          <a:xfrm>
            <a:off x="1497684" y="4252662"/>
            <a:ext cx="1334131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4" name="Text Box 27"/>
          <p:cNvSpPr txBox="1">
            <a:spLocks noChangeArrowheads="1"/>
          </p:cNvSpPr>
          <p:nvPr/>
        </p:nvSpPr>
        <p:spPr bwMode="auto">
          <a:xfrm>
            <a:off x="1481006" y="1437771"/>
            <a:ext cx="907209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People</a:t>
            </a:r>
            <a:endParaRPr lang="en-US" sz="1200" dirty="0"/>
          </a:p>
        </p:txBody>
      </p:sp>
      <p:sp>
        <p:nvSpPr>
          <p:cNvPr id="10255" name="Text Box 28"/>
          <p:cNvSpPr txBox="1">
            <a:spLocks noChangeArrowheads="1"/>
          </p:cNvSpPr>
          <p:nvPr/>
        </p:nvSpPr>
        <p:spPr bwMode="auto">
          <a:xfrm>
            <a:off x="1481006" y="2845217"/>
            <a:ext cx="133413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Policy and strategy</a:t>
            </a:r>
            <a:endParaRPr lang="en-US" sz="1200" dirty="0"/>
          </a:p>
        </p:txBody>
      </p:sp>
      <p:sp>
        <p:nvSpPr>
          <p:cNvPr id="10256" name="Text Box 29"/>
          <p:cNvSpPr txBox="1">
            <a:spLocks noChangeArrowheads="1"/>
          </p:cNvSpPr>
          <p:nvPr/>
        </p:nvSpPr>
        <p:spPr bwMode="auto">
          <a:xfrm>
            <a:off x="1481006" y="4291160"/>
            <a:ext cx="1440861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Partnership and resources</a:t>
            </a:r>
            <a:endParaRPr lang="en-US" sz="1200" dirty="0"/>
          </a:p>
        </p:txBody>
      </p:sp>
      <p:sp>
        <p:nvSpPr>
          <p:cNvPr id="10257" name="Rectangle 5"/>
          <p:cNvSpPr>
            <a:spLocks noChangeArrowheads="1"/>
          </p:cNvSpPr>
          <p:nvPr/>
        </p:nvSpPr>
        <p:spPr bwMode="auto">
          <a:xfrm>
            <a:off x="8250049" y="1430072"/>
            <a:ext cx="1279098" cy="4189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8" name="Rectangle 8"/>
          <p:cNvSpPr>
            <a:spLocks noChangeArrowheads="1"/>
          </p:cNvSpPr>
          <p:nvPr/>
        </p:nvSpPr>
        <p:spPr bwMode="auto">
          <a:xfrm>
            <a:off x="6477326" y="4782376"/>
            <a:ext cx="291841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59" name="Rectangle 9"/>
          <p:cNvSpPr>
            <a:spLocks noChangeArrowheads="1"/>
          </p:cNvSpPr>
          <p:nvPr/>
        </p:nvSpPr>
        <p:spPr bwMode="auto">
          <a:xfrm>
            <a:off x="6477326" y="3319495"/>
            <a:ext cx="291841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0" name="Rectangle 10"/>
          <p:cNvSpPr>
            <a:spLocks noChangeArrowheads="1"/>
          </p:cNvSpPr>
          <p:nvPr/>
        </p:nvSpPr>
        <p:spPr bwMode="auto">
          <a:xfrm>
            <a:off x="6477326" y="1927448"/>
            <a:ext cx="291841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1" name="Rectangle 11"/>
          <p:cNvSpPr>
            <a:spLocks noChangeArrowheads="1"/>
          </p:cNvSpPr>
          <p:nvPr/>
        </p:nvSpPr>
        <p:spPr bwMode="auto">
          <a:xfrm>
            <a:off x="8051600" y="4782376"/>
            <a:ext cx="291841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2" name="Rectangle 12"/>
          <p:cNvSpPr>
            <a:spLocks noChangeArrowheads="1"/>
          </p:cNvSpPr>
          <p:nvPr/>
        </p:nvSpPr>
        <p:spPr bwMode="auto">
          <a:xfrm>
            <a:off x="8051600" y="3319495"/>
            <a:ext cx="291841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3" name="Rectangle 13"/>
          <p:cNvSpPr>
            <a:spLocks noChangeArrowheads="1"/>
          </p:cNvSpPr>
          <p:nvPr/>
        </p:nvSpPr>
        <p:spPr bwMode="auto">
          <a:xfrm>
            <a:off x="8051600" y="1927448"/>
            <a:ext cx="291841" cy="349552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4" name="Rectangle 24"/>
          <p:cNvSpPr>
            <a:spLocks noChangeArrowheads="1"/>
          </p:cNvSpPr>
          <p:nvPr/>
        </p:nvSpPr>
        <p:spPr bwMode="auto">
          <a:xfrm>
            <a:off x="6680780" y="1430072"/>
            <a:ext cx="1457538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5" name="Rectangle 25"/>
          <p:cNvSpPr>
            <a:spLocks noChangeArrowheads="1"/>
          </p:cNvSpPr>
          <p:nvPr/>
        </p:nvSpPr>
        <p:spPr bwMode="auto">
          <a:xfrm>
            <a:off x="6680780" y="2839057"/>
            <a:ext cx="1457538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6" name="Rectangle 26"/>
          <p:cNvSpPr>
            <a:spLocks noChangeArrowheads="1"/>
          </p:cNvSpPr>
          <p:nvPr/>
        </p:nvSpPr>
        <p:spPr bwMode="auto">
          <a:xfrm>
            <a:off x="6680780" y="4252662"/>
            <a:ext cx="1457538" cy="136124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0267" name="Text Box 31"/>
          <p:cNvSpPr txBox="1">
            <a:spLocks noChangeArrowheads="1"/>
          </p:cNvSpPr>
          <p:nvPr/>
        </p:nvSpPr>
        <p:spPr bwMode="auto">
          <a:xfrm>
            <a:off x="6672442" y="1437771"/>
            <a:ext cx="1224065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People results</a:t>
            </a:r>
            <a:endParaRPr lang="en-US" sz="1200" dirty="0"/>
          </a:p>
        </p:txBody>
      </p:sp>
      <p:sp>
        <p:nvSpPr>
          <p:cNvPr id="10268" name="Text Box 32"/>
          <p:cNvSpPr txBox="1">
            <a:spLocks noChangeArrowheads="1"/>
          </p:cNvSpPr>
          <p:nvPr/>
        </p:nvSpPr>
        <p:spPr bwMode="auto">
          <a:xfrm>
            <a:off x="6672442" y="2814419"/>
            <a:ext cx="1224065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Customer results</a:t>
            </a:r>
            <a:endParaRPr lang="en-US" sz="1200" dirty="0"/>
          </a:p>
        </p:txBody>
      </p:sp>
      <p:sp>
        <p:nvSpPr>
          <p:cNvPr id="10269" name="Text Box 33"/>
          <p:cNvSpPr txBox="1">
            <a:spLocks noChangeArrowheads="1"/>
          </p:cNvSpPr>
          <p:nvPr/>
        </p:nvSpPr>
        <p:spPr bwMode="auto">
          <a:xfrm>
            <a:off x="6672442" y="4291160"/>
            <a:ext cx="1224065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Society results</a:t>
            </a:r>
            <a:endParaRPr lang="en-US" sz="1200" dirty="0"/>
          </a:p>
        </p:txBody>
      </p:sp>
      <p:sp>
        <p:nvSpPr>
          <p:cNvPr id="10270" name="Text Box 34"/>
          <p:cNvSpPr txBox="1">
            <a:spLocks noChangeArrowheads="1"/>
          </p:cNvSpPr>
          <p:nvPr/>
        </p:nvSpPr>
        <p:spPr bwMode="auto">
          <a:xfrm>
            <a:off x="8226703" y="1437771"/>
            <a:ext cx="1464208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Key performance results</a:t>
            </a:r>
            <a:endParaRPr lang="en-US" sz="1200" dirty="0"/>
          </a:p>
        </p:txBody>
      </p:sp>
      <p:sp>
        <p:nvSpPr>
          <p:cNvPr id="10271" name="Text Box 41"/>
          <p:cNvSpPr txBox="1">
            <a:spLocks noChangeArrowheads="1"/>
          </p:cNvSpPr>
          <p:nvPr/>
        </p:nvSpPr>
        <p:spPr bwMode="auto">
          <a:xfrm>
            <a:off x="3148671" y="1679529"/>
            <a:ext cx="3025141" cy="160043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 dirty="0">
                <a:solidFill>
                  <a:srgbClr val="FF0000"/>
                </a:solidFill>
              </a:rPr>
              <a:t>Processes</a:t>
            </a:r>
            <a:r>
              <a:rPr lang="en-GB" sz="1400" dirty="0">
                <a:solidFill>
                  <a:srgbClr val="FF0000"/>
                </a:solidFill>
              </a:rPr>
              <a:t> –</a:t>
            </a:r>
            <a:r>
              <a:rPr lang="en-GB" sz="1400" dirty="0"/>
              <a:t> </a:t>
            </a:r>
            <a:r>
              <a:rPr lang="en-GB" sz="1400" dirty="0">
                <a:solidFill>
                  <a:srgbClr val="FF0000"/>
                </a:solidFill>
              </a:rPr>
              <a:t>how the organisation designs, manages and improves its processes in order to support its policy and strategy and fully satisfy, and generate increasing value for, its customers and other </a:t>
            </a:r>
            <a:r>
              <a:rPr lang="en-GB" sz="1400" dirty="0" smtClean="0">
                <a:solidFill>
                  <a:srgbClr val="FF0000"/>
                </a:solidFill>
              </a:rPr>
              <a:t>stakeholders</a:t>
            </a:r>
            <a:endParaRPr lang="en-US" sz="1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51" name="Text Box 31"/>
          <p:cNvSpPr txBox="1">
            <a:spLocks noChangeArrowheads="1"/>
          </p:cNvSpPr>
          <p:nvPr/>
        </p:nvSpPr>
        <p:spPr bwMode="auto">
          <a:xfrm>
            <a:off x="545001" y="17096"/>
            <a:ext cx="881282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EFQM excellence model </a:t>
            </a:r>
            <a:r>
              <a:rPr lang="en-GB" sz="2800" b="1" dirty="0">
                <a:cs typeface="Arial" charset="0"/>
              </a:rPr>
              <a:t>–</a:t>
            </a:r>
            <a:r>
              <a:rPr lang="en-GB" sz="2800" b="1" dirty="0"/>
              <a:t> People results, customer results and society results</a:t>
            </a:r>
            <a:endParaRPr lang="en-US" sz="2800" b="1" dirty="0"/>
          </a:p>
        </p:txBody>
      </p:sp>
      <p:sp>
        <p:nvSpPr>
          <p:cNvPr id="11266" name="Rectangle 5"/>
          <p:cNvSpPr>
            <a:spLocks noChangeArrowheads="1"/>
          </p:cNvSpPr>
          <p:nvPr/>
        </p:nvSpPr>
        <p:spPr bwMode="auto">
          <a:xfrm>
            <a:off x="8288663" y="1431770"/>
            <a:ext cx="1241154" cy="414680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67" name="Rectangle 6"/>
          <p:cNvSpPr>
            <a:spLocks noChangeArrowheads="1"/>
          </p:cNvSpPr>
          <p:nvPr/>
        </p:nvSpPr>
        <p:spPr bwMode="auto">
          <a:xfrm>
            <a:off x="4766561" y="4749518"/>
            <a:ext cx="28223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68" name="Rectangle 7"/>
          <p:cNvSpPr>
            <a:spLocks noChangeArrowheads="1"/>
          </p:cNvSpPr>
          <p:nvPr/>
        </p:nvSpPr>
        <p:spPr bwMode="auto">
          <a:xfrm>
            <a:off x="4766561" y="3301718"/>
            <a:ext cx="28223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69" name="Rectangle 8"/>
          <p:cNvSpPr>
            <a:spLocks noChangeArrowheads="1"/>
          </p:cNvSpPr>
          <p:nvPr/>
        </p:nvSpPr>
        <p:spPr bwMode="auto">
          <a:xfrm>
            <a:off x="4766561" y="1924022"/>
            <a:ext cx="28223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0" name="Rectangle 9"/>
          <p:cNvSpPr>
            <a:spLocks noChangeArrowheads="1"/>
          </p:cNvSpPr>
          <p:nvPr/>
        </p:nvSpPr>
        <p:spPr bwMode="auto">
          <a:xfrm>
            <a:off x="8093909" y="4749518"/>
            <a:ext cx="28388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1" name="Rectangle 10"/>
          <p:cNvSpPr>
            <a:spLocks noChangeArrowheads="1"/>
          </p:cNvSpPr>
          <p:nvPr/>
        </p:nvSpPr>
        <p:spPr bwMode="auto">
          <a:xfrm>
            <a:off x="8093909" y="3301718"/>
            <a:ext cx="28388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2" name="Rectangle 11"/>
          <p:cNvSpPr>
            <a:spLocks noChangeArrowheads="1"/>
          </p:cNvSpPr>
          <p:nvPr/>
        </p:nvSpPr>
        <p:spPr bwMode="auto">
          <a:xfrm>
            <a:off x="8093909" y="1924022"/>
            <a:ext cx="28388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3" name="Rectangle 12"/>
          <p:cNvSpPr>
            <a:spLocks noChangeArrowheads="1"/>
          </p:cNvSpPr>
          <p:nvPr/>
        </p:nvSpPr>
        <p:spPr bwMode="auto">
          <a:xfrm>
            <a:off x="3465990" y="4749518"/>
            <a:ext cx="28223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4" name="Rectangle 13"/>
          <p:cNvSpPr>
            <a:spLocks noChangeArrowheads="1"/>
          </p:cNvSpPr>
          <p:nvPr/>
        </p:nvSpPr>
        <p:spPr bwMode="auto">
          <a:xfrm>
            <a:off x="3465990" y="3301718"/>
            <a:ext cx="28223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5" name="Rectangle 14"/>
          <p:cNvSpPr>
            <a:spLocks noChangeArrowheads="1"/>
          </p:cNvSpPr>
          <p:nvPr/>
        </p:nvSpPr>
        <p:spPr bwMode="auto">
          <a:xfrm>
            <a:off x="3465990" y="1924022"/>
            <a:ext cx="28223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6" name="Rectangle 15"/>
          <p:cNvSpPr>
            <a:spLocks noChangeArrowheads="1"/>
          </p:cNvSpPr>
          <p:nvPr/>
        </p:nvSpPr>
        <p:spPr bwMode="auto">
          <a:xfrm>
            <a:off x="1818821" y="4761710"/>
            <a:ext cx="28388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7" name="Rectangle 16"/>
          <p:cNvSpPr>
            <a:spLocks noChangeArrowheads="1"/>
          </p:cNvSpPr>
          <p:nvPr/>
        </p:nvSpPr>
        <p:spPr bwMode="auto">
          <a:xfrm>
            <a:off x="1818821" y="3313910"/>
            <a:ext cx="28388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8" name="Rectangle 17"/>
          <p:cNvSpPr>
            <a:spLocks noChangeArrowheads="1"/>
          </p:cNvSpPr>
          <p:nvPr/>
        </p:nvSpPr>
        <p:spPr bwMode="auto">
          <a:xfrm>
            <a:off x="1818821" y="1936214"/>
            <a:ext cx="283881" cy="34594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79" name="Rectangle 18"/>
          <p:cNvSpPr>
            <a:spLocks noChangeArrowheads="1"/>
          </p:cNvSpPr>
          <p:nvPr/>
        </p:nvSpPr>
        <p:spPr bwMode="auto">
          <a:xfrm>
            <a:off x="3640940" y="1431770"/>
            <a:ext cx="1244455" cy="414680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80" name="Text Box 26"/>
          <p:cNvSpPr txBox="1">
            <a:spLocks noChangeArrowheads="1"/>
          </p:cNvSpPr>
          <p:nvPr/>
        </p:nvSpPr>
        <p:spPr bwMode="auto">
          <a:xfrm>
            <a:off x="3687152" y="1431773"/>
            <a:ext cx="1122320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Processes</a:t>
            </a:r>
            <a:endParaRPr lang="en-US" sz="1200" dirty="0"/>
          </a:p>
        </p:txBody>
      </p:sp>
      <p:sp>
        <p:nvSpPr>
          <p:cNvPr id="11281" name="Rectangle 19"/>
          <p:cNvSpPr>
            <a:spLocks noChangeArrowheads="1"/>
          </p:cNvSpPr>
          <p:nvPr/>
        </p:nvSpPr>
        <p:spPr bwMode="auto">
          <a:xfrm>
            <a:off x="2049886" y="1431770"/>
            <a:ext cx="141610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82" name="Rectangle 20"/>
          <p:cNvSpPr>
            <a:spLocks noChangeArrowheads="1"/>
          </p:cNvSpPr>
          <p:nvPr/>
        </p:nvSpPr>
        <p:spPr bwMode="auto">
          <a:xfrm>
            <a:off x="2049886" y="2826230"/>
            <a:ext cx="141610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83" name="Rectangle 21"/>
          <p:cNvSpPr>
            <a:spLocks noChangeArrowheads="1"/>
          </p:cNvSpPr>
          <p:nvPr/>
        </p:nvSpPr>
        <p:spPr bwMode="auto">
          <a:xfrm>
            <a:off x="2049886" y="4225262"/>
            <a:ext cx="1416104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84" name="Text Box 27"/>
          <p:cNvSpPr txBox="1">
            <a:spLocks noChangeArrowheads="1"/>
          </p:cNvSpPr>
          <p:nvPr/>
        </p:nvSpPr>
        <p:spPr bwMode="auto">
          <a:xfrm>
            <a:off x="2043284" y="1439393"/>
            <a:ext cx="1188339" cy="276999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People</a:t>
            </a:r>
            <a:endParaRPr lang="en-US" sz="1200" dirty="0"/>
          </a:p>
        </p:txBody>
      </p:sp>
      <p:sp>
        <p:nvSpPr>
          <p:cNvPr id="11285" name="Text Box 28"/>
          <p:cNvSpPr txBox="1">
            <a:spLocks noChangeArrowheads="1"/>
          </p:cNvSpPr>
          <p:nvPr/>
        </p:nvSpPr>
        <p:spPr bwMode="auto">
          <a:xfrm>
            <a:off x="2043284" y="2801849"/>
            <a:ext cx="1188339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Policy and strategy</a:t>
            </a:r>
            <a:endParaRPr lang="en-US" sz="1200" dirty="0"/>
          </a:p>
        </p:txBody>
      </p:sp>
      <p:sp>
        <p:nvSpPr>
          <p:cNvPr id="11286" name="Text Box 29"/>
          <p:cNvSpPr txBox="1">
            <a:spLocks noChangeArrowheads="1"/>
          </p:cNvSpPr>
          <p:nvPr/>
        </p:nvSpPr>
        <p:spPr bwMode="auto">
          <a:xfrm>
            <a:off x="2043284" y="4263365"/>
            <a:ext cx="1422706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Partnership and resources</a:t>
            </a:r>
            <a:endParaRPr lang="en-US" sz="1200" dirty="0"/>
          </a:p>
        </p:txBody>
      </p:sp>
      <p:sp>
        <p:nvSpPr>
          <p:cNvPr id="11287" name="Text Box 30"/>
          <p:cNvSpPr txBox="1">
            <a:spLocks noChangeArrowheads="1"/>
          </p:cNvSpPr>
          <p:nvPr/>
        </p:nvSpPr>
        <p:spPr bwMode="auto">
          <a:xfrm>
            <a:off x="8265558" y="1439392"/>
            <a:ext cx="1376493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200" dirty="0"/>
              <a:t>Key performance results</a:t>
            </a:r>
            <a:endParaRPr lang="en-US" sz="1200" dirty="0"/>
          </a:p>
        </p:txBody>
      </p:sp>
      <p:sp>
        <p:nvSpPr>
          <p:cNvPr id="11289" name="Rectangle 32"/>
          <p:cNvSpPr>
            <a:spLocks noChangeArrowheads="1"/>
          </p:cNvSpPr>
          <p:nvPr/>
        </p:nvSpPr>
        <p:spPr bwMode="auto">
          <a:xfrm>
            <a:off x="300387" y="1431770"/>
            <a:ext cx="1647170" cy="414680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90" name="Rectangle 22"/>
          <p:cNvSpPr>
            <a:spLocks noChangeArrowheads="1"/>
          </p:cNvSpPr>
          <p:nvPr/>
        </p:nvSpPr>
        <p:spPr bwMode="auto">
          <a:xfrm>
            <a:off x="4979471" y="1431770"/>
            <a:ext cx="3193660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91" name="Rectangle 23"/>
          <p:cNvSpPr>
            <a:spLocks noChangeArrowheads="1"/>
          </p:cNvSpPr>
          <p:nvPr/>
        </p:nvSpPr>
        <p:spPr bwMode="auto">
          <a:xfrm>
            <a:off x="4979471" y="2826230"/>
            <a:ext cx="3193660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92" name="Rectangle 24"/>
          <p:cNvSpPr>
            <a:spLocks noChangeArrowheads="1"/>
          </p:cNvSpPr>
          <p:nvPr/>
        </p:nvSpPr>
        <p:spPr bwMode="auto">
          <a:xfrm>
            <a:off x="4979471" y="4225262"/>
            <a:ext cx="3193660" cy="1347216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sz="1400" dirty="0"/>
          </a:p>
        </p:txBody>
      </p:sp>
      <p:sp>
        <p:nvSpPr>
          <p:cNvPr id="11293" name="Text Box 25"/>
          <p:cNvSpPr txBox="1">
            <a:spLocks noChangeArrowheads="1"/>
          </p:cNvSpPr>
          <p:nvPr/>
        </p:nvSpPr>
        <p:spPr bwMode="auto">
          <a:xfrm>
            <a:off x="4941510" y="2832326"/>
            <a:ext cx="3165602" cy="861774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rgbClr val="FF0000"/>
                </a:solidFill>
              </a:rPr>
              <a:t>Customer results</a:t>
            </a:r>
            <a:r>
              <a:rPr lang="en-GB" sz="1200" dirty="0">
                <a:solidFill>
                  <a:srgbClr val="FF0000"/>
                </a:solidFill>
              </a:rPr>
              <a:t> </a:t>
            </a:r>
            <a:r>
              <a:rPr lang="en-GB" sz="1400" dirty="0">
                <a:solidFill>
                  <a:srgbClr val="FF0000"/>
                </a:solidFill>
              </a:rPr>
              <a:t>–</a:t>
            </a:r>
            <a:r>
              <a:rPr lang="en-GB" sz="1400" dirty="0"/>
              <a:t> </a:t>
            </a:r>
            <a:r>
              <a:rPr lang="en-GB" sz="1200" dirty="0">
                <a:solidFill>
                  <a:srgbClr val="FF0000"/>
                </a:solidFill>
              </a:rPr>
              <a:t>this includes customers’ loyalty and their perceptions of the organisation’s image, product and services, sales and after-sales support.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1294" name="Text Box 33"/>
          <p:cNvSpPr txBox="1">
            <a:spLocks noChangeArrowheads="1"/>
          </p:cNvSpPr>
          <p:nvPr/>
        </p:nvSpPr>
        <p:spPr bwMode="auto">
          <a:xfrm>
            <a:off x="4941511" y="1439392"/>
            <a:ext cx="3218417" cy="83099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rgbClr val="FF0000"/>
                </a:solidFill>
              </a:rPr>
              <a:t>People results</a:t>
            </a:r>
            <a:r>
              <a:rPr lang="en-GB" sz="1200" dirty="0">
                <a:solidFill>
                  <a:srgbClr val="FF0000"/>
                </a:solidFill>
              </a:rPr>
              <a:t> </a:t>
            </a:r>
            <a:r>
              <a:rPr lang="en-GB" sz="1200" dirty="0">
                <a:solidFill>
                  <a:srgbClr val="FF0000"/>
                </a:solidFill>
                <a:cs typeface="Arial" charset="0"/>
              </a:rPr>
              <a:t>–</a:t>
            </a:r>
            <a:r>
              <a:rPr lang="en-GB" sz="1200" dirty="0">
                <a:solidFill>
                  <a:srgbClr val="FF0000"/>
                </a:solidFill>
              </a:rPr>
              <a:t> this covers employees’ motivation, satisfaction, performance and the services the organisation provides for its </a:t>
            </a:r>
            <a:r>
              <a:rPr lang="en-GB" sz="1200" dirty="0" smtClean="0">
                <a:solidFill>
                  <a:srgbClr val="FF0000"/>
                </a:solidFill>
              </a:rPr>
              <a:t>people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1295" name="Text Box 34"/>
          <p:cNvSpPr txBox="1">
            <a:spLocks noChangeArrowheads="1"/>
          </p:cNvSpPr>
          <p:nvPr/>
        </p:nvSpPr>
        <p:spPr bwMode="auto">
          <a:xfrm>
            <a:off x="4941510" y="4196306"/>
            <a:ext cx="3241524" cy="104644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 b="1" dirty="0">
                <a:solidFill>
                  <a:srgbClr val="FF0000"/>
                </a:solidFill>
              </a:rPr>
              <a:t>Society results </a:t>
            </a:r>
            <a:r>
              <a:rPr lang="en-GB" sz="1400" dirty="0">
                <a:solidFill>
                  <a:srgbClr val="FF0000"/>
                </a:solidFill>
              </a:rPr>
              <a:t>–</a:t>
            </a:r>
            <a:r>
              <a:rPr lang="en-GB" sz="1400" dirty="0"/>
              <a:t> </a:t>
            </a:r>
            <a:r>
              <a:rPr lang="en-GB" sz="1200" dirty="0">
                <a:solidFill>
                  <a:srgbClr val="FF0000"/>
                </a:solidFill>
              </a:rPr>
              <a:t>this relates to the organisation’s performance as a responsible citizen, its involvement in the community in which it operates, and any recognition it might have </a:t>
            </a:r>
            <a:r>
              <a:rPr lang="en-GB" sz="1200" dirty="0" smtClean="0">
                <a:solidFill>
                  <a:srgbClr val="FF0000"/>
                </a:solidFill>
              </a:rPr>
              <a:t>received</a:t>
            </a:r>
            <a:endParaRPr lang="en-US" sz="1200" dirty="0">
              <a:solidFill>
                <a:srgbClr val="FF0000"/>
              </a:solidFill>
            </a:endParaRPr>
          </a:p>
        </p:txBody>
      </p:sp>
      <p:sp>
        <p:nvSpPr>
          <p:cNvPr id="11296" name="Text Box 35"/>
          <p:cNvSpPr txBox="1">
            <a:spLocks noChangeArrowheads="1"/>
          </p:cNvSpPr>
          <p:nvPr/>
        </p:nvSpPr>
        <p:spPr bwMode="auto">
          <a:xfrm>
            <a:off x="260775" y="1427201"/>
            <a:ext cx="1272513" cy="30777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Leadership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ChangeArrowheads="1"/>
          </p:cNvSpPr>
          <p:nvPr/>
        </p:nvSpPr>
        <p:spPr bwMode="auto">
          <a:xfrm>
            <a:off x="194276" y="1331246"/>
            <a:ext cx="1292869" cy="431958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1" name="Rectangle 6"/>
          <p:cNvSpPr>
            <a:spLocks noChangeArrowheads="1"/>
          </p:cNvSpPr>
          <p:nvPr/>
        </p:nvSpPr>
        <p:spPr bwMode="auto">
          <a:xfrm>
            <a:off x="4476904" y="4787233"/>
            <a:ext cx="293991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2" name="Rectangle 7"/>
          <p:cNvSpPr>
            <a:spLocks noChangeArrowheads="1"/>
          </p:cNvSpPr>
          <p:nvPr/>
        </p:nvSpPr>
        <p:spPr bwMode="auto">
          <a:xfrm>
            <a:off x="4476904" y="3279107"/>
            <a:ext cx="293991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3" name="Rectangle 8"/>
          <p:cNvSpPr>
            <a:spLocks noChangeArrowheads="1"/>
          </p:cNvSpPr>
          <p:nvPr/>
        </p:nvSpPr>
        <p:spPr bwMode="auto">
          <a:xfrm>
            <a:off x="4476904" y="1844006"/>
            <a:ext cx="293991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4" name="Rectangle 9"/>
          <p:cNvSpPr>
            <a:spLocks noChangeArrowheads="1"/>
          </p:cNvSpPr>
          <p:nvPr/>
        </p:nvSpPr>
        <p:spPr bwMode="auto">
          <a:xfrm>
            <a:off x="6067200" y="4787233"/>
            <a:ext cx="295709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5" name="Rectangle 10"/>
          <p:cNvSpPr>
            <a:spLocks noChangeArrowheads="1"/>
          </p:cNvSpPr>
          <p:nvPr/>
        </p:nvSpPr>
        <p:spPr bwMode="auto">
          <a:xfrm>
            <a:off x="6067200" y="3279107"/>
            <a:ext cx="295709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6" name="Rectangle 11"/>
          <p:cNvSpPr>
            <a:spLocks noChangeArrowheads="1"/>
          </p:cNvSpPr>
          <p:nvPr/>
        </p:nvSpPr>
        <p:spPr bwMode="auto">
          <a:xfrm>
            <a:off x="6067200" y="1844006"/>
            <a:ext cx="295709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7" name="Rectangle 12"/>
          <p:cNvSpPr>
            <a:spLocks noChangeArrowheads="1"/>
          </p:cNvSpPr>
          <p:nvPr/>
        </p:nvSpPr>
        <p:spPr bwMode="auto">
          <a:xfrm>
            <a:off x="3094634" y="4787233"/>
            <a:ext cx="293991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8" name="Rectangle 13"/>
          <p:cNvSpPr>
            <a:spLocks noChangeArrowheads="1"/>
          </p:cNvSpPr>
          <p:nvPr/>
        </p:nvSpPr>
        <p:spPr bwMode="auto">
          <a:xfrm>
            <a:off x="3094634" y="3279107"/>
            <a:ext cx="293991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299" name="Rectangle 14"/>
          <p:cNvSpPr>
            <a:spLocks noChangeArrowheads="1"/>
          </p:cNvSpPr>
          <p:nvPr/>
        </p:nvSpPr>
        <p:spPr bwMode="auto">
          <a:xfrm>
            <a:off x="3094634" y="1844006"/>
            <a:ext cx="293991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0" name="Rectangle 15"/>
          <p:cNvSpPr>
            <a:spLocks noChangeArrowheads="1"/>
          </p:cNvSpPr>
          <p:nvPr/>
        </p:nvSpPr>
        <p:spPr bwMode="auto">
          <a:xfrm>
            <a:off x="1442443" y="4799933"/>
            <a:ext cx="295709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1" name="Rectangle 16"/>
          <p:cNvSpPr>
            <a:spLocks noChangeArrowheads="1"/>
          </p:cNvSpPr>
          <p:nvPr/>
        </p:nvSpPr>
        <p:spPr bwMode="auto">
          <a:xfrm>
            <a:off x="1442443" y="3291808"/>
            <a:ext cx="295709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2" name="Rectangle 17"/>
          <p:cNvSpPr>
            <a:spLocks noChangeArrowheads="1"/>
          </p:cNvSpPr>
          <p:nvPr/>
        </p:nvSpPr>
        <p:spPr bwMode="auto">
          <a:xfrm>
            <a:off x="1442443" y="1856708"/>
            <a:ext cx="295709" cy="36036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3" name="Rectangle 18"/>
          <p:cNvSpPr>
            <a:spLocks noChangeArrowheads="1"/>
          </p:cNvSpPr>
          <p:nvPr/>
        </p:nvSpPr>
        <p:spPr bwMode="auto">
          <a:xfrm>
            <a:off x="1636719" y="1331243"/>
            <a:ext cx="1475108" cy="14033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4" name="Rectangle 19"/>
          <p:cNvSpPr>
            <a:spLocks noChangeArrowheads="1"/>
          </p:cNvSpPr>
          <p:nvPr/>
        </p:nvSpPr>
        <p:spPr bwMode="auto">
          <a:xfrm>
            <a:off x="1636719" y="2783805"/>
            <a:ext cx="1475108" cy="14033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5" name="Rectangle 20"/>
          <p:cNvSpPr>
            <a:spLocks noChangeArrowheads="1"/>
          </p:cNvSpPr>
          <p:nvPr/>
        </p:nvSpPr>
        <p:spPr bwMode="auto">
          <a:xfrm>
            <a:off x="1636719" y="4241130"/>
            <a:ext cx="1475108" cy="14033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6" name="Rectangle 21"/>
          <p:cNvSpPr>
            <a:spLocks noChangeArrowheads="1"/>
          </p:cNvSpPr>
          <p:nvPr/>
        </p:nvSpPr>
        <p:spPr bwMode="auto">
          <a:xfrm>
            <a:off x="3287190" y="1331246"/>
            <a:ext cx="1296307" cy="431958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7" name="Rectangle 22"/>
          <p:cNvSpPr>
            <a:spLocks noChangeArrowheads="1"/>
          </p:cNvSpPr>
          <p:nvPr/>
        </p:nvSpPr>
        <p:spPr bwMode="auto">
          <a:xfrm>
            <a:off x="4681494" y="1331243"/>
            <a:ext cx="1475108" cy="14033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8" name="Rectangle 23"/>
          <p:cNvSpPr>
            <a:spLocks noChangeArrowheads="1"/>
          </p:cNvSpPr>
          <p:nvPr/>
        </p:nvSpPr>
        <p:spPr bwMode="auto">
          <a:xfrm>
            <a:off x="4681494" y="2783805"/>
            <a:ext cx="1475108" cy="14033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09" name="Rectangle 24"/>
          <p:cNvSpPr>
            <a:spLocks noChangeArrowheads="1"/>
          </p:cNvSpPr>
          <p:nvPr/>
        </p:nvSpPr>
        <p:spPr bwMode="auto">
          <a:xfrm>
            <a:off x="4681494" y="4241130"/>
            <a:ext cx="1475108" cy="140335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10" name="Text Box 25"/>
          <p:cNvSpPr txBox="1">
            <a:spLocks noChangeArrowheads="1"/>
          </p:cNvSpPr>
          <p:nvPr/>
        </p:nvSpPr>
        <p:spPr bwMode="auto">
          <a:xfrm>
            <a:off x="1619525" y="1339180"/>
            <a:ext cx="1000598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People</a:t>
            </a:r>
            <a:endParaRPr lang="en-US" sz="1400" dirty="0"/>
          </a:p>
        </p:txBody>
      </p:sp>
      <p:sp>
        <p:nvSpPr>
          <p:cNvPr id="12311" name="Text Box 26"/>
          <p:cNvSpPr txBox="1">
            <a:spLocks noChangeArrowheads="1"/>
          </p:cNvSpPr>
          <p:nvPr/>
        </p:nvSpPr>
        <p:spPr bwMode="auto">
          <a:xfrm>
            <a:off x="1619524" y="2790156"/>
            <a:ext cx="1473390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Policy and strategy</a:t>
            </a:r>
            <a:endParaRPr lang="en-US" sz="1400" dirty="0"/>
          </a:p>
        </p:txBody>
      </p:sp>
      <p:sp>
        <p:nvSpPr>
          <p:cNvPr id="12312" name="Text Box 27"/>
          <p:cNvSpPr txBox="1">
            <a:spLocks noChangeArrowheads="1"/>
          </p:cNvSpPr>
          <p:nvPr/>
        </p:nvSpPr>
        <p:spPr bwMode="auto">
          <a:xfrm>
            <a:off x="1619524" y="4280819"/>
            <a:ext cx="1590298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Partnership and resources</a:t>
            </a:r>
            <a:endParaRPr lang="en-US" sz="1400" dirty="0"/>
          </a:p>
        </p:txBody>
      </p:sp>
      <p:sp>
        <p:nvSpPr>
          <p:cNvPr id="12313" name="Text Box 28"/>
          <p:cNvSpPr txBox="1">
            <a:spLocks noChangeArrowheads="1"/>
          </p:cNvSpPr>
          <p:nvPr/>
        </p:nvSpPr>
        <p:spPr bwMode="auto">
          <a:xfrm>
            <a:off x="3295784" y="1336005"/>
            <a:ext cx="1148453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Processes</a:t>
            </a:r>
            <a:endParaRPr lang="en-US" sz="1400" dirty="0"/>
          </a:p>
        </p:txBody>
      </p:sp>
      <p:sp>
        <p:nvSpPr>
          <p:cNvPr id="12314" name="Text Box 29"/>
          <p:cNvSpPr txBox="1">
            <a:spLocks noChangeArrowheads="1"/>
          </p:cNvSpPr>
          <p:nvPr/>
        </p:nvSpPr>
        <p:spPr bwMode="auto">
          <a:xfrm>
            <a:off x="4674615" y="1339181"/>
            <a:ext cx="1237853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People results</a:t>
            </a:r>
            <a:endParaRPr lang="en-US" sz="1400" dirty="0"/>
          </a:p>
        </p:txBody>
      </p:sp>
      <p:sp>
        <p:nvSpPr>
          <p:cNvPr id="12315" name="Text Box 30"/>
          <p:cNvSpPr txBox="1">
            <a:spLocks noChangeArrowheads="1"/>
          </p:cNvSpPr>
          <p:nvPr/>
        </p:nvSpPr>
        <p:spPr bwMode="auto">
          <a:xfrm>
            <a:off x="4674615" y="2758406"/>
            <a:ext cx="1237853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Customer results</a:t>
            </a:r>
            <a:endParaRPr lang="en-US" sz="1400" dirty="0"/>
          </a:p>
        </p:txBody>
      </p:sp>
      <p:sp>
        <p:nvSpPr>
          <p:cNvPr id="12316" name="Text Box 31"/>
          <p:cNvSpPr txBox="1">
            <a:spLocks noChangeArrowheads="1"/>
          </p:cNvSpPr>
          <p:nvPr/>
        </p:nvSpPr>
        <p:spPr bwMode="auto">
          <a:xfrm>
            <a:off x="4674615" y="4280819"/>
            <a:ext cx="1237853" cy="52322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Society results</a:t>
            </a:r>
            <a:endParaRPr lang="en-US" sz="1400" dirty="0"/>
          </a:p>
        </p:txBody>
      </p:sp>
      <p:sp>
        <p:nvSpPr>
          <p:cNvPr id="12318" name="Rectangle 34"/>
          <p:cNvSpPr>
            <a:spLocks noChangeArrowheads="1"/>
          </p:cNvSpPr>
          <p:nvPr/>
        </p:nvSpPr>
        <p:spPr bwMode="auto">
          <a:xfrm>
            <a:off x="6316489" y="1331246"/>
            <a:ext cx="3392062" cy="4319587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319" name="Text Box 32"/>
          <p:cNvSpPr txBox="1">
            <a:spLocks noChangeArrowheads="1"/>
          </p:cNvSpPr>
          <p:nvPr/>
        </p:nvSpPr>
        <p:spPr bwMode="auto">
          <a:xfrm>
            <a:off x="6354314" y="1331244"/>
            <a:ext cx="3354239" cy="2062103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 dirty="0">
                <a:solidFill>
                  <a:srgbClr val="FF0000"/>
                </a:solidFill>
              </a:rPr>
              <a:t>Key performance results </a:t>
            </a:r>
            <a:r>
              <a:rPr lang="en-GB" b="1" dirty="0">
                <a:solidFill>
                  <a:srgbClr val="FF0000"/>
                </a:solidFill>
                <a:cs typeface="Arial" charset="0"/>
              </a:rPr>
              <a:t>– </a:t>
            </a:r>
            <a:r>
              <a:rPr lang="en-GB" dirty="0">
                <a:solidFill>
                  <a:srgbClr val="FF0000"/>
                </a:solidFill>
              </a:rPr>
              <a:t>this shows the financial and non-financial outcomes of the organisation’s planned performance, including such things as cash flow, profit, meeting budgets, success rates and the value of intellectual </a:t>
            </a:r>
            <a:r>
              <a:rPr lang="en-GB" dirty="0" smtClean="0">
                <a:solidFill>
                  <a:srgbClr val="FF0000"/>
                </a:solidFill>
              </a:rPr>
              <a:t>property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2320" name="Text Box 36"/>
          <p:cNvSpPr txBox="1">
            <a:spLocks noChangeArrowheads="1"/>
          </p:cNvSpPr>
          <p:nvPr/>
        </p:nvSpPr>
        <p:spPr bwMode="auto">
          <a:xfrm>
            <a:off x="128944" y="1331243"/>
            <a:ext cx="1157048" cy="3048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400" dirty="0"/>
              <a:t>Leadership</a:t>
            </a:r>
            <a:endParaRPr lang="en-US" sz="1400" dirty="0"/>
          </a:p>
        </p:txBody>
      </p:sp>
      <p:sp>
        <p:nvSpPr>
          <p:cNvPr id="34" name="Text Box 31"/>
          <p:cNvSpPr txBox="1">
            <a:spLocks noChangeArrowheads="1"/>
          </p:cNvSpPr>
          <p:nvPr/>
        </p:nvSpPr>
        <p:spPr bwMode="auto">
          <a:xfrm>
            <a:off x="545001" y="17096"/>
            <a:ext cx="881282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IN" sz="2800" b="1" dirty="0" smtClean="0"/>
              <a:t>EFQM excellence model – Key </a:t>
            </a:r>
            <a:br>
              <a:rPr lang="en-IN" sz="2800" b="1" dirty="0" smtClean="0"/>
            </a:br>
            <a:r>
              <a:rPr lang="en-IN" sz="2800" b="1" dirty="0" smtClean="0"/>
              <a:t>performance results</a:t>
            </a:r>
            <a:endParaRPr lang="en-US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5"/>
          <p:cNvSpPr>
            <a:spLocks noChangeArrowheads="1"/>
          </p:cNvSpPr>
          <p:nvPr/>
        </p:nvSpPr>
        <p:spPr bwMode="auto">
          <a:xfrm>
            <a:off x="2527285" y="1678661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4578" name="Rectangle 7"/>
          <p:cNvSpPr>
            <a:spLocks noChangeArrowheads="1"/>
          </p:cNvSpPr>
          <p:nvPr/>
        </p:nvSpPr>
        <p:spPr bwMode="auto">
          <a:xfrm>
            <a:off x="2513530" y="5564858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4579" name="Text Box 8"/>
          <p:cNvSpPr txBox="1">
            <a:spLocks noChangeArrowheads="1"/>
          </p:cNvSpPr>
          <p:nvPr/>
        </p:nvSpPr>
        <p:spPr bwMode="auto">
          <a:xfrm>
            <a:off x="4005832" y="5583908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grpSp>
        <p:nvGrpSpPr>
          <p:cNvPr id="24580" name="Group 50"/>
          <p:cNvGrpSpPr>
            <a:grpSpLocks/>
          </p:cNvGrpSpPr>
          <p:nvPr/>
        </p:nvGrpSpPr>
        <p:grpSpPr bwMode="auto">
          <a:xfrm>
            <a:off x="7894754" y="2105695"/>
            <a:ext cx="1179399" cy="2916238"/>
            <a:chOff x="4562" y="1366"/>
            <a:chExt cx="686" cy="1092"/>
          </a:xfrm>
        </p:grpSpPr>
        <p:sp>
          <p:nvSpPr>
            <p:cNvPr id="24613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4614" name="Line 10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5" name="Line 11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6" name="Line 12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7" name="Line 13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8" name="Line 14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9" name="Line 15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20" name="AutoShape 16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24581" name="Text Box 18"/>
          <p:cNvSpPr txBox="1">
            <a:spLocks noChangeArrowheads="1"/>
          </p:cNvSpPr>
          <p:nvPr/>
        </p:nvSpPr>
        <p:spPr bwMode="auto">
          <a:xfrm rot="-5400000">
            <a:off x="7825126" y="3412794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4582" name="Line 19"/>
          <p:cNvSpPr>
            <a:spLocks noChangeShapeType="1"/>
          </p:cNvSpPr>
          <p:nvPr/>
        </p:nvSpPr>
        <p:spPr bwMode="auto">
          <a:xfrm>
            <a:off x="4961728" y="1667545"/>
            <a:ext cx="0" cy="3887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320" name="Rectangle 20"/>
          <p:cNvSpPr>
            <a:spLocks noChangeArrowheads="1"/>
          </p:cNvSpPr>
          <p:nvPr/>
        </p:nvSpPr>
        <p:spPr bwMode="auto">
          <a:xfrm>
            <a:off x="2525566" y="1685008"/>
            <a:ext cx="2436163" cy="38877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4584" name="AutoShape 21"/>
          <p:cNvSpPr>
            <a:spLocks noChangeArrowheads="1"/>
          </p:cNvSpPr>
          <p:nvPr/>
        </p:nvSpPr>
        <p:spPr bwMode="auto">
          <a:xfrm>
            <a:off x="2530724" y="1278611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4585" name="Text Box 22"/>
          <p:cNvSpPr txBox="1">
            <a:spLocks noChangeArrowheads="1"/>
          </p:cNvSpPr>
          <p:nvPr/>
        </p:nvSpPr>
        <p:spPr bwMode="auto">
          <a:xfrm>
            <a:off x="5596130" y="5082258"/>
            <a:ext cx="148026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4586" name="Text Box 23"/>
          <p:cNvSpPr txBox="1">
            <a:spLocks noChangeArrowheads="1"/>
          </p:cNvSpPr>
          <p:nvPr/>
        </p:nvSpPr>
        <p:spPr bwMode="auto">
          <a:xfrm>
            <a:off x="4155405" y="983333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4587" name="Text Box 24"/>
          <p:cNvSpPr txBox="1">
            <a:spLocks noChangeArrowheads="1"/>
          </p:cNvSpPr>
          <p:nvPr/>
        </p:nvSpPr>
        <p:spPr bwMode="auto">
          <a:xfrm>
            <a:off x="0" y="20242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TQM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</a:t>
            </a:r>
            <a:endParaRPr lang="en-US" sz="2800" b="1" dirty="0">
              <a:latin typeface="Times New Roman" pitchFamily="18" charset="0"/>
            </a:endParaRPr>
          </a:p>
        </p:txBody>
      </p:sp>
      <p:sp>
        <p:nvSpPr>
          <p:cNvPr id="24588" name="Text Box 25"/>
          <p:cNvSpPr txBox="1">
            <a:spLocks noChangeArrowheads="1"/>
          </p:cNvSpPr>
          <p:nvPr/>
        </p:nvSpPr>
        <p:spPr bwMode="auto">
          <a:xfrm>
            <a:off x="6660339" y="4975898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</a:t>
            </a:r>
            <a:r>
              <a:rPr lang="en-GB" sz="1200" dirty="0" smtClean="0"/>
              <a:t>organisation</a:t>
            </a:r>
            <a:endParaRPr lang="en-GB" sz="1200" dirty="0">
              <a:latin typeface="Times New Roman" pitchFamily="18" charset="0"/>
            </a:endParaRPr>
          </a:p>
        </p:txBody>
      </p:sp>
      <p:sp>
        <p:nvSpPr>
          <p:cNvPr id="24589" name="Text Box 26"/>
          <p:cNvSpPr txBox="1">
            <a:spLocks noChangeArrowheads="1"/>
          </p:cNvSpPr>
          <p:nvPr/>
        </p:nvSpPr>
        <p:spPr bwMode="auto">
          <a:xfrm>
            <a:off x="2470549" y="2859761"/>
            <a:ext cx="2480863" cy="10826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Provide resources to 	support quality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Use quality as 	performance criterion</a:t>
            </a:r>
          </a:p>
        </p:txBody>
      </p:sp>
      <p:grpSp>
        <p:nvGrpSpPr>
          <p:cNvPr id="24590" name="Group 27"/>
          <p:cNvGrpSpPr>
            <a:grpSpLocks/>
          </p:cNvGrpSpPr>
          <p:nvPr/>
        </p:nvGrpSpPr>
        <p:grpSpPr bwMode="auto">
          <a:xfrm>
            <a:off x="416056" y="2110458"/>
            <a:ext cx="2159366" cy="2919412"/>
            <a:chOff x="204" y="1237"/>
            <a:chExt cx="1256" cy="1839"/>
          </a:xfrm>
        </p:grpSpPr>
        <p:sp>
          <p:nvSpPr>
            <p:cNvPr id="24599" name="Rectangle 28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4600" name="Text Box 29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24601" name="Text Box 30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24602" name="Text Box 31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24603" name="Text Box 32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24604" name="Text Box 33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24605" name="Text Box 34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24606" name="Line 35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07" name="Rectangle 36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4608" name="Freeform 37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09" name="Freeform 38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0" name="Freeform 39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1" name="Freeform 40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612" name="Freeform 41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4591" name="Line 42"/>
          <p:cNvSpPr>
            <a:spLocks noChangeShapeType="1"/>
          </p:cNvSpPr>
          <p:nvPr/>
        </p:nvSpPr>
        <p:spPr bwMode="auto">
          <a:xfrm>
            <a:off x="1181118" y="2110458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2" name="Line 43"/>
          <p:cNvSpPr>
            <a:spLocks noChangeShapeType="1"/>
          </p:cNvSpPr>
          <p:nvPr/>
        </p:nvSpPr>
        <p:spPr bwMode="auto">
          <a:xfrm>
            <a:off x="2508374" y="5028283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4" name="Rectangle 45"/>
          <p:cNvSpPr>
            <a:spLocks noChangeArrowheads="1"/>
          </p:cNvSpPr>
          <p:nvPr/>
        </p:nvSpPr>
        <p:spPr bwMode="auto">
          <a:xfrm>
            <a:off x="2513531" y="1678661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4595" name="Freeform 46"/>
          <p:cNvSpPr>
            <a:spLocks/>
          </p:cNvSpPr>
          <p:nvPr/>
        </p:nvSpPr>
        <p:spPr bwMode="auto">
          <a:xfrm>
            <a:off x="6796160" y="1710408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6" name="Line 47"/>
          <p:cNvSpPr>
            <a:spLocks noChangeShapeType="1"/>
          </p:cNvSpPr>
          <p:nvPr/>
        </p:nvSpPr>
        <p:spPr bwMode="auto">
          <a:xfrm>
            <a:off x="5860891" y="1710411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4597" name="Text Box 48"/>
          <p:cNvSpPr txBox="1">
            <a:spLocks noChangeArrowheads="1"/>
          </p:cNvSpPr>
          <p:nvPr/>
        </p:nvSpPr>
        <p:spPr bwMode="auto">
          <a:xfrm>
            <a:off x="4819032" y="5090195"/>
            <a:ext cx="117080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4598" name="Text Box 9"/>
          <p:cNvSpPr txBox="1">
            <a:spLocks noChangeArrowheads="1"/>
          </p:cNvSpPr>
          <p:nvPr/>
        </p:nvSpPr>
        <p:spPr bwMode="auto">
          <a:xfrm>
            <a:off x="3060248" y="5080671"/>
            <a:ext cx="11759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Capacity strategy</a:t>
            </a:r>
            <a:endParaRPr lang="en-US" sz="1400" dirty="0">
              <a:latin typeface="Times New Roman" pitchFamily="18" charset="0"/>
            </a:endParaRPr>
          </a:p>
        </p:txBody>
      </p:sp>
      <p:sp>
        <p:nvSpPr>
          <p:cNvPr id="24623" name="Rectangle 135"/>
          <p:cNvSpPr>
            <a:spLocks noChangeArrowheads="1"/>
          </p:cNvSpPr>
          <p:nvPr/>
        </p:nvSpPr>
        <p:spPr bwMode="auto">
          <a:xfrm>
            <a:off x="558755" y="918246"/>
            <a:ext cx="216437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Capacity strategy</a:t>
            </a:r>
            <a:endParaRPr 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94"/>
          <p:cNvSpPr>
            <a:spLocks noChangeArrowheads="1"/>
          </p:cNvSpPr>
          <p:nvPr/>
        </p:nvSpPr>
        <p:spPr bwMode="auto">
          <a:xfrm>
            <a:off x="2560593" y="1752256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5602" name="Rectangle 96"/>
          <p:cNvSpPr>
            <a:spLocks noChangeArrowheads="1"/>
          </p:cNvSpPr>
          <p:nvPr/>
        </p:nvSpPr>
        <p:spPr bwMode="auto">
          <a:xfrm>
            <a:off x="2546838" y="5638453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5603" name="Text Box 97"/>
          <p:cNvSpPr txBox="1">
            <a:spLocks noChangeArrowheads="1"/>
          </p:cNvSpPr>
          <p:nvPr/>
        </p:nvSpPr>
        <p:spPr bwMode="auto">
          <a:xfrm>
            <a:off x="4039140" y="5657503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5604" name="Text Box 98"/>
          <p:cNvSpPr txBox="1">
            <a:spLocks noChangeArrowheads="1"/>
          </p:cNvSpPr>
          <p:nvPr/>
        </p:nvSpPr>
        <p:spPr bwMode="auto">
          <a:xfrm>
            <a:off x="2376634" y="5168553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25605" name="Group 140"/>
          <p:cNvGrpSpPr>
            <a:grpSpLocks/>
          </p:cNvGrpSpPr>
          <p:nvPr/>
        </p:nvGrpSpPr>
        <p:grpSpPr bwMode="auto">
          <a:xfrm>
            <a:off x="7928062" y="2179290"/>
            <a:ext cx="1179399" cy="2916238"/>
            <a:chOff x="4562" y="1366"/>
            <a:chExt cx="686" cy="1092"/>
          </a:xfrm>
        </p:grpSpPr>
        <p:sp>
          <p:nvSpPr>
            <p:cNvPr id="25638" name="Rectangle 95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5639" name="Line 100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40" name="Line 101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41" name="Line 102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42" name="Line 103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43" name="Line 104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44" name="Line 105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45" name="AutoShape 106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25606" name="Text Box 107"/>
          <p:cNvSpPr txBox="1">
            <a:spLocks noChangeArrowheads="1"/>
          </p:cNvSpPr>
          <p:nvPr/>
        </p:nvSpPr>
        <p:spPr bwMode="auto">
          <a:xfrm>
            <a:off x="6829467" y="1128368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25607" name="Text Box 108"/>
          <p:cNvSpPr txBox="1">
            <a:spLocks noChangeArrowheads="1"/>
          </p:cNvSpPr>
          <p:nvPr/>
        </p:nvSpPr>
        <p:spPr bwMode="auto">
          <a:xfrm rot="-5400000">
            <a:off x="7810296" y="3414951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5608" name="Line 109"/>
          <p:cNvSpPr>
            <a:spLocks noChangeShapeType="1"/>
          </p:cNvSpPr>
          <p:nvPr/>
        </p:nvSpPr>
        <p:spPr bwMode="auto">
          <a:xfrm>
            <a:off x="3449440" y="1752256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346" name="Rectangle 111"/>
          <p:cNvSpPr>
            <a:spLocks noChangeArrowheads="1"/>
          </p:cNvSpPr>
          <p:nvPr/>
        </p:nvSpPr>
        <p:spPr bwMode="auto">
          <a:xfrm>
            <a:off x="3459757" y="1750665"/>
            <a:ext cx="2436163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5610" name="AutoShape 112"/>
          <p:cNvSpPr>
            <a:spLocks noChangeArrowheads="1"/>
          </p:cNvSpPr>
          <p:nvPr/>
        </p:nvSpPr>
        <p:spPr bwMode="auto">
          <a:xfrm>
            <a:off x="2564032" y="1352206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5611" name="Text Box 113"/>
          <p:cNvSpPr txBox="1">
            <a:spLocks noChangeArrowheads="1"/>
          </p:cNvSpPr>
          <p:nvPr/>
        </p:nvSpPr>
        <p:spPr bwMode="auto">
          <a:xfrm>
            <a:off x="5629438" y="5155853"/>
            <a:ext cx="148026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5612" name="Text Box 114"/>
          <p:cNvSpPr txBox="1">
            <a:spLocks noChangeArrowheads="1"/>
          </p:cNvSpPr>
          <p:nvPr/>
        </p:nvSpPr>
        <p:spPr bwMode="auto">
          <a:xfrm>
            <a:off x="4188713" y="1056928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5613" name="Text Box 116"/>
          <p:cNvSpPr txBox="1">
            <a:spLocks noChangeArrowheads="1"/>
          </p:cNvSpPr>
          <p:nvPr/>
        </p:nvSpPr>
        <p:spPr bwMode="auto">
          <a:xfrm>
            <a:off x="6693647" y="5049493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</a:t>
            </a:r>
            <a:r>
              <a:rPr lang="en-GB" sz="1200" dirty="0" smtClean="0"/>
              <a:t>organisation</a:t>
            </a:r>
            <a:endParaRPr lang="en-GB" sz="1200" dirty="0">
              <a:latin typeface="Times New Roman" pitchFamily="18" charset="0"/>
            </a:endParaRPr>
          </a:p>
        </p:txBody>
      </p:sp>
      <p:sp>
        <p:nvSpPr>
          <p:cNvPr id="25614" name="Text Box 117"/>
          <p:cNvSpPr txBox="1">
            <a:spLocks noChangeArrowheads="1"/>
          </p:cNvSpPr>
          <p:nvPr/>
        </p:nvSpPr>
        <p:spPr bwMode="auto">
          <a:xfrm>
            <a:off x="3397864" y="2217390"/>
            <a:ext cx="2480863" cy="18288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Continuous quality 	emphasis with 	suppliers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Purchase using 	quality criterion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 Work on functional 	barriers</a:t>
            </a:r>
          </a:p>
        </p:txBody>
      </p:sp>
      <p:grpSp>
        <p:nvGrpSpPr>
          <p:cNvPr id="25615" name="Group 118"/>
          <p:cNvGrpSpPr>
            <a:grpSpLocks/>
          </p:cNvGrpSpPr>
          <p:nvPr/>
        </p:nvGrpSpPr>
        <p:grpSpPr bwMode="auto">
          <a:xfrm>
            <a:off x="449365" y="2184053"/>
            <a:ext cx="2159366" cy="2919412"/>
            <a:chOff x="204" y="1237"/>
            <a:chExt cx="1256" cy="1839"/>
          </a:xfrm>
        </p:grpSpPr>
        <p:sp>
          <p:nvSpPr>
            <p:cNvPr id="25624" name="Rectangle 119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5625" name="Text Box 120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25626" name="Text Box 121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25627" name="Text Box 122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25628" name="Text Box 123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25629" name="Text Box 124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25630" name="Text Box 125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25631" name="Line 126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32" name="Rectangle 127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5633" name="Freeform 128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34" name="Freeform 129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35" name="Freeform 130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36" name="Freeform 131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637" name="Freeform 132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5616" name="Line 133"/>
          <p:cNvSpPr>
            <a:spLocks noChangeShapeType="1"/>
          </p:cNvSpPr>
          <p:nvPr/>
        </p:nvSpPr>
        <p:spPr bwMode="auto">
          <a:xfrm>
            <a:off x="1214427" y="2184053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617" name="Line 134"/>
          <p:cNvSpPr>
            <a:spLocks noChangeShapeType="1"/>
          </p:cNvSpPr>
          <p:nvPr/>
        </p:nvSpPr>
        <p:spPr bwMode="auto">
          <a:xfrm>
            <a:off x="2541682" y="5101878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618" name="Rectangle 135"/>
          <p:cNvSpPr>
            <a:spLocks noChangeArrowheads="1"/>
          </p:cNvSpPr>
          <p:nvPr/>
        </p:nvSpPr>
        <p:spPr bwMode="auto">
          <a:xfrm>
            <a:off x="592064" y="942629"/>
            <a:ext cx="193835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Supply network</a:t>
            </a:r>
            <a:endParaRPr lang="en-US" sz="2000" dirty="0"/>
          </a:p>
        </p:txBody>
      </p:sp>
      <p:sp>
        <p:nvSpPr>
          <p:cNvPr id="25619" name="Rectangle 136"/>
          <p:cNvSpPr>
            <a:spLocks noChangeArrowheads="1"/>
          </p:cNvSpPr>
          <p:nvPr/>
        </p:nvSpPr>
        <p:spPr bwMode="auto">
          <a:xfrm>
            <a:off x="2546839" y="1752256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5620" name="Freeform 137"/>
          <p:cNvSpPr>
            <a:spLocks/>
          </p:cNvSpPr>
          <p:nvPr/>
        </p:nvSpPr>
        <p:spPr bwMode="auto">
          <a:xfrm>
            <a:off x="6829468" y="1784003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621" name="Line 138"/>
          <p:cNvSpPr>
            <a:spLocks noChangeShapeType="1"/>
          </p:cNvSpPr>
          <p:nvPr/>
        </p:nvSpPr>
        <p:spPr bwMode="auto">
          <a:xfrm>
            <a:off x="5894200" y="1784003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25622" name="Text Box 99"/>
          <p:cNvSpPr txBox="1">
            <a:spLocks noChangeArrowheads="1"/>
          </p:cNvSpPr>
          <p:nvPr/>
        </p:nvSpPr>
        <p:spPr bwMode="auto">
          <a:xfrm>
            <a:off x="3554315" y="5227290"/>
            <a:ext cx="221094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Supply network</a:t>
            </a:r>
            <a:endParaRPr lang="en-US" sz="1400" dirty="0">
              <a:latin typeface="Times New Roman" pitchFamily="18" charset="0"/>
            </a:endParaRPr>
          </a:p>
        </p:txBody>
      </p:sp>
      <p:sp>
        <p:nvSpPr>
          <p:cNvPr id="25623" name="Text Box 24"/>
          <p:cNvSpPr txBox="1">
            <a:spLocks noChangeArrowheads="1"/>
          </p:cNvSpPr>
          <p:nvPr/>
        </p:nvSpPr>
        <p:spPr bwMode="auto">
          <a:xfrm>
            <a:off x="0" y="22226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TQM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5"/>
          <p:cNvSpPr>
            <a:spLocks noChangeArrowheads="1"/>
          </p:cNvSpPr>
          <p:nvPr/>
        </p:nvSpPr>
        <p:spPr bwMode="auto">
          <a:xfrm>
            <a:off x="2547916" y="1784824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6626" name="Rectangle 7"/>
          <p:cNvSpPr>
            <a:spLocks noChangeArrowheads="1"/>
          </p:cNvSpPr>
          <p:nvPr/>
        </p:nvSpPr>
        <p:spPr bwMode="auto">
          <a:xfrm>
            <a:off x="2534160" y="5671021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6627" name="Text Box 8"/>
          <p:cNvSpPr txBox="1">
            <a:spLocks noChangeArrowheads="1"/>
          </p:cNvSpPr>
          <p:nvPr/>
        </p:nvSpPr>
        <p:spPr bwMode="auto">
          <a:xfrm>
            <a:off x="4026463" y="5690071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6628" name="Text Box 9"/>
          <p:cNvSpPr txBox="1">
            <a:spLocks noChangeArrowheads="1"/>
          </p:cNvSpPr>
          <p:nvPr/>
        </p:nvSpPr>
        <p:spPr bwMode="auto">
          <a:xfrm>
            <a:off x="2363956" y="5175721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6629" name="Text Box 10"/>
          <p:cNvSpPr txBox="1">
            <a:spLocks noChangeArrowheads="1"/>
          </p:cNvSpPr>
          <p:nvPr/>
        </p:nvSpPr>
        <p:spPr bwMode="auto">
          <a:xfrm>
            <a:off x="3436762" y="5155083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6630" name="Text Box 18"/>
          <p:cNvSpPr txBox="1">
            <a:spLocks noChangeArrowheads="1"/>
          </p:cNvSpPr>
          <p:nvPr/>
        </p:nvSpPr>
        <p:spPr bwMode="auto">
          <a:xfrm>
            <a:off x="6816789" y="1160936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grpSp>
        <p:nvGrpSpPr>
          <p:cNvPr id="26631" name="Group 51"/>
          <p:cNvGrpSpPr>
            <a:grpSpLocks/>
          </p:cNvGrpSpPr>
          <p:nvPr/>
        </p:nvGrpSpPr>
        <p:grpSpPr bwMode="auto">
          <a:xfrm>
            <a:off x="7915385" y="2219796"/>
            <a:ext cx="1179399" cy="2908300"/>
            <a:chOff x="4562" y="1371"/>
            <a:chExt cx="686" cy="1802"/>
          </a:xfrm>
        </p:grpSpPr>
        <p:sp>
          <p:nvSpPr>
            <p:cNvPr id="26662" name="Rectangle 6"/>
            <p:cNvSpPr>
              <a:spLocks noChangeArrowheads="1"/>
            </p:cNvSpPr>
            <p:nvPr/>
          </p:nvSpPr>
          <p:spPr bwMode="auto">
            <a:xfrm>
              <a:off x="4562" y="1376"/>
              <a:ext cx="409" cy="1797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6663" name="Line 11"/>
            <p:cNvSpPr>
              <a:spLocks noChangeShapeType="1"/>
            </p:cNvSpPr>
            <p:nvPr/>
          </p:nvSpPr>
          <p:spPr bwMode="auto">
            <a:xfrm>
              <a:off x="4571" y="2803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4" name="Line 12"/>
            <p:cNvSpPr>
              <a:spLocks noChangeShapeType="1"/>
            </p:cNvSpPr>
            <p:nvPr/>
          </p:nvSpPr>
          <p:spPr bwMode="auto">
            <a:xfrm>
              <a:off x="4571" y="2429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5" name="Line 13"/>
            <p:cNvSpPr>
              <a:spLocks noChangeShapeType="1"/>
            </p:cNvSpPr>
            <p:nvPr/>
          </p:nvSpPr>
          <p:spPr bwMode="auto">
            <a:xfrm>
              <a:off x="4571" y="205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6" name="Line 14"/>
            <p:cNvSpPr>
              <a:spLocks noChangeShapeType="1"/>
            </p:cNvSpPr>
            <p:nvPr/>
          </p:nvSpPr>
          <p:spPr bwMode="auto">
            <a:xfrm>
              <a:off x="4571" y="1701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7" name="Line 15"/>
            <p:cNvSpPr>
              <a:spLocks noChangeShapeType="1"/>
            </p:cNvSpPr>
            <p:nvPr/>
          </p:nvSpPr>
          <p:spPr bwMode="auto">
            <a:xfrm>
              <a:off x="4571" y="1371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8" name="Line 16"/>
            <p:cNvSpPr>
              <a:spLocks noChangeShapeType="1"/>
            </p:cNvSpPr>
            <p:nvPr/>
          </p:nvSpPr>
          <p:spPr bwMode="auto">
            <a:xfrm>
              <a:off x="4571" y="3163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9" name="AutoShape 17"/>
            <p:cNvSpPr>
              <a:spLocks noChangeArrowheads="1"/>
            </p:cNvSpPr>
            <p:nvPr/>
          </p:nvSpPr>
          <p:spPr bwMode="auto">
            <a:xfrm rot="5400000">
              <a:off x="4213" y="2134"/>
              <a:ext cx="1797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26632" name="Text Box 19"/>
          <p:cNvSpPr txBox="1">
            <a:spLocks noChangeArrowheads="1"/>
          </p:cNvSpPr>
          <p:nvPr/>
        </p:nvSpPr>
        <p:spPr bwMode="auto">
          <a:xfrm rot="-5400000">
            <a:off x="6860993" y="3480857"/>
            <a:ext cx="475297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6633" name="Line 20"/>
          <p:cNvSpPr>
            <a:spLocks noChangeShapeType="1"/>
          </p:cNvSpPr>
          <p:nvPr/>
        </p:nvSpPr>
        <p:spPr bwMode="auto">
          <a:xfrm>
            <a:off x="3436762" y="1784824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34" name="Rectangle 21"/>
          <p:cNvSpPr>
            <a:spLocks noChangeArrowheads="1"/>
          </p:cNvSpPr>
          <p:nvPr/>
        </p:nvSpPr>
        <p:spPr bwMode="auto">
          <a:xfrm>
            <a:off x="4413291" y="1784824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5372" name="Rectangle 22"/>
          <p:cNvSpPr>
            <a:spLocks noChangeArrowheads="1"/>
          </p:cNvSpPr>
          <p:nvPr/>
        </p:nvSpPr>
        <p:spPr bwMode="auto">
          <a:xfrm>
            <a:off x="4421887" y="1783233"/>
            <a:ext cx="2436164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6636" name="AutoShape 23"/>
          <p:cNvSpPr>
            <a:spLocks noChangeArrowheads="1"/>
          </p:cNvSpPr>
          <p:nvPr/>
        </p:nvSpPr>
        <p:spPr bwMode="auto">
          <a:xfrm>
            <a:off x="2551355" y="1384774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6637" name="Text Box 24"/>
          <p:cNvSpPr txBox="1">
            <a:spLocks noChangeArrowheads="1"/>
          </p:cNvSpPr>
          <p:nvPr/>
        </p:nvSpPr>
        <p:spPr bwMode="auto">
          <a:xfrm>
            <a:off x="4540515" y="5204296"/>
            <a:ext cx="219890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Process technology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6638" name="Text Box 25"/>
          <p:cNvSpPr txBox="1">
            <a:spLocks noChangeArrowheads="1"/>
          </p:cNvSpPr>
          <p:nvPr/>
        </p:nvSpPr>
        <p:spPr bwMode="auto">
          <a:xfrm>
            <a:off x="4176036" y="1089496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6639" name="Text Box 27"/>
          <p:cNvSpPr txBox="1">
            <a:spLocks noChangeArrowheads="1"/>
          </p:cNvSpPr>
          <p:nvPr/>
        </p:nvSpPr>
        <p:spPr bwMode="auto">
          <a:xfrm>
            <a:off x="6699536" y="5074441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6640" name="Text Box 28"/>
          <p:cNvSpPr txBox="1">
            <a:spLocks noChangeArrowheads="1"/>
          </p:cNvSpPr>
          <p:nvPr/>
        </p:nvSpPr>
        <p:spPr bwMode="auto">
          <a:xfrm>
            <a:off x="4415011" y="2265836"/>
            <a:ext cx="2480865" cy="20859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Built-in quality in 	processes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Statistical process 	control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 Enhance quality 	capability 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Quality as a 	performance criterion</a:t>
            </a:r>
          </a:p>
        </p:txBody>
      </p:sp>
      <p:grpSp>
        <p:nvGrpSpPr>
          <p:cNvPr id="26641" name="Group 29"/>
          <p:cNvGrpSpPr>
            <a:grpSpLocks/>
          </p:cNvGrpSpPr>
          <p:nvPr/>
        </p:nvGrpSpPr>
        <p:grpSpPr bwMode="auto">
          <a:xfrm>
            <a:off x="436687" y="2216621"/>
            <a:ext cx="2159366" cy="2919412"/>
            <a:chOff x="204" y="1237"/>
            <a:chExt cx="1256" cy="1839"/>
          </a:xfrm>
        </p:grpSpPr>
        <p:sp>
          <p:nvSpPr>
            <p:cNvPr id="26648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6649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26650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26651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26652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26653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26654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26655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56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6657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58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59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0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661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6642" name="Line 44"/>
          <p:cNvSpPr>
            <a:spLocks noChangeShapeType="1"/>
          </p:cNvSpPr>
          <p:nvPr/>
        </p:nvSpPr>
        <p:spPr bwMode="auto">
          <a:xfrm>
            <a:off x="1201749" y="2216621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43" name="Line 45"/>
          <p:cNvSpPr>
            <a:spLocks noChangeShapeType="1"/>
          </p:cNvSpPr>
          <p:nvPr/>
        </p:nvSpPr>
        <p:spPr bwMode="auto">
          <a:xfrm>
            <a:off x="2529005" y="5134446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44" name="Rectangle 46"/>
          <p:cNvSpPr>
            <a:spLocks noChangeArrowheads="1"/>
          </p:cNvSpPr>
          <p:nvPr/>
        </p:nvSpPr>
        <p:spPr bwMode="auto">
          <a:xfrm>
            <a:off x="579384" y="1029172"/>
            <a:ext cx="242245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Process technology</a:t>
            </a:r>
            <a:endParaRPr lang="en-US" sz="2000" dirty="0"/>
          </a:p>
        </p:txBody>
      </p:sp>
      <p:sp>
        <p:nvSpPr>
          <p:cNvPr id="26645" name="Rectangle 47"/>
          <p:cNvSpPr>
            <a:spLocks noChangeArrowheads="1"/>
          </p:cNvSpPr>
          <p:nvPr/>
        </p:nvSpPr>
        <p:spPr bwMode="auto">
          <a:xfrm>
            <a:off x="2534162" y="1784824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6646" name="Freeform 48"/>
          <p:cNvSpPr>
            <a:spLocks/>
          </p:cNvSpPr>
          <p:nvPr/>
        </p:nvSpPr>
        <p:spPr bwMode="auto">
          <a:xfrm>
            <a:off x="6816791" y="1816571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6647" name="Text Box 24"/>
          <p:cNvSpPr txBox="1">
            <a:spLocks noChangeArrowheads="1"/>
          </p:cNvSpPr>
          <p:nvPr/>
        </p:nvSpPr>
        <p:spPr bwMode="auto">
          <a:xfrm>
            <a:off x="0" y="22226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TQM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decision </a:t>
            </a:r>
            <a:r>
              <a:rPr lang="en-GB" sz="2800" b="1" dirty="0"/>
              <a:t>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38"/>
          <p:cNvSpPr>
            <a:spLocks noChangeArrowheads="1"/>
          </p:cNvSpPr>
          <p:nvPr/>
        </p:nvSpPr>
        <p:spPr bwMode="auto">
          <a:xfrm>
            <a:off x="2568547" y="1808166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7650" name="Rectangle 40"/>
          <p:cNvSpPr>
            <a:spLocks noChangeArrowheads="1"/>
          </p:cNvSpPr>
          <p:nvPr/>
        </p:nvSpPr>
        <p:spPr bwMode="auto">
          <a:xfrm>
            <a:off x="2554791" y="5694363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7651" name="Text Box 41"/>
          <p:cNvSpPr txBox="1">
            <a:spLocks noChangeArrowheads="1"/>
          </p:cNvSpPr>
          <p:nvPr/>
        </p:nvSpPr>
        <p:spPr bwMode="auto">
          <a:xfrm>
            <a:off x="4047094" y="5713413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7652" name="Text Box 43"/>
          <p:cNvSpPr txBox="1">
            <a:spLocks noChangeArrowheads="1"/>
          </p:cNvSpPr>
          <p:nvPr/>
        </p:nvSpPr>
        <p:spPr bwMode="auto">
          <a:xfrm>
            <a:off x="2384587" y="5224463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7653" name="Text Box 44"/>
          <p:cNvSpPr txBox="1">
            <a:spLocks noChangeArrowheads="1"/>
          </p:cNvSpPr>
          <p:nvPr/>
        </p:nvSpPr>
        <p:spPr bwMode="auto">
          <a:xfrm>
            <a:off x="3484902" y="5216525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27654" name="Group 85"/>
          <p:cNvGrpSpPr>
            <a:grpSpLocks/>
          </p:cNvGrpSpPr>
          <p:nvPr/>
        </p:nvGrpSpPr>
        <p:grpSpPr bwMode="auto">
          <a:xfrm>
            <a:off x="7936016" y="2235200"/>
            <a:ext cx="1179399" cy="2916238"/>
            <a:chOff x="4562" y="1366"/>
            <a:chExt cx="686" cy="1092"/>
          </a:xfrm>
        </p:grpSpPr>
        <p:sp>
          <p:nvSpPr>
            <p:cNvPr id="27685" name="Rectangle 39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7686" name="Line 45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7" name="Line 46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8" name="Line 47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9" name="Line 48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90" name="Line 49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91" name="Line 50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92" name="AutoShape 51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27655" name="Text Box 52"/>
          <p:cNvSpPr txBox="1">
            <a:spLocks noChangeArrowheads="1"/>
          </p:cNvSpPr>
          <p:nvPr/>
        </p:nvSpPr>
        <p:spPr bwMode="auto">
          <a:xfrm>
            <a:off x="6837420" y="1184278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27656" name="Text Box 53"/>
          <p:cNvSpPr txBox="1">
            <a:spLocks noChangeArrowheads="1"/>
          </p:cNvSpPr>
          <p:nvPr/>
        </p:nvSpPr>
        <p:spPr bwMode="auto">
          <a:xfrm rot="-5400000">
            <a:off x="7818249" y="3326397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7657" name="Line 55"/>
          <p:cNvSpPr>
            <a:spLocks noChangeShapeType="1"/>
          </p:cNvSpPr>
          <p:nvPr/>
        </p:nvSpPr>
        <p:spPr bwMode="auto">
          <a:xfrm>
            <a:off x="3457393" y="1808166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58" name="Rectangle 56"/>
          <p:cNvSpPr>
            <a:spLocks noChangeArrowheads="1"/>
          </p:cNvSpPr>
          <p:nvPr/>
        </p:nvSpPr>
        <p:spPr bwMode="auto">
          <a:xfrm>
            <a:off x="4433922" y="1808166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6396" name="Rectangle 57"/>
          <p:cNvSpPr>
            <a:spLocks noChangeArrowheads="1"/>
          </p:cNvSpPr>
          <p:nvPr/>
        </p:nvSpPr>
        <p:spPr bwMode="auto">
          <a:xfrm>
            <a:off x="5503291" y="1839913"/>
            <a:ext cx="2436163" cy="38544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7660" name="AutoShape 58"/>
          <p:cNvSpPr>
            <a:spLocks noChangeArrowheads="1"/>
          </p:cNvSpPr>
          <p:nvPr/>
        </p:nvSpPr>
        <p:spPr bwMode="auto">
          <a:xfrm>
            <a:off x="2571986" y="1408116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7661" name="Text Box 59"/>
          <p:cNvSpPr txBox="1">
            <a:spLocks noChangeArrowheads="1"/>
          </p:cNvSpPr>
          <p:nvPr/>
        </p:nvSpPr>
        <p:spPr bwMode="auto">
          <a:xfrm>
            <a:off x="4354838" y="5208588"/>
            <a:ext cx="123441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27662" name="Text Box 60"/>
          <p:cNvSpPr txBox="1">
            <a:spLocks noChangeArrowheads="1"/>
          </p:cNvSpPr>
          <p:nvPr/>
        </p:nvSpPr>
        <p:spPr bwMode="auto">
          <a:xfrm>
            <a:off x="4196667" y="1112838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7663" name="Text Box 62"/>
          <p:cNvSpPr txBox="1">
            <a:spLocks noChangeArrowheads="1"/>
          </p:cNvSpPr>
          <p:nvPr/>
        </p:nvSpPr>
        <p:spPr bwMode="auto">
          <a:xfrm>
            <a:off x="5824788" y="5199063"/>
            <a:ext cx="19307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Development</a:t>
            </a:r>
          </a:p>
          <a:p>
            <a:pPr algn="ctr" eaLnBrk="0" hangingPunct="0"/>
            <a:r>
              <a:rPr lang="en-US" sz="1400" dirty="0"/>
              <a:t>and organisation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27664" name="Text Box 63"/>
          <p:cNvSpPr txBox="1">
            <a:spLocks noChangeArrowheads="1"/>
          </p:cNvSpPr>
          <p:nvPr/>
        </p:nvSpPr>
        <p:spPr bwMode="auto">
          <a:xfrm>
            <a:off x="5434521" y="2289178"/>
            <a:ext cx="2480863" cy="275306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Long-term plans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Quality culture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 Continuous improvement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Quality performance 	measurement and control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Training and education 	emphasis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Operational supervision 	is important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Communication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Appropriate 	organisational structure</a:t>
            </a:r>
          </a:p>
        </p:txBody>
      </p:sp>
      <p:grpSp>
        <p:nvGrpSpPr>
          <p:cNvPr id="27665" name="Group 64"/>
          <p:cNvGrpSpPr>
            <a:grpSpLocks/>
          </p:cNvGrpSpPr>
          <p:nvPr/>
        </p:nvGrpSpPr>
        <p:grpSpPr bwMode="auto">
          <a:xfrm>
            <a:off x="457318" y="2239963"/>
            <a:ext cx="2159366" cy="2919412"/>
            <a:chOff x="204" y="1237"/>
            <a:chExt cx="1256" cy="1839"/>
          </a:xfrm>
        </p:grpSpPr>
        <p:sp>
          <p:nvSpPr>
            <p:cNvPr id="27671" name="Rectangle 65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7672" name="Text Box 66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27673" name="Text Box 67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27674" name="Text Box 68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27675" name="Text Box 69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27676" name="Text Box 70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27677" name="Text Box 71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27678" name="Line 72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79" name="Rectangle 73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27680" name="Freeform 74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1" name="Freeform 75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2" name="Freeform 76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3" name="Freeform 77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684" name="Freeform 78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7666" name="Line 79"/>
          <p:cNvSpPr>
            <a:spLocks noChangeShapeType="1"/>
          </p:cNvSpPr>
          <p:nvPr/>
        </p:nvSpPr>
        <p:spPr bwMode="auto">
          <a:xfrm>
            <a:off x="1222380" y="2239963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67" name="Line 80"/>
          <p:cNvSpPr>
            <a:spLocks noChangeShapeType="1"/>
          </p:cNvSpPr>
          <p:nvPr/>
        </p:nvSpPr>
        <p:spPr bwMode="auto">
          <a:xfrm>
            <a:off x="2549636" y="5157788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7668" name="Rectangle 82"/>
          <p:cNvSpPr>
            <a:spLocks noChangeArrowheads="1"/>
          </p:cNvSpPr>
          <p:nvPr/>
        </p:nvSpPr>
        <p:spPr bwMode="auto">
          <a:xfrm>
            <a:off x="209748" y="938214"/>
            <a:ext cx="36199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Development </a:t>
            </a:r>
            <a:r>
              <a:rPr lang="en-GB" sz="1800" dirty="0"/>
              <a:t>and</a:t>
            </a:r>
            <a:r>
              <a:rPr lang="en-GB" sz="2000" dirty="0"/>
              <a:t> organisation</a:t>
            </a:r>
            <a:endParaRPr lang="en-US" sz="2000" dirty="0"/>
          </a:p>
        </p:txBody>
      </p:sp>
      <p:sp>
        <p:nvSpPr>
          <p:cNvPr id="27669" name="Rectangle 54"/>
          <p:cNvSpPr>
            <a:spLocks noChangeArrowheads="1"/>
          </p:cNvSpPr>
          <p:nvPr/>
        </p:nvSpPr>
        <p:spPr bwMode="auto">
          <a:xfrm>
            <a:off x="2554793" y="1808166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8" name="Text Box 24"/>
          <p:cNvSpPr txBox="1">
            <a:spLocks noChangeArrowheads="1"/>
          </p:cNvSpPr>
          <p:nvPr/>
        </p:nvSpPr>
        <p:spPr bwMode="auto">
          <a:xfrm>
            <a:off x="0" y="22226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IN" sz="2800" b="1" dirty="0" smtClean="0"/>
              <a:t>TQM elements in the four operations </a:t>
            </a:r>
            <a:br>
              <a:rPr lang="en-IN" sz="2800" b="1" dirty="0" smtClean="0"/>
            </a:br>
            <a:r>
              <a:rPr lang="en-IN" sz="2800" b="1" dirty="0" smtClean="0"/>
              <a:t>strategy 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4"/>
          <p:cNvSpPr>
            <a:spLocks noChangeArrowheads="1"/>
          </p:cNvSpPr>
          <p:nvPr/>
        </p:nvSpPr>
        <p:spPr bwMode="auto">
          <a:xfrm>
            <a:off x="0" y="25403"/>
            <a:ext cx="9902825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lean approach aims to meet demand instantaneously, with perfect quality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and </a:t>
            </a:r>
            <a:r>
              <a:rPr lang="en-GB" sz="2800" b="1" dirty="0"/>
              <a:t>no waste </a:t>
            </a: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1442445" y="1768378"/>
            <a:ext cx="7174390" cy="3313113"/>
            <a:chOff x="839" y="978"/>
            <a:chExt cx="4173" cy="2087"/>
          </a:xfrm>
        </p:grpSpPr>
        <p:sp>
          <p:nvSpPr>
            <p:cNvPr id="17428" name="Rectangle 17"/>
            <p:cNvSpPr>
              <a:spLocks noChangeArrowheads="1"/>
            </p:cNvSpPr>
            <p:nvPr/>
          </p:nvSpPr>
          <p:spPr bwMode="auto">
            <a:xfrm>
              <a:off x="839" y="978"/>
              <a:ext cx="4173" cy="20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28692" name="Rectangle 5"/>
            <p:cNvSpPr>
              <a:spLocks noChangeArrowheads="1"/>
            </p:cNvSpPr>
            <p:nvPr/>
          </p:nvSpPr>
          <p:spPr bwMode="auto">
            <a:xfrm>
              <a:off x="904" y="988"/>
              <a:ext cx="4017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2000" dirty="0"/>
                <a:t>It means that the flow of products and services always delivers…</a:t>
              </a:r>
            </a:p>
          </p:txBody>
        </p:sp>
      </p:grpSp>
      <p:sp>
        <p:nvSpPr>
          <p:cNvPr id="28690" name="Rectangle 11"/>
          <p:cNvSpPr>
            <a:spLocks noChangeArrowheads="1"/>
          </p:cNvSpPr>
          <p:nvPr/>
        </p:nvSpPr>
        <p:spPr bwMode="auto">
          <a:xfrm>
            <a:off x="1551076" y="2464321"/>
            <a:ext cx="558678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19075" indent="-21907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exactly </a:t>
            </a:r>
            <a:r>
              <a:rPr lang="en-GB" sz="2000" dirty="0"/>
              <a:t>what customers want (perfect quality);</a:t>
            </a:r>
          </a:p>
        </p:txBody>
      </p:sp>
      <p:sp>
        <p:nvSpPr>
          <p:cNvPr id="28688" name="Rectangle 12"/>
          <p:cNvSpPr>
            <a:spLocks noChangeArrowheads="1"/>
          </p:cNvSpPr>
          <p:nvPr/>
        </p:nvSpPr>
        <p:spPr bwMode="auto">
          <a:xfrm>
            <a:off x="1551079" y="2967559"/>
            <a:ext cx="607089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19075" indent="-21907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in exact quantities (neither too much nor too little);</a:t>
            </a:r>
            <a:endParaRPr lang="en-GB" sz="2000" dirty="0"/>
          </a:p>
        </p:txBody>
      </p:sp>
      <p:sp>
        <p:nvSpPr>
          <p:cNvPr id="28686" name="Rectangle 13"/>
          <p:cNvSpPr>
            <a:spLocks noChangeArrowheads="1"/>
          </p:cNvSpPr>
          <p:nvPr/>
        </p:nvSpPr>
        <p:spPr bwMode="auto">
          <a:xfrm>
            <a:off x="1551078" y="3470797"/>
            <a:ext cx="574388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19075" indent="-21907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exactly </a:t>
            </a:r>
            <a:r>
              <a:rPr lang="en-GB" sz="2000" dirty="0"/>
              <a:t>when needed (not too early or too late);</a:t>
            </a:r>
          </a:p>
        </p:txBody>
      </p:sp>
      <p:sp>
        <p:nvSpPr>
          <p:cNvPr id="28684" name="Rectangle 14"/>
          <p:cNvSpPr>
            <a:spLocks noChangeArrowheads="1"/>
          </p:cNvSpPr>
          <p:nvPr/>
        </p:nvSpPr>
        <p:spPr bwMode="auto">
          <a:xfrm>
            <a:off x="1551079" y="3974035"/>
            <a:ext cx="608692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19075" indent="-21907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exactly </a:t>
            </a:r>
            <a:r>
              <a:rPr lang="en-GB" sz="2000" dirty="0"/>
              <a:t>where required (not to the wrong location);</a:t>
            </a:r>
          </a:p>
        </p:txBody>
      </p:sp>
      <p:sp>
        <p:nvSpPr>
          <p:cNvPr id="28682" name="Rectangle 15"/>
          <p:cNvSpPr>
            <a:spLocks noChangeArrowheads="1"/>
          </p:cNvSpPr>
          <p:nvPr/>
        </p:nvSpPr>
        <p:spPr bwMode="auto">
          <a:xfrm>
            <a:off x="1551078" y="4477271"/>
            <a:ext cx="346761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19075" indent="-21907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at </a:t>
            </a:r>
            <a:r>
              <a:rPr lang="en-GB" sz="2000" dirty="0"/>
              <a:t>the lowest possible cost.</a:t>
            </a:r>
          </a:p>
        </p:txBody>
      </p:sp>
      <p:sp>
        <p:nvSpPr>
          <p:cNvPr id="71696" name="Rectangle 16"/>
          <p:cNvSpPr>
            <a:spLocks noChangeArrowheads="1"/>
          </p:cNvSpPr>
          <p:nvPr/>
        </p:nvSpPr>
        <p:spPr bwMode="auto">
          <a:xfrm>
            <a:off x="1530554" y="5319616"/>
            <a:ext cx="717439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It results in items flowing rapidly and smoothly through processes, operations and supply networks.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6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6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716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0" grpId="0"/>
      <p:bldP spid="28688" grpId="0"/>
      <p:bldP spid="28686" grpId="0"/>
      <p:bldP spid="28684" grpId="0"/>
      <p:bldP spid="28682" grpId="0"/>
      <p:bldP spid="7169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3" name="Rectangle 29"/>
          <p:cNvSpPr>
            <a:spLocks noChangeArrowheads="1"/>
          </p:cNvSpPr>
          <p:nvPr/>
        </p:nvSpPr>
        <p:spPr bwMode="auto">
          <a:xfrm>
            <a:off x="2145022" y="1474323"/>
            <a:ext cx="5769771" cy="39639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9698" name="Text Box 4"/>
          <p:cNvSpPr txBox="1">
            <a:spLocks noChangeArrowheads="1"/>
          </p:cNvSpPr>
          <p:nvPr/>
        </p:nvSpPr>
        <p:spPr bwMode="auto">
          <a:xfrm>
            <a:off x="557034" y="447983"/>
            <a:ext cx="87887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lean approach to operations includes…</a:t>
            </a:r>
            <a:endParaRPr lang="en-US" sz="2800" b="1" dirty="0"/>
          </a:p>
        </p:txBody>
      </p:sp>
      <p:sp>
        <p:nvSpPr>
          <p:cNvPr id="29721" name="Rectangle 7"/>
          <p:cNvSpPr>
            <a:spLocks noChangeArrowheads="1"/>
          </p:cNvSpPr>
          <p:nvPr/>
        </p:nvSpPr>
        <p:spPr bwMode="auto">
          <a:xfrm>
            <a:off x="2355980" y="1509245"/>
            <a:ext cx="419377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190500" indent="-19050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Customer-based </a:t>
            </a:r>
            <a:r>
              <a:rPr lang="en-GB" sz="2000" dirty="0"/>
              <a:t>demand triggers</a:t>
            </a:r>
          </a:p>
        </p:txBody>
      </p:sp>
      <p:sp>
        <p:nvSpPr>
          <p:cNvPr id="29719" name="Rectangle 8"/>
          <p:cNvSpPr>
            <a:spLocks noChangeArrowheads="1"/>
          </p:cNvSpPr>
          <p:nvPr/>
        </p:nvSpPr>
        <p:spPr bwMode="auto">
          <a:xfrm>
            <a:off x="2355978" y="2008249"/>
            <a:ext cx="24593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190500" indent="-19050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/>
              <a:t>Synchronised flow</a:t>
            </a:r>
          </a:p>
        </p:txBody>
      </p:sp>
      <p:sp>
        <p:nvSpPr>
          <p:cNvPr id="29717" name="Rectangle 12"/>
          <p:cNvSpPr>
            <a:spLocks noChangeArrowheads="1"/>
          </p:cNvSpPr>
          <p:nvPr/>
        </p:nvSpPr>
        <p:spPr bwMode="auto">
          <a:xfrm>
            <a:off x="2355979" y="2507253"/>
            <a:ext cx="428194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190500" indent="-19050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 smtClean="0"/>
              <a:t>Enhanced improvement behaviour</a:t>
            </a:r>
            <a:endParaRPr lang="en-GB" sz="2000" dirty="0"/>
          </a:p>
        </p:txBody>
      </p:sp>
      <p:sp>
        <p:nvSpPr>
          <p:cNvPr id="29715" name="Rectangle 16"/>
          <p:cNvSpPr>
            <a:spLocks noChangeArrowheads="1"/>
          </p:cNvSpPr>
          <p:nvPr/>
        </p:nvSpPr>
        <p:spPr bwMode="auto">
          <a:xfrm>
            <a:off x="2355978" y="3006260"/>
            <a:ext cx="3763594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190500" indent="-19050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000" dirty="0"/>
              <a:t>Waste </a:t>
            </a:r>
            <a:r>
              <a:rPr lang="en-GB" sz="2000" dirty="0" smtClean="0"/>
              <a:t>elimination</a:t>
            </a:r>
          </a:p>
          <a:p>
            <a:pPr marL="428625" lvl="1" indent="-23812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1800" dirty="0" smtClean="0"/>
              <a:t>Waste from irregular flow</a:t>
            </a:r>
          </a:p>
          <a:p>
            <a:pPr marL="428625" lvl="1" indent="-23812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1800" dirty="0" smtClean="0"/>
              <a:t>Waste from inexact supply</a:t>
            </a:r>
          </a:p>
          <a:p>
            <a:pPr marL="428625" lvl="1" indent="-23812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1800" dirty="0" smtClean="0"/>
              <a:t>Waste from inflexible response</a:t>
            </a:r>
          </a:p>
          <a:p>
            <a:pPr marL="428625" lvl="1" indent="-238125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1800" dirty="0" smtClean="0"/>
              <a:t>Waste from variability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2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9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9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97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9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9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9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9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9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33" grpId="0" animBg="1"/>
      <p:bldP spid="29721" grpId="0"/>
      <p:bldP spid="29719" grpId="0"/>
      <p:bldP spid="2971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5"/>
          <p:cNvSpPr>
            <a:spLocks noChangeArrowheads="1"/>
          </p:cNvSpPr>
          <p:nvPr/>
        </p:nvSpPr>
        <p:spPr bwMode="auto">
          <a:xfrm>
            <a:off x="2570924" y="1767865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5842" name="Rectangle 7"/>
          <p:cNvSpPr>
            <a:spLocks noChangeArrowheads="1"/>
          </p:cNvSpPr>
          <p:nvPr/>
        </p:nvSpPr>
        <p:spPr bwMode="auto">
          <a:xfrm>
            <a:off x="2557168" y="5654064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5843" name="Text Box 8"/>
          <p:cNvSpPr txBox="1">
            <a:spLocks noChangeArrowheads="1"/>
          </p:cNvSpPr>
          <p:nvPr/>
        </p:nvSpPr>
        <p:spPr bwMode="auto">
          <a:xfrm>
            <a:off x="4049471" y="5673114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grpSp>
        <p:nvGrpSpPr>
          <p:cNvPr id="35844" name="Group 50"/>
          <p:cNvGrpSpPr>
            <a:grpSpLocks/>
          </p:cNvGrpSpPr>
          <p:nvPr/>
        </p:nvGrpSpPr>
        <p:grpSpPr bwMode="auto">
          <a:xfrm>
            <a:off x="7938393" y="2194901"/>
            <a:ext cx="1179399" cy="2916238"/>
            <a:chOff x="4562" y="1366"/>
            <a:chExt cx="686" cy="1092"/>
          </a:xfrm>
        </p:grpSpPr>
        <p:sp>
          <p:nvSpPr>
            <p:cNvPr id="35878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5879" name="Line 9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80" name="Line 10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81" name="Line 11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82" name="Line 12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83" name="Line 13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84" name="Line 14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85" name="AutoShape 15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35845" name="Text Box 16"/>
          <p:cNvSpPr txBox="1">
            <a:spLocks noChangeArrowheads="1"/>
          </p:cNvSpPr>
          <p:nvPr/>
        </p:nvSpPr>
        <p:spPr bwMode="auto">
          <a:xfrm>
            <a:off x="6839797" y="1143979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35846" name="Text Box 17"/>
          <p:cNvSpPr txBox="1">
            <a:spLocks noChangeArrowheads="1"/>
          </p:cNvSpPr>
          <p:nvPr/>
        </p:nvSpPr>
        <p:spPr bwMode="auto">
          <a:xfrm rot="-5400000">
            <a:off x="7947850" y="3473425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5847" name="Line 18"/>
          <p:cNvSpPr>
            <a:spLocks noChangeShapeType="1"/>
          </p:cNvSpPr>
          <p:nvPr/>
        </p:nvSpPr>
        <p:spPr bwMode="auto">
          <a:xfrm>
            <a:off x="5005367" y="1756751"/>
            <a:ext cx="0" cy="3887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2537" name="Rectangle 19"/>
          <p:cNvSpPr>
            <a:spLocks noChangeArrowheads="1"/>
          </p:cNvSpPr>
          <p:nvPr/>
        </p:nvSpPr>
        <p:spPr bwMode="auto">
          <a:xfrm>
            <a:off x="2569205" y="1774217"/>
            <a:ext cx="2436163" cy="38877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5849" name="AutoShape 20"/>
          <p:cNvSpPr>
            <a:spLocks noChangeArrowheads="1"/>
          </p:cNvSpPr>
          <p:nvPr/>
        </p:nvSpPr>
        <p:spPr bwMode="auto">
          <a:xfrm>
            <a:off x="2574363" y="1367817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5850" name="Text Box 21"/>
          <p:cNvSpPr txBox="1">
            <a:spLocks noChangeArrowheads="1"/>
          </p:cNvSpPr>
          <p:nvPr/>
        </p:nvSpPr>
        <p:spPr bwMode="auto">
          <a:xfrm>
            <a:off x="5639769" y="5111139"/>
            <a:ext cx="148026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5851" name="Text Box 22"/>
          <p:cNvSpPr txBox="1">
            <a:spLocks noChangeArrowheads="1"/>
          </p:cNvSpPr>
          <p:nvPr/>
        </p:nvSpPr>
        <p:spPr bwMode="auto">
          <a:xfrm>
            <a:off x="4199044" y="1072539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5853" name="Text Box 24"/>
          <p:cNvSpPr txBox="1">
            <a:spLocks noChangeArrowheads="1"/>
          </p:cNvSpPr>
          <p:nvPr/>
        </p:nvSpPr>
        <p:spPr bwMode="auto">
          <a:xfrm>
            <a:off x="6703976" y="5065104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5854" name="Text Box 25"/>
          <p:cNvSpPr txBox="1">
            <a:spLocks noChangeArrowheads="1"/>
          </p:cNvSpPr>
          <p:nvPr/>
        </p:nvSpPr>
        <p:spPr bwMode="auto">
          <a:xfrm>
            <a:off x="2514188" y="2948964"/>
            <a:ext cx="2480863" cy="1077218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marL="149225" indent="-149225" eaLnBrk="0" hangingPunct="0">
              <a:spcBef>
                <a:spcPct val="5000"/>
              </a:spcBef>
              <a:buFontTx/>
              <a:buChar char="•"/>
            </a:pPr>
            <a:r>
              <a:rPr lang="en-GB" dirty="0" smtClean="0"/>
              <a:t>Sacrifice </a:t>
            </a:r>
            <a:r>
              <a:rPr lang="en-GB" dirty="0"/>
              <a:t>high </a:t>
            </a:r>
            <a:r>
              <a:rPr lang="en-GB" dirty="0" smtClean="0"/>
              <a:t>utilisation </a:t>
            </a:r>
            <a:r>
              <a:rPr lang="en-GB" dirty="0"/>
              <a:t>for fast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and dependable throughput</a:t>
            </a:r>
            <a:endParaRPr lang="en-GB" dirty="0"/>
          </a:p>
        </p:txBody>
      </p:sp>
      <p:grpSp>
        <p:nvGrpSpPr>
          <p:cNvPr id="35855" name="Group 26"/>
          <p:cNvGrpSpPr>
            <a:grpSpLocks/>
          </p:cNvGrpSpPr>
          <p:nvPr/>
        </p:nvGrpSpPr>
        <p:grpSpPr bwMode="auto">
          <a:xfrm>
            <a:off x="459695" y="2199664"/>
            <a:ext cx="2159366" cy="2919412"/>
            <a:chOff x="204" y="1237"/>
            <a:chExt cx="1256" cy="1839"/>
          </a:xfrm>
        </p:grpSpPr>
        <p:sp>
          <p:nvSpPr>
            <p:cNvPr id="35864" name="Rectangle 27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5865" name="Text Box 28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35866" name="Text Box 29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35867" name="Text Box 30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35868" name="Text Box 31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35869" name="Text Box 32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35870" name="Text Box 33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35871" name="Line 34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72" name="Rectangle 35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5873" name="Freeform 36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74" name="Freeform 37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75" name="Freeform 38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76" name="Freeform 39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877" name="Freeform 40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5856" name="Line 41"/>
          <p:cNvSpPr>
            <a:spLocks noChangeShapeType="1"/>
          </p:cNvSpPr>
          <p:nvPr/>
        </p:nvSpPr>
        <p:spPr bwMode="auto">
          <a:xfrm>
            <a:off x="1224757" y="2199664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5857" name="Line 42"/>
          <p:cNvSpPr>
            <a:spLocks noChangeShapeType="1"/>
          </p:cNvSpPr>
          <p:nvPr/>
        </p:nvSpPr>
        <p:spPr bwMode="auto">
          <a:xfrm>
            <a:off x="2552013" y="5117489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5858" name="Rectangle 43"/>
          <p:cNvSpPr>
            <a:spLocks noChangeArrowheads="1"/>
          </p:cNvSpPr>
          <p:nvPr/>
        </p:nvSpPr>
        <p:spPr bwMode="auto">
          <a:xfrm>
            <a:off x="534910" y="1131870"/>
            <a:ext cx="216437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Capacity strategy</a:t>
            </a:r>
            <a:endParaRPr lang="en-US" sz="2000" dirty="0"/>
          </a:p>
        </p:txBody>
      </p:sp>
      <p:sp>
        <p:nvSpPr>
          <p:cNvPr id="35859" name="Rectangle 44"/>
          <p:cNvSpPr>
            <a:spLocks noChangeArrowheads="1"/>
          </p:cNvSpPr>
          <p:nvPr/>
        </p:nvSpPr>
        <p:spPr bwMode="auto">
          <a:xfrm>
            <a:off x="2557170" y="1767865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5860" name="Freeform 45"/>
          <p:cNvSpPr>
            <a:spLocks/>
          </p:cNvSpPr>
          <p:nvPr/>
        </p:nvSpPr>
        <p:spPr bwMode="auto">
          <a:xfrm>
            <a:off x="6839799" y="1799614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5861" name="Line 46"/>
          <p:cNvSpPr>
            <a:spLocks noChangeShapeType="1"/>
          </p:cNvSpPr>
          <p:nvPr/>
        </p:nvSpPr>
        <p:spPr bwMode="auto">
          <a:xfrm>
            <a:off x="5904530" y="1799617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5862" name="Text Box 47"/>
          <p:cNvSpPr txBox="1">
            <a:spLocks noChangeArrowheads="1"/>
          </p:cNvSpPr>
          <p:nvPr/>
        </p:nvSpPr>
        <p:spPr bwMode="auto">
          <a:xfrm>
            <a:off x="4862671" y="5111139"/>
            <a:ext cx="117080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5863" name="Text Box 48"/>
          <p:cNvSpPr txBox="1">
            <a:spLocks noChangeArrowheads="1"/>
          </p:cNvSpPr>
          <p:nvPr/>
        </p:nvSpPr>
        <p:spPr bwMode="auto">
          <a:xfrm>
            <a:off x="3103887" y="5111140"/>
            <a:ext cx="11759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Capacity strategy</a:t>
            </a:r>
            <a:endParaRPr lang="en-US" sz="1400" dirty="0">
              <a:latin typeface="Times New Roman" pitchFamily="18" charset="0"/>
            </a:endParaRPr>
          </a:p>
        </p:txBody>
      </p:sp>
      <p:sp>
        <p:nvSpPr>
          <p:cNvPr id="48" name="Rectangle 14"/>
          <p:cNvSpPr>
            <a:spLocks noChangeArrowheads="1"/>
          </p:cNvSpPr>
          <p:nvPr/>
        </p:nvSpPr>
        <p:spPr bwMode="auto">
          <a:xfrm>
            <a:off x="58454" y="53416"/>
            <a:ext cx="9785917" cy="86142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ctr"/>
          <a:lstStyle/>
          <a:p>
            <a:pPr algn="ctr"/>
            <a:r>
              <a:rPr lang="en-IN" sz="2800" b="1" dirty="0" smtClean="0"/>
              <a:t>Lean elements in the four operations </a:t>
            </a:r>
            <a:br>
              <a:rPr lang="en-IN" sz="2800" b="1" dirty="0" smtClean="0"/>
            </a:br>
            <a:r>
              <a:rPr lang="en-IN" sz="2800" b="1" dirty="0" smtClean="0"/>
              <a:t>strategy decision categories</a:t>
            </a:r>
            <a:endParaRPr lang="en-GB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5"/>
          <p:cNvSpPr>
            <a:spLocks noChangeArrowheads="1"/>
          </p:cNvSpPr>
          <p:nvPr/>
        </p:nvSpPr>
        <p:spPr bwMode="auto">
          <a:xfrm>
            <a:off x="2539589" y="1807940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6866" name="Rectangle 7"/>
          <p:cNvSpPr>
            <a:spLocks noChangeArrowheads="1"/>
          </p:cNvSpPr>
          <p:nvPr/>
        </p:nvSpPr>
        <p:spPr bwMode="auto">
          <a:xfrm>
            <a:off x="2525833" y="5694137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6867" name="Text Box 8"/>
          <p:cNvSpPr txBox="1">
            <a:spLocks noChangeArrowheads="1"/>
          </p:cNvSpPr>
          <p:nvPr/>
        </p:nvSpPr>
        <p:spPr bwMode="auto">
          <a:xfrm>
            <a:off x="4018136" y="5713187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6868" name="Text Box 9"/>
          <p:cNvSpPr txBox="1">
            <a:spLocks noChangeArrowheads="1"/>
          </p:cNvSpPr>
          <p:nvPr/>
        </p:nvSpPr>
        <p:spPr bwMode="auto">
          <a:xfrm>
            <a:off x="2355629" y="5224237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36869" name="Group 50"/>
          <p:cNvGrpSpPr>
            <a:grpSpLocks/>
          </p:cNvGrpSpPr>
          <p:nvPr/>
        </p:nvGrpSpPr>
        <p:grpSpPr bwMode="auto">
          <a:xfrm>
            <a:off x="7907058" y="2234974"/>
            <a:ext cx="1179399" cy="2916238"/>
            <a:chOff x="4562" y="1366"/>
            <a:chExt cx="686" cy="1092"/>
          </a:xfrm>
        </p:grpSpPr>
        <p:sp>
          <p:nvSpPr>
            <p:cNvPr id="36902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6903" name="Line 10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4" name="Line 11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5" name="Line 12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6" name="Line 13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7" name="Line 14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8" name="Line 15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9" name="AutoShape 16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36870" name="Text Box 17"/>
          <p:cNvSpPr txBox="1">
            <a:spLocks noChangeArrowheads="1"/>
          </p:cNvSpPr>
          <p:nvPr/>
        </p:nvSpPr>
        <p:spPr bwMode="auto">
          <a:xfrm>
            <a:off x="6808462" y="1184052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36871" name="Text Box 18"/>
          <p:cNvSpPr txBox="1">
            <a:spLocks noChangeArrowheads="1"/>
          </p:cNvSpPr>
          <p:nvPr/>
        </p:nvSpPr>
        <p:spPr bwMode="auto">
          <a:xfrm rot="-5400000">
            <a:off x="7837430" y="3542073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6872" name="Line 19"/>
          <p:cNvSpPr>
            <a:spLocks noChangeShapeType="1"/>
          </p:cNvSpPr>
          <p:nvPr/>
        </p:nvSpPr>
        <p:spPr bwMode="auto">
          <a:xfrm>
            <a:off x="3428435" y="1807940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3562" name="Rectangle 20"/>
          <p:cNvSpPr>
            <a:spLocks noChangeArrowheads="1"/>
          </p:cNvSpPr>
          <p:nvPr/>
        </p:nvSpPr>
        <p:spPr bwMode="auto">
          <a:xfrm>
            <a:off x="3438752" y="1806349"/>
            <a:ext cx="2436163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6874" name="AutoShape 21"/>
          <p:cNvSpPr>
            <a:spLocks noChangeArrowheads="1"/>
          </p:cNvSpPr>
          <p:nvPr/>
        </p:nvSpPr>
        <p:spPr bwMode="auto">
          <a:xfrm>
            <a:off x="2543028" y="1407890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6875" name="Text Box 22"/>
          <p:cNvSpPr txBox="1">
            <a:spLocks noChangeArrowheads="1"/>
          </p:cNvSpPr>
          <p:nvPr/>
        </p:nvSpPr>
        <p:spPr bwMode="auto">
          <a:xfrm>
            <a:off x="5608434" y="5151212"/>
            <a:ext cx="148026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6876" name="Text Box 23"/>
          <p:cNvSpPr txBox="1">
            <a:spLocks noChangeArrowheads="1"/>
          </p:cNvSpPr>
          <p:nvPr/>
        </p:nvSpPr>
        <p:spPr bwMode="auto">
          <a:xfrm>
            <a:off x="4167709" y="1112612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6877" name="Text Box 25"/>
          <p:cNvSpPr txBox="1">
            <a:spLocks noChangeArrowheads="1"/>
          </p:cNvSpPr>
          <p:nvPr/>
        </p:nvSpPr>
        <p:spPr bwMode="auto">
          <a:xfrm>
            <a:off x="6672641" y="5105177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6878" name="Text Box 26"/>
          <p:cNvSpPr txBox="1">
            <a:spLocks noChangeArrowheads="1"/>
          </p:cNvSpPr>
          <p:nvPr/>
        </p:nvSpPr>
        <p:spPr bwMode="auto">
          <a:xfrm>
            <a:off x="3376860" y="2273074"/>
            <a:ext cx="2573702" cy="2332946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marL="149225" indent="-149225" eaLnBrk="0" hangingPunct="0">
              <a:spcBef>
                <a:spcPct val="5000"/>
              </a:spcBef>
              <a:buFontTx/>
              <a:buChar char="•"/>
            </a:pPr>
            <a:r>
              <a:rPr lang="en-GB" dirty="0" smtClean="0"/>
              <a:t>Supplier development to ensure quality and delivery conformance</a:t>
            </a:r>
          </a:p>
          <a:p>
            <a:pPr marL="149225" indent="-149225" eaLnBrk="0" hangingPunct="0">
              <a:spcBef>
                <a:spcPct val="5000"/>
              </a:spcBef>
              <a:buFontTx/>
              <a:buChar char="•"/>
            </a:pPr>
            <a:r>
              <a:rPr lang="en-GB" dirty="0" smtClean="0"/>
              <a:t>Integrated supply network coordination to ensure synchronous flow</a:t>
            </a:r>
          </a:p>
          <a:p>
            <a:pPr marL="149225" indent="-149225" eaLnBrk="0" hangingPunct="0">
              <a:spcBef>
                <a:spcPct val="5000"/>
              </a:spcBef>
              <a:buFontTx/>
              <a:buChar char="•"/>
            </a:pPr>
            <a:r>
              <a:rPr lang="en-GB" dirty="0" smtClean="0"/>
              <a:t>Work on functional barriers</a:t>
            </a:r>
            <a:endParaRPr lang="en-GB" dirty="0"/>
          </a:p>
        </p:txBody>
      </p:sp>
      <p:grpSp>
        <p:nvGrpSpPr>
          <p:cNvPr id="36879" name="Group 27"/>
          <p:cNvGrpSpPr>
            <a:grpSpLocks/>
          </p:cNvGrpSpPr>
          <p:nvPr/>
        </p:nvGrpSpPr>
        <p:grpSpPr bwMode="auto">
          <a:xfrm>
            <a:off x="428360" y="2239737"/>
            <a:ext cx="2159366" cy="2919412"/>
            <a:chOff x="204" y="1237"/>
            <a:chExt cx="1256" cy="1839"/>
          </a:xfrm>
        </p:grpSpPr>
        <p:sp>
          <p:nvSpPr>
            <p:cNvPr id="36888" name="Rectangle 28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6889" name="Text Box 29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36890" name="Text Box 30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36891" name="Text Box 31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36892" name="Text Box 32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36893" name="Text Box 33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36894" name="Text Box 34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36895" name="Line 35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896" name="Rectangle 36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6897" name="Freeform 37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898" name="Freeform 38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899" name="Freeform 39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0" name="Freeform 40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6901" name="Freeform 41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6880" name="Line 42"/>
          <p:cNvSpPr>
            <a:spLocks noChangeShapeType="1"/>
          </p:cNvSpPr>
          <p:nvPr/>
        </p:nvSpPr>
        <p:spPr bwMode="auto">
          <a:xfrm>
            <a:off x="1193422" y="2239737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81" name="Line 43"/>
          <p:cNvSpPr>
            <a:spLocks noChangeShapeType="1"/>
          </p:cNvSpPr>
          <p:nvPr/>
        </p:nvSpPr>
        <p:spPr bwMode="auto">
          <a:xfrm>
            <a:off x="2520678" y="5157562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82" name="Rectangle 44"/>
          <p:cNvSpPr>
            <a:spLocks noChangeArrowheads="1"/>
          </p:cNvSpPr>
          <p:nvPr/>
        </p:nvSpPr>
        <p:spPr bwMode="auto">
          <a:xfrm>
            <a:off x="532973" y="1131870"/>
            <a:ext cx="193835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Supply network</a:t>
            </a:r>
            <a:endParaRPr lang="en-US" sz="2000" dirty="0"/>
          </a:p>
        </p:txBody>
      </p:sp>
      <p:sp>
        <p:nvSpPr>
          <p:cNvPr id="36883" name="Rectangle 45"/>
          <p:cNvSpPr>
            <a:spLocks noChangeArrowheads="1"/>
          </p:cNvSpPr>
          <p:nvPr/>
        </p:nvSpPr>
        <p:spPr bwMode="auto">
          <a:xfrm>
            <a:off x="2525835" y="1807940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6884" name="Freeform 46"/>
          <p:cNvSpPr>
            <a:spLocks/>
          </p:cNvSpPr>
          <p:nvPr/>
        </p:nvSpPr>
        <p:spPr bwMode="auto">
          <a:xfrm>
            <a:off x="6808464" y="1839687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85" name="Line 47"/>
          <p:cNvSpPr>
            <a:spLocks noChangeShapeType="1"/>
          </p:cNvSpPr>
          <p:nvPr/>
        </p:nvSpPr>
        <p:spPr bwMode="auto">
          <a:xfrm>
            <a:off x="5873195" y="1839690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36886" name="Text Box 48"/>
          <p:cNvSpPr txBox="1">
            <a:spLocks noChangeArrowheads="1"/>
          </p:cNvSpPr>
          <p:nvPr/>
        </p:nvSpPr>
        <p:spPr bwMode="auto">
          <a:xfrm>
            <a:off x="3533310" y="5224237"/>
            <a:ext cx="221094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Supply network</a:t>
            </a:r>
            <a:endParaRPr lang="en-US" sz="1400" dirty="0">
              <a:latin typeface="Times New Roman" pitchFamily="18" charset="0"/>
            </a:endParaRPr>
          </a:p>
        </p:txBody>
      </p:sp>
      <p:sp>
        <p:nvSpPr>
          <p:cNvPr id="36887" name="Text Box 23"/>
          <p:cNvSpPr txBox="1">
            <a:spLocks noChangeArrowheads="1"/>
          </p:cNvSpPr>
          <p:nvPr/>
        </p:nvSpPr>
        <p:spPr bwMode="auto">
          <a:xfrm>
            <a:off x="0" y="19053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Lean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5"/>
          <p:cNvSpPr>
            <a:spLocks noChangeArrowheads="1"/>
          </p:cNvSpPr>
          <p:nvPr/>
        </p:nvSpPr>
        <p:spPr bwMode="auto">
          <a:xfrm>
            <a:off x="2542359" y="1799145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7890" name="Rectangle 7"/>
          <p:cNvSpPr>
            <a:spLocks noChangeArrowheads="1"/>
          </p:cNvSpPr>
          <p:nvPr/>
        </p:nvSpPr>
        <p:spPr bwMode="auto">
          <a:xfrm>
            <a:off x="2528604" y="5685345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7891" name="Text Box 8"/>
          <p:cNvSpPr txBox="1">
            <a:spLocks noChangeArrowheads="1"/>
          </p:cNvSpPr>
          <p:nvPr/>
        </p:nvSpPr>
        <p:spPr bwMode="auto">
          <a:xfrm>
            <a:off x="4020906" y="5704395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7892" name="Text Box 9"/>
          <p:cNvSpPr txBox="1">
            <a:spLocks noChangeArrowheads="1"/>
          </p:cNvSpPr>
          <p:nvPr/>
        </p:nvSpPr>
        <p:spPr bwMode="auto">
          <a:xfrm>
            <a:off x="2358400" y="5215445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7893" name="Text Box 10"/>
          <p:cNvSpPr txBox="1">
            <a:spLocks noChangeArrowheads="1"/>
          </p:cNvSpPr>
          <p:nvPr/>
        </p:nvSpPr>
        <p:spPr bwMode="auto">
          <a:xfrm>
            <a:off x="3431205" y="5190045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37894" name="Group 50"/>
          <p:cNvGrpSpPr>
            <a:grpSpLocks/>
          </p:cNvGrpSpPr>
          <p:nvPr/>
        </p:nvGrpSpPr>
        <p:grpSpPr bwMode="auto">
          <a:xfrm>
            <a:off x="7909828" y="2226182"/>
            <a:ext cx="1179399" cy="2916238"/>
            <a:chOff x="4562" y="1366"/>
            <a:chExt cx="686" cy="1092"/>
          </a:xfrm>
        </p:grpSpPr>
        <p:sp>
          <p:nvSpPr>
            <p:cNvPr id="37926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7927" name="Line 11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8" name="Line 12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9" name="Line 13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30" name="Line 14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31" name="Line 15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32" name="Line 16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33" name="AutoShape 17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37895" name="Text Box 18"/>
          <p:cNvSpPr txBox="1">
            <a:spLocks noChangeArrowheads="1"/>
          </p:cNvSpPr>
          <p:nvPr/>
        </p:nvSpPr>
        <p:spPr bwMode="auto">
          <a:xfrm>
            <a:off x="6811232" y="1175260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37896" name="Text Box 19"/>
          <p:cNvSpPr txBox="1">
            <a:spLocks noChangeArrowheads="1"/>
          </p:cNvSpPr>
          <p:nvPr/>
        </p:nvSpPr>
        <p:spPr bwMode="auto">
          <a:xfrm rot="-5400000">
            <a:off x="7840200" y="3533281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7897" name="Line 20"/>
          <p:cNvSpPr>
            <a:spLocks noChangeShapeType="1"/>
          </p:cNvSpPr>
          <p:nvPr/>
        </p:nvSpPr>
        <p:spPr bwMode="auto">
          <a:xfrm>
            <a:off x="3431205" y="1799145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7898" name="Rectangle 21"/>
          <p:cNvSpPr>
            <a:spLocks noChangeArrowheads="1"/>
          </p:cNvSpPr>
          <p:nvPr/>
        </p:nvSpPr>
        <p:spPr bwMode="auto">
          <a:xfrm>
            <a:off x="4407734" y="1799145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4588" name="Rectangle 22"/>
          <p:cNvSpPr>
            <a:spLocks noChangeArrowheads="1"/>
          </p:cNvSpPr>
          <p:nvPr/>
        </p:nvSpPr>
        <p:spPr bwMode="auto">
          <a:xfrm>
            <a:off x="4416330" y="1797557"/>
            <a:ext cx="2436164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7900" name="AutoShape 23"/>
          <p:cNvSpPr>
            <a:spLocks noChangeArrowheads="1"/>
          </p:cNvSpPr>
          <p:nvPr/>
        </p:nvSpPr>
        <p:spPr bwMode="auto">
          <a:xfrm>
            <a:off x="2545798" y="1399098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7901" name="Text Box 24"/>
          <p:cNvSpPr txBox="1">
            <a:spLocks noChangeArrowheads="1"/>
          </p:cNvSpPr>
          <p:nvPr/>
        </p:nvSpPr>
        <p:spPr bwMode="auto">
          <a:xfrm>
            <a:off x="4534958" y="5218620"/>
            <a:ext cx="219890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Process technology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7902" name="Text Box 25"/>
          <p:cNvSpPr txBox="1">
            <a:spLocks noChangeArrowheads="1"/>
          </p:cNvSpPr>
          <p:nvPr/>
        </p:nvSpPr>
        <p:spPr bwMode="auto">
          <a:xfrm>
            <a:off x="4170479" y="1103820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7903" name="Text Box 27"/>
          <p:cNvSpPr txBox="1">
            <a:spLocks noChangeArrowheads="1"/>
          </p:cNvSpPr>
          <p:nvPr/>
        </p:nvSpPr>
        <p:spPr bwMode="auto">
          <a:xfrm>
            <a:off x="6675413" y="5096385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7904" name="Text Box 28"/>
          <p:cNvSpPr txBox="1">
            <a:spLocks noChangeArrowheads="1"/>
          </p:cNvSpPr>
          <p:nvPr/>
        </p:nvSpPr>
        <p:spPr bwMode="auto">
          <a:xfrm>
            <a:off x="4409454" y="2280160"/>
            <a:ext cx="2480865" cy="15843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Small flexible 	technology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Emphasis on 	equipment reliability 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 Reduce process 	variability </a:t>
            </a:r>
          </a:p>
        </p:txBody>
      </p:sp>
      <p:grpSp>
        <p:nvGrpSpPr>
          <p:cNvPr id="37905" name="Group 29"/>
          <p:cNvGrpSpPr>
            <a:grpSpLocks/>
          </p:cNvGrpSpPr>
          <p:nvPr/>
        </p:nvGrpSpPr>
        <p:grpSpPr bwMode="auto">
          <a:xfrm>
            <a:off x="431130" y="2230945"/>
            <a:ext cx="2159366" cy="2919412"/>
            <a:chOff x="204" y="1237"/>
            <a:chExt cx="1256" cy="1839"/>
          </a:xfrm>
        </p:grpSpPr>
        <p:sp>
          <p:nvSpPr>
            <p:cNvPr id="37912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7913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37914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37915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37916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37917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37918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37919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0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7921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2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3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4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925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7906" name="Line 44"/>
          <p:cNvSpPr>
            <a:spLocks noChangeShapeType="1"/>
          </p:cNvSpPr>
          <p:nvPr/>
        </p:nvSpPr>
        <p:spPr bwMode="auto">
          <a:xfrm>
            <a:off x="1196193" y="2230945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7907" name="Line 45"/>
          <p:cNvSpPr>
            <a:spLocks noChangeShapeType="1"/>
          </p:cNvSpPr>
          <p:nvPr/>
        </p:nvSpPr>
        <p:spPr bwMode="auto">
          <a:xfrm>
            <a:off x="2523448" y="5148770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7908" name="Rectangle 46"/>
          <p:cNvSpPr>
            <a:spLocks noChangeArrowheads="1"/>
          </p:cNvSpPr>
          <p:nvPr/>
        </p:nvSpPr>
        <p:spPr bwMode="auto">
          <a:xfrm>
            <a:off x="526219" y="1131870"/>
            <a:ext cx="242245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Process technology</a:t>
            </a:r>
            <a:endParaRPr lang="en-US" sz="2000" dirty="0"/>
          </a:p>
        </p:txBody>
      </p:sp>
      <p:sp>
        <p:nvSpPr>
          <p:cNvPr id="37909" name="Rectangle 47"/>
          <p:cNvSpPr>
            <a:spLocks noChangeArrowheads="1"/>
          </p:cNvSpPr>
          <p:nvPr/>
        </p:nvSpPr>
        <p:spPr bwMode="auto">
          <a:xfrm>
            <a:off x="2528605" y="1799145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7910" name="Freeform 48"/>
          <p:cNvSpPr>
            <a:spLocks/>
          </p:cNvSpPr>
          <p:nvPr/>
        </p:nvSpPr>
        <p:spPr bwMode="auto">
          <a:xfrm>
            <a:off x="6811234" y="1830895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9" name="Text Box 23"/>
          <p:cNvSpPr txBox="1">
            <a:spLocks noChangeArrowheads="1"/>
          </p:cNvSpPr>
          <p:nvPr/>
        </p:nvSpPr>
        <p:spPr bwMode="auto">
          <a:xfrm>
            <a:off x="0" y="19053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IN" sz="2800" b="1" dirty="0" smtClean="0"/>
              <a:t>Lean elements in the four operations </a:t>
            </a:r>
            <a:br>
              <a:rPr lang="en-IN" sz="2800" b="1" dirty="0" smtClean="0"/>
            </a:br>
            <a:r>
              <a:rPr lang="en-IN" sz="2800" b="1" dirty="0" smtClean="0"/>
              <a:t>strategy 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5"/>
          <p:cNvSpPr>
            <a:spLocks noChangeArrowheads="1"/>
          </p:cNvSpPr>
          <p:nvPr/>
        </p:nvSpPr>
        <p:spPr bwMode="auto">
          <a:xfrm>
            <a:off x="2788474" y="1799145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8914" name="Rectangle 7"/>
          <p:cNvSpPr>
            <a:spLocks noChangeArrowheads="1"/>
          </p:cNvSpPr>
          <p:nvPr/>
        </p:nvSpPr>
        <p:spPr bwMode="auto">
          <a:xfrm>
            <a:off x="2774719" y="5685345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8915" name="Text Box 8"/>
          <p:cNvSpPr txBox="1">
            <a:spLocks noChangeArrowheads="1"/>
          </p:cNvSpPr>
          <p:nvPr/>
        </p:nvSpPr>
        <p:spPr bwMode="auto">
          <a:xfrm>
            <a:off x="4267021" y="5704395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8916" name="Text Box 9"/>
          <p:cNvSpPr txBox="1">
            <a:spLocks noChangeArrowheads="1"/>
          </p:cNvSpPr>
          <p:nvPr/>
        </p:nvSpPr>
        <p:spPr bwMode="auto">
          <a:xfrm>
            <a:off x="2604515" y="5215445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8917" name="Text Box 10"/>
          <p:cNvSpPr txBox="1">
            <a:spLocks noChangeArrowheads="1"/>
          </p:cNvSpPr>
          <p:nvPr/>
        </p:nvSpPr>
        <p:spPr bwMode="auto">
          <a:xfrm>
            <a:off x="3704828" y="5207507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38918" name="Group 49"/>
          <p:cNvGrpSpPr>
            <a:grpSpLocks/>
          </p:cNvGrpSpPr>
          <p:nvPr/>
        </p:nvGrpSpPr>
        <p:grpSpPr bwMode="auto">
          <a:xfrm>
            <a:off x="8155943" y="2226182"/>
            <a:ext cx="1179399" cy="2916238"/>
            <a:chOff x="4562" y="1366"/>
            <a:chExt cx="686" cy="1092"/>
          </a:xfrm>
        </p:grpSpPr>
        <p:sp>
          <p:nvSpPr>
            <p:cNvPr id="38949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8950" name="Line 11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51" name="Line 12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52" name="Line 13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53" name="Line 14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54" name="Line 15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55" name="Line 16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56" name="AutoShape 17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38919" name="Text Box 18"/>
          <p:cNvSpPr txBox="1">
            <a:spLocks noChangeArrowheads="1"/>
          </p:cNvSpPr>
          <p:nvPr/>
        </p:nvSpPr>
        <p:spPr bwMode="auto">
          <a:xfrm>
            <a:off x="7057347" y="1175260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38920" name="Text Box 19"/>
          <p:cNvSpPr txBox="1">
            <a:spLocks noChangeArrowheads="1"/>
          </p:cNvSpPr>
          <p:nvPr/>
        </p:nvSpPr>
        <p:spPr bwMode="auto">
          <a:xfrm rot="-5400000">
            <a:off x="8086315" y="3390406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8921" name="Line 20"/>
          <p:cNvSpPr>
            <a:spLocks noChangeShapeType="1"/>
          </p:cNvSpPr>
          <p:nvPr/>
        </p:nvSpPr>
        <p:spPr bwMode="auto">
          <a:xfrm>
            <a:off x="3677320" y="1799145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8922" name="Rectangle 21"/>
          <p:cNvSpPr>
            <a:spLocks noChangeArrowheads="1"/>
          </p:cNvSpPr>
          <p:nvPr/>
        </p:nvSpPr>
        <p:spPr bwMode="auto">
          <a:xfrm>
            <a:off x="4653849" y="1799145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5612" name="Rectangle 22"/>
          <p:cNvSpPr>
            <a:spLocks noChangeArrowheads="1"/>
          </p:cNvSpPr>
          <p:nvPr/>
        </p:nvSpPr>
        <p:spPr bwMode="auto">
          <a:xfrm>
            <a:off x="5723218" y="1830895"/>
            <a:ext cx="2436163" cy="38544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8924" name="AutoShape 23"/>
          <p:cNvSpPr>
            <a:spLocks noChangeArrowheads="1"/>
          </p:cNvSpPr>
          <p:nvPr/>
        </p:nvSpPr>
        <p:spPr bwMode="auto">
          <a:xfrm>
            <a:off x="2791913" y="1399098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8925" name="Text Box 24"/>
          <p:cNvSpPr txBox="1">
            <a:spLocks noChangeArrowheads="1"/>
          </p:cNvSpPr>
          <p:nvPr/>
        </p:nvSpPr>
        <p:spPr bwMode="auto">
          <a:xfrm>
            <a:off x="4574765" y="5199570"/>
            <a:ext cx="123441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38926" name="Text Box 25"/>
          <p:cNvSpPr txBox="1">
            <a:spLocks noChangeArrowheads="1"/>
          </p:cNvSpPr>
          <p:nvPr/>
        </p:nvSpPr>
        <p:spPr bwMode="auto">
          <a:xfrm>
            <a:off x="4416594" y="1103820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8927" name="Text Box 27"/>
          <p:cNvSpPr txBox="1">
            <a:spLocks noChangeArrowheads="1"/>
          </p:cNvSpPr>
          <p:nvPr/>
        </p:nvSpPr>
        <p:spPr bwMode="auto">
          <a:xfrm>
            <a:off x="6044714" y="5190045"/>
            <a:ext cx="19307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Development</a:t>
            </a:r>
          </a:p>
          <a:p>
            <a:pPr algn="ctr" eaLnBrk="0" hangingPunct="0"/>
            <a:r>
              <a:rPr lang="en-US" sz="1400" dirty="0"/>
              <a:t>and organisation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38928" name="Text Box 28"/>
          <p:cNvSpPr txBox="1">
            <a:spLocks noChangeArrowheads="1"/>
          </p:cNvSpPr>
          <p:nvPr/>
        </p:nvSpPr>
        <p:spPr bwMode="auto">
          <a:xfrm>
            <a:off x="5654447" y="2280157"/>
            <a:ext cx="2480863" cy="23177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</a:t>
            </a:r>
            <a:r>
              <a:rPr lang="en-GB" dirty="0"/>
              <a:t>Continuous 	improvement 	through waste 	elimination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</a:t>
            </a:r>
            <a:r>
              <a:rPr lang="en-GB" dirty="0"/>
              <a:t>Smooth synchronised 	flow exposes waste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People motivation and 	involvement through 	reduced buffering</a:t>
            </a:r>
          </a:p>
        </p:txBody>
      </p:sp>
      <p:grpSp>
        <p:nvGrpSpPr>
          <p:cNvPr id="38929" name="Group 29"/>
          <p:cNvGrpSpPr>
            <a:grpSpLocks/>
          </p:cNvGrpSpPr>
          <p:nvPr/>
        </p:nvGrpSpPr>
        <p:grpSpPr bwMode="auto">
          <a:xfrm>
            <a:off x="677245" y="2230945"/>
            <a:ext cx="2159366" cy="2919412"/>
            <a:chOff x="204" y="1237"/>
            <a:chExt cx="1256" cy="1839"/>
          </a:xfrm>
        </p:grpSpPr>
        <p:sp>
          <p:nvSpPr>
            <p:cNvPr id="38935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8936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38937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38938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38939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38940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38941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38942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43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38944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45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46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47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8948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38930" name="Line 44"/>
          <p:cNvSpPr>
            <a:spLocks noChangeShapeType="1"/>
          </p:cNvSpPr>
          <p:nvPr/>
        </p:nvSpPr>
        <p:spPr bwMode="auto">
          <a:xfrm>
            <a:off x="1442308" y="2230945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8931" name="Line 45"/>
          <p:cNvSpPr>
            <a:spLocks noChangeShapeType="1"/>
          </p:cNvSpPr>
          <p:nvPr/>
        </p:nvSpPr>
        <p:spPr bwMode="auto">
          <a:xfrm>
            <a:off x="2769563" y="5148770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38932" name="Rectangle 46"/>
          <p:cNvSpPr>
            <a:spLocks noChangeArrowheads="1"/>
          </p:cNvSpPr>
          <p:nvPr/>
        </p:nvSpPr>
        <p:spPr bwMode="auto">
          <a:xfrm>
            <a:off x="515865" y="1133542"/>
            <a:ext cx="36199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Development </a:t>
            </a:r>
            <a:r>
              <a:rPr lang="en-GB" sz="1800" dirty="0"/>
              <a:t>and</a:t>
            </a:r>
            <a:r>
              <a:rPr lang="en-GB" sz="2000" dirty="0"/>
              <a:t> organisation</a:t>
            </a:r>
            <a:endParaRPr lang="en-US" sz="2000" dirty="0"/>
          </a:p>
        </p:txBody>
      </p:sp>
      <p:sp>
        <p:nvSpPr>
          <p:cNvPr id="38933" name="Rectangle 47"/>
          <p:cNvSpPr>
            <a:spLocks noChangeArrowheads="1"/>
          </p:cNvSpPr>
          <p:nvPr/>
        </p:nvSpPr>
        <p:spPr bwMode="auto">
          <a:xfrm>
            <a:off x="2774720" y="1799145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8934" name="Text Box 23"/>
          <p:cNvSpPr txBox="1">
            <a:spLocks noChangeArrowheads="1"/>
          </p:cNvSpPr>
          <p:nvPr/>
        </p:nvSpPr>
        <p:spPr bwMode="auto">
          <a:xfrm>
            <a:off x="0" y="19053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Lean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1" name="Text Box 4"/>
          <p:cNvSpPr txBox="1">
            <a:spLocks noChangeArrowheads="1"/>
          </p:cNvSpPr>
          <p:nvPr/>
        </p:nvSpPr>
        <p:spPr bwMode="auto">
          <a:xfrm>
            <a:off x="3508972" y="448627"/>
            <a:ext cx="288488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What is BPR?</a:t>
            </a:r>
            <a:endParaRPr lang="en-US" sz="2800" b="1" dirty="0"/>
          </a:p>
        </p:txBody>
      </p:sp>
      <p:sp>
        <p:nvSpPr>
          <p:cNvPr id="39942" name="Text Box 5"/>
          <p:cNvSpPr txBox="1">
            <a:spLocks noChangeArrowheads="1"/>
          </p:cNvSpPr>
          <p:nvPr/>
        </p:nvSpPr>
        <p:spPr bwMode="auto">
          <a:xfrm>
            <a:off x="543808" y="1359078"/>
            <a:ext cx="5759456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BPR has been defined as… </a:t>
            </a:r>
            <a:endParaRPr lang="en-US" sz="2400" dirty="0"/>
          </a:p>
        </p:txBody>
      </p:sp>
      <p:sp>
        <p:nvSpPr>
          <p:cNvPr id="39940" name="Text Box 13"/>
          <p:cNvSpPr txBox="1">
            <a:spLocks noChangeArrowheads="1"/>
          </p:cNvSpPr>
          <p:nvPr/>
        </p:nvSpPr>
        <p:spPr bwMode="auto">
          <a:xfrm>
            <a:off x="835514" y="1824217"/>
            <a:ext cx="8304396" cy="17541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35000"/>
              </a:lnSpc>
              <a:spcBef>
                <a:spcPct val="50000"/>
              </a:spcBef>
            </a:pPr>
            <a:r>
              <a:rPr lang="en-US" sz="2000" b="1" i="1" dirty="0" smtClean="0"/>
              <a:t>'… the fundamental rethinking and radical redesign of business processes to achieve dramatic improvements in critical, contemporary measures of performance, such as cost, quality, service and </a:t>
            </a:r>
            <a:r>
              <a:rPr lang="en-US" sz="2000" b="1" i="1" dirty="0" smtClean="0"/>
              <a:t>speed</a:t>
            </a:r>
            <a:r>
              <a:rPr lang="en-GB" sz="2000" b="1" i="1" dirty="0" smtClean="0"/>
              <a:t>.’</a:t>
            </a:r>
            <a:endParaRPr lang="en-GB" sz="2000" b="1" i="1" dirty="0"/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61260" y="6059471"/>
            <a:ext cx="6940574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800" dirty="0"/>
              <a:t>Hammer, M. and Champy, J. (1993) </a:t>
            </a:r>
            <a:r>
              <a:rPr lang="en-GB" sz="800" i="1" dirty="0" smtClean="0"/>
              <a:t>Reengineering </a:t>
            </a:r>
            <a:r>
              <a:rPr lang="en-GB" sz="800" i="1" dirty="0"/>
              <a:t>the Corporation: A manifesto for business </a:t>
            </a:r>
            <a:r>
              <a:rPr lang="en-GB" sz="800" i="1" dirty="0" smtClean="0"/>
              <a:t>revolution.</a:t>
            </a:r>
            <a:r>
              <a:rPr lang="en-GB" sz="800" dirty="0" smtClean="0"/>
              <a:t> New York: Harper Business.</a:t>
            </a:r>
            <a:endParaRPr lang="en-US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4"/>
          <p:cNvGrpSpPr>
            <a:grpSpLocks/>
          </p:cNvGrpSpPr>
          <p:nvPr/>
        </p:nvGrpSpPr>
        <p:grpSpPr bwMode="auto">
          <a:xfrm>
            <a:off x="1208763" y="2048098"/>
            <a:ext cx="6515921" cy="3784600"/>
            <a:chOff x="742" y="1364"/>
            <a:chExt cx="3790" cy="2384"/>
          </a:xfrm>
        </p:grpSpPr>
        <p:sp>
          <p:nvSpPr>
            <p:cNvPr id="27684" name="Rectangle 3"/>
            <p:cNvSpPr>
              <a:spLocks noChangeArrowheads="1"/>
            </p:cNvSpPr>
            <p:nvPr/>
          </p:nvSpPr>
          <p:spPr bwMode="auto">
            <a:xfrm>
              <a:off x="1795" y="1464"/>
              <a:ext cx="509" cy="20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27685" name="Rectangle 4"/>
            <p:cNvSpPr>
              <a:spLocks noChangeArrowheads="1"/>
            </p:cNvSpPr>
            <p:nvPr/>
          </p:nvSpPr>
          <p:spPr bwMode="auto">
            <a:xfrm>
              <a:off x="2897" y="1464"/>
              <a:ext cx="509" cy="20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27686" name="Rectangle 5"/>
            <p:cNvSpPr>
              <a:spLocks noChangeArrowheads="1"/>
            </p:cNvSpPr>
            <p:nvPr/>
          </p:nvSpPr>
          <p:spPr bwMode="auto">
            <a:xfrm>
              <a:off x="4023" y="1464"/>
              <a:ext cx="509" cy="20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27687" name="Rectangle 6"/>
            <p:cNvSpPr>
              <a:spLocks noChangeArrowheads="1"/>
            </p:cNvSpPr>
            <p:nvPr/>
          </p:nvSpPr>
          <p:spPr bwMode="auto">
            <a:xfrm>
              <a:off x="742" y="1464"/>
              <a:ext cx="509" cy="20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dirty="0"/>
            </a:p>
          </p:txBody>
        </p:sp>
        <p:sp>
          <p:nvSpPr>
            <p:cNvPr id="40999" name="Line 7"/>
            <p:cNvSpPr>
              <a:spLocks noChangeShapeType="1"/>
            </p:cNvSpPr>
            <p:nvPr/>
          </p:nvSpPr>
          <p:spPr bwMode="auto">
            <a:xfrm>
              <a:off x="1005" y="1364"/>
              <a:ext cx="0" cy="2373"/>
            </a:xfrm>
            <a:prstGeom prst="line">
              <a:avLst/>
            </a:prstGeom>
            <a:noFill/>
            <a:ln w="57150">
              <a:solidFill>
                <a:srgbClr val="006699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000" name="Line 8"/>
            <p:cNvSpPr>
              <a:spLocks noChangeShapeType="1"/>
            </p:cNvSpPr>
            <p:nvPr/>
          </p:nvSpPr>
          <p:spPr bwMode="auto">
            <a:xfrm>
              <a:off x="2062" y="1368"/>
              <a:ext cx="0" cy="2373"/>
            </a:xfrm>
            <a:prstGeom prst="line">
              <a:avLst/>
            </a:prstGeom>
            <a:noFill/>
            <a:ln w="57150">
              <a:solidFill>
                <a:srgbClr val="006699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001" name="Line 9"/>
            <p:cNvSpPr>
              <a:spLocks noChangeShapeType="1"/>
            </p:cNvSpPr>
            <p:nvPr/>
          </p:nvSpPr>
          <p:spPr bwMode="auto">
            <a:xfrm>
              <a:off x="3157" y="1368"/>
              <a:ext cx="0" cy="2373"/>
            </a:xfrm>
            <a:prstGeom prst="line">
              <a:avLst/>
            </a:prstGeom>
            <a:noFill/>
            <a:ln w="57150">
              <a:solidFill>
                <a:srgbClr val="006699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1002" name="Line 10"/>
            <p:cNvSpPr>
              <a:spLocks noChangeShapeType="1"/>
            </p:cNvSpPr>
            <p:nvPr/>
          </p:nvSpPr>
          <p:spPr bwMode="auto">
            <a:xfrm>
              <a:off x="4271" y="1375"/>
              <a:ext cx="0" cy="2373"/>
            </a:xfrm>
            <a:prstGeom prst="line">
              <a:avLst/>
            </a:prstGeom>
            <a:noFill/>
            <a:ln w="57150">
              <a:solidFill>
                <a:srgbClr val="006699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0962" name="Rectangle 11"/>
          <p:cNvSpPr>
            <a:spLocks noChangeArrowheads="1"/>
          </p:cNvSpPr>
          <p:nvPr/>
        </p:nvSpPr>
        <p:spPr bwMode="auto">
          <a:xfrm>
            <a:off x="326129" y="-59242"/>
            <a:ext cx="925057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anchor="ctr">
            <a:spAutoFit/>
          </a:bodyPr>
          <a:lstStyle/>
          <a:p>
            <a:pPr algn="ctr"/>
            <a:r>
              <a:rPr lang="en-US" sz="2400" b="1" dirty="0"/>
              <a:t>BPR </a:t>
            </a:r>
            <a:r>
              <a:rPr lang="en-GB" sz="2400" b="1" dirty="0" smtClean="0"/>
              <a:t>advocates</a:t>
            </a:r>
            <a:r>
              <a:rPr lang="en-US" sz="2400" b="1" dirty="0" smtClean="0"/>
              <a:t> </a:t>
            </a:r>
            <a:r>
              <a:rPr lang="en-GB" sz="2400" b="1" dirty="0" smtClean="0"/>
              <a:t>reorganising</a:t>
            </a:r>
            <a:r>
              <a:rPr lang="en-US" sz="2400" b="1" dirty="0" smtClean="0"/>
              <a:t> </a:t>
            </a:r>
            <a:r>
              <a:rPr lang="en-US" sz="2400" b="1" dirty="0"/>
              <a:t>(</a:t>
            </a:r>
            <a:r>
              <a:rPr lang="en-US" sz="2400" b="1" dirty="0" smtClean="0"/>
              <a:t>reengineering) processes </a:t>
            </a:r>
            <a:br>
              <a:rPr lang="en-US" sz="2400" b="1" dirty="0" smtClean="0"/>
            </a:br>
            <a:r>
              <a:rPr lang="en-US" sz="2400" b="1" dirty="0" smtClean="0"/>
              <a:t>to </a:t>
            </a:r>
            <a:r>
              <a:rPr lang="en-US" sz="2400" b="1" dirty="0"/>
              <a:t>reflect the natural </a:t>
            </a:r>
            <a:r>
              <a:rPr lang="en-US" sz="2400" b="1" dirty="0" smtClean="0"/>
              <a:t>‘end-to-end’ processes that fulfill </a:t>
            </a:r>
            <a:r>
              <a:rPr lang="en-US" sz="2400" b="1" dirty="0"/>
              <a:t>customer needs</a:t>
            </a:r>
          </a:p>
        </p:txBody>
      </p:sp>
      <p:sp>
        <p:nvSpPr>
          <p:cNvPr id="40963" name="Rectangle 12"/>
          <p:cNvSpPr>
            <a:spLocks noChangeArrowheads="1"/>
          </p:cNvSpPr>
          <p:nvPr/>
        </p:nvSpPr>
        <p:spPr bwMode="auto">
          <a:xfrm>
            <a:off x="849440" y="1073376"/>
            <a:ext cx="7296456" cy="974725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7653" name="Rectangle 13"/>
          <p:cNvSpPr>
            <a:spLocks noChangeArrowheads="1"/>
          </p:cNvSpPr>
          <p:nvPr/>
        </p:nvSpPr>
        <p:spPr bwMode="auto">
          <a:xfrm>
            <a:off x="1100451" y="1481364"/>
            <a:ext cx="1007475" cy="49053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0965" name="AutoShape 14"/>
          <p:cNvSpPr>
            <a:spLocks noChangeArrowheads="1"/>
          </p:cNvSpPr>
          <p:nvPr/>
        </p:nvSpPr>
        <p:spPr bwMode="auto">
          <a:xfrm>
            <a:off x="2156063" y="1676624"/>
            <a:ext cx="153012" cy="14922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66" name="Text Box 15"/>
          <p:cNvSpPr txBox="1">
            <a:spLocks noChangeArrowheads="1"/>
          </p:cNvSpPr>
          <p:nvPr/>
        </p:nvSpPr>
        <p:spPr bwMode="auto">
          <a:xfrm>
            <a:off x="1035119" y="1511523"/>
            <a:ext cx="1148453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Function</a:t>
            </a:r>
          </a:p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 1</a:t>
            </a:r>
            <a:endParaRPr lang="en-US" dirty="0"/>
          </a:p>
        </p:txBody>
      </p:sp>
      <p:sp>
        <p:nvSpPr>
          <p:cNvPr id="40967" name="AutoShape 16"/>
          <p:cNvSpPr>
            <a:spLocks noChangeArrowheads="1"/>
          </p:cNvSpPr>
          <p:nvPr/>
        </p:nvSpPr>
        <p:spPr bwMode="auto">
          <a:xfrm>
            <a:off x="918210" y="1687739"/>
            <a:ext cx="153012" cy="147637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68" name="Text Box 17"/>
          <p:cNvSpPr txBox="1">
            <a:spLocks noChangeArrowheads="1"/>
          </p:cNvSpPr>
          <p:nvPr/>
        </p:nvSpPr>
        <p:spPr bwMode="auto">
          <a:xfrm rot="-5400000">
            <a:off x="-1313643" y="3728259"/>
            <a:ext cx="3390900" cy="338554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Customer needs</a:t>
            </a:r>
            <a:endParaRPr lang="en-US" dirty="0"/>
          </a:p>
        </p:txBody>
      </p:sp>
      <p:sp>
        <p:nvSpPr>
          <p:cNvPr id="40969" name="Text Box 18"/>
          <p:cNvSpPr txBox="1">
            <a:spLocks noChangeArrowheads="1"/>
          </p:cNvSpPr>
          <p:nvPr/>
        </p:nvSpPr>
        <p:spPr bwMode="auto">
          <a:xfrm rot="-5400000">
            <a:off x="7740010" y="3772709"/>
            <a:ext cx="3394075" cy="338554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/>
              <a:t>Customer needs fulfilled</a:t>
            </a:r>
            <a:endParaRPr lang="en-US" dirty="0"/>
          </a:p>
        </p:txBody>
      </p:sp>
      <p:sp>
        <p:nvSpPr>
          <p:cNvPr id="40970" name="Text Box 19"/>
          <p:cNvSpPr txBox="1">
            <a:spLocks noChangeArrowheads="1"/>
          </p:cNvSpPr>
          <p:nvPr/>
        </p:nvSpPr>
        <p:spPr bwMode="auto">
          <a:xfrm>
            <a:off x="2202482" y="1052736"/>
            <a:ext cx="4960009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 smtClean="0"/>
              <a:t>Functionally based </a:t>
            </a:r>
            <a:r>
              <a:rPr lang="en-GB" dirty="0"/>
              <a:t>processes</a:t>
            </a:r>
            <a:endParaRPr lang="en-US" dirty="0"/>
          </a:p>
        </p:txBody>
      </p:sp>
      <p:sp>
        <p:nvSpPr>
          <p:cNvPr id="40972" name="AutoShape 21"/>
          <p:cNvSpPr>
            <a:spLocks noChangeArrowheads="1"/>
          </p:cNvSpPr>
          <p:nvPr/>
        </p:nvSpPr>
        <p:spPr bwMode="auto">
          <a:xfrm>
            <a:off x="4050666" y="1676624"/>
            <a:ext cx="153012" cy="14922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74" name="AutoShape 23"/>
          <p:cNvSpPr>
            <a:spLocks noChangeArrowheads="1"/>
          </p:cNvSpPr>
          <p:nvPr/>
        </p:nvSpPr>
        <p:spPr bwMode="auto">
          <a:xfrm>
            <a:off x="2811093" y="1687739"/>
            <a:ext cx="154732" cy="147637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7664" name="Rectangle 24"/>
          <p:cNvSpPr>
            <a:spLocks noChangeArrowheads="1"/>
          </p:cNvSpPr>
          <p:nvPr/>
        </p:nvSpPr>
        <p:spPr bwMode="auto">
          <a:xfrm>
            <a:off x="4867306" y="1494063"/>
            <a:ext cx="1009195" cy="49053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0976" name="AutoShape 25"/>
          <p:cNvSpPr>
            <a:spLocks noChangeArrowheads="1"/>
          </p:cNvSpPr>
          <p:nvPr/>
        </p:nvSpPr>
        <p:spPr bwMode="auto">
          <a:xfrm>
            <a:off x="5922920" y="1676624"/>
            <a:ext cx="154732" cy="14922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77" name="Text Box 26"/>
          <p:cNvSpPr txBox="1">
            <a:spLocks noChangeArrowheads="1"/>
          </p:cNvSpPr>
          <p:nvPr/>
        </p:nvSpPr>
        <p:spPr bwMode="auto">
          <a:xfrm>
            <a:off x="4851833" y="1522636"/>
            <a:ext cx="1047017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Function</a:t>
            </a:r>
          </a:p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 3</a:t>
            </a:r>
            <a:endParaRPr lang="en-US" dirty="0"/>
          </a:p>
        </p:txBody>
      </p:sp>
      <p:sp>
        <p:nvSpPr>
          <p:cNvPr id="40978" name="AutoShape 27"/>
          <p:cNvSpPr>
            <a:spLocks noChangeArrowheads="1"/>
          </p:cNvSpPr>
          <p:nvPr/>
        </p:nvSpPr>
        <p:spPr bwMode="auto">
          <a:xfrm>
            <a:off x="4683348" y="1687739"/>
            <a:ext cx="154732" cy="147637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27668" name="Rectangle 28"/>
          <p:cNvSpPr>
            <a:spLocks noChangeArrowheads="1"/>
          </p:cNvSpPr>
          <p:nvPr/>
        </p:nvSpPr>
        <p:spPr bwMode="auto">
          <a:xfrm>
            <a:off x="6822083" y="1494063"/>
            <a:ext cx="1010913" cy="49053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0980" name="AutoShape 29"/>
          <p:cNvSpPr>
            <a:spLocks noChangeArrowheads="1"/>
          </p:cNvSpPr>
          <p:nvPr/>
        </p:nvSpPr>
        <p:spPr bwMode="auto">
          <a:xfrm>
            <a:off x="7879415" y="1676624"/>
            <a:ext cx="153013" cy="14922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0981" name="Text Box 30"/>
          <p:cNvSpPr txBox="1">
            <a:spLocks noChangeArrowheads="1"/>
          </p:cNvSpPr>
          <p:nvPr/>
        </p:nvSpPr>
        <p:spPr bwMode="auto">
          <a:xfrm>
            <a:off x="6626090" y="1522636"/>
            <a:ext cx="1349603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Function</a:t>
            </a:r>
          </a:p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 4</a:t>
            </a:r>
            <a:endParaRPr lang="en-US" dirty="0"/>
          </a:p>
        </p:txBody>
      </p:sp>
      <p:sp>
        <p:nvSpPr>
          <p:cNvPr id="40982" name="AutoShape 31"/>
          <p:cNvSpPr>
            <a:spLocks noChangeArrowheads="1"/>
          </p:cNvSpPr>
          <p:nvPr/>
        </p:nvSpPr>
        <p:spPr bwMode="auto">
          <a:xfrm>
            <a:off x="6641562" y="1687739"/>
            <a:ext cx="153013" cy="147637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66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653447" y="2246538"/>
            <a:ext cx="8328000" cy="3394075"/>
            <a:chOff x="419" y="1343"/>
            <a:chExt cx="4844" cy="2138"/>
          </a:xfrm>
        </p:grpSpPr>
        <p:grpSp>
          <p:nvGrpSpPr>
            <p:cNvPr id="40984" name="Group 33"/>
            <p:cNvGrpSpPr>
              <a:grpSpLocks/>
            </p:cNvGrpSpPr>
            <p:nvPr/>
          </p:nvGrpSpPr>
          <p:grpSpPr bwMode="auto">
            <a:xfrm>
              <a:off x="419" y="1343"/>
              <a:ext cx="4844" cy="2138"/>
              <a:chOff x="419" y="1343"/>
              <a:chExt cx="4844" cy="2138"/>
            </a:xfrm>
          </p:grpSpPr>
          <p:sp>
            <p:nvSpPr>
              <p:cNvPr id="27677" name="Rectangle 34"/>
              <p:cNvSpPr>
                <a:spLocks noChangeArrowheads="1"/>
              </p:cNvSpPr>
              <p:nvPr/>
            </p:nvSpPr>
            <p:spPr bwMode="auto">
              <a:xfrm>
                <a:off x="500" y="2135"/>
                <a:ext cx="4301" cy="449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27678" name="Rectangle 35"/>
              <p:cNvSpPr>
                <a:spLocks noChangeArrowheads="1"/>
              </p:cNvSpPr>
              <p:nvPr/>
            </p:nvSpPr>
            <p:spPr bwMode="auto">
              <a:xfrm>
                <a:off x="475" y="2758"/>
                <a:ext cx="4302" cy="45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27679" name="Rectangle 36"/>
              <p:cNvSpPr>
                <a:spLocks noChangeArrowheads="1"/>
              </p:cNvSpPr>
              <p:nvPr/>
            </p:nvSpPr>
            <p:spPr bwMode="auto">
              <a:xfrm>
                <a:off x="475" y="1498"/>
                <a:ext cx="4302" cy="45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9050">
                <a:noFill/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>
                  <a:defRPr/>
                </a:pPr>
                <a:endParaRPr lang="en-US" dirty="0"/>
              </a:p>
            </p:txBody>
          </p:sp>
          <p:sp>
            <p:nvSpPr>
              <p:cNvPr id="40991" name="Text Box 37"/>
              <p:cNvSpPr txBox="1">
                <a:spLocks noChangeArrowheads="1"/>
              </p:cNvSpPr>
              <p:nvPr/>
            </p:nvSpPr>
            <p:spPr bwMode="auto">
              <a:xfrm rot="16200000">
                <a:off x="4096" y="2313"/>
                <a:ext cx="2138" cy="197"/>
              </a:xfrm>
              <a:prstGeom prst="rect">
                <a:avLst/>
              </a:prstGeom>
              <a:solidFill>
                <a:srgbClr val="CCE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dirty="0"/>
                  <a:t>Business processes</a:t>
                </a:r>
                <a:endParaRPr lang="en-US" dirty="0"/>
              </a:p>
            </p:txBody>
          </p:sp>
          <p:sp>
            <p:nvSpPr>
              <p:cNvPr id="40992" name="Line 38"/>
              <p:cNvSpPr>
                <a:spLocks noChangeShapeType="1"/>
              </p:cNvSpPr>
              <p:nvPr/>
            </p:nvSpPr>
            <p:spPr bwMode="auto">
              <a:xfrm>
                <a:off x="421" y="1744"/>
                <a:ext cx="4630" cy="0"/>
              </a:xfrm>
              <a:prstGeom prst="line">
                <a:avLst/>
              </a:prstGeom>
              <a:noFill/>
              <a:ln w="5715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40993" name="Line 39"/>
              <p:cNvSpPr>
                <a:spLocks noChangeShapeType="1"/>
              </p:cNvSpPr>
              <p:nvPr/>
            </p:nvSpPr>
            <p:spPr bwMode="auto">
              <a:xfrm>
                <a:off x="419" y="2371"/>
                <a:ext cx="4630" cy="0"/>
              </a:xfrm>
              <a:prstGeom prst="line">
                <a:avLst/>
              </a:prstGeom>
              <a:noFill/>
              <a:ln w="5715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40994" name="Line 40"/>
              <p:cNvSpPr>
                <a:spLocks noChangeShapeType="1"/>
              </p:cNvSpPr>
              <p:nvPr/>
            </p:nvSpPr>
            <p:spPr bwMode="auto">
              <a:xfrm>
                <a:off x="419" y="3015"/>
                <a:ext cx="4630" cy="0"/>
              </a:xfrm>
              <a:prstGeom prst="line">
                <a:avLst/>
              </a:prstGeom>
              <a:noFill/>
              <a:ln w="57150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 dirty="0"/>
              </a:p>
            </p:txBody>
          </p:sp>
        </p:grpSp>
        <p:sp>
          <p:nvSpPr>
            <p:cNvPr id="40985" name="Text Box 41"/>
            <p:cNvSpPr txBox="1">
              <a:spLocks noChangeArrowheads="1"/>
            </p:cNvSpPr>
            <p:nvPr/>
          </p:nvSpPr>
          <p:spPr bwMode="auto">
            <a:xfrm>
              <a:off x="1819" y="1498"/>
              <a:ext cx="1689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>
                  <a:solidFill>
                    <a:srgbClr val="FF0000"/>
                  </a:solidFill>
                </a:rPr>
                <a:t>End-to-end process 1</a:t>
              </a:r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40986" name="Text Box 42"/>
            <p:cNvSpPr txBox="1">
              <a:spLocks noChangeArrowheads="1"/>
            </p:cNvSpPr>
            <p:nvPr/>
          </p:nvSpPr>
          <p:spPr bwMode="auto">
            <a:xfrm>
              <a:off x="1814" y="2138"/>
              <a:ext cx="1688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>
                  <a:solidFill>
                    <a:srgbClr val="FF0000"/>
                  </a:solidFill>
                </a:rPr>
                <a:t>End-to-end process 2</a:t>
              </a:r>
              <a:endParaRPr lang="en-US" dirty="0">
                <a:solidFill>
                  <a:srgbClr val="FF0000"/>
                </a:solidFill>
              </a:endParaRPr>
            </a:p>
          </p:txBody>
        </p:sp>
        <p:sp>
          <p:nvSpPr>
            <p:cNvPr id="40987" name="Text Box 43"/>
            <p:cNvSpPr txBox="1">
              <a:spLocks noChangeArrowheads="1"/>
            </p:cNvSpPr>
            <p:nvPr/>
          </p:nvSpPr>
          <p:spPr bwMode="auto">
            <a:xfrm>
              <a:off x="1819" y="2764"/>
              <a:ext cx="1689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>
                  <a:solidFill>
                    <a:srgbClr val="FF0000"/>
                  </a:solidFill>
                </a:rPr>
                <a:t>End-to-end process 3</a:t>
              </a:r>
              <a:endParaRPr lang="en-US" dirty="0">
                <a:solidFill>
                  <a:srgbClr val="FF0000"/>
                </a:solidFill>
              </a:endParaRPr>
            </a:p>
          </p:txBody>
        </p:sp>
      </p:grpSp>
      <p:sp>
        <p:nvSpPr>
          <p:cNvPr id="44" name="Rectangle 13"/>
          <p:cNvSpPr>
            <a:spLocks noChangeArrowheads="1"/>
          </p:cNvSpPr>
          <p:nvPr/>
        </p:nvSpPr>
        <p:spPr bwMode="auto">
          <a:xfrm>
            <a:off x="3001822" y="1481364"/>
            <a:ext cx="1007475" cy="49053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5" name="Text Box 15"/>
          <p:cNvSpPr txBox="1">
            <a:spLocks noChangeArrowheads="1"/>
          </p:cNvSpPr>
          <p:nvPr/>
        </p:nvSpPr>
        <p:spPr bwMode="auto">
          <a:xfrm>
            <a:off x="2936491" y="1511523"/>
            <a:ext cx="1148453" cy="46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Function</a:t>
            </a:r>
          </a:p>
          <a:p>
            <a:pPr algn="ctr">
              <a:lnSpc>
                <a:spcPct val="60000"/>
              </a:lnSpc>
              <a:spcBef>
                <a:spcPct val="35000"/>
              </a:spcBef>
            </a:pPr>
            <a:r>
              <a:rPr lang="en-GB" dirty="0"/>
              <a:t> </a:t>
            </a:r>
            <a:r>
              <a:rPr lang="en-GB" dirty="0" smtClean="0"/>
              <a:t>2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5"/>
          <p:cNvSpPr>
            <a:spLocks noChangeArrowheads="1"/>
          </p:cNvSpPr>
          <p:nvPr/>
        </p:nvSpPr>
        <p:spPr bwMode="auto">
          <a:xfrm>
            <a:off x="2542359" y="1741491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1986" name="Rectangle 7"/>
          <p:cNvSpPr>
            <a:spLocks noChangeArrowheads="1"/>
          </p:cNvSpPr>
          <p:nvPr/>
        </p:nvSpPr>
        <p:spPr bwMode="auto">
          <a:xfrm>
            <a:off x="2528604" y="5627688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1987" name="Text Box 8"/>
          <p:cNvSpPr txBox="1">
            <a:spLocks noChangeArrowheads="1"/>
          </p:cNvSpPr>
          <p:nvPr/>
        </p:nvSpPr>
        <p:spPr bwMode="auto">
          <a:xfrm>
            <a:off x="4020906" y="5646738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grpSp>
        <p:nvGrpSpPr>
          <p:cNvPr id="41988" name="Group 49"/>
          <p:cNvGrpSpPr>
            <a:grpSpLocks/>
          </p:cNvGrpSpPr>
          <p:nvPr/>
        </p:nvGrpSpPr>
        <p:grpSpPr bwMode="auto">
          <a:xfrm>
            <a:off x="7909828" y="2168525"/>
            <a:ext cx="1179399" cy="2916238"/>
            <a:chOff x="4562" y="1366"/>
            <a:chExt cx="686" cy="1092"/>
          </a:xfrm>
        </p:grpSpPr>
        <p:sp>
          <p:nvSpPr>
            <p:cNvPr id="42022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2023" name="Line 9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4" name="Line 10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5" name="Line 11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6" name="Line 12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7" name="Line 13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8" name="Line 14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9" name="AutoShape 15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41989" name="Text Box 16"/>
          <p:cNvSpPr txBox="1">
            <a:spLocks noChangeArrowheads="1"/>
          </p:cNvSpPr>
          <p:nvPr/>
        </p:nvSpPr>
        <p:spPr bwMode="auto">
          <a:xfrm>
            <a:off x="6811232" y="1117603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41990" name="Text Box 17"/>
          <p:cNvSpPr txBox="1">
            <a:spLocks noChangeArrowheads="1"/>
          </p:cNvSpPr>
          <p:nvPr/>
        </p:nvSpPr>
        <p:spPr bwMode="auto">
          <a:xfrm rot="-5400000">
            <a:off x="7833323" y="3383549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1991" name="Line 18"/>
          <p:cNvSpPr>
            <a:spLocks noChangeShapeType="1"/>
          </p:cNvSpPr>
          <p:nvPr/>
        </p:nvSpPr>
        <p:spPr bwMode="auto">
          <a:xfrm>
            <a:off x="4976802" y="1730375"/>
            <a:ext cx="0" cy="38877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8681" name="Rectangle 19"/>
          <p:cNvSpPr>
            <a:spLocks noChangeArrowheads="1"/>
          </p:cNvSpPr>
          <p:nvPr/>
        </p:nvSpPr>
        <p:spPr bwMode="auto">
          <a:xfrm>
            <a:off x="2540641" y="1747841"/>
            <a:ext cx="2436163" cy="3887787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1993" name="AutoShape 20"/>
          <p:cNvSpPr>
            <a:spLocks noChangeArrowheads="1"/>
          </p:cNvSpPr>
          <p:nvPr/>
        </p:nvSpPr>
        <p:spPr bwMode="auto">
          <a:xfrm>
            <a:off x="2545798" y="1341441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1994" name="Text Box 21"/>
          <p:cNvSpPr txBox="1">
            <a:spLocks noChangeArrowheads="1"/>
          </p:cNvSpPr>
          <p:nvPr/>
        </p:nvSpPr>
        <p:spPr bwMode="auto">
          <a:xfrm>
            <a:off x="5611204" y="5145088"/>
            <a:ext cx="148026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1995" name="Text Box 22"/>
          <p:cNvSpPr txBox="1">
            <a:spLocks noChangeArrowheads="1"/>
          </p:cNvSpPr>
          <p:nvPr/>
        </p:nvSpPr>
        <p:spPr bwMode="auto">
          <a:xfrm>
            <a:off x="4170479" y="1046163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1996" name="Text Box 23"/>
          <p:cNvSpPr txBox="1">
            <a:spLocks noChangeArrowheads="1"/>
          </p:cNvSpPr>
          <p:nvPr/>
        </p:nvSpPr>
        <p:spPr bwMode="auto">
          <a:xfrm>
            <a:off x="0" y="15635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BPR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</a:t>
            </a:r>
            <a:endParaRPr lang="en-US" sz="2800" b="1" dirty="0">
              <a:latin typeface="Times New Roman" pitchFamily="18" charset="0"/>
            </a:endParaRPr>
          </a:p>
        </p:txBody>
      </p:sp>
      <p:sp>
        <p:nvSpPr>
          <p:cNvPr id="41997" name="Text Box 24"/>
          <p:cNvSpPr txBox="1">
            <a:spLocks noChangeArrowheads="1"/>
          </p:cNvSpPr>
          <p:nvPr/>
        </p:nvSpPr>
        <p:spPr bwMode="auto">
          <a:xfrm>
            <a:off x="6675413" y="5038728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1998" name="Text Box 25"/>
          <p:cNvSpPr txBox="1">
            <a:spLocks noChangeArrowheads="1"/>
          </p:cNvSpPr>
          <p:nvPr/>
        </p:nvSpPr>
        <p:spPr bwMode="auto">
          <a:xfrm>
            <a:off x="2485623" y="2922588"/>
            <a:ext cx="2480863" cy="8255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Balance capacity 	across end-to-end 	processes</a:t>
            </a:r>
          </a:p>
        </p:txBody>
      </p:sp>
      <p:grpSp>
        <p:nvGrpSpPr>
          <p:cNvPr id="41999" name="Group 26"/>
          <p:cNvGrpSpPr>
            <a:grpSpLocks/>
          </p:cNvGrpSpPr>
          <p:nvPr/>
        </p:nvGrpSpPr>
        <p:grpSpPr bwMode="auto">
          <a:xfrm>
            <a:off x="431130" y="2173288"/>
            <a:ext cx="2159366" cy="2919412"/>
            <a:chOff x="204" y="1237"/>
            <a:chExt cx="1256" cy="1839"/>
          </a:xfrm>
        </p:grpSpPr>
        <p:sp>
          <p:nvSpPr>
            <p:cNvPr id="42008" name="Rectangle 27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2009" name="Text Box 28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42010" name="Text Box 29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42011" name="Text Box 30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42012" name="Text Box 31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42013" name="Text Box 32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42014" name="Text Box 33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42015" name="Line 34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16" name="Rectangle 35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2017" name="Freeform 36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18" name="Freeform 37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19" name="Freeform 38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0" name="Freeform 39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2021" name="Freeform 40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2000" name="Line 41"/>
          <p:cNvSpPr>
            <a:spLocks noChangeShapeType="1"/>
          </p:cNvSpPr>
          <p:nvPr/>
        </p:nvSpPr>
        <p:spPr bwMode="auto">
          <a:xfrm>
            <a:off x="1196193" y="2173288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2001" name="Line 42"/>
          <p:cNvSpPr>
            <a:spLocks noChangeShapeType="1"/>
          </p:cNvSpPr>
          <p:nvPr/>
        </p:nvSpPr>
        <p:spPr bwMode="auto">
          <a:xfrm>
            <a:off x="2523448" y="5091113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2002" name="Rectangle 43"/>
          <p:cNvSpPr>
            <a:spLocks noChangeArrowheads="1"/>
          </p:cNvSpPr>
          <p:nvPr/>
        </p:nvSpPr>
        <p:spPr bwMode="auto">
          <a:xfrm>
            <a:off x="573829" y="931864"/>
            <a:ext cx="216437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Capacity strategy</a:t>
            </a:r>
            <a:endParaRPr lang="en-US" sz="2000" dirty="0"/>
          </a:p>
        </p:txBody>
      </p:sp>
      <p:sp>
        <p:nvSpPr>
          <p:cNvPr id="42003" name="Rectangle 44"/>
          <p:cNvSpPr>
            <a:spLocks noChangeArrowheads="1"/>
          </p:cNvSpPr>
          <p:nvPr/>
        </p:nvSpPr>
        <p:spPr bwMode="auto">
          <a:xfrm>
            <a:off x="2528605" y="1741491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2004" name="Freeform 45"/>
          <p:cNvSpPr>
            <a:spLocks/>
          </p:cNvSpPr>
          <p:nvPr/>
        </p:nvSpPr>
        <p:spPr bwMode="auto">
          <a:xfrm>
            <a:off x="6811234" y="1773238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2005" name="Line 46"/>
          <p:cNvSpPr>
            <a:spLocks noChangeShapeType="1"/>
          </p:cNvSpPr>
          <p:nvPr/>
        </p:nvSpPr>
        <p:spPr bwMode="auto">
          <a:xfrm>
            <a:off x="5875965" y="1773238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2006" name="Text Box 47"/>
          <p:cNvSpPr txBox="1">
            <a:spLocks noChangeArrowheads="1"/>
          </p:cNvSpPr>
          <p:nvPr/>
        </p:nvSpPr>
        <p:spPr bwMode="auto">
          <a:xfrm>
            <a:off x="4834106" y="5153025"/>
            <a:ext cx="117080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2007" name="Text Box 48"/>
          <p:cNvSpPr txBox="1">
            <a:spLocks noChangeArrowheads="1"/>
          </p:cNvSpPr>
          <p:nvPr/>
        </p:nvSpPr>
        <p:spPr bwMode="auto">
          <a:xfrm>
            <a:off x="3075322" y="5084764"/>
            <a:ext cx="117596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Capacity strategy</a:t>
            </a:r>
            <a:endParaRPr lang="en-US" sz="14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5"/>
          <p:cNvSpPr>
            <a:spLocks noChangeArrowheads="1"/>
          </p:cNvSpPr>
          <p:nvPr/>
        </p:nvSpPr>
        <p:spPr bwMode="auto">
          <a:xfrm>
            <a:off x="2542359" y="1723907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3010" name="Rectangle 7"/>
          <p:cNvSpPr>
            <a:spLocks noChangeArrowheads="1"/>
          </p:cNvSpPr>
          <p:nvPr/>
        </p:nvSpPr>
        <p:spPr bwMode="auto">
          <a:xfrm>
            <a:off x="2528604" y="5610104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3011" name="Text Box 8"/>
          <p:cNvSpPr txBox="1">
            <a:spLocks noChangeArrowheads="1"/>
          </p:cNvSpPr>
          <p:nvPr/>
        </p:nvSpPr>
        <p:spPr bwMode="auto">
          <a:xfrm>
            <a:off x="4020906" y="5629154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3012" name="Text Box 9"/>
          <p:cNvSpPr txBox="1">
            <a:spLocks noChangeArrowheads="1"/>
          </p:cNvSpPr>
          <p:nvPr/>
        </p:nvSpPr>
        <p:spPr bwMode="auto">
          <a:xfrm>
            <a:off x="2358400" y="5140204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43013" name="Group 49"/>
          <p:cNvGrpSpPr>
            <a:grpSpLocks/>
          </p:cNvGrpSpPr>
          <p:nvPr/>
        </p:nvGrpSpPr>
        <p:grpSpPr bwMode="auto">
          <a:xfrm>
            <a:off x="7909828" y="2150941"/>
            <a:ext cx="1179399" cy="2916238"/>
            <a:chOff x="4562" y="1366"/>
            <a:chExt cx="686" cy="1092"/>
          </a:xfrm>
        </p:grpSpPr>
        <p:sp>
          <p:nvSpPr>
            <p:cNvPr id="43046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3047" name="Line 10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8" name="Line 11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9" name="Line 12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50" name="Line 13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51" name="Line 14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52" name="Line 15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53" name="AutoShape 16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43014" name="Text Box 17"/>
          <p:cNvSpPr txBox="1">
            <a:spLocks noChangeArrowheads="1"/>
          </p:cNvSpPr>
          <p:nvPr/>
        </p:nvSpPr>
        <p:spPr bwMode="auto">
          <a:xfrm>
            <a:off x="6811232" y="1100019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43015" name="Text Box 18"/>
          <p:cNvSpPr txBox="1">
            <a:spLocks noChangeArrowheads="1"/>
          </p:cNvSpPr>
          <p:nvPr/>
        </p:nvSpPr>
        <p:spPr bwMode="auto">
          <a:xfrm rot="-5400000">
            <a:off x="7840200" y="3458039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3016" name="Line 19"/>
          <p:cNvSpPr>
            <a:spLocks noChangeShapeType="1"/>
          </p:cNvSpPr>
          <p:nvPr/>
        </p:nvSpPr>
        <p:spPr bwMode="auto">
          <a:xfrm>
            <a:off x="3431205" y="1723907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29706" name="Rectangle 20"/>
          <p:cNvSpPr>
            <a:spLocks noChangeArrowheads="1"/>
          </p:cNvSpPr>
          <p:nvPr/>
        </p:nvSpPr>
        <p:spPr bwMode="auto">
          <a:xfrm>
            <a:off x="3441523" y="1722316"/>
            <a:ext cx="2436163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3018" name="AutoShape 21"/>
          <p:cNvSpPr>
            <a:spLocks noChangeArrowheads="1"/>
          </p:cNvSpPr>
          <p:nvPr/>
        </p:nvSpPr>
        <p:spPr bwMode="auto">
          <a:xfrm>
            <a:off x="2545798" y="1323857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3019" name="Text Box 22"/>
          <p:cNvSpPr txBox="1">
            <a:spLocks noChangeArrowheads="1"/>
          </p:cNvSpPr>
          <p:nvPr/>
        </p:nvSpPr>
        <p:spPr bwMode="auto">
          <a:xfrm>
            <a:off x="5611204" y="5127504"/>
            <a:ext cx="148026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3020" name="Text Box 23"/>
          <p:cNvSpPr txBox="1">
            <a:spLocks noChangeArrowheads="1"/>
          </p:cNvSpPr>
          <p:nvPr/>
        </p:nvSpPr>
        <p:spPr bwMode="auto">
          <a:xfrm>
            <a:off x="4170479" y="1028579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3021" name="Text Box 25"/>
          <p:cNvSpPr txBox="1">
            <a:spLocks noChangeArrowheads="1"/>
          </p:cNvSpPr>
          <p:nvPr/>
        </p:nvSpPr>
        <p:spPr bwMode="auto">
          <a:xfrm>
            <a:off x="6675413" y="5021144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3022" name="Text Box 26"/>
          <p:cNvSpPr txBox="1">
            <a:spLocks noChangeArrowheads="1"/>
          </p:cNvSpPr>
          <p:nvPr/>
        </p:nvSpPr>
        <p:spPr bwMode="auto">
          <a:xfrm>
            <a:off x="3379630" y="2189041"/>
            <a:ext cx="2573702" cy="13144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Internally, customers 	become their own 	supplier rather than 	depending on another 	function</a:t>
            </a:r>
          </a:p>
        </p:txBody>
      </p:sp>
      <p:grpSp>
        <p:nvGrpSpPr>
          <p:cNvPr id="43023" name="Group 27"/>
          <p:cNvGrpSpPr>
            <a:grpSpLocks/>
          </p:cNvGrpSpPr>
          <p:nvPr/>
        </p:nvGrpSpPr>
        <p:grpSpPr bwMode="auto">
          <a:xfrm>
            <a:off x="431130" y="2155704"/>
            <a:ext cx="2159366" cy="2919412"/>
            <a:chOff x="204" y="1237"/>
            <a:chExt cx="1256" cy="1839"/>
          </a:xfrm>
        </p:grpSpPr>
        <p:sp>
          <p:nvSpPr>
            <p:cNvPr id="43032" name="Rectangle 28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3033" name="Text Box 29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43034" name="Text Box 30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43035" name="Text Box 31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43036" name="Text Box 32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43037" name="Text Box 33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43038" name="Text Box 34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43039" name="Line 35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0" name="Rectangle 36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3041" name="Freeform 37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2" name="Freeform 38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3" name="Freeform 39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4" name="Freeform 40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3045" name="Freeform 41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3024" name="Line 42"/>
          <p:cNvSpPr>
            <a:spLocks noChangeShapeType="1"/>
          </p:cNvSpPr>
          <p:nvPr/>
        </p:nvSpPr>
        <p:spPr bwMode="auto">
          <a:xfrm>
            <a:off x="1196193" y="2155704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5" name="Line 43"/>
          <p:cNvSpPr>
            <a:spLocks noChangeShapeType="1"/>
          </p:cNvSpPr>
          <p:nvPr/>
        </p:nvSpPr>
        <p:spPr bwMode="auto">
          <a:xfrm>
            <a:off x="2523448" y="5067179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6" name="Rectangle 44"/>
          <p:cNvSpPr>
            <a:spLocks noChangeArrowheads="1"/>
          </p:cNvSpPr>
          <p:nvPr/>
        </p:nvSpPr>
        <p:spPr bwMode="auto">
          <a:xfrm>
            <a:off x="573830" y="914280"/>
            <a:ext cx="193835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Supply network</a:t>
            </a:r>
            <a:endParaRPr lang="en-US" sz="2000" dirty="0"/>
          </a:p>
        </p:txBody>
      </p:sp>
      <p:sp>
        <p:nvSpPr>
          <p:cNvPr id="43027" name="Rectangle 45"/>
          <p:cNvSpPr>
            <a:spLocks noChangeArrowheads="1"/>
          </p:cNvSpPr>
          <p:nvPr/>
        </p:nvSpPr>
        <p:spPr bwMode="auto">
          <a:xfrm>
            <a:off x="2528605" y="1723907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3028" name="Freeform 46"/>
          <p:cNvSpPr>
            <a:spLocks/>
          </p:cNvSpPr>
          <p:nvPr/>
        </p:nvSpPr>
        <p:spPr bwMode="auto">
          <a:xfrm>
            <a:off x="6811234" y="1755654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29" name="Line 47"/>
          <p:cNvSpPr>
            <a:spLocks noChangeShapeType="1"/>
          </p:cNvSpPr>
          <p:nvPr/>
        </p:nvSpPr>
        <p:spPr bwMode="auto">
          <a:xfrm>
            <a:off x="5875965" y="1755654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43030" name="Text Box 48"/>
          <p:cNvSpPr txBox="1">
            <a:spLocks noChangeArrowheads="1"/>
          </p:cNvSpPr>
          <p:nvPr/>
        </p:nvSpPr>
        <p:spPr bwMode="auto">
          <a:xfrm>
            <a:off x="3536080" y="5198941"/>
            <a:ext cx="221094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Supply network</a:t>
            </a:r>
            <a:endParaRPr lang="en-US" sz="1400" dirty="0">
              <a:latin typeface="Times New Roman" pitchFamily="18" charset="0"/>
            </a:endParaRPr>
          </a:p>
        </p:txBody>
      </p:sp>
      <p:sp>
        <p:nvSpPr>
          <p:cNvPr id="43031" name="Text Box 23"/>
          <p:cNvSpPr txBox="1">
            <a:spLocks noChangeArrowheads="1"/>
          </p:cNvSpPr>
          <p:nvPr/>
        </p:nvSpPr>
        <p:spPr bwMode="auto">
          <a:xfrm>
            <a:off x="0" y="15635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BPR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5"/>
          <p:cNvSpPr>
            <a:spLocks noChangeArrowheads="1"/>
          </p:cNvSpPr>
          <p:nvPr/>
        </p:nvSpPr>
        <p:spPr bwMode="auto">
          <a:xfrm>
            <a:off x="2542359" y="1723907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4034" name="Rectangle 7"/>
          <p:cNvSpPr>
            <a:spLocks noChangeArrowheads="1"/>
          </p:cNvSpPr>
          <p:nvPr/>
        </p:nvSpPr>
        <p:spPr bwMode="auto">
          <a:xfrm>
            <a:off x="2528604" y="5610104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4035" name="Text Box 8"/>
          <p:cNvSpPr txBox="1">
            <a:spLocks noChangeArrowheads="1"/>
          </p:cNvSpPr>
          <p:nvPr/>
        </p:nvSpPr>
        <p:spPr bwMode="auto">
          <a:xfrm>
            <a:off x="4020906" y="5629154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4036" name="Text Box 9"/>
          <p:cNvSpPr txBox="1">
            <a:spLocks noChangeArrowheads="1"/>
          </p:cNvSpPr>
          <p:nvPr/>
        </p:nvSpPr>
        <p:spPr bwMode="auto">
          <a:xfrm>
            <a:off x="2358400" y="5140204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4037" name="Text Box 10"/>
          <p:cNvSpPr txBox="1">
            <a:spLocks noChangeArrowheads="1"/>
          </p:cNvSpPr>
          <p:nvPr/>
        </p:nvSpPr>
        <p:spPr bwMode="auto">
          <a:xfrm>
            <a:off x="3431205" y="5094166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44038" name="Group 49"/>
          <p:cNvGrpSpPr>
            <a:grpSpLocks/>
          </p:cNvGrpSpPr>
          <p:nvPr/>
        </p:nvGrpSpPr>
        <p:grpSpPr bwMode="auto">
          <a:xfrm>
            <a:off x="7909828" y="2150941"/>
            <a:ext cx="1179399" cy="2916238"/>
            <a:chOff x="4562" y="1366"/>
            <a:chExt cx="686" cy="1092"/>
          </a:xfrm>
        </p:grpSpPr>
        <p:sp>
          <p:nvSpPr>
            <p:cNvPr id="44070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4071" name="Line 11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72" name="Line 12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73" name="Line 13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74" name="Line 14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75" name="Line 15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76" name="Line 16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77" name="AutoShape 17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44039" name="Text Box 18"/>
          <p:cNvSpPr txBox="1">
            <a:spLocks noChangeArrowheads="1"/>
          </p:cNvSpPr>
          <p:nvPr/>
        </p:nvSpPr>
        <p:spPr bwMode="auto">
          <a:xfrm>
            <a:off x="6811232" y="1100019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44040" name="Text Box 19"/>
          <p:cNvSpPr txBox="1">
            <a:spLocks noChangeArrowheads="1"/>
          </p:cNvSpPr>
          <p:nvPr/>
        </p:nvSpPr>
        <p:spPr bwMode="auto">
          <a:xfrm rot="-5400000">
            <a:off x="7840200" y="3386602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4041" name="Line 20"/>
          <p:cNvSpPr>
            <a:spLocks noChangeShapeType="1"/>
          </p:cNvSpPr>
          <p:nvPr/>
        </p:nvSpPr>
        <p:spPr bwMode="auto">
          <a:xfrm>
            <a:off x="3431205" y="1723907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4042" name="Rectangle 21"/>
          <p:cNvSpPr>
            <a:spLocks noChangeArrowheads="1"/>
          </p:cNvSpPr>
          <p:nvPr/>
        </p:nvSpPr>
        <p:spPr bwMode="auto">
          <a:xfrm>
            <a:off x="4407734" y="1723907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0732" name="Rectangle 22"/>
          <p:cNvSpPr>
            <a:spLocks noChangeArrowheads="1"/>
          </p:cNvSpPr>
          <p:nvPr/>
        </p:nvSpPr>
        <p:spPr bwMode="auto">
          <a:xfrm>
            <a:off x="4416330" y="1722316"/>
            <a:ext cx="2436164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4044" name="AutoShape 23"/>
          <p:cNvSpPr>
            <a:spLocks noChangeArrowheads="1"/>
          </p:cNvSpPr>
          <p:nvPr/>
        </p:nvSpPr>
        <p:spPr bwMode="auto">
          <a:xfrm>
            <a:off x="2545798" y="1323857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4045" name="Text Box 24"/>
          <p:cNvSpPr txBox="1">
            <a:spLocks noChangeArrowheads="1"/>
          </p:cNvSpPr>
          <p:nvPr/>
        </p:nvSpPr>
        <p:spPr bwMode="auto">
          <a:xfrm>
            <a:off x="4534958" y="5143379"/>
            <a:ext cx="219890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Process technology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4046" name="Text Box 25"/>
          <p:cNvSpPr txBox="1">
            <a:spLocks noChangeArrowheads="1"/>
          </p:cNvSpPr>
          <p:nvPr/>
        </p:nvSpPr>
        <p:spPr bwMode="auto">
          <a:xfrm>
            <a:off x="4170479" y="1028579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4047" name="Text Box 27"/>
          <p:cNvSpPr txBox="1">
            <a:spLocks noChangeArrowheads="1"/>
          </p:cNvSpPr>
          <p:nvPr/>
        </p:nvSpPr>
        <p:spPr bwMode="auto">
          <a:xfrm>
            <a:off x="6675413" y="5021144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4048" name="Text Box 28"/>
          <p:cNvSpPr txBox="1">
            <a:spLocks noChangeArrowheads="1"/>
          </p:cNvSpPr>
          <p:nvPr/>
        </p:nvSpPr>
        <p:spPr bwMode="auto">
          <a:xfrm>
            <a:off x="4409454" y="2204919"/>
            <a:ext cx="2480865" cy="10699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Information 	technology is an 	enabler of cost 	reduction </a:t>
            </a:r>
          </a:p>
        </p:txBody>
      </p:sp>
      <p:grpSp>
        <p:nvGrpSpPr>
          <p:cNvPr id="44049" name="Group 29"/>
          <p:cNvGrpSpPr>
            <a:grpSpLocks/>
          </p:cNvGrpSpPr>
          <p:nvPr/>
        </p:nvGrpSpPr>
        <p:grpSpPr bwMode="auto">
          <a:xfrm>
            <a:off x="431130" y="2155704"/>
            <a:ext cx="2159366" cy="2919412"/>
            <a:chOff x="204" y="1237"/>
            <a:chExt cx="1256" cy="1839"/>
          </a:xfrm>
        </p:grpSpPr>
        <p:sp>
          <p:nvSpPr>
            <p:cNvPr id="44056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4057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44058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44059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44060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44061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44062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44063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64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4065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66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67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68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4069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4050" name="Line 44"/>
          <p:cNvSpPr>
            <a:spLocks noChangeShapeType="1"/>
          </p:cNvSpPr>
          <p:nvPr/>
        </p:nvSpPr>
        <p:spPr bwMode="auto">
          <a:xfrm>
            <a:off x="1196193" y="2155704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4051" name="Line 45"/>
          <p:cNvSpPr>
            <a:spLocks noChangeShapeType="1"/>
          </p:cNvSpPr>
          <p:nvPr/>
        </p:nvSpPr>
        <p:spPr bwMode="auto">
          <a:xfrm>
            <a:off x="2523448" y="5073529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4052" name="Rectangle 46"/>
          <p:cNvSpPr>
            <a:spLocks noChangeArrowheads="1"/>
          </p:cNvSpPr>
          <p:nvPr/>
        </p:nvSpPr>
        <p:spPr bwMode="auto">
          <a:xfrm>
            <a:off x="573828" y="914280"/>
            <a:ext cx="242245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Process technology</a:t>
            </a:r>
            <a:endParaRPr lang="en-US" sz="2000" dirty="0"/>
          </a:p>
        </p:txBody>
      </p:sp>
      <p:sp>
        <p:nvSpPr>
          <p:cNvPr id="44053" name="Rectangle 47"/>
          <p:cNvSpPr>
            <a:spLocks noChangeArrowheads="1"/>
          </p:cNvSpPr>
          <p:nvPr/>
        </p:nvSpPr>
        <p:spPr bwMode="auto">
          <a:xfrm>
            <a:off x="2528605" y="1723907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4054" name="Freeform 48"/>
          <p:cNvSpPr>
            <a:spLocks/>
          </p:cNvSpPr>
          <p:nvPr/>
        </p:nvSpPr>
        <p:spPr bwMode="auto">
          <a:xfrm>
            <a:off x="6811234" y="1755654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44055" name="Text Box 23"/>
          <p:cNvSpPr txBox="1">
            <a:spLocks noChangeArrowheads="1"/>
          </p:cNvSpPr>
          <p:nvPr/>
        </p:nvSpPr>
        <p:spPr bwMode="auto">
          <a:xfrm>
            <a:off x="0" y="16577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BPR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5"/>
          <p:cNvSpPr>
            <a:spLocks noChangeArrowheads="1"/>
          </p:cNvSpPr>
          <p:nvPr/>
        </p:nvSpPr>
        <p:spPr bwMode="auto">
          <a:xfrm>
            <a:off x="2542359" y="1759075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5058" name="Rectangle 7"/>
          <p:cNvSpPr>
            <a:spLocks noChangeArrowheads="1"/>
          </p:cNvSpPr>
          <p:nvPr/>
        </p:nvSpPr>
        <p:spPr bwMode="auto">
          <a:xfrm>
            <a:off x="2528604" y="5645272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5059" name="Text Box 8"/>
          <p:cNvSpPr txBox="1">
            <a:spLocks noChangeArrowheads="1"/>
          </p:cNvSpPr>
          <p:nvPr/>
        </p:nvSpPr>
        <p:spPr bwMode="auto">
          <a:xfrm>
            <a:off x="4020906" y="5664322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5060" name="Text Box 9"/>
          <p:cNvSpPr txBox="1">
            <a:spLocks noChangeArrowheads="1"/>
          </p:cNvSpPr>
          <p:nvPr/>
        </p:nvSpPr>
        <p:spPr bwMode="auto">
          <a:xfrm>
            <a:off x="2358400" y="5175372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5061" name="Text Box 10"/>
          <p:cNvSpPr txBox="1">
            <a:spLocks noChangeArrowheads="1"/>
          </p:cNvSpPr>
          <p:nvPr/>
        </p:nvSpPr>
        <p:spPr bwMode="auto">
          <a:xfrm>
            <a:off x="3458713" y="5167434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45062" name="Group 48"/>
          <p:cNvGrpSpPr>
            <a:grpSpLocks/>
          </p:cNvGrpSpPr>
          <p:nvPr/>
        </p:nvGrpSpPr>
        <p:grpSpPr bwMode="auto">
          <a:xfrm>
            <a:off x="7909828" y="2186109"/>
            <a:ext cx="1179399" cy="2916238"/>
            <a:chOff x="4562" y="1366"/>
            <a:chExt cx="686" cy="1092"/>
          </a:xfrm>
        </p:grpSpPr>
        <p:sp>
          <p:nvSpPr>
            <p:cNvPr id="45093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5094" name="Line 11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5" name="Line 12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6" name="Line 13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7" name="Line 14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8" name="Line 15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9" name="Line 16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100" name="AutoShape 17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45063" name="Text Box 18"/>
          <p:cNvSpPr txBox="1">
            <a:spLocks noChangeArrowheads="1"/>
          </p:cNvSpPr>
          <p:nvPr/>
        </p:nvSpPr>
        <p:spPr bwMode="auto">
          <a:xfrm>
            <a:off x="6811232" y="1135187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45064" name="Text Box 19"/>
          <p:cNvSpPr txBox="1">
            <a:spLocks noChangeArrowheads="1"/>
          </p:cNvSpPr>
          <p:nvPr/>
        </p:nvSpPr>
        <p:spPr bwMode="auto">
          <a:xfrm rot="-5400000">
            <a:off x="7840200" y="3421770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5065" name="Line 20"/>
          <p:cNvSpPr>
            <a:spLocks noChangeShapeType="1"/>
          </p:cNvSpPr>
          <p:nvPr/>
        </p:nvSpPr>
        <p:spPr bwMode="auto">
          <a:xfrm>
            <a:off x="3431205" y="1759075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5066" name="Rectangle 21"/>
          <p:cNvSpPr>
            <a:spLocks noChangeArrowheads="1"/>
          </p:cNvSpPr>
          <p:nvPr/>
        </p:nvSpPr>
        <p:spPr bwMode="auto">
          <a:xfrm>
            <a:off x="4407734" y="1759075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31756" name="Rectangle 22"/>
          <p:cNvSpPr>
            <a:spLocks noChangeArrowheads="1"/>
          </p:cNvSpPr>
          <p:nvPr/>
        </p:nvSpPr>
        <p:spPr bwMode="auto">
          <a:xfrm>
            <a:off x="5477103" y="1790822"/>
            <a:ext cx="2436163" cy="38544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5068" name="AutoShape 23"/>
          <p:cNvSpPr>
            <a:spLocks noChangeArrowheads="1"/>
          </p:cNvSpPr>
          <p:nvPr/>
        </p:nvSpPr>
        <p:spPr bwMode="auto">
          <a:xfrm>
            <a:off x="2545798" y="1359025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5069" name="Text Box 24"/>
          <p:cNvSpPr txBox="1">
            <a:spLocks noChangeArrowheads="1"/>
          </p:cNvSpPr>
          <p:nvPr/>
        </p:nvSpPr>
        <p:spPr bwMode="auto">
          <a:xfrm>
            <a:off x="4328650" y="5159497"/>
            <a:ext cx="123441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5070" name="Text Box 25"/>
          <p:cNvSpPr txBox="1">
            <a:spLocks noChangeArrowheads="1"/>
          </p:cNvSpPr>
          <p:nvPr/>
        </p:nvSpPr>
        <p:spPr bwMode="auto">
          <a:xfrm>
            <a:off x="4170479" y="1063747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5071" name="Text Box 27"/>
          <p:cNvSpPr txBox="1">
            <a:spLocks noChangeArrowheads="1"/>
          </p:cNvSpPr>
          <p:nvPr/>
        </p:nvSpPr>
        <p:spPr bwMode="auto">
          <a:xfrm>
            <a:off x="5798599" y="5149972"/>
            <a:ext cx="19307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Development</a:t>
            </a:r>
          </a:p>
          <a:p>
            <a:pPr algn="ctr" eaLnBrk="0" hangingPunct="0"/>
            <a:r>
              <a:rPr lang="en-US" sz="1400" dirty="0"/>
              <a:t>and organisation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5072" name="Text Box 28"/>
          <p:cNvSpPr txBox="1">
            <a:spLocks noChangeArrowheads="1"/>
          </p:cNvSpPr>
          <p:nvPr/>
        </p:nvSpPr>
        <p:spPr bwMode="auto">
          <a:xfrm>
            <a:off x="5408332" y="2240084"/>
            <a:ext cx="2480863" cy="280670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</a:t>
            </a:r>
            <a:r>
              <a:rPr lang="en-GB" dirty="0"/>
              <a:t>Locate decision 	making at the lowest 	practical level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Rethink business 	processes in a cross-functional manner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Dramatic cost 	reductions can come 	from the elimination of 	unnecessary process 	steps</a:t>
            </a:r>
          </a:p>
        </p:txBody>
      </p:sp>
      <p:grpSp>
        <p:nvGrpSpPr>
          <p:cNvPr id="45073" name="Group 29"/>
          <p:cNvGrpSpPr>
            <a:grpSpLocks/>
          </p:cNvGrpSpPr>
          <p:nvPr/>
        </p:nvGrpSpPr>
        <p:grpSpPr bwMode="auto">
          <a:xfrm>
            <a:off x="431130" y="2190872"/>
            <a:ext cx="2159366" cy="2919412"/>
            <a:chOff x="204" y="1237"/>
            <a:chExt cx="1256" cy="1839"/>
          </a:xfrm>
        </p:grpSpPr>
        <p:sp>
          <p:nvSpPr>
            <p:cNvPr id="45079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5080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45081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45082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45083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45084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45085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45086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87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5088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89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0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1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5092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5074" name="Line 44"/>
          <p:cNvSpPr>
            <a:spLocks noChangeShapeType="1"/>
          </p:cNvSpPr>
          <p:nvPr/>
        </p:nvSpPr>
        <p:spPr bwMode="auto">
          <a:xfrm>
            <a:off x="1196193" y="2190872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5075" name="Line 45"/>
          <p:cNvSpPr>
            <a:spLocks noChangeShapeType="1"/>
          </p:cNvSpPr>
          <p:nvPr/>
        </p:nvSpPr>
        <p:spPr bwMode="auto">
          <a:xfrm>
            <a:off x="2523448" y="5108697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5076" name="Rectangle 46"/>
          <p:cNvSpPr>
            <a:spLocks noChangeArrowheads="1"/>
          </p:cNvSpPr>
          <p:nvPr/>
        </p:nvSpPr>
        <p:spPr bwMode="auto">
          <a:xfrm>
            <a:off x="350377" y="943894"/>
            <a:ext cx="36199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Development </a:t>
            </a:r>
            <a:r>
              <a:rPr lang="en-GB" sz="1800" dirty="0"/>
              <a:t>and</a:t>
            </a:r>
            <a:r>
              <a:rPr lang="en-GB" sz="2000" dirty="0"/>
              <a:t> organisation</a:t>
            </a:r>
            <a:endParaRPr lang="en-US" sz="2000" dirty="0"/>
          </a:p>
        </p:txBody>
      </p:sp>
      <p:sp>
        <p:nvSpPr>
          <p:cNvPr id="45077" name="Rectangle 47"/>
          <p:cNvSpPr>
            <a:spLocks noChangeArrowheads="1"/>
          </p:cNvSpPr>
          <p:nvPr/>
        </p:nvSpPr>
        <p:spPr bwMode="auto">
          <a:xfrm>
            <a:off x="2528605" y="1759075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5078" name="Text Box 23"/>
          <p:cNvSpPr txBox="1">
            <a:spLocks noChangeArrowheads="1"/>
          </p:cNvSpPr>
          <p:nvPr/>
        </p:nvSpPr>
        <p:spPr bwMode="auto">
          <a:xfrm>
            <a:off x="0" y="15635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BPR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4"/>
          <p:cNvSpPr>
            <a:spLocks noChangeArrowheads="1"/>
          </p:cNvSpPr>
          <p:nvPr/>
        </p:nvSpPr>
        <p:spPr bwMode="auto">
          <a:xfrm>
            <a:off x="3203179" y="448716"/>
            <a:ext cx="34964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b="1" dirty="0"/>
              <a:t>What is Six Sigma?</a:t>
            </a:r>
          </a:p>
        </p:txBody>
      </p:sp>
      <p:sp>
        <p:nvSpPr>
          <p:cNvPr id="40963" name="Rectangle 5"/>
          <p:cNvSpPr>
            <a:spLocks noChangeArrowheads="1"/>
          </p:cNvSpPr>
          <p:nvPr/>
        </p:nvSpPr>
        <p:spPr bwMode="auto">
          <a:xfrm>
            <a:off x="536709" y="1367787"/>
            <a:ext cx="9124009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Named because it requires the natural variation of processes </a:t>
            </a:r>
            <a:r>
              <a:rPr lang="en-GB" sz="2000" dirty="0" smtClean="0"/>
              <a:t>(3 </a:t>
            </a:r>
            <a:r>
              <a:rPr lang="en-GB" sz="2000" dirty="0"/>
              <a:t>standard deviations, or ‘sigma’) should be half their specification range. </a:t>
            </a:r>
          </a:p>
        </p:txBody>
      </p:sp>
      <p:sp>
        <p:nvSpPr>
          <p:cNvPr id="40964" name="Rectangle 6"/>
          <p:cNvSpPr>
            <a:spLocks noChangeArrowheads="1"/>
          </p:cNvSpPr>
          <p:nvPr/>
        </p:nvSpPr>
        <p:spPr bwMode="auto">
          <a:xfrm>
            <a:off x="536709" y="2231389"/>
            <a:ext cx="889019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/>
              <a:t>So, </a:t>
            </a:r>
            <a:r>
              <a:rPr lang="en-GB" sz="2000" dirty="0"/>
              <a:t>the specification range of a product or service should be </a:t>
            </a:r>
            <a:r>
              <a:rPr lang="en-GB" sz="2000" dirty="0" smtClean="0"/>
              <a:t>6 </a:t>
            </a:r>
            <a:r>
              <a:rPr lang="en-GB" sz="2000" dirty="0"/>
              <a:t>standard deviation of the process. </a:t>
            </a:r>
          </a:p>
        </p:txBody>
      </p:sp>
      <p:sp>
        <p:nvSpPr>
          <p:cNvPr id="40965" name="Rectangle 7"/>
          <p:cNvSpPr>
            <a:spLocks noChangeArrowheads="1"/>
          </p:cNvSpPr>
          <p:nvPr/>
        </p:nvSpPr>
        <p:spPr bwMode="auto">
          <a:xfrm>
            <a:off x="536711" y="3094989"/>
            <a:ext cx="881110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/>
              <a:t>Now the definition of Six Sigma has widened to be defined it as</a:t>
            </a:r>
            <a:r>
              <a:rPr lang="en-GB" sz="2000" dirty="0" smtClean="0"/>
              <a:t>…</a:t>
            </a:r>
            <a:endParaRPr lang="en-US" sz="2000" dirty="0"/>
          </a:p>
        </p:txBody>
      </p:sp>
      <p:sp>
        <p:nvSpPr>
          <p:cNvPr id="40966" name="Rectangle 9"/>
          <p:cNvSpPr>
            <a:spLocks noChangeArrowheads="1"/>
          </p:cNvSpPr>
          <p:nvPr/>
        </p:nvSpPr>
        <p:spPr bwMode="auto">
          <a:xfrm>
            <a:off x="1033098" y="3671819"/>
            <a:ext cx="7953206" cy="266541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0967" name="Text Box 10"/>
          <p:cNvSpPr txBox="1">
            <a:spLocks noChangeArrowheads="1"/>
          </p:cNvSpPr>
          <p:nvPr/>
        </p:nvSpPr>
        <p:spPr bwMode="auto">
          <a:xfrm>
            <a:off x="1110462" y="3710011"/>
            <a:ext cx="7798475" cy="2560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35000"/>
              </a:lnSpc>
              <a:spcBef>
                <a:spcPct val="50000"/>
              </a:spcBef>
            </a:pPr>
            <a:r>
              <a:rPr lang="en-GB" sz="2400" i="1" dirty="0"/>
              <a:t> … a disciplined methodology of defining, measuring, </a:t>
            </a:r>
            <a:r>
              <a:rPr lang="en-GB" sz="2400" i="1" dirty="0" smtClean="0"/>
              <a:t>analysing</a:t>
            </a:r>
            <a:r>
              <a:rPr lang="en-GB" sz="2400" i="1" dirty="0"/>
              <a:t>, </a:t>
            </a:r>
            <a:r>
              <a:rPr lang="en-GB" sz="2400" i="1" dirty="0" smtClean="0"/>
              <a:t>improving </a:t>
            </a:r>
            <a:r>
              <a:rPr lang="en-GB" sz="2400" i="1" dirty="0"/>
              <a:t>and controlling the quality in every one of the company’s products, </a:t>
            </a:r>
            <a:r>
              <a:rPr lang="en-GB" sz="2400" i="1" dirty="0" smtClean="0"/>
              <a:t>processes </a:t>
            </a:r>
            <a:r>
              <a:rPr lang="en-GB" sz="2400" i="1" dirty="0"/>
              <a:t>and transactions – with the ultimate goal of virtually eliminating all defects.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/>
      <p:bldP spid="40964" grpId="0"/>
      <p:bldP spid="40965" grpId="0"/>
      <p:bldP spid="40966" grpId="0" animBg="1"/>
      <p:bldP spid="4096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ext Box 4"/>
          <p:cNvSpPr txBox="1">
            <a:spLocks noChangeArrowheads="1"/>
          </p:cNvSpPr>
          <p:nvPr/>
        </p:nvSpPr>
        <p:spPr bwMode="auto">
          <a:xfrm>
            <a:off x="2013892" y="448716"/>
            <a:ext cx="587504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elements of Six Sigma</a:t>
            </a:r>
            <a:endParaRPr lang="en-US" sz="2800" b="1" dirty="0"/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auto">
          <a:xfrm>
            <a:off x="533936" y="1350749"/>
            <a:ext cx="8552203" cy="40934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600" dirty="0" smtClean="0"/>
              <a:t>Customer-driven objectives</a:t>
            </a:r>
            <a:endParaRPr lang="en-US" sz="2600" dirty="0" smtClean="0"/>
          </a:p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600" dirty="0" smtClean="0"/>
              <a:t>Use of evidence</a:t>
            </a:r>
          </a:p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600" dirty="0" smtClean="0"/>
              <a:t>Structured improvement cycle</a:t>
            </a:r>
          </a:p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IN" sz="2600" dirty="0" smtClean="0"/>
              <a:t>Structured training and organisation of improvement</a:t>
            </a:r>
          </a:p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600" dirty="0" smtClean="0"/>
              <a:t>Process capability and control</a:t>
            </a:r>
          </a:p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600" dirty="0" smtClean="0"/>
              <a:t>Process design</a:t>
            </a:r>
          </a:p>
          <a:p>
            <a:pPr marL="361950" indent="-36195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600" dirty="0" smtClean="0"/>
              <a:t>Process improvement</a:t>
            </a:r>
            <a:endParaRPr lang="en-US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2275037" y="1430238"/>
            <a:ext cx="5308878" cy="4807077"/>
            <a:chOff x="1584" y="1488"/>
            <a:chExt cx="1344" cy="1344"/>
          </a:xfrm>
          <a:solidFill>
            <a:schemeClr val="bg1">
              <a:lumMod val="95000"/>
            </a:schemeClr>
          </a:solidFill>
        </p:grpSpPr>
        <p:sp>
          <p:nvSpPr>
            <p:cNvPr id="43022" name="Oval 3"/>
            <p:cNvSpPr>
              <a:spLocks noChangeArrowheads="1"/>
            </p:cNvSpPr>
            <p:nvPr/>
          </p:nvSpPr>
          <p:spPr bwMode="auto">
            <a:xfrm>
              <a:off x="1584" y="1488"/>
              <a:ext cx="1344" cy="1344"/>
            </a:xfrm>
            <a:prstGeom prst="ellipse">
              <a:avLst/>
            </a:prstGeom>
            <a:grpFill/>
            <a:ln w="5715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US" sz="1400" dirty="0"/>
            </a:p>
          </p:txBody>
        </p:sp>
        <p:sp>
          <p:nvSpPr>
            <p:cNvPr id="43023" name="Line 4"/>
            <p:cNvSpPr>
              <a:spLocks noChangeShapeType="1"/>
            </p:cNvSpPr>
            <p:nvPr/>
          </p:nvSpPr>
          <p:spPr bwMode="auto">
            <a:xfrm>
              <a:off x="2256" y="2160"/>
              <a:ext cx="1" cy="672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 sz="1400" dirty="0"/>
            </a:p>
          </p:txBody>
        </p:sp>
        <p:grpSp>
          <p:nvGrpSpPr>
            <p:cNvPr id="3" name="Group 5"/>
            <p:cNvGrpSpPr>
              <a:grpSpLocks/>
            </p:cNvGrpSpPr>
            <p:nvPr/>
          </p:nvGrpSpPr>
          <p:grpSpPr bwMode="auto">
            <a:xfrm>
              <a:off x="2244" y="1554"/>
              <a:ext cx="672" cy="715"/>
              <a:chOff x="2868" y="1554"/>
              <a:chExt cx="672" cy="715"/>
            </a:xfrm>
            <a:grpFill/>
          </p:grpSpPr>
          <p:sp>
            <p:nvSpPr>
              <p:cNvPr id="43028" name="Line 6"/>
              <p:cNvSpPr>
                <a:spLocks noChangeShapeType="1"/>
              </p:cNvSpPr>
              <p:nvPr/>
            </p:nvSpPr>
            <p:spPr bwMode="auto">
              <a:xfrm rot="-4184575">
                <a:off x="3203" y="1933"/>
                <a:ext cx="1" cy="672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1400" dirty="0"/>
              </a:p>
            </p:txBody>
          </p:sp>
          <p:sp>
            <p:nvSpPr>
              <p:cNvPr id="43029" name="Line 7"/>
              <p:cNvSpPr>
                <a:spLocks noChangeShapeType="1"/>
              </p:cNvSpPr>
              <p:nvPr/>
            </p:nvSpPr>
            <p:spPr bwMode="auto">
              <a:xfrm rot="-8612972">
                <a:off x="3077" y="1554"/>
                <a:ext cx="1" cy="672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1400" dirty="0"/>
              </a:p>
            </p:txBody>
          </p:sp>
        </p:grpSp>
        <p:grpSp>
          <p:nvGrpSpPr>
            <p:cNvPr id="4" name="Group 8"/>
            <p:cNvGrpSpPr>
              <a:grpSpLocks/>
            </p:cNvGrpSpPr>
            <p:nvPr/>
          </p:nvGrpSpPr>
          <p:grpSpPr bwMode="auto">
            <a:xfrm flipH="1">
              <a:off x="1602" y="1560"/>
              <a:ext cx="672" cy="715"/>
              <a:chOff x="2868" y="1554"/>
              <a:chExt cx="672" cy="715"/>
            </a:xfrm>
            <a:grpFill/>
          </p:grpSpPr>
          <p:sp>
            <p:nvSpPr>
              <p:cNvPr id="43026" name="Line 9"/>
              <p:cNvSpPr>
                <a:spLocks noChangeShapeType="1"/>
              </p:cNvSpPr>
              <p:nvPr/>
            </p:nvSpPr>
            <p:spPr bwMode="auto">
              <a:xfrm rot="-4184575">
                <a:off x="3203" y="1933"/>
                <a:ext cx="1" cy="672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1400" dirty="0"/>
              </a:p>
            </p:txBody>
          </p:sp>
          <p:sp>
            <p:nvSpPr>
              <p:cNvPr id="43027" name="Line 10"/>
              <p:cNvSpPr>
                <a:spLocks noChangeShapeType="1"/>
              </p:cNvSpPr>
              <p:nvPr/>
            </p:nvSpPr>
            <p:spPr bwMode="auto">
              <a:xfrm rot="-8612972">
                <a:off x="3077" y="1554"/>
                <a:ext cx="1" cy="672"/>
              </a:xfrm>
              <a:prstGeom prst="line">
                <a:avLst/>
              </a:prstGeom>
              <a:grpFill/>
              <a:ln w="571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 sz="1400" dirty="0"/>
              </a:p>
            </p:txBody>
          </p:sp>
        </p:grpSp>
      </p:grpSp>
      <p:sp>
        <p:nvSpPr>
          <p:cNvPr id="48130" name="Text Box 11"/>
          <p:cNvSpPr txBox="1">
            <a:spLocks noChangeArrowheads="1"/>
          </p:cNvSpPr>
          <p:nvPr/>
        </p:nvSpPr>
        <p:spPr bwMode="auto">
          <a:xfrm>
            <a:off x="3896900" y="1824189"/>
            <a:ext cx="2199803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Define</a:t>
            </a:r>
            <a:r>
              <a:rPr lang="en-GB" dirty="0"/>
              <a:t> </a:t>
            </a:r>
            <a:r>
              <a:rPr lang="en-GB" dirty="0">
                <a:cs typeface="Arial" charset="0"/>
              </a:rPr>
              <a:t>–</a:t>
            </a:r>
            <a:r>
              <a:rPr lang="en-GB" dirty="0"/>
              <a:t> identify problem, define requirements and set the goal</a:t>
            </a:r>
            <a:endParaRPr lang="en-US" dirty="0"/>
          </a:p>
        </p:txBody>
      </p:sp>
      <p:sp>
        <p:nvSpPr>
          <p:cNvPr id="48131" name="Text Box 12"/>
          <p:cNvSpPr txBox="1">
            <a:spLocks noChangeArrowheads="1"/>
          </p:cNvSpPr>
          <p:nvPr/>
        </p:nvSpPr>
        <p:spPr bwMode="auto">
          <a:xfrm>
            <a:off x="5426474" y="3000463"/>
            <a:ext cx="220131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Measure</a:t>
            </a:r>
            <a:r>
              <a:rPr lang="en-GB" dirty="0"/>
              <a:t> </a:t>
            </a:r>
            <a:r>
              <a:rPr lang="en-GB" sz="1400" dirty="0"/>
              <a:t>–</a:t>
            </a:r>
            <a:r>
              <a:rPr lang="en-GB" dirty="0"/>
              <a:t> gather data, refine problem and measure inputs and outputs</a:t>
            </a:r>
            <a:endParaRPr lang="en-US" dirty="0"/>
          </a:p>
        </p:txBody>
      </p:sp>
      <p:sp>
        <p:nvSpPr>
          <p:cNvPr id="48132" name="Text Box 13"/>
          <p:cNvSpPr txBox="1">
            <a:spLocks noChangeArrowheads="1"/>
          </p:cNvSpPr>
          <p:nvPr/>
        </p:nvSpPr>
        <p:spPr bwMode="auto">
          <a:xfrm>
            <a:off x="4896947" y="4443567"/>
            <a:ext cx="2290578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Analyse</a:t>
            </a:r>
            <a:r>
              <a:rPr lang="en-GB" dirty="0"/>
              <a:t> </a:t>
            </a:r>
            <a:r>
              <a:rPr lang="en-GB" sz="1400" dirty="0"/>
              <a:t>–</a:t>
            </a:r>
            <a:r>
              <a:rPr lang="en-GB" dirty="0"/>
              <a:t> develop problem hypotheses, identify ‘root causes’ and validate hypotheses</a:t>
            </a:r>
            <a:endParaRPr lang="en-US" dirty="0"/>
          </a:p>
        </p:txBody>
      </p:sp>
      <p:sp>
        <p:nvSpPr>
          <p:cNvPr id="48133" name="Text Box 14"/>
          <p:cNvSpPr txBox="1">
            <a:spLocks noChangeArrowheads="1"/>
          </p:cNvSpPr>
          <p:nvPr/>
        </p:nvSpPr>
        <p:spPr bwMode="auto">
          <a:xfrm>
            <a:off x="2980064" y="4407243"/>
            <a:ext cx="2001609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Improve</a:t>
            </a:r>
            <a:r>
              <a:rPr lang="en-GB" dirty="0"/>
              <a:t> </a:t>
            </a:r>
            <a:r>
              <a:rPr lang="en-GB" sz="1400" dirty="0"/>
              <a:t>–</a:t>
            </a:r>
            <a:r>
              <a:rPr lang="en-GB" dirty="0"/>
              <a:t> develop improvement ideas, test, establish solution and measure results</a:t>
            </a:r>
            <a:endParaRPr lang="en-US" dirty="0"/>
          </a:p>
        </p:txBody>
      </p:sp>
      <p:sp>
        <p:nvSpPr>
          <p:cNvPr id="48134" name="Text Box 15"/>
          <p:cNvSpPr txBox="1">
            <a:spLocks noChangeArrowheads="1"/>
          </p:cNvSpPr>
          <p:nvPr/>
        </p:nvSpPr>
        <p:spPr bwMode="auto">
          <a:xfrm>
            <a:off x="2376403" y="2994875"/>
            <a:ext cx="2072716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dirty="0">
                <a:solidFill>
                  <a:srgbClr val="FF0000"/>
                </a:solidFill>
              </a:rPr>
              <a:t>Control</a:t>
            </a:r>
            <a:r>
              <a:rPr lang="en-GB" dirty="0"/>
              <a:t> </a:t>
            </a:r>
            <a:r>
              <a:rPr lang="en-GB" sz="1400" dirty="0"/>
              <a:t>–</a:t>
            </a:r>
            <a:r>
              <a:rPr lang="en-GB" dirty="0"/>
              <a:t> establish performance standards and deal with any problems</a:t>
            </a:r>
            <a:endParaRPr lang="en-US" dirty="0"/>
          </a:p>
        </p:txBody>
      </p:sp>
      <p:sp>
        <p:nvSpPr>
          <p:cNvPr id="48135" name="AutoShape 17"/>
          <p:cNvSpPr>
            <a:spLocks noChangeArrowheads="1"/>
          </p:cNvSpPr>
          <p:nvPr/>
        </p:nvSpPr>
        <p:spPr bwMode="auto">
          <a:xfrm flipH="1">
            <a:off x="4662443" y="5746965"/>
            <a:ext cx="396388" cy="371602"/>
          </a:xfrm>
          <a:prstGeom prst="rightArrow">
            <a:avLst>
              <a:gd name="adj1" fmla="val 56250"/>
              <a:gd name="adj2" fmla="val 401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1400" dirty="0"/>
          </a:p>
        </p:txBody>
      </p:sp>
      <p:sp>
        <p:nvSpPr>
          <p:cNvPr id="48136" name="AutoShape 18"/>
          <p:cNvSpPr>
            <a:spLocks noChangeArrowheads="1"/>
          </p:cNvSpPr>
          <p:nvPr/>
        </p:nvSpPr>
        <p:spPr bwMode="auto">
          <a:xfrm rot="3688383" flipH="1">
            <a:off x="2547654" y="4269119"/>
            <a:ext cx="371602" cy="396388"/>
          </a:xfrm>
          <a:prstGeom prst="rightArrow">
            <a:avLst>
              <a:gd name="adj1" fmla="val 56250"/>
              <a:gd name="adj2" fmla="val 40714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1400" dirty="0"/>
          </a:p>
        </p:txBody>
      </p:sp>
      <p:sp>
        <p:nvSpPr>
          <p:cNvPr id="48137" name="AutoShape 19"/>
          <p:cNvSpPr>
            <a:spLocks noChangeArrowheads="1"/>
          </p:cNvSpPr>
          <p:nvPr/>
        </p:nvSpPr>
        <p:spPr bwMode="auto">
          <a:xfrm rot="8479807" flipH="1">
            <a:off x="3429403" y="2000214"/>
            <a:ext cx="396388" cy="372999"/>
          </a:xfrm>
          <a:prstGeom prst="rightArrow">
            <a:avLst>
              <a:gd name="adj1" fmla="val 56250"/>
              <a:gd name="adj2" fmla="val 401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1400" dirty="0"/>
          </a:p>
        </p:txBody>
      </p:sp>
      <p:sp>
        <p:nvSpPr>
          <p:cNvPr id="48138" name="AutoShape 20"/>
          <p:cNvSpPr>
            <a:spLocks noChangeArrowheads="1"/>
          </p:cNvSpPr>
          <p:nvPr/>
        </p:nvSpPr>
        <p:spPr bwMode="auto">
          <a:xfrm rot="12614983" flipH="1">
            <a:off x="6104266" y="2000211"/>
            <a:ext cx="396388" cy="371602"/>
          </a:xfrm>
          <a:prstGeom prst="rightArrow">
            <a:avLst>
              <a:gd name="adj1" fmla="val 56250"/>
              <a:gd name="adj2" fmla="val 4010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1400" dirty="0"/>
          </a:p>
        </p:txBody>
      </p:sp>
      <p:sp>
        <p:nvSpPr>
          <p:cNvPr id="48139" name="AutoShape 21"/>
          <p:cNvSpPr>
            <a:spLocks noChangeArrowheads="1"/>
          </p:cNvSpPr>
          <p:nvPr/>
        </p:nvSpPr>
        <p:spPr bwMode="auto">
          <a:xfrm rot="17112198" flipH="1">
            <a:off x="6938998" y="4367608"/>
            <a:ext cx="372999" cy="396388"/>
          </a:xfrm>
          <a:prstGeom prst="rightArrow">
            <a:avLst>
              <a:gd name="adj1" fmla="val 56250"/>
              <a:gd name="adj2" fmla="val 40867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sz="1400" dirty="0"/>
          </a:p>
        </p:txBody>
      </p:sp>
      <p:sp>
        <p:nvSpPr>
          <p:cNvPr id="48140" name="Text Box 22"/>
          <p:cNvSpPr txBox="1">
            <a:spLocks noChangeArrowheads="1"/>
          </p:cNvSpPr>
          <p:nvPr/>
        </p:nvSpPr>
        <p:spPr bwMode="auto">
          <a:xfrm>
            <a:off x="985127" y="452289"/>
            <a:ext cx="79325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b="1" dirty="0"/>
              <a:t>The DMAIC cycle used in Six Sigma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5"/>
          <p:cNvSpPr>
            <a:spLocks noChangeArrowheads="1"/>
          </p:cNvSpPr>
          <p:nvPr/>
        </p:nvSpPr>
        <p:spPr bwMode="auto">
          <a:xfrm>
            <a:off x="2475708" y="1712913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9154" name="Rectangle 7"/>
          <p:cNvSpPr>
            <a:spLocks noChangeArrowheads="1"/>
          </p:cNvSpPr>
          <p:nvPr/>
        </p:nvSpPr>
        <p:spPr bwMode="auto">
          <a:xfrm>
            <a:off x="2461952" y="5599113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9155" name="Text Box 8"/>
          <p:cNvSpPr txBox="1">
            <a:spLocks noChangeArrowheads="1"/>
          </p:cNvSpPr>
          <p:nvPr/>
        </p:nvSpPr>
        <p:spPr bwMode="auto">
          <a:xfrm>
            <a:off x="3954255" y="5618163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9156" name="Text Box 9"/>
          <p:cNvSpPr txBox="1">
            <a:spLocks noChangeArrowheads="1"/>
          </p:cNvSpPr>
          <p:nvPr/>
        </p:nvSpPr>
        <p:spPr bwMode="auto">
          <a:xfrm>
            <a:off x="2291748" y="5103813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9157" name="Text Box 10"/>
          <p:cNvSpPr txBox="1">
            <a:spLocks noChangeArrowheads="1"/>
          </p:cNvSpPr>
          <p:nvPr/>
        </p:nvSpPr>
        <p:spPr bwMode="auto">
          <a:xfrm>
            <a:off x="3364554" y="5083175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49158" name="Group 49"/>
          <p:cNvGrpSpPr>
            <a:grpSpLocks/>
          </p:cNvGrpSpPr>
          <p:nvPr/>
        </p:nvGrpSpPr>
        <p:grpSpPr bwMode="auto">
          <a:xfrm>
            <a:off x="7843177" y="2139950"/>
            <a:ext cx="1179399" cy="2916238"/>
            <a:chOff x="4562" y="1366"/>
            <a:chExt cx="686" cy="1092"/>
          </a:xfrm>
        </p:grpSpPr>
        <p:sp>
          <p:nvSpPr>
            <p:cNvPr id="49190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9191" name="Line 11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92" name="Line 12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93" name="Line 13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94" name="Line 14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95" name="Line 15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96" name="Line 16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97" name="AutoShape 17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49159" name="Text Box 18"/>
          <p:cNvSpPr txBox="1">
            <a:spLocks noChangeArrowheads="1"/>
          </p:cNvSpPr>
          <p:nvPr/>
        </p:nvSpPr>
        <p:spPr bwMode="auto">
          <a:xfrm>
            <a:off x="6744581" y="1089028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49160" name="Text Box 19"/>
          <p:cNvSpPr txBox="1">
            <a:spLocks noChangeArrowheads="1"/>
          </p:cNvSpPr>
          <p:nvPr/>
        </p:nvSpPr>
        <p:spPr bwMode="auto">
          <a:xfrm rot="-5400000">
            <a:off x="7773549" y="3447048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9161" name="Line 20"/>
          <p:cNvSpPr>
            <a:spLocks noChangeShapeType="1"/>
          </p:cNvSpPr>
          <p:nvPr/>
        </p:nvSpPr>
        <p:spPr bwMode="auto">
          <a:xfrm>
            <a:off x="3364554" y="1712913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9162" name="Rectangle 21"/>
          <p:cNvSpPr>
            <a:spLocks noChangeArrowheads="1"/>
          </p:cNvSpPr>
          <p:nvPr/>
        </p:nvSpPr>
        <p:spPr bwMode="auto">
          <a:xfrm>
            <a:off x="4341083" y="1712913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4044" name="Rectangle 22"/>
          <p:cNvSpPr>
            <a:spLocks noChangeArrowheads="1"/>
          </p:cNvSpPr>
          <p:nvPr/>
        </p:nvSpPr>
        <p:spPr bwMode="auto">
          <a:xfrm>
            <a:off x="4349678" y="1711325"/>
            <a:ext cx="2436164" cy="3887788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49164" name="AutoShape 23"/>
          <p:cNvSpPr>
            <a:spLocks noChangeArrowheads="1"/>
          </p:cNvSpPr>
          <p:nvPr/>
        </p:nvSpPr>
        <p:spPr bwMode="auto">
          <a:xfrm>
            <a:off x="2479147" y="1312866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9165" name="Text Box 24"/>
          <p:cNvSpPr txBox="1">
            <a:spLocks noChangeArrowheads="1"/>
          </p:cNvSpPr>
          <p:nvPr/>
        </p:nvSpPr>
        <p:spPr bwMode="auto">
          <a:xfrm>
            <a:off x="4468306" y="5132388"/>
            <a:ext cx="219890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Process technology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9166" name="Text Box 25"/>
          <p:cNvSpPr txBox="1">
            <a:spLocks noChangeArrowheads="1"/>
          </p:cNvSpPr>
          <p:nvPr/>
        </p:nvSpPr>
        <p:spPr bwMode="auto">
          <a:xfrm>
            <a:off x="4103828" y="1017588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49167" name="Text Box 26"/>
          <p:cNvSpPr txBox="1">
            <a:spLocks noChangeArrowheads="1"/>
          </p:cNvSpPr>
          <p:nvPr/>
        </p:nvSpPr>
        <p:spPr bwMode="auto">
          <a:xfrm>
            <a:off x="0" y="19053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Six Sigma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</a:t>
            </a:r>
            <a:endParaRPr lang="en-US" sz="2800" b="1" dirty="0">
              <a:latin typeface="Times New Roman" pitchFamily="18" charset="0"/>
            </a:endParaRPr>
          </a:p>
        </p:txBody>
      </p:sp>
      <p:sp>
        <p:nvSpPr>
          <p:cNvPr id="49168" name="Text Box 27"/>
          <p:cNvSpPr txBox="1">
            <a:spLocks noChangeArrowheads="1"/>
          </p:cNvSpPr>
          <p:nvPr/>
        </p:nvSpPr>
        <p:spPr bwMode="auto">
          <a:xfrm>
            <a:off x="6608760" y="5010153"/>
            <a:ext cx="138398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Development</a:t>
            </a:r>
          </a:p>
          <a:p>
            <a:pPr algn="ctr" eaLnBrk="0" hangingPunct="0"/>
            <a:r>
              <a:rPr lang="en-US" sz="1200" dirty="0"/>
              <a:t>and organisation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49169" name="Text Box 28"/>
          <p:cNvSpPr txBox="1">
            <a:spLocks noChangeArrowheads="1"/>
          </p:cNvSpPr>
          <p:nvPr/>
        </p:nvSpPr>
        <p:spPr bwMode="auto">
          <a:xfrm>
            <a:off x="4342803" y="2193928"/>
            <a:ext cx="2480865" cy="58102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Emphasis on process 	control</a:t>
            </a:r>
          </a:p>
        </p:txBody>
      </p:sp>
      <p:grpSp>
        <p:nvGrpSpPr>
          <p:cNvPr id="49170" name="Group 29"/>
          <p:cNvGrpSpPr>
            <a:grpSpLocks/>
          </p:cNvGrpSpPr>
          <p:nvPr/>
        </p:nvGrpSpPr>
        <p:grpSpPr bwMode="auto">
          <a:xfrm>
            <a:off x="364479" y="2144713"/>
            <a:ext cx="2159366" cy="2919412"/>
            <a:chOff x="204" y="1237"/>
            <a:chExt cx="1256" cy="1839"/>
          </a:xfrm>
        </p:grpSpPr>
        <p:sp>
          <p:nvSpPr>
            <p:cNvPr id="49176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9177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49178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49179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49180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49181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49182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49183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84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49185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86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87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88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9189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9171" name="Line 44"/>
          <p:cNvSpPr>
            <a:spLocks noChangeShapeType="1"/>
          </p:cNvSpPr>
          <p:nvPr/>
        </p:nvSpPr>
        <p:spPr bwMode="auto">
          <a:xfrm>
            <a:off x="1129541" y="2144713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9172" name="Line 45"/>
          <p:cNvSpPr>
            <a:spLocks noChangeShapeType="1"/>
          </p:cNvSpPr>
          <p:nvPr/>
        </p:nvSpPr>
        <p:spPr bwMode="auto">
          <a:xfrm>
            <a:off x="2456797" y="5062538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49173" name="Rectangle 46"/>
          <p:cNvSpPr>
            <a:spLocks noChangeArrowheads="1"/>
          </p:cNvSpPr>
          <p:nvPr/>
        </p:nvSpPr>
        <p:spPr bwMode="auto">
          <a:xfrm>
            <a:off x="507177" y="903289"/>
            <a:ext cx="242245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Process technology</a:t>
            </a:r>
            <a:endParaRPr lang="en-US" sz="2000" dirty="0"/>
          </a:p>
        </p:txBody>
      </p:sp>
      <p:sp>
        <p:nvSpPr>
          <p:cNvPr id="49174" name="Rectangle 47"/>
          <p:cNvSpPr>
            <a:spLocks noChangeArrowheads="1"/>
          </p:cNvSpPr>
          <p:nvPr/>
        </p:nvSpPr>
        <p:spPr bwMode="auto">
          <a:xfrm>
            <a:off x="2461954" y="1712913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9175" name="Freeform 48"/>
          <p:cNvSpPr>
            <a:spLocks/>
          </p:cNvSpPr>
          <p:nvPr/>
        </p:nvSpPr>
        <p:spPr bwMode="auto">
          <a:xfrm>
            <a:off x="6744583" y="1744663"/>
            <a:ext cx="49857" cy="3890962"/>
          </a:xfrm>
          <a:custGeom>
            <a:avLst/>
            <a:gdLst>
              <a:gd name="T0" fmla="*/ 0 w 29"/>
              <a:gd name="T1" fmla="*/ 0 h 2451"/>
              <a:gd name="T2" fmla="*/ 73082949 w 29"/>
              <a:gd name="T3" fmla="*/ 2147483647 h 2451"/>
              <a:gd name="T4" fmla="*/ 0 60000 65536"/>
              <a:gd name="T5" fmla="*/ 0 60000 65536"/>
              <a:gd name="T6" fmla="*/ 0 w 29"/>
              <a:gd name="T7" fmla="*/ 0 h 2451"/>
              <a:gd name="T8" fmla="*/ 29 w 29"/>
              <a:gd name="T9" fmla="*/ 2451 h 2451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9" h="2451">
                <a:moveTo>
                  <a:pt x="0" y="0"/>
                </a:moveTo>
                <a:lnTo>
                  <a:pt x="29" y="2451"/>
                </a:lnTo>
              </a:path>
            </a:pathLst>
          </a:custGeom>
          <a:noFill/>
          <a:ln w="9525">
            <a:solidFill>
              <a:schemeClr val="tx1"/>
            </a:solidFill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5"/>
          <p:cNvSpPr>
            <a:spLocks noChangeArrowheads="1"/>
          </p:cNvSpPr>
          <p:nvPr/>
        </p:nvSpPr>
        <p:spPr bwMode="auto">
          <a:xfrm>
            <a:off x="2553422" y="1693863"/>
            <a:ext cx="5381223" cy="3887787"/>
          </a:xfrm>
          <a:prstGeom prst="rect">
            <a:avLst/>
          </a:prstGeom>
          <a:solidFill>
            <a:srgbClr val="FFCCFF"/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0178" name="Rectangle 7"/>
          <p:cNvSpPr>
            <a:spLocks noChangeArrowheads="1"/>
          </p:cNvSpPr>
          <p:nvPr/>
        </p:nvSpPr>
        <p:spPr bwMode="auto">
          <a:xfrm>
            <a:off x="2539666" y="5580063"/>
            <a:ext cx="5405292" cy="393700"/>
          </a:xfrm>
          <a:prstGeom prst="rect">
            <a:avLst/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0179" name="Text Box 8"/>
          <p:cNvSpPr txBox="1">
            <a:spLocks noChangeArrowheads="1"/>
          </p:cNvSpPr>
          <p:nvPr/>
        </p:nvSpPr>
        <p:spPr bwMode="auto">
          <a:xfrm>
            <a:off x="4031969" y="5599113"/>
            <a:ext cx="229346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dirty="0"/>
              <a:t>Decision areas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50180" name="Text Box 9"/>
          <p:cNvSpPr txBox="1">
            <a:spLocks noChangeArrowheads="1"/>
          </p:cNvSpPr>
          <p:nvPr/>
        </p:nvSpPr>
        <p:spPr bwMode="auto">
          <a:xfrm>
            <a:off x="2369462" y="5110163"/>
            <a:ext cx="117596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Capacity strategy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50181" name="Text Box 10"/>
          <p:cNvSpPr txBox="1">
            <a:spLocks noChangeArrowheads="1"/>
          </p:cNvSpPr>
          <p:nvPr/>
        </p:nvSpPr>
        <p:spPr bwMode="auto">
          <a:xfrm>
            <a:off x="3469777" y="5102225"/>
            <a:ext cx="93526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Supply network</a:t>
            </a:r>
            <a:endParaRPr lang="en-US" sz="1200" dirty="0">
              <a:latin typeface="Times New Roman" pitchFamily="18" charset="0"/>
            </a:endParaRPr>
          </a:p>
        </p:txBody>
      </p:sp>
      <p:grpSp>
        <p:nvGrpSpPr>
          <p:cNvPr id="50182" name="Group 48"/>
          <p:cNvGrpSpPr>
            <a:grpSpLocks/>
          </p:cNvGrpSpPr>
          <p:nvPr/>
        </p:nvGrpSpPr>
        <p:grpSpPr bwMode="auto">
          <a:xfrm>
            <a:off x="7920891" y="2120900"/>
            <a:ext cx="1179399" cy="2916238"/>
            <a:chOff x="4562" y="1366"/>
            <a:chExt cx="686" cy="1092"/>
          </a:xfrm>
        </p:grpSpPr>
        <p:sp>
          <p:nvSpPr>
            <p:cNvPr id="50213" name="Rectangle 6"/>
            <p:cNvSpPr>
              <a:spLocks noChangeArrowheads="1"/>
            </p:cNvSpPr>
            <p:nvPr/>
          </p:nvSpPr>
          <p:spPr bwMode="auto">
            <a:xfrm>
              <a:off x="4562" y="1369"/>
              <a:ext cx="409" cy="108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0214" name="Line 11"/>
            <p:cNvSpPr>
              <a:spLocks noChangeShapeType="1"/>
            </p:cNvSpPr>
            <p:nvPr/>
          </p:nvSpPr>
          <p:spPr bwMode="auto">
            <a:xfrm>
              <a:off x="4571" y="2234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5" name="Line 12"/>
            <p:cNvSpPr>
              <a:spLocks noChangeShapeType="1"/>
            </p:cNvSpPr>
            <p:nvPr/>
          </p:nvSpPr>
          <p:spPr bwMode="auto">
            <a:xfrm>
              <a:off x="4571" y="2007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6" name="Line 13"/>
            <p:cNvSpPr>
              <a:spLocks noChangeShapeType="1"/>
            </p:cNvSpPr>
            <p:nvPr/>
          </p:nvSpPr>
          <p:spPr bwMode="auto">
            <a:xfrm>
              <a:off x="4571" y="178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7" name="Line 14"/>
            <p:cNvSpPr>
              <a:spLocks noChangeShapeType="1"/>
            </p:cNvSpPr>
            <p:nvPr/>
          </p:nvSpPr>
          <p:spPr bwMode="auto">
            <a:xfrm>
              <a:off x="4571" y="15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8" name="Line 15"/>
            <p:cNvSpPr>
              <a:spLocks noChangeShapeType="1"/>
            </p:cNvSpPr>
            <p:nvPr/>
          </p:nvSpPr>
          <p:spPr bwMode="auto">
            <a:xfrm>
              <a:off x="4571" y="1366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9" name="Line 16"/>
            <p:cNvSpPr>
              <a:spLocks noChangeShapeType="1"/>
            </p:cNvSpPr>
            <p:nvPr/>
          </p:nvSpPr>
          <p:spPr bwMode="auto">
            <a:xfrm>
              <a:off x="4571" y="2452"/>
              <a:ext cx="40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20" name="AutoShape 17"/>
            <p:cNvSpPr>
              <a:spLocks noChangeArrowheads="1"/>
            </p:cNvSpPr>
            <p:nvPr/>
          </p:nvSpPr>
          <p:spPr bwMode="auto">
            <a:xfrm rot="5400000">
              <a:off x="4567" y="1775"/>
              <a:ext cx="1089" cy="272"/>
            </a:xfrm>
            <a:prstGeom prst="triangle">
              <a:avLst>
                <a:gd name="adj" fmla="val 50000"/>
              </a:avLst>
            </a:prstGeom>
            <a:solidFill>
              <a:srgbClr val="CCCCFF"/>
            </a:solidFill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</p:grpSp>
      <p:sp>
        <p:nvSpPr>
          <p:cNvPr id="50183" name="Text Box 18"/>
          <p:cNvSpPr txBox="1">
            <a:spLocks noChangeArrowheads="1"/>
          </p:cNvSpPr>
          <p:nvPr/>
        </p:nvSpPr>
        <p:spPr bwMode="auto">
          <a:xfrm>
            <a:off x="6822295" y="1069978"/>
            <a:ext cx="2262520" cy="2444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r" eaLnBrk="0" hangingPunct="0"/>
            <a:endParaRPr lang="en-US" sz="1000" dirty="0">
              <a:latin typeface="Times New Roman" pitchFamily="18" charset="0"/>
            </a:endParaRPr>
          </a:p>
        </p:txBody>
      </p:sp>
      <p:sp>
        <p:nvSpPr>
          <p:cNvPr id="50184" name="Text Box 19"/>
          <p:cNvSpPr txBox="1">
            <a:spLocks noChangeArrowheads="1"/>
          </p:cNvSpPr>
          <p:nvPr/>
        </p:nvSpPr>
        <p:spPr bwMode="auto">
          <a:xfrm rot="-5400000">
            <a:off x="7930348" y="3427999"/>
            <a:ext cx="287972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Market competitiveness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50185" name="Line 20"/>
          <p:cNvSpPr>
            <a:spLocks noChangeShapeType="1"/>
          </p:cNvSpPr>
          <p:nvPr/>
        </p:nvSpPr>
        <p:spPr bwMode="auto">
          <a:xfrm>
            <a:off x="3442268" y="1693863"/>
            <a:ext cx="0" cy="38877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50186" name="Rectangle 21"/>
          <p:cNvSpPr>
            <a:spLocks noChangeArrowheads="1"/>
          </p:cNvSpPr>
          <p:nvPr/>
        </p:nvSpPr>
        <p:spPr bwMode="auto">
          <a:xfrm>
            <a:off x="4418797" y="1693863"/>
            <a:ext cx="1059052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45068" name="Rectangle 22"/>
          <p:cNvSpPr>
            <a:spLocks noChangeArrowheads="1"/>
          </p:cNvSpPr>
          <p:nvPr/>
        </p:nvSpPr>
        <p:spPr bwMode="auto">
          <a:xfrm>
            <a:off x="5488166" y="1725613"/>
            <a:ext cx="2436163" cy="385445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50188" name="AutoShape 23"/>
          <p:cNvSpPr>
            <a:spLocks noChangeArrowheads="1"/>
          </p:cNvSpPr>
          <p:nvPr/>
        </p:nvSpPr>
        <p:spPr bwMode="auto">
          <a:xfrm>
            <a:off x="2556861" y="1293816"/>
            <a:ext cx="5401853" cy="395287"/>
          </a:xfrm>
          <a:prstGeom prst="triangle">
            <a:avLst>
              <a:gd name="adj" fmla="val 50000"/>
            </a:avLst>
          </a:prstGeom>
          <a:solidFill>
            <a:srgbClr val="CCCCFF"/>
          </a:solidFill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0189" name="Text Box 24"/>
          <p:cNvSpPr txBox="1">
            <a:spLocks noChangeArrowheads="1"/>
          </p:cNvSpPr>
          <p:nvPr/>
        </p:nvSpPr>
        <p:spPr bwMode="auto">
          <a:xfrm>
            <a:off x="4339713" y="5094288"/>
            <a:ext cx="123441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200" dirty="0"/>
              <a:t>Process technology</a:t>
            </a:r>
            <a:endParaRPr lang="en-US" sz="1200" dirty="0">
              <a:latin typeface="Times New Roman" pitchFamily="18" charset="0"/>
            </a:endParaRPr>
          </a:p>
        </p:txBody>
      </p:sp>
      <p:sp>
        <p:nvSpPr>
          <p:cNvPr id="50190" name="Text Box 25"/>
          <p:cNvSpPr txBox="1">
            <a:spLocks noChangeArrowheads="1"/>
          </p:cNvSpPr>
          <p:nvPr/>
        </p:nvSpPr>
        <p:spPr bwMode="auto">
          <a:xfrm>
            <a:off x="4181542" y="998538"/>
            <a:ext cx="2185154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dirty="0"/>
              <a:t>Resource usage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50191" name="Text Box 27"/>
          <p:cNvSpPr txBox="1">
            <a:spLocks noChangeArrowheads="1"/>
          </p:cNvSpPr>
          <p:nvPr/>
        </p:nvSpPr>
        <p:spPr bwMode="auto">
          <a:xfrm>
            <a:off x="5809663" y="5084763"/>
            <a:ext cx="19307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1400" dirty="0"/>
              <a:t>Development</a:t>
            </a:r>
          </a:p>
          <a:p>
            <a:pPr algn="ctr" eaLnBrk="0" hangingPunct="0"/>
            <a:r>
              <a:rPr lang="en-US" sz="1400" dirty="0"/>
              <a:t>and organisation</a:t>
            </a:r>
            <a:endParaRPr lang="en-US" sz="1000" dirty="0">
              <a:latin typeface="Times New Roman" pitchFamily="18" charset="0"/>
            </a:endParaRPr>
          </a:p>
        </p:txBody>
      </p:sp>
      <p:sp>
        <p:nvSpPr>
          <p:cNvPr id="50192" name="Text Box 28"/>
          <p:cNvSpPr txBox="1">
            <a:spLocks noChangeArrowheads="1"/>
          </p:cNvSpPr>
          <p:nvPr/>
        </p:nvSpPr>
        <p:spPr bwMode="auto">
          <a:xfrm>
            <a:off x="5419396" y="2174875"/>
            <a:ext cx="2480863" cy="23304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sz="1400" dirty="0"/>
              <a:t>	</a:t>
            </a:r>
            <a:r>
              <a:rPr lang="en-GB" dirty="0"/>
              <a:t>Improvement through 	a structured decision-making cycle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Strong evidence-based methodology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Very substantial 	training required</a:t>
            </a:r>
          </a:p>
          <a:p>
            <a:pPr eaLnBrk="0" hangingPunct="0">
              <a:spcBef>
                <a:spcPct val="5000"/>
              </a:spcBef>
              <a:buFontTx/>
              <a:buChar char="•"/>
              <a:tabLst>
                <a:tab pos="98425" algn="l"/>
              </a:tabLst>
            </a:pPr>
            <a:r>
              <a:rPr lang="en-GB" dirty="0"/>
              <a:t>	Emphasis on process 	knowledge</a:t>
            </a:r>
          </a:p>
        </p:txBody>
      </p:sp>
      <p:grpSp>
        <p:nvGrpSpPr>
          <p:cNvPr id="50193" name="Group 29"/>
          <p:cNvGrpSpPr>
            <a:grpSpLocks/>
          </p:cNvGrpSpPr>
          <p:nvPr/>
        </p:nvGrpSpPr>
        <p:grpSpPr bwMode="auto">
          <a:xfrm>
            <a:off x="442193" y="2125663"/>
            <a:ext cx="2159366" cy="2919412"/>
            <a:chOff x="204" y="1237"/>
            <a:chExt cx="1256" cy="1839"/>
          </a:xfrm>
        </p:grpSpPr>
        <p:sp>
          <p:nvSpPr>
            <p:cNvPr id="50199" name="Rectangle 30"/>
            <p:cNvSpPr>
              <a:spLocks noChangeArrowheads="1"/>
            </p:cNvSpPr>
            <p:nvPr/>
          </p:nvSpPr>
          <p:spPr bwMode="auto">
            <a:xfrm>
              <a:off x="297" y="1247"/>
              <a:ext cx="1132" cy="1829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0200" name="Text Box 31"/>
            <p:cNvSpPr txBox="1">
              <a:spLocks noChangeArrowheads="1"/>
            </p:cNvSpPr>
            <p:nvPr/>
          </p:nvSpPr>
          <p:spPr bwMode="auto">
            <a:xfrm>
              <a:off x="658" y="1315"/>
              <a:ext cx="80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Quality</a:t>
              </a:r>
              <a:endParaRPr lang="en-US" dirty="0"/>
            </a:p>
          </p:txBody>
        </p:sp>
        <p:sp>
          <p:nvSpPr>
            <p:cNvPr id="50201" name="Text Box 32"/>
            <p:cNvSpPr txBox="1">
              <a:spLocks noChangeArrowheads="1"/>
            </p:cNvSpPr>
            <p:nvPr/>
          </p:nvSpPr>
          <p:spPr bwMode="auto">
            <a:xfrm rot="16200000">
              <a:off x="-63" y="1991"/>
              <a:ext cx="1090" cy="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dirty="0"/>
                <a:t>Performance objectives</a:t>
              </a:r>
            </a:p>
          </p:txBody>
        </p:sp>
        <p:sp>
          <p:nvSpPr>
            <p:cNvPr id="50202" name="Text Box 33"/>
            <p:cNvSpPr txBox="1">
              <a:spLocks noChangeArrowheads="1"/>
            </p:cNvSpPr>
            <p:nvPr/>
          </p:nvSpPr>
          <p:spPr bwMode="auto">
            <a:xfrm>
              <a:off x="204" y="2059"/>
              <a:ext cx="1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Dependability</a:t>
              </a:r>
              <a:endParaRPr lang="en-US" dirty="0"/>
            </a:p>
          </p:txBody>
        </p:sp>
        <p:sp>
          <p:nvSpPr>
            <p:cNvPr id="50203" name="Text Box 34"/>
            <p:cNvSpPr txBox="1">
              <a:spLocks noChangeArrowheads="1"/>
            </p:cNvSpPr>
            <p:nvPr/>
          </p:nvSpPr>
          <p:spPr bwMode="auto">
            <a:xfrm>
              <a:off x="738" y="1687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Speed</a:t>
              </a:r>
              <a:endParaRPr lang="en-US" dirty="0"/>
            </a:p>
          </p:txBody>
        </p:sp>
        <p:sp>
          <p:nvSpPr>
            <p:cNvPr id="50204" name="Text Box 35"/>
            <p:cNvSpPr txBox="1">
              <a:spLocks noChangeArrowheads="1"/>
            </p:cNvSpPr>
            <p:nvPr/>
          </p:nvSpPr>
          <p:spPr bwMode="auto">
            <a:xfrm>
              <a:off x="703" y="2412"/>
              <a:ext cx="74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Flexibility</a:t>
              </a:r>
              <a:endParaRPr lang="en-US" dirty="0"/>
            </a:p>
          </p:txBody>
        </p:sp>
        <p:sp>
          <p:nvSpPr>
            <p:cNvPr id="50205" name="Text Box 36"/>
            <p:cNvSpPr txBox="1">
              <a:spLocks noChangeArrowheads="1"/>
            </p:cNvSpPr>
            <p:nvPr/>
          </p:nvSpPr>
          <p:spPr bwMode="auto">
            <a:xfrm>
              <a:off x="723" y="2769"/>
              <a:ext cx="71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dirty="0"/>
                <a:t>Cost</a:t>
              </a:r>
              <a:endParaRPr lang="en-US" dirty="0"/>
            </a:p>
          </p:txBody>
        </p:sp>
        <p:sp>
          <p:nvSpPr>
            <p:cNvPr id="50206" name="Line 37"/>
            <p:cNvSpPr>
              <a:spLocks noChangeShapeType="1"/>
            </p:cNvSpPr>
            <p:nvPr/>
          </p:nvSpPr>
          <p:spPr bwMode="auto">
            <a:xfrm flipH="1">
              <a:off x="661" y="1237"/>
              <a:ext cx="3" cy="10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07" name="Rectangle 38"/>
            <p:cNvSpPr>
              <a:spLocks noChangeArrowheads="1"/>
            </p:cNvSpPr>
            <p:nvPr/>
          </p:nvSpPr>
          <p:spPr bwMode="auto">
            <a:xfrm>
              <a:off x="298" y="1237"/>
              <a:ext cx="363" cy="183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none" w="sm" len="lg"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0208" name="Freeform 39"/>
            <p:cNvSpPr>
              <a:spLocks/>
            </p:cNvSpPr>
            <p:nvPr/>
          </p:nvSpPr>
          <p:spPr bwMode="auto">
            <a:xfrm>
              <a:off x="657" y="1600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09" name="Freeform 40"/>
            <p:cNvSpPr>
              <a:spLocks/>
            </p:cNvSpPr>
            <p:nvPr/>
          </p:nvSpPr>
          <p:spPr bwMode="auto">
            <a:xfrm>
              <a:off x="657" y="1964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0" name="Freeform 41"/>
            <p:cNvSpPr>
              <a:spLocks/>
            </p:cNvSpPr>
            <p:nvPr/>
          </p:nvSpPr>
          <p:spPr bwMode="auto">
            <a:xfrm>
              <a:off x="657" y="232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1" name="Freeform 42"/>
            <p:cNvSpPr>
              <a:spLocks/>
            </p:cNvSpPr>
            <p:nvPr/>
          </p:nvSpPr>
          <p:spPr bwMode="auto">
            <a:xfrm>
              <a:off x="657" y="2692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0212" name="Freeform 43"/>
            <p:cNvSpPr>
              <a:spLocks/>
            </p:cNvSpPr>
            <p:nvPr/>
          </p:nvSpPr>
          <p:spPr bwMode="auto">
            <a:xfrm>
              <a:off x="657" y="3068"/>
              <a:ext cx="780" cy="3"/>
            </a:xfrm>
            <a:custGeom>
              <a:avLst/>
              <a:gdLst>
                <a:gd name="T0" fmla="*/ 0 w 780"/>
                <a:gd name="T1" fmla="*/ 3 h 3"/>
                <a:gd name="T2" fmla="*/ 780 w 780"/>
                <a:gd name="T3" fmla="*/ 0 h 3"/>
                <a:gd name="T4" fmla="*/ 0 60000 65536"/>
                <a:gd name="T5" fmla="*/ 0 60000 65536"/>
                <a:gd name="T6" fmla="*/ 0 w 780"/>
                <a:gd name="T7" fmla="*/ 0 h 3"/>
                <a:gd name="T8" fmla="*/ 780 w 780"/>
                <a:gd name="T9" fmla="*/ 3 h 3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780" h="3">
                  <a:moveTo>
                    <a:pt x="0" y="3"/>
                  </a:moveTo>
                  <a:lnTo>
                    <a:pt x="780" y="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sm" len="lg"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50194" name="Line 44"/>
          <p:cNvSpPr>
            <a:spLocks noChangeShapeType="1"/>
          </p:cNvSpPr>
          <p:nvPr/>
        </p:nvSpPr>
        <p:spPr bwMode="auto">
          <a:xfrm>
            <a:off x="1207255" y="2125663"/>
            <a:ext cx="678584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50195" name="Line 45"/>
          <p:cNvSpPr>
            <a:spLocks noChangeShapeType="1"/>
          </p:cNvSpPr>
          <p:nvPr/>
        </p:nvSpPr>
        <p:spPr bwMode="auto">
          <a:xfrm>
            <a:off x="2534511" y="5043488"/>
            <a:ext cx="5379503" cy="63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none" w="sm" len="lg"/>
          </a:ln>
        </p:spPr>
        <p:txBody>
          <a:bodyPr/>
          <a:lstStyle/>
          <a:p>
            <a:endParaRPr lang="en-GB" dirty="0"/>
          </a:p>
        </p:txBody>
      </p:sp>
      <p:sp>
        <p:nvSpPr>
          <p:cNvPr id="50196" name="Rectangle 46"/>
          <p:cNvSpPr>
            <a:spLocks noChangeArrowheads="1"/>
          </p:cNvSpPr>
          <p:nvPr/>
        </p:nvSpPr>
        <p:spPr bwMode="auto">
          <a:xfrm>
            <a:off x="77714" y="933451"/>
            <a:ext cx="36199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/>
              <a:t>Development </a:t>
            </a:r>
            <a:r>
              <a:rPr lang="en-GB" sz="1800" dirty="0"/>
              <a:t>and</a:t>
            </a:r>
            <a:r>
              <a:rPr lang="en-GB" sz="2000" dirty="0"/>
              <a:t> organisation</a:t>
            </a:r>
            <a:endParaRPr lang="en-US" sz="2000" dirty="0"/>
          </a:p>
        </p:txBody>
      </p:sp>
      <p:sp>
        <p:nvSpPr>
          <p:cNvPr id="50197" name="Rectangle 47"/>
          <p:cNvSpPr>
            <a:spLocks noChangeArrowheads="1"/>
          </p:cNvSpPr>
          <p:nvPr/>
        </p:nvSpPr>
        <p:spPr bwMode="auto">
          <a:xfrm>
            <a:off x="2539668" y="1693863"/>
            <a:ext cx="5381223" cy="38877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50198" name="Text Box 26"/>
          <p:cNvSpPr txBox="1">
            <a:spLocks noChangeArrowheads="1"/>
          </p:cNvSpPr>
          <p:nvPr/>
        </p:nvSpPr>
        <p:spPr bwMode="auto">
          <a:xfrm>
            <a:off x="0" y="19053"/>
            <a:ext cx="9902825" cy="954107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800" b="1" dirty="0"/>
              <a:t>Six Sigma elements in the four operations </a:t>
            </a:r>
            <a:r>
              <a:rPr lang="en-GB" sz="2800" b="1" dirty="0" smtClean="0"/>
              <a:t/>
            </a:r>
            <a:br>
              <a:rPr lang="en-GB" sz="2800" b="1" dirty="0" smtClean="0"/>
            </a:br>
            <a:r>
              <a:rPr lang="en-GB" sz="2800" b="1" dirty="0" smtClean="0"/>
              <a:t>strategy </a:t>
            </a:r>
            <a:r>
              <a:rPr lang="en-GB" sz="2800" b="1" dirty="0"/>
              <a:t>decision categories (Continued)</a:t>
            </a:r>
            <a:endParaRPr lang="en-US" sz="2800" b="1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4"/>
          <p:cNvSpPr>
            <a:spLocks noChangeArrowheads="1"/>
          </p:cNvSpPr>
          <p:nvPr/>
        </p:nvSpPr>
        <p:spPr bwMode="auto">
          <a:xfrm>
            <a:off x="2502666" y="439274"/>
            <a:ext cx="48974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b="1" dirty="0"/>
              <a:t>Some points for discussion</a:t>
            </a:r>
            <a:endParaRPr lang="en-US" sz="2800" b="1" dirty="0"/>
          </a:p>
        </p:txBody>
      </p:sp>
      <p:sp>
        <p:nvSpPr>
          <p:cNvPr id="51209" name="Rectangle 5"/>
          <p:cNvSpPr>
            <a:spLocks noChangeArrowheads="1"/>
          </p:cNvSpPr>
          <p:nvPr/>
        </p:nvSpPr>
        <p:spPr bwMode="auto">
          <a:xfrm>
            <a:off x="534730" y="1312390"/>
            <a:ext cx="8783769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GB" sz="2400" dirty="0" smtClean="0"/>
              <a:t>How </a:t>
            </a:r>
            <a:r>
              <a:rPr lang="en-GB" sz="2400" dirty="0"/>
              <a:t>much should one be influenced by the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experiences </a:t>
            </a:r>
            <a:r>
              <a:rPr lang="en-GB" sz="2400" dirty="0"/>
              <a:t>of other organisations</a:t>
            </a:r>
            <a:r>
              <a:rPr lang="en-GB" sz="2400" dirty="0" smtClean="0"/>
              <a:t>?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Operations that rely on others to define what is ‘best practice’, are always limiting themselves to currently accepted methods of operating or currently accepted limits to performance. 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Best practice is not ‘best’ in the sense that it cannot be bettered, it is only ‘best’ in the sense that it is the best one can currently find.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12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12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12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1443881" y="447983"/>
            <a:ext cx="7015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IN" sz="2800" b="1" dirty="0" smtClean="0"/>
              <a:t>Some points for discussion (Continued)</a:t>
            </a:r>
            <a:endParaRPr lang="en-US" sz="2800" b="1" dirty="0"/>
          </a:p>
        </p:txBody>
      </p:sp>
      <p:sp>
        <p:nvSpPr>
          <p:cNvPr id="16" name="Rectangle 5"/>
          <p:cNvSpPr>
            <a:spLocks noChangeArrowheads="1"/>
          </p:cNvSpPr>
          <p:nvPr/>
        </p:nvSpPr>
        <p:spPr bwMode="auto">
          <a:xfrm>
            <a:off x="534729" y="1312389"/>
            <a:ext cx="8930574" cy="4708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Senior managers sometimes use these new approaches without fully understanding them. 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If senior managers do not understand these approaches, how can the rest of the organisation take them seriously? 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The details of these approaches are not simply technical matters. They are fundamental to how appropriate the approach could be in different contexts.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Not every approach fits every set of circumstances. So, understanding in detail what each approach means must be the first step in deciding whether it is appropriate.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uiExpand="1" build="allAtOnce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5"/>
          <p:cNvSpPr>
            <a:spLocks noChangeArrowheads="1"/>
          </p:cNvSpPr>
          <p:nvPr/>
        </p:nvSpPr>
        <p:spPr bwMode="auto">
          <a:xfrm>
            <a:off x="1443881" y="448716"/>
            <a:ext cx="7015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b="1" dirty="0"/>
              <a:t>Some points for discussion (Continued)</a:t>
            </a:r>
            <a:endParaRPr lang="en-US" sz="2800" b="1" dirty="0"/>
          </a:p>
        </p:txBody>
      </p:sp>
      <p:sp>
        <p:nvSpPr>
          <p:cNvPr id="12" name="Rectangle 5"/>
          <p:cNvSpPr>
            <a:spLocks noChangeArrowheads="1"/>
          </p:cNvSpPr>
          <p:nvPr/>
        </p:nvSpPr>
        <p:spPr bwMode="auto">
          <a:xfrm>
            <a:off x="535613" y="1311574"/>
            <a:ext cx="8320502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All these approaches are different.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Does the approach emphasise a gradual, continuous approach to change, or a more radical ‘breakthrough’ change? 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What is the balance between whether the approach emphasises </a:t>
            </a:r>
            <a:r>
              <a:rPr lang="en-IN" sz="2400" i="1" dirty="0" smtClean="0"/>
              <a:t>what</a:t>
            </a:r>
            <a:r>
              <a:rPr lang="en-IN" sz="2400" dirty="0" smtClean="0"/>
              <a:t> changes should be made or </a:t>
            </a:r>
            <a:r>
              <a:rPr lang="en-IN" sz="2400" i="1" dirty="0" smtClean="0"/>
              <a:t>how </a:t>
            </a:r>
            <a:r>
              <a:rPr lang="en-IN" sz="2400" dirty="0" smtClean="0"/>
              <a:t>changes should be made?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ext Box 4"/>
          <p:cNvSpPr txBox="1">
            <a:spLocks noChangeArrowheads="1"/>
          </p:cNvSpPr>
          <p:nvPr/>
        </p:nvSpPr>
        <p:spPr bwMode="auto">
          <a:xfrm>
            <a:off x="0" y="179814"/>
            <a:ext cx="9902825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200" b="1" dirty="0"/>
              <a:t>Each of the ‘new approaches’ positioned in terms of their emphasis on what changes to make or how to make the changes, and whether they emphasise rapid or gradual change</a:t>
            </a:r>
            <a:endParaRPr lang="en-US" sz="2200" b="1" dirty="0"/>
          </a:p>
        </p:txBody>
      </p:sp>
      <p:grpSp>
        <p:nvGrpSpPr>
          <p:cNvPr id="2" name="Group 28"/>
          <p:cNvGrpSpPr>
            <a:grpSpLocks/>
          </p:cNvGrpSpPr>
          <p:nvPr/>
        </p:nvGrpSpPr>
        <p:grpSpPr bwMode="auto">
          <a:xfrm>
            <a:off x="3782332" y="1773262"/>
            <a:ext cx="2106069" cy="4464050"/>
            <a:chOff x="2245" y="1026"/>
            <a:chExt cx="1225" cy="2812"/>
          </a:xfrm>
        </p:grpSpPr>
        <p:sp>
          <p:nvSpPr>
            <p:cNvPr id="54291" name="Line 5"/>
            <p:cNvSpPr>
              <a:spLocks noChangeShapeType="1"/>
            </p:cNvSpPr>
            <p:nvPr/>
          </p:nvSpPr>
          <p:spPr bwMode="auto">
            <a:xfrm>
              <a:off x="2880" y="1434"/>
              <a:ext cx="0" cy="1996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4292" name="Text Box 8"/>
            <p:cNvSpPr txBox="1">
              <a:spLocks noChangeArrowheads="1"/>
            </p:cNvSpPr>
            <p:nvPr/>
          </p:nvSpPr>
          <p:spPr bwMode="auto">
            <a:xfrm>
              <a:off x="2245" y="1026"/>
              <a:ext cx="122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Emphasis on rapid change</a:t>
              </a:r>
              <a:endParaRPr lang="en-US" sz="1800" dirty="0"/>
            </a:p>
          </p:txBody>
        </p:sp>
        <p:sp>
          <p:nvSpPr>
            <p:cNvPr id="54293" name="Text Box 9"/>
            <p:cNvSpPr txBox="1">
              <a:spLocks noChangeArrowheads="1"/>
            </p:cNvSpPr>
            <p:nvPr/>
          </p:nvSpPr>
          <p:spPr bwMode="auto">
            <a:xfrm>
              <a:off x="2245" y="3434"/>
              <a:ext cx="122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Emphasis on gradual change</a:t>
              </a:r>
              <a:endParaRPr lang="en-US" sz="1800" dirty="0"/>
            </a:p>
          </p:txBody>
        </p:sp>
      </p:grpSp>
      <p:grpSp>
        <p:nvGrpSpPr>
          <p:cNvPr id="3" name="Group 27"/>
          <p:cNvGrpSpPr>
            <a:grpSpLocks/>
          </p:cNvGrpSpPr>
          <p:nvPr/>
        </p:nvGrpSpPr>
        <p:grpSpPr bwMode="auto">
          <a:xfrm>
            <a:off x="-39542" y="3717950"/>
            <a:ext cx="9827178" cy="641350"/>
            <a:chOff x="22" y="2251"/>
            <a:chExt cx="5716" cy="404"/>
          </a:xfrm>
        </p:grpSpPr>
        <p:sp>
          <p:nvSpPr>
            <p:cNvPr id="54288" name="Line 7"/>
            <p:cNvSpPr>
              <a:spLocks noChangeShapeType="1"/>
            </p:cNvSpPr>
            <p:nvPr/>
          </p:nvSpPr>
          <p:spPr bwMode="auto">
            <a:xfrm rot="16200000" flipV="1">
              <a:off x="2880" y="664"/>
              <a:ext cx="0" cy="3628"/>
            </a:xfrm>
            <a:prstGeom prst="line">
              <a:avLst/>
            </a:prstGeom>
            <a:noFill/>
            <a:ln w="31750">
              <a:solidFill>
                <a:srgbClr val="80008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4289" name="Text Box 10"/>
            <p:cNvSpPr txBox="1">
              <a:spLocks noChangeArrowheads="1"/>
            </p:cNvSpPr>
            <p:nvPr/>
          </p:nvSpPr>
          <p:spPr bwMode="auto">
            <a:xfrm>
              <a:off x="22" y="2251"/>
              <a:ext cx="122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Emphasis on what to do</a:t>
              </a:r>
              <a:endParaRPr lang="en-US" sz="1800" dirty="0"/>
            </a:p>
          </p:txBody>
        </p:sp>
        <p:sp>
          <p:nvSpPr>
            <p:cNvPr id="54290" name="Text Box 11"/>
            <p:cNvSpPr txBox="1">
              <a:spLocks noChangeArrowheads="1"/>
            </p:cNvSpPr>
            <p:nvPr/>
          </p:nvSpPr>
          <p:spPr bwMode="auto">
            <a:xfrm>
              <a:off x="4513" y="2251"/>
              <a:ext cx="1225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800" dirty="0"/>
                <a:t>Emphasis on how to do it</a:t>
              </a:r>
              <a:endParaRPr lang="en-US" sz="1800" dirty="0"/>
            </a:p>
          </p:txBody>
        </p:sp>
      </p:grpSp>
      <p:grpSp>
        <p:nvGrpSpPr>
          <p:cNvPr id="4" name="Group 24"/>
          <p:cNvGrpSpPr>
            <a:grpSpLocks/>
          </p:cNvGrpSpPr>
          <p:nvPr/>
        </p:nvGrpSpPr>
        <p:grpSpPr bwMode="auto">
          <a:xfrm>
            <a:off x="6276949" y="3540153"/>
            <a:ext cx="1481985" cy="503237"/>
            <a:chOff x="3696" y="2139"/>
            <a:chExt cx="862" cy="317"/>
          </a:xfrm>
        </p:grpSpPr>
        <p:sp>
          <p:nvSpPr>
            <p:cNvPr id="54286" name="Oval 16"/>
            <p:cNvSpPr>
              <a:spLocks noChangeArrowheads="1"/>
            </p:cNvSpPr>
            <p:nvPr/>
          </p:nvSpPr>
          <p:spPr bwMode="auto">
            <a:xfrm>
              <a:off x="3696" y="2139"/>
              <a:ext cx="862" cy="31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4287" name="Text Box 17"/>
            <p:cNvSpPr txBox="1">
              <a:spLocks noChangeArrowheads="1"/>
            </p:cNvSpPr>
            <p:nvPr/>
          </p:nvSpPr>
          <p:spPr bwMode="auto">
            <a:xfrm>
              <a:off x="3766" y="2191"/>
              <a:ext cx="72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Six Sigma</a:t>
              </a:r>
              <a:endParaRPr lang="en-US" dirty="0"/>
            </a:p>
          </p:txBody>
        </p:sp>
      </p:grpSp>
      <p:grpSp>
        <p:nvGrpSpPr>
          <p:cNvPr id="5" name="Group 23"/>
          <p:cNvGrpSpPr>
            <a:grpSpLocks/>
          </p:cNvGrpSpPr>
          <p:nvPr/>
        </p:nvGrpSpPr>
        <p:grpSpPr bwMode="auto">
          <a:xfrm>
            <a:off x="3625880" y="2565428"/>
            <a:ext cx="1481985" cy="503237"/>
            <a:chOff x="2245" y="1525"/>
            <a:chExt cx="862" cy="317"/>
          </a:xfrm>
        </p:grpSpPr>
        <p:sp>
          <p:nvSpPr>
            <p:cNvPr id="54284" name="Oval 12"/>
            <p:cNvSpPr>
              <a:spLocks noChangeArrowheads="1"/>
            </p:cNvSpPr>
            <p:nvPr/>
          </p:nvSpPr>
          <p:spPr bwMode="auto">
            <a:xfrm>
              <a:off x="2245" y="1525"/>
              <a:ext cx="862" cy="31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4285" name="Text Box 18"/>
            <p:cNvSpPr txBox="1">
              <a:spLocks noChangeArrowheads="1"/>
            </p:cNvSpPr>
            <p:nvPr/>
          </p:nvSpPr>
          <p:spPr bwMode="auto">
            <a:xfrm>
              <a:off x="2312" y="1576"/>
              <a:ext cx="72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BPR </a:t>
              </a:r>
              <a:endParaRPr lang="en-US" dirty="0"/>
            </a:p>
          </p:txBody>
        </p:sp>
      </p:grpSp>
      <p:grpSp>
        <p:nvGrpSpPr>
          <p:cNvPr id="6" name="Group 26"/>
          <p:cNvGrpSpPr>
            <a:grpSpLocks/>
          </p:cNvGrpSpPr>
          <p:nvPr/>
        </p:nvGrpSpPr>
        <p:grpSpPr bwMode="auto">
          <a:xfrm>
            <a:off x="3080882" y="4652987"/>
            <a:ext cx="1481985" cy="503238"/>
            <a:chOff x="1837" y="2840"/>
            <a:chExt cx="862" cy="317"/>
          </a:xfrm>
        </p:grpSpPr>
        <p:sp>
          <p:nvSpPr>
            <p:cNvPr id="54282" name="Oval 14"/>
            <p:cNvSpPr>
              <a:spLocks noChangeArrowheads="1"/>
            </p:cNvSpPr>
            <p:nvPr/>
          </p:nvSpPr>
          <p:spPr bwMode="auto">
            <a:xfrm>
              <a:off x="1837" y="2840"/>
              <a:ext cx="862" cy="31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4283" name="Text Box 20"/>
            <p:cNvSpPr txBox="1">
              <a:spLocks noChangeArrowheads="1"/>
            </p:cNvSpPr>
            <p:nvPr/>
          </p:nvSpPr>
          <p:spPr bwMode="auto">
            <a:xfrm>
              <a:off x="1904" y="2894"/>
              <a:ext cx="72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Lean </a:t>
              </a:r>
              <a:endParaRPr lang="en-US" dirty="0"/>
            </a:p>
          </p:txBody>
        </p:sp>
      </p:grpSp>
      <p:grpSp>
        <p:nvGrpSpPr>
          <p:cNvPr id="7" name="Group 25"/>
          <p:cNvGrpSpPr>
            <a:grpSpLocks/>
          </p:cNvGrpSpPr>
          <p:nvPr/>
        </p:nvGrpSpPr>
        <p:grpSpPr bwMode="auto">
          <a:xfrm>
            <a:off x="5809316" y="4868887"/>
            <a:ext cx="1481985" cy="503238"/>
            <a:chOff x="3424" y="2976"/>
            <a:chExt cx="862" cy="317"/>
          </a:xfrm>
        </p:grpSpPr>
        <p:sp>
          <p:nvSpPr>
            <p:cNvPr id="54280" name="Oval 15"/>
            <p:cNvSpPr>
              <a:spLocks noChangeArrowheads="1"/>
            </p:cNvSpPr>
            <p:nvPr/>
          </p:nvSpPr>
          <p:spPr bwMode="auto">
            <a:xfrm>
              <a:off x="3424" y="2976"/>
              <a:ext cx="862" cy="31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 dirty="0"/>
            </a:p>
          </p:txBody>
        </p:sp>
        <p:sp>
          <p:nvSpPr>
            <p:cNvPr id="54281" name="Text Box 21"/>
            <p:cNvSpPr txBox="1">
              <a:spLocks noChangeArrowheads="1"/>
            </p:cNvSpPr>
            <p:nvPr/>
          </p:nvSpPr>
          <p:spPr bwMode="auto">
            <a:xfrm>
              <a:off x="3475" y="3030"/>
              <a:ext cx="725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TQM </a:t>
              </a:r>
              <a:endParaRPr lang="en-US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2" name="Rectangle 5"/>
          <p:cNvSpPr>
            <a:spLocks noChangeArrowheads="1"/>
          </p:cNvSpPr>
          <p:nvPr/>
        </p:nvSpPr>
        <p:spPr bwMode="auto">
          <a:xfrm>
            <a:off x="1443881" y="447983"/>
            <a:ext cx="7015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b="1" dirty="0"/>
              <a:t>Some points for discussion (Continued)</a:t>
            </a:r>
            <a:endParaRPr lang="en-US" sz="2800" b="1" dirty="0"/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535612" y="1311740"/>
            <a:ext cx="8939122" cy="5125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GB" sz="2400" dirty="0" smtClean="0">
                <a:solidFill>
                  <a:srgbClr val="000000"/>
                </a:solidFill>
              </a:rPr>
              <a:t>These approaches are not strategies but they are strategic decisions.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Operations strategy is the reconciliation of market requirements and operations resource capabilities.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An individual enterprise’s market requirements and operations resource capabilities are unique.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Operations strategy is individual and specific to one organisation at one point in time, but these approaches are generic.</a:t>
            </a:r>
          </a:p>
          <a:p>
            <a:pPr marL="360363" indent="-360363">
              <a:lnSpc>
                <a:spcPct val="125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en-IN" sz="2400" dirty="0" smtClean="0"/>
              <a:t>They are an important part of a strategy, but not strategies in themselves.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1"/>
  <p:tag name="MMPROD_UIDATA" val="&lt;database version=&quot;6.0&quot;&gt;&lt;object type=&quot;1&quot; unique_id=&quot;10001&quot;&gt;&lt;object type=&quot;8&quot; unique_id=&quot;15208&quot;&gt;&lt;/object&gt;&lt;object type=&quot;2&quot; unique_id=&quot;15209&quot;&gt;&lt;object type=&quot;3&quot; unique_id=&quot;15210&quot;&gt;&lt;property id=&quot;20148&quot; value=&quot;5&quot;/&gt;&lt;property id=&quot;20300&quot; value=&quot;Slide 1&quot;/&gt;&lt;property id=&quot;20307&quot; value=&quot;300&quot;/&gt;&lt;/object&gt;&lt;object type=&quot;3&quot; unique_id=&quot;15211&quot;&gt;&lt;property id=&quot;20148&quot; value=&quot;5&quot;/&gt;&lt;property id=&quot;20300&quot; value=&quot;Slide 2&quot;/&gt;&lt;property id=&quot;20307&quot; value=&quot;283&quot;/&gt;&lt;/object&gt;&lt;object type=&quot;3&quot; unique_id=&quot;15212&quot;&gt;&lt;property id=&quot;20148&quot; value=&quot;5&quot;/&gt;&lt;property id=&quot;20300&quot; value=&quot;Slide 3&quot;/&gt;&lt;property id=&quot;20307&quot; value=&quot;284&quot;/&gt;&lt;/object&gt;&lt;object type=&quot;3&quot; unique_id=&quot;15213&quot;&gt;&lt;property id=&quot;20148&quot; value=&quot;5&quot;/&gt;&lt;property id=&quot;20300&quot; value=&quot;Slide 4&quot;/&gt;&lt;property id=&quot;20307&quot; value=&quot;285&quot;/&gt;&lt;/object&gt;&lt;object type=&quot;3&quot; unique_id=&quot;15214&quot;&gt;&lt;property id=&quot;20148&quot; value=&quot;5&quot;/&gt;&lt;property id=&quot;20300&quot; value=&quot;Slide 5&quot;/&gt;&lt;property id=&quot;20307&quot; value=&quot;301&quot;/&gt;&lt;/object&gt;&lt;object type=&quot;3&quot; unique_id=&quot;15215&quot;&gt;&lt;property id=&quot;20148&quot; value=&quot;5&quot;/&gt;&lt;property id=&quot;20300&quot; value=&quot;Slide 6&quot;/&gt;&lt;property id=&quot;20307&quot; value=&quot;306&quot;/&gt;&lt;/object&gt;&lt;object type=&quot;3&quot; unique_id=&quot;15216&quot;&gt;&lt;property id=&quot;20148&quot; value=&quot;5&quot;/&gt;&lt;property id=&quot;20300&quot; value=&quot;Slide 7&quot;/&gt;&lt;property id=&quot;20307&quot; value=&quot;305&quot;/&gt;&lt;/object&gt;&lt;object type=&quot;3&quot; unique_id=&quot;15217&quot;&gt;&lt;property id=&quot;20148&quot; value=&quot;5&quot;/&gt;&lt;property id=&quot;20300&quot; value=&quot;Slide 8&quot;/&gt;&lt;property id=&quot;20307&quot; value=&quot;307&quot;/&gt;&lt;/object&gt;&lt;object type=&quot;3&quot; unique_id=&quot;15218&quot;&gt;&lt;property id=&quot;20148&quot; value=&quot;5&quot;/&gt;&lt;property id=&quot;20300&quot; value=&quot;Slide 9&quot;/&gt;&lt;property id=&quot;20307&quot; value=&quot;308&quot;/&gt;&lt;/object&gt;&lt;object type=&quot;3&quot; unique_id=&quot;15219&quot;&gt;&lt;property id=&quot;20148&quot; value=&quot;5&quot;/&gt;&lt;property id=&quot;20300&quot; value=&quot;Slide 10&quot;/&gt;&lt;property id=&quot;20307&quot; value=&quot;309&quot;/&gt;&lt;/object&gt;&lt;object type=&quot;3&quot; unique_id=&quot;15220&quot;&gt;&lt;property id=&quot;20148&quot; value=&quot;5&quot;/&gt;&lt;property id=&quot;20300&quot; value=&quot;Slide 11&quot;/&gt;&lt;property id=&quot;20307&quot; value=&quot;314&quot;/&gt;&lt;/object&gt;&lt;object type=&quot;3&quot; unique_id=&quot;15221&quot;&gt;&lt;property id=&quot;20148&quot; value=&quot;5&quot;/&gt;&lt;property id=&quot;20300&quot; value=&quot;Slide 12&quot;/&gt;&lt;property id=&quot;20307&quot; value=&quot;313&quot;/&gt;&lt;/object&gt;&lt;object type=&quot;3&quot; unique_id=&quot;15222&quot;&gt;&lt;property id=&quot;20148&quot; value=&quot;5&quot;/&gt;&lt;property id=&quot;20300&quot; value=&quot;Slide 13&quot;/&gt;&lt;property id=&quot;20307&quot; value=&quot;312&quot;/&gt;&lt;/object&gt;&lt;object type=&quot;3&quot; unique_id=&quot;15223&quot;&gt;&lt;property id=&quot;20148&quot; value=&quot;5&quot;/&gt;&lt;property id=&quot;20300&quot; value=&quot;Slide 14&quot;/&gt;&lt;property id=&quot;20307&quot; value=&quot;310&quot;/&gt;&lt;/object&gt;&lt;object type=&quot;3&quot; unique_id=&quot;15224&quot;&gt;&lt;property id=&quot;20148&quot; value=&quot;5&quot;/&gt;&lt;property id=&quot;20300&quot; value=&quot;Slide 15&quot;/&gt;&lt;property id=&quot;20307&quot; value=&quot;315&quot;/&gt;&lt;/object&gt;&lt;object type=&quot;3&quot; unique_id=&quot;15225&quot;&gt;&lt;property id=&quot;20148&quot; value=&quot;5&quot;/&gt;&lt;property id=&quot;20300&quot; value=&quot;Slide 16&quot;/&gt;&lt;property id=&quot;20307&quot; value=&quot;316&quot;/&gt;&lt;/object&gt;&lt;object type=&quot;3&quot; unique_id=&quot;15230&quot;&gt;&lt;property id=&quot;20148&quot; value=&quot;5&quot;/&gt;&lt;property id=&quot;20300&quot; value=&quot;Slide 17&quot;/&gt;&lt;property id=&quot;20307&quot; value=&quot;317&quot;/&gt;&lt;/object&gt;&lt;object type=&quot;3&quot; unique_id=&quot;15231&quot;&gt;&lt;property id=&quot;20148&quot; value=&quot;5&quot;/&gt;&lt;property id=&quot;20300&quot; value=&quot;Slide 18&quot;/&gt;&lt;property id=&quot;20307&quot; value=&quot;318&quot;/&gt;&lt;/object&gt;&lt;object type=&quot;3&quot; unique_id=&quot;15232&quot;&gt;&lt;property id=&quot;20148&quot; value=&quot;5&quot;/&gt;&lt;property id=&quot;20300&quot; value=&quot;Slide 19&quot;/&gt;&lt;property id=&quot;20307&quot; value=&quot;319&quot;/&gt;&lt;/object&gt;&lt;object type=&quot;3&quot; unique_id=&quot;15233&quot;&gt;&lt;property id=&quot;20148&quot; value=&quot;5&quot;/&gt;&lt;property id=&quot;20300&quot; value=&quot;Slide 20&quot;/&gt;&lt;property id=&quot;20307&quot; value=&quot;320&quot;/&gt;&lt;/object&gt;&lt;object type=&quot;3&quot; unique_id=&quot;15234&quot;&gt;&lt;property id=&quot;20148&quot; value=&quot;5&quot;/&gt;&lt;property id=&quot;20300&quot; value=&quot;Slide 21&quot;/&gt;&lt;property id=&quot;20307&quot; value=&quot;321&quot;/&gt;&lt;/object&gt;&lt;object type=&quot;3&quot; unique_id=&quot;15235&quot;&gt;&lt;property id=&quot;20148&quot; value=&quot;5&quot;/&gt;&lt;property id=&quot;20300&quot; value=&quot;Slide 22&quot;/&gt;&lt;property id=&quot;20307&quot; value=&quot;279&quot;/&gt;&lt;/object&gt;&lt;object type=&quot;3&quot; unique_id=&quot;15236&quot;&gt;&lt;property id=&quot;20148&quot; value=&quot;5&quot;/&gt;&lt;property id=&quot;20300&quot; value=&quot;Slide 23&quot;/&gt;&lt;property id=&quot;20307&quot; value=&quot;331&quot;/&gt;&lt;/object&gt;&lt;object type=&quot;3&quot; unique_id=&quot;15237&quot;&gt;&lt;property id=&quot;20148&quot; value=&quot;5&quot;/&gt;&lt;property id=&quot;20300&quot; value=&quot;Slide 24&quot;/&gt;&lt;property id=&quot;20307&quot; value=&quot;332&quot;/&gt;&lt;/object&gt;&lt;object type=&quot;3&quot; unique_id=&quot;15238&quot;&gt;&lt;property id=&quot;20148&quot; value=&quot;5&quot;/&gt;&lt;property id=&quot;20300&quot; value=&quot;Slide 25&quot;/&gt;&lt;property id=&quot;20307&quot; value=&quot;333&quot;/&gt;&lt;/object&gt;&lt;object type=&quot;3&quot; unique_id=&quot;15239&quot;&gt;&lt;property id=&quot;20148&quot; value=&quot;5&quot;/&gt;&lt;property id=&quot;20300&quot; value=&quot;Slide 26&quot;/&gt;&lt;property id=&quot;20307&quot; value=&quot;334&quot;/&gt;&lt;/object&gt;&lt;object type=&quot;3&quot; unique_id=&quot;15240&quot;&gt;&lt;property id=&quot;20148&quot; value=&quot;5&quot;/&gt;&lt;property id=&quot;20300&quot; value=&quot;Slide 27&quot;/&gt;&lt;property id=&quot;20307&quot; value=&quot;327&quot;/&gt;&lt;/object&gt;&lt;object type=&quot;3&quot; unique_id=&quot;15241&quot;&gt;&lt;property id=&quot;20148&quot; value=&quot;5&quot;/&gt;&lt;property id=&quot;20300&quot; value=&quot;Slide 28&quot;/&gt;&lt;property id=&quot;20307&quot; value=&quot;328&quot;/&gt;&lt;/object&gt;&lt;object type=&quot;3&quot; unique_id=&quot;15242&quot;&gt;&lt;property id=&quot;20148&quot; value=&quot;5&quot;/&gt;&lt;property id=&quot;20300&quot; value=&quot;Slide 29&quot;/&gt;&lt;property id=&quot;20307&quot; value=&quot;281&quot;/&gt;&lt;/object&gt;&lt;object type=&quot;3&quot; unique_id=&quot;15243&quot;&gt;&lt;property id=&quot;20148&quot; value=&quot;5&quot;/&gt;&lt;property id=&quot;20300&quot; value=&quot;Slide 30&quot;/&gt;&lt;property id=&quot;20307&quot; value=&quot;329&quot;/&gt;&lt;/object&gt;&lt;object type=&quot;3&quot; unique_id=&quot;15244&quot;&gt;&lt;property id=&quot;20148&quot; value=&quot;5&quot;/&gt;&lt;property id=&quot;20300&quot; value=&quot;Slide 31&quot;/&gt;&lt;property id=&quot;20307&quot; value=&quot;330&quot;/&gt;&lt;/object&gt;&lt;object type=&quot;3&quot; unique_id=&quot;15245&quot;&gt;&lt;property id=&quot;20148&quot; value=&quot;5&quot;/&gt;&lt;property id=&quot;20300&quot; value=&quot;Slide 32&quot;/&gt;&lt;property id=&quot;20307&quot; value=&quot;335&quot;/&gt;&lt;/object&gt;&lt;object type=&quot;3&quot; unique_id=&quot;15246&quot;&gt;&lt;property id=&quot;20148&quot; value=&quot;5&quot;/&gt;&lt;property id=&quot;20300&quot; value=&quot;Slide 33&quot;/&gt;&lt;property id=&quot;20307&quot; value=&quot;336&quot;/&gt;&lt;/object&gt;&lt;object type=&quot;3&quot; unique_id=&quot;15247&quot;&gt;&lt;property id=&quot;20148&quot; value=&quot;5&quot;/&gt;&lt;property id=&quot;20300&quot; value=&quot;Slide 34&quot;/&gt;&lt;property id=&quot;20307&quot; value=&quot;337&quot;/&gt;&lt;/object&gt;&lt;object type=&quot;3&quot; unique_id=&quot;15248&quot;&gt;&lt;property id=&quot;20148&quot; value=&quot;5&quot;/&gt;&lt;property id=&quot;20300&quot; value=&quot;Slide 35&quot;/&gt;&lt;property id=&quot;20307&quot; value=&quot;339&quot;/&gt;&lt;/object&gt;&lt;object type=&quot;3&quot; unique_id=&quot;15249&quot;&gt;&lt;property id=&quot;20148&quot; value=&quot;5&quot;/&gt;&lt;property id=&quot;20300&quot; value=&quot;Slide 36&quot;/&gt;&lt;property id=&quot;20307&quot; value=&quot;338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3672</TotalTime>
  <Words>1705</Words>
  <Application>Microsoft Office PowerPoint</Application>
  <PresentationFormat>Custom</PresentationFormat>
  <Paragraphs>423</Paragraphs>
  <Slides>36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</vt:vector>
  </TitlesOfParts>
  <Company>warwick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nigel slack</dc:creator>
  <cp:lastModifiedBy>lw-dlf</cp:lastModifiedBy>
  <cp:revision>199</cp:revision>
  <dcterms:created xsi:type="dcterms:W3CDTF">2006-11-29T16:07:41Z</dcterms:created>
  <dcterms:modified xsi:type="dcterms:W3CDTF">2017-07-28T09:26:19Z</dcterms:modified>
</cp:coreProperties>
</file>