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56" r:id="rId2"/>
    <p:sldId id="257" r:id="rId3"/>
    <p:sldId id="268" r:id="rId4"/>
    <p:sldId id="258" r:id="rId5"/>
    <p:sldId id="266" r:id="rId6"/>
    <p:sldId id="261" r:id="rId7"/>
    <p:sldId id="262" r:id="rId8"/>
    <p:sldId id="267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CA83233-EDC8-444C-A4EA-2855041F02C6}" v="76" dt="2023-02-09T00:14:50.8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hadijah Begum" userId="8d93fdeaf6ad20f4" providerId="LiveId" clId="{CCA83233-EDC8-444C-A4EA-2855041F02C6}"/>
    <pc:docChg chg="undo custSel addSld delSld modSld">
      <pc:chgData name="Khadijah Begum" userId="8d93fdeaf6ad20f4" providerId="LiveId" clId="{CCA83233-EDC8-444C-A4EA-2855041F02C6}" dt="2023-02-09T00:14:50.812" v="516" actId="20577"/>
      <pc:docMkLst>
        <pc:docMk/>
      </pc:docMkLst>
      <pc:sldChg chg="modSp">
        <pc:chgData name="Khadijah Begum" userId="8d93fdeaf6ad20f4" providerId="LiveId" clId="{CCA83233-EDC8-444C-A4EA-2855041F02C6}" dt="2023-02-09T00:14:50.812" v="516" actId="20577"/>
        <pc:sldMkLst>
          <pc:docMk/>
          <pc:sldMk cId="2890079938" sldId="256"/>
        </pc:sldMkLst>
        <pc:spChg chg="mod">
          <ac:chgData name="Khadijah Begum" userId="8d93fdeaf6ad20f4" providerId="LiveId" clId="{CCA83233-EDC8-444C-A4EA-2855041F02C6}" dt="2023-02-09T00:14:50.812" v="516" actId="20577"/>
          <ac:spMkLst>
            <pc:docMk/>
            <pc:sldMk cId="2890079938" sldId="256"/>
            <ac:spMk id="2" creationId="{BC91FB7E-DAEC-2A56-585E-A22F7ADD8E14}"/>
          </ac:spMkLst>
        </pc:spChg>
      </pc:sldChg>
      <pc:sldChg chg="modSp mod">
        <pc:chgData name="Khadijah Begum" userId="8d93fdeaf6ad20f4" providerId="LiveId" clId="{CCA83233-EDC8-444C-A4EA-2855041F02C6}" dt="2023-02-06T00:33:17.426" v="228" actId="20577"/>
        <pc:sldMkLst>
          <pc:docMk/>
          <pc:sldMk cId="1381840235" sldId="257"/>
        </pc:sldMkLst>
        <pc:spChg chg="mod">
          <ac:chgData name="Khadijah Begum" userId="8d93fdeaf6ad20f4" providerId="LiveId" clId="{CCA83233-EDC8-444C-A4EA-2855041F02C6}" dt="2023-02-06T00:33:17.426" v="228" actId="20577"/>
          <ac:spMkLst>
            <pc:docMk/>
            <pc:sldMk cId="1381840235" sldId="257"/>
            <ac:spMk id="3" creationId="{DF1D6FDD-3423-7AC3-1EA4-AC9D98AB2636}"/>
          </ac:spMkLst>
        </pc:spChg>
      </pc:sldChg>
      <pc:sldChg chg="del">
        <pc:chgData name="Khadijah Begum" userId="8d93fdeaf6ad20f4" providerId="LiveId" clId="{CCA83233-EDC8-444C-A4EA-2855041F02C6}" dt="2023-02-06T01:49:17.443" v="447" actId="2696"/>
        <pc:sldMkLst>
          <pc:docMk/>
          <pc:sldMk cId="3676532247" sldId="260"/>
        </pc:sldMkLst>
      </pc:sldChg>
      <pc:sldChg chg="addSp delSp modSp mod">
        <pc:chgData name="Khadijah Begum" userId="8d93fdeaf6ad20f4" providerId="LiveId" clId="{CCA83233-EDC8-444C-A4EA-2855041F02C6}" dt="2023-01-27T00:30:28.114" v="207" actId="313"/>
        <pc:sldMkLst>
          <pc:docMk/>
          <pc:sldMk cId="2775385625" sldId="266"/>
        </pc:sldMkLst>
        <pc:spChg chg="del mod">
          <ac:chgData name="Khadijah Begum" userId="8d93fdeaf6ad20f4" providerId="LiveId" clId="{CCA83233-EDC8-444C-A4EA-2855041F02C6}" dt="2023-01-27T00:26:43.352" v="6"/>
          <ac:spMkLst>
            <pc:docMk/>
            <pc:sldMk cId="2775385625" sldId="266"/>
            <ac:spMk id="2" creationId="{FB22D947-779E-8652-6088-7781F72FE495}"/>
          </ac:spMkLst>
        </pc:spChg>
        <pc:spChg chg="add del mod">
          <ac:chgData name="Khadijah Begum" userId="8d93fdeaf6ad20f4" providerId="LiveId" clId="{CCA83233-EDC8-444C-A4EA-2855041F02C6}" dt="2023-01-27T00:30:28.114" v="207" actId="313"/>
          <ac:spMkLst>
            <pc:docMk/>
            <pc:sldMk cId="2775385625" sldId="266"/>
            <ac:spMk id="3" creationId="{62791C36-EDB2-81F8-9ADB-A10551EB1E70}"/>
          </ac:spMkLst>
        </pc:spChg>
        <pc:picChg chg="add del mod">
          <ac:chgData name="Khadijah Begum" userId="8d93fdeaf6ad20f4" providerId="LiveId" clId="{CCA83233-EDC8-444C-A4EA-2855041F02C6}" dt="2023-01-27T00:30:15.825" v="204" actId="1076"/>
          <ac:picMkLst>
            <pc:docMk/>
            <pc:sldMk cId="2775385625" sldId="266"/>
            <ac:picMk id="4100" creationId="{594C351D-7FA0-08F2-F292-13580BC80BA2}"/>
          </ac:picMkLst>
        </pc:picChg>
      </pc:sldChg>
      <pc:sldChg chg="modSp mod">
        <pc:chgData name="Khadijah Begum" userId="8d93fdeaf6ad20f4" providerId="LiveId" clId="{CCA83233-EDC8-444C-A4EA-2855041F02C6}" dt="2023-02-06T01:44:49.769" v="446" actId="20577"/>
        <pc:sldMkLst>
          <pc:docMk/>
          <pc:sldMk cId="476611318" sldId="267"/>
        </pc:sldMkLst>
        <pc:spChg chg="mod">
          <ac:chgData name="Khadijah Begum" userId="8d93fdeaf6ad20f4" providerId="LiveId" clId="{CCA83233-EDC8-444C-A4EA-2855041F02C6}" dt="2023-02-06T01:44:49.769" v="446" actId="20577"/>
          <ac:spMkLst>
            <pc:docMk/>
            <pc:sldMk cId="476611318" sldId="267"/>
            <ac:spMk id="4" creationId="{9881379F-6545-CDBA-3455-B0FDACFC5D50}"/>
          </ac:spMkLst>
        </pc:spChg>
      </pc:sldChg>
      <pc:sldChg chg="modSp add mod">
        <pc:chgData name="Khadijah Begum" userId="8d93fdeaf6ad20f4" providerId="LiveId" clId="{CCA83233-EDC8-444C-A4EA-2855041F02C6}" dt="2023-02-06T01:01:56.524" v="439" actId="27636"/>
        <pc:sldMkLst>
          <pc:docMk/>
          <pc:sldMk cId="1856028271" sldId="268"/>
        </pc:sldMkLst>
        <pc:spChg chg="mod">
          <ac:chgData name="Khadijah Begum" userId="8d93fdeaf6ad20f4" providerId="LiveId" clId="{CCA83233-EDC8-444C-A4EA-2855041F02C6}" dt="2023-02-06T00:33:43.523" v="257" actId="255"/>
          <ac:spMkLst>
            <pc:docMk/>
            <pc:sldMk cId="1856028271" sldId="268"/>
            <ac:spMk id="2" creationId="{2B7F872D-0E58-D879-94B4-E0359B38403A}"/>
          </ac:spMkLst>
        </pc:spChg>
        <pc:spChg chg="mod">
          <ac:chgData name="Khadijah Begum" userId="8d93fdeaf6ad20f4" providerId="LiveId" clId="{CCA83233-EDC8-444C-A4EA-2855041F02C6}" dt="2023-02-06T01:01:56.524" v="439" actId="27636"/>
          <ac:spMkLst>
            <pc:docMk/>
            <pc:sldMk cId="1856028271" sldId="268"/>
            <ac:spMk id="3" creationId="{DF1D6FDD-3423-7AC3-1EA4-AC9D98AB263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 title="Page Number Shape">
            <a:extLst>
              <a:ext uri="{FF2B5EF4-FFF2-40B4-BE49-F238E27FC236}">
                <a16:creationId xmlns:a16="http://schemas.microsoft.com/office/drawing/2014/main" id="{DD4C4B28-6B4B-4445-8535-F516D74E4AA9}"/>
              </a:ext>
            </a:extLst>
          </p:cNvPr>
          <p:cNvSpPr/>
          <p:nvPr/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12" name="Straight Connector 11" title="Verticle Rule Line">
            <a:extLst>
              <a:ext uri="{FF2B5EF4-FFF2-40B4-BE49-F238E27FC236}">
                <a16:creationId xmlns:a16="http://schemas.microsoft.com/office/drawing/2014/main" id="{0CB1C732-7193-4253-8746-850D090A6B4E}"/>
              </a:ext>
            </a:extLst>
          </p:cNvPr>
          <p:cNvCxnSpPr>
            <a:cxnSpLocks/>
          </p:cNvCxnSpPr>
          <p:nvPr/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03AA199-952B-427F-A5BE-B97D25FD07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8992" y="1143000"/>
            <a:ext cx="6720840" cy="3730752"/>
          </a:xfrm>
        </p:spPr>
        <p:txBody>
          <a:bodyPr anchor="t">
            <a:normAutofit/>
          </a:bodyPr>
          <a:lstStyle>
            <a:lvl1pPr algn="l">
              <a:defRPr sz="7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1AA393-A876-475F-A05B-1CCAB6C1F0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8992" y="5010912"/>
            <a:ext cx="6720840" cy="704088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395621-D631-4F31-AEEF-C8574E50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86356" y="6007608"/>
            <a:ext cx="3143643" cy="365125"/>
          </a:xfrm>
        </p:spPr>
        <p:txBody>
          <a:bodyPr/>
          <a:lstStyle/>
          <a:p>
            <a:fld id="{53BEF823-48A5-43FC-BE03-E79964288B41}" type="datetimeFigureOut">
              <a:rPr lang="en-US" smtClean="0"/>
              <a:t>2/9/2023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EE125-77AD-4E23-AFB7-C5CFDEACAC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78991" y="6007608"/>
            <a:ext cx="672083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569682-B530-4F52-87B9-39464A0930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algn="ctr">
              <a:defRPr/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4294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351BD-5252-4168-A69E-C6864AE297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48EEE-19C9-493B-836D-73B9E4A0BE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7FA6BFE-11ED-4FB4-9F65-508B5B0F0D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2/9/2023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0F536E-BEFF-4E0D-B4EC-39DE28C67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EE02AF-6FE1-4972-BD48-A82499AD6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05191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452EE-D9FC-4E51-9BFF-141F91923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3051" y="2414016"/>
            <a:ext cx="10666949" cy="3099816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E086C4-4949-4E7A-A182-6709496A1C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8952" y="1389888"/>
            <a:ext cx="10671048" cy="822960"/>
          </a:xfrm>
        </p:spPr>
        <p:txBody>
          <a:bodyPr anchor="ctr">
            <a:normAutofit/>
          </a:bodyPr>
          <a:lstStyle>
            <a:lvl1pPr marL="0" indent="0">
              <a:buNone/>
              <a:defRPr sz="20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12BC88-6A2B-4851-9568-23A4B74D9F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2/9/2023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82CFE5-65C3-4F46-9141-4645455947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1B390-4E13-4481-AC02-FF126656C4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04382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0E02F8-47BB-4D30-8EFE-69C9222D9E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84648" y="758952"/>
            <a:ext cx="6245352" cy="2240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844D33-6BF0-4205-A542-8537E35159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84647" y="3273551"/>
            <a:ext cx="6245351" cy="22402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D6953A83-D2BE-4015-8D64-BE93DDFE5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2/9/2023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A849E67-05F9-4033-B033-74D6B8C8E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DFAAC6AA-CFFB-438F-9327-DDB023E2E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A4960CB-ABA7-4442-AB15-FE444F23C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1848326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348291-9C7D-407E-8D07-FA3A323EA9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A192D2-8BA6-4A4D-814D-AD37A2A10A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90323" y="1377198"/>
            <a:ext cx="6239675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6FD4BC-C948-41C4-BA24-5D26147E1C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184647" y="3319548"/>
            <a:ext cx="6245351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2E359C-F73D-4F1B-9F9A-6D62856710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184646" y="3932372"/>
            <a:ext cx="6245352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76B63AE-38FF-40DD-A543-32DD98E6BD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C686C0EB-E082-4BAB-99E8-B42F3C28B2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2/9/2023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3CB0152-BA1F-48C7-A66F-3ADB51C94B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BD1C21B3-5CF6-415F-8295-EED3DF5CB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13471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470D5-4EB9-4410-A8AE-6D85F1923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5887FB59-BA77-4864-B9E8-994851250C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2/9/2023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6F0BC0B-BA67-455B-B567-1473DF062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CF0BCF3-6FB5-4529-AA6A-A31467351E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17109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F1315B-6865-4A5A-91C1-B75339038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2/9/2023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536720-08C7-43DE-8EB5-CAB52D0E96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2477AF-B012-491C-AE42-22DE1203B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67084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183AC-72A9-43F5-A1B3-1D7A6A4C7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758951"/>
            <a:ext cx="6245352" cy="475488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045592-52ED-4270-ACBB-BCC528DAC4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3" y="3815080"/>
            <a:ext cx="3831336" cy="1698752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99A93518-F9B5-418F-9883-BEF8359B04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2/9/2023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27B9FFE7-C4AB-425B-9B56-E412C72212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9231052-EBA8-4781-B28A-2FEA8BE523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DBF9E7-F686-4FA1-9BA5-69BDD014B0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3017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2745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116CF06-B27C-4DC4-981D-38E31997BD1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758951"/>
            <a:ext cx="6245352" cy="475488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976E66-2CB3-4F47-97F6-077C428183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2" y="3794760"/>
            <a:ext cx="3831336" cy="1719072"/>
          </a:xfrm>
        </p:spPr>
        <p:txBody>
          <a:bodyPr>
            <a:normAutofit/>
          </a:bodyPr>
          <a:lstStyle>
            <a:lvl1pPr marL="0" indent="0">
              <a:buNone/>
              <a:defRPr sz="20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1414C9F-CBBD-4D5E-A831-BC0CDFEBCE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2/9/2023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F58DC0C8-B580-442D-8DAC-4F0F869B1F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1B0D29E8-DFEE-49AB-83AF-85FF25252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EAAF1B-6B6E-4D37-8F57-E403C6371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260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39557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59FCF-ACDF-495D-ACFA-15FCAC9EA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3786E3-AB17-427E-8EF8-7FCB671A11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833B4E9-7A16-448C-8BE6-B14941A348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2/9/2023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9212F5-5835-49FF-836F-5E3008A0ED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9D492B-E5EE-4D24-A087-57D739CFAC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36483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31E395-94BD-4E79-8E42-9CD4EB33CA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475542" y="758952"/>
            <a:ext cx="2954458" cy="498600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9AA8A4-66BC-4E80-ABE3-F533F82B88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58952" y="758952"/>
            <a:ext cx="7407586" cy="498600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DA4EA6-6A1A-48ED-9D79-A438561C7E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2/9/2023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49B2BA-9250-4EBF-8820-10BDA5C1C6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F914475-55F3-4C46-BAE2-E4D93E9E3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78288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 title="Page Number Shape">
            <a:extLst>
              <a:ext uri="{FF2B5EF4-FFF2-40B4-BE49-F238E27FC236}">
                <a16:creationId xmlns:a16="http://schemas.microsoft.com/office/drawing/2014/main" id="{72411438-92A5-42B0-9C54-EA4FB32ACB5E}"/>
              </a:ext>
            </a:extLst>
          </p:cNvPr>
          <p:cNvSpPr/>
          <p:nvPr/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56E4D8-47B6-4DEC-BD29-B3B6ED4CC7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47548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0F5D4C-4873-4052-A294-99CCB9421C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47548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1D62B3-3490-46B4-A10E-33FCE4A1FB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16952" y="6007608"/>
            <a:ext cx="3813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r"/>
            <a:fld id="{53BEF823-48A5-43FC-BE03-E79964288B41}" type="datetimeFigureOut">
              <a:rPr lang="en-US" smtClean="0"/>
              <a:pPr algn="r"/>
              <a:t>2/9/2023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424CB1-7D5F-4F52-9F99-7068F5819E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007608"/>
            <a:ext cx="38313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1F9CC9-1431-4569-B2F1-D048149553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86616" y="6007608"/>
            <a:ext cx="411480" cy="365125"/>
          </a:xfrm>
          <a:prstGeom prst="rect">
            <a:avLst/>
          </a:prstGeom>
        </p:spPr>
        <p:txBody>
          <a:bodyPr vert="horz" lIns="45720" tIns="45720" rIns="45720" bIns="45720" rtlCol="0" anchor="ctr"/>
          <a:lstStyle>
            <a:lvl1pPr algn="r">
              <a:defRPr sz="900" b="1">
                <a:solidFill>
                  <a:schemeClr val="bg1"/>
                </a:solidFill>
              </a:defRPr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06779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1" r:id="rId6"/>
    <p:sldLayoutId id="2147483727" r:id="rId7"/>
    <p:sldLayoutId id="2147483728" r:id="rId8"/>
    <p:sldLayoutId id="2147483729" r:id="rId9"/>
    <p:sldLayoutId id="2147483730" r:id="rId10"/>
    <p:sldLayoutId id="214748373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i="1" kern="1200" spc="1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8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4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rriott.com/Multimedia/PDF/CorporateResponsibility/Marriott_Business_Conduct_Guide_English.pdf" TargetMode="External"/><Relationship Id="rId2" Type="http://schemas.openxmlformats.org/officeDocument/2006/relationships/hyperlink" Target="https://tutlance.com/help/management-and-customer-service-at-marriott-hotel-research-paper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1" name="Rectangle 1040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Cambridge, UK Hotel - Cambridgeshire | Huntingdon Marriott Hotel">
            <a:extLst>
              <a:ext uri="{FF2B5EF4-FFF2-40B4-BE49-F238E27FC236}">
                <a16:creationId xmlns:a16="http://schemas.microsoft.com/office/drawing/2014/main" id="{28555C3E-6AD8-C79B-2117-53CE0F70A5D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09" r="16679" b="-1"/>
          <a:stretch/>
        </p:blipFill>
        <p:spPr bwMode="auto">
          <a:xfrm>
            <a:off x="-1" y="10"/>
            <a:ext cx="1219199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3" name="Rectangle 1042">
            <a:extLst>
              <a:ext uri="{FF2B5EF4-FFF2-40B4-BE49-F238E27FC236}">
                <a16:creationId xmlns:a16="http://schemas.microsoft.com/office/drawing/2014/main" id="{E4398140-F067-40E9-892C-4DB04C70BC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244600" y="-1244600"/>
            <a:ext cx="6858000" cy="9347200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5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91FB7E-DAEC-2A56-585E-A22F7ADD8E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8952" y="1143000"/>
            <a:ext cx="4572000" cy="2984701"/>
          </a:xfrm>
        </p:spPr>
        <p:txBody>
          <a:bodyPr anchor="b">
            <a:normAutofit/>
          </a:bodyPr>
          <a:lstStyle/>
          <a:p>
            <a:r>
              <a:rPr lang="en-GB" sz="1500" b="1" i="0" dirty="0" err="1">
                <a:solidFill>
                  <a:srgbClr val="FFFFFF"/>
                </a:solidFill>
              </a:rPr>
              <a:t>Jahanara</a:t>
            </a:r>
            <a:r>
              <a:rPr lang="en-GB" sz="1500" b="1" i="0" dirty="0">
                <a:solidFill>
                  <a:srgbClr val="FFFFFF"/>
                </a:solidFill>
              </a:rPr>
              <a:t> Begum</a:t>
            </a:r>
            <a:br>
              <a:rPr lang="en-GB" sz="1500" b="1" i="0" dirty="0">
                <a:solidFill>
                  <a:srgbClr val="FFFFFF"/>
                </a:solidFill>
              </a:rPr>
            </a:br>
            <a:r>
              <a:rPr lang="en-GB" sz="1500" b="1" i="0" dirty="0">
                <a:solidFill>
                  <a:srgbClr val="FFFFFF"/>
                </a:solidFill>
              </a:rPr>
              <a:t>Student id: 2128162</a:t>
            </a:r>
            <a:br>
              <a:rPr lang="en-GB" sz="1500" b="1" i="0" dirty="0">
                <a:solidFill>
                  <a:srgbClr val="FFFFFF"/>
                </a:solidFill>
              </a:rPr>
            </a:br>
            <a:r>
              <a:rPr lang="en-GB" sz="1500" b="1" i="0" dirty="0">
                <a:solidFill>
                  <a:srgbClr val="FFFFFF"/>
                </a:solidFill>
              </a:rPr>
              <a:t>BMIH4003</a:t>
            </a:r>
            <a:br>
              <a:rPr lang="en-GB" sz="1500" b="1" i="0" dirty="0">
                <a:solidFill>
                  <a:srgbClr val="FFFFFF"/>
                </a:solidFill>
              </a:rPr>
            </a:br>
            <a:r>
              <a:rPr lang="en-GB" sz="1500" b="1" i="0" dirty="0">
                <a:solidFill>
                  <a:srgbClr val="FFFFFF"/>
                </a:solidFill>
              </a:rPr>
              <a:t>Kathryn Flynn</a:t>
            </a:r>
            <a:br>
              <a:rPr lang="en-GB" sz="1500" b="1" i="0" dirty="0">
                <a:solidFill>
                  <a:srgbClr val="FFFFFF"/>
                </a:solidFill>
              </a:rPr>
            </a:br>
            <a:r>
              <a:rPr lang="en-GB" sz="1500" b="1" i="0" dirty="0">
                <a:solidFill>
                  <a:srgbClr val="FFFFFF"/>
                </a:solidFill>
              </a:rPr>
              <a:t>10 Minute Presentation</a:t>
            </a:r>
            <a:br>
              <a:rPr lang="en-GB" sz="1500" b="1" i="0" dirty="0">
                <a:solidFill>
                  <a:srgbClr val="FFFFFF"/>
                </a:solidFill>
              </a:rPr>
            </a:br>
            <a:br>
              <a:rPr lang="en-GB" sz="1500" b="1" i="0" dirty="0">
                <a:solidFill>
                  <a:srgbClr val="FFFFFF"/>
                </a:solidFill>
              </a:rPr>
            </a:br>
            <a:br>
              <a:rPr lang="en-GB" sz="1500" b="1" i="0" dirty="0">
                <a:solidFill>
                  <a:srgbClr val="FFFFFF"/>
                </a:solidFill>
              </a:rPr>
            </a:br>
            <a:br>
              <a:rPr lang="en-GB" sz="1500" b="1" i="0" dirty="0">
                <a:solidFill>
                  <a:srgbClr val="FFFFFF"/>
                </a:solidFill>
              </a:rPr>
            </a:br>
            <a:br>
              <a:rPr lang="en-GB" sz="1500" b="1" i="0" dirty="0">
                <a:solidFill>
                  <a:srgbClr val="FFFFFF"/>
                </a:solidFill>
              </a:rPr>
            </a:br>
            <a:r>
              <a:rPr lang="en-GB" sz="1500" b="1" i="0" dirty="0">
                <a:solidFill>
                  <a:srgbClr val="FFFFFF"/>
                </a:solidFill>
              </a:rPr>
              <a:t>The role and importance of quality service, hospitality, and guest services for Marriott Hotel</a:t>
            </a:r>
            <a:br>
              <a:rPr lang="en-GB" sz="1500" b="1" i="0" dirty="0">
                <a:solidFill>
                  <a:srgbClr val="FFFFFF"/>
                </a:solidFill>
              </a:rPr>
            </a:br>
            <a:br>
              <a:rPr lang="en-GB" sz="1500" i="0" dirty="0">
                <a:solidFill>
                  <a:srgbClr val="FFFFFF"/>
                </a:solidFill>
              </a:rPr>
            </a:br>
            <a:endParaRPr lang="en-GB" sz="1500" i="0" dirty="0">
              <a:solidFill>
                <a:srgbClr val="FFFFFF"/>
              </a:solidFill>
            </a:endParaRPr>
          </a:p>
        </p:txBody>
      </p:sp>
      <p:cxnSp>
        <p:nvCxnSpPr>
          <p:cNvPr id="1045" name="Straight Connector 1044">
            <a:extLst>
              <a:ext uri="{FF2B5EF4-FFF2-40B4-BE49-F238E27FC236}">
                <a16:creationId xmlns:a16="http://schemas.microsoft.com/office/drawing/2014/main" id="{17726E8A-324C-4684-96F2-AFDDFB2F14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58952" y="4291242"/>
            <a:ext cx="457200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7" name="Freeform 6">
            <a:extLst>
              <a:ext uri="{FF2B5EF4-FFF2-40B4-BE49-F238E27FC236}">
                <a16:creationId xmlns:a16="http://schemas.microsoft.com/office/drawing/2014/main" id="{7021D92D-08FF-45A6-9109-AC9462C7E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454B9F7-5315-D603-116A-26CAB6C14571}"/>
              </a:ext>
            </a:extLst>
          </p:cNvPr>
          <p:cNvSpPr txBox="1"/>
          <p:nvPr/>
        </p:nvSpPr>
        <p:spPr>
          <a:xfrm>
            <a:off x="1963403" y="4633452"/>
            <a:ext cx="21630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chemeClr val="tx1">
                    <a:lumMod val="95000"/>
                  </a:schemeClr>
                </a:solidFill>
                <a:effectLst/>
                <a:latin typeface="Roboto" panose="02000000000000000000" pitchFamily="2" charset="0"/>
              </a:rPr>
              <a:t>(</a:t>
            </a:r>
            <a:r>
              <a:rPr lang="en-GB" b="0" i="0" dirty="0" err="1">
                <a:solidFill>
                  <a:schemeClr val="tx1">
                    <a:lumMod val="95000"/>
                  </a:schemeClr>
                </a:solidFill>
                <a:effectLst/>
                <a:latin typeface="Roboto" panose="02000000000000000000" pitchFamily="2" charset="0"/>
              </a:rPr>
              <a:t>Doggrell</a:t>
            </a:r>
            <a:r>
              <a:rPr lang="en-GB" b="0" i="0" dirty="0">
                <a:solidFill>
                  <a:schemeClr val="tx1">
                    <a:lumMod val="95000"/>
                  </a:schemeClr>
                </a:solidFill>
                <a:effectLst/>
                <a:latin typeface="Roboto" panose="02000000000000000000" pitchFamily="2" charset="0"/>
              </a:rPr>
              <a:t>, 2020)</a:t>
            </a:r>
            <a:endParaRPr lang="en-GB" dirty="0">
              <a:solidFill>
                <a:schemeClr val="tx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0079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8" name="Rectangle 81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7F872D-0E58-D879-94B4-E0359B3840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1"/>
            <a:ext cx="4782039" cy="1966747"/>
          </a:xfrm>
        </p:spPr>
        <p:txBody>
          <a:bodyPr anchor="ctr">
            <a:normAutofit/>
          </a:bodyPr>
          <a:lstStyle/>
          <a:p>
            <a:r>
              <a:rPr lang="en-GB" sz="4200" dirty="0"/>
              <a:t>      </a:t>
            </a:r>
            <a:r>
              <a:rPr lang="en-GB" sz="4200" b="1" i="0" dirty="0"/>
              <a:t>Introduction</a:t>
            </a:r>
            <a:br>
              <a:rPr lang="en-GB" sz="4200" dirty="0"/>
            </a:br>
            <a:br>
              <a:rPr lang="en-GB" sz="4200" dirty="0"/>
            </a:br>
            <a:endParaRPr lang="en-GB" sz="4200" dirty="0"/>
          </a:p>
        </p:txBody>
      </p:sp>
      <p:cxnSp>
        <p:nvCxnSpPr>
          <p:cNvPr id="89" name="Straight Connector 83">
            <a:extLst>
              <a:ext uri="{FF2B5EF4-FFF2-40B4-BE49-F238E27FC236}">
                <a16:creationId xmlns:a16="http://schemas.microsoft.com/office/drawing/2014/main" id="{AEF97C72-3F89-4F0A-9629-01818B389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8503" y="2954301"/>
            <a:ext cx="475488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1D6FDD-3423-7AC3-1EA4-AC9D98AB26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826" y="3161684"/>
            <a:ext cx="4782166" cy="2620405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00000"/>
              </a:lnSpc>
            </a:pPr>
            <a:r>
              <a:rPr lang="en-GB" sz="1700" dirty="0"/>
              <a:t>Main Consumers</a:t>
            </a:r>
          </a:p>
          <a:p>
            <a:pPr>
              <a:lnSpc>
                <a:spcPct val="100000"/>
              </a:lnSpc>
            </a:pPr>
            <a:r>
              <a:rPr lang="en-GB" sz="1700" dirty="0"/>
              <a:t>Quality Service</a:t>
            </a:r>
          </a:p>
          <a:p>
            <a:pPr>
              <a:lnSpc>
                <a:spcPct val="100000"/>
              </a:lnSpc>
            </a:pPr>
            <a:r>
              <a:rPr lang="en-GB" sz="1700" dirty="0"/>
              <a:t>Hospitality </a:t>
            </a:r>
          </a:p>
          <a:p>
            <a:pPr>
              <a:lnSpc>
                <a:spcPct val="100000"/>
              </a:lnSpc>
            </a:pPr>
            <a:r>
              <a:rPr lang="en-GB" sz="1700" dirty="0"/>
              <a:t>Guest Service</a:t>
            </a:r>
          </a:p>
          <a:p>
            <a:pPr>
              <a:lnSpc>
                <a:spcPct val="100000"/>
              </a:lnSpc>
            </a:pPr>
            <a:r>
              <a:rPr lang="en-GB" sz="1700" dirty="0"/>
              <a:t>Guest Expectation</a:t>
            </a:r>
          </a:p>
          <a:p>
            <a:pPr>
              <a:lnSpc>
                <a:spcPct val="100000"/>
              </a:lnSpc>
            </a:pPr>
            <a:endParaRPr lang="en-GB" sz="1700" dirty="0"/>
          </a:p>
          <a:p>
            <a:pPr marL="0" indent="0" algn="ctr">
              <a:lnSpc>
                <a:spcPct val="100000"/>
              </a:lnSpc>
              <a:buNone/>
            </a:pPr>
            <a:r>
              <a:rPr lang="en-GB" sz="1700" dirty="0"/>
              <a:t>“Customer service enhances good review by both existing and prospective customers” </a:t>
            </a:r>
            <a:r>
              <a:rPr lang="en-GB" sz="1600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</a:t>
            </a:r>
            <a:r>
              <a:rPr lang="en-GB" sz="1600" b="0" i="0" dirty="0" err="1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tutlance</a:t>
            </a:r>
            <a:r>
              <a:rPr lang="en-GB" sz="1600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, 2019)</a:t>
            </a:r>
            <a:endParaRPr lang="en-GB" sz="1700" dirty="0"/>
          </a:p>
          <a:p>
            <a:pPr algn="ctr">
              <a:lnSpc>
                <a:spcPct val="100000"/>
              </a:lnSpc>
            </a:pPr>
            <a:endParaRPr lang="en-GB" sz="1700" dirty="0"/>
          </a:p>
          <a:p>
            <a:pPr algn="ctr">
              <a:lnSpc>
                <a:spcPct val="100000"/>
              </a:lnSpc>
            </a:pPr>
            <a:endParaRPr lang="en-GB" sz="1700" dirty="0"/>
          </a:p>
          <a:p>
            <a:pPr>
              <a:lnSpc>
                <a:spcPct val="100000"/>
              </a:lnSpc>
            </a:pPr>
            <a:endParaRPr lang="en-GB" sz="1700" dirty="0"/>
          </a:p>
        </p:txBody>
      </p:sp>
      <p:pic>
        <p:nvPicPr>
          <p:cNvPr id="4" name="Picture 2" descr="Marriott Hotel Staff Uniform - The Cover Letter For Teacher">
            <a:extLst>
              <a:ext uri="{FF2B5EF4-FFF2-40B4-BE49-F238E27FC236}">
                <a16:creationId xmlns:a16="http://schemas.microsoft.com/office/drawing/2014/main" id="{66B7A6BB-8925-1A6C-D8C5-BE23129EC09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77" r="28857"/>
          <a:stretch/>
        </p:blipFill>
        <p:spPr bwMode="auto">
          <a:xfrm>
            <a:off x="6096000" y="10"/>
            <a:ext cx="6095998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0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18402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8" name="Rectangle 81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7F872D-0E58-D879-94B4-E0359B3840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1"/>
            <a:ext cx="4782039" cy="1966747"/>
          </a:xfrm>
        </p:spPr>
        <p:txBody>
          <a:bodyPr anchor="ctr">
            <a:normAutofit/>
          </a:bodyPr>
          <a:lstStyle/>
          <a:p>
            <a:r>
              <a:rPr lang="en-GB" sz="4000" dirty="0"/>
              <a:t>      </a:t>
            </a:r>
            <a:r>
              <a:rPr lang="en-GB" sz="4000" b="1" i="0" dirty="0"/>
              <a:t>Main Consumers</a:t>
            </a:r>
            <a:endParaRPr lang="en-GB" sz="4000" dirty="0"/>
          </a:p>
        </p:txBody>
      </p:sp>
      <p:cxnSp>
        <p:nvCxnSpPr>
          <p:cNvPr id="89" name="Straight Connector 83">
            <a:extLst>
              <a:ext uri="{FF2B5EF4-FFF2-40B4-BE49-F238E27FC236}">
                <a16:creationId xmlns:a16="http://schemas.microsoft.com/office/drawing/2014/main" id="{AEF97C72-3F89-4F0A-9629-01818B389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8503" y="2954301"/>
            <a:ext cx="475488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1D6FDD-3423-7AC3-1EA4-AC9D98AB26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826" y="3161683"/>
            <a:ext cx="4782166" cy="2621879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700" dirty="0"/>
              <a:t>Family</a:t>
            </a:r>
          </a:p>
          <a:p>
            <a:pPr>
              <a:lnSpc>
                <a:spcPct val="100000"/>
              </a:lnSpc>
            </a:pPr>
            <a:r>
              <a:rPr lang="en-GB" sz="1700" dirty="0"/>
              <a:t>Working Class </a:t>
            </a:r>
          </a:p>
          <a:p>
            <a:pPr>
              <a:lnSpc>
                <a:spcPct val="100000"/>
              </a:lnSpc>
            </a:pPr>
            <a:r>
              <a:rPr lang="en-GB" sz="1700" dirty="0"/>
              <a:t>Business meetings </a:t>
            </a:r>
          </a:p>
          <a:p>
            <a:pPr>
              <a:lnSpc>
                <a:spcPct val="100000"/>
              </a:lnSpc>
            </a:pPr>
            <a:r>
              <a:rPr lang="en-GB" sz="1700" dirty="0"/>
              <a:t>Weddings </a:t>
            </a:r>
          </a:p>
          <a:p>
            <a:pPr>
              <a:lnSpc>
                <a:spcPct val="100000"/>
              </a:lnSpc>
            </a:pPr>
            <a:endParaRPr lang="en-GB" sz="1700" dirty="0"/>
          </a:p>
          <a:p>
            <a:pPr marL="0" indent="0" algn="ctr">
              <a:lnSpc>
                <a:spcPct val="100000"/>
              </a:lnSpc>
              <a:buNone/>
            </a:pPr>
            <a:r>
              <a:rPr lang="en-GB" sz="1700" dirty="0"/>
              <a:t>“</a:t>
            </a:r>
          </a:p>
          <a:p>
            <a:pPr algn="ctr">
              <a:lnSpc>
                <a:spcPct val="100000"/>
              </a:lnSpc>
            </a:pPr>
            <a:endParaRPr lang="en-GB" sz="1700" dirty="0"/>
          </a:p>
          <a:p>
            <a:pPr>
              <a:lnSpc>
                <a:spcPct val="100000"/>
              </a:lnSpc>
            </a:pPr>
            <a:endParaRPr lang="en-GB" sz="1700" dirty="0"/>
          </a:p>
        </p:txBody>
      </p:sp>
      <p:pic>
        <p:nvPicPr>
          <p:cNvPr id="4" name="Picture 2" descr="Marriott Hotel Staff Uniform - The Cover Letter For Teacher">
            <a:extLst>
              <a:ext uri="{FF2B5EF4-FFF2-40B4-BE49-F238E27FC236}">
                <a16:creationId xmlns:a16="http://schemas.microsoft.com/office/drawing/2014/main" id="{66B7A6BB-8925-1A6C-D8C5-BE23129EC09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77" r="28857"/>
          <a:stretch/>
        </p:blipFill>
        <p:spPr bwMode="auto">
          <a:xfrm>
            <a:off x="6096000" y="10"/>
            <a:ext cx="6095998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0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60282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0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3121" name="Straight Connector 3110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122" name="Rectangle 3112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JW Marriott Hong Kong Executive Premium Room - The Luxe Voyager: Luxury ...">
            <a:extLst>
              <a:ext uri="{FF2B5EF4-FFF2-40B4-BE49-F238E27FC236}">
                <a16:creationId xmlns:a16="http://schemas.microsoft.com/office/drawing/2014/main" id="{7381800C-3D6F-BB56-6371-5DC371CC2B9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77" b="13254"/>
          <a:stretch/>
        </p:blipFill>
        <p:spPr bwMode="auto">
          <a:xfrm>
            <a:off x="-17797" y="10"/>
            <a:ext cx="1219199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23" name="Rectangle 3114">
            <a:extLst>
              <a:ext uri="{FF2B5EF4-FFF2-40B4-BE49-F238E27FC236}">
                <a16:creationId xmlns:a16="http://schemas.microsoft.com/office/drawing/2014/main" id="{E4398140-F067-40E9-892C-4DB04C70BC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244600" y="-1244600"/>
            <a:ext cx="6858000" cy="9347200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5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B49741-87D3-3F3F-E3C5-3A0812F366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1153" y="1936649"/>
            <a:ext cx="4572000" cy="298470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4900" b="1" dirty="0">
                <a:solidFill>
                  <a:srgbClr val="FFFFFF"/>
                </a:solidFill>
              </a:rPr>
              <a:t>Quality of service</a:t>
            </a:r>
            <a:br>
              <a:rPr lang="en-US" sz="2400" b="1" dirty="0">
                <a:solidFill>
                  <a:srgbClr val="FFFFFF"/>
                </a:solidFill>
              </a:rPr>
            </a:br>
            <a:br>
              <a:rPr lang="en-US" sz="2400" b="1" dirty="0">
                <a:solidFill>
                  <a:srgbClr val="FFFFFF"/>
                </a:solidFill>
              </a:rPr>
            </a:br>
            <a:r>
              <a:rPr lang="en-US" sz="2400" b="1" dirty="0" err="1">
                <a:solidFill>
                  <a:srgbClr val="FFFFFF"/>
                </a:solidFill>
              </a:rPr>
              <a:t>Service</a:t>
            </a:r>
            <a:r>
              <a:rPr lang="en-US" sz="2400" b="1" dirty="0">
                <a:solidFill>
                  <a:srgbClr val="FFFFFF"/>
                </a:solidFill>
              </a:rPr>
              <a:t> Standards</a:t>
            </a:r>
            <a:br>
              <a:rPr lang="en-US" sz="2400" b="1" dirty="0">
                <a:solidFill>
                  <a:srgbClr val="FFFFFF"/>
                </a:solidFill>
              </a:rPr>
            </a:br>
            <a:br>
              <a:rPr lang="en-US" sz="2400" b="1" dirty="0">
                <a:solidFill>
                  <a:srgbClr val="FFFFFF"/>
                </a:solidFill>
              </a:rPr>
            </a:br>
            <a:r>
              <a:rPr lang="en-US" sz="2400" b="1" dirty="0">
                <a:solidFill>
                  <a:srgbClr val="FFFFFF"/>
                </a:solidFill>
              </a:rPr>
              <a:t>Importance of service standards</a:t>
            </a:r>
            <a:br>
              <a:rPr lang="en-US" sz="1500" b="1" dirty="0">
                <a:solidFill>
                  <a:srgbClr val="FFFFFF"/>
                </a:solidFill>
              </a:rPr>
            </a:br>
            <a:br>
              <a:rPr lang="en-US" sz="1500" b="1" dirty="0">
                <a:solidFill>
                  <a:srgbClr val="FFFFFF"/>
                </a:solidFill>
              </a:rPr>
            </a:br>
            <a:br>
              <a:rPr lang="en-US" sz="1500" b="1" dirty="0">
                <a:solidFill>
                  <a:srgbClr val="FFFFFF"/>
                </a:solidFill>
              </a:rPr>
            </a:br>
            <a:br>
              <a:rPr lang="en-US" sz="1500" b="1" dirty="0">
                <a:solidFill>
                  <a:srgbClr val="FFFFFF"/>
                </a:solidFill>
              </a:rPr>
            </a:br>
            <a:br>
              <a:rPr lang="en-US" sz="1500" b="1" dirty="0">
                <a:solidFill>
                  <a:srgbClr val="FFFFFF"/>
                </a:solidFill>
              </a:rPr>
            </a:br>
            <a:br>
              <a:rPr lang="en-US" sz="1500" b="1" dirty="0">
                <a:solidFill>
                  <a:srgbClr val="FFFFFF"/>
                </a:solidFill>
              </a:rPr>
            </a:br>
            <a:br>
              <a:rPr lang="en-US" sz="1500" b="1" dirty="0">
                <a:solidFill>
                  <a:srgbClr val="FFFFFF"/>
                </a:solidFill>
              </a:rPr>
            </a:br>
            <a:br>
              <a:rPr lang="en-US" sz="1500" dirty="0">
                <a:solidFill>
                  <a:srgbClr val="FFFFFF"/>
                </a:solidFill>
              </a:rPr>
            </a:br>
            <a:endParaRPr lang="en-US" sz="1500" dirty="0">
              <a:solidFill>
                <a:srgbClr val="FFFFFF"/>
              </a:solidFill>
            </a:endParaRPr>
          </a:p>
        </p:txBody>
      </p:sp>
      <p:cxnSp>
        <p:nvCxnSpPr>
          <p:cNvPr id="3124" name="Straight Connector 3116">
            <a:extLst>
              <a:ext uri="{FF2B5EF4-FFF2-40B4-BE49-F238E27FC236}">
                <a16:creationId xmlns:a16="http://schemas.microsoft.com/office/drawing/2014/main" id="{17726E8A-324C-4684-96F2-AFDDFB2F14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58952" y="4291242"/>
            <a:ext cx="457200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19" name="Freeform 6">
            <a:extLst>
              <a:ext uri="{FF2B5EF4-FFF2-40B4-BE49-F238E27FC236}">
                <a16:creationId xmlns:a16="http://schemas.microsoft.com/office/drawing/2014/main" id="{7021D92D-08FF-45A6-9109-AC9462C7E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pic>
        <p:nvPicPr>
          <p:cNvPr id="4" name="Picture 3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5AC44764-A1BB-FF2A-95C1-F31624B366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951" y="4464995"/>
            <a:ext cx="5319252" cy="206477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7F956D9-96E5-DBCD-ACCC-1D71D01CA248}"/>
              </a:ext>
            </a:extLst>
          </p:cNvPr>
          <p:cNvSpPr txBox="1"/>
          <p:nvPr/>
        </p:nvSpPr>
        <p:spPr>
          <a:xfrm>
            <a:off x="6361471" y="5348748"/>
            <a:ext cx="23400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(Trustpilot, n.d.)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8289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41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4143" name="Straight Connector 4142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145" name="Rectangle 4144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100" name="Picture 4" descr="The Zuri Hotel Whitefield, Bangalore | Banquet Hall | 5 Star Wedding ...">
            <a:extLst>
              <a:ext uri="{FF2B5EF4-FFF2-40B4-BE49-F238E27FC236}">
                <a16:creationId xmlns:a16="http://schemas.microsoft.com/office/drawing/2014/main" id="{594C351D-7FA0-08F2-F292-13580BC80BA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30"/>
          <a:stretch/>
        </p:blipFill>
        <p:spPr bwMode="auto">
          <a:xfrm>
            <a:off x="1" y="-2"/>
            <a:ext cx="1219199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47" name="Rectangle 4146">
            <a:extLst>
              <a:ext uri="{FF2B5EF4-FFF2-40B4-BE49-F238E27FC236}">
                <a16:creationId xmlns:a16="http://schemas.microsoft.com/office/drawing/2014/main" id="{E4398140-F067-40E9-892C-4DB04C70BC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244600" y="-1244600"/>
            <a:ext cx="6858000" cy="9347200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5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8EE3AB3-FE86-9560-C585-AB2C10324C09}"/>
              </a:ext>
            </a:extLst>
          </p:cNvPr>
          <p:cNvSpPr txBox="1"/>
          <p:nvPr/>
        </p:nvSpPr>
        <p:spPr>
          <a:xfrm>
            <a:off x="758952" y="1143000"/>
            <a:ext cx="4572000" cy="298470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i="1" spc="1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Hospitality</a:t>
            </a:r>
          </a:p>
        </p:txBody>
      </p:sp>
      <p:cxnSp>
        <p:nvCxnSpPr>
          <p:cNvPr id="4149" name="Straight Connector 4148">
            <a:extLst>
              <a:ext uri="{FF2B5EF4-FFF2-40B4-BE49-F238E27FC236}">
                <a16:creationId xmlns:a16="http://schemas.microsoft.com/office/drawing/2014/main" id="{17726E8A-324C-4684-96F2-AFDDFB2F14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58952" y="4291242"/>
            <a:ext cx="457200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51" name="Freeform 6">
            <a:extLst>
              <a:ext uri="{FF2B5EF4-FFF2-40B4-BE49-F238E27FC236}">
                <a16:creationId xmlns:a16="http://schemas.microsoft.com/office/drawing/2014/main" id="{7021D92D-08FF-45A6-9109-AC9462C7E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791C36-EDB2-81F8-9ADB-A10551EB1E70}"/>
              </a:ext>
            </a:extLst>
          </p:cNvPr>
          <p:cNvSpPr txBox="1"/>
          <p:nvPr/>
        </p:nvSpPr>
        <p:spPr>
          <a:xfrm>
            <a:off x="6861050" y="1912480"/>
            <a:ext cx="415187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en-US" sz="2800" b="1" dirty="0">
                <a:solidFill>
                  <a:srgbClr val="FFFFFF"/>
                </a:solidFill>
              </a:rPr>
            </a:br>
            <a:r>
              <a:rPr lang="en-US" sz="2800" b="1" dirty="0">
                <a:solidFill>
                  <a:srgbClr val="FFFFFF"/>
                </a:solidFill>
              </a:rPr>
              <a:t>Why is Hospitality Important?</a:t>
            </a:r>
          </a:p>
          <a:p>
            <a:endParaRPr lang="en-US" sz="2800" b="1" dirty="0">
              <a:solidFill>
                <a:srgbClr val="FFFFFF"/>
              </a:solidFill>
            </a:endParaRPr>
          </a:p>
          <a:p>
            <a:r>
              <a:rPr lang="en-US" sz="2800" b="1" dirty="0">
                <a:solidFill>
                  <a:srgbClr val="FFFFFF"/>
                </a:solidFill>
              </a:rPr>
              <a:t>What’s Marriotts strategy?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7753856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9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5131" name="Straight Connector 5130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133" name="Rectangle 5132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4" name="Picture 4" descr="Yosemite View Lodge in - El Portal, CA | Groupon Getaways">
            <a:extLst>
              <a:ext uri="{FF2B5EF4-FFF2-40B4-BE49-F238E27FC236}">
                <a16:creationId xmlns:a16="http://schemas.microsoft.com/office/drawing/2014/main" id="{ED65E58E-589C-9B1D-9802-C2E75C79FA9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250"/>
          <a:stretch/>
        </p:blipFill>
        <p:spPr bwMode="auto">
          <a:xfrm>
            <a:off x="1" y="10"/>
            <a:ext cx="1219199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35" name="Rectangle 5134">
            <a:extLst>
              <a:ext uri="{FF2B5EF4-FFF2-40B4-BE49-F238E27FC236}">
                <a16:creationId xmlns:a16="http://schemas.microsoft.com/office/drawing/2014/main" id="{E4398140-F067-40E9-892C-4DB04C70BC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244600" y="-1244600"/>
            <a:ext cx="6858000" cy="9347200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5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DEC162-5061-C2CB-ACDB-9A6F62234A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1143000"/>
            <a:ext cx="4572000" cy="2984701"/>
          </a:xfrm>
        </p:spPr>
        <p:txBody>
          <a:bodyPr vert="horz" lIns="91440" tIns="45720" rIns="91440" bIns="45720" rtlCol="0" anchor="b">
            <a:normAutofit/>
          </a:bodyPr>
          <a:lstStyle/>
          <a:p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Guest Service</a:t>
            </a:r>
          </a:p>
        </p:txBody>
      </p:sp>
      <p:cxnSp>
        <p:nvCxnSpPr>
          <p:cNvPr id="5137" name="Straight Connector 5136">
            <a:extLst>
              <a:ext uri="{FF2B5EF4-FFF2-40B4-BE49-F238E27FC236}">
                <a16:creationId xmlns:a16="http://schemas.microsoft.com/office/drawing/2014/main" id="{17726E8A-324C-4684-96F2-AFDDFB2F14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58952" y="4291242"/>
            <a:ext cx="457200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39" name="Freeform 6">
            <a:extLst>
              <a:ext uri="{FF2B5EF4-FFF2-40B4-BE49-F238E27FC236}">
                <a16:creationId xmlns:a16="http://schemas.microsoft.com/office/drawing/2014/main" id="{7021D92D-08FF-45A6-9109-AC9462C7E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5932370-A2E4-19DF-38A3-1BB41A8D7602}"/>
              </a:ext>
            </a:extLst>
          </p:cNvPr>
          <p:cNvSpPr txBox="1"/>
          <p:nvPr/>
        </p:nvSpPr>
        <p:spPr>
          <a:xfrm rot="10800000" flipH="1" flipV="1">
            <a:off x="1746700" y="4670526"/>
            <a:ext cx="496686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chemeClr val="bg1"/>
                </a:solidFill>
                <a:effectLst/>
                <a:latin typeface="Söhne"/>
              </a:rPr>
              <a:t>Definition of  Guest service</a:t>
            </a:r>
          </a:p>
          <a:p>
            <a:endParaRPr lang="en-GB" b="0" i="0" dirty="0">
              <a:solidFill>
                <a:schemeClr val="bg1"/>
              </a:solidFill>
              <a:effectLst/>
              <a:latin typeface="Söhne"/>
            </a:endParaRPr>
          </a:p>
          <a:p>
            <a:r>
              <a:rPr lang="en-GB" b="0" i="0" dirty="0">
                <a:solidFill>
                  <a:schemeClr val="bg1"/>
                </a:solidFill>
                <a:effectLst/>
                <a:latin typeface="Söhne"/>
              </a:rPr>
              <a:t>Importance of guest service 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8536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5" name="Freeform 6">
            <a:extLst>
              <a:ext uri="{FF2B5EF4-FFF2-40B4-BE49-F238E27FC236}">
                <a16:creationId xmlns:a16="http://schemas.microsoft.com/office/drawing/2014/main" id="{72411438-92A5-42B0-9C54-EA4FB32AC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 useBgFill="1">
        <p:nvSpPr>
          <p:cNvPr id="7177" name="Rectangle 7176">
            <a:extLst>
              <a:ext uri="{FF2B5EF4-FFF2-40B4-BE49-F238E27FC236}">
                <a16:creationId xmlns:a16="http://schemas.microsoft.com/office/drawing/2014/main" id="{5FCC6E86-7C37-4FD2-AF0B-C9BDDBC2B0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-1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170" name="Picture 2" descr="Expert Strategies for Writing Your Press Release Summary - Newswire">
            <a:extLst>
              <a:ext uri="{FF2B5EF4-FFF2-40B4-BE49-F238E27FC236}">
                <a16:creationId xmlns:a16="http://schemas.microsoft.com/office/drawing/2014/main" id="{45E518EA-360C-8E93-BC5C-F265C76AFE9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730"/>
          <a:stretch/>
        </p:blipFill>
        <p:spPr bwMode="auto">
          <a:xfrm>
            <a:off x="-1" y="1"/>
            <a:ext cx="12191998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79" name="Freeform 6">
            <a:extLst>
              <a:ext uri="{FF2B5EF4-FFF2-40B4-BE49-F238E27FC236}">
                <a16:creationId xmlns:a16="http://schemas.microsoft.com/office/drawing/2014/main" id="{38C2FC07-A260-43C5-ABA2-A9DD5D5A83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42984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FDAA6-8327-F66B-51EA-A8CA6DF19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93765" y="129687"/>
            <a:ext cx="3831336" cy="4754880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881379F-6545-CDBA-3455-B0FDACFC5D50}"/>
              </a:ext>
            </a:extLst>
          </p:cNvPr>
          <p:cNvSpPr txBox="1"/>
          <p:nvPr/>
        </p:nvSpPr>
        <p:spPr>
          <a:xfrm>
            <a:off x="1917290" y="1524000"/>
            <a:ext cx="8406581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600" b="0" i="0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Doggrell</a:t>
            </a:r>
            <a:r>
              <a:rPr lang="en-GB" sz="16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, K. (2020). </a:t>
            </a:r>
            <a:r>
              <a:rPr lang="en-GB" sz="1600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Marriott to pay European data fine</a:t>
            </a:r>
            <a:r>
              <a:rPr lang="en-GB" sz="16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[online] Hotel Management. Available at: https://www.hotelmanagement.net/tech/marriott-to-pay-european-data-fine [Accessed 24 Jan. 2023].</a:t>
            </a:r>
          </a:p>
          <a:p>
            <a:endParaRPr lang="en-GB" sz="1600" dirty="0">
              <a:solidFill>
                <a:srgbClr val="2C3E50"/>
              </a:solidFill>
              <a:latin typeface="Calibri" panose="020F0502020204030204" pitchFamily="34" charset="0"/>
            </a:endParaRPr>
          </a:p>
          <a:p>
            <a:r>
              <a:rPr lang="en-GB" sz="1600" b="0" i="0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tutlance</a:t>
            </a:r>
            <a:r>
              <a:rPr lang="en-GB" sz="16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 (2019). </a:t>
            </a:r>
            <a:r>
              <a:rPr lang="en-GB" sz="1600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Management and Customer Service at Marriott Hotel Research Paper</a:t>
            </a:r>
            <a:r>
              <a:rPr lang="en-GB" sz="16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[online] </a:t>
            </a:r>
            <a:r>
              <a:rPr lang="en-GB" sz="1600" b="0" i="0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Tutlance</a:t>
            </a:r>
            <a:r>
              <a:rPr lang="en-GB" sz="16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 Homework Help. Available at: </a:t>
            </a:r>
            <a:r>
              <a:rPr lang="en-GB" sz="16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2"/>
              </a:rPr>
              <a:t>https://tutlance.com/help/management-and-customer-service-at-marriott-hotel-research-paper</a:t>
            </a:r>
            <a:r>
              <a:rPr lang="en-GB" sz="16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</a:t>
            </a:r>
            <a:endParaRPr lang="en-GB" sz="1600" dirty="0">
              <a:solidFill>
                <a:srgbClr val="2C3E50"/>
              </a:solidFill>
              <a:latin typeface="Roboto" panose="02000000000000000000" pitchFamily="2" charset="0"/>
            </a:endParaRPr>
          </a:p>
          <a:p>
            <a:endParaRPr lang="en-GB" sz="1600" dirty="0">
              <a:solidFill>
                <a:srgbClr val="2C3E50"/>
              </a:solidFill>
              <a:latin typeface="Roboto" panose="02000000000000000000" pitchFamily="2" charset="0"/>
            </a:endParaRPr>
          </a:p>
          <a:p>
            <a:r>
              <a:rPr lang="en-GB" sz="16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Trustpilot. (n.d.). </a:t>
            </a:r>
            <a:r>
              <a:rPr lang="en-GB" sz="1600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Marriott is rated ‘Poor’ with 2.1 / 5 on Trustpilot</a:t>
            </a:r>
            <a:r>
              <a:rPr lang="en-GB" sz="16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[online] Available at: https://uk.trustpilot.com/review/www.marriott.co.uk?stars=5 [Accessed 24 Jan. 2023].</a:t>
            </a:r>
          </a:p>
          <a:p>
            <a:endParaRPr lang="en-GB" sz="1600" dirty="0">
              <a:solidFill>
                <a:srgbClr val="2C3E50"/>
              </a:solidFill>
              <a:latin typeface="Calibri" panose="020F0502020204030204" pitchFamily="34" charset="0"/>
            </a:endParaRPr>
          </a:p>
          <a:p>
            <a:r>
              <a:rPr lang="en-GB" sz="1600" dirty="0">
                <a:effectLst/>
                <a:latin typeface="Times New Roman" panose="02020603050405020304" pitchFamily="18" charset="0"/>
              </a:rPr>
              <a:t>Marriott International Inc. (2013). </a:t>
            </a:r>
            <a:r>
              <a:rPr lang="en-GB" sz="1600" i="1" dirty="0">
                <a:effectLst/>
                <a:latin typeface="Times New Roman" panose="02020603050405020304" pitchFamily="18" charset="0"/>
              </a:rPr>
              <a:t>Our Tradition of Integrity Business Conduct Guide</a:t>
            </a:r>
            <a:r>
              <a:rPr lang="en-GB" sz="1600" dirty="0">
                <a:effectLst/>
                <a:latin typeface="Times New Roman" panose="02020603050405020304" pitchFamily="18" charset="0"/>
              </a:rPr>
              <a:t>. [online] Available at: </a:t>
            </a:r>
            <a:r>
              <a:rPr lang="en-GB" sz="1600" dirty="0">
                <a:effectLst/>
                <a:latin typeface="Times New Roman" panose="02020603050405020304" pitchFamily="18" charset="0"/>
                <a:hlinkClick r:id="rId3"/>
              </a:rPr>
              <a:t>https://www.marriott.com/Multimedia/PDF/CorporateResponsibility/Marriott_Business_Conduct_Guide_English.pdf</a:t>
            </a:r>
            <a:r>
              <a:rPr lang="en-GB" sz="1600" dirty="0">
                <a:effectLst/>
                <a:latin typeface="Times New Roman" panose="02020603050405020304" pitchFamily="18" charset="0"/>
              </a:rPr>
              <a:t>.</a:t>
            </a:r>
          </a:p>
          <a:p>
            <a:endParaRPr lang="en-GB" sz="1600" dirty="0">
              <a:effectLst/>
              <a:latin typeface="Times New Roman" panose="02020603050405020304" pitchFamily="18" charset="0"/>
            </a:endParaRPr>
          </a:p>
          <a:p>
            <a:r>
              <a:rPr lang="en-GB" sz="1600" dirty="0">
                <a:effectLst/>
                <a:latin typeface="Times New Roman" panose="02020603050405020304" pitchFamily="18" charset="0"/>
              </a:rPr>
              <a:t>Marriott International. “Core Values and Heritage | Marriott International Corporate Values.” </a:t>
            </a:r>
            <a:r>
              <a:rPr lang="en-GB" sz="1600" i="1" dirty="0">
                <a:effectLst/>
                <a:latin typeface="Times New Roman" panose="02020603050405020304" pitchFamily="18" charset="0"/>
              </a:rPr>
              <a:t>Marriott.com</a:t>
            </a:r>
            <a:r>
              <a:rPr lang="en-GB" sz="1600" dirty="0">
                <a:effectLst/>
                <a:latin typeface="Times New Roman" panose="02020603050405020304" pitchFamily="18" charset="0"/>
              </a:rPr>
              <a:t>, Marriott International, 2022, www.marriott.com/culture-and-values/core-values.mi.</a:t>
            </a:r>
          </a:p>
          <a:p>
            <a:endParaRPr lang="en-GB" sz="1800" dirty="0">
              <a:effectLst/>
              <a:latin typeface="Times New Roman" panose="02020603050405020304" pitchFamily="18" charset="0"/>
            </a:endParaRPr>
          </a:p>
          <a:p>
            <a:endParaRPr lang="en-GB" b="0" i="0" dirty="0">
              <a:solidFill>
                <a:srgbClr val="2C3E50"/>
              </a:solidFill>
              <a:effectLst/>
              <a:latin typeface="Roboto" panose="02000000000000000000" pitchFamily="2" charset="0"/>
            </a:endParaRPr>
          </a:p>
          <a:p>
            <a:endParaRPr lang="en-GB" dirty="0">
              <a:solidFill>
                <a:srgbClr val="2C3E50"/>
              </a:solidFill>
              <a:latin typeface="Roboto" panose="02000000000000000000" pitchFamily="2" charset="0"/>
            </a:endParaRPr>
          </a:p>
          <a:p>
            <a:endParaRPr lang="en-GB" dirty="0">
              <a:solidFill>
                <a:srgbClr val="2C3E50"/>
              </a:solidFill>
              <a:latin typeface="Roboto" panose="02000000000000000000" pitchFamily="2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66113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01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8203" name="Straight Connector 8202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8205" name="Rectangle 8204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196" name="Picture 4" descr="Marriott International - Internal Communication on Behance">
            <a:extLst>
              <a:ext uri="{FF2B5EF4-FFF2-40B4-BE49-F238E27FC236}">
                <a16:creationId xmlns:a16="http://schemas.microsoft.com/office/drawing/2014/main" id="{43291B79-0EFE-BA97-734A-A1A080BBD02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3"/>
          <a:stretch/>
        </p:blipFill>
        <p:spPr bwMode="auto">
          <a:xfrm>
            <a:off x="1" y="10"/>
            <a:ext cx="1219199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207" name="Rectangle 8206">
            <a:extLst>
              <a:ext uri="{FF2B5EF4-FFF2-40B4-BE49-F238E27FC236}">
                <a16:creationId xmlns:a16="http://schemas.microsoft.com/office/drawing/2014/main" id="{E4398140-F067-40E9-892C-4DB04C70BC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244600" y="-1244600"/>
            <a:ext cx="6858000" cy="9347200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5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D6643B-3368-FF55-4052-F93D2CF5D3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2380949"/>
            <a:ext cx="4572000" cy="2984701"/>
          </a:xfrm>
        </p:spPr>
        <p:txBody>
          <a:bodyPr vert="horz" lIns="91440" tIns="45720" rIns="91440" bIns="45720" rtlCol="0" anchor="b">
            <a:normAutofit/>
          </a:bodyPr>
          <a:lstStyle/>
          <a:p>
            <a:br>
              <a:rPr lang="en-US" b="1" dirty="0">
                <a:solidFill>
                  <a:srgbClr val="FFFFFF"/>
                </a:solidFill>
              </a:rPr>
            </a:br>
            <a:r>
              <a:rPr lang="en-US" b="1" dirty="0">
                <a:solidFill>
                  <a:srgbClr val="FFFFFF"/>
                </a:solidFill>
              </a:rPr>
              <a:t>Thank you</a:t>
            </a:r>
          </a:p>
        </p:txBody>
      </p:sp>
      <p:cxnSp>
        <p:nvCxnSpPr>
          <p:cNvPr id="8209" name="Straight Connector 8208">
            <a:extLst>
              <a:ext uri="{FF2B5EF4-FFF2-40B4-BE49-F238E27FC236}">
                <a16:creationId xmlns:a16="http://schemas.microsoft.com/office/drawing/2014/main" id="{17726E8A-324C-4684-96F2-AFDDFB2F14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58952" y="4291242"/>
            <a:ext cx="457200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11" name="Freeform 6">
            <a:extLst>
              <a:ext uri="{FF2B5EF4-FFF2-40B4-BE49-F238E27FC236}">
                <a16:creationId xmlns:a16="http://schemas.microsoft.com/office/drawing/2014/main" id="{7021D92D-08FF-45A6-9109-AC9462C7E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7726518"/>
      </p:ext>
    </p:extLst>
  </p:cSld>
  <p:clrMapOvr>
    <a:masterClrMapping/>
  </p:clrMapOvr>
</p:sld>
</file>

<file path=ppt/theme/theme1.xml><?xml version="1.0" encoding="utf-8"?>
<a:theme xmlns:a="http://schemas.openxmlformats.org/drawingml/2006/main" name="HeadlinesVTI">
  <a:themeElements>
    <a:clrScheme name="AnalogousFromRegularSeedLeftStep">
      <a:dk1>
        <a:srgbClr val="000000"/>
      </a:dk1>
      <a:lt1>
        <a:srgbClr val="FFFFFF"/>
      </a:lt1>
      <a:dk2>
        <a:srgbClr val="251A2F"/>
      </a:dk2>
      <a:lt2>
        <a:srgbClr val="F1F0F3"/>
      </a:lt2>
      <a:accent1>
        <a:srgbClr val="95A942"/>
      </a:accent1>
      <a:accent2>
        <a:srgbClr val="B1983B"/>
      </a:accent2>
      <a:accent3>
        <a:srgbClr val="C3784D"/>
      </a:accent3>
      <a:accent4>
        <a:srgbClr val="B13B41"/>
      </a:accent4>
      <a:accent5>
        <a:srgbClr val="C34D84"/>
      </a:accent5>
      <a:accent6>
        <a:srgbClr val="B13BA3"/>
      </a:accent6>
      <a:hlink>
        <a:srgbClr val="6F59C7"/>
      </a:hlink>
      <a:folHlink>
        <a:srgbClr val="7F7F7F"/>
      </a:folHlink>
    </a:clrScheme>
    <a:fontScheme name="Custom 211">
      <a:majorFont>
        <a:latin typeface="Sitka Banner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8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6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adlinesVTI" id="{66EB4A02-0C0F-47F1-9F48-4E6882B9F967}" vid="{F3552358-4452-4FDA-9568-4F5DA32F7A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1361</TotalTime>
  <Words>350</Words>
  <Application>Microsoft Office PowerPoint</Application>
  <PresentationFormat>Widescreen</PresentationFormat>
  <Paragraphs>42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7" baseType="lpstr">
      <vt:lpstr>Arial</vt:lpstr>
      <vt:lpstr>Avenir Next LT Pro</vt:lpstr>
      <vt:lpstr>Calibri</vt:lpstr>
      <vt:lpstr>Roboto</vt:lpstr>
      <vt:lpstr>Sitka Banner</vt:lpstr>
      <vt:lpstr>Söhne</vt:lpstr>
      <vt:lpstr>Times New Roman</vt:lpstr>
      <vt:lpstr>HeadlinesVTI</vt:lpstr>
      <vt:lpstr>Jahanara Begum Student id: 2128162 BMIH4003 Kathryn Flynn 10 Minute Presentation     The role and importance of quality service, hospitality, and guest services for Marriott Hotel  </vt:lpstr>
      <vt:lpstr>      Introduction  </vt:lpstr>
      <vt:lpstr>      Main Consumers</vt:lpstr>
      <vt:lpstr>Quality of service  Service Standards  Importance of service standards        </vt:lpstr>
      <vt:lpstr>PowerPoint Presentation</vt:lpstr>
      <vt:lpstr> Guest Service</vt:lpstr>
      <vt:lpstr>PowerPoint Presentation</vt:lpstr>
      <vt:lpstr>references</vt:lpstr>
      <vt:lpstr> 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Mohammed Muddasar Student id:2121682 Hospitality &amp; Guest Services Lisa Knight BMIH4002 Assignment 1 PowerPoint Presentation</dc:title>
  <dc:creator>Mohammed Muddasar (2121682)</dc:creator>
  <cp:lastModifiedBy>Khadijah Begum</cp:lastModifiedBy>
  <cp:revision>18</cp:revision>
  <dcterms:created xsi:type="dcterms:W3CDTF">2022-05-11T01:07:18Z</dcterms:created>
  <dcterms:modified xsi:type="dcterms:W3CDTF">2023-02-09T00:14:57Z</dcterms:modified>
</cp:coreProperties>
</file>