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8" r:id="rId4"/>
    <p:sldId id="260" r:id="rId5"/>
    <p:sldId id="262" r:id="rId6"/>
    <p:sldId id="264" r:id="rId7"/>
    <p:sldId id="263" r:id="rId8"/>
    <p:sldId id="265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88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FFC57C-19E2-476C-9B79-4F7A2FB4C4A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10A0D42-A33C-4122-8BDD-5D03A5F646D1}">
      <dgm:prSet/>
      <dgm:spPr/>
      <dgm:t>
        <a:bodyPr/>
        <a:lstStyle/>
        <a:p>
          <a:pPr rtl="0"/>
          <a:r>
            <a:rPr lang="en-US"/>
            <a:t>There are many competitors out there but not all are pet friendly</a:t>
          </a:r>
          <a:r>
            <a:rPr lang="en-US">
              <a:latin typeface="Calibri Light" panose="020F0302020204030204"/>
            </a:rPr>
            <a:t> or provide service to only one type of breed</a:t>
          </a:r>
          <a:r>
            <a:rPr lang="en-US"/>
            <a:t>.</a:t>
          </a:r>
          <a:r>
            <a:rPr lang="en-US">
              <a:latin typeface="Calibri Light" panose="020F0302020204030204"/>
            </a:rPr>
            <a:t> </a:t>
          </a:r>
          <a:r>
            <a:rPr lang="en-US"/>
            <a:t> </a:t>
          </a:r>
          <a:r>
            <a:rPr lang="en-US">
              <a:latin typeface="Calibri Light" panose="020F0302020204030204"/>
            </a:rPr>
            <a:t>Providing</a:t>
          </a:r>
          <a:r>
            <a:rPr lang="en-US"/>
            <a:t> this</a:t>
          </a:r>
          <a:r>
            <a:rPr lang="en-US">
              <a:latin typeface="Calibri Light" panose="020F0302020204030204"/>
            </a:rPr>
            <a:t> pet</a:t>
          </a:r>
          <a:r>
            <a:rPr lang="en-US"/>
            <a:t> service </a:t>
          </a:r>
          <a:r>
            <a:rPr lang="en-US">
              <a:latin typeface="Calibri Light" panose="020F0302020204030204"/>
            </a:rPr>
            <a:t>to all breed will encourage  </a:t>
          </a:r>
          <a:r>
            <a:rPr lang="en-US"/>
            <a:t>customers </a:t>
          </a:r>
          <a:r>
            <a:rPr lang="en-US">
              <a:latin typeface="Calibri Light" panose="020F0302020204030204"/>
            </a:rPr>
            <a:t>to </a:t>
          </a:r>
          <a:r>
            <a:rPr lang="en-US"/>
            <a:t>book the hotel</a:t>
          </a:r>
          <a:r>
            <a:rPr lang="en-US">
              <a:latin typeface="Calibri Light" panose="020F0302020204030204"/>
            </a:rPr>
            <a:t> especially those</a:t>
          </a:r>
          <a:r>
            <a:rPr lang="en-US"/>
            <a:t> </a:t>
          </a:r>
          <a:r>
            <a:rPr lang="en-US">
              <a:latin typeface="Calibri Light" panose="020F0302020204030204"/>
            </a:rPr>
            <a:t>who have more than one type of breed </a:t>
          </a:r>
          <a:r>
            <a:rPr lang="en-US"/>
            <a:t>and not be stressed about where to leave their pets.  </a:t>
          </a:r>
          <a:r>
            <a:rPr lang="en-US">
              <a:latin typeface="Calibri Light" panose="020F0302020204030204"/>
            </a:rPr>
            <a:t>This way Owners</a:t>
          </a:r>
          <a:r>
            <a:rPr lang="en-US"/>
            <a:t> can still interact with their pets while </a:t>
          </a:r>
          <a:r>
            <a:rPr lang="en-US">
              <a:latin typeface="Calibri Light" panose="020F0302020204030204"/>
            </a:rPr>
            <a:t>staying away</a:t>
          </a:r>
          <a:r>
            <a:rPr lang="en-US"/>
            <a:t> from home.</a:t>
          </a:r>
        </a:p>
      </dgm:t>
    </dgm:pt>
    <dgm:pt modelId="{D776E3C9-4F74-490C-8B46-57B94495C087}" type="parTrans" cxnId="{E5BE860D-932B-4E43-9812-4CDE920B8756}">
      <dgm:prSet/>
      <dgm:spPr/>
      <dgm:t>
        <a:bodyPr/>
        <a:lstStyle/>
        <a:p>
          <a:endParaRPr lang="en-US"/>
        </a:p>
      </dgm:t>
    </dgm:pt>
    <dgm:pt modelId="{374001A7-C839-4E19-A178-01EAD12422EB}" type="sibTrans" cxnId="{E5BE860D-932B-4E43-9812-4CDE920B8756}">
      <dgm:prSet/>
      <dgm:spPr/>
      <dgm:t>
        <a:bodyPr/>
        <a:lstStyle/>
        <a:p>
          <a:endParaRPr lang="en-US"/>
        </a:p>
      </dgm:t>
    </dgm:pt>
    <dgm:pt modelId="{F0D3B53C-8F4A-4A3A-96A6-27E9F4D53616}">
      <dgm:prSet/>
      <dgm:spPr/>
      <dgm:t>
        <a:bodyPr/>
        <a:lstStyle/>
        <a:p>
          <a:r>
            <a:rPr lang="en-US"/>
            <a:t>This will attract more customers and the hotel business will increase in profit.</a:t>
          </a:r>
        </a:p>
      </dgm:t>
    </dgm:pt>
    <dgm:pt modelId="{6B103BC4-B9C1-4549-9F62-D05C6500F838}" type="parTrans" cxnId="{D2E32ED6-52FB-456F-AE69-57FDA0850545}">
      <dgm:prSet/>
      <dgm:spPr/>
      <dgm:t>
        <a:bodyPr/>
        <a:lstStyle/>
        <a:p>
          <a:endParaRPr lang="en-US"/>
        </a:p>
      </dgm:t>
    </dgm:pt>
    <dgm:pt modelId="{E90C95A6-4154-4AA3-ABE9-A8214C1A9CEA}" type="sibTrans" cxnId="{D2E32ED6-52FB-456F-AE69-57FDA0850545}">
      <dgm:prSet/>
      <dgm:spPr/>
      <dgm:t>
        <a:bodyPr/>
        <a:lstStyle/>
        <a:p>
          <a:endParaRPr lang="en-US"/>
        </a:p>
      </dgm:t>
    </dgm:pt>
    <dgm:pt modelId="{75D0190E-0546-4ED2-ABFE-71C7B2A7B8A1}">
      <dgm:prSet/>
      <dgm:spPr/>
      <dgm:t>
        <a:bodyPr/>
        <a:lstStyle/>
        <a:p>
          <a:r>
            <a:rPr lang="en-US"/>
            <a:t>It is important to meet customer needs and make their stay </a:t>
          </a:r>
          <a:r>
            <a:rPr lang="en-US" err="1"/>
            <a:t>personalised</a:t>
          </a:r>
          <a:r>
            <a:rPr lang="en-US"/>
            <a:t> so they return back and become loyal customers.</a:t>
          </a:r>
        </a:p>
      </dgm:t>
    </dgm:pt>
    <dgm:pt modelId="{86FE8736-1BC7-473B-BF85-46F977DDBDCC}" type="parTrans" cxnId="{A175AA31-84DA-4C37-ABBF-753BB1101CFD}">
      <dgm:prSet/>
      <dgm:spPr/>
      <dgm:t>
        <a:bodyPr/>
        <a:lstStyle/>
        <a:p>
          <a:endParaRPr lang="en-US"/>
        </a:p>
      </dgm:t>
    </dgm:pt>
    <dgm:pt modelId="{369D40DF-CD4D-42E7-8A32-F2ADEDFE2B80}" type="sibTrans" cxnId="{A175AA31-84DA-4C37-ABBF-753BB1101CFD}">
      <dgm:prSet/>
      <dgm:spPr/>
      <dgm:t>
        <a:bodyPr/>
        <a:lstStyle/>
        <a:p>
          <a:endParaRPr lang="en-US"/>
        </a:p>
      </dgm:t>
    </dgm:pt>
    <dgm:pt modelId="{3A78EC3B-C5D9-4830-AE65-2AABD10E95DA}" type="pres">
      <dgm:prSet presAssocID="{9EFFC57C-19E2-476C-9B79-4F7A2FB4C4A5}" presName="root" presStyleCnt="0">
        <dgm:presLayoutVars>
          <dgm:dir/>
          <dgm:resizeHandles val="exact"/>
        </dgm:presLayoutVars>
      </dgm:prSet>
      <dgm:spPr/>
    </dgm:pt>
    <dgm:pt modelId="{E295550B-CB14-4FC3-A139-ABF135BE063A}" type="pres">
      <dgm:prSet presAssocID="{210A0D42-A33C-4122-8BDD-5D03A5F646D1}" presName="compNode" presStyleCnt="0"/>
      <dgm:spPr/>
    </dgm:pt>
    <dgm:pt modelId="{336B8846-0431-47D4-8E6F-3A2F69CD2EA0}" type="pres">
      <dgm:prSet presAssocID="{210A0D42-A33C-4122-8BDD-5D03A5F646D1}" presName="bgRect" presStyleLbl="bgShp" presStyleIdx="0" presStyleCnt="3"/>
      <dgm:spPr/>
    </dgm:pt>
    <dgm:pt modelId="{D06C05A1-5C54-481A-848E-3046B233149A}" type="pres">
      <dgm:prSet presAssocID="{210A0D42-A33C-4122-8BDD-5D03A5F646D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AB84DA92-4AF5-4A21-9101-865AA4D00A49}" type="pres">
      <dgm:prSet presAssocID="{210A0D42-A33C-4122-8BDD-5D03A5F646D1}" presName="spaceRect" presStyleCnt="0"/>
      <dgm:spPr/>
    </dgm:pt>
    <dgm:pt modelId="{FB129CC2-C374-44D4-9B14-3FB5D6E213BC}" type="pres">
      <dgm:prSet presAssocID="{210A0D42-A33C-4122-8BDD-5D03A5F646D1}" presName="parTx" presStyleLbl="revTx" presStyleIdx="0" presStyleCnt="3">
        <dgm:presLayoutVars>
          <dgm:chMax val="0"/>
          <dgm:chPref val="0"/>
        </dgm:presLayoutVars>
      </dgm:prSet>
      <dgm:spPr/>
    </dgm:pt>
    <dgm:pt modelId="{9DB966C0-4CAC-46F5-840B-341C7F2E8A58}" type="pres">
      <dgm:prSet presAssocID="{374001A7-C839-4E19-A178-01EAD12422EB}" presName="sibTrans" presStyleCnt="0"/>
      <dgm:spPr/>
    </dgm:pt>
    <dgm:pt modelId="{84C7DB28-20CF-4BFE-AC3D-88DF4FE15C7C}" type="pres">
      <dgm:prSet presAssocID="{F0D3B53C-8F4A-4A3A-96A6-27E9F4D53616}" presName="compNode" presStyleCnt="0"/>
      <dgm:spPr/>
    </dgm:pt>
    <dgm:pt modelId="{548DA88D-0DDA-4DD1-A7EC-F0DA52C0FA65}" type="pres">
      <dgm:prSet presAssocID="{F0D3B53C-8F4A-4A3A-96A6-27E9F4D53616}" presName="bgRect" presStyleLbl="bgShp" presStyleIdx="1" presStyleCnt="3"/>
      <dgm:spPr/>
    </dgm:pt>
    <dgm:pt modelId="{DE92516F-E42A-4F7E-8642-E3FC8158E205}" type="pres">
      <dgm:prSet presAssocID="{F0D3B53C-8F4A-4A3A-96A6-27E9F4D5361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5D4BC1DE-958B-45F8-BD78-3DD029B11BD9}" type="pres">
      <dgm:prSet presAssocID="{F0D3B53C-8F4A-4A3A-96A6-27E9F4D53616}" presName="spaceRect" presStyleCnt="0"/>
      <dgm:spPr/>
    </dgm:pt>
    <dgm:pt modelId="{972FB243-22E7-4011-8BF7-26019ED5A903}" type="pres">
      <dgm:prSet presAssocID="{F0D3B53C-8F4A-4A3A-96A6-27E9F4D53616}" presName="parTx" presStyleLbl="revTx" presStyleIdx="1" presStyleCnt="3">
        <dgm:presLayoutVars>
          <dgm:chMax val="0"/>
          <dgm:chPref val="0"/>
        </dgm:presLayoutVars>
      </dgm:prSet>
      <dgm:spPr/>
    </dgm:pt>
    <dgm:pt modelId="{ACAA1DB1-7301-4558-8F9B-44DC0FA9CA3A}" type="pres">
      <dgm:prSet presAssocID="{E90C95A6-4154-4AA3-ABE9-A8214C1A9CEA}" presName="sibTrans" presStyleCnt="0"/>
      <dgm:spPr/>
    </dgm:pt>
    <dgm:pt modelId="{A4E756CD-C657-4575-80CC-9BF39E01BFDB}" type="pres">
      <dgm:prSet presAssocID="{75D0190E-0546-4ED2-ABFE-71C7B2A7B8A1}" presName="compNode" presStyleCnt="0"/>
      <dgm:spPr/>
    </dgm:pt>
    <dgm:pt modelId="{323ADB51-DC6A-4657-8A53-7BD9FC675447}" type="pres">
      <dgm:prSet presAssocID="{75D0190E-0546-4ED2-ABFE-71C7B2A7B8A1}" presName="bgRect" presStyleLbl="bgShp" presStyleIdx="2" presStyleCnt="3"/>
      <dgm:spPr/>
    </dgm:pt>
    <dgm:pt modelId="{F807F0B1-B2B2-4CDE-9F4D-F08536283CFF}" type="pres">
      <dgm:prSet presAssocID="{75D0190E-0546-4ED2-ABFE-71C7B2A7B8A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0C34D69-AB4D-41AE-B592-B58826EFDB1A}" type="pres">
      <dgm:prSet presAssocID="{75D0190E-0546-4ED2-ABFE-71C7B2A7B8A1}" presName="spaceRect" presStyleCnt="0"/>
      <dgm:spPr/>
    </dgm:pt>
    <dgm:pt modelId="{6523E0FA-ABD4-46F7-96F4-1F147754C898}" type="pres">
      <dgm:prSet presAssocID="{75D0190E-0546-4ED2-ABFE-71C7B2A7B8A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5BE860D-932B-4E43-9812-4CDE920B8756}" srcId="{9EFFC57C-19E2-476C-9B79-4F7A2FB4C4A5}" destId="{210A0D42-A33C-4122-8BDD-5D03A5F646D1}" srcOrd="0" destOrd="0" parTransId="{D776E3C9-4F74-490C-8B46-57B94495C087}" sibTransId="{374001A7-C839-4E19-A178-01EAD12422EB}"/>
    <dgm:cxn modelId="{A175AA31-84DA-4C37-ABBF-753BB1101CFD}" srcId="{9EFFC57C-19E2-476C-9B79-4F7A2FB4C4A5}" destId="{75D0190E-0546-4ED2-ABFE-71C7B2A7B8A1}" srcOrd="2" destOrd="0" parTransId="{86FE8736-1BC7-473B-BF85-46F977DDBDCC}" sibTransId="{369D40DF-CD4D-42E7-8A32-F2ADEDFE2B80}"/>
    <dgm:cxn modelId="{062F8C82-052E-4414-AF5A-CAF438CC4768}" type="presOf" srcId="{9EFFC57C-19E2-476C-9B79-4F7A2FB4C4A5}" destId="{3A78EC3B-C5D9-4830-AE65-2AABD10E95DA}" srcOrd="0" destOrd="0" presId="urn:microsoft.com/office/officeart/2018/2/layout/IconVerticalSolidList"/>
    <dgm:cxn modelId="{60D81E92-7179-4636-8051-B99D954E8C0B}" type="presOf" srcId="{210A0D42-A33C-4122-8BDD-5D03A5F646D1}" destId="{FB129CC2-C374-44D4-9B14-3FB5D6E213BC}" srcOrd="0" destOrd="0" presId="urn:microsoft.com/office/officeart/2018/2/layout/IconVerticalSolidList"/>
    <dgm:cxn modelId="{891AEAAA-7E19-4D2D-8EB8-F4231433649C}" type="presOf" srcId="{F0D3B53C-8F4A-4A3A-96A6-27E9F4D53616}" destId="{972FB243-22E7-4011-8BF7-26019ED5A903}" srcOrd="0" destOrd="0" presId="urn:microsoft.com/office/officeart/2018/2/layout/IconVerticalSolidList"/>
    <dgm:cxn modelId="{D2E32ED6-52FB-456F-AE69-57FDA0850545}" srcId="{9EFFC57C-19E2-476C-9B79-4F7A2FB4C4A5}" destId="{F0D3B53C-8F4A-4A3A-96A6-27E9F4D53616}" srcOrd="1" destOrd="0" parTransId="{6B103BC4-B9C1-4549-9F62-D05C6500F838}" sibTransId="{E90C95A6-4154-4AA3-ABE9-A8214C1A9CEA}"/>
    <dgm:cxn modelId="{9DC503FA-5BB3-4DF7-9532-F5530EEB6E9A}" type="presOf" srcId="{75D0190E-0546-4ED2-ABFE-71C7B2A7B8A1}" destId="{6523E0FA-ABD4-46F7-96F4-1F147754C898}" srcOrd="0" destOrd="0" presId="urn:microsoft.com/office/officeart/2018/2/layout/IconVerticalSolidList"/>
    <dgm:cxn modelId="{BFCC56F9-9FED-43FC-A26C-08AA3668E271}" type="presParOf" srcId="{3A78EC3B-C5D9-4830-AE65-2AABD10E95DA}" destId="{E295550B-CB14-4FC3-A139-ABF135BE063A}" srcOrd="0" destOrd="0" presId="urn:microsoft.com/office/officeart/2018/2/layout/IconVerticalSolidList"/>
    <dgm:cxn modelId="{3EFE34CF-090B-42D3-A8DD-998A6CC42B18}" type="presParOf" srcId="{E295550B-CB14-4FC3-A139-ABF135BE063A}" destId="{336B8846-0431-47D4-8E6F-3A2F69CD2EA0}" srcOrd="0" destOrd="0" presId="urn:microsoft.com/office/officeart/2018/2/layout/IconVerticalSolidList"/>
    <dgm:cxn modelId="{4667D722-0988-458F-9BDB-43666338ECE0}" type="presParOf" srcId="{E295550B-CB14-4FC3-A139-ABF135BE063A}" destId="{D06C05A1-5C54-481A-848E-3046B233149A}" srcOrd="1" destOrd="0" presId="urn:microsoft.com/office/officeart/2018/2/layout/IconVerticalSolidList"/>
    <dgm:cxn modelId="{61CE80CB-2926-40F3-991F-5B0FF83A1B43}" type="presParOf" srcId="{E295550B-CB14-4FC3-A139-ABF135BE063A}" destId="{AB84DA92-4AF5-4A21-9101-865AA4D00A49}" srcOrd="2" destOrd="0" presId="urn:microsoft.com/office/officeart/2018/2/layout/IconVerticalSolidList"/>
    <dgm:cxn modelId="{403EA636-C3CD-42B9-8A7C-02ABA5B5D740}" type="presParOf" srcId="{E295550B-CB14-4FC3-A139-ABF135BE063A}" destId="{FB129CC2-C374-44D4-9B14-3FB5D6E213BC}" srcOrd="3" destOrd="0" presId="urn:microsoft.com/office/officeart/2018/2/layout/IconVerticalSolidList"/>
    <dgm:cxn modelId="{82911A5C-B63C-4FDD-8F14-ECDFC57B84CF}" type="presParOf" srcId="{3A78EC3B-C5D9-4830-AE65-2AABD10E95DA}" destId="{9DB966C0-4CAC-46F5-840B-341C7F2E8A58}" srcOrd="1" destOrd="0" presId="urn:microsoft.com/office/officeart/2018/2/layout/IconVerticalSolidList"/>
    <dgm:cxn modelId="{B585A638-34E4-4EE9-A9D5-A20A09319271}" type="presParOf" srcId="{3A78EC3B-C5D9-4830-AE65-2AABD10E95DA}" destId="{84C7DB28-20CF-4BFE-AC3D-88DF4FE15C7C}" srcOrd="2" destOrd="0" presId="urn:microsoft.com/office/officeart/2018/2/layout/IconVerticalSolidList"/>
    <dgm:cxn modelId="{2526237E-2C67-4E8B-95AA-C7CC92DF8B74}" type="presParOf" srcId="{84C7DB28-20CF-4BFE-AC3D-88DF4FE15C7C}" destId="{548DA88D-0DDA-4DD1-A7EC-F0DA52C0FA65}" srcOrd="0" destOrd="0" presId="urn:microsoft.com/office/officeart/2018/2/layout/IconVerticalSolidList"/>
    <dgm:cxn modelId="{8612DEBD-ACB0-4516-88C7-5C93A6F91340}" type="presParOf" srcId="{84C7DB28-20CF-4BFE-AC3D-88DF4FE15C7C}" destId="{DE92516F-E42A-4F7E-8642-E3FC8158E205}" srcOrd="1" destOrd="0" presId="urn:microsoft.com/office/officeart/2018/2/layout/IconVerticalSolidList"/>
    <dgm:cxn modelId="{790BFA15-F4B0-49C7-BEB3-05DE4AE54F2C}" type="presParOf" srcId="{84C7DB28-20CF-4BFE-AC3D-88DF4FE15C7C}" destId="{5D4BC1DE-958B-45F8-BD78-3DD029B11BD9}" srcOrd="2" destOrd="0" presId="urn:microsoft.com/office/officeart/2018/2/layout/IconVerticalSolidList"/>
    <dgm:cxn modelId="{CF4B8B2E-E74D-45F1-9E78-CA054E89381D}" type="presParOf" srcId="{84C7DB28-20CF-4BFE-AC3D-88DF4FE15C7C}" destId="{972FB243-22E7-4011-8BF7-26019ED5A903}" srcOrd="3" destOrd="0" presId="urn:microsoft.com/office/officeart/2018/2/layout/IconVerticalSolidList"/>
    <dgm:cxn modelId="{91FD6180-A2F8-446E-BCFB-85BAC1DAC18A}" type="presParOf" srcId="{3A78EC3B-C5D9-4830-AE65-2AABD10E95DA}" destId="{ACAA1DB1-7301-4558-8F9B-44DC0FA9CA3A}" srcOrd="3" destOrd="0" presId="urn:microsoft.com/office/officeart/2018/2/layout/IconVerticalSolidList"/>
    <dgm:cxn modelId="{FAE12A66-A263-4523-B652-8DCE05F9DEF5}" type="presParOf" srcId="{3A78EC3B-C5D9-4830-AE65-2AABD10E95DA}" destId="{A4E756CD-C657-4575-80CC-9BF39E01BFDB}" srcOrd="4" destOrd="0" presId="urn:microsoft.com/office/officeart/2018/2/layout/IconVerticalSolidList"/>
    <dgm:cxn modelId="{04890011-3703-44AF-97A6-7FEB5C3DEFDD}" type="presParOf" srcId="{A4E756CD-C657-4575-80CC-9BF39E01BFDB}" destId="{323ADB51-DC6A-4657-8A53-7BD9FC675447}" srcOrd="0" destOrd="0" presId="urn:microsoft.com/office/officeart/2018/2/layout/IconVerticalSolidList"/>
    <dgm:cxn modelId="{0DF6E371-D9B8-4803-ABEC-B80C72D3B762}" type="presParOf" srcId="{A4E756CD-C657-4575-80CC-9BF39E01BFDB}" destId="{F807F0B1-B2B2-4CDE-9F4D-F08536283CFF}" srcOrd="1" destOrd="0" presId="urn:microsoft.com/office/officeart/2018/2/layout/IconVerticalSolidList"/>
    <dgm:cxn modelId="{694E5073-E6D6-4180-A778-467C28A05B25}" type="presParOf" srcId="{A4E756CD-C657-4575-80CC-9BF39E01BFDB}" destId="{10C34D69-AB4D-41AE-B592-B58826EFDB1A}" srcOrd="2" destOrd="0" presId="urn:microsoft.com/office/officeart/2018/2/layout/IconVerticalSolidList"/>
    <dgm:cxn modelId="{8BEDE96E-AE82-4AD4-9213-DA0EA9DBF457}" type="presParOf" srcId="{A4E756CD-C657-4575-80CC-9BF39E01BFDB}" destId="{6523E0FA-ABD4-46F7-96F4-1F147754C8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6B8846-0431-47D4-8E6F-3A2F69CD2EA0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6C05A1-5C54-481A-848E-3046B233149A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29CC2-C374-44D4-9B14-3FB5D6E213BC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There are many competitors out there but not all are pet friendly</a:t>
          </a:r>
          <a:r>
            <a:rPr lang="en-US" sz="1700" kern="1200">
              <a:latin typeface="Calibri Light" panose="020F0302020204030204"/>
            </a:rPr>
            <a:t> or provide service to only one type of breed</a:t>
          </a:r>
          <a:r>
            <a:rPr lang="en-US" sz="1700" kern="1200"/>
            <a:t>.</a:t>
          </a:r>
          <a:r>
            <a:rPr lang="en-US" sz="1700" kern="1200">
              <a:latin typeface="Calibri Light" panose="020F0302020204030204"/>
            </a:rPr>
            <a:t> </a:t>
          </a:r>
          <a:r>
            <a:rPr lang="en-US" sz="1700" kern="1200"/>
            <a:t> </a:t>
          </a:r>
          <a:r>
            <a:rPr lang="en-US" sz="1700" kern="1200">
              <a:latin typeface="Calibri Light" panose="020F0302020204030204"/>
            </a:rPr>
            <a:t>Providing</a:t>
          </a:r>
          <a:r>
            <a:rPr lang="en-US" sz="1700" kern="1200"/>
            <a:t> this</a:t>
          </a:r>
          <a:r>
            <a:rPr lang="en-US" sz="1700" kern="1200">
              <a:latin typeface="Calibri Light" panose="020F0302020204030204"/>
            </a:rPr>
            <a:t> pet</a:t>
          </a:r>
          <a:r>
            <a:rPr lang="en-US" sz="1700" kern="1200"/>
            <a:t> service </a:t>
          </a:r>
          <a:r>
            <a:rPr lang="en-US" sz="1700" kern="1200">
              <a:latin typeface="Calibri Light" panose="020F0302020204030204"/>
            </a:rPr>
            <a:t>to all breed will encourage  </a:t>
          </a:r>
          <a:r>
            <a:rPr lang="en-US" sz="1700" kern="1200"/>
            <a:t>customers </a:t>
          </a:r>
          <a:r>
            <a:rPr lang="en-US" sz="1700" kern="1200">
              <a:latin typeface="Calibri Light" panose="020F0302020204030204"/>
            </a:rPr>
            <a:t>to </a:t>
          </a:r>
          <a:r>
            <a:rPr lang="en-US" sz="1700" kern="1200"/>
            <a:t>book the hotel</a:t>
          </a:r>
          <a:r>
            <a:rPr lang="en-US" sz="1700" kern="1200">
              <a:latin typeface="Calibri Light" panose="020F0302020204030204"/>
            </a:rPr>
            <a:t> especially those</a:t>
          </a:r>
          <a:r>
            <a:rPr lang="en-US" sz="1700" kern="1200"/>
            <a:t> </a:t>
          </a:r>
          <a:r>
            <a:rPr lang="en-US" sz="1700" kern="1200">
              <a:latin typeface="Calibri Light" panose="020F0302020204030204"/>
            </a:rPr>
            <a:t>who have more than one type of breed </a:t>
          </a:r>
          <a:r>
            <a:rPr lang="en-US" sz="1700" kern="1200"/>
            <a:t>and not be stressed about where to leave their pets.  </a:t>
          </a:r>
          <a:r>
            <a:rPr lang="en-US" sz="1700" kern="1200">
              <a:latin typeface="Calibri Light" panose="020F0302020204030204"/>
            </a:rPr>
            <a:t>This way Owners</a:t>
          </a:r>
          <a:r>
            <a:rPr lang="en-US" sz="1700" kern="1200"/>
            <a:t> can still interact with their pets while </a:t>
          </a:r>
          <a:r>
            <a:rPr lang="en-US" sz="1700" kern="1200">
              <a:latin typeface="Calibri Light" panose="020F0302020204030204"/>
            </a:rPr>
            <a:t>staying away</a:t>
          </a:r>
          <a:r>
            <a:rPr lang="en-US" sz="1700" kern="1200"/>
            <a:t> from home.</a:t>
          </a:r>
        </a:p>
      </dsp:txBody>
      <dsp:txXfrm>
        <a:off x="1437631" y="531"/>
        <a:ext cx="9077968" cy="1244702"/>
      </dsp:txXfrm>
    </dsp:sp>
    <dsp:sp modelId="{548DA88D-0DDA-4DD1-A7EC-F0DA52C0FA65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92516F-E42A-4F7E-8642-E3FC8158E205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FB243-22E7-4011-8BF7-26019ED5A903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This will attract more customers and the hotel business will increase in profit.</a:t>
          </a:r>
        </a:p>
      </dsp:txBody>
      <dsp:txXfrm>
        <a:off x="1437631" y="1556410"/>
        <a:ext cx="9077968" cy="1244702"/>
      </dsp:txXfrm>
    </dsp:sp>
    <dsp:sp modelId="{323ADB51-DC6A-4657-8A53-7BD9FC675447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07F0B1-B2B2-4CDE-9F4D-F08536283CFF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3E0FA-ABD4-46F7-96F4-1F147754C898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It is important to meet customer needs and make their stay </a:t>
          </a:r>
          <a:r>
            <a:rPr lang="en-US" sz="1700" kern="1200" err="1"/>
            <a:t>personalised</a:t>
          </a:r>
          <a:r>
            <a:rPr lang="en-US" sz="1700" kern="1200"/>
            <a:t> so they return back and become loyal customers.</a:t>
          </a:r>
        </a:p>
      </dsp:txBody>
      <dsp:txXfrm>
        <a:off x="1437631" y="3112289"/>
        <a:ext cx="9077968" cy="1244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pet+friendly+hotels&amp;cvid=8026b14fab7c4307a7a5e41e87fdcc48&amp;aqs=edge.2.0j69i57j0l7.9038j0j1&amp;pglt=43&amp;FORM=ANNTA1&amp;DAF1=1&amp;PC=LCTS" TargetMode="External"/><Relationship Id="rId2" Type="http://schemas.openxmlformats.org/officeDocument/2006/relationships/hyperlink" Target="https://www.bing.com/search?q=marketing+mix+in+hotels&amp;cvid=9e1a6f9e83c14c65839f379645874058&amp;aqs=edge.1.69i57j0l8.41751j0j1&amp;pglt=299&amp;FORM=ANNTA1&amp;DAF1=1&amp;PC=LCT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ing.com/search?q=raffles+hotel+singapore&amp;form=ANNTH1&amp;refig=702a554aca96470d93fd437b9a573f3c&amp;sp=2&amp;qs=AS&amp;pq=raffles&amp;sk=LS1&amp;sc=6-7&amp;cvid=702a554aca96470d93fd437b9a573f3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b="1" dirty="0">
                <a:cs typeface="Calibri Light"/>
              </a:rPr>
              <a:t>MD ABDUS SAMAD</a:t>
            </a: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MARKETING SKILLS</a:t>
            </a: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BMIH4005</a:t>
            </a:r>
            <a:br>
              <a:rPr lang="en-US" sz="2800" b="1" dirty="0">
                <a:cs typeface="Calibri Light"/>
              </a:rPr>
            </a:br>
            <a:br>
              <a:rPr lang="en-US" sz="2000" dirty="0">
                <a:cs typeface="Calibri Light"/>
              </a:rPr>
            </a:br>
            <a:endParaRPr lang="en-US" sz="2000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686CD-9E5C-1728-194F-6E0C014DC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4969"/>
            <a:ext cx="10515600" cy="1395720"/>
          </a:xfrm>
        </p:spPr>
        <p:txBody>
          <a:bodyPr>
            <a:normAutofit/>
          </a:bodyPr>
          <a:lstStyle/>
          <a:p>
            <a:r>
              <a:rPr lang="en-GB" sz="4800" dirty="0"/>
              <a:t>Recommendation for future growth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C9C64-6E3E-348A-AD06-FFF618001F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just">
              <a:lnSpc>
                <a:spcPct val="150000"/>
              </a:lnSpc>
              <a:spcAft>
                <a:spcPts val="800"/>
              </a:spcAft>
              <a:buNone/>
              <a:tabLst>
                <a:tab pos="228600" algn="l"/>
              </a:tabLst>
            </a:pPr>
            <a:r>
              <a:rPr lang="en-GB" dirty="0"/>
              <a:t>1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Embrace Digital Transformation: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lv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Leverage social media platforms, influencers, and online travel agencies to enhance brand visibility.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indent="0"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Invest in innovative technologies like virtual reality and augmented reality to create immersive experiences for potential customers</a:t>
            </a:r>
          </a:p>
          <a:p>
            <a:pPr marL="0" lvl="0" indent="0" algn="just">
              <a:lnSpc>
                <a:spcPct val="150000"/>
              </a:lnSpc>
              <a:spcAft>
                <a:spcPts val="800"/>
              </a:spcAft>
              <a:buNone/>
              <a:tabLst>
                <a:tab pos="228600" algn="l"/>
              </a:tabLst>
            </a:pPr>
            <a:r>
              <a:rPr lang="en-US" sz="1800" b="1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2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Enhance Personalization and Customer Experience: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Implement advanced customer relationship management (CRM) systems to gather and analyze customer data for personalized marketing campaigns.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lv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Offer tailored services and loyalty programs to enhance customer satisfaction and encourage repeat business.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668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431E8-D5AD-34D9-D35B-3BB7EE384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 for future growth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9FBA8-48B5-A297-2EAD-15C766C2A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1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 Enhance Personalization and Customer Experience: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Implement advanced customer relationship management (CRM) systems to gather and analyze customer data for personalized marketing campaigns.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lv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Offer tailored services and loyalty programs to enhance customer satisfaction and encourage repeat business.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2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 Focus on Sustainability and Green Messaging: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lv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Strengthen sustainability initiatives and communicate them effectively through green messaging campaigns.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indent="0"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Highlight eco-friendly practices, such as energy conservation, waste reduction, and responsible sourcing, to attract environmentally conscious travelers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47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4" descr="Curious kitten peeking out from the bottom of the picture">
            <a:extLst>
              <a:ext uri="{FF2B5EF4-FFF2-40B4-BE49-F238E27FC236}">
                <a16:creationId xmlns:a16="http://schemas.microsoft.com/office/drawing/2014/main" id="{BC4A82B0-FBB9-B879-7471-8A8275572F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</a:blip>
          <a:srcRect t="37170"/>
          <a:stretch/>
        </p:blipFill>
        <p:spPr>
          <a:xfrm>
            <a:off x="-19" y="10"/>
            <a:ext cx="12192000" cy="68559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154B22-BF6F-7B1B-A94A-825688C84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5277333" cy="132556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PET SERVICES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09860-6712-C62E-0CDA-D4D4B0F494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5272888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>
                <a:ea typeface="+mn-lt"/>
                <a:cs typeface="+mn-lt"/>
              </a:rPr>
              <a:t>Customers who have got pets and they have got nobody to take care of them, they can book this hotel and take their pets with them</a:t>
            </a:r>
          </a:p>
          <a:p>
            <a:r>
              <a:rPr lang="en-US" sz="1500">
                <a:cs typeface="Calibri"/>
              </a:rPr>
              <a:t>While customers can have a stress free stay, rest assured their pets will be in good hands too.  Professional workers will take care of the pets needs, feed, clean, groom, taking it for a walk etc.  First aid for pets will also be available.</a:t>
            </a:r>
          </a:p>
          <a:p>
            <a:r>
              <a:rPr lang="en-US" sz="1500">
                <a:cs typeface="Calibri"/>
              </a:rPr>
              <a:t>All pets will get a Welcome pack with a grooming set and a a personalised neck band with the pet name on it.  </a:t>
            </a:r>
          </a:p>
          <a:p>
            <a:r>
              <a:rPr lang="en-US" sz="1500">
                <a:cs typeface="Calibri"/>
              </a:rPr>
              <a:t>Any breed pets are welcome. This will cost £20 per night.  This will be promoted by offering buy one get 2nd half price if more than one pet.</a:t>
            </a:r>
          </a:p>
          <a:p>
            <a:endParaRPr lang="en-US" sz="1500">
              <a:cs typeface="Calibri"/>
            </a:endParaRPr>
          </a:p>
          <a:p>
            <a:endParaRPr lang="en-US" sz="1500">
              <a:cs typeface="Calibri"/>
            </a:endParaRPr>
          </a:p>
          <a:p>
            <a:endParaRPr lang="en-US" sz="1500">
              <a:cs typeface="Calibri"/>
            </a:endParaRPr>
          </a:p>
          <a:p>
            <a:endParaRPr lang="en-US" sz="1500">
              <a:cs typeface="Calibri"/>
            </a:endParaRPr>
          </a:p>
          <a:p>
            <a:endParaRPr lang="en-US" sz="1500">
              <a:cs typeface="Calibri"/>
            </a:endParaRPr>
          </a:p>
        </p:txBody>
      </p:sp>
      <p:sp>
        <p:nvSpPr>
          <p:cNvPr id="20" name="Freeform 49">
            <a:extLst>
              <a:ext uri="{FF2B5EF4-FFF2-40B4-BE49-F238E27FC236}">
                <a16:creationId xmlns:a16="http://schemas.microsoft.com/office/drawing/2014/main" id="{EF9B8DF2-C3F5-49A2-94D2-F7B65A0F1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4" y="581159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7BDB999-B924-95B1-B6BA-CD2CA222CF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158" r="253" b="-2"/>
          <a:stretch/>
        </p:blipFill>
        <p:spPr>
          <a:xfrm>
            <a:off x="6893344" y="760562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681844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t and golden retriever laying down">
            <a:extLst>
              <a:ext uri="{FF2B5EF4-FFF2-40B4-BE49-F238E27FC236}">
                <a16:creationId xmlns:a16="http://schemas.microsoft.com/office/drawing/2014/main" id="{CA71296A-A789-112A-903E-85A4ADEEB0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18" r="22218" b="-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60F75-DF7A-8E52-F229-F026C36B2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cs typeface="Calibri"/>
              </a:rPr>
              <a:t>Not all hotels are pet friendly therefore customers who have pets and they need to stay at a hotel will get the pet services and have a  restful stay.   </a:t>
            </a:r>
          </a:p>
        </p:txBody>
      </p:sp>
    </p:spTree>
    <p:extLst>
      <p:ext uri="{BB962C8B-B14F-4D97-AF65-F5344CB8AC3E}">
        <p14:creationId xmlns:p14="http://schemas.microsoft.com/office/powerpoint/2010/main" val="4173334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D655B2-D0DB-0BD4-D653-9A0BA1443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b="1">
                <a:cs typeface="Calibri Light"/>
              </a:rPr>
              <a:t>ADVERTISING PLATFORMS</a:t>
            </a:r>
            <a:endParaRPr lang="en-US" sz="5400" b="1"/>
          </a:p>
        </p:txBody>
      </p:sp>
      <p:sp>
        <p:nvSpPr>
          <p:cNvPr id="3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1AAA0-152E-B5AC-2C8D-82B6DB081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>
                <a:cs typeface="Calibri"/>
              </a:rPr>
              <a:t>  This can be advertised on Trip advisor, tik tok, face book and the raffles website.</a:t>
            </a:r>
          </a:p>
          <a:p>
            <a:pPr marL="0" indent="0">
              <a:buNone/>
            </a:pPr>
            <a:endParaRPr lang="en-US" sz="2200">
              <a:cs typeface="Calibri"/>
            </a:endParaRPr>
          </a:p>
          <a:p>
            <a:pPr marL="0" indent="0">
              <a:buNone/>
            </a:pPr>
            <a:r>
              <a:rPr lang="en-US" sz="2200">
                <a:cs typeface="Calibri"/>
              </a:rPr>
              <a:t>This way customers who have got pets can get all the information that they need about what Raffles has got to offer.</a:t>
            </a:r>
          </a:p>
        </p:txBody>
      </p:sp>
      <p:pic>
        <p:nvPicPr>
          <p:cNvPr id="31" name="Picture 31" descr="A picture containing icon&#10;&#10;Description automatically generated">
            <a:extLst>
              <a:ext uri="{FF2B5EF4-FFF2-40B4-BE49-F238E27FC236}">
                <a16:creationId xmlns:a16="http://schemas.microsoft.com/office/drawing/2014/main" id="{0DEE694F-FC6F-0D0B-0C7B-436611D608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533" r="-179" b="14740"/>
          <a:stretch/>
        </p:blipFill>
        <p:spPr>
          <a:xfrm>
            <a:off x="5311702" y="10"/>
            <a:ext cx="6891081" cy="5779192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32" name="Picture 3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4B7E7FAC-D797-8D27-97FE-A47A126DD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4357" y="-5223"/>
            <a:ext cx="1866285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289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0FFC65-1329-4D51-894F-30389EF43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b="1">
                <a:cs typeface="Calibri Light"/>
              </a:rPr>
              <a:t>Conclusion</a:t>
            </a:r>
            <a:endParaRPr lang="en-US" b="1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E3F2A6-DD37-067D-79B6-BC27535A0A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4769592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7901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Magnifying glass on clear background">
            <a:extLst>
              <a:ext uri="{FF2B5EF4-FFF2-40B4-BE49-F238E27FC236}">
                <a16:creationId xmlns:a16="http://schemas.microsoft.com/office/drawing/2014/main" id="{DFDCD43A-AA37-0418-0CB4-C31A3B6728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94" r="10099" b="908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424C2-E884-8D1C-E2DD-B360887AF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Thank you</a:t>
            </a:r>
            <a:br>
              <a:rPr lang="en-US" sz="4800"/>
            </a:br>
            <a:br>
              <a:rPr lang="en-US" sz="4800"/>
            </a:br>
            <a:r>
              <a:rPr lang="en-US" sz="4800"/>
              <a:t>Any questions?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9690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FFFE7-4B57-09C5-8F25-74A761C3D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AB139-FBDF-7517-C7AE-D7FFFEFC1C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2"/>
              </a:rPr>
              <a:t>marketing mix in hotels - Search (bing.com) (ACCESSED 30/11/22)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3"/>
              </a:rPr>
              <a:t>pet friendly hotels - Search (bing.com) (ACCESSED 01/12/22)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4"/>
              </a:rPr>
              <a:t>raffles hotel </a:t>
            </a:r>
            <a:r>
              <a:rPr lang="en-US" dirty="0" err="1">
                <a:ea typeface="+mn-lt"/>
                <a:cs typeface="+mn-lt"/>
                <a:hlinkClick r:id="rId4"/>
              </a:rPr>
              <a:t>singapore</a:t>
            </a:r>
            <a:r>
              <a:rPr lang="en-US" dirty="0">
                <a:ea typeface="+mn-lt"/>
                <a:cs typeface="+mn-lt"/>
                <a:hlinkClick r:id="rId4"/>
              </a:rPr>
              <a:t> - Search (bing.com) (ACCSESSED 01/12/22)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6447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</TotalTime>
  <Words>551</Words>
  <Application>Microsoft Office PowerPoint</Application>
  <PresentationFormat>Widescreen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MD ABDUS SAMAD MARKETING SKILLS BMIH4005  </vt:lpstr>
      <vt:lpstr>Recommendation for future growth </vt:lpstr>
      <vt:lpstr>Recommendation for future growth </vt:lpstr>
      <vt:lpstr>PET SERVICES</vt:lpstr>
      <vt:lpstr>PowerPoint Presentation</vt:lpstr>
      <vt:lpstr>ADVERTISING PLATFORMS</vt:lpstr>
      <vt:lpstr>Conclusion</vt:lpstr>
      <vt:lpstr>Thank you  Any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abdus samad</dc:creator>
  <cp:lastModifiedBy>abdus samad</cp:lastModifiedBy>
  <cp:revision>3</cp:revision>
  <dcterms:created xsi:type="dcterms:W3CDTF">2022-11-29T18:22:36Z</dcterms:created>
  <dcterms:modified xsi:type="dcterms:W3CDTF">2023-05-25T00:37:07Z</dcterms:modified>
</cp:coreProperties>
</file>