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notesMasterIdLst>
    <p:notesMasterId r:id="rId12"/>
  </p:notesMasterIdLst>
  <p:handoutMasterIdLst>
    <p:handoutMasterId r:id="rId13"/>
  </p:handoutMasterIdLst>
  <p:sldIdLst>
    <p:sldId id="257" r:id="rId2"/>
    <p:sldId id="258" r:id="rId3"/>
    <p:sldId id="261" r:id="rId4"/>
    <p:sldId id="262" r:id="rId5"/>
    <p:sldId id="263" r:id="rId6"/>
    <p:sldId id="264" r:id="rId7"/>
    <p:sldId id="267" r:id="rId8"/>
    <p:sldId id="268" r:id="rId9"/>
    <p:sldId id="270" r:id="rId10"/>
    <p:sldId id="27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544" autoAdjust="0"/>
    <p:restoredTop sz="94660"/>
  </p:normalViewPr>
  <p:slideViewPr>
    <p:cSldViewPr snapToGrid="0">
      <p:cViewPr varScale="1">
        <p:scale>
          <a:sx n="88" d="100"/>
          <a:sy n="88" d="100"/>
        </p:scale>
        <p:origin x="100" y="6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60052C-FEEB-4576-90BC-DEBD342B1745}"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FC19CB6F-0DA8-432C-BD95-77F880A24981}">
      <dgm:prSet/>
      <dgm:spPr/>
      <dgm:t>
        <a:bodyPr/>
        <a:lstStyle/>
        <a:p>
          <a:r>
            <a:rPr lang="en-GB"/>
            <a:t>Shared experiences</a:t>
          </a:r>
          <a:endParaRPr lang="en-US"/>
        </a:p>
      </dgm:t>
    </dgm:pt>
    <dgm:pt modelId="{0A2FA854-AE03-4519-95CF-03536B18109C}" type="parTrans" cxnId="{19510471-E364-445C-8CD5-CAF9C3CF378B}">
      <dgm:prSet/>
      <dgm:spPr/>
      <dgm:t>
        <a:bodyPr/>
        <a:lstStyle/>
        <a:p>
          <a:endParaRPr lang="en-US"/>
        </a:p>
      </dgm:t>
    </dgm:pt>
    <dgm:pt modelId="{2BAB354F-3C94-4A37-B9FE-2B83AEBDCA32}" type="sibTrans" cxnId="{19510471-E364-445C-8CD5-CAF9C3CF378B}">
      <dgm:prSet/>
      <dgm:spPr/>
      <dgm:t>
        <a:bodyPr/>
        <a:lstStyle/>
        <a:p>
          <a:endParaRPr lang="en-US"/>
        </a:p>
      </dgm:t>
    </dgm:pt>
    <dgm:pt modelId="{9A1B47D5-2D54-44B5-A20B-AC94A0146FB7}">
      <dgm:prSet/>
      <dgm:spPr/>
      <dgm:t>
        <a:bodyPr/>
        <a:lstStyle/>
        <a:p>
          <a:r>
            <a:rPr lang="en-GB"/>
            <a:t>Shared feelings of hardship</a:t>
          </a:r>
          <a:endParaRPr lang="en-US"/>
        </a:p>
      </dgm:t>
    </dgm:pt>
    <dgm:pt modelId="{6295160A-61D3-4492-ADA6-8B6515BB912D}" type="parTrans" cxnId="{F058449D-A014-4BAA-9ED0-869D4C0DBA0D}">
      <dgm:prSet/>
      <dgm:spPr/>
      <dgm:t>
        <a:bodyPr/>
        <a:lstStyle/>
        <a:p>
          <a:endParaRPr lang="en-US"/>
        </a:p>
      </dgm:t>
    </dgm:pt>
    <dgm:pt modelId="{38210D4C-A09E-460F-9241-CE0473888EB3}" type="sibTrans" cxnId="{F058449D-A014-4BAA-9ED0-869D4C0DBA0D}">
      <dgm:prSet/>
      <dgm:spPr/>
      <dgm:t>
        <a:bodyPr/>
        <a:lstStyle/>
        <a:p>
          <a:endParaRPr lang="en-US"/>
        </a:p>
      </dgm:t>
    </dgm:pt>
    <dgm:pt modelId="{B24EB588-9F3F-4288-99C6-1C8868303966}">
      <dgm:prSet/>
      <dgm:spPr/>
      <dgm:t>
        <a:bodyPr/>
        <a:lstStyle/>
        <a:p>
          <a:r>
            <a:rPr lang="en-GB"/>
            <a:t>Shared concerns within the workplace</a:t>
          </a:r>
          <a:endParaRPr lang="en-US"/>
        </a:p>
      </dgm:t>
    </dgm:pt>
    <dgm:pt modelId="{600D7DA3-36C7-4F73-832C-0EF8AA78DC45}" type="parTrans" cxnId="{93B1D84F-3643-4F45-87F6-6DFAD3324B76}">
      <dgm:prSet/>
      <dgm:spPr/>
      <dgm:t>
        <a:bodyPr/>
        <a:lstStyle/>
        <a:p>
          <a:endParaRPr lang="en-US"/>
        </a:p>
      </dgm:t>
    </dgm:pt>
    <dgm:pt modelId="{7DD07743-C323-45CF-A816-BA640F50FC30}" type="sibTrans" cxnId="{93B1D84F-3643-4F45-87F6-6DFAD3324B76}">
      <dgm:prSet/>
      <dgm:spPr/>
      <dgm:t>
        <a:bodyPr/>
        <a:lstStyle/>
        <a:p>
          <a:endParaRPr lang="en-US"/>
        </a:p>
      </dgm:t>
    </dgm:pt>
    <dgm:pt modelId="{4FF6123D-C08F-4E61-B2DD-C3FED219E71E}">
      <dgm:prSet/>
      <dgm:spPr/>
      <dgm:t>
        <a:bodyPr/>
        <a:lstStyle/>
        <a:p>
          <a:r>
            <a:rPr lang="en-GB"/>
            <a:t>Shared concerns outside of the workplace</a:t>
          </a:r>
          <a:endParaRPr lang="en-US"/>
        </a:p>
      </dgm:t>
    </dgm:pt>
    <dgm:pt modelId="{2E35BAA6-DD68-440A-9909-9E285DDFE6FA}" type="parTrans" cxnId="{A9D85CE9-7ECC-4CA0-B549-149D5DF637AC}">
      <dgm:prSet/>
      <dgm:spPr/>
      <dgm:t>
        <a:bodyPr/>
        <a:lstStyle/>
        <a:p>
          <a:endParaRPr lang="en-US"/>
        </a:p>
      </dgm:t>
    </dgm:pt>
    <dgm:pt modelId="{B5E75935-4CD9-4B96-89F9-23D68A70C502}" type="sibTrans" cxnId="{A9D85CE9-7ECC-4CA0-B549-149D5DF637AC}">
      <dgm:prSet/>
      <dgm:spPr/>
      <dgm:t>
        <a:bodyPr/>
        <a:lstStyle/>
        <a:p>
          <a:endParaRPr lang="en-US"/>
        </a:p>
      </dgm:t>
    </dgm:pt>
    <dgm:pt modelId="{AC166657-751D-485F-A0D2-0EE4A992AF01}">
      <dgm:prSet/>
      <dgm:spPr/>
      <dgm:t>
        <a:bodyPr/>
        <a:lstStyle/>
        <a:p>
          <a:r>
            <a:rPr lang="en-GB"/>
            <a:t>Desire to support one another</a:t>
          </a:r>
          <a:endParaRPr lang="en-US"/>
        </a:p>
      </dgm:t>
    </dgm:pt>
    <dgm:pt modelId="{81CC5C4B-9614-460D-8543-1F4A50BDEE62}" type="parTrans" cxnId="{8825BBBA-CC6A-478F-86D6-E7F3A908923D}">
      <dgm:prSet/>
      <dgm:spPr/>
      <dgm:t>
        <a:bodyPr/>
        <a:lstStyle/>
        <a:p>
          <a:endParaRPr lang="en-US"/>
        </a:p>
      </dgm:t>
    </dgm:pt>
    <dgm:pt modelId="{953A968D-DB08-494D-956B-C960170A1F80}" type="sibTrans" cxnId="{8825BBBA-CC6A-478F-86D6-E7F3A908923D}">
      <dgm:prSet/>
      <dgm:spPr/>
      <dgm:t>
        <a:bodyPr/>
        <a:lstStyle/>
        <a:p>
          <a:endParaRPr lang="en-US"/>
        </a:p>
      </dgm:t>
    </dgm:pt>
    <dgm:pt modelId="{E81637BB-90BC-42C3-83DC-7EF6877EA522}">
      <dgm:prSet/>
      <dgm:spPr/>
      <dgm:t>
        <a:bodyPr/>
        <a:lstStyle/>
        <a:p>
          <a:r>
            <a:rPr lang="en-GB"/>
            <a:t>Sense of importance re roles eg.  Mother role</a:t>
          </a:r>
          <a:endParaRPr lang="en-US"/>
        </a:p>
      </dgm:t>
    </dgm:pt>
    <dgm:pt modelId="{FB1B4BB1-DEB3-4169-AEA2-AC07D78E0C9C}" type="parTrans" cxnId="{7C879D18-6D05-4785-A836-D9FD021701AC}">
      <dgm:prSet/>
      <dgm:spPr/>
      <dgm:t>
        <a:bodyPr/>
        <a:lstStyle/>
        <a:p>
          <a:endParaRPr lang="en-US"/>
        </a:p>
      </dgm:t>
    </dgm:pt>
    <dgm:pt modelId="{7BB15338-E4CF-4B02-9EFB-3D90BDE76D28}" type="sibTrans" cxnId="{7C879D18-6D05-4785-A836-D9FD021701AC}">
      <dgm:prSet/>
      <dgm:spPr/>
      <dgm:t>
        <a:bodyPr/>
        <a:lstStyle/>
        <a:p>
          <a:endParaRPr lang="en-US"/>
        </a:p>
      </dgm:t>
    </dgm:pt>
    <dgm:pt modelId="{D2D192EE-3263-423B-9540-426D0141CFD1}" type="pres">
      <dgm:prSet presAssocID="{4C60052C-FEEB-4576-90BC-DEBD342B1745}" presName="diagram" presStyleCnt="0">
        <dgm:presLayoutVars>
          <dgm:dir/>
          <dgm:resizeHandles val="exact"/>
        </dgm:presLayoutVars>
      </dgm:prSet>
      <dgm:spPr/>
    </dgm:pt>
    <dgm:pt modelId="{4272FD2B-2B31-499C-A7B6-57F0BFA234AC}" type="pres">
      <dgm:prSet presAssocID="{FC19CB6F-0DA8-432C-BD95-77F880A24981}" presName="node" presStyleLbl="node1" presStyleIdx="0" presStyleCnt="6">
        <dgm:presLayoutVars>
          <dgm:bulletEnabled val="1"/>
        </dgm:presLayoutVars>
      </dgm:prSet>
      <dgm:spPr/>
    </dgm:pt>
    <dgm:pt modelId="{00CE4040-06C6-47E3-9DD5-8DEA78EDA05E}" type="pres">
      <dgm:prSet presAssocID="{2BAB354F-3C94-4A37-B9FE-2B83AEBDCA32}" presName="sibTrans" presStyleCnt="0"/>
      <dgm:spPr/>
    </dgm:pt>
    <dgm:pt modelId="{973176CB-8F2D-40AC-AFC0-FD24510C572D}" type="pres">
      <dgm:prSet presAssocID="{9A1B47D5-2D54-44B5-A20B-AC94A0146FB7}" presName="node" presStyleLbl="node1" presStyleIdx="1" presStyleCnt="6">
        <dgm:presLayoutVars>
          <dgm:bulletEnabled val="1"/>
        </dgm:presLayoutVars>
      </dgm:prSet>
      <dgm:spPr/>
    </dgm:pt>
    <dgm:pt modelId="{58B78C7B-A74F-43A9-9FED-9CA2045439EC}" type="pres">
      <dgm:prSet presAssocID="{38210D4C-A09E-460F-9241-CE0473888EB3}" presName="sibTrans" presStyleCnt="0"/>
      <dgm:spPr/>
    </dgm:pt>
    <dgm:pt modelId="{CD327DB6-B018-4737-8B8D-AFB9ED118EAE}" type="pres">
      <dgm:prSet presAssocID="{B24EB588-9F3F-4288-99C6-1C8868303966}" presName="node" presStyleLbl="node1" presStyleIdx="2" presStyleCnt="6">
        <dgm:presLayoutVars>
          <dgm:bulletEnabled val="1"/>
        </dgm:presLayoutVars>
      </dgm:prSet>
      <dgm:spPr/>
    </dgm:pt>
    <dgm:pt modelId="{8FC8EB6A-3B52-4EBD-8A91-5584A3982550}" type="pres">
      <dgm:prSet presAssocID="{7DD07743-C323-45CF-A816-BA640F50FC30}" presName="sibTrans" presStyleCnt="0"/>
      <dgm:spPr/>
    </dgm:pt>
    <dgm:pt modelId="{42BE949C-1B10-4B95-AA89-F56874774EC4}" type="pres">
      <dgm:prSet presAssocID="{4FF6123D-C08F-4E61-B2DD-C3FED219E71E}" presName="node" presStyleLbl="node1" presStyleIdx="3" presStyleCnt="6">
        <dgm:presLayoutVars>
          <dgm:bulletEnabled val="1"/>
        </dgm:presLayoutVars>
      </dgm:prSet>
      <dgm:spPr/>
    </dgm:pt>
    <dgm:pt modelId="{92A65C89-39B7-4C42-B83A-02B4E983670E}" type="pres">
      <dgm:prSet presAssocID="{B5E75935-4CD9-4B96-89F9-23D68A70C502}" presName="sibTrans" presStyleCnt="0"/>
      <dgm:spPr/>
    </dgm:pt>
    <dgm:pt modelId="{0FB9D0C6-CF0A-4236-802C-87E8A4F626CA}" type="pres">
      <dgm:prSet presAssocID="{AC166657-751D-485F-A0D2-0EE4A992AF01}" presName="node" presStyleLbl="node1" presStyleIdx="4" presStyleCnt="6">
        <dgm:presLayoutVars>
          <dgm:bulletEnabled val="1"/>
        </dgm:presLayoutVars>
      </dgm:prSet>
      <dgm:spPr/>
    </dgm:pt>
    <dgm:pt modelId="{1171E2BF-C124-4E2A-A814-046CCF8335F2}" type="pres">
      <dgm:prSet presAssocID="{953A968D-DB08-494D-956B-C960170A1F80}" presName="sibTrans" presStyleCnt="0"/>
      <dgm:spPr/>
    </dgm:pt>
    <dgm:pt modelId="{006F01EC-E62F-4953-BBB5-2504D31128FD}" type="pres">
      <dgm:prSet presAssocID="{E81637BB-90BC-42C3-83DC-7EF6877EA522}" presName="node" presStyleLbl="node1" presStyleIdx="5" presStyleCnt="6">
        <dgm:presLayoutVars>
          <dgm:bulletEnabled val="1"/>
        </dgm:presLayoutVars>
      </dgm:prSet>
      <dgm:spPr/>
    </dgm:pt>
  </dgm:ptLst>
  <dgm:cxnLst>
    <dgm:cxn modelId="{7C879D18-6D05-4785-A836-D9FD021701AC}" srcId="{4C60052C-FEEB-4576-90BC-DEBD342B1745}" destId="{E81637BB-90BC-42C3-83DC-7EF6877EA522}" srcOrd="5" destOrd="0" parTransId="{FB1B4BB1-DEB3-4169-AEA2-AC07D78E0C9C}" sibTransId="{7BB15338-E4CF-4B02-9EFB-3D90BDE76D28}"/>
    <dgm:cxn modelId="{93B1D84F-3643-4F45-87F6-6DFAD3324B76}" srcId="{4C60052C-FEEB-4576-90BC-DEBD342B1745}" destId="{B24EB588-9F3F-4288-99C6-1C8868303966}" srcOrd="2" destOrd="0" parTransId="{600D7DA3-36C7-4F73-832C-0EF8AA78DC45}" sibTransId="{7DD07743-C323-45CF-A816-BA640F50FC30}"/>
    <dgm:cxn modelId="{19510471-E364-445C-8CD5-CAF9C3CF378B}" srcId="{4C60052C-FEEB-4576-90BC-DEBD342B1745}" destId="{FC19CB6F-0DA8-432C-BD95-77F880A24981}" srcOrd="0" destOrd="0" parTransId="{0A2FA854-AE03-4519-95CF-03536B18109C}" sibTransId="{2BAB354F-3C94-4A37-B9FE-2B83AEBDCA32}"/>
    <dgm:cxn modelId="{F058449D-A014-4BAA-9ED0-869D4C0DBA0D}" srcId="{4C60052C-FEEB-4576-90BC-DEBD342B1745}" destId="{9A1B47D5-2D54-44B5-A20B-AC94A0146FB7}" srcOrd="1" destOrd="0" parTransId="{6295160A-61D3-4492-ADA6-8B6515BB912D}" sibTransId="{38210D4C-A09E-460F-9241-CE0473888EB3}"/>
    <dgm:cxn modelId="{6F8AF5AA-F44F-489D-B92A-C3ABF356A567}" type="presOf" srcId="{4C60052C-FEEB-4576-90BC-DEBD342B1745}" destId="{D2D192EE-3263-423B-9540-426D0141CFD1}" srcOrd="0" destOrd="0" presId="urn:microsoft.com/office/officeart/2005/8/layout/default"/>
    <dgm:cxn modelId="{8825BBBA-CC6A-478F-86D6-E7F3A908923D}" srcId="{4C60052C-FEEB-4576-90BC-DEBD342B1745}" destId="{AC166657-751D-485F-A0D2-0EE4A992AF01}" srcOrd="4" destOrd="0" parTransId="{81CC5C4B-9614-460D-8543-1F4A50BDEE62}" sibTransId="{953A968D-DB08-494D-956B-C960170A1F80}"/>
    <dgm:cxn modelId="{6AAE71D3-49AC-422E-AC6E-E448015CC099}" type="presOf" srcId="{E81637BB-90BC-42C3-83DC-7EF6877EA522}" destId="{006F01EC-E62F-4953-BBB5-2504D31128FD}" srcOrd="0" destOrd="0" presId="urn:microsoft.com/office/officeart/2005/8/layout/default"/>
    <dgm:cxn modelId="{C7909ED5-7E92-4E65-A197-D66BE69AFC53}" type="presOf" srcId="{9A1B47D5-2D54-44B5-A20B-AC94A0146FB7}" destId="{973176CB-8F2D-40AC-AFC0-FD24510C572D}" srcOrd="0" destOrd="0" presId="urn:microsoft.com/office/officeart/2005/8/layout/default"/>
    <dgm:cxn modelId="{25C87AD9-2940-4EF2-8AF2-F9E02B5F9C92}" type="presOf" srcId="{B24EB588-9F3F-4288-99C6-1C8868303966}" destId="{CD327DB6-B018-4737-8B8D-AFB9ED118EAE}" srcOrd="0" destOrd="0" presId="urn:microsoft.com/office/officeart/2005/8/layout/default"/>
    <dgm:cxn modelId="{99C5CCDA-860F-486F-9D7A-F397AE952D0A}" type="presOf" srcId="{4FF6123D-C08F-4E61-B2DD-C3FED219E71E}" destId="{42BE949C-1B10-4B95-AA89-F56874774EC4}" srcOrd="0" destOrd="0" presId="urn:microsoft.com/office/officeart/2005/8/layout/default"/>
    <dgm:cxn modelId="{389773E4-D825-4C45-8C70-F835D6019631}" type="presOf" srcId="{FC19CB6F-0DA8-432C-BD95-77F880A24981}" destId="{4272FD2B-2B31-499C-A7B6-57F0BFA234AC}" srcOrd="0" destOrd="0" presId="urn:microsoft.com/office/officeart/2005/8/layout/default"/>
    <dgm:cxn modelId="{A9D85CE9-7ECC-4CA0-B549-149D5DF637AC}" srcId="{4C60052C-FEEB-4576-90BC-DEBD342B1745}" destId="{4FF6123D-C08F-4E61-B2DD-C3FED219E71E}" srcOrd="3" destOrd="0" parTransId="{2E35BAA6-DD68-440A-9909-9E285DDFE6FA}" sibTransId="{B5E75935-4CD9-4B96-89F9-23D68A70C502}"/>
    <dgm:cxn modelId="{6935F0F8-CCDC-4EC4-9A6C-03C873FC008F}" type="presOf" srcId="{AC166657-751D-485F-A0D2-0EE4A992AF01}" destId="{0FB9D0C6-CF0A-4236-802C-87E8A4F626CA}" srcOrd="0" destOrd="0" presId="urn:microsoft.com/office/officeart/2005/8/layout/default"/>
    <dgm:cxn modelId="{C121FD76-E513-4CF6-B98C-CFFD24E143D4}" type="presParOf" srcId="{D2D192EE-3263-423B-9540-426D0141CFD1}" destId="{4272FD2B-2B31-499C-A7B6-57F0BFA234AC}" srcOrd="0" destOrd="0" presId="urn:microsoft.com/office/officeart/2005/8/layout/default"/>
    <dgm:cxn modelId="{80CF4D81-8236-4757-953E-2FF0B0E0F5B6}" type="presParOf" srcId="{D2D192EE-3263-423B-9540-426D0141CFD1}" destId="{00CE4040-06C6-47E3-9DD5-8DEA78EDA05E}" srcOrd="1" destOrd="0" presId="urn:microsoft.com/office/officeart/2005/8/layout/default"/>
    <dgm:cxn modelId="{530829C7-1E64-41BD-9EDC-136E8696DAD9}" type="presParOf" srcId="{D2D192EE-3263-423B-9540-426D0141CFD1}" destId="{973176CB-8F2D-40AC-AFC0-FD24510C572D}" srcOrd="2" destOrd="0" presId="urn:microsoft.com/office/officeart/2005/8/layout/default"/>
    <dgm:cxn modelId="{D3656C74-FDC3-4F5C-9F27-F2CE0800A02C}" type="presParOf" srcId="{D2D192EE-3263-423B-9540-426D0141CFD1}" destId="{58B78C7B-A74F-43A9-9FED-9CA2045439EC}" srcOrd="3" destOrd="0" presId="urn:microsoft.com/office/officeart/2005/8/layout/default"/>
    <dgm:cxn modelId="{FDEE204F-DB55-4758-A59F-CA3B5BAE89FF}" type="presParOf" srcId="{D2D192EE-3263-423B-9540-426D0141CFD1}" destId="{CD327DB6-B018-4737-8B8D-AFB9ED118EAE}" srcOrd="4" destOrd="0" presId="urn:microsoft.com/office/officeart/2005/8/layout/default"/>
    <dgm:cxn modelId="{D968367E-7BD6-4B0D-860A-7DA5F470D682}" type="presParOf" srcId="{D2D192EE-3263-423B-9540-426D0141CFD1}" destId="{8FC8EB6A-3B52-4EBD-8A91-5584A3982550}" srcOrd="5" destOrd="0" presId="urn:microsoft.com/office/officeart/2005/8/layout/default"/>
    <dgm:cxn modelId="{A2B95039-301E-4438-857B-33DE2AE13776}" type="presParOf" srcId="{D2D192EE-3263-423B-9540-426D0141CFD1}" destId="{42BE949C-1B10-4B95-AA89-F56874774EC4}" srcOrd="6" destOrd="0" presId="urn:microsoft.com/office/officeart/2005/8/layout/default"/>
    <dgm:cxn modelId="{49208F5E-5647-4125-A0BE-32E81FF7252D}" type="presParOf" srcId="{D2D192EE-3263-423B-9540-426D0141CFD1}" destId="{92A65C89-39B7-4C42-B83A-02B4E983670E}" srcOrd="7" destOrd="0" presId="urn:microsoft.com/office/officeart/2005/8/layout/default"/>
    <dgm:cxn modelId="{9EED215E-B857-471B-B494-EF60C5876F61}" type="presParOf" srcId="{D2D192EE-3263-423B-9540-426D0141CFD1}" destId="{0FB9D0C6-CF0A-4236-802C-87E8A4F626CA}" srcOrd="8" destOrd="0" presId="urn:microsoft.com/office/officeart/2005/8/layout/default"/>
    <dgm:cxn modelId="{BC8D80D8-99C6-4326-A314-43E2E22745B1}" type="presParOf" srcId="{D2D192EE-3263-423B-9540-426D0141CFD1}" destId="{1171E2BF-C124-4E2A-A814-046CCF8335F2}" srcOrd="9" destOrd="0" presId="urn:microsoft.com/office/officeart/2005/8/layout/default"/>
    <dgm:cxn modelId="{6AF47576-5C61-4B6E-89B9-1DB721651DBD}" type="presParOf" srcId="{D2D192EE-3263-423B-9540-426D0141CFD1}" destId="{006F01EC-E62F-4953-BBB5-2504D31128FD}"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72FD2B-2B31-499C-A7B6-57F0BFA234AC}">
      <dsp:nvSpPr>
        <dsp:cNvPr id="0" name=""/>
        <dsp:cNvSpPr/>
      </dsp:nvSpPr>
      <dsp:spPr>
        <a:xfrm>
          <a:off x="0" y="93057"/>
          <a:ext cx="3005666" cy="1803399"/>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Shared experiences</a:t>
          </a:r>
          <a:endParaRPr lang="en-US" sz="2900" kern="1200"/>
        </a:p>
      </dsp:txBody>
      <dsp:txXfrm>
        <a:off x="0" y="93057"/>
        <a:ext cx="3005666" cy="1803399"/>
      </dsp:txXfrm>
    </dsp:sp>
    <dsp:sp modelId="{973176CB-8F2D-40AC-AFC0-FD24510C572D}">
      <dsp:nvSpPr>
        <dsp:cNvPr id="0" name=""/>
        <dsp:cNvSpPr/>
      </dsp:nvSpPr>
      <dsp:spPr>
        <a:xfrm>
          <a:off x="3306233" y="93057"/>
          <a:ext cx="3005666" cy="1803399"/>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Shared feelings of hardship</a:t>
          </a:r>
          <a:endParaRPr lang="en-US" sz="2900" kern="1200"/>
        </a:p>
      </dsp:txBody>
      <dsp:txXfrm>
        <a:off x="3306233" y="93057"/>
        <a:ext cx="3005666" cy="1803399"/>
      </dsp:txXfrm>
    </dsp:sp>
    <dsp:sp modelId="{CD327DB6-B018-4737-8B8D-AFB9ED118EAE}">
      <dsp:nvSpPr>
        <dsp:cNvPr id="0" name=""/>
        <dsp:cNvSpPr/>
      </dsp:nvSpPr>
      <dsp:spPr>
        <a:xfrm>
          <a:off x="6612466" y="93057"/>
          <a:ext cx="3005666" cy="1803399"/>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Shared concerns within the workplace</a:t>
          </a:r>
          <a:endParaRPr lang="en-US" sz="2900" kern="1200"/>
        </a:p>
      </dsp:txBody>
      <dsp:txXfrm>
        <a:off x="6612466" y="93057"/>
        <a:ext cx="3005666" cy="1803399"/>
      </dsp:txXfrm>
    </dsp:sp>
    <dsp:sp modelId="{42BE949C-1B10-4B95-AA89-F56874774EC4}">
      <dsp:nvSpPr>
        <dsp:cNvPr id="0" name=""/>
        <dsp:cNvSpPr/>
      </dsp:nvSpPr>
      <dsp:spPr>
        <a:xfrm>
          <a:off x="0" y="2197024"/>
          <a:ext cx="3005666" cy="1803399"/>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Shared concerns outside of the workplace</a:t>
          </a:r>
          <a:endParaRPr lang="en-US" sz="2900" kern="1200"/>
        </a:p>
      </dsp:txBody>
      <dsp:txXfrm>
        <a:off x="0" y="2197024"/>
        <a:ext cx="3005666" cy="1803399"/>
      </dsp:txXfrm>
    </dsp:sp>
    <dsp:sp modelId="{0FB9D0C6-CF0A-4236-802C-87E8A4F626CA}">
      <dsp:nvSpPr>
        <dsp:cNvPr id="0" name=""/>
        <dsp:cNvSpPr/>
      </dsp:nvSpPr>
      <dsp:spPr>
        <a:xfrm>
          <a:off x="3306233" y="2197024"/>
          <a:ext cx="3005666" cy="1803399"/>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Desire to support one another</a:t>
          </a:r>
          <a:endParaRPr lang="en-US" sz="2900" kern="1200"/>
        </a:p>
      </dsp:txBody>
      <dsp:txXfrm>
        <a:off x="3306233" y="2197024"/>
        <a:ext cx="3005666" cy="1803399"/>
      </dsp:txXfrm>
    </dsp:sp>
    <dsp:sp modelId="{006F01EC-E62F-4953-BBB5-2504D31128FD}">
      <dsp:nvSpPr>
        <dsp:cNvPr id="0" name=""/>
        <dsp:cNvSpPr/>
      </dsp:nvSpPr>
      <dsp:spPr>
        <a:xfrm>
          <a:off x="6612466" y="2197024"/>
          <a:ext cx="3005666" cy="1803399"/>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GB" sz="2900" kern="1200"/>
            <a:t>Sense of importance re roles eg.  Mother role</a:t>
          </a:r>
          <a:endParaRPr lang="en-US" sz="2900" kern="1200"/>
        </a:p>
      </dsp:txBody>
      <dsp:txXfrm>
        <a:off x="6612466" y="2197024"/>
        <a:ext cx="3005666" cy="180339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5F66BC0-2AE9-4B50-A8F2-4078053BCA4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2FE02C78-D3C6-4B4A-88E7-D51F38D9D2F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779666D-C5B0-409D-851B-FD085CA0F055}" type="datetimeFigureOut">
              <a:rPr lang="en-GB" smtClean="0"/>
              <a:t>10/03/2025</a:t>
            </a:fld>
            <a:endParaRPr lang="en-GB"/>
          </a:p>
        </p:txBody>
      </p:sp>
      <p:sp>
        <p:nvSpPr>
          <p:cNvPr id="4" name="Footer Placeholder 3">
            <a:extLst>
              <a:ext uri="{FF2B5EF4-FFF2-40B4-BE49-F238E27FC236}">
                <a16:creationId xmlns:a16="http://schemas.microsoft.com/office/drawing/2014/main" id="{BE409E8B-0D82-4493-AAF1-CF56EB6E1A9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B4D00874-2B7F-4C77-A28B-D65B550EFBA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88E2A1D-260C-43AD-BF6A-F22CF95487FC}" type="slidenum">
              <a:rPr lang="en-GB" smtClean="0"/>
              <a:t>‹#›</a:t>
            </a:fld>
            <a:endParaRPr lang="en-GB"/>
          </a:p>
        </p:txBody>
      </p:sp>
    </p:spTree>
    <p:extLst>
      <p:ext uri="{BB962C8B-B14F-4D97-AF65-F5344CB8AC3E}">
        <p14:creationId xmlns:p14="http://schemas.microsoft.com/office/powerpoint/2010/main" val="10409237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F8AB08-BD4D-4BB8-B659-92A0C3FFEFB7}" type="datetimeFigureOut">
              <a:rPr lang="en-GB" smtClean="0"/>
              <a:t>10/03/2025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C1F7A5-830B-4E7D-8831-FAAA52D62B09}" type="slidenum">
              <a:rPr lang="en-GB" smtClean="0"/>
              <a:t>‹#›</a:t>
            </a:fld>
            <a:endParaRPr lang="en-GB" dirty="0"/>
          </a:p>
        </p:txBody>
      </p:sp>
    </p:spTree>
    <p:extLst>
      <p:ext uri="{BB962C8B-B14F-4D97-AF65-F5344CB8AC3E}">
        <p14:creationId xmlns:p14="http://schemas.microsoft.com/office/powerpoint/2010/main" val="1444625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is the link between community and Business? </a:t>
            </a:r>
          </a:p>
          <a:p>
            <a:r>
              <a:rPr lang="en-GB" dirty="0"/>
              <a:t>The term community sector gained increasing usage in the UK under the ‘New Labour’ </a:t>
            </a:r>
            <a:r>
              <a:rPr lang="en-GB" dirty="0" err="1"/>
              <a:t>Gvernment</a:t>
            </a:r>
            <a:r>
              <a:rPr lang="en-GB" dirty="0"/>
              <a:t> (1997-2010) given the latter’s emphasis on communitarian thinking and a ‘third way’ </a:t>
            </a:r>
          </a:p>
          <a:p>
            <a:r>
              <a:rPr lang="en-GB" dirty="0"/>
              <a:t>Community organisations often not for profit or social enterprise work from ultra-local level to Borough-wide communities and sub-regional local communities of interest.  These vary in size from volunteer run neighbourhood groups to relatively sizable community based organisations with turnover of millions.  Pearce (2003) argues for diverse practice that integrates campaigning for social change; community-led local development; and local service provision.  </a:t>
            </a:r>
          </a:p>
        </p:txBody>
      </p:sp>
      <p:sp>
        <p:nvSpPr>
          <p:cNvPr id="4" name="Slide Number Placeholder 3"/>
          <p:cNvSpPr>
            <a:spLocks noGrp="1"/>
          </p:cNvSpPr>
          <p:nvPr>
            <p:ph type="sldNum" sz="quarter" idx="10"/>
          </p:nvPr>
        </p:nvSpPr>
        <p:spPr/>
        <p:txBody>
          <a:bodyPr/>
          <a:lstStyle/>
          <a:p>
            <a:fld id="{D9C1F7A5-830B-4E7D-8831-FAAA52D62B09}" type="slidenum">
              <a:rPr lang="en-GB" smtClean="0"/>
              <a:t>4</a:t>
            </a:fld>
            <a:endParaRPr lang="en-GB" dirty="0"/>
          </a:p>
        </p:txBody>
      </p:sp>
    </p:spTree>
    <p:extLst>
      <p:ext uri="{BB962C8B-B14F-4D97-AF65-F5344CB8AC3E}">
        <p14:creationId xmlns:p14="http://schemas.microsoft.com/office/powerpoint/2010/main" val="2956050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what does this say??  That Community is about communication and two way exchange….Possibly of information or products or services, sounds a little like Business?</a:t>
            </a:r>
          </a:p>
        </p:txBody>
      </p:sp>
      <p:sp>
        <p:nvSpPr>
          <p:cNvPr id="4" name="Slide Number Placeholder 3"/>
          <p:cNvSpPr>
            <a:spLocks noGrp="1"/>
          </p:cNvSpPr>
          <p:nvPr>
            <p:ph type="sldNum" sz="quarter" idx="10"/>
          </p:nvPr>
        </p:nvSpPr>
        <p:spPr/>
        <p:txBody>
          <a:bodyPr/>
          <a:lstStyle/>
          <a:p>
            <a:fld id="{D9C1F7A5-830B-4E7D-8831-FAAA52D62B09}" type="slidenum">
              <a:rPr lang="en-GB" smtClean="0"/>
              <a:t>5</a:t>
            </a:fld>
            <a:endParaRPr lang="en-GB"/>
          </a:p>
        </p:txBody>
      </p:sp>
    </p:spTree>
    <p:extLst>
      <p:ext uri="{BB962C8B-B14F-4D97-AF65-F5344CB8AC3E}">
        <p14:creationId xmlns:p14="http://schemas.microsoft.com/office/powerpoint/2010/main" val="29611013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term ‘Community sector’ gained increasing usage in the UK under the ‘New Labour’ Government (1997-2010) given the latter’s emphasis on communitarian thinking and a ‘Third Way’.</a:t>
            </a:r>
          </a:p>
        </p:txBody>
      </p:sp>
      <p:sp>
        <p:nvSpPr>
          <p:cNvPr id="4" name="Slide Number Placeholder 3"/>
          <p:cNvSpPr>
            <a:spLocks noGrp="1"/>
          </p:cNvSpPr>
          <p:nvPr>
            <p:ph type="sldNum" sz="quarter" idx="10"/>
          </p:nvPr>
        </p:nvSpPr>
        <p:spPr/>
        <p:txBody>
          <a:bodyPr/>
          <a:lstStyle/>
          <a:p>
            <a:fld id="{D9C1F7A5-830B-4E7D-8831-FAAA52D62B09}" type="slidenum">
              <a:rPr lang="en-GB" smtClean="0"/>
              <a:t>6</a:t>
            </a:fld>
            <a:endParaRPr lang="en-GB"/>
          </a:p>
        </p:txBody>
      </p:sp>
    </p:spTree>
    <p:extLst>
      <p:ext uri="{BB962C8B-B14F-4D97-AF65-F5344CB8AC3E}">
        <p14:creationId xmlns:p14="http://schemas.microsoft.com/office/powerpoint/2010/main" val="21090834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sense of shared feelings and concerns, made it difficult for those outside the miners community to infiltrate it.  How will the community survive when these feelings to share are no longer relevant?</a:t>
            </a:r>
          </a:p>
        </p:txBody>
      </p:sp>
      <p:sp>
        <p:nvSpPr>
          <p:cNvPr id="4" name="Slide Number Placeholder 3"/>
          <p:cNvSpPr>
            <a:spLocks noGrp="1"/>
          </p:cNvSpPr>
          <p:nvPr>
            <p:ph type="sldNum" sz="quarter" idx="10"/>
          </p:nvPr>
        </p:nvSpPr>
        <p:spPr/>
        <p:txBody>
          <a:bodyPr/>
          <a:lstStyle/>
          <a:p>
            <a:fld id="{D9C1F7A5-830B-4E7D-8831-FAAA52D62B09}" type="slidenum">
              <a:rPr lang="en-GB" smtClean="0"/>
              <a:t>8</a:t>
            </a:fld>
            <a:endParaRPr lang="en-GB" dirty="0"/>
          </a:p>
        </p:txBody>
      </p:sp>
    </p:spTree>
    <p:extLst>
      <p:ext uri="{BB962C8B-B14F-4D97-AF65-F5344CB8AC3E}">
        <p14:creationId xmlns:p14="http://schemas.microsoft.com/office/powerpoint/2010/main" val="2217834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3042721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1007753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2048808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2095107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2329426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1625971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251343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3288061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33630735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31805119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8078B9-C577-4295-B2EF-B3CD9C10239C}" type="slidenum">
              <a:rPr lang="en-GB" smtClean="0"/>
              <a:t>‹#›</a:t>
            </a:fld>
            <a:endParaRPr lang="en-GB"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6455159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23631644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8078B9-C577-4295-B2EF-B3CD9C10239C}"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740373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31485070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3191765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F35DB7-A8CA-4A19-A4B7-A97150BF4A0C}" type="datetimeFigureOut">
              <a:rPr lang="en-GB" smtClean="0"/>
              <a:t>10/03/2025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C78078B9-C577-4295-B2EF-B3CD9C10239C}" type="slidenum">
              <a:rPr lang="en-GB" smtClean="0"/>
              <a:t>‹#›</a:t>
            </a:fld>
            <a:endParaRPr lang="en-GB" dirty="0"/>
          </a:p>
        </p:txBody>
      </p:sp>
    </p:spTree>
    <p:extLst>
      <p:ext uri="{BB962C8B-B14F-4D97-AF65-F5344CB8AC3E}">
        <p14:creationId xmlns:p14="http://schemas.microsoft.com/office/powerpoint/2010/main" val="1752141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EF35DB7-A8CA-4A19-A4B7-A97150BF4A0C}" type="datetimeFigureOut">
              <a:rPr lang="en-GB" smtClean="0"/>
              <a:t>10/03/2025</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78078B9-C577-4295-B2EF-B3CD9C10239C}" type="slidenum">
              <a:rPr lang="en-GB" smtClean="0"/>
              <a:t>‹#›</a:t>
            </a:fld>
            <a:endParaRPr lang="en-GB" dirty="0"/>
          </a:p>
        </p:txBody>
      </p:sp>
    </p:spTree>
    <p:extLst>
      <p:ext uri="{BB962C8B-B14F-4D97-AF65-F5344CB8AC3E}">
        <p14:creationId xmlns:p14="http://schemas.microsoft.com/office/powerpoint/2010/main" val="2459611456"/>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www.icon2s.com/32646/seo-online-marketing-icons/"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game-icons.net/lorc/originals/anchor.html"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799" y="764373"/>
            <a:ext cx="3977639" cy="1600200"/>
          </a:xfrm>
        </p:spPr>
        <p:txBody>
          <a:bodyPr anchor="b">
            <a:normAutofit/>
          </a:bodyPr>
          <a:lstStyle/>
          <a:p>
            <a:pPr algn="l"/>
            <a:r>
              <a:rPr lang="en-GB" sz="3200"/>
              <a:t>Defining Community</a:t>
            </a:r>
          </a:p>
        </p:txBody>
      </p:sp>
      <p:sp>
        <p:nvSpPr>
          <p:cNvPr id="3" name="Content Placeholder 2"/>
          <p:cNvSpPr>
            <a:spLocks noGrp="1"/>
          </p:cNvSpPr>
          <p:nvPr>
            <p:ph idx="1"/>
          </p:nvPr>
        </p:nvSpPr>
        <p:spPr>
          <a:xfrm>
            <a:off x="685800" y="2364573"/>
            <a:ext cx="3977639" cy="3854112"/>
          </a:xfrm>
        </p:spPr>
        <p:txBody>
          <a:bodyPr>
            <a:normAutofit/>
          </a:bodyPr>
          <a:lstStyle/>
          <a:p>
            <a:pPr marL="0" indent="0">
              <a:buNone/>
            </a:pPr>
            <a:r>
              <a:rPr lang="en-GB" sz="1600"/>
              <a:t>Sheldon Berman (1990)</a:t>
            </a:r>
          </a:p>
          <a:p>
            <a:pPr marL="0" indent="0">
              <a:buNone/>
            </a:pPr>
            <a:r>
              <a:rPr lang="en-GB" sz="1600"/>
              <a:t>“ A community is a group of  people who acknowledge their interconnectiveness, have a sense of their common purpose, respect their differences, respect for their differences, share in group making decisions as well as in the responsibility for the actions of the group and support for each others group”.</a:t>
            </a:r>
          </a:p>
        </p:txBody>
      </p:sp>
      <p:pic>
        <p:nvPicPr>
          <p:cNvPr id="7" name="Graphic 6" descr="Cheers">
            <a:extLst>
              <a:ext uri="{FF2B5EF4-FFF2-40B4-BE49-F238E27FC236}">
                <a16:creationId xmlns:a16="http://schemas.microsoft.com/office/drawing/2014/main" id="{9443B4F3-651D-4D7D-B946-6F3F7FF1D00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03170" y="746126"/>
            <a:ext cx="5472558" cy="5472558"/>
          </a:xfrm>
          <a:prstGeom prst="rect">
            <a:avLst/>
          </a:prstGeom>
        </p:spPr>
      </p:pic>
    </p:spTree>
    <p:extLst>
      <p:ext uri="{BB962C8B-B14F-4D97-AF65-F5344CB8AC3E}">
        <p14:creationId xmlns:p14="http://schemas.microsoft.com/office/powerpoint/2010/main" val="22431167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2364573"/>
            <a:ext cx="3977639" cy="3854112"/>
          </a:xfrm>
        </p:spPr>
        <p:txBody>
          <a:bodyPr>
            <a:normAutofit/>
          </a:bodyPr>
          <a:lstStyle/>
          <a:p>
            <a:pPr marL="0" indent="0">
              <a:buNone/>
            </a:pPr>
            <a:r>
              <a:rPr lang="en-GB" sz="1200"/>
              <a:t>Six essential elements of the Community definition:</a:t>
            </a:r>
          </a:p>
          <a:p>
            <a:pPr marL="514350" indent="-514350">
              <a:buFont typeface="+mj-lt"/>
              <a:buAutoNum type="romanUcPeriod"/>
            </a:pPr>
            <a:r>
              <a:rPr lang="en-GB" sz="1200"/>
              <a:t>A sense of common purpose, or interest among members</a:t>
            </a:r>
          </a:p>
          <a:p>
            <a:pPr marL="514350" indent="-514350">
              <a:buFont typeface="+mj-lt"/>
              <a:buAutoNum type="romanUcPeriod"/>
            </a:pPr>
            <a:r>
              <a:rPr lang="en-GB" sz="1200"/>
              <a:t>An assumption of mutual responsibility</a:t>
            </a:r>
          </a:p>
          <a:p>
            <a:pPr marL="514350" indent="-514350">
              <a:buFont typeface="+mj-lt"/>
              <a:buAutoNum type="romanUcPeriod"/>
            </a:pPr>
            <a:r>
              <a:rPr lang="en-GB" sz="1200"/>
              <a:t>Acknowledgement of interconnectedness</a:t>
            </a:r>
          </a:p>
          <a:p>
            <a:pPr marL="514350" indent="-514350">
              <a:buFont typeface="+mj-lt"/>
              <a:buAutoNum type="romanUcPeriod"/>
            </a:pPr>
            <a:r>
              <a:rPr lang="en-GB" sz="1200"/>
              <a:t>Mutual respect for individual differences</a:t>
            </a:r>
          </a:p>
          <a:p>
            <a:pPr marL="514350" indent="-514350">
              <a:buFont typeface="+mj-lt"/>
              <a:buAutoNum type="romanUcPeriod"/>
            </a:pPr>
            <a:r>
              <a:rPr lang="en-GB" sz="1200"/>
              <a:t>Mutual commitment to the well-being of each other</a:t>
            </a:r>
          </a:p>
          <a:p>
            <a:pPr marL="514350" indent="-514350">
              <a:buFont typeface="+mj-lt"/>
              <a:buAutoNum type="romanUcPeriod"/>
            </a:pPr>
            <a:r>
              <a:rPr lang="en-GB" sz="1200"/>
              <a:t>Commitment by the members of to the integrity and well-being of the group, which is the community itself</a:t>
            </a:r>
          </a:p>
          <a:p>
            <a:pPr marL="514350" indent="-514350">
              <a:buFont typeface="+mj-lt"/>
              <a:buAutoNum type="romanUcPeriod"/>
            </a:pPr>
            <a:endParaRPr lang="en-GB" sz="1200"/>
          </a:p>
          <a:p>
            <a:pPr marL="0" indent="0">
              <a:buNone/>
            </a:pPr>
            <a:r>
              <a:rPr lang="en-GB" sz="1200"/>
              <a:t>Wood &amp; Judikis</a:t>
            </a:r>
          </a:p>
        </p:txBody>
      </p:sp>
      <p:pic>
        <p:nvPicPr>
          <p:cNvPr id="7" name="Graphic 6" descr="Board Room">
            <a:extLst>
              <a:ext uri="{FF2B5EF4-FFF2-40B4-BE49-F238E27FC236}">
                <a16:creationId xmlns:a16="http://schemas.microsoft.com/office/drawing/2014/main" id="{67FEC11E-8779-4317-922F-9E8EE913048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03170" y="746126"/>
            <a:ext cx="5472558" cy="5472558"/>
          </a:xfrm>
          <a:prstGeom prst="rect">
            <a:avLst/>
          </a:prstGeom>
        </p:spPr>
      </p:pic>
    </p:spTree>
    <p:extLst>
      <p:ext uri="{BB962C8B-B14F-4D97-AF65-F5344CB8AC3E}">
        <p14:creationId xmlns:p14="http://schemas.microsoft.com/office/powerpoint/2010/main" val="27685183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6" name="Isosceles Triangle 15">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3" name="Content Placeholder 2">
            <a:extLst>
              <a:ext uri="{FF2B5EF4-FFF2-40B4-BE49-F238E27FC236}">
                <a16:creationId xmlns:a16="http://schemas.microsoft.com/office/drawing/2014/main" id="{44CE0ECC-6AD7-43AC-9595-2FFC9A6950B6}"/>
              </a:ext>
            </a:extLst>
          </p:cNvPr>
          <p:cNvSpPr>
            <a:spLocks noGrp="1"/>
          </p:cNvSpPr>
          <p:nvPr>
            <p:ph idx="1"/>
          </p:nvPr>
        </p:nvSpPr>
        <p:spPr>
          <a:xfrm>
            <a:off x="673754" y="2160590"/>
            <a:ext cx="3973943" cy="3440110"/>
          </a:xfrm>
        </p:spPr>
        <p:txBody>
          <a:bodyPr>
            <a:normAutofit/>
          </a:bodyPr>
          <a:lstStyle/>
          <a:p>
            <a:pPr marL="0" indent="0">
              <a:buNone/>
            </a:pPr>
            <a:endParaRPr lang="en-GB" b="1">
              <a:solidFill>
                <a:schemeClr val="bg1"/>
              </a:solidFill>
            </a:endParaRPr>
          </a:p>
          <a:p>
            <a:pPr marL="0" indent="0">
              <a:buNone/>
            </a:pPr>
            <a:r>
              <a:rPr lang="en-GB" b="1">
                <a:solidFill>
                  <a:schemeClr val="bg1"/>
                </a:solidFill>
              </a:rPr>
              <a:t>Activity 1 – Your Community</a:t>
            </a:r>
          </a:p>
          <a:p>
            <a:pPr marL="0" indent="0">
              <a:buNone/>
            </a:pPr>
            <a:r>
              <a:rPr lang="en-GB" b="1">
                <a:solidFill>
                  <a:schemeClr val="bg1"/>
                </a:solidFill>
              </a:rPr>
              <a:t>In pairs, discuss the communities that you are a part of, list the features of those communities.  </a:t>
            </a:r>
          </a:p>
        </p:txBody>
      </p:sp>
      <p:pic>
        <p:nvPicPr>
          <p:cNvPr id="7" name="Graphic 6" descr="Share With Person">
            <a:extLst>
              <a:ext uri="{FF2B5EF4-FFF2-40B4-BE49-F238E27FC236}">
                <a16:creationId xmlns:a16="http://schemas.microsoft.com/office/drawing/2014/main" id="{77BBAAA8-F189-4538-A140-BDA0B28C59F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217616" y="972608"/>
            <a:ext cx="4900269" cy="4900269"/>
          </a:xfrm>
          <a:prstGeom prst="rect">
            <a:avLst/>
          </a:prstGeom>
        </p:spPr>
      </p:pic>
      <p:sp>
        <p:nvSpPr>
          <p:cNvPr id="18" name="Isosceles Triangle 17">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2132222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7658D92-D6FB-45F7-A4F1-2ACEEB3F1DFD}"/>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614061" y="950907"/>
            <a:ext cx="5181599" cy="5181599"/>
          </a:xfrm>
        </p:spPr>
      </p:pic>
      <p:sp>
        <p:nvSpPr>
          <p:cNvPr id="8" name="TextBox 7">
            <a:extLst>
              <a:ext uri="{FF2B5EF4-FFF2-40B4-BE49-F238E27FC236}">
                <a16:creationId xmlns:a16="http://schemas.microsoft.com/office/drawing/2014/main" id="{17D7EB94-9685-4B4C-91C5-DE19C2F36E50}"/>
              </a:ext>
            </a:extLst>
          </p:cNvPr>
          <p:cNvSpPr txBox="1"/>
          <p:nvPr/>
        </p:nvSpPr>
        <p:spPr>
          <a:xfrm>
            <a:off x="478971" y="3218542"/>
            <a:ext cx="3135090" cy="707886"/>
          </a:xfrm>
          <a:prstGeom prst="rect">
            <a:avLst/>
          </a:prstGeom>
          <a:noFill/>
        </p:spPr>
        <p:txBody>
          <a:bodyPr wrap="square" rtlCol="0">
            <a:spAutoFit/>
          </a:bodyPr>
          <a:lstStyle/>
          <a:p>
            <a:r>
              <a:rPr lang="en-GB" sz="4000" dirty="0"/>
              <a:t>Community</a:t>
            </a:r>
          </a:p>
        </p:txBody>
      </p:sp>
      <p:sp>
        <p:nvSpPr>
          <p:cNvPr id="9" name="TextBox 8">
            <a:extLst>
              <a:ext uri="{FF2B5EF4-FFF2-40B4-BE49-F238E27FC236}">
                <a16:creationId xmlns:a16="http://schemas.microsoft.com/office/drawing/2014/main" id="{DD094872-B0B8-4EF3-B7AC-3289C184F083}"/>
              </a:ext>
            </a:extLst>
          </p:cNvPr>
          <p:cNvSpPr txBox="1"/>
          <p:nvPr/>
        </p:nvSpPr>
        <p:spPr>
          <a:xfrm>
            <a:off x="9390743" y="3095432"/>
            <a:ext cx="2322286" cy="769441"/>
          </a:xfrm>
          <a:prstGeom prst="rect">
            <a:avLst/>
          </a:prstGeom>
          <a:noFill/>
        </p:spPr>
        <p:txBody>
          <a:bodyPr wrap="square" rtlCol="0">
            <a:spAutoFit/>
          </a:bodyPr>
          <a:lstStyle/>
          <a:p>
            <a:r>
              <a:rPr lang="en-GB" sz="4400" dirty="0"/>
              <a:t>Business</a:t>
            </a:r>
          </a:p>
        </p:txBody>
      </p:sp>
    </p:spTree>
    <p:extLst>
      <p:ext uri="{BB962C8B-B14F-4D97-AF65-F5344CB8AC3E}">
        <p14:creationId xmlns:p14="http://schemas.microsoft.com/office/powerpoint/2010/main" val="520458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B93732-EDE9-4EC4-91CA-74CD41981C24}"/>
              </a:ext>
            </a:extLst>
          </p:cNvPr>
          <p:cNvSpPr>
            <a:spLocks noGrp="1"/>
          </p:cNvSpPr>
          <p:nvPr>
            <p:ph idx="1"/>
          </p:nvPr>
        </p:nvSpPr>
        <p:spPr/>
        <p:txBody>
          <a:bodyPr>
            <a:normAutofit/>
          </a:bodyPr>
          <a:lstStyle/>
          <a:p>
            <a:pPr marL="0" indent="0" algn="ctr">
              <a:buNone/>
            </a:pPr>
            <a:r>
              <a:rPr lang="en-GB" sz="4000" dirty="0"/>
              <a:t>Community is often presented as the earliest form of human organising, one that co-ordinates through social bonds and general reciprocity.</a:t>
            </a:r>
          </a:p>
        </p:txBody>
      </p:sp>
      <p:sp>
        <p:nvSpPr>
          <p:cNvPr id="4" name="TextBox 3">
            <a:extLst>
              <a:ext uri="{FF2B5EF4-FFF2-40B4-BE49-F238E27FC236}">
                <a16:creationId xmlns:a16="http://schemas.microsoft.com/office/drawing/2014/main" id="{173052F3-E8E9-4AC2-ABDB-796137BFEF16}"/>
              </a:ext>
            </a:extLst>
          </p:cNvPr>
          <p:cNvSpPr txBox="1"/>
          <p:nvPr/>
        </p:nvSpPr>
        <p:spPr>
          <a:xfrm>
            <a:off x="551543" y="5646057"/>
            <a:ext cx="2278743" cy="369332"/>
          </a:xfrm>
          <a:prstGeom prst="rect">
            <a:avLst/>
          </a:prstGeom>
          <a:noFill/>
        </p:spPr>
        <p:txBody>
          <a:bodyPr wrap="square" rtlCol="0">
            <a:spAutoFit/>
          </a:bodyPr>
          <a:lstStyle/>
          <a:p>
            <a:r>
              <a:rPr lang="en-GB" dirty="0"/>
              <a:t>Giddens, 1984</a:t>
            </a:r>
          </a:p>
        </p:txBody>
      </p:sp>
    </p:spTree>
    <p:extLst>
      <p:ext uri="{BB962C8B-B14F-4D97-AF65-F5344CB8AC3E}">
        <p14:creationId xmlns:p14="http://schemas.microsoft.com/office/powerpoint/2010/main" val="2293474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671AF6B6-4989-4224-9E90-819B8CD2C1C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373257" y="1745342"/>
            <a:ext cx="4122057" cy="4122057"/>
          </a:xfrm>
          <a:prstGeom prst="rect">
            <a:avLst/>
          </a:prstGeom>
        </p:spPr>
      </p:pic>
      <p:sp>
        <p:nvSpPr>
          <p:cNvPr id="17" name="TextBox 16">
            <a:extLst>
              <a:ext uri="{FF2B5EF4-FFF2-40B4-BE49-F238E27FC236}">
                <a16:creationId xmlns:a16="http://schemas.microsoft.com/office/drawing/2014/main" id="{4F6C0370-09AB-4998-927A-96F27CD88ED1}"/>
              </a:ext>
            </a:extLst>
          </p:cNvPr>
          <p:cNvSpPr txBox="1"/>
          <p:nvPr/>
        </p:nvSpPr>
        <p:spPr>
          <a:xfrm>
            <a:off x="1901371" y="377371"/>
            <a:ext cx="7924800" cy="1077218"/>
          </a:xfrm>
          <a:prstGeom prst="rect">
            <a:avLst/>
          </a:prstGeom>
          <a:noFill/>
        </p:spPr>
        <p:txBody>
          <a:bodyPr wrap="square" rtlCol="0">
            <a:spAutoFit/>
          </a:bodyPr>
          <a:lstStyle/>
          <a:p>
            <a:pPr algn="ctr"/>
            <a:r>
              <a:rPr lang="en-GB" sz="4000" dirty="0"/>
              <a:t>Community Anchor</a:t>
            </a:r>
          </a:p>
          <a:p>
            <a:pPr algn="ctr"/>
            <a:r>
              <a:rPr lang="en-GB" sz="2400" dirty="0"/>
              <a:t>Multi-purpose community-led Organisations</a:t>
            </a:r>
          </a:p>
        </p:txBody>
      </p:sp>
      <p:sp>
        <p:nvSpPr>
          <p:cNvPr id="18" name="TextBox 17">
            <a:extLst>
              <a:ext uri="{FF2B5EF4-FFF2-40B4-BE49-F238E27FC236}">
                <a16:creationId xmlns:a16="http://schemas.microsoft.com/office/drawing/2014/main" id="{8C2E49AA-FF05-4D40-B10E-7BBCB4D91703}"/>
              </a:ext>
            </a:extLst>
          </p:cNvPr>
          <p:cNvSpPr txBox="1"/>
          <p:nvPr/>
        </p:nvSpPr>
        <p:spPr>
          <a:xfrm>
            <a:off x="841828" y="1944914"/>
            <a:ext cx="5849257" cy="4093428"/>
          </a:xfrm>
          <a:prstGeom prst="rect">
            <a:avLst/>
          </a:prstGeom>
          <a:noFill/>
        </p:spPr>
        <p:txBody>
          <a:bodyPr wrap="square" rtlCol="0">
            <a:spAutoFit/>
          </a:bodyPr>
          <a:lstStyle/>
          <a:p>
            <a:r>
              <a:rPr lang="en-GB" sz="2000" dirty="0"/>
              <a:t>Driven by a reaction to politics and the introduction of the neo-liberal state</a:t>
            </a:r>
          </a:p>
          <a:p>
            <a:endParaRPr lang="en-GB" sz="2000" dirty="0"/>
          </a:p>
          <a:p>
            <a:r>
              <a:rPr lang="en-GB" sz="2000" dirty="0"/>
              <a:t>Communities unite to protect ‘the way things are’ to campaign for improvements or simply to just provide support</a:t>
            </a:r>
          </a:p>
          <a:p>
            <a:endParaRPr lang="en-GB" sz="2000" dirty="0"/>
          </a:p>
          <a:p>
            <a:r>
              <a:rPr lang="en-GB" sz="2000" dirty="0"/>
              <a:t>This is done by creating organisations or associations to tackle social problems within their locality</a:t>
            </a:r>
          </a:p>
          <a:p>
            <a:endParaRPr lang="en-GB" sz="2000" dirty="0"/>
          </a:p>
          <a:p>
            <a:r>
              <a:rPr lang="en-GB" sz="2000" dirty="0"/>
              <a:t>Linked Themes: Social economy, activism, neo-liberalism and politics</a:t>
            </a:r>
          </a:p>
        </p:txBody>
      </p:sp>
    </p:spTree>
    <p:extLst>
      <p:ext uri="{BB962C8B-B14F-4D97-AF65-F5344CB8AC3E}">
        <p14:creationId xmlns:p14="http://schemas.microsoft.com/office/powerpoint/2010/main" val="40212889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Houses in an area">
            <a:extLst>
              <a:ext uri="{FF2B5EF4-FFF2-40B4-BE49-F238E27FC236}">
                <a16:creationId xmlns:a16="http://schemas.microsoft.com/office/drawing/2014/main" id="{2D978AF4-C4F9-3A1C-1141-9F6E164749B1}"/>
              </a:ext>
            </a:extLst>
          </p:cNvPr>
          <p:cNvPicPr>
            <a:picLocks noChangeAspect="1"/>
          </p:cNvPicPr>
          <p:nvPr/>
        </p:nvPicPr>
        <p:blipFill>
          <a:blip r:embed="rId2"/>
          <a:srcRect l="6691" r="16200" b="-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13E276FF-07D3-498A-8A09-2F6D95D77E76}"/>
              </a:ext>
            </a:extLst>
          </p:cNvPr>
          <p:cNvSpPr>
            <a:spLocks noGrp="1"/>
          </p:cNvSpPr>
          <p:nvPr>
            <p:ph type="title"/>
          </p:nvPr>
        </p:nvSpPr>
        <p:spPr>
          <a:xfrm>
            <a:off x="677333" y="609600"/>
            <a:ext cx="3851123" cy="1320800"/>
          </a:xfrm>
        </p:spPr>
        <p:txBody>
          <a:bodyPr>
            <a:normAutofit/>
          </a:bodyPr>
          <a:lstStyle/>
          <a:p>
            <a:pPr>
              <a:lnSpc>
                <a:spcPct val="90000"/>
              </a:lnSpc>
            </a:pPr>
            <a:r>
              <a:rPr lang="en-GB" sz="3100" dirty="0"/>
              <a:t>Community in Wales in the industrial era</a:t>
            </a:r>
          </a:p>
        </p:txBody>
      </p:sp>
      <p:sp>
        <p:nvSpPr>
          <p:cNvPr id="3" name="Content Placeholder 2">
            <a:extLst>
              <a:ext uri="{FF2B5EF4-FFF2-40B4-BE49-F238E27FC236}">
                <a16:creationId xmlns:a16="http://schemas.microsoft.com/office/drawing/2014/main" id="{3A5BB952-4842-4CC5-A750-C7965032FAA6}"/>
              </a:ext>
            </a:extLst>
          </p:cNvPr>
          <p:cNvSpPr>
            <a:spLocks noGrp="1"/>
          </p:cNvSpPr>
          <p:nvPr>
            <p:ph idx="1"/>
          </p:nvPr>
        </p:nvSpPr>
        <p:spPr>
          <a:xfrm>
            <a:off x="677334" y="2160589"/>
            <a:ext cx="3851122" cy="3880773"/>
          </a:xfrm>
        </p:spPr>
        <p:txBody>
          <a:bodyPr>
            <a:normAutofit/>
          </a:bodyPr>
          <a:lstStyle/>
          <a:p>
            <a:pPr marL="0" indent="0">
              <a:buNone/>
            </a:pPr>
            <a:endParaRPr lang="en-GB"/>
          </a:p>
          <a:p>
            <a:pPr marL="0" indent="0">
              <a:buNone/>
            </a:pPr>
            <a:r>
              <a:rPr lang="en-GB"/>
              <a:t>Industrial Families were large community based families, living in terraced homes near to the place of work.  Solidarity and co-operation developed through shared time, space, shared hardships and a method for containing anxiety.  </a:t>
            </a:r>
          </a:p>
          <a:p>
            <a:pPr marL="0" indent="0">
              <a:buNone/>
            </a:pPr>
            <a:r>
              <a:rPr lang="en-GB"/>
              <a:t>Ultimately creating a network of Support!</a:t>
            </a:r>
          </a:p>
          <a:p>
            <a:pPr>
              <a:buFont typeface="Wingdings" panose="05000000000000000000" pitchFamily="2" charset="2"/>
              <a:buChar char="§"/>
            </a:pPr>
            <a:endParaRPr lang="en-GB" dirty="0"/>
          </a:p>
          <a:p>
            <a:pPr marL="0" indent="0">
              <a:buNone/>
            </a:pPr>
            <a:endParaRPr lang="en-GB" dirty="0"/>
          </a:p>
          <a:p>
            <a:pPr>
              <a:buFont typeface="Wingdings" panose="05000000000000000000" pitchFamily="2" charset="2"/>
              <a:buChar char="§"/>
            </a:pPr>
            <a:endParaRPr lang="en-GB" dirty="0"/>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5286938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045B2E-DC60-49B4-968C-3AE903262ECA}"/>
              </a:ext>
            </a:extLst>
          </p:cNvPr>
          <p:cNvSpPr>
            <a:spLocks noGrp="1"/>
          </p:cNvSpPr>
          <p:nvPr>
            <p:ph type="title"/>
          </p:nvPr>
        </p:nvSpPr>
        <p:spPr>
          <a:xfrm>
            <a:off x="1286933" y="609600"/>
            <a:ext cx="10197494" cy="1099457"/>
          </a:xfrm>
        </p:spPr>
        <p:txBody>
          <a:bodyPr>
            <a:normAutofit/>
          </a:bodyPr>
          <a:lstStyle/>
          <a:p>
            <a:r>
              <a:rPr lang="en-GB" dirty="0"/>
              <a:t>Sharing within the community</a:t>
            </a:r>
            <a:endParaRPr lang="en-GB"/>
          </a:p>
        </p:txBody>
      </p:sp>
      <p:sp>
        <p:nvSpPr>
          <p:cNvPr id="11" name="Isosceles Triangle 10">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Isosceles Triangle 12">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FBF094FC-B2D6-75FC-0F26-3BA0B144A7F8}"/>
              </a:ext>
            </a:extLst>
          </p:cNvPr>
          <p:cNvGraphicFramePr>
            <a:graphicFrameLocks noGrp="1"/>
          </p:cNvGraphicFramePr>
          <p:nvPr>
            <p:ph idx="1"/>
            <p:extLst>
              <p:ext uri="{D42A27DB-BD31-4B8C-83A1-F6EECF244321}">
                <p14:modId xmlns:p14="http://schemas.microsoft.com/office/powerpoint/2010/main" val="3576566883"/>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660118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Colorful carved figures of humans">
            <a:extLst>
              <a:ext uri="{FF2B5EF4-FFF2-40B4-BE49-F238E27FC236}">
                <a16:creationId xmlns:a16="http://schemas.microsoft.com/office/drawing/2014/main" id="{BE727D00-DE03-288F-B319-F14858A6C7BC}"/>
              </a:ext>
            </a:extLst>
          </p:cNvPr>
          <p:cNvPicPr>
            <a:picLocks noChangeAspect="1"/>
          </p:cNvPicPr>
          <p:nvPr/>
        </p:nvPicPr>
        <p:blipFill>
          <a:blip r:embed="rId2"/>
          <a:srcRect l="8963" r="8730" b="-1"/>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51D3ABE1-4EA4-40AA-95A5-E1E989CB6EEA}"/>
              </a:ext>
            </a:extLst>
          </p:cNvPr>
          <p:cNvSpPr>
            <a:spLocks noGrp="1"/>
          </p:cNvSpPr>
          <p:nvPr>
            <p:ph type="title"/>
          </p:nvPr>
        </p:nvSpPr>
        <p:spPr>
          <a:xfrm>
            <a:off x="677333" y="609600"/>
            <a:ext cx="3851123" cy="1320800"/>
          </a:xfrm>
        </p:spPr>
        <p:txBody>
          <a:bodyPr>
            <a:normAutofit/>
          </a:bodyPr>
          <a:lstStyle/>
          <a:p>
            <a:r>
              <a:rPr lang="en-GB" dirty="0"/>
              <a:t>Community Now</a:t>
            </a:r>
            <a:endParaRPr lang="en-GB"/>
          </a:p>
        </p:txBody>
      </p:sp>
      <p:sp>
        <p:nvSpPr>
          <p:cNvPr id="3" name="Content Placeholder 2">
            <a:extLst>
              <a:ext uri="{FF2B5EF4-FFF2-40B4-BE49-F238E27FC236}">
                <a16:creationId xmlns:a16="http://schemas.microsoft.com/office/drawing/2014/main" id="{72C55C8A-4281-4CDA-AF3A-7C2753B1EA0F}"/>
              </a:ext>
            </a:extLst>
          </p:cNvPr>
          <p:cNvSpPr>
            <a:spLocks noGrp="1"/>
          </p:cNvSpPr>
          <p:nvPr>
            <p:ph idx="1"/>
          </p:nvPr>
        </p:nvSpPr>
        <p:spPr>
          <a:xfrm>
            <a:off x="677334" y="2160589"/>
            <a:ext cx="3851122" cy="3880773"/>
          </a:xfrm>
        </p:spPr>
        <p:txBody>
          <a:bodyPr>
            <a:normAutofit/>
          </a:bodyPr>
          <a:lstStyle/>
          <a:p>
            <a:pPr marL="0" indent="0">
              <a:buNone/>
            </a:pPr>
            <a:r>
              <a:rPr lang="en-GB" dirty="0"/>
              <a:t>Has the sense of community diminished? Possibly due to:</a:t>
            </a:r>
          </a:p>
          <a:p>
            <a:pPr>
              <a:buFont typeface="Wingdings" panose="05000000000000000000" pitchFamily="2" charset="2"/>
              <a:buChar char="q"/>
            </a:pPr>
            <a:r>
              <a:rPr lang="en-GB" dirty="0"/>
              <a:t>People moving away for work</a:t>
            </a:r>
          </a:p>
          <a:p>
            <a:pPr>
              <a:buFont typeface="Wingdings" panose="05000000000000000000" pitchFamily="2" charset="2"/>
              <a:buChar char="q"/>
            </a:pPr>
            <a:r>
              <a:rPr lang="en-GB" dirty="0"/>
              <a:t>Remaining community struggling with increasing unemployment and rising levels of deprivation</a:t>
            </a:r>
          </a:p>
          <a:p>
            <a:pPr>
              <a:buFont typeface="Wingdings" panose="05000000000000000000" pitchFamily="2" charset="2"/>
              <a:buChar char="q"/>
            </a:pPr>
            <a:r>
              <a:rPr lang="en-GB" dirty="0"/>
              <a:t>Rise of Anti-social behaviour</a:t>
            </a:r>
          </a:p>
          <a:p>
            <a:pPr>
              <a:buFont typeface="Wingdings" panose="05000000000000000000" pitchFamily="2" charset="2"/>
              <a:buChar char="q"/>
            </a:pPr>
            <a:r>
              <a:rPr lang="en-GB" dirty="0"/>
              <a:t>New people moving to the area</a:t>
            </a:r>
          </a:p>
          <a:p>
            <a:pPr marL="0" indent="0">
              <a:buNone/>
            </a:pPr>
            <a:endParaRPr lang="en-GB" dirty="0"/>
          </a:p>
          <a:p>
            <a:endParaRPr lang="en-GB" dirty="0"/>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395960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E8499-6875-4626-B77F-3C161FD445E9}"/>
              </a:ext>
            </a:extLst>
          </p:cNvPr>
          <p:cNvSpPr>
            <a:spLocks noGrp="1"/>
          </p:cNvSpPr>
          <p:nvPr>
            <p:ph type="title"/>
          </p:nvPr>
        </p:nvSpPr>
        <p:spPr>
          <a:xfrm>
            <a:off x="685800" y="764373"/>
            <a:ext cx="10820400" cy="1293028"/>
          </a:xfrm>
        </p:spPr>
        <p:txBody>
          <a:bodyPr/>
          <a:lstStyle/>
          <a:p>
            <a:pPr algn="l"/>
            <a:r>
              <a:rPr lang="en-GB" dirty="0"/>
              <a:t>Activity </a:t>
            </a:r>
          </a:p>
        </p:txBody>
      </p:sp>
      <p:sp>
        <p:nvSpPr>
          <p:cNvPr id="3" name="Content Placeholder 2">
            <a:extLst>
              <a:ext uri="{FF2B5EF4-FFF2-40B4-BE49-F238E27FC236}">
                <a16:creationId xmlns:a16="http://schemas.microsoft.com/office/drawing/2014/main" id="{BFF33716-3FEC-48B8-9C8E-D661C28DA347}"/>
              </a:ext>
            </a:extLst>
          </p:cNvPr>
          <p:cNvSpPr>
            <a:spLocks noGrp="1"/>
          </p:cNvSpPr>
          <p:nvPr>
            <p:ph idx="1"/>
          </p:nvPr>
        </p:nvSpPr>
        <p:spPr/>
        <p:txBody>
          <a:bodyPr/>
          <a:lstStyle/>
          <a:p>
            <a:pPr marL="0" indent="0">
              <a:buNone/>
            </a:pPr>
            <a:r>
              <a:rPr lang="en-GB" dirty="0"/>
              <a:t>In pairs or small groups - Create a plan to regenerate or create a community project aimed at rebuilding the sense of community.</a:t>
            </a:r>
          </a:p>
          <a:p>
            <a:pPr marL="0" indent="0">
              <a:buNone/>
            </a:pPr>
            <a:r>
              <a:rPr lang="en-GB" dirty="0"/>
              <a:t>This could be a community event similar to that in the North East or could be a support network/group or celebration.  </a:t>
            </a:r>
          </a:p>
          <a:p>
            <a:pPr marL="0" indent="0">
              <a:buNone/>
            </a:pPr>
            <a:r>
              <a:rPr lang="en-GB" dirty="0"/>
              <a:t>Once your plan is created, be prepared to deliver your plan to your peers.</a:t>
            </a:r>
          </a:p>
        </p:txBody>
      </p:sp>
    </p:spTree>
    <p:extLst>
      <p:ext uri="{BB962C8B-B14F-4D97-AF65-F5344CB8AC3E}">
        <p14:creationId xmlns:p14="http://schemas.microsoft.com/office/powerpoint/2010/main" val="148295652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291</TotalTime>
  <Words>643</Words>
  <Application>Microsoft Office PowerPoint</Application>
  <PresentationFormat>Widescreen</PresentationFormat>
  <Paragraphs>60</Paragraphs>
  <Slides>10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Trebuchet MS</vt:lpstr>
      <vt:lpstr>Wingdings</vt:lpstr>
      <vt:lpstr>Wingdings 3</vt:lpstr>
      <vt:lpstr>Facet</vt:lpstr>
      <vt:lpstr>Defining Community</vt:lpstr>
      <vt:lpstr>PowerPoint Presentation</vt:lpstr>
      <vt:lpstr>PowerPoint Presentation</vt:lpstr>
      <vt:lpstr>PowerPoint Presentation</vt:lpstr>
      <vt:lpstr>PowerPoint Presentation</vt:lpstr>
      <vt:lpstr>PowerPoint Presentation</vt:lpstr>
      <vt:lpstr>Community in Wales in the industrial era</vt:lpstr>
      <vt:lpstr>Sharing within the community</vt:lpstr>
      <vt:lpstr>Community Now</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Defining Community</dc:title>
  <dc:creator>Jessica Shore</dc:creator>
  <cp:lastModifiedBy>Jessica Shore</cp:lastModifiedBy>
  <cp:revision>3</cp:revision>
  <dcterms:created xsi:type="dcterms:W3CDTF">2020-11-26T13:19:01Z</dcterms:created>
  <dcterms:modified xsi:type="dcterms:W3CDTF">2025-03-10T13:57:00Z</dcterms:modified>
</cp:coreProperties>
</file>