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5666" autoAdjust="0"/>
  </p:normalViewPr>
  <p:slideViewPr>
    <p:cSldViewPr snapToGrid="0">
      <p:cViewPr varScale="1">
        <p:scale>
          <a:sx n="84" d="100"/>
          <a:sy n="84" d="100"/>
        </p:scale>
        <p:origin x="15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4DFA8E-7E80-E64E-963A-19E67C23F7D4}" type="datetimeFigureOut">
              <a:rPr lang="en-US" smtClean="0"/>
              <a:t>3/28/2023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5E2734-66B7-6047-A62F-B59EF464E500}" type="slidenum">
              <a:rPr lang="en-US" smtClean="0"/>
              <a:t>‹#›</a:t>
            </a:fld>
            <a:endParaRPr lang="en-US"/>
          </a:p>
        </p:txBody>
      </p:sp>
    </p:spTree>
    <p:extLst>
      <p:ext uri="{BB962C8B-B14F-4D97-AF65-F5344CB8AC3E}">
        <p14:creationId xmlns:p14="http://schemas.microsoft.com/office/powerpoint/2010/main" val="4202443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GABOR:</a:t>
            </a:r>
          </a:p>
          <a:p>
            <a:pPr>
              <a:lnSpc>
                <a:spcPct val="107000"/>
              </a:lnSpc>
              <a:spcAft>
                <a:spcPts val="800"/>
              </a:spcAft>
            </a:pPr>
            <a:r>
              <a:rPr lang="en-AU" sz="1800" kern="100" dirty="0">
                <a:effectLst/>
                <a:latin typeface="Calibri" panose="020F0502020204030204" pitchFamily="34" charset="0"/>
                <a:ea typeface="Calibri" panose="020F0502020204030204" pitchFamily="34" charset="0"/>
                <a:cs typeface="Arial" panose="020B0604020202020204" pitchFamily="34" charset="0"/>
              </a:rPr>
              <a:t>Jack Welch is one of the most well-known and revered business leaders of the 20th century. As the CEO of General Electric (GE) for over two decades, Welch's leadership and management style were widely studied and emulated. This report will examine his approach to leadership and management, highlighting his notable achievements during his tenure at GE. Furthermore, it will explore his lasting impact on the company and the business world as a whole (</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Renz, 2016</a:t>
            </a:r>
            <a:r>
              <a:rPr lang="en-AU" sz="1800" kern="100" dirty="0">
                <a:effectLst/>
                <a:latin typeface="Calibri" panose="020F0502020204030204" pitchFamily="34" charset="0"/>
                <a:ea typeface="Calibri" panose="020F0502020204030204" pitchFamily="34"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AU" sz="1800" kern="100" dirty="0">
                <a:effectLst/>
                <a:latin typeface="Calibri" panose="020F0502020204030204" pitchFamily="34" charset="0"/>
                <a:ea typeface="Calibri" panose="020F0502020204030204" pitchFamily="34" charset="0"/>
                <a:cs typeface="Arial" panose="020B0604020202020204" pitchFamily="34" charset="0"/>
              </a:rPr>
              <a:t>In terms of his leadership and management style, Jack Welch was known for his focus on performance, accountability, and continuous improvement. He believed in creating a culture of competitiveness within the organization and emphasized the importance of speed and agility in decision-making. Welch's emphasis on meritocracy and rewarding top performers created a highly competitive work environment at GE.</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D5E2734-66B7-6047-A62F-B59EF464E500}" type="slidenum">
              <a:rPr lang="en-US" smtClean="0"/>
              <a:t>3</a:t>
            </a:fld>
            <a:endParaRPr lang="en-US"/>
          </a:p>
        </p:txBody>
      </p:sp>
    </p:spTree>
    <p:extLst>
      <p:ext uri="{BB962C8B-B14F-4D97-AF65-F5344CB8AC3E}">
        <p14:creationId xmlns:p14="http://schemas.microsoft.com/office/powerpoint/2010/main" val="243218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GABOR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During his 20-year tenure as CEO of General Electric, Jack Welch transformed the company into one of the most successful and admired businesses in the world. Welch's leadership and management style were characterized by a relentless focus on performance and continuous improvement. He emphasized the importance of accountability, encouraging employees to take ownership of their work and strive for better results (</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Thorpe, 2016</a:t>
            </a:r>
            <a:r>
              <a:rPr lang="en-GB" sz="1800" kern="100" dirty="0">
                <a:effectLst/>
                <a:latin typeface="Calibri" panose="020F0502020204030204" pitchFamily="34" charset="0"/>
                <a:ea typeface="Calibri" panose="020F0502020204030204" pitchFamily="34" charset="0"/>
                <a:cs typeface="Arial" panose="020B0604020202020204" pitchFamily="34" charset="0"/>
              </a:rPr>
              <a:t>). Welch's "rank and yank" system, which ranked employees on their performance and weeded out the bottom 10%, was controversial but effective in driving results. Welch was also known for his strategic acquisitions and divestitures, including the purchase of NBC and the sale of GE's financial services arm. </a:t>
            </a:r>
            <a:endParaRPr lang="en-US" dirty="0"/>
          </a:p>
        </p:txBody>
      </p:sp>
      <p:sp>
        <p:nvSpPr>
          <p:cNvPr id="4" name="Slide Number Placeholder 3"/>
          <p:cNvSpPr>
            <a:spLocks noGrp="1"/>
          </p:cNvSpPr>
          <p:nvPr>
            <p:ph type="sldNum" sz="quarter" idx="5"/>
          </p:nvPr>
        </p:nvSpPr>
        <p:spPr/>
        <p:txBody>
          <a:bodyPr/>
          <a:lstStyle/>
          <a:p>
            <a:fld id="{7D5E2734-66B7-6047-A62F-B59EF464E500}" type="slidenum">
              <a:rPr lang="en-US" smtClean="0"/>
              <a:t>4</a:t>
            </a:fld>
            <a:endParaRPr lang="en-US"/>
          </a:p>
        </p:txBody>
      </p:sp>
    </p:spTree>
    <p:extLst>
      <p:ext uri="{BB962C8B-B14F-4D97-AF65-F5344CB8AC3E}">
        <p14:creationId xmlns:p14="http://schemas.microsoft.com/office/powerpoint/2010/main" val="2716064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GABOR: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Jack Welch was known for his exceptional leadership and management skills during his tenure as CEO of General Electric (GE) from 1981 to 2001. One of his key strengths was his ability to set a strategic vision for the company and execute it effectively. Welch was also known for his relentless focus on performance and results, which drove GE to become one of the most profitable companies in the world. In addition, Welch placed a strong emphasis on people development and empowerment, recognizing that the success of the company was dependent on the collective efforts of its employees. He championed initiatives such as Work-Out, which encouraged employees at all levels to take ownership of their work and identify opportunities for improvement.</a:t>
            </a:r>
          </a:p>
          <a:p>
            <a:endParaRPr lang="en-US" dirty="0"/>
          </a:p>
        </p:txBody>
      </p:sp>
      <p:sp>
        <p:nvSpPr>
          <p:cNvPr id="4" name="Slide Number Placeholder 3"/>
          <p:cNvSpPr>
            <a:spLocks noGrp="1"/>
          </p:cNvSpPr>
          <p:nvPr>
            <p:ph type="sldNum" sz="quarter" idx="5"/>
          </p:nvPr>
        </p:nvSpPr>
        <p:spPr/>
        <p:txBody>
          <a:bodyPr/>
          <a:lstStyle/>
          <a:p>
            <a:fld id="{7D5E2734-66B7-6047-A62F-B59EF464E500}" type="slidenum">
              <a:rPr lang="en-US" smtClean="0"/>
              <a:t>5</a:t>
            </a:fld>
            <a:endParaRPr lang="en-US"/>
          </a:p>
        </p:txBody>
      </p:sp>
    </p:spTree>
    <p:extLst>
      <p:ext uri="{BB962C8B-B14F-4D97-AF65-F5344CB8AC3E}">
        <p14:creationId xmlns:p14="http://schemas.microsoft.com/office/powerpoint/2010/main" val="1324787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GABOR: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Jack Welch was known for his transformational leadership style. Welch believed that change was necessary for progress and success, and he continuously pushed for innovation within the organization. He instilled a performance-driven culture that emphasized meritocracy and accountability, encouraging employees to take ownership of their work and strive for excellence. Additionally, Welch fostered a culture of open communication, promoting transparency and trust within the organization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Dicke</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and Ott, 2023</a:t>
            </a:r>
            <a:r>
              <a:rPr lang="en-GB" sz="1800" kern="100" dirty="0">
                <a:effectLst/>
                <a:latin typeface="Calibri" panose="020F0502020204030204" pitchFamily="34" charset="0"/>
                <a:ea typeface="Calibri" panose="020F0502020204030204" pitchFamily="34" charset="0"/>
                <a:cs typeface="Arial" panose="020B0604020202020204" pitchFamily="34" charset="0"/>
              </a:rPr>
              <a:t>). This helped build a strong sense of community and collaboration among employees. Finally, Welch was a proponent of decentralization, allowing business units to make decisions independently, which enabled faster decision-making and increased responsiveness to market changes. These leadership perspectives helped Welch transform General Electric into a highly</a:t>
            </a:r>
          </a:p>
          <a:p>
            <a:endParaRPr lang="en-US" dirty="0"/>
          </a:p>
        </p:txBody>
      </p:sp>
      <p:sp>
        <p:nvSpPr>
          <p:cNvPr id="4" name="Slide Number Placeholder 3"/>
          <p:cNvSpPr>
            <a:spLocks noGrp="1"/>
          </p:cNvSpPr>
          <p:nvPr>
            <p:ph type="sldNum" sz="quarter" idx="5"/>
          </p:nvPr>
        </p:nvSpPr>
        <p:spPr/>
        <p:txBody>
          <a:bodyPr/>
          <a:lstStyle/>
          <a:p>
            <a:fld id="{7D5E2734-66B7-6047-A62F-B59EF464E500}" type="slidenum">
              <a:rPr lang="en-US" smtClean="0"/>
              <a:t>6</a:t>
            </a:fld>
            <a:endParaRPr lang="en-US"/>
          </a:p>
        </p:txBody>
      </p:sp>
    </p:spTree>
    <p:extLst>
      <p:ext uri="{BB962C8B-B14F-4D97-AF65-F5344CB8AC3E}">
        <p14:creationId xmlns:p14="http://schemas.microsoft.com/office/powerpoint/2010/main" val="1597424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GABOR: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He emphasized the importance of setting clear goals and targets for his employees, and would use rewards and punishments to motivate them to achieve these objectives. Welch was also known for closely monitoring and controlling performance, regularly reviewing financial metrics and holding his employees accountable for their results (</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Fitch and Van Brunt, 2016</a:t>
            </a:r>
            <a:r>
              <a:rPr lang="en-GB" sz="1800" kern="100" dirty="0">
                <a:effectLst/>
                <a:latin typeface="Calibri" panose="020F0502020204030204" pitchFamily="34" charset="0"/>
                <a:ea typeface="Calibri" panose="020F0502020204030204" pitchFamily="34" charset="0"/>
                <a:cs typeface="Arial" panose="020B0604020202020204" pitchFamily="34" charset="0"/>
              </a:rPr>
              <a:t>). In terms of communication, Welch had a direct and to-the-point style that was focused on delivering results. His transactional leadership approach was effective in driving productivity and growth at GE during his tenure.</a:t>
            </a:r>
          </a:p>
          <a:p>
            <a:endParaRPr lang="en-US" dirty="0"/>
          </a:p>
        </p:txBody>
      </p:sp>
      <p:sp>
        <p:nvSpPr>
          <p:cNvPr id="4" name="Slide Number Placeholder 3"/>
          <p:cNvSpPr>
            <a:spLocks noGrp="1"/>
          </p:cNvSpPr>
          <p:nvPr>
            <p:ph type="sldNum" sz="quarter" idx="5"/>
          </p:nvPr>
        </p:nvSpPr>
        <p:spPr/>
        <p:txBody>
          <a:bodyPr/>
          <a:lstStyle/>
          <a:p>
            <a:fld id="{7D5E2734-66B7-6047-A62F-B59EF464E500}" type="slidenum">
              <a:rPr lang="en-US" smtClean="0"/>
              <a:t>7</a:t>
            </a:fld>
            <a:endParaRPr lang="en-US"/>
          </a:p>
        </p:txBody>
      </p:sp>
    </p:spTree>
    <p:extLst>
      <p:ext uri="{BB962C8B-B14F-4D97-AF65-F5344CB8AC3E}">
        <p14:creationId xmlns:p14="http://schemas.microsoft.com/office/powerpoint/2010/main" val="1265173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GEORGI:</a:t>
            </a:r>
          </a:p>
          <a:p>
            <a:pPr marL="342900" lvl="0" indent="-342900">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Visionary</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thinking</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 </a:t>
            </a:r>
            <a:r>
              <a:rPr lang="en-GB" sz="1800" dirty="0">
                <a:solidFill>
                  <a:srgbClr val="000000"/>
                </a:solidFill>
                <a:effectLst/>
                <a:latin typeface="Georgia" panose="02040502050405020303" pitchFamily="18" charset="0"/>
                <a:ea typeface="Times New Roman" panose="02020603050405020304" pitchFamily="18" charset="0"/>
              </a:rPr>
              <a:t>Leadership is the quality of the vision and ability to spark others to be excited about their job. Because of his vision for the quick expansion of the company, Jack Welch was recognized as an effective leader. He looked for contradictions and simplified the company's operations. He fired ineffective managers and useless departments. Additionally, he made an effort to eliminate business protocols by fostering a relaxed atmosphere.</a:t>
            </a:r>
            <a:endParaRPr lang="en-GB" sz="1800" dirty="0">
              <a:effectLst/>
              <a:latin typeface="Times New Roman" panose="02020603050405020304" pitchFamily="18" charset="0"/>
              <a:ea typeface="Times New Roman" panose="02020603050405020304" pitchFamily="18" charset="0"/>
            </a:endParaRPr>
          </a:p>
          <a:p>
            <a:pPr marL="914400"/>
            <a:r>
              <a:rPr lang="en-GB" sz="1800" dirty="0">
                <a:effectLst/>
                <a:latin typeface="Times New Roman" panose="02020603050405020304" pitchFamily="18" charset="0"/>
                <a:ea typeface="Times New Roman" panose="02020603050405020304" pitchFamily="18" charset="0"/>
              </a:rPr>
              <a:t> </a:t>
            </a:r>
          </a:p>
          <a:p>
            <a:pPr marL="342900" lvl="0" indent="-342900">
              <a:tabLst>
                <a:tab pos="457200" algn="l"/>
              </a:tabLst>
            </a:pPr>
            <a:r>
              <a:rPr lang="en-GB" sz="1800" b="1" kern="1200" dirty="0">
                <a:solidFill>
                  <a:srgbClr val="000000"/>
                </a:solidFill>
                <a:effectLst/>
                <a:latin typeface="Times New Roman" panose="02020603050405020304" pitchFamily="18" charset="0"/>
                <a:ea typeface="Times New Roman" panose="02020603050405020304" pitchFamily="18" charset="0"/>
              </a:rPr>
              <a:t>Decisiveness</a:t>
            </a:r>
            <a:r>
              <a:rPr lang="en-GB" sz="1800" kern="1200" dirty="0">
                <a:solidFill>
                  <a:srgbClr val="000000"/>
                </a:solidFill>
                <a:effectLst/>
                <a:latin typeface="Times New Roman" panose="02020603050405020304" pitchFamily="18" charset="0"/>
                <a:ea typeface="Times New Roman" panose="02020603050405020304" pitchFamily="18" charset="0"/>
              </a:rPr>
              <a:t> -</a:t>
            </a:r>
            <a:r>
              <a:rPr lang="en-GB" sz="1800" dirty="0">
                <a:solidFill>
                  <a:srgbClr val="000000"/>
                </a:solidFill>
                <a:effectLst/>
                <a:latin typeface="Georgia" panose="02040502050405020303" pitchFamily="18" charset="0"/>
                <a:ea typeface="Times New Roman" panose="02020603050405020304" pitchFamily="18" charset="0"/>
              </a:rPr>
              <a:t>He is creating processes to expedite decision-making, disseminate information more quickly throughout the company, give prompt, useful feedback, and assess and recognize managers based on traits like honesty, openness, and self-assurance.  Welch stated that it is crucial for decisions to be made quickly and with a minimal amount of staff. He changes important investment decisions so they may now be made quickly. Therefore, even if you are the biggest, you won't succeed if you lack the adaptability to deal with rapid change and make swift</a:t>
            </a:r>
            <a:r>
              <a:rPr lang="en-GB" sz="1800" kern="1200" dirty="0">
                <a:solidFill>
                  <a:srgbClr val="000000"/>
                </a:solidFill>
                <a:effectLst/>
                <a:latin typeface="Times New Roman" panose="02020603050405020304" pitchFamily="18" charset="0"/>
                <a:ea typeface="Times New Roman" panose="02020603050405020304" pitchFamily="18" charset="0"/>
              </a:rPr>
              <a:t> decisions.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p>
          <a:p>
            <a:pPr marL="342900" lvl="0" indent="-342900">
              <a:tabLst>
                <a:tab pos="457200" algn="l"/>
              </a:tabLst>
            </a:pPr>
            <a:r>
              <a:rPr lang="en-GB" sz="18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Empowering</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others</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b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br>
            <a:r>
              <a:rPr lang="en-GB" sz="1800" dirty="0">
                <a:solidFill>
                  <a:srgbClr val="000000"/>
                </a:solidFill>
                <a:effectLst/>
                <a:latin typeface="Georgia" panose="02040502050405020303" pitchFamily="18" charset="0"/>
                <a:ea typeface="Times New Roman" panose="02020603050405020304" pitchFamily="18" charset="0"/>
              </a:rPr>
              <a:t>His ultimate objective is to establish a business that can capitalize on global scale and diversity without having to pay the high costs associated with bureaucratic controls. without a managerial emphasis on personal power and self-perpetuation and hierarchical authority. He contends that this necessitates changing not only systems and procedures but also people in general.</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Times New Roman" panose="02020603050405020304" pitchFamily="18" charset="0"/>
                <a:ea typeface="Times New Roman" panose="02020603050405020304" pitchFamily="18" charset="0"/>
              </a:rPr>
              <a:t> </a:t>
            </a:r>
          </a:p>
          <a:p>
            <a:pPr marL="342900" lvl="0" indent="-342900">
              <a:tabLst>
                <a:tab pos="457200" algn="l"/>
              </a:tabLst>
            </a:pPr>
            <a:r>
              <a:rPr lang="en-GB" sz="1800" b="1" dirty="0">
                <a:effectLst/>
                <a:latin typeface="Times New Roman" panose="02020603050405020304" pitchFamily="18" charset="0"/>
                <a:ea typeface="Times New Roman" panose="02020603050405020304" pitchFamily="18" charset="0"/>
              </a:rPr>
              <a:t>Continuous learning</a:t>
            </a:r>
            <a:r>
              <a:rPr lang="en-GB" sz="1800" dirty="0">
                <a:effectLst/>
                <a:latin typeface="Times New Roman" panose="02020603050405020304" pitchFamily="18" charset="0"/>
                <a:ea typeface="Times New Roman" panose="02020603050405020304" pitchFamily="18" charset="0"/>
              </a:rPr>
              <a:t> - By setting a good example, Welch encouraged his staff to continue learning throughout their lives. These qualities not only contributed to the success of GE but are still essential today.</a:t>
            </a:r>
          </a:p>
          <a:p>
            <a:endParaRPr lang="en-US" dirty="0"/>
          </a:p>
          <a:p>
            <a:endParaRPr lang="en-US" dirty="0"/>
          </a:p>
        </p:txBody>
      </p:sp>
      <p:sp>
        <p:nvSpPr>
          <p:cNvPr id="4" name="Slide Number Placeholder 3"/>
          <p:cNvSpPr>
            <a:spLocks noGrp="1"/>
          </p:cNvSpPr>
          <p:nvPr>
            <p:ph type="sldNum" sz="quarter" idx="5"/>
          </p:nvPr>
        </p:nvSpPr>
        <p:spPr/>
        <p:txBody>
          <a:bodyPr/>
          <a:lstStyle/>
          <a:p>
            <a:fld id="{7D5E2734-66B7-6047-A62F-B59EF464E500}" type="slidenum">
              <a:rPr lang="en-US" smtClean="0"/>
              <a:t>8</a:t>
            </a:fld>
            <a:endParaRPr lang="en-US"/>
          </a:p>
        </p:txBody>
      </p:sp>
    </p:spTree>
    <p:extLst>
      <p:ext uri="{BB962C8B-B14F-4D97-AF65-F5344CB8AC3E}">
        <p14:creationId xmlns:p14="http://schemas.microsoft.com/office/powerpoint/2010/main" val="886321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GEORGI:</a:t>
            </a:r>
          </a:p>
          <a:p>
            <a:r>
              <a:rPr lang="en-GB" sz="18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Innovative</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  </a:t>
            </a:r>
            <a:r>
              <a:rPr lang="en-GB" sz="1800" dirty="0">
                <a:solidFill>
                  <a:srgbClr val="000000"/>
                </a:solidFill>
                <a:effectLst/>
                <a:latin typeface="Georgia" panose="02040502050405020303" pitchFamily="18" charset="0"/>
                <a:ea typeface="Times New Roman" panose="02020603050405020304" pitchFamily="18" charset="0"/>
                <a:cs typeface="Times New Roman" panose="02020603050405020304" pitchFamily="18" charset="0"/>
              </a:rPr>
              <a:t>GE has become a multipurpose business including aircraft engines, medical systems, television after the aggressive strategic redirection from Welch. Welch was a tactical thinker who appreciated the value of preparation and action. He created a number of plans of action that aided GE in achieving its objectives.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bg-BG"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bg-BG"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Transparent</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  </a:t>
            </a:r>
            <a:r>
              <a:rPr lang="en-GB" sz="1800" dirty="0">
                <a:solidFill>
                  <a:srgbClr val="000000"/>
                </a:solidFill>
                <a:effectLst/>
                <a:latin typeface="Georgia" panose="02040502050405020303" pitchFamily="18" charset="0"/>
                <a:ea typeface="Times New Roman" panose="02020603050405020304" pitchFamily="18" charset="0"/>
                <a:cs typeface="Times New Roman" panose="02020603050405020304" pitchFamily="18" charset="0"/>
              </a:rPr>
              <a:t>Good leaders are transparent. To reach people, they travel up, down, and around their organisation. They don't follow the recognised channels. They are casual. They deal with people honestly. Welch have said. He believed in being transparent and honest with his team. He encouraged open communication and was always willing to listen to feedback.</a:t>
            </a: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Result-driven</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 </a:t>
            </a:r>
            <a:b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br>
            <a:r>
              <a:rPr lang="en-GB" sz="1800" dirty="0">
                <a:solidFill>
                  <a:srgbClr val="000000"/>
                </a:solidFill>
                <a:effectLst/>
                <a:latin typeface="Georgia" panose="02040502050405020303" pitchFamily="18" charset="0"/>
                <a:ea typeface="Times New Roman" panose="02020603050405020304" pitchFamily="18" charset="0"/>
                <a:cs typeface="Times New Roman" panose="02020603050405020304" pitchFamily="18" charset="0"/>
              </a:rPr>
              <a:t>Welch was focused on achieving results and set high standards for his team. He was known for his competitive spirit and his desire to win. Welch was credited with turning around GE's financial situation because to his results-driven management style and hands-on attitude. Although Welch's tireless efforts to reduce expenses and get rid of GE's unproductive divisions cost thousands of workers their jobs, part of the success was still achieved at their expense.</a:t>
            </a:r>
            <a:endPar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Developed and promoted talent from within the company.</a:t>
            </a:r>
            <a:r>
              <a:rPr lang="bg-BG" sz="1800" b="1" dirty="0">
                <a:effectLst/>
                <a:latin typeface="Calibri" panose="020F0502020204030204" pitchFamily="34" charset="0"/>
                <a:ea typeface="Times New Roman" panose="02020603050405020304" pitchFamily="18" charset="0"/>
                <a:cs typeface="Times New Roman" panose="02020603050405020304" pitchFamily="18" charset="0"/>
              </a:rPr>
              <a:t>-</a:t>
            </a:r>
            <a:r>
              <a:rPr lang="bg-BG" sz="1800" dirty="0">
                <a:effectLst/>
                <a:latin typeface="Calibri" panose="020F0502020204030204" pitchFamily="34" charset="0"/>
                <a:ea typeface="Times New Roman" panose="02020603050405020304" pitchFamily="18" charset="0"/>
                <a:cs typeface="Times New Roman" panose="02020603050405020304" pitchFamily="18" charset="0"/>
              </a:rPr>
              <a:t> </a:t>
            </a:r>
            <a:br>
              <a:rPr lang="bg-BG" sz="1800" dirty="0">
                <a:effectLst/>
                <a:latin typeface="Calibri" panose="020F0502020204030204" pitchFamily="34" charset="0"/>
                <a:ea typeface="Times New Roman" panose="02020603050405020304" pitchFamily="18"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He developed a staff appraisal system that allows him to quickly rank low performers and promote high performers. The staff is motivated to produce quality work in this way because failing to do so could result in job loss.</a:t>
            </a:r>
          </a:p>
          <a:p>
            <a:endParaRPr lang="en-US" dirty="0"/>
          </a:p>
        </p:txBody>
      </p:sp>
      <p:sp>
        <p:nvSpPr>
          <p:cNvPr id="4" name="Slide Number Placeholder 3"/>
          <p:cNvSpPr>
            <a:spLocks noGrp="1"/>
          </p:cNvSpPr>
          <p:nvPr>
            <p:ph type="sldNum" sz="quarter" idx="5"/>
          </p:nvPr>
        </p:nvSpPr>
        <p:spPr/>
        <p:txBody>
          <a:bodyPr/>
          <a:lstStyle/>
          <a:p>
            <a:fld id="{7D5E2734-66B7-6047-A62F-B59EF464E500}" type="slidenum">
              <a:rPr lang="en-US" smtClean="0"/>
              <a:t>9</a:t>
            </a:fld>
            <a:endParaRPr lang="en-US"/>
          </a:p>
        </p:txBody>
      </p:sp>
    </p:spTree>
    <p:extLst>
      <p:ext uri="{BB962C8B-B14F-4D97-AF65-F5344CB8AC3E}">
        <p14:creationId xmlns:p14="http://schemas.microsoft.com/office/powerpoint/2010/main" val="2888570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While Jack Welch is widely recognized as a successful business leader, his leadership style is not without limitations. One of the major criticisms of Welch's leadership approach is his overemphasis on performance metrics and short-term gains, often at the expense of long-term planning and sustainable growth. This approach can create a culture of cut-throat competition and a lack of focus on employee well-being and work-life balance. Welch was also known for creating a highly competitive work environment that fostered a "rank and yank" system, in which the bottom 10% of employees were routinely fired, leading to a high level of stress and anxiety among employees (</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Arthur et.al, 2017</a:t>
            </a:r>
            <a:r>
              <a:rPr lang="en-GB" sz="1800" kern="100" dirty="0">
                <a:effectLst/>
                <a:latin typeface="Calibri" panose="020F0502020204030204" pitchFamily="34" charset="0"/>
                <a:ea typeface="Calibri" panose="020F0502020204030204" pitchFamily="34" charset="0"/>
                <a:cs typeface="Arial" panose="020B0604020202020204" pitchFamily="34" charset="0"/>
              </a:rPr>
              <a:t>). Additionally, there have been criticisms of limited diversity and inclusion efforts under Welch's leadership, as he largely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favored</a:t>
            </a:r>
            <a:r>
              <a:rPr lang="en-GB" sz="1800" kern="100" dirty="0">
                <a:effectLst/>
                <a:latin typeface="Calibri" panose="020F0502020204030204" pitchFamily="34" charset="0"/>
                <a:ea typeface="Calibri" panose="020F0502020204030204" pitchFamily="34" charset="0"/>
                <a:cs typeface="Arial" panose="020B0604020202020204" pitchFamily="34" charset="0"/>
              </a:rPr>
              <a:t> a network of white male executives. While Welch's leadership style had many strengths, it is important to recognize and address its limitations in order to create a more inclusive and sustainable workplace.</a:t>
            </a:r>
          </a:p>
          <a:p>
            <a:endParaRPr lang="en-US" dirty="0"/>
          </a:p>
        </p:txBody>
      </p:sp>
      <p:sp>
        <p:nvSpPr>
          <p:cNvPr id="4" name="Slide Number Placeholder 3"/>
          <p:cNvSpPr>
            <a:spLocks noGrp="1"/>
          </p:cNvSpPr>
          <p:nvPr>
            <p:ph type="sldNum" sz="quarter" idx="5"/>
          </p:nvPr>
        </p:nvSpPr>
        <p:spPr/>
        <p:txBody>
          <a:bodyPr/>
          <a:lstStyle/>
          <a:p>
            <a:fld id="{7D5E2734-66B7-6047-A62F-B59EF464E500}" type="slidenum">
              <a:rPr lang="en-US" smtClean="0"/>
              <a:t>10</a:t>
            </a:fld>
            <a:endParaRPr lang="en-US"/>
          </a:p>
        </p:txBody>
      </p:sp>
    </p:spTree>
    <p:extLst>
      <p:ext uri="{BB962C8B-B14F-4D97-AF65-F5344CB8AC3E}">
        <p14:creationId xmlns:p14="http://schemas.microsoft.com/office/powerpoint/2010/main" val="3939374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Jack Welch, the former CEO of General Electric, was known for his strong leadership style. However, his approach also had some challenges. Welch's aggressive approach may have created a culture of fear and competition among employees, which can lead to stress and burnout. Additionally, Welch's emphasis on achieving short-term financial goals may have come at the expense of long-term growth and innovation. His top-down management style may have limited creativity and innovation among lower-level employees, and his controversial decisions, such as massive layoffs and plant closures, were viewed as damaging to employee morale and the public perception of the company. While Welch's leadership style undoubtedly contributed to the success of GE during his tenure, it also had some significant drawbacks.</a:t>
            </a:r>
          </a:p>
          <a:p>
            <a:endParaRPr lang="en-US" dirty="0"/>
          </a:p>
        </p:txBody>
      </p:sp>
      <p:sp>
        <p:nvSpPr>
          <p:cNvPr id="4" name="Slide Number Placeholder 3"/>
          <p:cNvSpPr>
            <a:spLocks noGrp="1"/>
          </p:cNvSpPr>
          <p:nvPr>
            <p:ph type="sldNum" sz="quarter" idx="5"/>
          </p:nvPr>
        </p:nvSpPr>
        <p:spPr/>
        <p:txBody>
          <a:bodyPr/>
          <a:lstStyle/>
          <a:p>
            <a:fld id="{7D5E2734-66B7-6047-A62F-B59EF464E500}" type="slidenum">
              <a:rPr lang="en-US" smtClean="0"/>
              <a:t>11</a:t>
            </a:fld>
            <a:endParaRPr lang="en-US"/>
          </a:p>
        </p:txBody>
      </p:sp>
    </p:spTree>
    <p:extLst>
      <p:ext uri="{BB962C8B-B14F-4D97-AF65-F5344CB8AC3E}">
        <p14:creationId xmlns:p14="http://schemas.microsoft.com/office/powerpoint/2010/main" val="19362420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ANITA:</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Jack Welch was a highly successful leader who transformed General Electric (GE) into one of the most profitable and admired companies in the world during his tenure as CEO from 1981 to 2001. Welch was known for his innovative management practices and leadership style. From a theoretical perspective, Welch's leadership approach can be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analyzed</a:t>
            </a:r>
            <a:r>
              <a:rPr lang="en-GB" sz="1800" kern="100" dirty="0">
                <a:effectLst/>
                <a:latin typeface="Calibri" panose="020F0502020204030204" pitchFamily="34" charset="0"/>
                <a:ea typeface="Calibri" panose="020F0502020204030204" pitchFamily="34" charset="0"/>
                <a:cs typeface="Arial" panose="020B0604020202020204" pitchFamily="34" charset="0"/>
              </a:rPr>
              <a:t> using the following four frameworks: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Firstly, Welch can be viewed as a transformational leader who inspired and motivated his employees to achieve the company's goals. He believed in creating a vision for the company and then empowering his employees to achieve that vision. He was also known for his charisma and ability to communicate effectively with his employees.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Secondly, Welch's leadership approach can be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analyzed</a:t>
            </a:r>
            <a:r>
              <a:rPr lang="en-GB" sz="1800" kern="100" dirty="0">
                <a:effectLst/>
                <a:latin typeface="Calibri" panose="020F0502020204030204" pitchFamily="34" charset="0"/>
                <a:ea typeface="Calibri" panose="020F0502020204030204" pitchFamily="34" charset="0"/>
                <a:cs typeface="Arial" panose="020B0604020202020204" pitchFamily="34" charset="0"/>
              </a:rPr>
              <a:t> using the situational leadership model. He recognized that different situations require different leadership styles, and he adapted his leadership style accordingly. For example, he used a more directive leadership style when GE was facing a crisis, but he also encouraged collaboration and participation when the situation required it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Aksenchik</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2018</a:t>
            </a:r>
            <a:r>
              <a:rPr lang="en-GB" sz="1800" kern="100" dirty="0">
                <a:effectLst/>
                <a:latin typeface="Calibri" panose="020F0502020204030204" pitchFamily="34" charset="0"/>
                <a:ea typeface="Calibri" panose="020F0502020204030204" pitchFamily="34" charset="0"/>
                <a:cs typeface="Arial" panose="020B0604020202020204" pitchFamily="34" charset="0"/>
              </a:rPr>
              <a: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Thirdly, Welch's leadership style can also be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analyzed</a:t>
            </a:r>
            <a:r>
              <a:rPr lang="en-GB" sz="1800" kern="100" dirty="0">
                <a:effectLst/>
                <a:latin typeface="Calibri" panose="020F0502020204030204" pitchFamily="34" charset="0"/>
                <a:ea typeface="Calibri" panose="020F0502020204030204" pitchFamily="34" charset="0"/>
                <a:cs typeface="Arial" panose="020B0604020202020204" pitchFamily="34" charset="0"/>
              </a:rPr>
              <a:t> using the servant leadership model. He believed that leaders should prioritize the needs of their employees and customers above their own needs. He implemented several employee-focused initiatives, such as the "Work-Out" program, which encouraged employees to share their ideas for improving the company.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Finally, Welch's leadership style can be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analyzed</a:t>
            </a:r>
            <a:r>
              <a:rPr lang="en-GB" sz="1800" kern="100" dirty="0">
                <a:effectLst/>
                <a:latin typeface="Calibri" panose="020F0502020204030204" pitchFamily="34" charset="0"/>
                <a:ea typeface="Calibri" panose="020F0502020204030204" pitchFamily="34" charset="0"/>
                <a:cs typeface="Arial" panose="020B0604020202020204" pitchFamily="34" charset="0"/>
              </a:rPr>
              <a:t> using the strategic leadership model. He was known for his strategic thinking and ability to create and execute effective business strategies. He focused on making GE a leaner and more efficient organization, and he also pursued growth opportunities in emerging markets. </a:t>
            </a:r>
          </a:p>
          <a:p>
            <a:endParaRPr lang="en-GB" dirty="0"/>
          </a:p>
        </p:txBody>
      </p:sp>
      <p:sp>
        <p:nvSpPr>
          <p:cNvPr id="4" name="Slide Number Placeholder 3"/>
          <p:cNvSpPr>
            <a:spLocks noGrp="1"/>
          </p:cNvSpPr>
          <p:nvPr>
            <p:ph type="sldNum" sz="quarter" idx="5"/>
          </p:nvPr>
        </p:nvSpPr>
        <p:spPr/>
        <p:txBody>
          <a:bodyPr/>
          <a:lstStyle/>
          <a:p>
            <a:fld id="{7D5E2734-66B7-6047-A62F-B59EF464E500}" type="slidenum">
              <a:rPr lang="en-US" smtClean="0"/>
              <a:t>12</a:t>
            </a:fld>
            <a:endParaRPr lang="en-US"/>
          </a:p>
        </p:txBody>
      </p:sp>
    </p:spTree>
    <p:extLst>
      <p:ext uri="{BB962C8B-B14F-4D97-AF65-F5344CB8AC3E}">
        <p14:creationId xmlns:p14="http://schemas.microsoft.com/office/powerpoint/2010/main" val="3871693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GABOR:</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Jack Welch's leadership and management style were instrumental in transforming General Electric into one of the most successful companies in the world. His emphasis on innovation, cost-cutting, and shareholder value drove GE's success during his tenure. Welch's "Rank and yank" performance evaluation system, which involved firing the bottom 10% of employees each year, created a culture of intense competition and accountability at GE. While controversial, this approach helped drive efficiency and improve performance across the company.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Overall, Jack Welch's legacy has had a lasting impact on the management and leadership practices of many companies. His emphasis on transparency, accountability, and performance-based evaluations remains relevant today. Welch's ability to drive change and focus on results is a testament to his leadership and management skills, which have inspired and influenced countless leaders in the business world.</a:t>
            </a:r>
          </a:p>
          <a:p>
            <a:endParaRPr lang="en-GB" dirty="0"/>
          </a:p>
        </p:txBody>
      </p:sp>
      <p:sp>
        <p:nvSpPr>
          <p:cNvPr id="4" name="Slide Number Placeholder 3"/>
          <p:cNvSpPr>
            <a:spLocks noGrp="1"/>
          </p:cNvSpPr>
          <p:nvPr>
            <p:ph type="sldNum" sz="quarter" idx="5"/>
          </p:nvPr>
        </p:nvSpPr>
        <p:spPr/>
        <p:txBody>
          <a:bodyPr/>
          <a:lstStyle/>
          <a:p>
            <a:fld id="{7D5E2734-66B7-6047-A62F-B59EF464E500}" type="slidenum">
              <a:rPr lang="en-US" smtClean="0"/>
              <a:t>13</a:t>
            </a:fld>
            <a:endParaRPr lang="en-US"/>
          </a:p>
        </p:txBody>
      </p:sp>
    </p:spTree>
    <p:extLst>
      <p:ext uri="{BB962C8B-B14F-4D97-AF65-F5344CB8AC3E}">
        <p14:creationId xmlns:p14="http://schemas.microsoft.com/office/powerpoint/2010/main" val="3076360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3649283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54091510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243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6547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Footer Placeholder 7">
            <a:extLst>
              <a:ext uri="{FF2B5EF4-FFF2-40B4-BE49-F238E27FC236}">
                <a16:creationId xmlns:a16="http://schemas.microsoft.com/office/drawing/2014/main" id="{954FCFB1-B89E-A9B8-4F0C-871D2A746542}"/>
              </a:ext>
            </a:extLst>
          </p:cNvPr>
          <p:cNvSpPr txBox="1">
            <a:spLocks noGrp="1"/>
          </p:cNvSpPr>
          <p:nvPr>
            <p:ph type="ftr" sz="quarter" idx="9"/>
          </p:nvPr>
        </p:nvSpPr>
        <p:spPr/>
        <p:txBody>
          <a:bodyPr/>
          <a:lstStyle>
            <a:lvl1pPr>
              <a:defRPr/>
            </a:lvl1pPr>
          </a:lstStyle>
          <a:p>
            <a:pPr lvl="0"/>
            <a:endParaRPr lang="en-AU"/>
          </a:p>
        </p:txBody>
      </p:sp>
      <p:sp>
        <p:nvSpPr>
          <p:cNvPr id="3" name="Slide Number Placeholder 8">
            <a:extLst>
              <a:ext uri="{FF2B5EF4-FFF2-40B4-BE49-F238E27FC236}">
                <a16:creationId xmlns:a16="http://schemas.microsoft.com/office/drawing/2014/main" id="{E1083690-FA9F-8A62-FB19-A319401B78A1}"/>
              </a:ext>
            </a:extLst>
          </p:cNvPr>
          <p:cNvSpPr txBox="1">
            <a:spLocks noGrp="1"/>
          </p:cNvSpPr>
          <p:nvPr>
            <p:ph type="sldNum" sz="quarter" idx="8"/>
          </p:nvPr>
        </p:nvSpPr>
        <p:spPr/>
        <p:txBody>
          <a:bodyPr/>
          <a:lstStyle>
            <a:lvl1pPr>
              <a:defRPr/>
            </a:lvl1pPr>
          </a:lstStyle>
          <a:p>
            <a:pPr lvl="0"/>
            <a:fld id="{E4EE58A9-30F1-7745-8B9F-2B554FC728CD}" type="slidenum">
              <a:t>‹#›</a:t>
            </a:fld>
            <a:endParaRPr lang="en-AU"/>
          </a:p>
        </p:txBody>
      </p:sp>
    </p:spTree>
    <p:extLst>
      <p:ext uri="{BB962C8B-B14F-4D97-AF65-F5344CB8AC3E}">
        <p14:creationId xmlns:p14="http://schemas.microsoft.com/office/powerpoint/2010/main" val="4073230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8981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997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9003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0474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2495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41148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Box 11">
            <a:extLst>
              <a:ext uri="{FF2B5EF4-FFF2-40B4-BE49-F238E27FC236}">
                <a16:creationId xmlns:a16="http://schemas.microsoft.com/office/drawing/2014/main" id="{A7F9E12E-6ECA-6402-7890-4AF7C129F7AB}"/>
              </a:ext>
            </a:extLst>
          </p:cNvPr>
          <p:cNvSpPr txBox="1"/>
          <p:nvPr/>
        </p:nvSpPr>
        <p:spPr>
          <a:xfrm>
            <a:off x="898297" y="971257"/>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3" name="TextBox 14">
            <a:extLst>
              <a:ext uri="{FF2B5EF4-FFF2-40B4-BE49-F238E27FC236}">
                <a16:creationId xmlns:a16="http://schemas.microsoft.com/office/drawing/2014/main" id="{8C3FC9A8-4A07-866D-6544-F5A0D47005A7}"/>
              </a:ext>
            </a:extLst>
          </p:cNvPr>
          <p:cNvSpPr txBox="1"/>
          <p:nvPr/>
        </p:nvSpPr>
        <p:spPr>
          <a:xfrm>
            <a:off x="9330491" y="2613784"/>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2012902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7852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69E06C17-F185-90ED-0222-017D992DE03D}"/>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3" name="Straight Connector 16">
            <a:extLst>
              <a:ext uri="{FF2B5EF4-FFF2-40B4-BE49-F238E27FC236}">
                <a16:creationId xmlns:a16="http://schemas.microsoft.com/office/drawing/2014/main" id="{E897EF26-94BC-7D32-F982-B3744ACB7687}"/>
              </a:ext>
            </a:extLst>
          </p:cNvPr>
          <p:cNvCxnSpPr/>
          <p:nvPr/>
        </p:nvCxnSpPr>
        <p:spPr>
          <a:xfrm>
            <a:off x="3726143" y="2133596"/>
            <a:ext cx="0" cy="3962407"/>
          </a:xfrm>
          <a:prstGeom prst="straightConnector1">
            <a:avLst/>
          </a:prstGeom>
          <a:noFill/>
          <a:ln w="12701" cap="rnd">
            <a:solidFill>
              <a:srgbClr val="8AD0D6">
                <a:alpha val="40000"/>
              </a:srgbClr>
            </a:solidFill>
            <a:prstDash val="solid"/>
          </a:ln>
        </p:spPr>
      </p:cxnSp>
      <p:cxnSp>
        <p:nvCxnSpPr>
          <p:cNvPr id="4" name="Straight Connector 17">
            <a:extLst>
              <a:ext uri="{FF2B5EF4-FFF2-40B4-BE49-F238E27FC236}">
                <a16:creationId xmlns:a16="http://schemas.microsoft.com/office/drawing/2014/main" id="{22652C3A-9B7F-621F-69DA-A19CA50C0E0D}"/>
              </a:ext>
            </a:extLst>
          </p:cNvPr>
          <p:cNvCxnSpPr/>
          <p:nvPr/>
        </p:nvCxnSpPr>
        <p:spPr>
          <a:xfrm>
            <a:off x="6962223" y="2133596"/>
            <a:ext cx="0" cy="3966887"/>
          </a:xfrm>
          <a:prstGeom prst="straightConnector1">
            <a:avLst/>
          </a:prstGeom>
          <a:noFill/>
          <a:ln w="12701" cap="rnd">
            <a:solidFill>
              <a:srgbClr val="8AD0D6">
                <a:alpha val="40000"/>
              </a:srgbClr>
            </a:solidFill>
            <a:prstDash val="solid"/>
          </a:ln>
        </p:spPr>
      </p:cxnSp>
      <p:sp>
        <p:nvSpPr>
          <p:cNvPr id="5" name="Date Placeholder 3">
            <a:extLst>
              <a:ext uri="{FF2B5EF4-FFF2-40B4-BE49-F238E27FC236}">
                <a16:creationId xmlns:a16="http://schemas.microsoft.com/office/drawing/2014/main" id="{FB9B6348-9A3A-20FE-D0ED-6139783BC4BD}"/>
              </a:ext>
            </a:extLst>
          </p:cNvPr>
          <p:cNvSpPr txBox="1">
            <a:spLocks noGrp="1"/>
          </p:cNvSpPr>
          <p:nvPr>
            <p:ph type="dt" sz="half" idx="7"/>
          </p:nvPr>
        </p:nvSpPr>
        <p:spPr/>
        <p:txBody>
          <a:bodyPr/>
          <a:lstStyle>
            <a:lvl1pPr>
              <a:defRPr/>
            </a:lvl1pPr>
          </a:lstStyle>
          <a:p>
            <a:pPr lvl="0"/>
            <a:fld id="{E794332F-0496-BA46-ADC5-DAC3DC2B36CC}" type="datetime1">
              <a:rPr lang="en-AU"/>
              <a:pPr lvl="0"/>
              <a:t>28/03/2023</a:t>
            </a:fld>
            <a:endParaRPr lang="en-AU"/>
          </a:p>
        </p:txBody>
      </p:sp>
      <p:sp>
        <p:nvSpPr>
          <p:cNvPr id="6" name="Footer Placeholder 4">
            <a:extLst>
              <a:ext uri="{FF2B5EF4-FFF2-40B4-BE49-F238E27FC236}">
                <a16:creationId xmlns:a16="http://schemas.microsoft.com/office/drawing/2014/main" id="{2405AF3F-F22F-F601-9C87-84C5A4CBC65E}"/>
              </a:ext>
            </a:extLst>
          </p:cNvPr>
          <p:cNvSpPr txBox="1">
            <a:spLocks noGrp="1"/>
          </p:cNvSpPr>
          <p:nvPr>
            <p:ph type="ftr" sz="quarter" idx="9"/>
          </p:nvPr>
        </p:nvSpPr>
        <p:spPr/>
        <p:txBody>
          <a:bodyPr/>
          <a:lstStyle>
            <a:lvl1pPr>
              <a:defRPr/>
            </a:lvl1pPr>
          </a:lstStyle>
          <a:p>
            <a:pPr lvl="0"/>
            <a:endParaRPr lang="en-AU"/>
          </a:p>
        </p:txBody>
      </p:sp>
      <p:sp>
        <p:nvSpPr>
          <p:cNvPr id="7" name="Slide Number Placeholder 5">
            <a:extLst>
              <a:ext uri="{FF2B5EF4-FFF2-40B4-BE49-F238E27FC236}">
                <a16:creationId xmlns:a16="http://schemas.microsoft.com/office/drawing/2014/main" id="{AF54A76C-5BBB-39D8-C052-698BC3D671C2}"/>
              </a:ext>
            </a:extLst>
          </p:cNvPr>
          <p:cNvSpPr txBox="1">
            <a:spLocks noGrp="1"/>
          </p:cNvSpPr>
          <p:nvPr>
            <p:ph type="sldNum" sz="quarter" idx="8"/>
          </p:nvPr>
        </p:nvSpPr>
        <p:spPr/>
        <p:txBody>
          <a:bodyPr/>
          <a:lstStyle>
            <a:lvl1pPr>
              <a:defRPr/>
            </a:lvl1pPr>
          </a:lstStyle>
          <a:p>
            <a:pPr lvl="0"/>
            <a:fld id="{415E4291-5C27-EB48-8009-D516BCAFB6DF}" type="slidenum">
              <a:t>‹#›</a:t>
            </a:fld>
            <a:endParaRPr lang="en-AU"/>
          </a:p>
        </p:txBody>
      </p:sp>
    </p:spTree>
    <p:extLst>
      <p:ext uri="{BB962C8B-B14F-4D97-AF65-F5344CB8AC3E}">
        <p14:creationId xmlns:p14="http://schemas.microsoft.com/office/powerpoint/2010/main" val="33566487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96365AF4-1575-34A3-98A8-79DB34F1E502}"/>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3" name="Text Placeholder 4">
            <a:extLst>
              <a:ext uri="{FF2B5EF4-FFF2-40B4-BE49-F238E27FC236}">
                <a16:creationId xmlns:a16="http://schemas.microsoft.com/office/drawing/2014/main" id="{A3D50275-1952-72EC-9F9C-169005A7E7F5}"/>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0CF4C50E-38B0-33C2-74BB-3367EAC312B1}"/>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D96C7820-DC6A-FC52-4626-F9A16F0C7251}"/>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6" name="Straight Connector 18">
            <a:extLst>
              <a:ext uri="{FF2B5EF4-FFF2-40B4-BE49-F238E27FC236}">
                <a16:creationId xmlns:a16="http://schemas.microsoft.com/office/drawing/2014/main" id="{F3DAB2E1-D8D7-C597-3FDE-13A1D7CDC93B}"/>
              </a:ext>
            </a:extLst>
          </p:cNvPr>
          <p:cNvCxnSpPr/>
          <p:nvPr/>
        </p:nvCxnSpPr>
        <p:spPr>
          <a:xfrm>
            <a:off x="3726143" y="2133596"/>
            <a:ext cx="0" cy="3962407"/>
          </a:xfrm>
          <a:prstGeom prst="straightConnector1">
            <a:avLst/>
          </a:prstGeom>
          <a:noFill/>
          <a:ln w="12701" cap="rnd">
            <a:solidFill>
              <a:srgbClr val="8AD0D6">
                <a:alpha val="40000"/>
              </a:srgbClr>
            </a:solidFill>
            <a:prstDash val="solid"/>
          </a:ln>
        </p:spPr>
      </p:cxnSp>
      <p:cxnSp>
        <p:nvCxnSpPr>
          <p:cNvPr id="7" name="Straight Connector 19">
            <a:extLst>
              <a:ext uri="{FF2B5EF4-FFF2-40B4-BE49-F238E27FC236}">
                <a16:creationId xmlns:a16="http://schemas.microsoft.com/office/drawing/2014/main" id="{654A4DDD-3252-955C-0FA9-08E9D928136C}"/>
              </a:ext>
            </a:extLst>
          </p:cNvPr>
          <p:cNvCxnSpPr/>
          <p:nvPr/>
        </p:nvCxnSpPr>
        <p:spPr>
          <a:xfrm>
            <a:off x="6962223" y="2133596"/>
            <a:ext cx="0" cy="3966887"/>
          </a:xfrm>
          <a:prstGeom prst="straightConnector1">
            <a:avLst/>
          </a:prstGeom>
          <a:noFill/>
          <a:ln w="12701" cap="rnd">
            <a:solidFill>
              <a:srgbClr val="8AD0D6">
                <a:alpha val="40000"/>
              </a:srgbClr>
            </a:solidFill>
            <a:prstDash val="solid"/>
          </a:ln>
        </p:spPr>
      </p:cxnSp>
      <p:sp>
        <p:nvSpPr>
          <p:cNvPr id="8" name="Date Placeholder 3">
            <a:extLst>
              <a:ext uri="{FF2B5EF4-FFF2-40B4-BE49-F238E27FC236}">
                <a16:creationId xmlns:a16="http://schemas.microsoft.com/office/drawing/2014/main" id="{0CE63671-39A8-9EA1-4B2D-E231E9C2EFBD}"/>
              </a:ext>
            </a:extLst>
          </p:cNvPr>
          <p:cNvSpPr txBox="1">
            <a:spLocks noGrp="1"/>
          </p:cNvSpPr>
          <p:nvPr>
            <p:ph type="dt" sz="half" idx="7"/>
          </p:nvPr>
        </p:nvSpPr>
        <p:spPr/>
        <p:txBody>
          <a:bodyPr/>
          <a:lstStyle>
            <a:lvl1pPr>
              <a:defRPr/>
            </a:lvl1pPr>
          </a:lstStyle>
          <a:p>
            <a:pPr lvl="0"/>
            <a:fld id="{BEB12FAC-20E8-B840-A1C9-DB3A76B91513}" type="datetime1">
              <a:rPr lang="en-AU"/>
              <a:pPr lvl="0"/>
              <a:t>28/03/2023</a:t>
            </a:fld>
            <a:endParaRPr lang="en-AU"/>
          </a:p>
        </p:txBody>
      </p:sp>
      <p:sp>
        <p:nvSpPr>
          <p:cNvPr id="9" name="Footer Placeholder 4">
            <a:extLst>
              <a:ext uri="{FF2B5EF4-FFF2-40B4-BE49-F238E27FC236}">
                <a16:creationId xmlns:a16="http://schemas.microsoft.com/office/drawing/2014/main" id="{408E0C31-96DF-3AD7-EE3A-5C0351912E20}"/>
              </a:ext>
            </a:extLst>
          </p:cNvPr>
          <p:cNvSpPr txBox="1">
            <a:spLocks noGrp="1"/>
          </p:cNvSpPr>
          <p:nvPr>
            <p:ph type="ftr" sz="quarter" idx="9"/>
          </p:nvPr>
        </p:nvSpPr>
        <p:spPr/>
        <p:txBody>
          <a:bodyPr/>
          <a:lstStyle>
            <a:lvl1pPr>
              <a:defRPr/>
            </a:lvl1pPr>
          </a:lstStyle>
          <a:p>
            <a:pPr lvl="0"/>
            <a:endParaRPr lang="en-AU"/>
          </a:p>
        </p:txBody>
      </p:sp>
      <p:sp>
        <p:nvSpPr>
          <p:cNvPr id="10" name="Slide Number Placeholder 5">
            <a:extLst>
              <a:ext uri="{FF2B5EF4-FFF2-40B4-BE49-F238E27FC236}">
                <a16:creationId xmlns:a16="http://schemas.microsoft.com/office/drawing/2014/main" id="{C8A493B1-F3A5-46A8-4C6C-49614ADB47DF}"/>
              </a:ext>
            </a:extLst>
          </p:cNvPr>
          <p:cNvSpPr txBox="1">
            <a:spLocks noGrp="1"/>
          </p:cNvSpPr>
          <p:nvPr>
            <p:ph type="sldNum" sz="quarter" idx="8"/>
          </p:nvPr>
        </p:nvSpPr>
        <p:spPr/>
        <p:txBody>
          <a:bodyPr/>
          <a:lstStyle>
            <a:lvl1pPr>
              <a:defRPr/>
            </a:lvl1pPr>
          </a:lstStyle>
          <a:p>
            <a:pPr lvl="0"/>
            <a:fld id="{1D64736F-9399-624C-9A47-8E4452C00547}" type="slidenum">
              <a:t>‹#›</a:t>
            </a:fld>
            <a:endParaRPr lang="en-AU"/>
          </a:p>
        </p:txBody>
      </p:sp>
    </p:spTree>
    <p:extLst>
      <p:ext uri="{BB962C8B-B14F-4D97-AF65-F5344CB8AC3E}">
        <p14:creationId xmlns:p14="http://schemas.microsoft.com/office/powerpoint/2010/main" val="15404132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96505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0555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F2170A51-7CF1-72D3-8A85-57CC3A138711}"/>
              </a:ext>
            </a:extLst>
          </p:cNvPr>
          <p:cNvPicPr>
            <a:picLocks noChangeAspect="1"/>
          </p:cNvPicPr>
          <p:nvPr/>
        </p:nvPicPr>
        <p:blipFill>
          <a:blip r:embed="rId20"/>
          <a:srcRect l="3622"/>
          <a:stretch>
            <a:fillRect/>
          </a:stretch>
        </p:blipFill>
        <p:spPr>
          <a:xfrm>
            <a:off x="0" y="2669682"/>
            <a:ext cx="4037011" cy="4188317"/>
          </a:xfrm>
          <a:prstGeom prst="rect">
            <a:avLst/>
          </a:prstGeom>
          <a:noFill/>
          <a:ln cap="rnd">
            <a:noFill/>
          </a:ln>
        </p:spPr>
      </p:pic>
      <p:pic>
        <p:nvPicPr>
          <p:cNvPr id="3" name="Picture 6">
            <a:extLst>
              <a:ext uri="{FF2B5EF4-FFF2-40B4-BE49-F238E27FC236}">
                <a16:creationId xmlns:a16="http://schemas.microsoft.com/office/drawing/2014/main" id="{68862F65-577F-02C0-52A3-5C5F817C5E86}"/>
              </a:ext>
            </a:extLst>
          </p:cNvPr>
          <p:cNvPicPr>
            <a:picLocks noChangeAspect="1"/>
          </p:cNvPicPr>
          <p:nvPr/>
        </p:nvPicPr>
        <p:blipFill>
          <a:blip r:embed="rId21"/>
          <a:srcRect l="35689"/>
          <a:stretch>
            <a:fillRect/>
          </a:stretch>
        </p:blipFill>
        <p:spPr>
          <a:xfrm>
            <a:off x="0" y="2892347"/>
            <a:ext cx="1522411" cy="2365452"/>
          </a:xfrm>
          <a:prstGeom prst="rect">
            <a:avLst/>
          </a:prstGeom>
          <a:noFill/>
          <a:ln cap="rnd">
            <a:noFill/>
          </a:ln>
        </p:spPr>
      </p:pic>
      <p:sp>
        <p:nvSpPr>
          <p:cNvPr id="4" name="Oval 15">
            <a:extLst>
              <a:ext uri="{FF2B5EF4-FFF2-40B4-BE49-F238E27FC236}">
                <a16:creationId xmlns:a16="http://schemas.microsoft.com/office/drawing/2014/main" id="{3952F2E1-5487-C14D-EA54-1B6A8D1013AA}"/>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5" name="Picture 8">
            <a:extLst>
              <a:ext uri="{FF2B5EF4-FFF2-40B4-BE49-F238E27FC236}">
                <a16:creationId xmlns:a16="http://schemas.microsoft.com/office/drawing/2014/main" id="{9D60D282-5DA4-647D-6492-1BCB47A45D14}"/>
              </a:ext>
            </a:extLst>
          </p:cNvPr>
          <p:cNvPicPr>
            <a:picLocks noChangeAspect="1"/>
          </p:cNvPicPr>
          <p:nvPr/>
        </p:nvPicPr>
        <p:blipFill>
          <a:blip r:embed="rId22"/>
          <a:srcRect t="28870"/>
          <a:stretch>
            <a:fillRect/>
          </a:stretch>
        </p:blipFill>
        <p:spPr>
          <a:xfrm>
            <a:off x="7999408" y="0"/>
            <a:ext cx="1603391" cy="1141408"/>
          </a:xfrm>
          <a:prstGeom prst="rect">
            <a:avLst/>
          </a:prstGeom>
          <a:noFill/>
          <a:ln cap="rnd">
            <a:noFill/>
          </a:ln>
        </p:spPr>
      </p:pic>
      <p:pic>
        <p:nvPicPr>
          <p:cNvPr id="6" name="Picture 9">
            <a:extLst>
              <a:ext uri="{FF2B5EF4-FFF2-40B4-BE49-F238E27FC236}">
                <a16:creationId xmlns:a16="http://schemas.microsoft.com/office/drawing/2014/main" id="{E1BA3E4B-0367-B8D7-A3AC-6DF10A02AB39}"/>
              </a:ext>
            </a:extLst>
          </p:cNvPr>
          <p:cNvPicPr>
            <a:picLocks noChangeAspect="1"/>
          </p:cNvPicPr>
          <p:nvPr/>
        </p:nvPicPr>
        <p:blipFill>
          <a:blip r:embed="rId23"/>
          <a:srcRect b="23393"/>
          <a:stretch>
            <a:fillRect/>
          </a:stretch>
        </p:blipFill>
        <p:spPr>
          <a:xfrm>
            <a:off x="8605875" y="6096003"/>
            <a:ext cx="993733" cy="761996"/>
          </a:xfrm>
          <a:prstGeom prst="rect">
            <a:avLst/>
          </a:prstGeom>
          <a:noFill/>
          <a:ln cap="rnd">
            <a:noFill/>
          </a:ln>
        </p:spPr>
      </p:pic>
      <p:sp>
        <p:nvSpPr>
          <p:cNvPr id="7" name="Rectangle 13">
            <a:extLst>
              <a:ext uri="{FF2B5EF4-FFF2-40B4-BE49-F238E27FC236}">
                <a16:creationId xmlns:a16="http://schemas.microsoft.com/office/drawing/2014/main" id="{24338C0E-7307-DA9F-D18C-9FF7986CEE08}"/>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8" name="Title Placeholder 1">
            <a:extLst>
              <a:ext uri="{FF2B5EF4-FFF2-40B4-BE49-F238E27FC236}">
                <a16:creationId xmlns:a16="http://schemas.microsoft.com/office/drawing/2014/main" id="{CF8EA92F-5A26-72E2-93BE-C3F6CF9BECB4}"/>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029891A5-0B9D-0516-1F3F-37C2684E8DF6}"/>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55203B45-7009-640C-1E5D-DFA5FDAB56BA}"/>
              </a:ext>
            </a:extLst>
          </p:cNvPr>
          <p:cNvSpPr txBox="1">
            <a:spLocks noGrp="1"/>
          </p:cNvSpPr>
          <p:nvPr>
            <p:ph type="dt" sz="half" idx="2"/>
          </p:nvPr>
        </p:nvSpPr>
        <p:spPr>
          <a:xfrm rot="5400013">
            <a:off x="10155647"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AU" sz="1100" b="0" i="0" u="none" strike="noStrike" kern="1200" cap="none" spc="0" baseline="0">
                <a:solidFill>
                  <a:srgbClr val="FFFFFF"/>
                </a:solidFill>
                <a:uFillTx/>
                <a:latin typeface="Century Gothic"/>
              </a:defRPr>
            </a:lvl1pPr>
          </a:lstStyle>
          <a:p>
            <a:pPr lvl="0"/>
            <a:fld id="{EEED7123-2E84-7E41-8717-BFBC5C9421C3}" type="datetime1">
              <a:rPr lang="en-AU"/>
              <a:pPr lvl="0"/>
              <a:t>28/03/2023</a:t>
            </a:fld>
            <a:endParaRPr lang="en-AU"/>
          </a:p>
        </p:txBody>
      </p:sp>
      <p:sp>
        <p:nvSpPr>
          <p:cNvPr id="11" name="Footer Placeholder 4">
            <a:extLst>
              <a:ext uri="{FF2B5EF4-FFF2-40B4-BE49-F238E27FC236}">
                <a16:creationId xmlns:a16="http://schemas.microsoft.com/office/drawing/2014/main" id="{A12EAD49-EDDB-1CBC-663F-27C7E96DE5BB}"/>
              </a:ext>
            </a:extLst>
          </p:cNvPr>
          <p:cNvSpPr txBox="1">
            <a:spLocks noGrp="1"/>
          </p:cNvSpPr>
          <p:nvPr>
            <p:ph type="ftr" sz="quarter" idx="3"/>
          </p:nvPr>
        </p:nvSpPr>
        <p:spPr>
          <a:xfrm rot="5400013">
            <a:off x="895157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AU" sz="1100" b="0" i="0" u="none" strike="noStrike" kern="1200" cap="none" spc="0" baseline="0">
                <a:solidFill>
                  <a:srgbClr val="FFFFFF"/>
                </a:solidFill>
                <a:uFillTx/>
                <a:latin typeface="Century Gothic"/>
              </a:defRPr>
            </a:lvl1pPr>
          </a:lstStyle>
          <a:p>
            <a:pPr lvl="0"/>
            <a:endParaRPr lang="en-AU"/>
          </a:p>
        </p:txBody>
      </p:sp>
      <p:sp>
        <p:nvSpPr>
          <p:cNvPr id="12" name="Slide Number Placeholder 5">
            <a:extLst>
              <a:ext uri="{FF2B5EF4-FFF2-40B4-BE49-F238E27FC236}">
                <a16:creationId xmlns:a16="http://schemas.microsoft.com/office/drawing/2014/main" id="{674214E6-780D-1B75-DDBE-7FFA2425CDB5}"/>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AU" sz="2800" b="0" i="0" u="none" strike="noStrike" kern="1200" cap="none" spc="0" baseline="0">
                <a:solidFill>
                  <a:srgbClr val="FFFFFF"/>
                </a:solidFill>
                <a:uFillTx/>
                <a:latin typeface="Century Gothic"/>
              </a:defRPr>
            </a:lvl1pPr>
          </a:lstStyle>
          <a:p>
            <a:pPr lvl="0"/>
            <a:fld id="{F68135A4-94A1-2B45-AEDF-2348E9A8B11A}" type="slidenum">
              <a:t>‹#›</a:t>
            </a:fld>
            <a:endParaRPr lang="en-AU"/>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investopedia.com/terms/j/jack-welch.asp" TargetMode="External"/><Relationship Id="rId2" Type="http://schemas.openxmlformats.org/officeDocument/2006/relationships/hyperlink" Target="https://hbr.org/1989/09/speed-simplicity-self-confidence-an-interview-with-jack-welc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ACCB7-B6FB-D482-E59D-FEEDD5561A62}"/>
              </a:ext>
            </a:extLst>
          </p:cNvPr>
          <p:cNvSpPr txBox="1">
            <a:spLocks noGrp="1"/>
          </p:cNvSpPr>
          <p:nvPr>
            <p:ph type="ctrTitle" idx="4294967295"/>
          </p:nvPr>
        </p:nvSpPr>
        <p:spPr>
          <a:xfrm>
            <a:off x="0" y="-1534160"/>
            <a:ext cx="12192000" cy="8808719"/>
          </a:xfrm>
          <a:prstGeom prst="rect">
            <a:avLst/>
          </a:prstGeom>
          <a:noFill/>
          <a:ln>
            <a:noFill/>
          </a:ln>
        </p:spPr>
        <p:txBody>
          <a:bodyPr vert="horz" wrap="square" lIns="91440" tIns="45720" rIns="91440" bIns="45720" anchor="b" anchorCtr="0" compatLnSpc="1">
            <a:noAutofit/>
          </a:bodyPr>
          <a:lstStyle/>
          <a:p>
            <a:pPr lvl="0"/>
            <a:br>
              <a:rPr lang="en-US" sz="2400" dirty="0"/>
            </a:br>
            <a:r>
              <a:rPr lang="en-US" sz="2400" dirty="0"/>
              <a:t>LEADERSHIP AND</a:t>
            </a:r>
            <a:br>
              <a:rPr lang="en-US" sz="2400" dirty="0"/>
            </a:br>
            <a:r>
              <a:rPr lang="en-US" sz="2400" dirty="0"/>
              <a:t>MANAGEMENT, THEORY AND</a:t>
            </a:r>
            <a:br>
              <a:rPr lang="en-US" sz="2400" dirty="0"/>
            </a:br>
            <a:r>
              <a:rPr lang="en-US" sz="2400" dirty="0"/>
              <a:t>PRACTICE</a:t>
            </a:r>
            <a:br>
              <a:rPr lang="en-US" sz="2400" dirty="0"/>
            </a:br>
            <a:br>
              <a:rPr lang="en-US" sz="2400" dirty="0"/>
            </a:br>
            <a:br>
              <a:rPr lang="en-US" sz="2400" dirty="0"/>
            </a:br>
            <a:br>
              <a:rPr lang="en-US" sz="2400" dirty="0"/>
            </a:br>
            <a:br>
              <a:rPr lang="en-US" sz="2400" dirty="0"/>
            </a:br>
            <a:br>
              <a:rPr lang="en-US" sz="2400" dirty="0"/>
            </a:br>
            <a:br>
              <a:rPr lang="en-US" sz="2400" dirty="0"/>
            </a:br>
            <a:r>
              <a:rPr lang="en-US" sz="2000" dirty="0"/>
              <a:t>Students Name</a:t>
            </a:r>
            <a:br>
              <a:rPr lang="en-GB" sz="2000" dirty="0"/>
            </a:br>
            <a:r>
              <a:rPr lang="en-US" sz="2000" dirty="0"/>
              <a:t>Gabor</a:t>
            </a:r>
            <a:r>
              <a:rPr lang="en-GB" sz="2000" dirty="0"/>
              <a:t> Kovacs (2011284)</a:t>
            </a:r>
            <a:br>
              <a:rPr lang="en-GB" sz="2000" dirty="0"/>
            </a:br>
            <a:r>
              <a:rPr lang="en-GB" sz="2000" dirty="0"/>
              <a:t>Anita Valeria </a:t>
            </a:r>
            <a:r>
              <a:rPr lang="en-GB" sz="2000" dirty="0" err="1"/>
              <a:t>Barna</a:t>
            </a:r>
            <a:r>
              <a:rPr lang="en-GB" sz="2000" dirty="0"/>
              <a:t> (2012749)</a:t>
            </a:r>
            <a:br>
              <a:rPr lang="en-GB" sz="2000" dirty="0"/>
            </a:br>
            <a:r>
              <a:rPr lang="en-GB" sz="2000" dirty="0"/>
              <a:t>Georgi Georgiev (2011297)</a:t>
            </a:r>
            <a:br>
              <a:rPr lang="en-US" sz="2000" dirty="0"/>
            </a:br>
            <a:r>
              <a:rPr lang="en-US" sz="2000" dirty="0"/>
              <a:t>Teacher’s Name-</a:t>
            </a:r>
            <a:r>
              <a:rPr lang="en-GB" sz="2000" dirty="0"/>
              <a:t> Mushfiqur Rahman</a:t>
            </a:r>
            <a:br>
              <a:rPr lang="en-GB" sz="2400" dirty="0"/>
            </a:br>
            <a:br>
              <a:rPr lang="en-GB" sz="2400" dirty="0"/>
            </a:br>
            <a:br>
              <a:rPr lang="en-GB" sz="2400" dirty="0"/>
            </a:br>
            <a:br>
              <a:rPr lang="en-GB" sz="2400" dirty="0"/>
            </a:br>
            <a:br>
              <a:rPr lang="en-GB" sz="2400" dirty="0"/>
            </a:br>
            <a:br>
              <a:rPr lang="en-GB" sz="2400" dirty="0"/>
            </a:br>
            <a:r>
              <a:rPr lang="en-GB" sz="2400" dirty="0"/>
              <a:t>		</a:t>
            </a:r>
            <a:r>
              <a:rPr lang="en-US" sz="2800" dirty="0"/>
              <a:t>LEADERSHIP AND MANAGEMENT, THEORY AND PRACTICE</a:t>
            </a:r>
            <a:br>
              <a:rPr lang="en-US" sz="2800" dirty="0"/>
            </a:br>
            <a:br>
              <a:rPr lang="en-GB" sz="2400" dirty="0"/>
            </a:br>
            <a:br>
              <a:rPr lang="en-GB" sz="2400" dirty="0"/>
            </a:br>
            <a:br>
              <a:rPr lang="en-GB" sz="2400" dirty="0"/>
            </a:br>
            <a:br>
              <a:rPr lang="en-GB" sz="2400" dirty="0"/>
            </a:br>
            <a:br>
              <a:rPr lang="en-GB" sz="2400" dirty="0"/>
            </a:br>
            <a:br>
              <a:rPr lang="en-GB" sz="2400" dirty="0"/>
            </a:br>
            <a:br>
              <a:rPr lang="en-GB" sz="2400" dirty="0"/>
            </a:br>
            <a:r>
              <a:rPr lang="en-GB" sz="2400" dirty="0"/>
              <a:t>			</a:t>
            </a:r>
            <a:br>
              <a:rPr lang="en-GB" sz="2400" dirty="0"/>
            </a:br>
            <a:endParaRPr lang="en-AU" sz="2400" dirty="0"/>
          </a:p>
        </p:txBody>
      </p:sp>
      <p:sp>
        <p:nvSpPr>
          <p:cNvPr id="3" name="Subtitle 2">
            <a:extLst>
              <a:ext uri="{FF2B5EF4-FFF2-40B4-BE49-F238E27FC236}">
                <a16:creationId xmlns:a16="http://schemas.microsoft.com/office/drawing/2014/main" id="{4432B371-438C-DC3E-2D68-88B467DAA964}"/>
              </a:ext>
            </a:extLst>
          </p:cNvPr>
          <p:cNvSpPr txBox="1">
            <a:spLocks noGrp="1"/>
          </p:cNvSpPr>
          <p:nvPr>
            <p:ph type="subTitle" idx="4294967295"/>
          </p:nvPr>
        </p:nvSpPr>
        <p:spPr>
          <a:xfrm>
            <a:off x="0" y="6108700"/>
            <a:ext cx="8826500" cy="862013"/>
          </a:xfrm>
          <a:prstGeom prst="rect">
            <a:avLst/>
          </a:prstGeom>
          <a:noFill/>
          <a:ln>
            <a:noFill/>
          </a:ln>
        </p:spPr>
        <p:txBody>
          <a:bodyPr vert="horz" wrap="square" lIns="91440" tIns="45720" rIns="91440" bIns="45720" anchor="t" anchorCtr="0" compatLnSpc="1">
            <a:normAutofit/>
          </a:bodyPr>
          <a:lstStyle/>
          <a:p>
            <a:pPr marL="0" lvl="0" indent="0">
              <a:buNone/>
            </a:pPr>
            <a:r>
              <a:rPr lang="en-US" cap="all">
                <a:solidFill>
                  <a:srgbClr val="8AD0D6"/>
                </a:solidFill>
              </a:rPr>
              <a:t>Case Study: Jack Welch</a:t>
            </a:r>
          </a:p>
          <a:p>
            <a:pPr marL="0" lvl="0" indent="0">
              <a:buNone/>
            </a:pPr>
            <a:endParaRPr lang="en-AU" cap="all">
              <a:solidFill>
                <a:srgbClr val="8AD0D6"/>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BB748-9857-CD2A-D68D-301559AD0DD1}"/>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Table of Content </a:t>
            </a:r>
            <a:endParaRPr lang="en-AU"/>
          </a:p>
        </p:txBody>
      </p:sp>
      <p:sp>
        <p:nvSpPr>
          <p:cNvPr id="3" name="Content Placeholder 2">
            <a:extLst>
              <a:ext uri="{FF2B5EF4-FFF2-40B4-BE49-F238E27FC236}">
                <a16:creationId xmlns:a16="http://schemas.microsoft.com/office/drawing/2014/main" id="{3B28632B-3BFF-8FFE-0B84-D19F642C4220}"/>
              </a:ext>
            </a:extLst>
          </p:cNvPr>
          <p:cNvSpPr txBox="1">
            <a:spLocks noGrp="1"/>
          </p:cNvSpPr>
          <p:nvPr>
            <p:ph idx="1"/>
          </p:nvPr>
        </p:nvSpPr>
        <p:spPr>
          <a:xfrm>
            <a:off x="1103315" y="1336432"/>
            <a:ext cx="8946544" cy="4911964"/>
          </a:xfrm>
          <a:prstGeom prst="rect">
            <a:avLst/>
          </a:prstGeom>
          <a:noFill/>
          <a:ln>
            <a:noFill/>
          </a:ln>
        </p:spPr>
        <p:txBody>
          <a:bodyPr vert="horz" wrap="square" lIns="91440" tIns="45720" rIns="91440" bIns="45720" anchor="t" anchorCtr="0" compatLnSpc="1">
            <a:normAutofit/>
          </a:bodyPr>
          <a:lstStyle/>
          <a:p>
            <a:pPr lvl="0"/>
            <a:r>
              <a:rPr lang="en-US"/>
              <a:t>Introduction</a:t>
            </a:r>
          </a:p>
          <a:p>
            <a:pPr lvl="0"/>
            <a:r>
              <a:rPr lang="en-US"/>
              <a:t>Jack Welch and GE</a:t>
            </a:r>
          </a:p>
          <a:p>
            <a:pPr lvl="0"/>
            <a:r>
              <a:rPr lang="en-US"/>
              <a:t>Leadership perspectives on Jack Welch</a:t>
            </a:r>
          </a:p>
          <a:p>
            <a:pPr lvl="0"/>
            <a:r>
              <a:rPr lang="en-US"/>
              <a:t>Leadership perspectives (Transformational):</a:t>
            </a:r>
          </a:p>
          <a:p>
            <a:pPr lvl="0"/>
            <a:r>
              <a:rPr lang="en-US"/>
              <a:t>Leadership perspectives (Transactional):</a:t>
            </a:r>
          </a:p>
          <a:p>
            <a:pPr lvl="0"/>
            <a:r>
              <a:rPr lang="en-US"/>
              <a:t>Leadership qualities of Jack Welch</a:t>
            </a:r>
          </a:p>
          <a:p>
            <a:pPr lvl="0"/>
            <a:r>
              <a:rPr lang="en-US"/>
              <a:t>Benefits of Jack Welch's Leadership Style:</a:t>
            </a:r>
          </a:p>
          <a:p>
            <a:pPr lvl="0"/>
            <a:r>
              <a:rPr lang="en-US"/>
              <a:t>Limitations of Jack Welch's Leadership Style:</a:t>
            </a:r>
          </a:p>
          <a:p>
            <a:pPr lvl="0"/>
            <a:r>
              <a:rPr lang="en-US"/>
              <a:t>Challenges of the Leadership style of Jack Welch:</a:t>
            </a:r>
          </a:p>
          <a:p>
            <a:pPr lvl="0"/>
            <a:r>
              <a:rPr lang="en-US"/>
              <a:t>Theoretical Perspective</a:t>
            </a:r>
          </a:p>
          <a:p>
            <a:pPr lvl="0"/>
            <a:r>
              <a:rPr lang="en-US"/>
              <a:t>Conclusion</a:t>
            </a:r>
          </a:p>
          <a:p>
            <a:pPr lvl="0"/>
            <a:r>
              <a:rPr lang="en-US"/>
              <a:t>References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1CC5A-8661-D6F8-BA35-294DEFCFDE3C}"/>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AU"/>
              <a:t>Introduction</a:t>
            </a:r>
          </a:p>
        </p:txBody>
      </p:sp>
      <p:sp>
        <p:nvSpPr>
          <p:cNvPr id="3" name="Content Placeholder 2">
            <a:extLst>
              <a:ext uri="{FF2B5EF4-FFF2-40B4-BE49-F238E27FC236}">
                <a16:creationId xmlns:a16="http://schemas.microsoft.com/office/drawing/2014/main" id="{75614BCB-1E1E-8899-BE2A-9DB56FDD60D2}"/>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Jack Welch: A Renowned Leader</a:t>
            </a:r>
          </a:p>
          <a:p>
            <a:pPr lvl="0"/>
            <a:endParaRPr lang="en-US"/>
          </a:p>
          <a:p>
            <a:pPr lvl="0"/>
            <a:r>
              <a:rPr lang="en-US"/>
              <a:t>Leadership and Management Style</a:t>
            </a:r>
          </a:p>
          <a:p>
            <a:pPr lvl="0"/>
            <a:endParaRPr lang="en-US"/>
          </a:p>
          <a:p>
            <a:pPr lvl="0"/>
            <a:r>
              <a:rPr lang="en-US"/>
              <a:t>Achievements under his tenure</a:t>
            </a:r>
          </a:p>
          <a:p>
            <a:pPr lvl="0"/>
            <a:endParaRPr lang="en-US"/>
          </a:p>
          <a:p>
            <a:pPr lvl="0"/>
            <a:r>
              <a:rPr lang="en-US"/>
              <a:t>Legacy and impact on GE</a:t>
            </a:r>
          </a:p>
          <a:p>
            <a:pPr lvl="0"/>
            <a:endParaRPr lang="en-AU"/>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031F7-DE0B-0912-11B8-29FF847CF077}"/>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AU"/>
              <a:t>Jack Welch and GE</a:t>
            </a:r>
          </a:p>
        </p:txBody>
      </p:sp>
      <p:sp>
        <p:nvSpPr>
          <p:cNvPr id="3" name="Content Placeholder 2">
            <a:extLst>
              <a:ext uri="{FF2B5EF4-FFF2-40B4-BE49-F238E27FC236}">
                <a16:creationId xmlns:a16="http://schemas.microsoft.com/office/drawing/2014/main" id="{39D393F0-42F5-900A-3CBE-8C2ADCD6DD50}"/>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Jack Welch was a transformational leader who drove significant changes in General Electric (GE) during his tenure as CEO.</a:t>
            </a:r>
          </a:p>
          <a:p>
            <a:pPr lvl="0"/>
            <a:endParaRPr lang="en-US"/>
          </a:p>
          <a:p>
            <a:pPr lvl="0"/>
            <a:r>
              <a:rPr lang="en-US"/>
              <a:t>Welch implemented a management style based on continuous improvement and accountability, encouraging employees to challenge the status quo and strive for better results.</a:t>
            </a:r>
          </a:p>
          <a:p>
            <a:pPr lvl="0"/>
            <a:endParaRPr lang="en-US"/>
          </a:p>
          <a:p>
            <a:pPr lvl="0"/>
            <a:r>
              <a:rPr lang="en-US"/>
              <a:t>He also emphasized a strong focus on performance metrics, implementing the famous "rank and yank" system to weed out underperforming employees.</a:t>
            </a:r>
          </a:p>
          <a:p>
            <a:pPr lvl="0"/>
            <a:endParaRPr lang="en-US"/>
          </a:p>
          <a:p>
            <a:pPr lvl="0"/>
            <a:r>
              <a:rPr lang="en-US"/>
              <a:t>Welch was known for his strategic acquisitions and divestitures. </a:t>
            </a:r>
          </a:p>
          <a:p>
            <a:pPr lvl="0"/>
            <a:endParaRPr lang="en-AU"/>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7E5A0-0BFF-0165-63EB-B9353992ED5D}"/>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Leadership perspectives on Jack Welch</a:t>
            </a:r>
            <a:endParaRPr lang="en-AU"/>
          </a:p>
        </p:txBody>
      </p:sp>
      <p:sp>
        <p:nvSpPr>
          <p:cNvPr id="3" name="Content Placeholder 2">
            <a:extLst>
              <a:ext uri="{FF2B5EF4-FFF2-40B4-BE49-F238E27FC236}">
                <a16:creationId xmlns:a16="http://schemas.microsoft.com/office/drawing/2014/main" id="{C224D822-01CF-076A-9275-D26CD9F36AF8}"/>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Strategic Vision and Execution</a:t>
            </a:r>
          </a:p>
          <a:p>
            <a:pPr lvl="0"/>
            <a:r>
              <a:rPr lang="en-US"/>
              <a:t>Focus on Performance and Results</a:t>
            </a:r>
          </a:p>
          <a:p>
            <a:pPr lvl="0"/>
            <a:r>
              <a:rPr lang="en-US"/>
              <a:t>People Development and Empowerment</a:t>
            </a:r>
          </a:p>
          <a:p>
            <a:pPr lvl="0"/>
            <a:r>
              <a:rPr lang="en-US"/>
              <a:t>Continuous Improvement and Change</a:t>
            </a:r>
          </a:p>
          <a:p>
            <a:pPr lvl="0"/>
            <a:endParaRPr lang="en-AU"/>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2F7ED-6802-36B1-E630-A60FED5B4D77}"/>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AU"/>
              <a:t>Leadership perspectives (Transformational):</a:t>
            </a:r>
          </a:p>
        </p:txBody>
      </p:sp>
      <p:sp>
        <p:nvSpPr>
          <p:cNvPr id="3" name="Content Placeholder 2">
            <a:extLst>
              <a:ext uri="{FF2B5EF4-FFF2-40B4-BE49-F238E27FC236}">
                <a16:creationId xmlns:a16="http://schemas.microsoft.com/office/drawing/2014/main" id="{113C9100-34C2-9165-3820-9943E1394865}"/>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Welch emphasized on the importance of change and innovation to stay ahead of competitors.</a:t>
            </a:r>
          </a:p>
          <a:p>
            <a:pPr lvl="0"/>
            <a:endParaRPr lang="en-US"/>
          </a:p>
          <a:p>
            <a:pPr lvl="0"/>
            <a:r>
              <a:rPr lang="en-US"/>
              <a:t>He instilled a performance-driven culture that valued meritocracy and accountability.</a:t>
            </a:r>
          </a:p>
          <a:p>
            <a:pPr lvl="0"/>
            <a:endParaRPr lang="en-US"/>
          </a:p>
          <a:p>
            <a:pPr lvl="0"/>
            <a:r>
              <a:rPr lang="en-US"/>
              <a:t>Welch fostered an open communication culture, promoting transparency and trust within the organization.</a:t>
            </a:r>
          </a:p>
          <a:p>
            <a:pPr lvl="0"/>
            <a:endParaRPr lang="en-US"/>
          </a:p>
          <a:p>
            <a:pPr lvl="0"/>
            <a:r>
              <a:rPr lang="en-US"/>
              <a:t>He encouraged decentralization, allowing business units to make decisions independently.</a:t>
            </a:r>
          </a:p>
          <a:p>
            <a:pPr lvl="0"/>
            <a:endParaRPr lang="en-AU"/>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1EC52-6F32-A7CC-5D74-A173B75B4D65}"/>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AU"/>
              <a:t>Leadership perspectives (Transactional):</a:t>
            </a:r>
          </a:p>
        </p:txBody>
      </p:sp>
      <p:sp>
        <p:nvSpPr>
          <p:cNvPr id="3" name="Content Placeholder 2">
            <a:extLst>
              <a:ext uri="{FF2B5EF4-FFF2-40B4-BE49-F238E27FC236}">
                <a16:creationId xmlns:a16="http://schemas.microsoft.com/office/drawing/2014/main" id="{9B4C478F-A5EC-D686-7C48-4802EE32632A}"/>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Emphasis on setting goals and targets.</a:t>
            </a:r>
          </a:p>
          <a:p>
            <a:pPr lvl="0"/>
            <a:endParaRPr lang="en-US"/>
          </a:p>
          <a:p>
            <a:pPr lvl="0"/>
            <a:r>
              <a:rPr lang="en-US"/>
              <a:t>Use of rewards and punishments to motivate employees.</a:t>
            </a:r>
          </a:p>
          <a:p>
            <a:pPr lvl="0"/>
            <a:endParaRPr lang="en-US"/>
          </a:p>
          <a:p>
            <a:pPr lvl="0"/>
            <a:r>
              <a:rPr lang="en-US"/>
              <a:t>Focus on monitoring and controlling performance.</a:t>
            </a:r>
          </a:p>
          <a:p>
            <a:pPr lvl="0"/>
            <a:endParaRPr lang="en-US"/>
          </a:p>
          <a:p>
            <a:pPr lvl="0"/>
            <a:r>
              <a:rPr lang="en-US"/>
              <a:t>Communication style was direct and to the point.</a:t>
            </a:r>
          </a:p>
          <a:p>
            <a:pPr lvl="0"/>
            <a:endParaRPr lang="en-AU"/>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C3830-D240-8A8E-28E8-97D913574BF3}"/>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Leadership qualities of Jack Welch</a:t>
            </a:r>
            <a:endParaRPr lang="en-AU"/>
          </a:p>
        </p:txBody>
      </p:sp>
      <p:sp>
        <p:nvSpPr>
          <p:cNvPr id="3" name="Content Placeholder 2">
            <a:extLst>
              <a:ext uri="{FF2B5EF4-FFF2-40B4-BE49-F238E27FC236}">
                <a16:creationId xmlns:a16="http://schemas.microsoft.com/office/drawing/2014/main" id="{CAB0A29F-543E-410A-2419-1993E7DA1436}"/>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Visionary thinking</a:t>
            </a:r>
          </a:p>
          <a:p>
            <a:pPr lvl="0"/>
            <a:endParaRPr lang="en-US"/>
          </a:p>
          <a:p>
            <a:pPr lvl="0"/>
            <a:r>
              <a:rPr lang="en-US"/>
              <a:t>Decisiveness</a:t>
            </a:r>
          </a:p>
          <a:p>
            <a:pPr lvl="0"/>
            <a:endParaRPr lang="en-US"/>
          </a:p>
          <a:p>
            <a:pPr lvl="0"/>
            <a:r>
              <a:rPr lang="en-US"/>
              <a:t>Empowering others</a:t>
            </a:r>
          </a:p>
          <a:p>
            <a:pPr lvl="0"/>
            <a:endParaRPr lang="en-US"/>
          </a:p>
          <a:p>
            <a:pPr lvl="0"/>
            <a:r>
              <a:rPr lang="en-US"/>
              <a:t>Continuous learning</a:t>
            </a:r>
          </a:p>
          <a:p>
            <a:pPr lvl="0"/>
            <a:endParaRPr lang="en-AU"/>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83054-17F5-928F-D847-8E2F478C6672}"/>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Benefits of Jack Welch's Leadership Style</a:t>
            </a:r>
            <a:endParaRPr lang="en-AU"/>
          </a:p>
        </p:txBody>
      </p:sp>
      <p:sp>
        <p:nvSpPr>
          <p:cNvPr id="3" name="Content Placeholder 2">
            <a:extLst>
              <a:ext uri="{FF2B5EF4-FFF2-40B4-BE49-F238E27FC236}">
                <a16:creationId xmlns:a16="http://schemas.microsoft.com/office/drawing/2014/main" id="{4590A2A7-D115-AB53-1CFD-748CB040DF73}"/>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Encouraged innovation and risk-taking.</a:t>
            </a:r>
          </a:p>
          <a:p>
            <a:pPr lvl="0"/>
            <a:endParaRPr lang="en-US"/>
          </a:p>
          <a:p>
            <a:pPr lvl="0"/>
            <a:r>
              <a:rPr lang="en-US"/>
              <a:t>Fostered a culture of accountability and transparency.</a:t>
            </a:r>
          </a:p>
          <a:p>
            <a:pPr lvl="0"/>
            <a:endParaRPr lang="en-US"/>
          </a:p>
          <a:p>
            <a:pPr lvl="0"/>
            <a:r>
              <a:rPr lang="en-US"/>
              <a:t>Emphasized continuous improvement and a relentless focus on results.</a:t>
            </a:r>
          </a:p>
          <a:p>
            <a:pPr lvl="0"/>
            <a:endParaRPr lang="en-US"/>
          </a:p>
          <a:p>
            <a:pPr lvl="0"/>
            <a:r>
              <a:rPr lang="en-US"/>
              <a:t>Developed and promoted talent from within the company.</a:t>
            </a:r>
          </a:p>
          <a:p>
            <a:pPr lvl="0"/>
            <a:endParaRPr lang="en-AU"/>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01EEB-08B8-7B6D-3B75-93FEFD61E0B6}"/>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Limitations of Jack Welch's Leadership Style:</a:t>
            </a:r>
            <a:endParaRPr lang="en-AU"/>
          </a:p>
        </p:txBody>
      </p:sp>
      <p:sp>
        <p:nvSpPr>
          <p:cNvPr id="3" name="Content Placeholder 2">
            <a:extLst>
              <a:ext uri="{FF2B5EF4-FFF2-40B4-BE49-F238E27FC236}">
                <a16:creationId xmlns:a16="http://schemas.microsoft.com/office/drawing/2014/main" id="{7F8AC959-E52D-0DA7-474C-B07084E4EE68}"/>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Overemphasis on performance metrics and short-term gains</a:t>
            </a:r>
          </a:p>
          <a:p>
            <a:pPr lvl="0"/>
            <a:endParaRPr lang="en-US"/>
          </a:p>
          <a:p>
            <a:pPr lvl="0"/>
            <a:r>
              <a:rPr lang="en-US"/>
              <a:t>Lack of focus on employee well-being and work-life balance</a:t>
            </a:r>
          </a:p>
          <a:p>
            <a:pPr lvl="0"/>
            <a:endParaRPr lang="en-US"/>
          </a:p>
          <a:p>
            <a:pPr lvl="0"/>
            <a:r>
              <a:rPr lang="en-US"/>
              <a:t>Tendency to create a highly competitive work environment</a:t>
            </a:r>
          </a:p>
          <a:p>
            <a:pPr lvl="0"/>
            <a:endParaRPr lang="en-US"/>
          </a:p>
          <a:p>
            <a:pPr lvl="0"/>
            <a:r>
              <a:rPr lang="en-US"/>
              <a:t>Limited diversity and inclusion efforts</a:t>
            </a:r>
          </a:p>
          <a:p>
            <a:pPr lvl="0"/>
            <a:endParaRPr lang="en-AU"/>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21E13-FDD3-9CAC-0618-7DAC225299EA}"/>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Challenges of the Leadership style of Jack Welch:</a:t>
            </a:r>
            <a:endParaRPr lang="en-AU"/>
          </a:p>
        </p:txBody>
      </p:sp>
      <p:sp>
        <p:nvSpPr>
          <p:cNvPr id="3" name="Content Placeholder 2">
            <a:extLst>
              <a:ext uri="{FF2B5EF4-FFF2-40B4-BE49-F238E27FC236}">
                <a16:creationId xmlns:a16="http://schemas.microsoft.com/office/drawing/2014/main" id="{750BDD5E-C13A-1F00-A002-8D6FE6F49751}"/>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Aggressive approach </a:t>
            </a:r>
          </a:p>
          <a:p>
            <a:pPr lvl="0"/>
            <a:endParaRPr lang="en-US"/>
          </a:p>
          <a:p>
            <a:pPr lvl="0"/>
            <a:r>
              <a:rPr lang="en-US"/>
              <a:t>Short-term focus </a:t>
            </a:r>
          </a:p>
          <a:p>
            <a:pPr lvl="0"/>
            <a:endParaRPr lang="en-US"/>
          </a:p>
          <a:p>
            <a:pPr lvl="0"/>
            <a:r>
              <a:rPr lang="en-US"/>
              <a:t>Top-down management</a:t>
            </a:r>
          </a:p>
          <a:p>
            <a:pPr lvl="0"/>
            <a:endParaRPr lang="en-US"/>
          </a:p>
          <a:p>
            <a:pPr lvl="0"/>
            <a:r>
              <a:rPr lang="en-US"/>
              <a:t>Controversial decisions </a:t>
            </a:r>
          </a:p>
          <a:p>
            <a:pPr lvl="0"/>
            <a:endParaRPr lang="en-AU"/>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E4736-8338-3788-949F-4994B817E49D}"/>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AU"/>
              <a:t>Theoretical Perspective</a:t>
            </a:r>
          </a:p>
        </p:txBody>
      </p:sp>
      <p:sp>
        <p:nvSpPr>
          <p:cNvPr id="3" name="Content Placeholder 2">
            <a:extLst>
              <a:ext uri="{FF2B5EF4-FFF2-40B4-BE49-F238E27FC236}">
                <a16:creationId xmlns:a16="http://schemas.microsoft.com/office/drawing/2014/main" id="{9333D2E8-F972-22D5-4487-528DC5EDF268}"/>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Transformational Leadership</a:t>
            </a:r>
          </a:p>
          <a:p>
            <a:pPr lvl="0"/>
            <a:endParaRPr lang="en-US"/>
          </a:p>
          <a:p>
            <a:pPr lvl="0"/>
            <a:r>
              <a:rPr lang="en-US"/>
              <a:t>Situational Leadership</a:t>
            </a:r>
          </a:p>
          <a:p>
            <a:pPr lvl="0"/>
            <a:endParaRPr lang="en-US"/>
          </a:p>
          <a:p>
            <a:pPr lvl="0"/>
            <a:r>
              <a:rPr lang="en-US"/>
              <a:t>Servant Leadership</a:t>
            </a:r>
          </a:p>
          <a:p>
            <a:pPr lvl="0"/>
            <a:endParaRPr lang="en-US"/>
          </a:p>
          <a:p>
            <a:pPr lvl="0"/>
            <a:r>
              <a:rPr lang="en-US"/>
              <a:t>Strategic Leadership</a:t>
            </a:r>
          </a:p>
          <a:p>
            <a:pPr lvl="0"/>
            <a:endParaRPr lang="en-AU"/>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76303-6F3C-87B4-C2C8-79E2F1CCA54F}"/>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AU"/>
              <a:t>Conclusion</a:t>
            </a:r>
          </a:p>
        </p:txBody>
      </p:sp>
      <p:sp>
        <p:nvSpPr>
          <p:cNvPr id="3" name="Content Placeholder 2">
            <a:extLst>
              <a:ext uri="{FF2B5EF4-FFF2-40B4-BE49-F238E27FC236}">
                <a16:creationId xmlns:a16="http://schemas.microsoft.com/office/drawing/2014/main" id="{9BDE1BCC-A368-F6F8-86D7-B19B0E4F7838}"/>
              </a:ext>
            </a:extLst>
          </p:cNvPr>
          <p:cNvSpPr txBox="1">
            <a:spLocks noGrp="1"/>
          </p:cNvSpPr>
          <p:nvPr>
            <p:ph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Jack Welch transformed GE into a global giant with his dynamic leadership and management style.</a:t>
            </a:r>
          </a:p>
          <a:p>
            <a:pPr lvl="0"/>
            <a:endParaRPr lang="en-US"/>
          </a:p>
          <a:p>
            <a:pPr lvl="0"/>
            <a:r>
              <a:rPr lang="en-US"/>
              <a:t>Welch's emphasis on innovation, cost-cutting, and shareholder value drove GE's success during his tenure.</a:t>
            </a:r>
          </a:p>
          <a:p>
            <a:pPr lvl="0"/>
            <a:endParaRPr lang="en-US"/>
          </a:p>
          <a:p>
            <a:pPr lvl="0"/>
            <a:r>
              <a:rPr lang="en-US"/>
              <a:t>Welch's "Rank and yank" performance evaluation system led to a culture of intense competition and accountability at GE.</a:t>
            </a:r>
          </a:p>
          <a:p>
            <a:pPr lvl="0"/>
            <a:endParaRPr lang="en-US"/>
          </a:p>
          <a:p>
            <a:pPr lvl="0"/>
            <a:r>
              <a:rPr lang="en-US"/>
              <a:t>Welch's legacy has had a lasting impact on the management and leadership practices of many companies.</a:t>
            </a:r>
          </a:p>
          <a:p>
            <a:pPr lvl="0"/>
            <a:endParaRPr lang="en-AU"/>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32462-5E48-EC62-3B77-91F18E465106}"/>
              </a:ext>
            </a:extLst>
          </p:cNvPr>
          <p:cNvSpPr txBox="1">
            <a:spLocks noGrp="1"/>
          </p:cNvSpPr>
          <p:nvPr>
            <p:ph type="title"/>
          </p:nvPr>
        </p:nvSpPr>
        <p:spPr>
          <a:xfrm>
            <a:off x="646115" y="452720"/>
            <a:ext cx="9404722" cy="732614"/>
          </a:xfrm>
          <a:prstGeom prst="rect">
            <a:avLst/>
          </a:prstGeom>
          <a:noFill/>
          <a:ln>
            <a:noFill/>
          </a:ln>
        </p:spPr>
        <p:txBody>
          <a:bodyPr vert="horz" wrap="square" lIns="91440" tIns="45720" rIns="91440" bIns="45720" anchor="t" anchorCtr="0" compatLnSpc="1">
            <a:noAutofit/>
          </a:bodyPr>
          <a:lstStyle/>
          <a:p>
            <a:pPr lvl="0"/>
            <a:r>
              <a:rPr lang="en-US" dirty="0"/>
              <a:t>References </a:t>
            </a:r>
            <a:endParaRPr lang="en-AU" dirty="0"/>
          </a:p>
        </p:txBody>
      </p:sp>
      <p:sp>
        <p:nvSpPr>
          <p:cNvPr id="3" name="Content Placeholder 2">
            <a:extLst>
              <a:ext uri="{FF2B5EF4-FFF2-40B4-BE49-F238E27FC236}">
                <a16:creationId xmlns:a16="http://schemas.microsoft.com/office/drawing/2014/main" id="{758EAAD6-1312-C374-4BFE-D87C62BD5C86}"/>
              </a:ext>
            </a:extLst>
          </p:cNvPr>
          <p:cNvSpPr txBox="1">
            <a:spLocks noGrp="1"/>
          </p:cNvSpPr>
          <p:nvPr>
            <p:ph idx="1"/>
          </p:nvPr>
        </p:nvSpPr>
        <p:spPr>
          <a:xfrm>
            <a:off x="1103315" y="1303867"/>
            <a:ext cx="8946544" cy="5435600"/>
          </a:xfrm>
          <a:prstGeom prst="rect">
            <a:avLst/>
          </a:prstGeom>
          <a:noFill/>
          <a:ln>
            <a:noFill/>
          </a:ln>
        </p:spPr>
        <p:txBody>
          <a:bodyPr vert="horz" wrap="square" lIns="91440" tIns="45720" rIns="91440" bIns="45720" anchor="t" anchorCtr="0" compatLnSpc="1">
            <a:noAutofit/>
          </a:bodyPr>
          <a:lstStyle/>
          <a:p>
            <a:pPr lvl="0"/>
            <a:r>
              <a:rPr lang="en-US" sz="1400" dirty="0" err="1"/>
              <a:t>Aksenchik</a:t>
            </a:r>
            <a:r>
              <a:rPr lang="en-US" sz="1400" dirty="0"/>
              <a:t>, A., 2018. How to manage personnel properly: principles of Jack Welch.</a:t>
            </a:r>
          </a:p>
          <a:p>
            <a:pPr lvl="0"/>
            <a:r>
              <a:rPr lang="en-US" sz="1400" dirty="0"/>
              <a:t>Arthur, S., Herring, N., Morrison, L. and Bertsch, A., 2017. Jack Welch: the bridge between Drucker and Goleman. International Journal of Business and Social Science, 8(3), pp.1-16.</a:t>
            </a:r>
          </a:p>
          <a:p>
            <a:pPr lvl="0"/>
            <a:r>
              <a:rPr lang="en-US" sz="1400" dirty="0" err="1"/>
              <a:t>Dicke</a:t>
            </a:r>
            <a:r>
              <a:rPr lang="en-US" sz="1400" dirty="0"/>
              <a:t>, L.A. and Ott, J.S. eds., 2023. Understanding nonprofit organizations: Governance, leadership, and management. Taylor &amp; Francis.</a:t>
            </a:r>
          </a:p>
          <a:p>
            <a:pPr lvl="0"/>
            <a:r>
              <a:rPr lang="en-US" sz="1400" dirty="0"/>
              <a:t>Early, G., 2017. A short history of leadership theories. Retrieved from.</a:t>
            </a:r>
          </a:p>
          <a:p>
            <a:pPr lvl="0"/>
            <a:r>
              <a:rPr lang="en-US" sz="1400" dirty="0"/>
              <a:t>Fitch, P. and Van Brunt, B., 2016. A guide to leadership and management in higher education: Managing across the generations. Routledge.</a:t>
            </a:r>
          </a:p>
          <a:p>
            <a:pPr lvl="0"/>
            <a:r>
              <a:rPr lang="en-US" sz="1400" dirty="0" err="1"/>
              <a:t>Lohr</a:t>
            </a:r>
            <a:r>
              <a:rPr lang="en-US" sz="1400" dirty="0"/>
              <a:t>, S., 2020. Jack Welch, GE Chief Who Became a Business Superstar, Dies at 84. New York Times. March, 2.</a:t>
            </a:r>
          </a:p>
          <a:p>
            <a:pPr lvl="0"/>
            <a:r>
              <a:rPr lang="en-US" sz="1400" dirty="0"/>
              <a:t>Renz, D.O., 2016. The Jossey-Bass handbook of nonprofit leadership and management. John Wiley &amp; Sons.</a:t>
            </a:r>
          </a:p>
          <a:p>
            <a:pPr lvl="0"/>
            <a:r>
              <a:rPr lang="en-US" sz="1400" dirty="0"/>
              <a:t>Thorpe, R., 2016. Gower handbook of leadership and management development. CRC Press.</a:t>
            </a:r>
          </a:p>
          <a:p>
            <a:pPr lvl="0"/>
            <a:r>
              <a:rPr lang="en-GB" sz="1400" dirty="0"/>
              <a:t>Noel T. And Ram C. (2020) Speed, Simplicity, Self-Confidence: An Interview with Jack Welch. Available at: </a:t>
            </a:r>
            <a:r>
              <a:rPr lang="en-GB" sz="1400" dirty="0">
                <a:hlinkClick r:id="rId2">
                  <a:extLst>
                    <a:ext uri="{A12FA001-AC4F-418D-AE19-62706E023703}">
                      <ahyp:hlinkClr xmlns:ahyp="http://schemas.microsoft.com/office/drawing/2018/hyperlinkcolor" val="tx"/>
                    </a:ext>
                  </a:extLst>
                </a:hlinkClick>
              </a:rPr>
              <a:t>https://hbr.org/1989/09/speed-simplicity-self-confidence-an-interview-with-jack-welch</a:t>
            </a:r>
            <a:r>
              <a:rPr lang="en-GB" sz="1400" dirty="0"/>
              <a:t> Accessed on: 20.03.2023 </a:t>
            </a:r>
          </a:p>
          <a:p>
            <a:pPr lvl="0"/>
            <a:r>
              <a:rPr lang="en-GB" sz="1400" dirty="0"/>
              <a:t>Julia Kagan (2023) Who was Jack Welch? Available at: </a:t>
            </a:r>
            <a:r>
              <a:rPr lang="en-GB" sz="1400" dirty="0">
                <a:hlinkClick r:id="rId3">
                  <a:extLst>
                    <a:ext uri="{A12FA001-AC4F-418D-AE19-62706E023703}">
                      <ahyp:hlinkClr xmlns:ahyp="http://schemas.microsoft.com/office/drawing/2018/hyperlinkcolor" val="tx"/>
                    </a:ext>
                  </a:extLst>
                </a:hlinkClick>
              </a:rPr>
              <a:t>https://www.investopedia.com/terms/j/jack-welch.asp</a:t>
            </a:r>
            <a:r>
              <a:rPr lang="en-GB" sz="1400" dirty="0"/>
              <a:t> Accessed on: 20.03.2023 </a:t>
            </a:r>
          </a:p>
          <a:p>
            <a:pPr lvl="0"/>
            <a:endParaRPr lang="en-US" sz="1400" dirty="0"/>
          </a:p>
          <a:p>
            <a:pPr lvl="0"/>
            <a:endParaRPr lang="en-AU" sz="1400" dirty="0"/>
          </a:p>
        </p:txBody>
      </p:sp>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30</TotalTime>
  <Words>2779</Words>
  <Application>Microsoft Office PowerPoint</Application>
  <PresentationFormat>Widescreen</PresentationFormat>
  <Paragraphs>162</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Century Gothic</vt:lpstr>
      <vt:lpstr>Georgia</vt:lpstr>
      <vt:lpstr>Times New Roman</vt:lpstr>
      <vt:lpstr>Wingdings 3</vt:lpstr>
      <vt:lpstr>Ion</vt:lpstr>
      <vt:lpstr> LEADERSHIP AND MANAGEMENT, THEORY AND PRACTICE       Students Name Gabor Kovacs (2011284) Anita Valeria Barna (2012749) Georgi Georgiev (2011297) Teacher’s Name- Mushfiqur Rahman        LEADERSHIP AND MANAGEMENT, THEORY AND PRACTICE            </vt:lpstr>
      <vt:lpstr>Table of Content </vt:lpstr>
      <vt:lpstr>Introduction</vt:lpstr>
      <vt:lpstr>Jack Welch and GE</vt:lpstr>
      <vt:lpstr>Leadership perspectives on Jack Welch</vt:lpstr>
      <vt:lpstr>Leadership perspectives (Transformational):</vt:lpstr>
      <vt:lpstr>Leadership perspectives (Transactional):</vt:lpstr>
      <vt:lpstr>Leadership qualities of Jack Welch</vt:lpstr>
      <vt:lpstr>Benefits of Jack Welch's Leadership Style</vt:lpstr>
      <vt:lpstr>Limitations of Jack Welch's Leadership Style:</vt:lpstr>
      <vt:lpstr>Challenges of the Leadership style of Jack Welch:</vt:lpstr>
      <vt:lpstr>Theoretical Perspective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 Students Name-Gabor, Georgi and Anita  Teacher’s Name-</dc:title>
  <dc:creator>lenovo</dc:creator>
  <cp:lastModifiedBy>Gabor Kovacs</cp:lastModifiedBy>
  <cp:revision>13</cp:revision>
  <dcterms:created xsi:type="dcterms:W3CDTF">2023-03-23T06:54:40Z</dcterms:created>
  <dcterms:modified xsi:type="dcterms:W3CDTF">2023-03-28T16:01:48Z</dcterms:modified>
</cp:coreProperties>
</file>