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notesMasterIdLst>
    <p:notesMasterId r:id="rId13"/>
  </p:notesMasterIdLst>
  <p:sldIdLst>
    <p:sldId id="256" r:id="rId2"/>
    <p:sldId id="259" r:id="rId3"/>
    <p:sldId id="257" r:id="rId4"/>
    <p:sldId id="260" r:id="rId5"/>
    <p:sldId id="258" r:id="rId6"/>
    <p:sldId id="261" r:id="rId7"/>
    <p:sldId id="262" r:id="rId8"/>
    <p:sldId id="266"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291" autoAdjust="0"/>
  </p:normalViewPr>
  <p:slideViewPr>
    <p:cSldViewPr snapToGrid="0">
      <p:cViewPr varScale="1">
        <p:scale>
          <a:sx n="51" d="100"/>
          <a:sy n="51" d="100"/>
        </p:scale>
        <p:origin x="902"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CFEF3-D529-4138-BA85-D7F367237751}" type="datetimeFigureOut">
              <a:rPr lang="en-GB" smtClean="0"/>
              <a:t>26/11/2021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677D4A-CD41-4609-9296-95EF06C09CB2}" type="slidenum">
              <a:rPr lang="en-GB" smtClean="0"/>
              <a:t>‹#›</a:t>
            </a:fld>
            <a:endParaRPr lang="en-GB"/>
          </a:p>
        </p:txBody>
      </p:sp>
    </p:spTree>
    <p:extLst>
      <p:ext uri="{BB962C8B-B14F-4D97-AF65-F5344CB8AC3E}">
        <p14:creationId xmlns:p14="http://schemas.microsoft.com/office/powerpoint/2010/main" val="2912977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88B701C-2DB4-4EA6-8523-26565F7E0984}" type="datetime1">
              <a:rPr lang="en-GB" smtClean="0"/>
              <a:t>26/11/2021</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17159245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4513F8-E34B-46BA-A1A8-ABC407C2839D}"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1643105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F940F7-CF6C-438C-8929-A7A645B89AB7}"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2377691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F8AE9-3FEA-4977-A961-270AACE3A062}" type="datetime1">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4136978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F3AD12-3D6F-4686-B890-C45108BECD70}" type="datetime1">
              <a:rPr lang="en-GB" smtClean="0"/>
              <a:t>26/11/2021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2339928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486012-2CF2-4D59-84D9-BD3D4711EA4D}" type="datetime1">
              <a:rPr lang="en-GB" smtClean="0"/>
              <a:t>26/11/2021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4151470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3099082C-0CF6-4805-BEB3-105078EBA3A6}" type="datetime1">
              <a:rPr lang="en-GB" smtClean="0"/>
              <a:t>26/11/2021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2568935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B96FE3-0F98-4564-80D8-0A067441BB2E}" type="datetime1">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1317135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3211D8-4A8F-4508-AA96-C03946FB728A}" type="datetime1">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967298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099A386-BFB8-48DE-A71A-1F6A189039B8}" type="datetime1">
              <a:rPr lang="en-GB" smtClean="0"/>
              <a:t>26/11/2021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750289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1656170-F46D-44CC-ADAA-D1B06D8A58C8}"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240456193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1656170-F46D-44CC-ADAA-D1B06D8A58C8}"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205401743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1656170-F46D-44CC-ADAA-D1B06D8A58C8}"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200330664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1656170-F46D-44CC-ADAA-D1B06D8A58C8}"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37660433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1656170-F46D-44CC-ADAA-D1B06D8A58C8}"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2516589097"/>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AE0885-887F-4726-9644-112870CD7C6F}"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10181100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3B69F3-B2C2-4808-90A2-3C3C7DCFB7BB}" type="datetime1">
              <a:rPr lang="en-GB" smtClean="0"/>
              <a:t>26/11/2021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6F0D12-2574-4CF9-A212-03570EC15D2A}" type="slidenum">
              <a:rPr lang="en-GB" smtClean="0"/>
              <a:t>‹#›</a:t>
            </a:fld>
            <a:endParaRPr lang="en-GB"/>
          </a:p>
        </p:txBody>
      </p:sp>
    </p:spTree>
    <p:extLst>
      <p:ext uri="{BB962C8B-B14F-4D97-AF65-F5344CB8AC3E}">
        <p14:creationId xmlns:p14="http://schemas.microsoft.com/office/powerpoint/2010/main" val="321200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656170-F46D-44CC-ADAA-D1B06D8A58C8}" type="datetime1">
              <a:rPr lang="en-GB" smtClean="0"/>
              <a:t>26/11/2021</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76F0D12-2574-4CF9-A212-03570EC15D2A}" type="slidenum">
              <a:rPr lang="en-GB" smtClean="0"/>
              <a:t>‹#›</a:t>
            </a:fld>
            <a:endParaRPr lang="en-GB"/>
          </a:p>
        </p:txBody>
      </p:sp>
    </p:spTree>
    <p:extLst>
      <p:ext uri="{BB962C8B-B14F-4D97-AF65-F5344CB8AC3E}">
        <p14:creationId xmlns:p14="http://schemas.microsoft.com/office/powerpoint/2010/main" val="4267385376"/>
      </p:ext>
    </p:extLst>
  </p:cSld>
  <p:clrMap bg1="dk1" tx1="lt1" bg2="dk2" tx2="lt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 id="2147483875"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24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E8BCAC-B741-4B07-B74B-A4465D65CB7A}"/>
              </a:ext>
            </a:extLst>
          </p:cNvPr>
          <p:cNvSpPr>
            <a:spLocks noGrp="1"/>
          </p:cNvSpPr>
          <p:nvPr>
            <p:ph type="sldNum" sz="quarter" idx="12"/>
          </p:nvPr>
        </p:nvSpPr>
        <p:spPr/>
        <p:txBody>
          <a:bodyPr/>
          <a:lstStyle/>
          <a:p>
            <a:fld id="{C76F0D12-2574-4CF9-A212-03570EC15D2A}" type="slidenum">
              <a:rPr lang="en-GB" sz="1050" b="1" smtClean="0"/>
              <a:t>1</a:t>
            </a:fld>
            <a:endParaRPr lang="en-GB" sz="1050" b="1" dirty="0"/>
          </a:p>
        </p:txBody>
      </p:sp>
      <p:sp>
        <p:nvSpPr>
          <p:cNvPr id="3" name="Rectangle 2">
            <a:extLst>
              <a:ext uri="{FF2B5EF4-FFF2-40B4-BE49-F238E27FC236}">
                <a16:creationId xmlns:a16="http://schemas.microsoft.com/office/drawing/2014/main" id="{F7360A8E-3F2A-42D8-8C2F-BA910BE2725D}"/>
              </a:ext>
            </a:extLst>
          </p:cNvPr>
          <p:cNvSpPr/>
          <p:nvPr/>
        </p:nvSpPr>
        <p:spPr>
          <a:xfrm>
            <a:off x="1404079" y="1905506"/>
            <a:ext cx="9383842" cy="3046988"/>
          </a:xfrm>
          <a:prstGeom prst="rect">
            <a:avLst/>
          </a:prstGeom>
          <a:noFill/>
        </p:spPr>
        <p:txBody>
          <a:bodyPr wrap="square" lIns="91440" tIns="45720" rIns="91440" bIns="45720">
            <a:spAutoFit/>
          </a:bodyPr>
          <a:lstStyle/>
          <a:p>
            <a:pPr algn="ctr"/>
            <a:r>
              <a:rPr lang="en-GB" sz="6000" b="1" dirty="0">
                <a:ln w="0"/>
                <a:latin typeface="Times New Roman" panose="02020603050405020304" pitchFamily="18" charset="0"/>
                <a:cs typeface="Times New Roman" panose="02020603050405020304" pitchFamily="18" charset="0"/>
              </a:rPr>
              <a:t>Welcome </a:t>
            </a:r>
          </a:p>
          <a:p>
            <a:pPr algn="ctr"/>
            <a:r>
              <a:rPr lang="en-GB" sz="4400" b="1" cap="none" spc="0" dirty="0">
                <a:ln w="0"/>
                <a:solidFill>
                  <a:schemeClr val="tx1"/>
                </a:solidFill>
                <a:latin typeface="Times New Roman" panose="02020603050405020304" pitchFamily="18" charset="0"/>
                <a:cs typeface="Times New Roman" panose="02020603050405020304" pitchFamily="18" charset="0"/>
              </a:rPr>
              <a:t>To my presentation</a:t>
            </a:r>
          </a:p>
          <a:p>
            <a:pPr algn="ctr"/>
            <a:r>
              <a:rPr lang="en-GB" sz="4400" b="1" cap="none" spc="0" dirty="0">
                <a:ln w="0"/>
                <a:solidFill>
                  <a:schemeClr val="tx1"/>
                </a:solidFill>
                <a:latin typeface="Times New Roman" panose="02020603050405020304" pitchFamily="18" charset="0"/>
                <a:cs typeface="Times New Roman" panose="02020603050405020304" pitchFamily="18" charset="0"/>
              </a:rPr>
              <a:t>Name: Syeda </a:t>
            </a:r>
            <a:r>
              <a:rPr lang="en-GB" sz="4400" b="1" dirty="0" err="1">
                <a:ln w="0"/>
                <a:latin typeface="Times New Roman" panose="02020603050405020304" pitchFamily="18" charset="0"/>
                <a:cs typeface="Times New Roman" panose="02020603050405020304" pitchFamily="18" charset="0"/>
              </a:rPr>
              <a:t>A</a:t>
            </a:r>
            <a:r>
              <a:rPr lang="en-GB" sz="4400" b="1" cap="none" spc="0" dirty="0" err="1">
                <a:ln w="0"/>
                <a:solidFill>
                  <a:schemeClr val="tx1"/>
                </a:solidFill>
                <a:latin typeface="Times New Roman" panose="02020603050405020304" pitchFamily="18" charset="0"/>
                <a:cs typeface="Times New Roman" panose="02020603050405020304" pitchFamily="18" charset="0"/>
              </a:rPr>
              <a:t>kl</a:t>
            </a:r>
            <a:r>
              <a:rPr lang="en-GB" sz="4400" b="1" dirty="0" err="1">
                <a:ln w="0"/>
                <a:latin typeface="Times New Roman" panose="02020603050405020304" pitchFamily="18" charset="0"/>
                <a:cs typeface="Times New Roman" panose="02020603050405020304" pitchFamily="18" charset="0"/>
              </a:rPr>
              <a:t>ima</a:t>
            </a:r>
            <a:r>
              <a:rPr lang="en-GB" sz="4400" b="1" dirty="0">
                <a:ln w="0"/>
                <a:latin typeface="Times New Roman" panose="02020603050405020304" pitchFamily="18" charset="0"/>
                <a:cs typeface="Times New Roman" panose="02020603050405020304" pitchFamily="18" charset="0"/>
              </a:rPr>
              <a:t> Khatun</a:t>
            </a:r>
          </a:p>
          <a:p>
            <a:pPr algn="ctr"/>
            <a:r>
              <a:rPr lang="en-GB" sz="4400" b="1" dirty="0">
                <a:ln w="0"/>
                <a:latin typeface="Times New Roman" panose="02020603050405020304" pitchFamily="18" charset="0"/>
                <a:cs typeface="Times New Roman" panose="02020603050405020304" pitchFamily="18" charset="0"/>
              </a:rPr>
              <a:t>Student id:2112458</a:t>
            </a:r>
            <a:endParaRPr lang="en-US" sz="4400" b="1" cap="none" spc="0" dirty="0">
              <a:ln w="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5239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E8BCAC-B741-4B07-B74B-A4465D65CB7A}"/>
              </a:ext>
            </a:extLst>
          </p:cNvPr>
          <p:cNvSpPr>
            <a:spLocks noGrp="1"/>
          </p:cNvSpPr>
          <p:nvPr>
            <p:ph type="sldNum" sz="quarter" idx="12"/>
          </p:nvPr>
        </p:nvSpPr>
        <p:spPr/>
        <p:txBody>
          <a:bodyPr/>
          <a:lstStyle/>
          <a:p>
            <a:fld id="{C76F0D12-2574-4CF9-A212-03570EC15D2A}" type="slidenum">
              <a:rPr lang="en-GB" smtClean="0"/>
              <a:t>2</a:t>
            </a:fld>
            <a:endParaRPr lang="en-GB" dirty="0"/>
          </a:p>
        </p:txBody>
      </p:sp>
      <p:sp>
        <p:nvSpPr>
          <p:cNvPr id="3" name="Rectangle 2">
            <a:extLst>
              <a:ext uri="{FF2B5EF4-FFF2-40B4-BE49-F238E27FC236}">
                <a16:creationId xmlns:a16="http://schemas.microsoft.com/office/drawing/2014/main" id="{F7360A8E-3F2A-42D8-8C2F-BA910BE2725D}"/>
              </a:ext>
            </a:extLst>
          </p:cNvPr>
          <p:cNvSpPr/>
          <p:nvPr/>
        </p:nvSpPr>
        <p:spPr>
          <a:xfrm>
            <a:off x="4461192" y="629730"/>
            <a:ext cx="3269613" cy="584775"/>
          </a:xfrm>
          <a:prstGeom prst="rect">
            <a:avLst/>
          </a:prstGeom>
          <a:noFill/>
        </p:spPr>
        <p:txBody>
          <a:bodyPr wrap="none" lIns="91440" tIns="45720" rIns="91440" bIns="45720">
            <a:spAutoFit/>
          </a:bodyPr>
          <a:lstStyle/>
          <a:p>
            <a:pPr algn="ctr"/>
            <a:r>
              <a:rPr lang="en-GB" sz="3200" b="1" dirty="0">
                <a:ln w="0"/>
                <a:latin typeface="Times New Roman" panose="02020603050405020304" pitchFamily="18" charset="0"/>
                <a:cs typeface="Times New Roman" panose="02020603050405020304" pitchFamily="18" charset="0"/>
              </a:rPr>
              <a:t>Table of Contents</a:t>
            </a:r>
            <a:endParaRPr lang="en-US" sz="3200" b="1" cap="none" spc="0" dirty="0">
              <a:ln w="0"/>
              <a:solidFill>
                <a:schemeClr val="tx1"/>
              </a:solidFill>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0A6F144D-9230-4EF8-A0C9-7D9C16168529}"/>
              </a:ext>
            </a:extLst>
          </p:cNvPr>
          <p:cNvGraphicFramePr>
            <a:graphicFrameLocks noGrp="1"/>
          </p:cNvGraphicFramePr>
          <p:nvPr>
            <p:extLst>
              <p:ext uri="{D42A27DB-BD31-4B8C-83A1-F6EECF244321}">
                <p14:modId xmlns:p14="http://schemas.microsoft.com/office/powerpoint/2010/main" val="264123712"/>
              </p:ext>
            </p:extLst>
          </p:nvPr>
        </p:nvGraphicFramePr>
        <p:xfrm>
          <a:off x="1523998" y="1844842"/>
          <a:ext cx="9144000" cy="3891014"/>
        </p:xfrm>
        <a:graphic>
          <a:graphicData uri="http://schemas.openxmlformats.org/drawingml/2006/table">
            <a:tbl>
              <a:tblPr firstRow="1" bandRow="1">
                <a:tableStyleId>{5940675A-B579-460E-94D1-54222C63F5DA}</a:tableStyleId>
              </a:tblPr>
              <a:tblGrid>
                <a:gridCol w="5935580">
                  <a:extLst>
                    <a:ext uri="{9D8B030D-6E8A-4147-A177-3AD203B41FA5}">
                      <a16:colId xmlns:a16="http://schemas.microsoft.com/office/drawing/2014/main" val="1915893990"/>
                    </a:ext>
                  </a:extLst>
                </a:gridCol>
                <a:gridCol w="3208420">
                  <a:extLst>
                    <a:ext uri="{9D8B030D-6E8A-4147-A177-3AD203B41FA5}">
                      <a16:colId xmlns:a16="http://schemas.microsoft.com/office/drawing/2014/main" val="3323978358"/>
                    </a:ext>
                  </a:extLst>
                </a:gridCol>
              </a:tblGrid>
              <a:tr h="530211">
                <a:tc>
                  <a:txBody>
                    <a:bodyPr/>
                    <a:lstStyle/>
                    <a:p>
                      <a:pPr algn="ctr"/>
                      <a:r>
                        <a:rPr lang="en-GB" sz="2400" b="1" dirty="0">
                          <a:solidFill>
                            <a:schemeClr val="bg1"/>
                          </a:solidFill>
                          <a:latin typeface="Times New Roman" panose="02020603050405020304" pitchFamily="18" charset="0"/>
                          <a:cs typeface="Times New Roman" panose="02020603050405020304" pitchFamily="18" charset="0"/>
                        </a:rPr>
                        <a:t>Contents Title</a:t>
                      </a:r>
                    </a:p>
                  </a:txBody>
                  <a:tcPr anchor="ctr"/>
                </a:tc>
                <a:tc>
                  <a:txBody>
                    <a:bodyPr/>
                    <a:lstStyle/>
                    <a:p>
                      <a:pPr algn="ctr"/>
                      <a:r>
                        <a:rPr lang="en-GB" sz="2400" b="1" dirty="0">
                          <a:solidFill>
                            <a:schemeClr val="bg1"/>
                          </a:solidFill>
                          <a:latin typeface="Times New Roman" panose="02020603050405020304" pitchFamily="18" charset="0"/>
                          <a:cs typeface="Times New Roman" panose="02020603050405020304" pitchFamily="18" charset="0"/>
                        </a:rPr>
                        <a:t>Slide Number</a:t>
                      </a:r>
                    </a:p>
                  </a:txBody>
                  <a:tcPr anchor="ctr"/>
                </a:tc>
                <a:extLst>
                  <a:ext uri="{0D108BD9-81ED-4DB2-BD59-A6C34878D82A}">
                    <a16:rowId xmlns:a16="http://schemas.microsoft.com/office/drawing/2014/main" val="1975419406"/>
                  </a:ext>
                </a:extLst>
              </a:tr>
              <a:tr h="530211">
                <a:tc>
                  <a:txBody>
                    <a:bodyPr/>
                    <a:lstStyle/>
                    <a:p>
                      <a:pPr algn="ctr"/>
                      <a:r>
                        <a:rPr lang="en-GB" sz="2000" dirty="0">
                          <a:latin typeface="Times New Roman" panose="02020603050405020304" pitchFamily="18" charset="0"/>
                          <a:cs typeface="Times New Roman" panose="02020603050405020304" pitchFamily="18" charset="0"/>
                        </a:rPr>
                        <a:t>Introduction</a:t>
                      </a:r>
                    </a:p>
                  </a:txBody>
                  <a:tcPr anchor="ctr"/>
                </a:tc>
                <a:tc>
                  <a:txBody>
                    <a:bodyPr/>
                    <a:lstStyle/>
                    <a:p>
                      <a:pPr algn="ctr"/>
                      <a:r>
                        <a:rPr lang="en-GB" sz="2000" dirty="0">
                          <a:latin typeface="Times New Roman" panose="02020603050405020304" pitchFamily="18" charset="0"/>
                          <a:cs typeface="Times New Roman" panose="02020603050405020304" pitchFamily="18" charset="0"/>
                        </a:rPr>
                        <a:t>3</a:t>
                      </a:r>
                    </a:p>
                  </a:txBody>
                  <a:tcPr anchor="ctr"/>
                </a:tc>
                <a:extLst>
                  <a:ext uri="{0D108BD9-81ED-4DB2-BD59-A6C34878D82A}">
                    <a16:rowId xmlns:a16="http://schemas.microsoft.com/office/drawing/2014/main" val="2487896845"/>
                  </a:ext>
                </a:extLst>
              </a:tr>
              <a:tr h="885085">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000" b="0" dirty="0">
                          <a:ln w="0"/>
                          <a:latin typeface="Times New Roman" panose="02020603050405020304" pitchFamily="18" charset="0"/>
                          <a:cs typeface="Times New Roman" panose="02020603050405020304" pitchFamily="18" charset="0"/>
                        </a:rPr>
                        <a:t>Why You Have Chosen Hospitality As Your Career Choice</a:t>
                      </a:r>
                      <a:endParaRPr lang="en-US" sz="2000" b="0" cap="none" spc="0" dirty="0">
                        <a:ln w="0"/>
                        <a:solidFill>
                          <a:schemeClr val="tx1"/>
                        </a:solidFill>
                        <a:latin typeface="Times New Roman" panose="02020603050405020304" pitchFamily="18" charset="0"/>
                        <a:cs typeface="Times New Roman" panose="02020603050405020304" pitchFamily="18" charset="0"/>
                      </a:endParaRPr>
                    </a:p>
                  </a:txBody>
                  <a:tcPr anchor="ctr"/>
                </a:tc>
                <a:tc>
                  <a:txBody>
                    <a:bodyPr/>
                    <a:lstStyle/>
                    <a:p>
                      <a:pPr algn="ctr"/>
                      <a:r>
                        <a:rPr lang="en-GB" sz="2000" dirty="0">
                          <a:latin typeface="Times New Roman" panose="02020603050405020304" pitchFamily="18" charset="0"/>
                          <a:cs typeface="Times New Roman" panose="02020603050405020304" pitchFamily="18" charset="0"/>
                        </a:rPr>
                        <a:t>4-5-6</a:t>
                      </a:r>
                    </a:p>
                  </a:txBody>
                  <a:tcPr anchor="ctr"/>
                </a:tc>
                <a:extLst>
                  <a:ext uri="{0D108BD9-81ED-4DB2-BD59-A6C34878D82A}">
                    <a16:rowId xmlns:a16="http://schemas.microsoft.com/office/drawing/2014/main" val="398997241"/>
                  </a:ext>
                </a:extLst>
              </a:tr>
              <a:tr h="885085">
                <a:tc>
                  <a:txBody>
                    <a:bodyPr/>
                    <a:lstStyle/>
                    <a:p>
                      <a:pPr algn="ctr"/>
                      <a:r>
                        <a:rPr lang="en-GB" sz="2000" dirty="0">
                          <a:latin typeface="Times New Roman" panose="02020603050405020304" pitchFamily="18" charset="0"/>
                          <a:cs typeface="Times New Roman" panose="02020603050405020304" pitchFamily="18" charset="0"/>
                        </a:rPr>
                        <a:t>Why Hospitality Sector Is Currently Facing A Shortage Of Staffing</a:t>
                      </a:r>
                    </a:p>
                  </a:txBody>
                  <a:tcPr anchor="ctr"/>
                </a:tc>
                <a:tc>
                  <a:txBody>
                    <a:bodyPr/>
                    <a:lstStyle/>
                    <a:p>
                      <a:pPr algn="ctr"/>
                      <a:r>
                        <a:rPr lang="en-GB" sz="2000" dirty="0">
                          <a:latin typeface="Times New Roman" panose="02020603050405020304" pitchFamily="18" charset="0"/>
                          <a:cs typeface="Times New Roman" panose="02020603050405020304" pitchFamily="18" charset="0"/>
                        </a:rPr>
                        <a:t>7-8-9</a:t>
                      </a:r>
                    </a:p>
                  </a:txBody>
                  <a:tcPr anchor="ctr"/>
                </a:tc>
                <a:extLst>
                  <a:ext uri="{0D108BD9-81ED-4DB2-BD59-A6C34878D82A}">
                    <a16:rowId xmlns:a16="http://schemas.microsoft.com/office/drawing/2014/main" val="1821002756"/>
                  </a:ext>
                </a:extLst>
              </a:tr>
              <a:tr h="530211">
                <a:tc>
                  <a:txBody>
                    <a:bodyPr/>
                    <a:lstStyle/>
                    <a:p>
                      <a:pPr algn="ctr"/>
                      <a:r>
                        <a:rPr lang="en-GB" sz="2000" dirty="0">
                          <a:latin typeface="Times New Roman" panose="02020603050405020304" pitchFamily="18" charset="0"/>
                          <a:cs typeface="Times New Roman" panose="02020603050405020304" pitchFamily="18" charset="0"/>
                        </a:rPr>
                        <a:t>Conclusion</a:t>
                      </a:r>
                    </a:p>
                  </a:txBody>
                  <a:tcPr anchor="ctr"/>
                </a:tc>
                <a:tc>
                  <a:txBody>
                    <a:bodyPr/>
                    <a:lstStyle/>
                    <a:p>
                      <a:pPr algn="ctr"/>
                      <a:r>
                        <a:rPr lang="en-GB" sz="2000" dirty="0">
                          <a:latin typeface="Times New Roman" panose="02020603050405020304" pitchFamily="18" charset="0"/>
                          <a:cs typeface="Times New Roman" panose="02020603050405020304" pitchFamily="18" charset="0"/>
                        </a:rPr>
                        <a:t>10</a:t>
                      </a:r>
                    </a:p>
                  </a:txBody>
                  <a:tcPr anchor="ctr"/>
                </a:tc>
                <a:extLst>
                  <a:ext uri="{0D108BD9-81ED-4DB2-BD59-A6C34878D82A}">
                    <a16:rowId xmlns:a16="http://schemas.microsoft.com/office/drawing/2014/main" val="1926355553"/>
                  </a:ext>
                </a:extLst>
              </a:tr>
              <a:tr h="530211">
                <a:tc>
                  <a:txBody>
                    <a:bodyPr/>
                    <a:lstStyle/>
                    <a:p>
                      <a:pPr algn="ctr"/>
                      <a:r>
                        <a:rPr lang="en-GB" sz="2000" dirty="0">
                          <a:latin typeface="Times New Roman" panose="02020603050405020304" pitchFamily="18" charset="0"/>
                          <a:cs typeface="Times New Roman" panose="02020603050405020304" pitchFamily="18" charset="0"/>
                        </a:rPr>
                        <a:t>References</a:t>
                      </a:r>
                    </a:p>
                  </a:txBody>
                  <a:tcPr anchor="ctr"/>
                </a:tc>
                <a:tc>
                  <a:txBody>
                    <a:bodyPr/>
                    <a:lstStyle/>
                    <a:p>
                      <a:pPr algn="ctr"/>
                      <a:r>
                        <a:rPr lang="en-GB" sz="2000" dirty="0">
                          <a:latin typeface="Times New Roman" panose="02020603050405020304" pitchFamily="18" charset="0"/>
                          <a:cs typeface="Times New Roman" panose="02020603050405020304" pitchFamily="18" charset="0"/>
                        </a:rPr>
                        <a:t>11</a:t>
                      </a:r>
                    </a:p>
                  </a:txBody>
                  <a:tcPr anchor="ctr"/>
                </a:tc>
                <a:extLst>
                  <a:ext uri="{0D108BD9-81ED-4DB2-BD59-A6C34878D82A}">
                    <a16:rowId xmlns:a16="http://schemas.microsoft.com/office/drawing/2014/main" val="4017258246"/>
                  </a:ext>
                </a:extLst>
              </a:tr>
            </a:tbl>
          </a:graphicData>
        </a:graphic>
      </p:graphicFrame>
    </p:spTree>
    <p:extLst>
      <p:ext uri="{BB962C8B-B14F-4D97-AF65-F5344CB8AC3E}">
        <p14:creationId xmlns:p14="http://schemas.microsoft.com/office/powerpoint/2010/main" val="1260478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78DA80-6EB9-4894-A1BB-5CF1633B73F4}"/>
              </a:ext>
            </a:extLst>
          </p:cNvPr>
          <p:cNvSpPr/>
          <p:nvPr/>
        </p:nvSpPr>
        <p:spPr>
          <a:xfrm>
            <a:off x="1525739" y="1130656"/>
            <a:ext cx="9461129" cy="5109860"/>
          </a:xfrm>
          <a:prstGeom prst="rect">
            <a:avLst/>
          </a:prstGeom>
          <a:noFill/>
        </p:spPr>
        <p:txBody>
          <a:bodyPr wrap="square" lIns="91440" tIns="45720" rIns="91440" bIns="45720">
            <a:spAutoFit/>
          </a:bodyPr>
          <a:lstStyle/>
          <a:p>
            <a:pPr algn="just">
              <a:lnSpc>
                <a:spcPct val="150000"/>
              </a:lnSpc>
            </a:pPr>
            <a:r>
              <a:rPr lang="en-GB" sz="2200" dirty="0">
                <a:latin typeface="Times New Roman" panose="02020603050405020304" pitchFamily="18" charset="0"/>
                <a:cs typeface="Times New Roman" panose="02020603050405020304" pitchFamily="18" charset="0"/>
              </a:rPr>
              <a:t>The tourism and hospitality industry is the one of the burning issues in the pandemic. Hospitality industry is the fastest growing and customer centric service industry at this century. This industry include numerous services like food, drinks, relaxations, adventures, leisure and recreation, fun and entertainment etc. People are highly involved in this industry for passing their daily life. People prefer this industry for up roaring their career and develop themselves in a top position in near future. Its enable the employee more communicable, experienced, knowledgeable and understandings of various people’s attitude, behaviour, culture etc. This industry have some shortage of skilled employees. Both of the above issues are mentioned in this presentation.</a:t>
            </a:r>
          </a:p>
        </p:txBody>
      </p:sp>
      <p:sp>
        <p:nvSpPr>
          <p:cNvPr id="4" name="Slide Number Placeholder 3">
            <a:extLst>
              <a:ext uri="{FF2B5EF4-FFF2-40B4-BE49-F238E27FC236}">
                <a16:creationId xmlns:a16="http://schemas.microsoft.com/office/drawing/2014/main" id="{4A8FD4C2-A287-401B-AC51-176A0228F75F}"/>
              </a:ext>
            </a:extLst>
          </p:cNvPr>
          <p:cNvSpPr>
            <a:spLocks noGrp="1"/>
          </p:cNvSpPr>
          <p:nvPr>
            <p:ph type="sldNum" sz="quarter" idx="12"/>
          </p:nvPr>
        </p:nvSpPr>
        <p:spPr/>
        <p:txBody>
          <a:bodyPr/>
          <a:lstStyle/>
          <a:p>
            <a:fld id="{C76F0D12-2574-4CF9-A212-03570EC15D2A}" type="slidenum">
              <a:rPr lang="en-GB" smtClean="0"/>
              <a:t>3</a:t>
            </a:fld>
            <a:endParaRPr lang="en-GB"/>
          </a:p>
        </p:txBody>
      </p:sp>
      <p:sp>
        <p:nvSpPr>
          <p:cNvPr id="5" name="Rectangle 4">
            <a:extLst>
              <a:ext uri="{FF2B5EF4-FFF2-40B4-BE49-F238E27FC236}">
                <a16:creationId xmlns:a16="http://schemas.microsoft.com/office/drawing/2014/main" id="{B0A16534-7C5A-4F78-B6A3-8C833CE692D6}"/>
              </a:ext>
            </a:extLst>
          </p:cNvPr>
          <p:cNvSpPr/>
          <p:nvPr/>
        </p:nvSpPr>
        <p:spPr>
          <a:xfrm>
            <a:off x="4061861" y="327813"/>
            <a:ext cx="2971006" cy="707886"/>
          </a:xfrm>
          <a:prstGeom prst="rect">
            <a:avLst/>
          </a:prstGeom>
          <a:noFill/>
        </p:spPr>
        <p:txBody>
          <a:bodyPr wrap="none" lIns="91440" tIns="45720" rIns="91440" bIns="45720">
            <a:spAutoFit/>
          </a:bodyPr>
          <a:lstStyle/>
          <a:p>
            <a:pPr algn="ctr"/>
            <a:r>
              <a:rPr lang="en-GB" sz="4000" b="1" dirty="0">
                <a:ln w="0"/>
                <a:latin typeface="Times New Roman" panose="02020603050405020304" pitchFamily="18" charset="0"/>
                <a:cs typeface="Times New Roman" panose="02020603050405020304" pitchFamily="18" charset="0"/>
              </a:rPr>
              <a:t>Introduction</a:t>
            </a:r>
            <a:endParaRPr lang="en-US" sz="4000" b="1" cap="none" spc="0" dirty="0">
              <a:ln w="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143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78DA80-6EB9-4894-A1BB-5CF1633B73F4}"/>
              </a:ext>
            </a:extLst>
          </p:cNvPr>
          <p:cNvSpPr/>
          <p:nvPr/>
        </p:nvSpPr>
        <p:spPr>
          <a:xfrm>
            <a:off x="1675460" y="1535172"/>
            <a:ext cx="9132277" cy="4524315"/>
          </a:xfrm>
          <a:prstGeom prst="rect">
            <a:avLst/>
          </a:prstGeom>
          <a:noFill/>
        </p:spPr>
        <p:txBody>
          <a:bodyPr wrap="square" lIns="91440" tIns="45720" rIns="91440" bIns="45720">
            <a:spAutoFit/>
          </a:bodyPr>
          <a:lstStyle/>
          <a:p>
            <a:pPr algn="just"/>
            <a:r>
              <a:rPr lang="en-GB" sz="2400" dirty="0">
                <a:latin typeface="Times New Roman" panose="02020603050405020304" pitchFamily="18" charset="0"/>
                <a:cs typeface="Times New Roman" panose="02020603050405020304" pitchFamily="18" charset="0"/>
              </a:rPr>
              <a:t>The hospitality profession is the most worthiest profession at this time due to the high growth of this industry. This industry provides numerous opportunities for their employees to develop themselves. There are some reasons exists for choosing hospitality as a career. These reasons are revealed below;</a:t>
            </a:r>
          </a:p>
          <a:p>
            <a:pPr algn="just"/>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career development in the hospitality industry offer various opportunities like meeting and greeting to the world renowned person, celebrities, players as well as serve them. Its also allow to get various flavoured foods of various cultures and take some benefits on hotel booking and ticketing of airlines that associated to the serving company (</a:t>
            </a:r>
            <a:r>
              <a:rPr lang="en-GB" sz="2400" dirty="0" err="1">
                <a:latin typeface="Times New Roman" panose="02020603050405020304" pitchFamily="18" charset="0"/>
                <a:cs typeface="Times New Roman" panose="02020603050405020304" pitchFamily="18" charset="0"/>
              </a:rPr>
              <a:t>Gebbel</a:t>
            </a:r>
            <a:r>
              <a:rPr lang="en-GB" sz="2400" dirty="0">
                <a:latin typeface="Times New Roman" panose="02020603050405020304" pitchFamily="18" charset="0"/>
                <a:cs typeface="Times New Roman" panose="02020603050405020304" pitchFamily="18" charset="0"/>
              </a:rPr>
              <a:t>, et al,. 2019).</a:t>
            </a:r>
          </a:p>
        </p:txBody>
      </p:sp>
      <p:sp>
        <p:nvSpPr>
          <p:cNvPr id="4" name="Slide Number Placeholder 3">
            <a:extLst>
              <a:ext uri="{FF2B5EF4-FFF2-40B4-BE49-F238E27FC236}">
                <a16:creationId xmlns:a16="http://schemas.microsoft.com/office/drawing/2014/main" id="{4A8FD4C2-A287-401B-AC51-176A0228F75F}"/>
              </a:ext>
            </a:extLst>
          </p:cNvPr>
          <p:cNvSpPr>
            <a:spLocks noGrp="1"/>
          </p:cNvSpPr>
          <p:nvPr>
            <p:ph type="sldNum" sz="quarter" idx="12"/>
          </p:nvPr>
        </p:nvSpPr>
        <p:spPr/>
        <p:txBody>
          <a:bodyPr/>
          <a:lstStyle/>
          <a:p>
            <a:fld id="{C76F0D12-2574-4CF9-A212-03570EC15D2A}" type="slidenum">
              <a:rPr lang="en-GB" smtClean="0"/>
              <a:t>4</a:t>
            </a:fld>
            <a:endParaRPr lang="en-GB"/>
          </a:p>
        </p:txBody>
      </p:sp>
      <p:sp>
        <p:nvSpPr>
          <p:cNvPr id="5" name="Rectangle 4">
            <a:extLst>
              <a:ext uri="{FF2B5EF4-FFF2-40B4-BE49-F238E27FC236}">
                <a16:creationId xmlns:a16="http://schemas.microsoft.com/office/drawing/2014/main" id="{4AB7C589-BAD3-4479-B30E-D61B53EFF3A1}"/>
              </a:ext>
            </a:extLst>
          </p:cNvPr>
          <p:cNvSpPr/>
          <p:nvPr/>
        </p:nvSpPr>
        <p:spPr>
          <a:xfrm>
            <a:off x="1675460" y="609600"/>
            <a:ext cx="9294853" cy="523220"/>
          </a:xfrm>
          <a:prstGeom prst="rect">
            <a:avLst/>
          </a:prstGeom>
          <a:noFill/>
        </p:spPr>
        <p:txBody>
          <a:bodyPr wrap="none" lIns="91440" tIns="45720" rIns="91440" bIns="45720">
            <a:spAutoFit/>
          </a:bodyPr>
          <a:lstStyle/>
          <a:p>
            <a:pPr algn="ctr"/>
            <a:r>
              <a:rPr lang="en-GB" sz="2800" b="1" dirty="0">
                <a:ln w="0"/>
                <a:latin typeface="Times New Roman" panose="02020603050405020304" pitchFamily="18" charset="0"/>
                <a:cs typeface="Times New Roman" panose="02020603050405020304" pitchFamily="18" charset="0"/>
              </a:rPr>
              <a:t>Why You Have Chosen Hospitality As Your Career Choice</a:t>
            </a:r>
            <a:endParaRPr lang="en-US" sz="2800" b="1" cap="none" spc="0" dirty="0">
              <a:ln w="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31849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C1004B-7F38-405D-94FF-0827534CD235}"/>
              </a:ext>
            </a:extLst>
          </p:cNvPr>
          <p:cNvSpPr/>
          <p:nvPr/>
        </p:nvSpPr>
        <p:spPr>
          <a:xfrm>
            <a:off x="1717822" y="716257"/>
            <a:ext cx="9294853" cy="523220"/>
          </a:xfrm>
          <a:prstGeom prst="rect">
            <a:avLst/>
          </a:prstGeom>
          <a:noFill/>
        </p:spPr>
        <p:txBody>
          <a:bodyPr wrap="none" lIns="91440" tIns="45720" rIns="91440" bIns="45720">
            <a:spAutoFit/>
          </a:bodyPr>
          <a:lstStyle/>
          <a:p>
            <a:pPr algn="ctr"/>
            <a:r>
              <a:rPr lang="en-GB" sz="2800" b="1" dirty="0">
                <a:ln w="0"/>
                <a:latin typeface="Times New Roman" panose="02020603050405020304" pitchFamily="18" charset="0"/>
                <a:cs typeface="Times New Roman" panose="02020603050405020304" pitchFamily="18" charset="0"/>
              </a:rPr>
              <a:t>Why You Have Chosen Hospitality As Your Career Choice</a:t>
            </a:r>
            <a:endParaRPr lang="en-US" sz="2800" b="1" cap="none" spc="0" dirty="0">
              <a:ln w="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7178DA80-6EB9-4894-A1BB-5CF1633B73F4}"/>
              </a:ext>
            </a:extLst>
          </p:cNvPr>
          <p:cNvSpPr/>
          <p:nvPr/>
        </p:nvSpPr>
        <p:spPr>
          <a:xfrm>
            <a:off x="1522374" y="1724085"/>
            <a:ext cx="9490301" cy="4524315"/>
          </a:xfrm>
          <a:prstGeom prst="rect">
            <a:avLst/>
          </a:prstGeom>
          <a:noFill/>
        </p:spPr>
        <p:txBody>
          <a:bodyPr wrap="square" lIns="91440" tIns="45720" rIns="91440" bIns="45720">
            <a:spAutoFit/>
          </a:bodyPr>
          <a:lstStyle/>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This industry offers various temporary employment opportunities as well as part time job facilities for meeting their excess demand in peak seasons/time.</a:t>
            </a:r>
          </a:p>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employee in this profession get a standard salary package and incentives as well as good performance appraisals. Its also have continuous promotion and salary increment based on the service performance (</a:t>
            </a:r>
            <a:r>
              <a:rPr lang="en-GB" sz="2400" dirty="0" err="1">
                <a:latin typeface="Times New Roman" panose="02020603050405020304" pitchFamily="18" charset="0"/>
                <a:cs typeface="Times New Roman" panose="02020603050405020304" pitchFamily="18" charset="0"/>
              </a:rPr>
              <a:t>Korir</a:t>
            </a:r>
            <a:r>
              <a:rPr lang="en-GB" sz="2400" dirty="0">
                <a:latin typeface="Times New Roman" panose="02020603050405020304" pitchFamily="18" charset="0"/>
                <a:cs typeface="Times New Roman" panose="02020603050405020304" pitchFamily="18" charset="0"/>
              </a:rPr>
              <a:t>, et al,. 2012).</a:t>
            </a:r>
          </a:p>
          <a:p>
            <a:pPr algn="just"/>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employee can get the shift facilities from one property to another property in the same group of hotels. This facilities make the employee more delighted.</a:t>
            </a:r>
          </a:p>
        </p:txBody>
      </p:sp>
      <p:sp>
        <p:nvSpPr>
          <p:cNvPr id="4" name="Slide Number Placeholder 3">
            <a:extLst>
              <a:ext uri="{FF2B5EF4-FFF2-40B4-BE49-F238E27FC236}">
                <a16:creationId xmlns:a16="http://schemas.microsoft.com/office/drawing/2014/main" id="{73F5C329-6EAE-43F5-A0BD-7CE5AAB87166}"/>
              </a:ext>
            </a:extLst>
          </p:cNvPr>
          <p:cNvSpPr>
            <a:spLocks noGrp="1"/>
          </p:cNvSpPr>
          <p:nvPr>
            <p:ph type="sldNum" sz="quarter" idx="12"/>
          </p:nvPr>
        </p:nvSpPr>
        <p:spPr/>
        <p:txBody>
          <a:bodyPr/>
          <a:lstStyle/>
          <a:p>
            <a:fld id="{C76F0D12-2574-4CF9-A212-03570EC15D2A}" type="slidenum">
              <a:rPr lang="en-GB" smtClean="0"/>
              <a:t>5</a:t>
            </a:fld>
            <a:endParaRPr lang="en-GB"/>
          </a:p>
        </p:txBody>
      </p:sp>
    </p:spTree>
    <p:extLst>
      <p:ext uri="{BB962C8B-B14F-4D97-AF65-F5344CB8AC3E}">
        <p14:creationId xmlns:p14="http://schemas.microsoft.com/office/powerpoint/2010/main" val="2241790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C1004B-7F38-405D-94FF-0827534CD235}"/>
              </a:ext>
            </a:extLst>
          </p:cNvPr>
          <p:cNvSpPr/>
          <p:nvPr/>
        </p:nvSpPr>
        <p:spPr>
          <a:xfrm>
            <a:off x="1448573" y="536903"/>
            <a:ext cx="9294853" cy="523220"/>
          </a:xfrm>
          <a:prstGeom prst="rect">
            <a:avLst/>
          </a:prstGeom>
          <a:noFill/>
        </p:spPr>
        <p:txBody>
          <a:bodyPr wrap="none" lIns="91440" tIns="45720" rIns="91440" bIns="45720">
            <a:spAutoFit/>
          </a:bodyPr>
          <a:lstStyle/>
          <a:p>
            <a:pPr algn="ctr"/>
            <a:r>
              <a:rPr lang="en-GB" sz="2800" b="1" dirty="0">
                <a:ln w="0"/>
                <a:latin typeface="Times New Roman" panose="02020603050405020304" pitchFamily="18" charset="0"/>
                <a:cs typeface="Times New Roman" panose="02020603050405020304" pitchFamily="18" charset="0"/>
              </a:rPr>
              <a:t>Why You Have Chosen Hospitality As Your Career Choice</a:t>
            </a:r>
            <a:endParaRPr lang="en-US" sz="2800" b="1" cap="none" spc="0" dirty="0">
              <a:ln w="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7178DA80-6EB9-4894-A1BB-5CF1633B73F4}"/>
              </a:ext>
            </a:extLst>
          </p:cNvPr>
          <p:cNvSpPr/>
          <p:nvPr/>
        </p:nvSpPr>
        <p:spPr>
          <a:xfrm>
            <a:off x="1522374" y="1658282"/>
            <a:ext cx="9294853" cy="4401205"/>
          </a:xfrm>
          <a:prstGeom prst="rect">
            <a:avLst/>
          </a:prstGeom>
          <a:noFill/>
        </p:spPr>
        <p:txBody>
          <a:bodyPr wrap="square" lIns="91440" tIns="45720" rIns="91440" bIns="45720">
            <a:spAutoFit/>
          </a:bodyPr>
          <a:lstStyle/>
          <a:p>
            <a:pPr marL="457200" indent="-457200" algn="just">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The industry give a suitable and compatible working environments with the friendly people and colleagues.</a:t>
            </a:r>
          </a:p>
          <a:p>
            <a:pPr marL="342900" indent="-342900" algn="just">
              <a:buFont typeface="Wingdings" panose="05000000000000000000" pitchFamily="2" charset="2"/>
              <a:buChar char="Ø"/>
            </a:pPr>
            <a:endParaRPr lang="en-GB" sz="28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Employee can reveal their dormant talents and creativities to attract customer and improve their profile as well as increase revenues (Richardson, et al,. 2012).</a:t>
            </a:r>
          </a:p>
          <a:p>
            <a:pPr algn="just"/>
            <a:endParaRPr lang="en-GB" sz="28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The employees get high secured working environments and daily needs like foods, drinks and luxurious environment.</a:t>
            </a:r>
          </a:p>
          <a:p>
            <a:pPr marL="342900" indent="-342900" algn="just">
              <a:buFont typeface="Wingdings" panose="05000000000000000000" pitchFamily="2" charset="2"/>
              <a:buChar char="Ø"/>
            </a:pPr>
            <a:endParaRPr lang="en-GB" sz="2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3F5C329-6EAE-43F5-A0BD-7CE5AAB87166}"/>
              </a:ext>
            </a:extLst>
          </p:cNvPr>
          <p:cNvSpPr>
            <a:spLocks noGrp="1"/>
          </p:cNvSpPr>
          <p:nvPr>
            <p:ph type="sldNum" sz="quarter" idx="12"/>
          </p:nvPr>
        </p:nvSpPr>
        <p:spPr/>
        <p:txBody>
          <a:bodyPr/>
          <a:lstStyle/>
          <a:p>
            <a:fld id="{C76F0D12-2574-4CF9-A212-03570EC15D2A}" type="slidenum">
              <a:rPr lang="en-GB" smtClean="0"/>
              <a:t>6</a:t>
            </a:fld>
            <a:endParaRPr lang="en-GB"/>
          </a:p>
        </p:txBody>
      </p:sp>
    </p:spTree>
    <p:extLst>
      <p:ext uri="{BB962C8B-B14F-4D97-AF65-F5344CB8AC3E}">
        <p14:creationId xmlns:p14="http://schemas.microsoft.com/office/powerpoint/2010/main" val="3064426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C1004B-7F38-405D-94FF-0827534CD235}"/>
              </a:ext>
            </a:extLst>
          </p:cNvPr>
          <p:cNvSpPr/>
          <p:nvPr/>
        </p:nvSpPr>
        <p:spPr>
          <a:xfrm>
            <a:off x="1164978" y="800378"/>
            <a:ext cx="10054355" cy="492443"/>
          </a:xfrm>
          <a:prstGeom prst="rect">
            <a:avLst/>
          </a:prstGeom>
          <a:noFill/>
        </p:spPr>
        <p:txBody>
          <a:bodyPr wrap="none" lIns="91440" tIns="45720" rIns="91440" bIns="45720">
            <a:spAutoFit/>
          </a:bodyPr>
          <a:lstStyle/>
          <a:p>
            <a:pPr algn="ctr"/>
            <a:r>
              <a:rPr lang="en-GB" sz="2600" b="1" dirty="0">
                <a:ln w="0"/>
                <a:latin typeface="Times New Roman" panose="02020603050405020304" pitchFamily="18" charset="0"/>
                <a:cs typeface="Times New Roman" panose="02020603050405020304" pitchFamily="18" charset="0"/>
              </a:rPr>
              <a:t>Why Hospitality Sector Is Currently Facing A Shortage Of Staffing</a:t>
            </a:r>
            <a:endParaRPr lang="en-US" sz="2600" b="1" cap="none" spc="0" dirty="0">
              <a:ln w="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7178DA80-6EB9-4894-A1BB-5CF1633B73F4}"/>
              </a:ext>
            </a:extLst>
          </p:cNvPr>
          <p:cNvSpPr/>
          <p:nvPr/>
        </p:nvSpPr>
        <p:spPr>
          <a:xfrm>
            <a:off x="1644561" y="1902638"/>
            <a:ext cx="8621499" cy="4154984"/>
          </a:xfrm>
          <a:prstGeom prst="rect">
            <a:avLst/>
          </a:prstGeom>
          <a:noFill/>
        </p:spPr>
        <p:txBody>
          <a:bodyPr wrap="square" lIns="91440" tIns="45720" rIns="91440" bIns="45720">
            <a:spAutoFit/>
          </a:bodyPr>
          <a:lstStyle/>
          <a:p>
            <a:pPr algn="just"/>
            <a:r>
              <a:rPr lang="en-GB" sz="2400" dirty="0">
                <a:latin typeface="Times New Roman" panose="02020603050405020304" pitchFamily="18" charset="0"/>
                <a:cs typeface="Times New Roman" panose="02020603050405020304" pitchFamily="18" charset="0"/>
              </a:rPr>
              <a:t>The staff shortage problems in the hospitality industry have some issues. These issues are explained below;</a:t>
            </a:r>
          </a:p>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Few Employees think that the industry gives low salary according to works, high working hours, most sophisticated and challenging environment relate to other industry.</a:t>
            </a:r>
          </a:p>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enactment of Brexit, many workers resign their job and leave the country. On the other hand, many Non-United Kingdom employee not back to the job (Chang, et al,. 2021).</a:t>
            </a:r>
          </a:p>
          <a:p>
            <a:pPr algn="just"/>
            <a:endParaRPr lang="en-GB"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3F5C329-6EAE-43F5-A0BD-7CE5AAB87166}"/>
              </a:ext>
            </a:extLst>
          </p:cNvPr>
          <p:cNvSpPr>
            <a:spLocks noGrp="1"/>
          </p:cNvSpPr>
          <p:nvPr>
            <p:ph type="sldNum" sz="quarter" idx="12"/>
          </p:nvPr>
        </p:nvSpPr>
        <p:spPr/>
        <p:txBody>
          <a:bodyPr/>
          <a:lstStyle/>
          <a:p>
            <a:fld id="{C76F0D12-2574-4CF9-A212-03570EC15D2A}" type="slidenum">
              <a:rPr lang="en-GB" smtClean="0"/>
              <a:t>7</a:t>
            </a:fld>
            <a:endParaRPr lang="en-GB"/>
          </a:p>
        </p:txBody>
      </p:sp>
    </p:spTree>
    <p:extLst>
      <p:ext uri="{BB962C8B-B14F-4D97-AF65-F5344CB8AC3E}">
        <p14:creationId xmlns:p14="http://schemas.microsoft.com/office/powerpoint/2010/main" val="1989142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C1004B-7F38-405D-94FF-0827534CD235}"/>
              </a:ext>
            </a:extLst>
          </p:cNvPr>
          <p:cNvSpPr/>
          <p:nvPr/>
        </p:nvSpPr>
        <p:spPr>
          <a:xfrm>
            <a:off x="1179046" y="786311"/>
            <a:ext cx="10054355" cy="492443"/>
          </a:xfrm>
          <a:prstGeom prst="rect">
            <a:avLst/>
          </a:prstGeom>
          <a:noFill/>
        </p:spPr>
        <p:txBody>
          <a:bodyPr wrap="none" lIns="91440" tIns="45720" rIns="91440" bIns="45720">
            <a:spAutoFit/>
          </a:bodyPr>
          <a:lstStyle/>
          <a:p>
            <a:pPr algn="ctr"/>
            <a:r>
              <a:rPr lang="en-GB" sz="2600" b="1" dirty="0">
                <a:ln w="0"/>
                <a:latin typeface="Times New Roman" panose="02020603050405020304" pitchFamily="18" charset="0"/>
                <a:cs typeface="Times New Roman" panose="02020603050405020304" pitchFamily="18" charset="0"/>
              </a:rPr>
              <a:t>Why Hospitality Sector Is Currently Facing A Shortage Of Staffing</a:t>
            </a:r>
            <a:endParaRPr lang="en-US" sz="2600" b="1" cap="none" spc="0" dirty="0">
              <a:ln w="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7178DA80-6EB9-4894-A1BB-5CF1633B73F4}"/>
              </a:ext>
            </a:extLst>
          </p:cNvPr>
          <p:cNvSpPr/>
          <p:nvPr/>
        </p:nvSpPr>
        <p:spPr>
          <a:xfrm>
            <a:off x="1858931" y="1865274"/>
            <a:ext cx="8255739" cy="4524315"/>
          </a:xfrm>
          <a:prstGeom prst="rect">
            <a:avLst/>
          </a:prstGeom>
          <a:noFill/>
        </p:spPr>
        <p:txBody>
          <a:bodyPr wrap="square" lIns="91440" tIns="45720" rIns="91440" bIns="45720">
            <a:spAutoFit/>
          </a:bodyPr>
          <a:lstStyle/>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attack of Covid-19 Pandemic compels many hotels and resorts as well as restaurants to shut down the property that’s lead people to search another work for survive with family in this situation (Terry, et al,. 2016).</a:t>
            </a:r>
          </a:p>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post Covid-19 Pandemic change the previous scenario, many workers are not spontaneously eager to serve face to face with people due to the fear of covid-19 virus.</a:t>
            </a:r>
          </a:p>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Few workers think that the working hour and atmosphere are poor conditions compare to others industry.</a:t>
            </a:r>
          </a:p>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3F5C329-6EAE-43F5-A0BD-7CE5AAB87166}"/>
              </a:ext>
            </a:extLst>
          </p:cNvPr>
          <p:cNvSpPr>
            <a:spLocks noGrp="1"/>
          </p:cNvSpPr>
          <p:nvPr>
            <p:ph type="sldNum" sz="quarter" idx="12"/>
          </p:nvPr>
        </p:nvSpPr>
        <p:spPr/>
        <p:txBody>
          <a:bodyPr/>
          <a:lstStyle/>
          <a:p>
            <a:fld id="{C76F0D12-2574-4CF9-A212-03570EC15D2A}" type="slidenum">
              <a:rPr lang="en-GB" smtClean="0"/>
              <a:t>8</a:t>
            </a:fld>
            <a:endParaRPr lang="en-GB"/>
          </a:p>
        </p:txBody>
      </p:sp>
    </p:spTree>
    <p:extLst>
      <p:ext uri="{BB962C8B-B14F-4D97-AF65-F5344CB8AC3E}">
        <p14:creationId xmlns:p14="http://schemas.microsoft.com/office/powerpoint/2010/main" val="75719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0C1004B-7F38-405D-94FF-0827534CD235}"/>
              </a:ext>
            </a:extLst>
          </p:cNvPr>
          <p:cNvSpPr/>
          <p:nvPr/>
        </p:nvSpPr>
        <p:spPr>
          <a:xfrm>
            <a:off x="1069077" y="609600"/>
            <a:ext cx="10053843" cy="492443"/>
          </a:xfrm>
          <a:prstGeom prst="rect">
            <a:avLst/>
          </a:prstGeom>
          <a:noFill/>
        </p:spPr>
        <p:txBody>
          <a:bodyPr wrap="none" lIns="91440" tIns="45720" rIns="91440" bIns="45720">
            <a:spAutoFit/>
          </a:bodyPr>
          <a:lstStyle/>
          <a:p>
            <a:pPr algn="ctr"/>
            <a:r>
              <a:rPr lang="en-GB" sz="2600" b="1" dirty="0">
                <a:ln w="0"/>
                <a:latin typeface="Times New Roman" panose="02020603050405020304" pitchFamily="18" charset="0"/>
                <a:cs typeface="Times New Roman" panose="02020603050405020304" pitchFamily="18" charset="0"/>
              </a:rPr>
              <a:t>Why Hospitality Sector Is Currently Facing A Shortage Of Staffing</a:t>
            </a:r>
            <a:endParaRPr lang="en-US" sz="2600" b="1" dirty="0">
              <a:ln w="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7178DA80-6EB9-4894-A1BB-5CF1633B73F4}"/>
              </a:ext>
            </a:extLst>
          </p:cNvPr>
          <p:cNvSpPr/>
          <p:nvPr/>
        </p:nvSpPr>
        <p:spPr>
          <a:xfrm>
            <a:off x="5649311" y="1354753"/>
            <a:ext cx="5688420" cy="4893647"/>
          </a:xfrm>
          <a:prstGeom prst="rect">
            <a:avLst/>
          </a:prstGeom>
          <a:noFill/>
        </p:spPr>
        <p:txBody>
          <a:bodyPr wrap="square" lIns="91440" tIns="45720" rIns="91440" bIns="45720">
            <a:spAutoFit/>
          </a:bodyPr>
          <a:lstStyle/>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complexity of rules and regulations for outside workers in immigration is highly hindered the employee to come this country and serve the industry. The boarders stiff policies also impact massively.</a:t>
            </a:r>
          </a:p>
          <a:p>
            <a:pPr marL="342900" indent="-342900" algn="just">
              <a:buFont typeface="Wingdings" panose="05000000000000000000" pitchFamily="2" charset="2"/>
              <a:buChar char="Ø"/>
            </a:pPr>
            <a:endParaRPr lang="en-GB" sz="2400"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The highly skilled, capable workers are mostly needed in this industry all time. As many properties in this industry are increasing day by day so the skilled personnel are so much needed here.</a:t>
            </a:r>
          </a:p>
        </p:txBody>
      </p:sp>
      <p:sp>
        <p:nvSpPr>
          <p:cNvPr id="4" name="Slide Number Placeholder 3">
            <a:extLst>
              <a:ext uri="{FF2B5EF4-FFF2-40B4-BE49-F238E27FC236}">
                <a16:creationId xmlns:a16="http://schemas.microsoft.com/office/drawing/2014/main" id="{73F5C329-6EAE-43F5-A0BD-7CE5AAB87166}"/>
              </a:ext>
            </a:extLst>
          </p:cNvPr>
          <p:cNvSpPr>
            <a:spLocks noGrp="1"/>
          </p:cNvSpPr>
          <p:nvPr>
            <p:ph type="sldNum" sz="quarter" idx="12"/>
          </p:nvPr>
        </p:nvSpPr>
        <p:spPr/>
        <p:txBody>
          <a:bodyPr/>
          <a:lstStyle/>
          <a:p>
            <a:fld id="{C76F0D12-2574-4CF9-A212-03570EC15D2A}" type="slidenum">
              <a:rPr lang="en-GB" smtClean="0"/>
              <a:t>9</a:t>
            </a:fld>
            <a:endParaRPr lang="en-GB"/>
          </a:p>
        </p:txBody>
      </p:sp>
      <p:pic>
        <p:nvPicPr>
          <p:cNvPr id="6" name="Picture 5">
            <a:extLst>
              <a:ext uri="{FF2B5EF4-FFF2-40B4-BE49-F238E27FC236}">
                <a16:creationId xmlns:a16="http://schemas.microsoft.com/office/drawing/2014/main" id="{6612827B-8C60-46BE-92D5-234627DFEE6F}"/>
              </a:ext>
            </a:extLst>
          </p:cNvPr>
          <p:cNvPicPr>
            <a:picLocks noChangeAspect="1"/>
          </p:cNvPicPr>
          <p:nvPr/>
        </p:nvPicPr>
        <p:blipFill>
          <a:blip r:embed="rId2"/>
          <a:stretch>
            <a:fillRect/>
          </a:stretch>
        </p:blipFill>
        <p:spPr>
          <a:xfrm>
            <a:off x="741727" y="2010260"/>
            <a:ext cx="4543736" cy="3582631"/>
          </a:xfrm>
          <a:prstGeom prst="rect">
            <a:avLst/>
          </a:prstGeom>
        </p:spPr>
      </p:pic>
    </p:spTree>
    <p:extLst>
      <p:ext uri="{BB962C8B-B14F-4D97-AF65-F5344CB8AC3E}">
        <p14:creationId xmlns:p14="http://schemas.microsoft.com/office/powerpoint/2010/main" val="298506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78DA80-6EB9-4894-A1BB-5CF1633B73F4}"/>
              </a:ext>
            </a:extLst>
          </p:cNvPr>
          <p:cNvSpPr/>
          <p:nvPr/>
        </p:nvSpPr>
        <p:spPr>
          <a:xfrm>
            <a:off x="1217101" y="1482569"/>
            <a:ext cx="9757797" cy="3892861"/>
          </a:xfrm>
          <a:prstGeom prst="rect">
            <a:avLst/>
          </a:prstGeom>
          <a:noFill/>
        </p:spPr>
        <p:txBody>
          <a:bodyPr wrap="square" lIns="91440" tIns="45720" rIns="91440" bIns="45720">
            <a:spAutoFit/>
          </a:bodyPr>
          <a:lstStyle/>
          <a:p>
            <a:pPr algn="just">
              <a:lnSpc>
                <a:spcPct val="150000"/>
              </a:lnSpc>
            </a:pPr>
            <a:r>
              <a:rPr lang="en-GB" sz="2800" dirty="0">
                <a:latin typeface="Times New Roman" panose="02020603050405020304" pitchFamily="18" charset="0"/>
                <a:cs typeface="Times New Roman" panose="02020603050405020304" pitchFamily="18" charset="0"/>
              </a:rPr>
              <a:t>The tourism and hospitality industry have a great potentiality for future to prefer as a good career development. The shortage of employee in this industry is an authentic matter. The skilled employee is needed for the industry to cater the guest as well as property needs to motivate employee and increase various benefits to solve the shortage issues.</a:t>
            </a:r>
          </a:p>
        </p:txBody>
      </p:sp>
      <p:sp>
        <p:nvSpPr>
          <p:cNvPr id="4" name="Slide Number Placeholder 3">
            <a:extLst>
              <a:ext uri="{FF2B5EF4-FFF2-40B4-BE49-F238E27FC236}">
                <a16:creationId xmlns:a16="http://schemas.microsoft.com/office/drawing/2014/main" id="{4A8FD4C2-A287-401B-AC51-176A0228F75F}"/>
              </a:ext>
            </a:extLst>
          </p:cNvPr>
          <p:cNvSpPr>
            <a:spLocks noGrp="1"/>
          </p:cNvSpPr>
          <p:nvPr>
            <p:ph type="sldNum" sz="quarter" idx="12"/>
          </p:nvPr>
        </p:nvSpPr>
        <p:spPr/>
        <p:txBody>
          <a:bodyPr/>
          <a:lstStyle/>
          <a:p>
            <a:fld id="{C76F0D12-2574-4CF9-A212-03570EC15D2A}" type="slidenum">
              <a:rPr lang="en-GB" smtClean="0"/>
              <a:t>10</a:t>
            </a:fld>
            <a:endParaRPr lang="en-GB"/>
          </a:p>
        </p:txBody>
      </p:sp>
      <p:sp>
        <p:nvSpPr>
          <p:cNvPr id="5" name="Rectangle 4">
            <a:extLst>
              <a:ext uri="{FF2B5EF4-FFF2-40B4-BE49-F238E27FC236}">
                <a16:creationId xmlns:a16="http://schemas.microsoft.com/office/drawing/2014/main" id="{B0A16534-7C5A-4F78-B6A3-8C833CE692D6}"/>
              </a:ext>
            </a:extLst>
          </p:cNvPr>
          <p:cNvSpPr/>
          <p:nvPr/>
        </p:nvSpPr>
        <p:spPr>
          <a:xfrm>
            <a:off x="5056756" y="633481"/>
            <a:ext cx="2637260" cy="707886"/>
          </a:xfrm>
          <a:prstGeom prst="rect">
            <a:avLst/>
          </a:prstGeom>
          <a:noFill/>
        </p:spPr>
        <p:txBody>
          <a:bodyPr wrap="none" lIns="91440" tIns="45720" rIns="91440" bIns="45720">
            <a:spAutoFit/>
          </a:bodyPr>
          <a:lstStyle/>
          <a:p>
            <a:pPr algn="ctr"/>
            <a:r>
              <a:rPr lang="en-GB" sz="4000" b="1" dirty="0">
                <a:ln w="0"/>
                <a:latin typeface="Times New Roman" panose="02020603050405020304" pitchFamily="18" charset="0"/>
                <a:cs typeface="Times New Roman" panose="02020603050405020304" pitchFamily="18" charset="0"/>
              </a:rPr>
              <a:t>Conclusion</a:t>
            </a:r>
            <a:endParaRPr lang="en-US" sz="4000" b="1" cap="none" spc="0" dirty="0">
              <a:ln w="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0301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78DA80-6EB9-4894-A1BB-5CF1633B73F4}"/>
              </a:ext>
            </a:extLst>
          </p:cNvPr>
          <p:cNvSpPr/>
          <p:nvPr/>
        </p:nvSpPr>
        <p:spPr>
          <a:xfrm>
            <a:off x="539273" y="1193776"/>
            <a:ext cx="11113453" cy="5115311"/>
          </a:xfrm>
          <a:prstGeom prst="rect">
            <a:avLst/>
          </a:prstGeom>
          <a:noFill/>
        </p:spPr>
        <p:txBody>
          <a:bodyPr wrap="square" lIns="91440" tIns="45720" rIns="91440" bIns="45720">
            <a:spAutoFit/>
          </a:bodyPr>
          <a:lstStyle/>
          <a:p>
            <a:pPr marL="342900" indent="-342900" algn="just">
              <a:lnSpc>
                <a:spcPct val="15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Chang, S. and Chang, S., (2021)The COVID-19 Post-Lockdown Effect: Labour Shortages and Struggling Food Retail Businesses.</a:t>
            </a:r>
          </a:p>
          <a:p>
            <a:pPr marL="342900" indent="-342900" algn="just">
              <a:lnSpc>
                <a:spcPct val="150000"/>
              </a:lnSpc>
              <a:buFont typeface="Wingdings" panose="05000000000000000000" pitchFamily="2" charset="2"/>
              <a:buChar char="Ø"/>
            </a:pPr>
            <a:r>
              <a:rPr lang="en-GB" sz="2000" dirty="0" err="1">
                <a:latin typeface="Times New Roman" panose="02020603050405020304" pitchFamily="18" charset="0"/>
                <a:cs typeface="Times New Roman" panose="02020603050405020304" pitchFamily="18" charset="0"/>
              </a:rPr>
              <a:t>Gebbels</a:t>
            </a:r>
            <a:r>
              <a:rPr lang="en-GB" sz="2000" dirty="0">
                <a:latin typeface="Times New Roman" panose="02020603050405020304" pitchFamily="18" charset="0"/>
                <a:cs typeface="Times New Roman" panose="02020603050405020304" pitchFamily="18" charset="0"/>
              </a:rPr>
              <a:t>, M., </a:t>
            </a:r>
            <a:r>
              <a:rPr lang="en-GB" sz="2000" dirty="0" err="1">
                <a:latin typeface="Times New Roman" panose="02020603050405020304" pitchFamily="18" charset="0"/>
                <a:cs typeface="Times New Roman" panose="02020603050405020304" pitchFamily="18" charset="0"/>
              </a:rPr>
              <a:t>Pantelidis</a:t>
            </a:r>
            <a:r>
              <a:rPr lang="en-GB" sz="2000" dirty="0">
                <a:latin typeface="Times New Roman" panose="02020603050405020304" pitchFamily="18" charset="0"/>
                <a:cs typeface="Times New Roman" panose="02020603050405020304" pitchFamily="18" charset="0"/>
              </a:rPr>
              <a:t>, I.S. and Goss-Turner, S., (2019) Towards a </a:t>
            </a:r>
            <a:r>
              <a:rPr lang="en-GB" sz="2000" dirty="0" err="1">
                <a:latin typeface="Times New Roman" panose="02020603050405020304" pitchFamily="18" charset="0"/>
                <a:cs typeface="Times New Roman" panose="02020603050405020304" pitchFamily="18" charset="0"/>
              </a:rPr>
              <a:t>personology</a:t>
            </a:r>
            <a:r>
              <a:rPr lang="en-GB" sz="2000" dirty="0">
                <a:latin typeface="Times New Roman" panose="02020603050405020304" pitchFamily="18" charset="0"/>
                <a:cs typeface="Times New Roman" panose="02020603050405020304" pitchFamily="18" charset="0"/>
              </a:rPr>
              <a:t> of a hospitality professional. Hospitality &amp; Society, 9(2), pp.215-236.</a:t>
            </a:r>
          </a:p>
          <a:p>
            <a:pPr marL="342900" indent="-342900" algn="just">
              <a:lnSpc>
                <a:spcPct val="150000"/>
              </a:lnSpc>
              <a:buFont typeface="Wingdings" panose="05000000000000000000" pitchFamily="2" charset="2"/>
              <a:buChar char="Ø"/>
            </a:pPr>
            <a:r>
              <a:rPr lang="en-GB" sz="2000" dirty="0" err="1">
                <a:latin typeface="Times New Roman" panose="02020603050405020304" pitchFamily="18" charset="0"/>
                <a:cs typeface="Times New Roman" panose="02020603050405020304" pitchFamily="18" charset="0"/>
              </a:rPr>
              <a:t>Korir</a:t>
            </a:r>
            <a:r>
              <a:rPr lang="en-GB" sz="2000" dirty="0">
                <a:latin typeface="Times New Roman" panose="02020603050405020304" pitchFamily="18" charset="0"/>
                <a:cs typeface="Times New Roman" panose="02020603050405020304" pitchFamily="18" charset="0"/>
              </a:rPr>
              <a:t>, J. and </a:t>
            </a:r>
            <a:r>
              <a:rPr lang="en-GB" sz="2000" dirty="0" err="1">
                <a:latin typeface="Times New Roman" panose="02020603050405020304" pitchFamily="18" charset="0"/>
                <a:cs typeface="Times New Roman" panose="02020603050405020304" pitchFamily="18" charset="0"/>
              </a:rPr>
              <a:t>Wafula</a:t>
            </a:r>
            <a:r>
              <a:rPr lang="en-GB" sz="2000" dirty="0">
                <a:latin typeface="Times New Roman" panose="02020603050405020304" pitchFamily="18" charset="0"/>
                <a:cs typeface="Times New Roman" panose="02020603050405020304" pitchFamily="18" charset="0"/>
              </a:rPr>
              <a:t>, W., (2012) Factors that influence career choice of hospitality students in Moi University, Kenya. Journal of Education and practice, 3(14), pp.83-90.</a:t>
            </a:r>
          </a:p>
          <a:p>
            <a:pPr marL="342900" indent="-342900" algn="just">
              <a:lnSpc>
                <a:spcPct val="15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Richardson, S. and Butler, </a:t>
            </a:r>
            <a:r>
              <a:rPr lang="en-GB" sz="2000">
                <a:latin typeface="Times New Roman" panose="02020603050405020304" pitchFamily="18" charset="0"/>
                <a:cs typeface="Times New Roman" panose="02020603050405020304" pitchFamily="18" charset="0"/>
              </a:rPr>
              <a:t>G.,( 2012) </a:t>
            </a:r>
            <a:r>
              <a:rPr lang="en-GB" sz="2000" dirty="0">
                <a:latin typeface="Times New Roman" panose="02020603050405020304" pitchFamily="18" charset="0"/>
                <a:cs typeface="Times New Roman" panose="02020603050405020304" pitchFamily="18" charset="0"/>
              </a:rPr>
              <a:t>Attitudes of Malaysian tourism and hospitality students' towards a career in the industry. Asia Pacific Journal of Tourism Research, 17(3), pp.262-276.</a:t>
            </a:r>
          </a:p>
          <a:p>
            <a:pPr marL="342900" indent="-342900" algn="just">
              <a:lnSpc>
                <a:spcPct val="15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Terry, W.C., 2016. Solving seasonality in tourism? Labour shortages and guest worker programmes in the USA. </a:t>
            </a:r>
            <a:r>
              <a:rPr lang="en-GB" sz="2000" i="1" dirty="0">
                <a:latin typeface="Times New Roman" panose="02020603050405020304" pitchFamily="18" charset="0"/>
                <a:cs typeface="Times New Roman" panose="02020603050405020304" pitchFamily="18" charset="0"/>
              </a:rPr>
              <a:t>Area</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48</a:t>
            </a:r>
            <a:r>
              <a:rPr lang="en-GB" sz="2000" dirty="0">
                <a:latin typeface="Times New Roman" panose="02020603050405020304" pitchFamily="18" charset="0"/>
                <a:cs typeface="Times New Roman" panose="02020603050405020304" pitchFamily="18" charset="0"/>
              </a:rPr>
              <a:t>(1), pp.111-118.</a:t>
            </a:r>
          </a:p>
          <a:p>
            <a:pPr marL="342900" indent="-342900" algn="just">
              <a:lnSpc>
                <a:spcPct val="150000"/>
              </a:lnSpc>
              <a:buFont typeface="Wingdings" panose="05000000000000000000" pitchFamily="2" charset="2"/>
              <a:buChar char="Ø"/>
            </a:pPr>
            <a:endParaRPr lang="en-GB" sz="20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A8FD4C2-A287-401B-AC51-176A0228F75F}"/>
              </a:ext>
            </a:extLst>
          </p:cNvPr>
          <p:cNvSpPr>
            <a:spLocks noGrp="1"/>
          </p:cNvSpPr>
          <p:nvPr>
            <p:ph type="sldNum" sz="quarter" idx="12"/>
          </p:nvPr>
        </p:nvSpPr>
        <p:spPr/>
        <p:txBody>
          <a:bodyPr/>
          <a:lstStyle/>
          <a:p>
            <a:fld id="{C76F0D12-2574-4CF9-A212-03570EC15D2A}" type="slidenum">
              <a:rPr lang="en-GB" smtClean="0"/>
              <a:t>11</a:t>
            </a:fld>
            <a:endParaRPr lang="en-GB"/>
          </a:p>
        </p:txBody>
      </p:sp>
      <p:sp>
        <p:nvSpPr>
          <p:cNvPr id="5" name="Rectangle 4">
            <a:extLst>
              <a:ext uri="{FF2B5EF4-FFF2-40B4-BE49-F238E27FC236}">
                <a16:creationId xmlns:a16="http://schemas.microsoft.com/office/drawing/2014/main" id="{B0A16534-7C5A-4F78-B6A3-8C833CE692D6}"/>
              </a:ext>
            </a:extLst>
          </p:cNvPr>
          <p:cNvSpPr/>
          <p:nvPr/>
        </p:nvSpPr>
        <p:spPr>
          <a:xfrm>
            <a:off x="4247000" y="440108"/>
            <a:ext cx="2568652" cy="707886"/>
          </a:xfrm>
          <a:prstGeom prst="rect">
            <a:avLst/>
          </a:prstGeom>
          <a:noFill/>
        </p:spPr>
        <p:txBody>
          <a:bodyPr wrap="none" lIns="91440" tIns="45720" rIns="91440" bIns="45720">
            <a:spAutoFit/>
          </a:bodyPr>
          <a:lstStyle/>
          <a:p>
            <a:pPr algn="ctr"/>
            <a:r>
              <a:rPr lang="en-GB" sz="4000" b="1" dirty="0">
                <a:ln w="0"/>
                <a:latin typeface="Times New Roman" panose="02020603050405020304" pitchFamily="18" charset="0"/>
                <a:cs typeface="Times New Roman" panose="02020603050405020304" pitchFamily="18" charset="0"/>
              </a:rPr>
              <a:t>References</a:t>
            </a:r>
            <a:endParaRPr lang="en-US" sz="4000" b="1" cap="none" spc="0" dirty="0">
              <a:ln w="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09924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2442</TotalTime>
  <Words>986</Words>
  <Application>Microsoft Office PowerPoint</Application>
  <PresentationFormat>Widescreen</PresentationFormat>
  <Paragraphs>71</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Celestial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syeda</dc:creator>
  <cp:lastModifiedBy>Ayan</cp:lastModifiedBy>
  <cp:revision>3</cp:revision>
  <dcterms:created xsi:type="dcterms:W3CDTF">2021-11-21T17:43:08Z</dcterms:created>
  <dcterms:modified xsi:type="dcterms:W3CDTF">2021-11-26T12:10:33Z</dcterms:modified>
</cp:coreProperties>
</file>