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8"/>
  </p:notes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18"/>
    <p:restoredTop sz="64198"/>
  </p:normalViewPr>
  <p:slideViewPr>
    <p:cSldViewPr snapToGrid="0">
      <p:cViewPr varScale="1">
        <p:scale>
          <a:sx n="79" d="100"/>
          <a:sy n="79" d="100"/>
        </p:scale>
        <p:origin x="15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D9F47C-731C-4AB9-A2D6-0C49747F2341}" type="doc">
      <dgm:prSet loTypeId="urn:microsoft.com/office/officeart/2005/8/layout/vProcess5" loCatId="process" qsTypeId="urn:microsoft.com/office/officeart/2005/8/quickstyle/simple2" qsCatId="simple" csTypeId="urn:microsoft.com/office/officeart/2005/8/colors/accent4_2" csCatId="accent4" phldr="1"/>
      <dgm:spPr/>
      <dgm:t>
        <a:bodyPr/>
        <a:lstStyle/>
        <a:p>
          <a:endParaRPr lang="en-US"/>
        </a:p>
      </dgm:t>
    </dgm:pt>
    <dgm:pt modelId="{6A39060A-C55D-4567-A4D9-18FE43D04DF9}">
      <dgm:prSet/>
      <dgm:spPr/>
      <dgm:t>
        <a:bodyPr/>
        <a:lstStyle/>
        <a:p>
          <a:r>
            <a:rPr lang="en-US"/>
            <a:t>There is a constant change in teaching methods.</a:t>
          </a:r>
        </a:p>
      </dgm:t>
    </dgm:pt>
    <dgm:pt modelId="{15787701-9457-4646-B4C0-2E50F1510A7A}" type="parTrans" cxnId="{28025235-9C0C-4EFC-A8A6-61DFBAEA1F64}">
      <dgm:prSet/>
      <dgm:spPr/>
      <dgm:t>
        <a:bodyPr/>
        <a:lstStyle/>
        <a:p>
          <a:endParaRPr lang="en-US"/>
        </a:p>
      </dgm:t>
    </dgm:pt>
    <dgm:pt modelId="{235B4E6D-FD77-464C-84DC-33E9B535A52D}" type="sibTrans" cxnId="{28025235-9C0C-4EFC-A8A6-61DFBAEA1F64}">
      <dgm:prSet/>
      <dgm:spPr/>
      <dgm:t>
        <a:bodyPr/>
        <a:lstStyle/>
        <a:p>
          <a:endParaRPr lang="en-US"/>
        </a:p>
      </dgm:t>
    </dgm:pt>
    <dgm:pt modelId="{5C1CC606-3AC2-430C-B0B6-15D1AC96B064}">
      <dgm:prSet/>
      <dgm:spPr/>
      <dgm:t>
        <a:bodyPr/>
        <a:lstStyle/>
        <a:p>
          <a:r>
            <a:rPr lang="en-US" dirty="0"/>
            <a:t>Children must be looked at as individuals rather than as a whole class.</a:t>
          </a:r>
        </a:p>
      </dgm:t>
    </dgm:pt>
    <dgm:pt modelId="{4B541BA7-ABC9-430C-9FAC-C01DE0A2F78E}" type="parTrans" cxnId="{65936F40-477F-47C6-AA55-51105EB8D486}">
      <dgm:prSet/>
      <dgm:spPr/>
      <dgm:t>
        <a:bodyPr/>
        <a:lstStyle/>
        <a:p>
          <a:endParaRPr lang="en-US"/>
        </a:p>
      </dgm:t>
    </dgm:pt>
    <dgm:pt modelId="{730BE8F0-2E1F-4936-B775-4C419B717E74}" type="sibTrans" cxnId="{65936F40-477F-47C6-AA55-51105EB8D486}">
      <dgm:prSet/>
      <dgm:spPr/>
      <dgm:t>
        <a:bodyPr/>
        <a:lstStyle/>
        <a:p>
          <a:endParaRPr lang="en-US"/>
        </a:p>
      </dgm:t>
    </dgm:pt>
    <dgm:pt modelId="{4DCABEEA-536A-479E-A7F1-FB490332496D}">
      <dgm:prSet/>
      <dgm:spPr/>
      <dgm:t>
        <a:bodyPr/>
        <a:lstStyle/>
        <a:p>
          <a:r>
            <a:rPr lang="en-US"/>
            <a:t>Teaching ways must be altered and adapted as needed.</a:t>
          </a:r>
        </a:p>
      </dgm:t>
    </dgm:pt>
    <dgm:pt modelId="{9A3E2404-B875-409F-B16B-D354535F4ED4}" type="parTrans" cxnId="{0E7E68B0-5C9E-4CB9-A27C-F4E488810C61}">
      <dgm:prSet/>
      <dgm:spPr/>
      <dgm:t>
        <a:bodyPr/>
        <a:lstStyle/>
        <a:p>
          <a:endParaRPr lang="en-US"/>
        </a:p>
      </dgm:t>
    </dgm:pt>
    <dgm:pt modelId="{0BADF133-4A8F-409D-8B96-2E4E33735DA5}" type="sibTrans" cxnId="{0E7E68B0-5C9E-4CB9-A27C-F4E488810C61}">
      <dgm:prSet/>
      <dgm:spPr/>
      <dgm:t>
        <a:bodyPr/>
        <a:lstStyle/>
        <a:p>
          <a:endParaRPr lang="en-US"/>
        </a:p>
      </dgm:t>
    </dgm:pt>
    <dgm:pt modelId="{12DDE3FB-DABB-44AC-859C-875388934255}">
      <dgm:prSet/>
      <dgm:spPr/>
      <dgm:t>
        <a:bodyPr/>
        <a:lstStyle/>
        <a:p>
          <a:r>
            <a:rPr lang="en-US" dirty="0"/>
            <a:t>The practitioner must reflect emotionally as well as academically.</a:t>
          </a:r>
        </a:p>
      </dgm:t>
    </dgm:pt>
    <dgm:pt modelId="{E4E39DE3-566E-43A7-97DD-161163697E1C}" type="parTrans" cxnId="{18E156DA-B9BF-4A7A-8A80-A27DAEA6935D}">
      <dgm:prSet/>
      <dgm:spPr/>
      <dgm:t>
        <a:bodyPr/>
        <a:lstStyle/>
        <a:p>
          <a:endParaRPr lang="en-US"/>
        </a:p>
      </dgm:t>
    </dgm:pt>
    <dgm:pt modelId="{381E4207-6AB0-46E4-8926-8C1FFD4C177E}" type="sibTrans" cxnId="{18E156DA-B9BF-4A7A-8A80-A27DAEA6935D}">
      <dgm:prSet/>
      <dgm:spPr/>
      <dgm:t>
        <a:bodyPr/>
        <a:lstStyle/>
        <a:p>
          <a:endParaRPr lang="en-US"/>
        </a:p>
      </dgm:t>
    </dgm:pt>
    <dgm:pt modelId="{61F52C7C-E002-D64C-B250-184B16293E58}" type="pres">
      <dgm:prSet presAssocID="{29D9F47C-731C-4AB9-A2D6-0C49747F2341}" presName="outerComposite" presStyleCnt="0">
        <dgm:presLayoutVars>
          <dgm:chMax val="5"/>
          <dgm:dir/>
          <dgm:resizeHandles val="exact"/>
        </dgm:presLayoutVars>
      </dgm:prSet>
      <dgm:spPr/>
    </dgm:pt>
    <dgm:pt modelId="{E17178B1-074B-EB4B-B087-34E82314BEE2}" type="pres">
      <dgm:prSet presAssocID="{29D9F47C-731C-4AB9-A2D6-0C49747F2341}" presName="dummyMaxCanvas" presStyleCnt="0">
        <dgm:presLayoutVars/>
      </dgm:prSet>
      <dgm:spPr/>
    </dgm:pt>
    <dgm:pt modelId="{9B174C53-A3B0-D34F-A7A9-CCA9B6334775}" type="pres">
      <dgm:prSet presAssocID="{29D9F47C-731C-4AB9-A2D6-0C49747F2341}" presName="FourNodes_1" presStyleLbl="node1" presStyleIdx="0" presStyleCnt="4">
        <dgm:presLayoutVars>
          <dgm:bulletEnabled val="1"/>
        </dgm:presLayoutVars>
      </dgm:prSet>
      <dgm:spPr/>
    </dgm:pt>
    <dgm:pt modelId="{31D346CA-D73B-4242-BC81-D78A331D2373}" type="pres">
      <dgm:prSet presAssocID="{29D9F47C-731C-4AB9-A2D6-0C49747F2341}" presName="FourNodes_2" presStyleLbl="node1" presStyleIdx="1" presStyleCnt="4">
        <dgm:presLayoutVars>
          <dgm:bulletEnabled val="1"/>
        </dgm:presLayoutVars>
      </dgm:prSet>
      <dgm:spPr/>
    </dgm:pt>
    <dgm:pt modelId="{12D00C17-C50B-174D-9B9A-F51874CE499D}" type="pres">
      <dgm:prSet presAssocID="{29D9F47C-731C-4AB9-A2D6-0C49747F2341}" presName="FourNodes_3" presStyleLbl="node1" presStyleIdx="2" presStyleCnt="4">
        <dgm:presLayoutVars>
          <dgm:bulletEnabled val="1"/>
        </dgm:presLayoutVars>
      </dgm:prSet>
      <dgm:spPr/>
    </dgm:pt>
    <dgm:pt modelId="{FEA4EFE5-28C1-CE46-823C-62718D27D27E}" type="pres">
      <dgm:prSet presAssocID="{29D9F47C-731C-4AB9-A2D6-0C49747F2341}" presName="FourNodes_4" presStyleLbl="node1" presStyleIdx="3" presStyleCnt="4">
        <dgm:presLayoutVars>
          <dgm:bulletEnabled val="1"/>
        </dgm:presLayoutVars>
      </dgm:prSet>
      <dgm:spPr/>
    </dgm:pt>
    <dgm:pt modelId="{1400162E-89CE-2D41-953A-8C90D656258D}" type="pres">
      <dgm:prSet presAssocID="{29D9F47C-731C-4AB9-A2D6-0C49747F2341}" presName="FourConn_1-2" presStyleLbl="fgAccFollowNode1" presStyleIdx="0" presStyleCnt="3">
        <dgm:presLayoutVars>
          <dgm:bulletEnabled val="1"/>
        </dgm:presLayoutVars>
      </dgm:prSet>
      <dgm:spPr/>
    </dgm:pt>
    <dgm:pt modelId="{62E81FE8-F88A-EC48-94B5-C096D1951B3C}" type="pres">
      <dgm:prSet presAssocID="{29D9F47C-731C-4AB9-A2D6-0C49747F2341}" presName="FourConn_2-3" presStyleLbl="fgAccFollowNode1" presStyleIdx="1" presStyleCnt="3">
        <dgm:presLayoutVars>
          <dgm:bulletEnabled val="1"/>
        </dgm:presLayoutVars>
      </dgm:prSet>
      <dgm:spPr/>
    </dgm:pt>
    <dgm:pt modelId="{972B8481-75E6-9146-8A40-0777CE250AC2}" type="pres">
      <dgm:prSet presAssocID="{29D9F47C-731C-4AB9-A2D6-0C49747F2341}" presName="FourConn_3-4" presStyleLbl="fgAccFollowNode1" presStyleIdx="2" presStyleCnt="3">
        <dgm:presLayoutVars>
          <dgm:bulletEnabled val="1"/>
        </dgm:presLayoutVars>
      </dgm:prSet>
      <dgm:spPr/>
    </dgm:pt>
    <dgm:pt modelId="{9A29F97D-4E99-7145-B51B-C1196FDB0737}" type="pres">
      <dgm:prSet presAssocID="{29D9F47C-731C-4AB9-A2D6-0C49747F2341}" presName="FourNodes_1_text" presStyleLbl="node1" presStyleIdx="3" presStyleCnt="4">
        <dgm:presLayoutVars>
          <dgm:bulletEnabled val="1"/>
        </dgm:presLayoutVars>
      </dgm:prSet>
      <dgm:spPr/>
    </dgm:pt>
    <dgm:pt modelId="{49220988-0D7A-964D-9D7D-A2DAE804A302}" type="pres">
      <dgm:prSet presAssocID="{29D9F47C-731C-4AB9-A2D6-0C49747F2341}" presName="FourNodes_2_text" presStyleLbl="node1" presStyleIdx="3" presStyleCnt="4">
        <dgm:presLayoutVars>
          <dgm:bulletEnabled val="1"/>
        </dgm:presLayoutVars>
      </dgm:prSet>
      <dgm:spPr/>
    </dgm:pt>
    <dgm:pt modelId="{07704E61-BA3C-6241-B31C-4F693045E09A}" type="pres">
      <dgm:prSet presAssocID="{29D9F47C-731C-4AB9-A2D6-0C49747F2341}" presName="FourNodes_3_text" presStyleLbl="node1" presStyleIdx="3" presStyleCnt="4">
        <dgm:presLayoutVars>
          <dgm:bulletEnabled val="1"/>
        </dgm:presLayoutVars>
      </dgm:prSet>
      <dgm:spPr/>
    </dgm:pt>
    <dgm:pt modelId="{D07B9FF5-CC3A-C946-8748-C41B87472F9A}" type="pres">
      <dgm:prSet presAssocID="{29D9F47C-731C-4AB9-A2D6-0C49747F2341}" presName="FourNodes_4_text" presStyleLbl="node1" presStyleIdx="3" presStyleCnt="4">
        <dgm:presLayoutVars>
          <dgm:bulletEnabled val="1"/>
        </dgm:presLayoutVars>
      </dgm:prSet>
      <dgm:spPr/>
    </dgm:pt>
  </dgm:ptLst>
  <dgm:cxnLst>
    <dgm:cxn modelId="{F17F7B1A-FFEF-C040-A0D7-1E9F97C1052B}" type="presOf" srcId="{5C1CC606-3AC2-430C-B0B6-15D1AC96B064}" destId="{31D346CA-D73B-4242-BC81-D78A331D2373}" srcOrd="0" destOrd="0" presId="urn:microsoft.com/office/officeart/2005/8/layout/vProcess5"/>
    <dgm:cxn modelId="{28025235-9C0C-4EFC-A8A6-61DFBAEA1F64}" srcId="{29D9F47C-731C-4AB9-A2D6-0C49747F2341}" destId="{6A39060A-C55D-4567-A4D9-18FE43D04DF9}" srcOrd="0" destOrd="0" parTransId="{15787701-9457-4646-B4C0-2E50F1510A7A}" sibTransId="{235B4E6D-FD77-464C-84DC-33E9B535A52D}"/>
    <dgm:cxn modelId="{2B49F33B-A7D5-D641-BCD0-0A196D939146}" type="presOf" srcId="{235B4E6D-FD77-464C-84DC-33E9B535A52D}" destId="{1400162E-89CE-2D41-953A-8C90D656258D}" srcOrd="0" destOrd="0" presId="urn:microsoft.com/office/officeart/2005/8/layout/vProcess5"/>
    <dgm:cxn modelId="{65936F40-477F-47C6-AA55-51105EB8D486}" srcId="{29D9F47C-731C-4AB9-A2D6-0C49747F2341}" destId="{5C1CC606-3AC2-430C-B0B6-15D1AC96B064}" srcOrd="1" destOrd="0" parTransId="{4B541BA7-ABC9-430C-9FAC-C01DE0A2F78E}" sibTransId="{730BE8F0-2E1F-4936-B775-4C419B717E74}"/>
    <dgm:cxn modelId="{F0023452-EED2-5B45-8B77-CA276644848B}" type="presOf" srcId="{12DDE3FB-DABB-44AC-859C-875388934255}" destId="{D07B9FF5-CC3A-C946-8748-C41B87472F9A}" srcOrd="1" destOrd="0" presId="urn:microsoft.com/office/officeart/2005/8/layout/vProcess5"/>
    <dgm:cxn modelId="{2F00AD5E-B8F4-DC4A-BA57-A07695B1F945}" type="presOf" srcId="{4DCABEEA-536A-479E-A7F1-FB490332496D}" destId="{07704E61-BA3C-6241-B31C-4F693045E09A}" srcOrd="1" destOrd="0" presId="urn:microsoft.com/office/officeart/2005/8/layout/vProcess5"/>
    <dgm:cxn modelId="{92F50470-BCA0-5B4C-9C1C-F8718158B155}" type="presOf" srcId="{6A39060A-C55D-4567-A4D9-18FE43D04DF9}" destId="{9B174C53-A3B0-D34F-A7A9-CCA9B6334775}" srcOrd="0" destOrd="0" presId="urn:microsoft.com/office/officeart/2005/8/layout/vProcess5"/>
    <dgm:cxn modelId="{574D827B-D877-B946-BF4F-D123344A783A}" type="presOf" srcId="{5C1CC606-3AC2-430C-B0B6-15D1AC96B064}" destId="{49220988-0D7A-964D-9D7D-A2DAE804A302}" srcOrd="1" destOrd="0" presId="urn:microsoft.com/office/officeart/2005/8/layout/vProcess5"/>
    <dgm:cxn modelId="{0E7E68B0-5C9E-4CB9-A27C-F4E488810C61}" srcId="{29D9F47C-731C-4AB9-A2D6-0C49747F2341}" destId="{4DCABEEA-536A-479E-A7F1-FB490332496D}" srcOrd="2" destOrd="0" parTransId="{9A3E2404-B875-409F-B16B-D354535F4ED4}" sibTransId="{0BADF133-4A8F-409D-8B96-2E4E33735DA5}"/>
    <dgm:cxn modelId="{C33EBDBC-9A71-5F46-97CE-6E98DFC0610E}" type="presOf" srcId="{29D9F47C-731C-4AB9-A2D6-0C49747F2341}" destId="{61F52C7C-E002-D64C-B250-184B16293E58}" srcOrd="0" destOrd="0" presId="urn:microsoft.com/office/officeart/2005/8/layout/vProcess5"/>
    <dgm:cxn modelId="{18E156DA-B9BF-4A7A-8A80-A27DAEA6935D}" srcId="{29D9F47C-731C-4AB9-A2D6-0C49747F2341}" destId="{12DDE3FB-DABB-44AC-859C-875388934255}" srcOrd="3" destOrd="0" parTransId="{E4E39DE3-566E-43A7-97DD-161163697E1C}" sibTransId="{381E4207-6AB0-46E4-8926-8C1FFD4C177E}"/>
    <dgm:cxn modelId="{52C1B9DA-83ED-8443-84BB-D480C0B2E678}" type="presOf" srcId="{12DDE3FB-DABB-44AC-859C-875388934255}" destId="{FEA4EFE5-28C1-CE46-823C-62718D27D27E}" srcOrd="0" destOrd="0" presId="urn:microsoft.com/office/officeart/2005/8/layout/vProcess5"/>
    <dgm:cxn modelId="{0CF44DE1-E685-F341-A11F-A671ECF32696}" type="presOf" srcId="{730BE8F0-2E1F-4936-B775-4C419B717E74}" destId="{62E81FE8-F88A-EC48-94B5-C096D1951B3C}" srcOrd="0" destOrd="0" presId="urn:microsoft.com/office/officeart/2005/8/layout/vProcess5"/>
    <dgm:cxn modelId="{C65A9AE9-76BF-AF4E-9940-2C4D00141B6D}" type="presOf" srcId="{4DCABEEA-536A-479E-A7F1-FB490332496D}" destId="{12D00C17-C50B-174D-9B9A-F51874CE499D}" srcOrd="0" destOrd="0" presId="urn:microsoft.com/office/officeart/2005/8/layout/vProcess5"/>
    <dgm:cxn modelId="{403886EA-70F4-FD4E-9859-E2F854EC78D5}" type="presOf" srcId="{0BADF133-4A8F-409D-8B96-2E4E33735DA5}" destId="{972B8481-75E6-9146-8A40-0777CE250AC2}" srcOrd="0" destOrd="0" presId="urn:microsoft.com/office/officeart/2005/8/layout/vProcess5"/>
    <dgm:cxn modelId="{148AB0F8-199D-7C41-A057-F57F165F8326}" type="presOf" srcId="{6A39060A-C55D-4567-A4D9-18FE43D04DF9}" destId="{9A29F97D-4E99-7145-B51B-C1196FDB0737}" srcOrd="1" destOrd="0" presId="urn:microsoft.com/office/officeart/2005/8/layout/vProcess5"/>
    <dgm:cxn modelId="{C8945805-E640-7948-AE68-4C70A263E881}" type="presParOf" srcId="{61F52C7C-E002-D64C-B250-184B16293E58}" destId="{E17178B1-074B-EB4B-B087-34E82314BEE2}" srcOrd="0" destOrd="0" presId="urn:microsoft.com/office/officeart/2005/8/layout/vProcess5"/>
    <dgm:cxn modelId="{2590153E-6D71-3B4C-A9E3-A28F94540FB7}" type="presParOf" srcId="{61F52C7C-E002-D64C-B250-184B16293E58}" destId="{9B174C53-A3B0-D34F-A7A9-CCA9B6334775}" srcOrd="1" destOrd="0" presId="urn:microsoft.com/office/officeart/2005/8/layout/vProcess5"/>
    <dgm:cxn modelId="{76EA29F2-C213-5D41-A0B8-F94B30B57640}" type="presParOf" srcId="{61F52C7C-E002-D64C-B250-184B16293E58}" destId="{31D346CA-D73B-4242-BC81-D78A331D2373}" srcOrd="2" destOrd="0" presId="urn:microsoft.com/office/officeart/2005/8/layout/vProcess5"/>
    <dgm:cxn modelId="{B37F11F3-CE03-1545-BC1C-271B544C9EC7}" type="presParOf" srcId="{61F52C7C-E002-D64C-B250-184B16293E58}" destId="{12D00C17-C50B-174D-9B9A-F51874CE499D}" srcOrd="3" destOrd="0" presId="urn:microsoft.com/office/officeart/2005/8/layout/vProcess5"/>
    <dgm:cxn modelId="{D1E6AE0E-3FA2-F147-8B37-A5B27BB9066E}" type="presParOf" srcId="{61F52C7C-E002-D64C-B250-184B16293E58}" destId="{FEA4EFE5-28C1-CE46-823C-62718D27D27E}" srcOrd="4" destOrd="0" presId="urn:microsoft.com/office/officeart/2005/8/layout/vProcess5"/>
    <dgm:cxn modelId="{AC41A95C-BF7B-E045-B382-7B58D6216735}" type="presParOf" srcId="{61F52C7C-E002-D64C-B250-184B16293E58}" destId="{1400162E-89CE-2D41-953A-8C90D656258D}" srcOrd="5" destOrd="0" presId="urn:microsoft.com/office/officeart/2005/8/layout/vProcess5"/>
    <dgm:cxn modelId="{13E1E0D2-BB6B-F840-AD02-5BE41CE30870}" type="presParOf" srcId="{61F52C7C-E002-D64C-B250-184B16293E58}" destId="{62E81FE8-F88A-EC48-94B5-C096D1951B3C}" srcOrd="6" destOrd="0" presId="urn:microsoft.com/office/officeart/2005/8/layout/vProcess5"/>
    <dgm:cxn modelId="{0392F59D-0CF6-8E43-A7D4-6A5292B8D076}" type="presParOf" srcId="{61F52C7C-E002-D64C-B250-184B16293E58}" destId="{972B8481-75E6-9146-8A40-0777CE250AC2}" srcOrd="7" destOrd="0" presId="urn:microsoft.com/office/officeart/2005/8/layout/vProcess5"/>
    <dgm:cxn modelId="{647E3F9E-4D90-4B46-9193-20043DA8E47C}" type="presParOf" srcId="{61F52C7C-E002-D64C-B250-184B16293E58}" destId="{9A29F97D-4E99-7145-B51B-C1196FDB0737}" srcOrd="8" destOrd="0" presId="urn:microsoft.com/office/officeart/2005/8/layout/vProcess5"/>
    <dgm:cxn modelId="{59E4C5A2-8D51-0D42-9AE4-2C95C96786A2}" type="presParOf" srcId="{61F52C7C-E002-D64C-B250-184B16293E58}" destId="{49220988-0D7A-964D-9D7D-A2DAE804A302}" srcOrd="9" destOrd="0" presId="urn:microsoft.com/office/officeart/2005/8/layout/vProcess5"/>
    <dgm:cxn modelId="{87EFB6C1-8B46-7D40-908D-1DF4A60D7B45}" type="presParOf" srcId="{61F52C7C-E002-D64C-B250-184B16293E58}" destId="{07704E61-BA3C-6241-B31C-4F693045E09A}" srcOrd="10" destOrd="0" presId="urn:microsoft.com/office/officeart/2005/8/layout/vProcess5"/>
    <dgm:cxn modelId="{D51A9EAD-9D0A-E646-A9EE-37F09C9F921B}" type="presParOf" srcId="{61F52C7C-E002-D64C-B250-184B16293E58}" destId="{D07B9FF5-CC3A-C946-8748-C41B87472F9A}"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74C53-A3B0-D34F-A7A9-CCA9B6334775}">
      <dsp:nvSpPr>
        <dsp:cNvPr id="0" name=""/>
        <dsp:cNvSpPr/>
      </dsp:nvSpPr>
      <dsp:spPr>
        <a:xfrm>
          <a:off x="0" y="0"/>
          <a:ext cx="4220000" cy="89005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There is a constant change in teaching methods.</a:t>
          </a:r>
        </a:p>
      </dsp:txBody>
      <dsp:txXfrm>
        <a:off x="26069" y="26069"/>
        <a:ext cx="3184357" cy="837912"/>
      </dsp:txXfrm>
    </dsp:sp>
    <dsp:sp modelId="{31D346CA-D73B-4242-BC81-D78A331D2373}">
      <dsp:nvSpPr>
        <dsp:cNvPr id="0" name=""/>
        <dsp:cNvSpPr/>
      </dsp:nvSpPr>
      <dsp:spPr>
        <a:xfrm>
          <a:off x="353425" y="1051877"/>
          <a:ext cx="4220000" cy="89005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Children must be looked at as individuals rather than as a whole class.</a:t>
          </a:r>
        </a:p>
      </dsp:txBody>
      <dsp:txXfrm>
        <a:off x="379494" y="1077946"/>
        <a:ext cx="3235905" cy="837912"/>
      </dsp:txXfrm>
    </dsp:sp>
    <dsp:sp modelId="{12D00C17-C50B-174D-9B9A-F51874CE499D}">
      <dsp:nvSpPr>
        <dsp:cNvPr id="0" name=""/>
        <dsp:cNvSpPr/>
      </dsp:nvSpPr>
      <dsp:spPr>
        <a:xfrm>
          <a:off x="701575" y="2103755"/>
          <a:ext cx="4220000" cy="89005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Teaching ways must be altered and adapted as needed.</a:t>
          </a:r>
        </a:p>
      </dsp:txBody>
      <dsp:txXfrm>
        <a:off x="727644" y="2129824"/>
        <a:ext cx="3241180" cy="837912"/>
      </dsp:txXfrm>
    </dsp:sp>
    <dsp:sp modelId="{FEA4EFE5-28C1-CE46-823C-62718D27D27E}">
      <dsp:nvSpPr>
        <dsp:cNvPr id="0" name=""/>
        <dsp:cNvSpPr/>
      </dsp:nvSpPr>
      <dsp:spPr>
        <a:xfrm>
          <a:off x="1055000" y="3155632"/>
          <a:ext cx="4220000" cy="89005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practitioner must reflect emotionally as well as academically.</a:t>
          </a:r>
        </a:p>
      </dsp:txBody>
      <dsp:txXfrm>
        <a:off x="1081069" y="3181701"/>
        <a:ext cx="3235905" cy="837912"/>
      </dsp:txXfrm>
    </dsp:sp>
    <dsp:sp modelId="{1400162E-89CE-2D41-953A-8C90D656258D}">
      <dsp:nvSpPr>
        <dsp:cNvPr id="0" name=""/>
        <dsp:cNvSpPr/>
      </dsp:nvSpPr>
      <dsp:spPr>
        <a:xfrm>
          <a:off x="3641468" y="681697"/>
          <a:ext cx="578532" cy="578532"/>
        </a:xfrm>
        <a:prstGeom prst="downArrow">
          <a:avLst>
            <a:gd name="adj1" fmla="val 55000"/>
            <a:gd name="adj2" fmla="val 45000"/>
          </a:avLst>
        </a:prstGeom>
        <a:solidFill>
          <a:schemeClr val="accent4">
            <a:alpha val="90000"/>
            <a:tint val="40000"/>
            <a:hueOff val="0"/>
            <a:satOff val="0"/>
            <a:lumOff val="0"/>
            <a:alphaOff val="0"/>
          </a:schemeClr>
        </a:solidFill>
        <a:ln w="2222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771638" y="681697"/>
        <a:ext cx="318192" cy="435345"/>
      </dsp:txXfrm>
    </dsp:sp>
    <dsp:sp modelId="{62E81FE8-F88A-EC48-94B5-C096D1951B3C}">
      <dsp:nvSpPr>
        <dsp:cNvPr id="0" name=""/>
        <dsp:cNvSpPr/>
      </dsp:nvSpPr>
      <dsp:spPr>
        <a:xfrm>
          <a:off x="3994893" y="1733575"/>
          <a:ext cx="578532" cy="578532"/>
        </a:xfrm>
        <a:prstGeom prst="downArrow">
          <a:avLst>
            <a:gd name="adj1" fmla="val 55000"/>
            <a:gd name="adj2" fmla="val 45000"/>
          </a:avLst>
        </a:prstGeom>
        <a:solidFill>
          <a:schemeClr val="accent4">
            <a:alpha val="90000"/>
            <a:tint val="40000"/>
            <a:hueOff val="0"/>
            <a:satOff val="0"/>
            <a:lumOff val="0"/>
            <a:alphaOff val="0"/>
          </a:schemeClr>
        </a:solidFill>
        <a:ln w="2222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125063" y="1733575"/>
        <a:ext cx="318192" cy="435345"/>
      </dsp:txXfrm>
    </dsp:sp>
    <dsp:sp modelId="{972B8481-75E6-9146-8A40-0777CE250AC2}">
      <dsp:nvSpPr>
        <dsp:cNvPr id="0" name=""/>
        <dsp:cNvSpPr/>
      </dsp:nvSpPr>
      <dsp:spPr>
        <a:xfrm>
          <a:off x="4343043" y="2785452"/>
          <a:ext cx="578532" cy="578532"/>
        </a:xfrm>
        <a:prstGeom prst="downArrow">
          <a:avLst>
            <a:gd name="adj1" fmla="val 55000"/>
            <a:gd name="adj2" fmla="val 45000"/>
          </a:avLst>
        </a:prstGeom>
        <a:solidFill>
          <a:schemeClr val="accent4">
            <a:alpha val="90000"/>
            <a:tint val="40000"/>
            <a:hueOff val="0"/>
            <a:satOff val="0"/>
            <a:lumOff val="0"/>
            <a:alphaOff val="0"/>
          </a:schemeClr>
        </a:solidFill>
        <a:ln w="2222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473213" y="2785452"/>
        <a:ext cx="318192" cy="4353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CEDFD-99CE-E446-AA70-3D1520CD514F}" type="datetimeFigureOut">
              <a:rPr lang="en-US" smtClean="0"/>
              <a:t>12/11/22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E1762-7A2D-C349-9960-5A51606CAC9D}" type="slidenum">
              <a:rPr lang="en-US" smtClean="0"/>
              <a:t>‹#›</a:t>
            </a:fld>
            <a:endParaRPr lang="en-US"/>
          </a:p>
        </p:txBody>
      </p:sp>
    </p:spTree>
    <p:extLst>
      <p:ext uri="{BB962C8B-B14F-4D97-AF65-F5344CB8AC3E}">
        <p14:creationId xmlns:p14="http://schemas.microsoft.com/office/powerpoint/2010/main" val="4078659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video presentation I will talking about the use of time management and reflection in future employment within an educational setting. I will be discussing the importance of these skills and how they are vital. I believe these are important skills among many to focus on and develop in an educational workplace due to the ways of teaching and who we teach are constantly changing. How we teach one group of children may not necessarily work for another group.</a:t>
            </a:r>
          </a:p>
        </p:txBody>
      </p:sp>
      <p:sp>
        <p:nvSpPr>
          <p:cNvPr id="4" name="Slide Number Placeholder 3"/>
          <p:cNvSpPr>
            <a:spLocks noGrp="1"/>
          </p:cNvSpPr>
          <p:nvPr>
            <p:ph type="sldNum" sz="quarter" idx="5"/>
          </p:nvPr>
        </p:nvSpPr>
        <p:spPr/>
        <p:txBody>
          <a:bodyPr/>
          <a:lstStyle/>
          <a:p>
            <a:fld id="{E55E1762-7A2D-C349-9960-5A51606CAC9D}" type="slidenum">
              <a:rPr lang="en-US" smtClean="0"/>
              <a:t>1</a:t>
            </a:fld>
            <a:endParaRPr lang="en-US"/>
          </a:p>
        </p:txBody>
      </p:sp>
    </p:spTree>
    <p:extLst>
      <p:ext uri="{BB962C8B-B14F-4D97-AF65-F5344CB8AC3E}">
        <p14:creationId xmlns:p14="http://schemas.microsoft.com/office/powerpoint/2010/main" val="3552992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time management as one of my study skills because I strongly believe that it is a necessity within the workplace. I think it is particularly important and relates to an educational workplace, partly because deadlines and curriculums must be met. By the end of the school year, children will be expected to have obtained a substantial amount of knowledge. Lack of time management could mean that the children are not receiving the education they rightfully deserve. Studies have shown that the implementation of it had positive effects on pre-conceived ideas of time management and have seen an increase in productivity and workplace satisfaction(</a:t>
            </a:r>
            <a:r>
              <a:rPr lang="en-US" dirty="0" err="1"/>
              <a:t>Claessens</a:t>
            </a:r>
            <a:r>
              <a:rPr lang="en-US" dirty="0"/>
              <a:t>, BJ </a:t>
            </a:r>
            <a:r>
              <a:rPr lang="en-US" i="1" dirty="0"/>
              <a:t>et al</a:t>
            </a:r>
            <a:r>
              <a:rPr lang="en-US" dirty="0"/>
              <a:t>, 2007).</a:t>
            </a:r>
          </a:p>
        </p:txBody>
      </p:sp>
      <p:sp>
        <p:nvSpPr>
          <p:cNvPr id="4" name="Slide Number Placeholder 3"/>
          <p:cNvSpPr>
            <a:spLocks noGrp="1"/>
          </p:cNvSpPr>
          <p:nvPr>
            <p:ph type="sldNum" sz="quarter" idx="5"/>
          </p:nvPr>
        </p:nvSpPr>
        <p:spPr/>
        <p:txBody>
          <a:bodyPr/>
          <a:lstStyle/>
          <a:p>
            <a:fld id="{E55E1762-7A2D-C349-9960-5A51606CAC9D}" type="slidenum">
              <a:rPr lang="en-US" smtClean="0"/>
              <a:t>2</a:t>
            </a:fld>
            <a:endParaRPr lang="en-US"/>
          </a:p>
        </p:txBody>
      </p:sp>
    </p:spTree>
    <p:extLst>
      <p:ext uri="{BB962C8B-B14F-4D97-AF65-F5344CB8AC3E}">
        <p14:creationId xmlns:p14="http://schemas.microsoft.com/office/powerpoint/2010/main" val="2867287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believe reflection is a strong skill to be able to develop in an educational workplace due to the constant change in teaching methods as well as seeing to the holistic development of all children. Reflection is required in order to see if a particular method is working well with the whole class but also in observing individuals. A teacher must be able to reflect on their teachings ways and alter them where necessary. Research and studies show that reflection is one of the most effective ways to to develop new methods of teaching, it requires the practitioner to be openminded and reflect emotionally as well as academically (Helyer, R. 2015)</a:t>
            </a:r>
          </a:p>
        </p:txBody>
      </p:sp>
      <p:sp>
        <p:nvSpPr>
          <p:cNvPr id="4" name="Slide Number Placeholder 3"/>
          <p:cNvSpPr>
            <a:spLocks noGrp="1"/>
          </p:cNvSpPr>
          <p:nvPr>
            <p:ph type="sldNum" sz="quarter" idx="5"/>
          </p:nvPr>
        </p:nvSpPr>
        <p:spPr/>
        <p:txBody>
          <a:bodyPr/>
          <a:lstStyle/>
          <a:p>
            <a:fld id="{E55E1762-7A2D-C349-9960-5A51606CAC9D}" type="slidenum">
              <a:rPr lang="en-US" smtClean="0"/>
              <a:t>3</a:t>
            </a:fld>
            <a:endParaRPr lang="en-US"/>
          </a:p>
        </p:txBody>
      </p:sp>
    </p:spTree>
    <p:extLst>
      <p:ext uri="{BB962C8B-B14F-4D97-AF65-F5344CB8AC3E}">
        <p14:creationId xmlns:p14="http://schemas.microsoft.com/office/powerpoint/2010/main" val="52585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management and reflection are both vital in any workplace but particularly in an educational environment. These skills help to improve the child's learning as well as the practitioners. It encourages us as practitioners to take the time to get to know and understand the children in our class on an individual level. Using these skills we will learn more about our own teaching style and what works best for us as well as our pupils. Thank you for taking the time to watch my presentation. On the following slides you will be able to see my action plan and </a:t>
            </a:r>
            <a:r>
              <a:rPr lang="en-US"/>
              <a:t>reference list.</a:t>
            </a:r>
            <a:endParaRPr lang="en-US" dirty="0"/>
          </a:p>
        </p:txBody>
      </p:sp>
      <p:sp>
        <p:nvSpPr>
          <p:cNvPr id="4" name="Slide Number Placeholder 3"/>
          <p:cNvSpPr>
            <a:spLocks noGrp="1"/>
          </p:cNvSpPr>
          <p:nvPr>
            <p:ph type="sldNum" sz="quarter" idx="5"/>
          </p:nvPr>
        </p:nvSpPr>
        <p:spPr/>
        <p:txBody>
          <a:bodyPr/>
          <a:lstStyle/>
          <a:p>
            <a:fld id="{E55E1762-7A2D-C349-9960-5A51606CAC9D}" type="slidenum">
              <a:rPr lang="en-US" smtClean="0"/>
              <a:t>4</a:t>
            </a:fld>
            <a:endParaRPr lang="en-US"/>
          </a:p>
        </p:txBody>
      </p:sp>
    </p:spTree>
    <p:extLst>
      <p:ext uri="{BB962C8B-B14F-4D97-AF65-F5344CB8AC3E}">
        <p14:creationId xmlns:p14="http://schemas.microsoft.com/office/powerpoint/2010/main" val="3361464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5E1762-7A2D-C349-9960-5A51606CAC9D}" type="slidenum">
              <a:rPr lang="en-US" smtClean="0"/>
              <a:t>5</a:t>
            </a:fld>
            <a:endParaRPr lang="en-US"/>
          </a:p>
        </p:txBody>
      </p:sp>
    </p:spTree>
    <p:extLst>
      <p:ext uri="{BB962C8B-B14F-4D97-AF65-F5344CB8AC3E}">
        <p14:creationId xmlns:p14="http://schemas.microsoft.com/office/powerpoint/2010/main" val="1776918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12/11/22</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0292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7065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12/11/22</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0984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5993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5700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4764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5701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12/11/22</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2198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324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5593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12/11/22</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4259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12/11/22</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678044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11" Type="http://schemas.openxmlformats.org/officeDocument/2006/relationships/image" Target="../media/image2.png"/><Relationship Id="rId5" Type="http://schemas.openxmlformats.org/officeDocument/2006/relationships/diagramData" Target="../diagrams/data1.xml"/><Relationship Id="rId10" Type="http://schemas.openxmlformats.org/officeDocument/2006/relationships/image" Target="../media/image4.jpe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5DB9-92C3-9D5F-8F5E-2D2D66FA7312}"/>
              </a:ext>
            </a:extLst>
          </p:cNvPr>
          <p:cNvSpPr>
            <a:spLocks noGrp="1"/>
          </p:cNvSpPr>
          <p:nvPr>
            <p:ph type="ctrTitle"/>
          </p:nvPr>
        </p:nvSpPr>
        <p:spPr>
          <a:xfrm>
            <a:off x="581194" y="957158"/>
            <a:ext cx="5708356" cy="1982571"/>
          </a:xfrm>
        </p:spPr>
        <p:txBody>
          <a:bodyPr>
            <a:normAutofit/>
          </a:bodyPr>
          <a:lstStyle/>
          <a:p>
            <a:r>
              <a:rPr lang="en-US" sz="3300" dirty="0"/>
              <a:t>Using time management and reflection in future employment </a:t>
            </a:r>
          </a:p>
        </p:txBody>
      </p:sp>
      <p:sp>
        <p:nvSpPr>
          <p:cNvPr id="3" name="Subtitle 2">
            <a:extLst>
              <a:ext uri="{FF2B5EF4-FFF2-40B4-BE49-F238E27FC236}">
                <a16:creationId xmlns:a16="http://schemas.microsoft.com/office/drawing/2014/main" id="{BC38AE3A-B777-C3F8-A49F-3815D5BE8848}"/>
              </a:ext>
            </a:extLst>
          </p:cNvPr>
          <p:cNvSpPr>
            <a:spLocks noGrp="1"/>
          </p:cNvSpPr>
          <p:nvPr>
            <p:ph type="subTitle" idx="1"/>
          </p:nvPr>
        </p:nvSpPr>
        <p:spPr>
          <a:xfrm>
            <a:off x="581194" y="3353089"/>
            <a:ext cx="5511418" cy="1647733"/>
          </a:xfrm>
        </p:spPr>
        <p:txBody>
          <a:bodyPr>
            <a:normAutofit/>
          </a:bodyPr>
          <a:lstStyle/>
          <a:p>
            <a:r>
              <a:rPr lang="en-US"/>
              <a:t>Caitlin bayliss-clark </a:t>
            </a:r>
          </a:p>
          <a:p>
            <a:r>
              <a:rPr lang="en-US"/>
              <a:t>Student ID: 2200631</a:t>
            </a:r>
            <a:endParaRPr lang="en-US" dirty="0"/>
          </a:p>
        </p:txBody>
      </p:sp>
      <p:pic>
        <p:nvPicPr>
          <p:cNvPr id="3074" name="Picture 2" descr="School definition and meaning | Collins English Dictionary">
            <a:extLst>
              <a:ext uri="{FF2B5EF4-FFF2-40B4-BE49-F238E27FC236}">
                <a16:creationId xmlns:a16="http://schemas.microsoft.com/office/drawing/2014/main" id="{A3F5034E-B462-5D01-F6BB-A5232A79B61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379546" y="2320577"/>
            <a:ext cx="3722454" cy="247712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6292E85-E3E2-4FAE-5F6A-EBA27591AF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77596054"/>
      </p:ext>
    </p:extLst>
  </p:cSld>
  <p:clrMapOvr>
    <a:masterClrMapping/>
  </p:clrMapOvr>
  <p:transition spd="slow" advTm="2825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DA87-BB3E-D157-44E0-A3DF711B415A}"/>
              </a:ext>
            </a:extLst>
          </p:cNvPr>
          <p:cNvSpPr>
            <a:spLocks noGrp="1"/>
          </p:cNvSpPr>
          <p:nvPr>
            <p:ph type="title"/>
          </p:nvPr>
        </p:nvSpPr>
        <p:spPr/>
        <p:txBody>
          <a:bodyPr>
            <a:normAutofit/>
          </a:bodyPr>
          <a:lstStyle/>
          <a:p>
            <a:r>
              <a:rPr lang="en-US">
                <a:solidFill>
                  <a:srgbClr val="FFFFFF"/>
                </a:solidFill>
              </a:rPr>
              <a:t>Time management</a:t>
            </a:r>
          </a:p>
        </p:txBody>
      </p:sp>
      <p:sp>
        <p:nvSpPr>
          <p:cNvPr id="3" name="Content Placeholder 2">
            <a:extLst>
              <a:ext uri="{FF2B5EF4-FFF2-40B4-BE49-F238E27FC236}">
                <a16:creationId xmlns:a16="http://schemas.microsoft.com/office/drawing/2014/main" id="{E32AC315-D8A3-DA61-89C6-BE35C95294FD}"/>
              </a:ext>
            </a:extLst>
          </p:cNvPr>
          <p:cNvSpPr>
            <a:spLocks noGrp="1"/>
          </p:cNvSpPr>
          <p:nvPr>
            <p:ph idx="1"/>
          </p:nvPr>
        </p:nvSpPr>
        <p:spPr>
          <a:xfrm>
            <a:off x="4505325" y="2180496"/>
            <a:ext cx="7105481" cy="4045683"/>
          </a:xfrm>
        </p:spPr>
        <p:txBody>
          <a:bodyPr>
            <a:normAutofit/>
          </a:bodyPr>
          <a:lstStyle/>
          <a:p>
            <a:r>
              <a:rPr lang="en-US" dirty="0"/>
              <a:t>Deadlines and curriculums must be met!</a:t>
            </a:r>
          </a:p>
          <a:p>
            <a:r>
              <a:rPr lang="en-US" dirty="0"/>
              <a:t>It is essential in order to provide the best education for a child.</a:t>
            </a:r>
          </a:p>
          <a:p>
            <a:r>
              <a:rPr lang="en-US" dirty="0"/>
              <a:t>An increase in productivity and workplace satisfaction (</a:t>
            </a:r>
            <a:r>
              <a:rPr lang="en-US" dirty="0" err="1"/>
              <a:t>Claessens</a:t>
            </a:r>
            <a:r>
              <a:rPr lang="en-US" dirty="0"/>
              <a:t>, BJ </a:t>
            </a:r>
            <a:r>
              <a:rPr lang="en-US" i="1" dirty="0"/>
              <a:t>et a</a:t>
            </a:r>
            <a:r>
              <a:rPr lang="en-US" dirty="0"/>
              <a:t>l, 2007)</a:t>
            </a:r>
          </a:p>
          <a:p>
            <a:pPr marL="0" indent="0">
              <a:buNone/>
            </a:pPr>
            <a:endParaRPr lang="en-US" dirty="0"/>
          </a:p>
        </p:txBody>
      </p:sp>
      <p:pic>
        <p:nvPicPr>
          <p:cNvPr id="1026" name="Picture 2" descr="UNIVERSAL 24-Hour Round Wall Clock, 12 5/8&quot;, Black (10441) : Amazon.co.uk:  Home &amp; Kitchen">
            <a:extLst>
              <a:ext uri="{FF2B5EF4-FFF2-40B4-BE49-F238E27FC236}">
                <a16:creationId xmlns:a16="http://schemas.microsoft.com/office/drawing/2014/main" id="{93EB6659-330F-0344-2637-3BE5867C8B7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57225" y="2525700"/>
            <a:ext cx="3305175" cy="331993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B4760F42-58B7-E839-F9CD-AF44560C75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40219768"/>
      </p:ext>
    </p:extLst>
  </p:cSld>
  <p:clrMapOvr>
    <a:masterClrMapping/>
  </p:clrMapOvr>
  <p:transition spd="slow" advTm="4022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D1548-4E24-464F-EC3B-2CBA4DC2896D}"/>
              </a:ext>
            </a:extLst>
          </p:cNvPr>
          <p:cNvSpPr>
            <a:spLocks noGrp="1"/>
          </p:cNvSpPr>
          <p:nvPr>
            <p:ph type="title"/>
          </p:nvPr>
        </p:nvSpPr>
        <p:spPr/>
        <p:txBody>
          <a:bodyPr>
            <a:normAutofit/>
          </a:bodyPr>
          <a:lstStyle/>
          <a:p>
            <a:r>
              <a:rPr lang="en-US">
                <a:solidFill>
                  <a:srgbClr val="FFFFFF"/>
                </a:solidFill>
              </a:rPr>
              <a:t>Reflection</a:t>
            </a:r>
          </a:p>
        </p:txBody>
      </p:sp>
      <p:graphicFrame>
        <p:nvGraphicFramePr>
          <p:cNvPr id="5" name="Content Placeholder 2">
            <a:extLst>
              <a:ext uri="{FF2B5EF4-FFF2-40B4-BE49-F238E27FC236}">
                <a16:creationId xmlns:a16="http://schemas.microsoft.com/office/drawing/2014/main" id="{FD4C82F1-E93F-4F05-C0A3-B38D4F2D3714}"/>
              </a:ext>
            </a:extLst>
          </p:cNvPr>
          <p:cNvGraphicFramePr>
            <a:graphicFrameLocks noGrp="1"/>
          </p:cNvGraphicFramePr>
          <p:nvPr>
            <p:ph idx="1"/>
            <p:extLst>
              <p:ext uri="{D42A27DB-BD31-4B8C-83A1-F6EECF244321}">
                <p14:modId xmlns:p14="http://schemas.microsoft.com/office/powerpoint/2010/main" val="3414277166"/>
              </p:ext>
            </p:extLst>
          </p:nvPr>
        </p:nvGraphicFramePr>
        <p:xfrm>
          <a:off x="6335805" y="2180496"/>
          <a:ext cx="5275001" cy="40456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LeTSGEPs Reflection Workshop: a Leverage Points Perspective on the  Sustainability of GEPs – LeTSGEPs">
            <a:extLst>
              <a:ext uri="{FF2B5EF4-FFF2-40B4-BE49-F238E27FC236}">
                <a16:creationId xmlns:a16="http://schemas.microsoft.com/office/drawing/2014/main" id="{BF3206DA-3216-1174-F5B4-08D3B48D974A}"/>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57225" y="2534498"/>
            <a:ext cx="4962525" cy="3302334"/>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FE5957C4-7DAA-5F6D-EE12-7436E20D660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55892990"/>
      </p:ext>
    </p:extLst>
  </p:cSld>
  <p:clrMapOvr>
    <a:masterClrMapping/>
  </p:clrMapOvr>
  <p:transition spd="slow" advTm="4471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4E72-7632-90AF-7E36-78CDD07DA976}"/>
              </a:ext>
            </a:extLst>
          </p:cNvPr>
          <p:cNvSpPr>
            <a:spLocks noGrp="1"/>
          </p:cNvSpPr>
          <p:nvPr>
            <p:ph type="title"/>
          </p:nvPr>
        </p:nvSpPr>
        <p:spPr/>
        <p:txBody>
          <a:bodyPr>
            <a:normAutofit/>
          </a:bodyPr>
          <a:lstStyle/>
          <a:p>
            <a:r>
              <a:rPr lang="en-US">
                <a:solidFill>
                  <a:srgbClr val="FFFFFF"/>
                </a:solidFill>
              </a:rPr>
              <a:t>To conclude…</a:t>
            </a:r>
          </a:p>
        </p:txBody>
      </p:sp>
      <p:sp>
        <p:nvSpPr>
          <p:cNvPr id="3" name="Content Placeholder 2">
            <a:extLst>
              <a:ext uri="{FF2B5EF4-FFF2-40B4-BE49-F238E27FC236}">
                <a16:creationId xmlns:a16="http://schemas.microsoft.com/office/drawing/2014/main" id="{E469F6D3-AB10-239A-D9CD-EAB175BA3B88}"/>
              </a:ext>
            </a:extLst>
          </p:cNvPr>
          <p:cNvSpPr>
            <a:spLocks noGrp="1"/>
          </p:cNvSpPr>
          <p:nvPr>
            <p:ph idx="1"/>
          </p:nvPr>
        </p:nvSpPr>
        <p:spPr>
          <a:xfrm>
            <a:off x="6335805" y="2180496"/>
            <a:ext cx="5275001" cy="4045683"/>
          </a:xfrm>
        </p:spPr>
        <p:txBody>
          <a:bodyPr>
            <a:normAutofit/>
          </a:bodyPr>
          <a:lstStyle/>
          <a:p>
            <a:r>
              <a:rPr lang="en-US" dirty="0"/>
              <a:t>Time management and reflection are both vital in an educational work environment</a:t>
            </a:r>
          </a:p>
          <a:p>
            <a:r>
              <a:rPr lang="en-US" dirty="0"/>
              <a:t>Developing these skills benefits the practitioner as much as the child.</a:t>
            </a:r>
          </a:p>
        </p:txBody>
      </p:sp>
      <p:pic>
        <p:nvPicPr>
          <p:cNvPr id="13" name="Graphic 6" descr="Classroom">
            <a:extLst>
              <a:ext uri="{FF2B5EF4-FFF2-40B4-BE49-F238E27FC236}">
                <a16:creationId xmlns:a16="http://schemas.microsoft.com/office/drawing/2014/main" id="{5EB7E966-9DD2-1124-4D6E-43421AE1E4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13878" y="2361056"/>
            <a:ext cx="3649219" cy="3649219"/>
          </a:xfrm>
          <a:prstGeom prst="rect">
            <a:avLst/>
          </a:prstGeom>
        </p:spPr>
      </p:pic>
      <p:pic>
        <p:nvPicPr>
          <p:cNvPr id="6" name="Audio 5">
            <a:hlinkClick r:id="" action="ppaction://media"/>
            <a:extLst>
              <a:ext uri="{FF2B5EF4-FFF2-40B4-BE49-F238E27FC236}">
                <a16:creationId xmlns:a16="http://schemas.microsoft.com/office/drawing/2014/main" id="{50F8C9A7-61DA-B84E-66F8-4B1170BD946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3526548"/>
      </p:ext>
    </p:extLst>
  </p:cSld>
  <p:clrMapOvr>
    <a:masterClrMapping/>
  </p:clrMapOvr>
  <p:transition spd="slow" advTm="4462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79167-39EB-5AE2-9C2A-4B73AC59C4A9}"/>
              </a:ext>
            </a:extLst>
          </p:cNvPr>
          <p:cNvSpPr>
            <a:spLocks noGrp="1"/>
          </p:cNvSpPr>
          <p:nvPr>
            <p:ph type="title"/>
          </p:nvPr>
        </p:nvSpPr>
        <p:spPr/>
        <p:txBody>
          <a:bodyPr>
            <a:normAutofit/>
          </a:bodyPr>
          <a:lstStyle/>
          <a:p>
            <a:r>
              <a:rPr lang="en-US">
                <a:solidFill>
                  <a:srgbClr val="FFFFFF"/>
                </a:solidFill>
              </a:rPr>
              <a:t>My action plan</a:t>
            </a:r>
          </a:p>
        </p:txBody>
      </p:sp>
      <p:pic>
        <p:nvPicPr>
          <p:cNvPr id="5" name="Picture 2" descr="Are Your Goals Actually Working Against You? | Inc.com">
            <a:extLst>
              <a:ext uri="{FF2B5EF4-FFF2-40B4-BE49-F238E27FC236}">
                <a16:creationId xmlns:a16="http://schemas.microsoft.com/office/drawing/2014/main" id="{389B4D56-64D8-4C80-70F9-66B00958CB1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207829" y="256902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Table&#10;&#10;Description automatically generated">
            <a:extLst>
              <a:ext uri="{FF2B5EF4-FFF2-40B4-BE49-F238E27FC236}">
                <a16:creationId xmlns:a16="http://schemas.microsoft.com/office/drawing/2014/main" id="{AB011DE9-83BD-2E89-2F9A-B8ECA40E7A4E}"/>
              </a:ext>
            </a:extLst>
          </p:cNvPr>
          <p:cNvPicPr>
            <a:picLocks noChangeAspect="1"/>
          </p:cNvPicPr>
          <p:nvPr/>
        </p:nvPicPr>
        <p:blipFill>
          <a:blip r:embed="rId4"/>
          <a:stretch>
            <a:fillRect/>
          </a:stretch>
        </p:blipFill>
        <p:spPr>
          <a:xfrm>
            <a:off x="321128" y="1983293"/>
            <a:ext cx="7772400" cy="4172551"/>
          </a:xfrm>
          <a:prstGeom prst="rect">
            <a:avLst/>
          </a:prstGeom>
        </p:spPr>
      </p:pic>
    </p:spTree>
    <p:extLst>
      <p:ext uri="{BB962C8B-B14F-4D97-AF65-F5344CB8AC3E}">
        <p14:creationId xmlns:p14="http://schemas.microsoft.com/office/powerpoint/2010/main" val="367484000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DC11-05BA-D7F8-6B97-B34A32C484E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0B7F486-834D-A68D-13E8-236AB9C18E04}"/>
              </a:ext>
            </a:extLst>
          </p:cNvPr>
          <p:cNvSpPr>
            <a:spLocks noGrp="1"/>
          </p:cNvSpPr>
          <p:nvPr>
            <p:ph idx="1"/>
          </p:nvPr>
        </p:nvSpPr>
        <p:spPr/>
        <p:txBody>
          <a:bodyPr/>
          <a:lstStyle/>
          <a:p>
            <a:r>
              <a:rPr lang="en-GB" b="0" i="0" u="none" strike="noStrike" dirty="0" err="1">
                <a:solidFill>
                  <a:srgbClr val="222222"/>
                </a:solidFill>
                <a:effectLst/>
                <a:latin typeface="Arial" panose="020B0604020202020204" pitchFamily="34" charset="0"/>
              </a:rPr>
              <a:t>Claessens</a:t>
            </a:r>
            <a:r>
              <a:rPr lang="en-GB" b="0" i="0" u="none" strike="noStrike" dirty="0">
                <a:solidFill>
                  <a:srgbClr val="222222"/>
                </a:solidFill>
                <a:effectLst/>
                <a:latin typeface="Arial" panose="020B0604020202020204" pitchFamily="34" charset="0"/>
              </a:rPr>
              <a:t>, B.J., Van </a:t>
            </a:r>
            <a:r>
              <a:rPr lang="en-GB" b="0" i="0" u="none" strike="noStrike" dirty="0" err="1">
                <a:solidFill>
                  <a:srgbClr val="222222"/>
                </a:solidFill>
                <a:effectLst/>
                <a:latin typeface="Arial" panose="020B0604020202020204" pitchFamily="34" charset="0"/>
              </a:rPr>
              <a:t>Eerde</a:t>
            </a:r>
            <a:r>
              <a:rPr lang="en-GB" b="0" i="0" u="none" strike="noStrike" dirty="0">
                <a:solidFill>
                  <a:srgbClr val="222222"/>
                </a:solidFill>
                <a:effectLst/>
                <a:latin typeface="Arial" panose="020B0604020202020204" pitchFamily="34" charset="0"/>
              </a:rPr>
              <a:t>, W., Rutte, C.G. and Roe, R.A., 2007. A review of the time management literature. </a:t>
            </a:r>
            <a:r>
              <a:rPr lang="en-GB" b="0" i="1" u="none" strike="noStrike" dirty="0">
                <a:solidFill>
                  <a:srgbClr val="222222"/>
                </a:solidFill>
                <a:effectLst/>
                <a:latin typeface="Arial" panose="020B0604020202020204" pitchFamily="34" charset="0"/>
              </a:rPr>
              <a:t>Personnel review</a:t>
            </a:r>
            <a:r>
              <a:rPr lang="en-GB" b="0" i="0" u="none" strike="noStrike" dirty="0">
                <a:solidFill>
                  <a:srgbClr val="222222"/>
                </a:solidFill>
                <a:effectLst/>
                <a:latin typeface="Arial" panose="020B0604020202020204" pitchFamily="34" charset="0"/>
              </a:rPr>
              <a:t>.</a:t>
            </a:r>
          </a:p>
          <a:p>
            <a:r>
              <a:rPr lang="en-GB" b="0" i="0" u="none" strike="noStrike" dirty="0">
                <a:solidFill>
                  <a:srgbClr val="222222"/>
                </a:solidFill>
                <a:effectLst/>
                <a:latin typeface="Arial" panose="020B0604020202020204" pitchFamily="34" charset="0"/>
              </a:rPr>
              <a:t>Helyer, R., 2015. Learning through reflection: the critical role of reflection in work-based learning (WBL). </a:t>
            </a:r>
            <a:r>
              <a:rPr lang="en-GB" b="0" i="1" u="none" strike="noStrike" dirty="0">
                <a:solidFill>
                  <a:srgbClr val="222222"/>
                </a:solidFill>
                <a:effectLst/>
                <a:latin typeface="Arial" panose="020B0604020202020204" pitchFamily="34" charset="0"/>
              </a:rPr>
              <a:t>Journal of Work-Applied Management</a:t>
            </a:r>
            <a:endParaRPr lang="en-US" dirty="0"/>
          </a:p>
        </p:txBody>
      </p:sp>
    </p:spTree>
    <p:extLst>
      <p:ext uri="{BB962C8B-B14F-4D97-AF65-F5344CB8AC3E}">
        <p14:creationId xmlns:p14="http://schemas.microsoft.com/office/powerpoint/2010/main" val="2050033356"/>
      </p:ext>
    </p:extLst>
  </p:cSld>
  <p:clrMapOvr>
    <a:masterClrMapping/>
  </p:clrMapOvr>
  <p:transition spd="slow">
    <p:wipe/>
  </p:transition>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{23CEAA0C-9D2D-AF44-B9D8-C439757261B0}tf10001123</Template>
  <TotalTime>279</TotalTime>
  <Words>627</Words>
  <Application>Microsoft Macintosh PowerPoint</Application>
  <PresentationFormat>Widescreen</PresentationFormat>
  <Paragraphs>28</Paragraphs>
  <Slides>6</Slides>
  <Notes>5</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Wingdings 2</vt:lpstr>
      <vt:lpstr>Dividend</vt:lpstr>
      <vt:lpstr>Using time management and reflection in future employment </vt:lpstr>
      <vt:lpstr>Time management</vt:lpstr>
      <vt:lpstr>Reflection</vt:lpstr>
      <vt:lpstr>To conclude…</vt:lpstr>
      <vt:lpstr>My action plan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time management and reflection in future employment </dc:title>
  <dc:subject/>
  <dc:creator>Caitlin Bayliss-Clark (2200631)</dc:creator>
  <cp:keywords/>
  <dc:description/>
  <cp:lastModifiedBy>Caitlin Bayliss-Clark (2200631)</cp:lastModifiedBy>
  <cp:revision>18</cp:revision>
  <dcterms:created xsi:type="dcterms:W3CDTF">2022-12-04T12:57:24Z</dcterms:created>
  <dcterms:modified xsi:type="dcterms:W3CDTF">2022-12-11T23:51:51Z</dcterms:modified>
  <cp:category/>
</cp:coreProperties>
</file>