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5"/>
  </p:notesMasterIdLst>
  <p:sldIdLst>
    <p:sldId id="257" r:id="rId5"/>
    <p:sldId id="282" r:id="rId6"/>
    <p:sldId id="261" r:id="rId7"/>
    <p:sldId id="268" r:id="rId8"/>
    <p:sldId id="258" r:id="rId9"/>
    <p:sldId id="270" r:id="rId10"/>
    <p:sldId id="269" r:id="rId11"/>
    <p:sldId id="271" r:id="rId12"/>
    <p:sldId id="272" r:id="rId13"/>
    <p:sldId id="275" r:id="rId14"/>
    <p:sldId id="276" r:id="rId15"/>
    <p:sldId id="267" r:id="rId16"/>
    <p:sldId id="280" r:id="rId17"/>
    <p:sldId id="277" r:id="rId18"/>
    <p:sldId id="273" r:id="rId19"/>
    <p:sldId id="279" r:id="rId20"/>
    <p:sldId id="278" r:id="rId21"/>
    <p:sldId id="274" r:id="rId22"/>
    <p:sldId id="283"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221" autoAdjust="0"/>
  </p:normalViewPr>
  <p:slideViewPr>
    <p:cSldViewPr snapToGrid="0">
      <p:cViewPr varScale="1">
        <p:scale>
          <a:sx n="90" d="100"/>
          <a:sy n="90" d="100"/>
        </p:scale>
        <p:origin x="13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9AF3D0-5999-40AB-A1B7-7D651E6DB4CB}" type="datetimeFigureOut">
              <a:rPr lang="en-GB" smtClean="0"/>
              <a:t>11/11/2021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D8F8B3-7B6D-4DEC-B62B-70CCAEE7C363}" type="slidenum">
              <a:rPr lang="en-GB" smtClean="0"/>
              <a:t>‹#›</a:t>
            </a:fld>
            <a:endParaRPr lang="en-GB"/>
          </a:p>
        </p:txBody>
      </p:sp>
    </p:spTree>
    <p:extLst>
      <p:ext uri="{BB962C8B-B14F-4D97-AF65-F5344CB8AC3E}">
        <p14:creationId xmlns:p14="http://schemas.microsoft.com/office/powerpoint/2010/main" val="2986321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As humans, we have a strong desire to understand and explain our experiences. When we encounter certain experiences, such as somebody acting aggressively and rude towards us, we try to work out why it happened and explain the </a:t>
            </a:r>
            <a:r>
              <a:rPr lang="en-US" sz="1200" dirty="0" err="1"/>
              <a:t>behaviour</a:t>
            </a:r>
            <a:r>
              <a:rPr lang="en-US" sz="1200" dirty="0"/>
              <a:t> using a self-generated theory. Being able to understand the </a:t>
            </a:r>
            <a:r>
              <a:rPr lang="en-US" sz="1200" dirty="0" err="1"/>
              <a:t>behaviour</a:t>
            </a:r>
            <a:r>
              <a:rPr lang="en-US" sz="1200" dirty="0"/>
              <a:t> of others is very important as it allows us to predict how that person may act in the future, and this enables us to have influence over that person and decide how we are going to behave towards them next time. </a:t>
            </a:r>
          </a:p>
          <a:p>
            <a:pPr marL="0" indent="0">
              <a:buNone/>
            </a:pPr>
            <a:r>
              <a:rPr lang="en-US" sz="1200" dirty="0"/>
              <a:t>Therefore, the search for causal explanations about the social world around us offers us great comfort as it brings order to our lives and gives us a feeling of being in control of our own destiny. For this reason, a key question within attribution theory is, "Why did he or she do that?</a:t>
            </a:r>
          </a:p>
          <a:p>
            <a:endParaRPr lang="en-GB" dirty="0"/>
          </a:p>
        </p:txBody>
      </p:sp>
      <p:sp>
        <p:nvSpPr>
          <p:cNvPr id="4" name="Slide Number Placeholder 3"/>
          <p:cNvSpPr>
            <a:spLocks noGrp="1"/>
          </p:cNvSpPr>
          <p:nvPr>
            <p:ph type="sldNum" sz="quarter" idx="5"/>
          </p:nvPr>
        </p:nvSpPr>
        <p:spPr/>
        <p:txBody>
          <a:bodyPr/>
          <a:lstStyle/>
          <a:p>
            <a:fld id="{78AAFC33-A29C-4B0A-B031-E1C5A1216004}" type="slidenum">
              <a:rPr lang="en-GB" smtClean="0"/>
              <a:t>4</a:t>
            </a:fld>
            <a:endParaRPr lang="en-GB"/>
          </a:p>
        </p:txBody>
      </p:sp>
    </p:spTree>
    <p:extLst>
      <p:ext uri="{BB962C8B-B14F-4D97-AF65-F5344CB8AC3E}">
        <p14:creationId xmlns:p14="http://schemas.microsoft.com/office/powerpoint/2010/main" val="655751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8AAFC33-A29C-4B0A-B031-E1C5A1216004}" type="slidenum">
              <a:rPr lang="en-GB" smtClean="0"/>
              <a:t>6</a:t>
            </a:fld>
            <a:endParaRPr lang="en-GB"/>
          </a:p>
        </p:txBody>
      </p:sp>
    </p:spTree>
    <p:extLst>
      <p:ext uri="{BB962C8B-B14F-4D97-AF65-F5344CB8AC3E}">
        <p14:creationId xmlns:p14="http://schemas.microsoft.com/office/powerpoint/2010/main" val="572100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Jones and Harris (1967) demonstrated this. In their study, participants were read speeches about Fidel Castro, which they believed had been written by fellow students. The speeches were either pro-Castro or anti- Castro, and the participants were told that the students had either written the essay of their own free will, or that they had been told to write the essay. When asked about the essays:</a:t>
            </a:r>
          </a:p>
          <a:p>
            <a:r>
              <a:rPr lang="en-GB" sz="1200" b="0" i="0" u="none" strike="noStrike" kern="1200" dirty="0">
                <a:solidFill>
                  <a:schemeClr val="tx1"/>
                </a:solidFill>
                <a:effectLst/>
                <a:latin typeface="+mn-lt"/>
                <a:ea typeface="+mn-ea"/>
                <a:cs typeface="+mn-cs"/>
              </a:rPr>
              <a:t>Participants concluded that if students had written the essay of their own accord, the essay reflected their attitudes towards Castro - they made an internal attribution.</a:t>
            </a:r>
          </a:p>
          <a:p>
            <a:r>
              <a:rPr lang="en-GB" sz="1200" b="0" i="0" u="none" strike="noStrike" kern="1200" dirty="0">
                <a:solidFill>
                  <a:schemeClr val="tx1"/>
                </a:solidFill>
                <a:effectLst/>
                <a:latin typeface="+mn-lt"/>
                <a:ea typeface="+mn-ea"/>
                <a:cs typeface="+mn-cs"/>
              </a:rPr>
              <a:t>The same conclusion was drawn when the participants believed that the students had been told to write the essay. In this case, the attitude put forward in the essay was still attributed internally to the student who wrote the essay, even though there was very strong evidence that the attitudes were due to an external influence.</a:t>
            </a:r>
          </a:p>
          <a:p>
            <a:r>
              <a:rPr lang="en-GB" sz="1200" b="0" i="0" u="none" strike="noStrike" kern="1200" dirty="0">
                <a:solidFill>
                  <a:schemeClr val="tx1"/>
                </a:solidFill>
                <a:effectLst/>
                <a:latin typeface="+mn-lt"/>
                <a:ea typeface="+mn-ea"/>
                <a:cs typeface="+mn-cs"/>
              </a:rPr>
              <a:t>The findings from this original study conducted by Jones and Harris have been supported by numerous experimental studies. What's more, they have been supported by naturalistic research, which takes place in the real world rather than a laboratory context. All of this evidence suggests that the FAE is a real phenomenon.</a:t>
            </a:r>
          </a:p>
          <a:p>
            <a:r>
              <a:rPr lang="en-GB" sz="1200" b="0" i="0" u="none" strike="noStrike" kern="1200" dirty="0">
                <a:solidFill>
                  <a:schemeClr val="tx1"/>
                </a:solidFill>
                <a:effectLst/>
                <a:latin typeface="+mn-lt"/>
                <a:ea typeface="+mn-ea"/>
                <a:cs typeface="+mn-cs"/>
              </a:rPr>
              <a:t>A number of factors have been proposed to account for the fundamental attribution error (FAE):</a:t>
            </a:r>
          </a:p>
          <a:p>
            <a:r>
              <a:rPr lang="en-GB" sz="1200" b="0" i="0" u="none" strike="noStrike" kern="1200" dirty="0">
                <a:solidFill>
                  <a:schemeClr val="tx1"/>
                </a:solidFill>
                <a:effectLst/>
                <a:latin typeface="+mn-lt"/>
                <a:ea typeface="+mn-ea"/>
                <a:cs typeface="+mn-cs"/>
              </a:rPr>
              <a:t>Fiske and Taylor (1991) argue that when we observe something, it is the person's behaviour that catches our attention and not the wider situation. This focus of attention leads to the person becoming what Heider termed the 'causal unit', and the behaviour is attributed internally to them.</a:t>
            </a:r>
          </a:p>
          <a:p>
            <a:r>
              <a:rPr lang="en-GB" sz="1200" b="0" i="0" u="none" strike="noStrike" kern="1200" dirty="0">
                <a:solidFill>
                  <a:schemeClr val="tx1"/>
                </a:solidFill>
                <a:effectLst/>
                <a:latin typeface="+mn-lt"/>
                <a:ea typeface="+mn-ea"/>
                <a:cs typeface="+mn-cs"/>
              </a:rPr>
              <a:t>Differential forgetting is linked to the focus of attention. Attribution requires us to remember the event we witnessed, and there is evidence to suggest that we tend to forget situational causes more than dispositional causes. This then leads us to make more internal attributions.</a:t>
            </a:r>
          </a:p>
          <a:p>
            <a:r>
              <a:rPr lang="en-GB" sz="1200" b="0" i="0" u="none" strike="noStrike" kern="1200" dirty="0">
                <a:solidFill>
                  <a:schemeClr val="tx1"/>
                </a:solidFill>
                <a:effectLst/>
                <a:latin typeface="+mn-lt"/>
                <a:ea typeface="+mn-ea"/>
                <a:cs typeface="+mn-cs"/>
              </a:rPr>
              <a:t>In English-speaking nations, language also has an effect on attribution. It seems that the English language is set up to encourage internal attributions because it allows us to describe people and actions in the same way, but not the situation. So, for example, it is easy to describe a person as being helpful or talk about a helpful action. However, it is not easy to describe a helpful situation.</a:t>
            </a:r>
          </a:p>
          <a:p>
            <a:r>
              <a:rPr lang="en-GB" sz="1200" b="0" i="0" u="none" strike="noStrike" kern="1200" dirty="0">
                <a:solidFill>
                  <a:schemeClr val="tx1"/>
                </a:solidFill>
                <a:effectLst/>
                <a:latin typeface="+mn-lt"/>
                <a:ea typeface="+mn-ea"/>
                <a:cs typeface="+mn-cs"/>
              </a:rPr>
              <a:t>The culture that a person belongs to also has an effect on the kind of attributions they make. Western cultures place great emphasis on autonomous and unique individuals, whereas eastern cultures focus more on the wider community and situational factors. Consequently, the FAE is much more prevalent in western societies. People who belong to this culture have been raised to favour making internal attributions because western cultures consider the individual to be the source of their behaviour. Eastern cultures focus on community, and the idea that people are connected leads to more external attributions being made.</a:t>
            </a:r>
          </a:p>
          <a:p>
            <a:endParaRPr lang="en-GB" dirty="0"/>
          </a:p>
        </p:txBody>
      </p:sp>
      <p:sp>
        <p:nvSpPr>
          <p:cNvPr id="4" name="Slide Number Placeholder 3"/>
          <p:cNvSpPr>
            <a:spLocks noGrp="1"/>
          </p:cNvSpPr>
          <p:nvPr>
            <p:ph type="sldNum" sz="quarter" idx="5"/>
          </p:nvPr>
        </p:nvSpPr>
        <p:spPr/>
        <p:txBody>
          <a:bodyPr/>
          <a:lstStyle/>
          <a:p>
            <a:fld id="{78AAFC33-A29C-4B0A-B031-E1C5A1216004}" type="slidenum">
              <a:rPr lang="en-GB" smtClean="0"/>
              <a:t>12</a:t>
            </a:fld>
            <a:endParaRPr lang="en-GB"/>
          </a:p>
        </p:txBody>
      </p:sp>
    </p:spTree>
    <p:extLst>
      <p:ext uri="{BB962C8B-B14F-4D97-AF65-F5344CB8AC3E}">
        <p14:creationId xmlns:p14="http://schemas.microsoft.com/office/powerpoint/2010/main" val="3980753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AAFC33-A29C-4B0A-B031-E1C5A1216004}" type="slidenum">
              <a:rPr lang="en-GB" smtClean="0"/>
              <a:t>14</a:t>
            </a:fld>
            <a:endParaRPr lang="en-GB"/>
          </a:p>
        </p:txBody>
      </p:sp>
    </p:spTree>
    <p:extLst>
      <p:ext uri="{BB962C8B-B14F-4D97-AF65-F5344CB8AC3E}">
        <p14:creationId xmlns:p14="http://schemas.microsoft.com/office/powerpoint/2010/main" val="4262199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 vast number of studies have been conducted in this area and they all reach the same conclusion: we tend to attribute other people's behaviour internally, and to consider other people's behaviour as being more consistent and predictable than our own.</a:t>
            </a:r>
          </a:p>
          <a:p>
            <a:r>
              <a:rPr lang="en-GB" sz="1200" b="0" i="0" u="none" strike="noStrike" kern="1200" dirty="0">
                <a:solidFill>
                  <a:schemeClr val="tx1"/>
                </a:solidFill>
                <a:effectLst/>
                <a:latin typeface="+mn-lt"/>
                <a:ea typeface="+mn-ea"/>
                <a:cs typeface="+mn-cs"/>
              </a:rPr>
              <a:t>If we think back to the underlying assumptions of attribution theory, the actor-observer effect makes perfect sense. As </a:t>
            </a:r>
            <a:r>
              <a:rPr lang="en-GB" sz="1200" b="0" i="0" u="none" strike="noStrike" kern="1200" dirty="0" err="1">
                <a:solidFill>
                  <a:schemeClr val="tx1"/>
                </a:solidFill>
                <a:effectLst/>
                <a:latin typeface="+mn-lt"/>
                <a:ea typeface="+mn-ea"/>
                <a:cs typeface="+mn-cs"/>
              </a:rPr>
              <a:t>Vonk</a:t>
            </a:r>
            <a:r>
              <a:rPr lang="en-GB" sz="1200" b="0" i="0" u="none" strike="noStrike" kern="1200" dirty="0">
                <a:solidFill>
                  <a:schemeClr val="tx1"/>
                </a:solidFill>
                <a:effectLst/>
                <a:latin typeface="+mn-lt"/>
                <a:ea typeface="+mn-ea"/>
                <a:cs typeface="+mn-cs"/>
              </a:rPr>
              <a:t> (1999) points out, we make attributions for a purpose. The attributions we make are goal-directed because they enable us to predict and control other people's behaviour. Therefore, the inference that other people's behaviour is due to stable and underlying traits is convenient because it allows us to predict their future behaviour. If we were to assume that a person's behaviour was down to the situation all the time, this could be far less helpful as it would prevent us from making predictions about how that person may behave in the future.</a:t>
            </a:r>
          </a:p>
          <a:p>
            <a:endParaRPr lang="en-GB" dirty="0"/>
          </a:p>
        </p:txBody>
      </p:sp>
      <p:sp>
        <p:nvSpPr>
          <p:cNvPr id="4" name="Slide Number Placeholder 3"/>
          <p:cNvSpPr>
            <a:spLocks noGrp="1"/>
          </p:cNvSpPr>
          <p:nvPr>
            <p:ph type="sldNum" sz="quarter" idx="5"/>
          </p:nvPr>
        </p:nvSpPr>
        <p:spPr/>
        <p:txBody>
          <a:bodyPr/>
          <a:lstStyle/>
          <a:p>
            <a:fld id="{1DD8F8B3-7B6D-4DEC-B62B-70CCAEE7C363}" type="slidenum">
              <a:rPr lang="en-GB" smtClean="0"/>
              <a:t>15</a:t>
            </a:fld>
            <a:endParaRPr lang="en-GB"/>
          </a:p>
        </p:txBody>
      </p:sp>
    </p:spTree>
    <p:extLst>
      <p:ext uri="{BB962C8B-B14F-4D97-AF65-F5344CB8AC3E}">
        <p14:creationId xmlns:p14="http://schemas.microsoft.com/office/powerpoint/2010/main" val="4124065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self-serving bias is ego-serving as it helps us to feel good about ourselves. Miller and Ross (1975) suggest that the self-serving bias has a strong cognitive component, particularly for the self-enhancing aspect. They suggest that people generally feel a need to succeed, and if they feel they have worked hard to achieve something, they will internally attribute their success.</a:t>
            </a:r>
          </a:p>
          <a:p>
            <a:endParaRPr lang="en-GB" dirty="0"/>
          </a:p>
          <a:p>
            <a:r>
              <a:rPr lang="en-GB" sz="1200" b="0" i="0" u="none" strike="noStrike" kern="1200" dirty="0">
                <a:solidFill>
                  <a:schemeClr val="tx1"/>
                </a:solidFill>
                <a:effectLst/>
                <a:latin typeface="+mn-lt"/>
                <a:ea typeface="+mn-ea"/>
                <a:cs typeface="+mn-cs"/>
              </a:rPr>
              <a:t>Self-serving biases can also be linked to an illusion of control. This theory works on the basis that we believe we have more control over our world than we actually do. People like to believe that they live in a just world where good things happen to good people and bad things happen to bad people. In other words, people get what they deserve. Belief in this system provides us with comfort as it leads us to believe that we have control over our own destiny. So, if we are good, good things will happen to us. According to such belief in a just world, then, if you saw a homeless person on the street, you would be more likely to attribute their misfortune internally. You may think that they got there because they are no good or a drop-out, when in fact it could be due to external circumstances that they had no control over.</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Langdridge and Butt (2004) have challenged the concept of attribution and the fundamental attribution error from a phenomenological perspective, a perspective that focuses on people's lived experience in the world. According to such an approach, one of the central challenges of attribution theory is that it focuses too much on individual cognition, specifically the kinds of thought processes that people go through when they are making attributions, or the biases that lead to fundamental attribution errors. Such focus on the individual, according to critical psychologists, makes social psychology an antisocial science. For critical psychologists, the wider context is inseparable from our behaviour and cognition. Cross-cultural studies in the field of attribution support this, as we have already seen in this unit. For example, people belonging to western cultures are more likely to make internal attributions, and people belonging to eastern cultures are more likely to make external attributions. Therefore, the wider context we grow up in plays a central role in developing our attributional style, and it provides us with the rules we use to decide what would normally happen in a situation, and how we should attribute that behaviour. From a critical perspective, all things must be seen in context. This allows a more in-depth understanding of attribution and enables psychologists to examine attributional inconsistencies.</a:t>
            </a:r>
            <a:endParaRPr lang="en-GB" dirty="0"/>
          </a:p>
        </p:txBody>
      </p:sp>
      <p:sp>
        <p:nvSpPr>
          <p:cNvPr id="4" name="Slide Number Placeholder 3"/>
          <p:cNvSpPr>
            <a:spLocks noGrp="1"/>
          </p:cNvSpPr>
          <p:nvPr>
            <p:ph type="sldNum" sz="quarter" idx="5"/>
          </p:nvPr>
        </p:nvSpPr>
        <p:spPr/>
        <p:txBody>
          <a:bodyPr/>
          <a:lstStyle/>
          <a:p>
            <a:fld id="{78AAFC33-A29C-4B0A-B031-E1C5A1216004}" type="slidenum">
              <a:rPr lang="en-GB" smtClean="0"/>
              <a:t>16</a:t>
            </a:fld>
            <a:endParaRPr lang="en-GB"/>
          </a:p>
        </p:txBody>
      </p:sp>
    </p:spTree>
    <p:extLst>
      <p:ext uri="{BB962C8B-B14F-4D97-AF65-F5344CB8AC3E}">
        <p14:creationId xmlns:p14="http://schemas.microsoft.com/office/powerpoint/2010/main" val="3226476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11/11/2021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11/11/2021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11/11/2021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11/11/2021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11/11/2021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svg"/><Relationship Id="rId7" Type="http://schemas.openxmlformats.org/officeDocument/2006/relationships/image" Target="../media/image18.sv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 Id="rId9" Type="http://schemas.openxmlformats.org/officeDocument/2006/relationships/image" Target="../media/image20.sv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video" Target="https://www.youtube.com/embed/HTAxtwHHESs?feature=oembed" TargetMode="External"/><Relationship Id="rId4" Type="http://schemas.openxmlformats.org/officeDocument/2006/relationships/image" Target="../media/image2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AdrDAik86rc"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6.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slides/_rels/slide15.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png"/><Relationship Id="rId7" Type="http://schemas.openxmlformats.org/officeDocument/2006/relationships/hyperlink" Target="https://www.youtube.com/watch?v=-m6VcfivQC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m6VcfivQC0" TargetMode="External"/><Relationship Id="rId2" Type="http://schemas.openxmlformats.org/officeDocument/2006/relationships/hyperlink" Target="https://www.youtube.com/watch?v=AdrDAik86rc"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 Attribution Theory and Fundamental Attribution Error</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96000" y="4293270"/>
            <a:ext cx="4775075" cy="559656"/>
          </a:xfrm>
        </p:spPr>
        <p:txBody>
          <a:bodyPr>
            <a:normAutofit/>
          </a:bodyPr>
          <a:lstStyle/>
          <a:p>
            <a:pPr>
              <a:spcAft>
                <a:spcPts val="600"/>
              </a:spcAft>
            </a:pPr>
            <a:r>
              <a:rPr lang="en-US" dirty="0">
                <a:solidFill>
                  <a:schemeClr val="tx1"/>
                </a:solidFill>
              </a:rPr>
              <a:t>Week 7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99045-08C0-4268-81B4-C683A7F7AC66}"/>
              </a:ext>
            </a:extLst>
          </p:cNvPr>
          <p:cNvSpPr>
            <a:spLocks noGrp="1"/>
          </p:cNvSpPr>
          <p:nvPr>
            <p:ph type="title"/>
          </p:nvPr>
        </p:nvSpPr>
        <p:spPr/>
        <p:txBody>
          <a:bodyPr/>
          <a:lstStyle/>
          <a:p>
            <a:r>
              <a:rPr lang="en-GB" dirty="0"/>
              <a:t>Previously we have…</a:t>
            </a:r>
          </a:p>
        </p:txBody>
      </p:sp>
      <p:sp>
        <p:nvSpPr>
          <p:cNvPr id="3" name="Content Placeholder 2">
            <a:extLst>
              <a:ext uri="{FF2B5EF4-FFF2-40B4-BE49-F238E27FC236}">
                <a16:creationId xmlns:a16="http://schemas.microsoft.com/office/drawing/2014/main" id="{5CD1FEC1-1F0E-4DFF-8D94-8AFBFF564C7C}"/>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Discussed theories of cognitive development</a:t>
            </a:r>
          </a:p>
          <a:p>
            <a:r>
              <a:rPr lang="en-GB" sz="2400" dirty="0">
                <a:latin typeface="Arial" panose="020B0604020202020204" pitchFamily="34" charset="0"/>
                <a:cs typeface="Arial" panose="020B0604020202020204" pitchFamily="34" charset="0"/>
              </a:rPr>
              <a:t>Discussed the Psychodynamic theories </a:t>
            </a:r>
          </a:p>
          <a:p>
            <a:r>
              <a:rPr lang="en-GB" sz="2400" dirty="0">
                <a:latin typeface="Arial" panose="020B0604020202020204" pitchFamily="34" charset="0"/>
                <a:cs typeface="Arial" panose="020B0604020202020204" pitchFamily="34" charset="0"/>
              </a:rPr>
              <a:t>Introduced Self concept and Social identity theory. </a:t>
            </a:r>
          </a:p>
          <a:p>
            <a:endParaRPr lang="en-GB" dirty="0"/>
          </a:p>
        </p:txBody>
      </p:sp>
    </p:spTree>
    <p:extLst>
      <p:ext uri="{BB962C8B-B14F-4D97-AF65-F5344CB8AC3E}">
        <p14:creationId xmlns:p14="http://schemas.microsoft.com/office/powerpoint/2010/main" val="126018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today’s session.  </a:t>
            </a:r>
          </a:p>
        </p:txBody>
      </p:sp>
      <p:sp>
        <p:nvSpPr>
          <p:cNvPr id="4" name="Oval 3">
            <a:extLst>
              <a:ext uri="{FF2B5EF4-FFF2-40B4-BE49-F238E27FC236}">
                <a16:creationId xmlns:a16="http://schemas.microsoft.com/office/drawing/2014/main" id="{A4BEBCB8-5845-449D-BEC6-9FF778F93FA9}"/>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gnifying glass">
            <a:extLst>
              <a:ext uri="{FF2B5EF4-FFF2-40B4-BE49-F238E27FC236}">
                <a16:creationId xmlns:a16="http://schemas.microsoft.com/office/drawing/2014/main" id="{1DD738F2-83E1-4061-AE75-BE7E5CC3FD3D}"/>
              </a:ext>
            </a:extLst>
          </p:cNvPr>
          <p:cNvSpPr/>
          <p:nvPr/>
        </p:nvSpPr>
        <p:spPr>
          <a:xfrm>
            <a:off x="2071312" y="3007931"/>
            <a:ext cx="1043437" cy="1043437"/>
          </a:xfrm>
          <a:prstGeom prst="rect">
            <a:avLst/>
          </a:prstGeom>
          <a:blipFill>
            <a:blip r:embed="rId2">
              <a:extLs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F3F23425-285E-42E5-8DDF-EDC90DFCC73E}"/>
              </a:ext>
            </a:extLst>
          </p:cNvPr>
          <p:cNvSpPr/>
          <p:nvPr/>
        </p:nvSpPr>
        <p:spPr>
          <a:xfrm>
            <a:off x="1102405" y="4826493"/>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t>We</a:t>
            </a:r>
            <a:r>
              <a:rPr lang="en-US" sz="2000" kern="1200" baseline="0" dirty="0"/>
              <a:t> will explore how we all try to explain </a:t>
            </a:r>
            <a:r>
              <a:rPr lang="en-US" sz="2000" kern="1200" baseline="0" dirty="0" err="1"/>
              <a:t>behaviour</a:t>
            </a:r>
            <a:r>
              <a:rPr lang="en-US" sz="2000" kern="1200" baseline="0" dirty="0"/>
              <a:t>.  </a:t>
            </a:r>
            <a:endParaRPr lang="en-US" sz="2000" kern="1200" dirty="0"/>
          </a:p>
        </p:txBody>
      </p:sp>
      <p:sp>
        <p:nvSpPr>
          <p:cNvPr id="8" name="Oval 7">
            <a:extLst>
              <a:ext uri="{FF2B5EF4-FFF2-40B4-BE49-F238E27FC236}">
                <a16:creationId xmlns:a16="http://schemas.microsoft.com/office/drawing/2014/main" id="{42A9E5A8-D9E2-4321-90C7-4BE3A5286D40}"/>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Man and woman">
            <a:extLst>
              <a:ext uri="{FF2B5EF4-FFF2-40B4-BE49-F238E27FC236}">
                <a16:creationId xmlns:a16="http://schemas.microsoft.com/office/drawing/2014/main" id="{429FE91C-B011-4DBC-81DF-58B59F8C8806}"/>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5CA2D38D-2843-408A-8767-F27619E7313E}"/>
              </a:ext>
            </a:extLst>
          </p:cNvPr>
          <p:cNvSpPr/>
          <p:nvPr/>
        </p:nvSpPr>
        <p:spPr>
          <a:xfrm>
            <a:off x="4700624" y="4826493"/>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889000">
              <a:spcBef>
                <a:spcPct val="0"/>
              </a:spcBef>
              <a:spcAft>
                <a:spcPct val="35000"/>
              </a:spcAft>
              <a:defRPr cap="all"/>
            </a:pPr>
            <a:r>
              <a:rPr lang="en-US" sz="2000" kern="1200" dirty="0"/>
              <a:t>Discuss</a:t>
            </a:r>
            <a:r>
              <a:rPr lang="en-US" sz="2000" kern="1200" baseline="0" dirty="0"/>
              <a:t> Heider’s </a:t>
            </a:r>
            <a:r>
              <a:rPr lang="en-US" sz="2000" dirty="0"/>
              <a:t>attribution </a:t>
            </a:r>
            <a:r>
              <a:rPr lang="en-US" sz="2000"/>
              <a:t>theory and its relevance to Health and social care.</a:t>
            </a:r>
            <a:r>
              <a:rPr lang="en-US" sz="2000" kern="1200" baseline="0"/>
              <a:t> </a:t>
            </a:r>
            <a:endParaRPr lang="en-US" sz="2000" kern="1200" dirty="0"/>
          </a:p>
        </p:txBody>
      </p:sp>
      <p:sp>
        <p:nvSpPr>
          <p:cNvPr id="11" name="Oval 10">
            <a:extLst>
              <a:ext uri="{FF2B5EF4-FFF2-40B4-BE49-F238E27FC236}">
                <a16:creationId xmlns:a16="http://schemas.microsoft.com/office/drawing/2014/main" id="{13084430-5881-4C2E-863C-E2F6ED781FFE}"/>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Mental Health">
            <a:extLst>
              <a:ext uri="{FF2B5EF4-FFF2-40B4-BE49-F238E27FC236}">
                <a16:creationId xmlns:a16="http://schemas.microsoft.com/office/drawing/2014/main" id="{D9A443C4-893D-4907-94EF-66C477E477E9}"/>
              </a:ext>
            </a:extLst>
          </p:cNvPr>
          <p:cNvSpPr/>
          <p:nvPr/>
        </p:nvSpPr>
        <p:spPr>
          <a:xfrm>
            <a:off x="9077250" y="3007931"/>
            <a:ext cx="1043437" cy="1043437"/>
          </a:xfrm>
          <a:prstGeom prst="rect">
            <a:avLst/>
          </a:prstGeom>
          <a:blipFill>
            <a:blip r:embed="rId6">
              <a:extLs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AB0233AF-B831-4D86-9809-50C6CB2B2741}"/>
              </a:ext>
            </a:extLst>
          </p:cNvPr>
          <p:cNvSpPr/>
          <p:nvPr/>
        </p:nvSpPr>
        <p:spPr>
          <a:xfrm>
            <a:off x="8143950" y="4826493"/>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t>We will discuss the fundamental attribution error (FAE)</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837D8-B740-4BD2-8D51-1A17D7DF9027}"/>
              </a:ext>
            </a:extLst>
          </p:cNvPr>
          <p:cNvSpPr>
            <a:spLocks noGrp="1"/>
          </p:cNvSpPr>
          <p:nvPr>
            <p:ph type="title"/>
          </p:nvPr>
        </p:nvSpPr>
        <p:spPr>
          <a:xfrm>
            <a:off x="1023562" y="685800"/>
            <a:ext cx="10493524" cy="1485900"/>
          </a:xfrm>
        </p:spPr>
        <p:txBody>
          <a:bodyPr vert="horz" lIns="91440" tIns="45720" rIns="91440" bIns="45720" rtlCol="0" anchor="t">
            <a:normAutofit/>
          </a:bodyPr>
          <a:lstStyle/>
          <a:p>
            <a:r>
              <a:rPr lang="en-US" dirty="0"/>
              <a:t>Attribution Theory</a:t>
            </a:r>
          </a:p>
        </p:txBody>
      </p:sp>
      <p:sp>
        <p:nvSpPr>
          <p:cNvPr id="3" name="Content Placeholder 2">
            <a:extLst>
              <a:ext uri="{FF2B5EF4-FFF2-40B4-BE49-F238E27FC236}">
                <a16:creationId xmlns:a16="http://schemas.microsoft.com/office/drawing/2014/main" id="{83F38FF7-CD31-4A17-9EA2-E33184100D9A}"/>
              </a:ext>
            </a:extLst>
          </p:cNvPr>
          <p:cNvSpPr>
            <a:spLocks noGrp="1"/>
          </p:cNvSpPr>
          <p:nvPr>
            <p:ph sz="half" idx="4294967295"/>
          </p:nvPr>
        </p:nvSpPr>
        <p:spPr>
          <a:xfrm>
            <a:off x="906666" y="1582310"/>
            <a:ext cx="5189333" cy="3327315"/>
          </a:xfrm>
        </p:spPr>
        <p:txBody>
          <a:bodyPr vert="horz" lIns="91440" tIns="45720" rIns="91440" bIns="45720" rtlCol="0">
            <a:normAutofit/>
          </a:bodyPr>
          <a:lstStyle/>
          <a:p>
            <a:pPr>
              <a:buFont typeface="Franklin Gothic Book" panose="020B0503020102020204" pitchFamily="34" charset="0"/>
              <a:buNone/>
            </a:pPr>
            <a:endParaRPr lang="en-US" sz="1800" dirty="0"/>
          </a:p>
          <a:p>
            <a:pPr>
              <a:buFont typeface="Franklin Gothic Book" panose="020B0503020102020204" pitchFamily="34" charset="0"/>
              <a:buNone/>
            </a:pPr>
            <a:r>
              <a:rPr lang="en-US" sz="1800" dirty="0"/>
              <a:t>	</a:t>
            </a:r>
            <a:r>
              <a:rPr lang="en-US" sz="1800" dirty="0">
                <a:latin typeface="Arial" panose="020B0604020202020204" pitchFamily="34" charset="0"/>
                <a:ea typeface="Adobe Fan Heiti Std B" panose="020B0700000000000000" pitchFamily="34" charset="-128"/>
                <a:cs typeface="Arial" panose="020B0604020202020204" pitchFamily="34" charset="0"/>
              </a:rPr>
              <a:t>To help explain attribution theory, it is best to draw upon an example. </a:t>
            </a:r>
          </a:p>
          <a:p>
            <a:pPr>
              <a:buFont typeface="Franklin Gothic Book" panose="020B0503020102020204" pitchFamily="34" charset="0"/>
              <a:buNone/>
            </a:pPr>
            <a:r>
              <a:rPr lang="en-US" sz="1800" dirty="0">
                <a:latin typeface="Arial" panose="020B0604020202020204" pitchFamily="34" charset="0"/>
                <a:ea typeface="Adobe Fan Heiti Std B" panose="020B0700000000000000" pitchFamily="34" charset="-128"/>
                <a:cs typeface="Arial" panose="020B0604020202020204" pitchFamily="34" charset="0"/>
              </a:rPr>
              <a:t>   Imagine that you are walking down the street and you accidentally bump into somebody.</a:t>
            </a:r>
          </a:p>
          <a:p>
            <a:pPr>
              <a:buFont typeface="Franklin Gothic Book" panose="020B0503020102020204" pitchFamily="34" charset="0"/>
              <a:buNone/>
            </a:pPr>
            <a:r>
              <a:rPr lang="en-US" sz="1800" dirty="0">
                <a:latin typeface="Arial" panose="020B0604020202020204" pitchFamily="34" charset="0"/>
                <a:ea typeface="Adobe Fan Heiti Std B" panose="020B0700000000000000" pitchFamily="34" charset="-128"/>
                <a:cs typeface="Arial" panose="020B0604020202020204" pitchFamily="34" charset="0"/>
              </a:rPr>
              <a:t> The other person reacts very angrily, and they shout, fling their arms up in the air and tell you to "Watch where you are going!" </a:t>
            </a:r>
          </a:p>
          <a:p>
            <a:pPr marL="0" lvl="1" indent="0">
              <a:buNone/>
            </a:pPr>
            <a:endParaRPr lang="en-US" dirty="0"/>
          </a:p>
          <a:p>
            <a:pPr marL="0" lvl="1" indent="0">
              <a:buNone/>
            </a:pPr>
            <a:endParaRPr lang="en-US" sz="1800" dirty="0"/>
          </a:p>
        </p:txBody>
      </p:sp>
      <p:pic>
        <p:nvPicPr>
          <p:cNvPr id="11" name="Content Placeholder 10" descr="Confused person">
            <a:extLst>
              <a:ext uri="{FF2B5EF4-FFF2-40B4-BE49-F238E27FC236}">
                <a16:creationId xmlns:a16="http://schemas.microsoft.com/office/drawing/2014/main" id="{764B73F7-6A6E-4834-9C96-1FC40D84962F}"/>
              </a:ext>
            </a:extLst>
          </p:cNvPr>
          <p:cNvPicPr>
            <a:picLocks noGrp="1" noChangeAspect="1"/>
          </p:cNvPicPr>
          <p:nvPr>
            <p:ph sz="half" idx="4294967295"/>
          </p:nvPr>
        </p:nvPicPr>
        <p:blipFill>
          <a:blip r:embed="rId3">
            <a:extLst>
              <a:ext uri="{96DAC541-7B7A-43D3-8B79-37D633B846F1}">
                <asvg:svgBlip xmlns:asvg="http://schemas.microsoft.com/office/drawing/2016/SVG/main" r:embed="rId4"/>
              </a:ext>
            </a:extLst>
          </a:blip>
          <a:stretch>
            <a:fillRect/>
          </a:stretch>
        </p:blipFill>
        <p:spPr>
          <a:xfrm>
            <a:off x="7308305" y="2728161"/>
            <a:ext cx="3542618" cy="3542618"/>
          </a:xfrm>
          <a:prstGeom prst="rect">
            <a:avLst/>
          </a:prstGeom>
        </p:spPr>
      </p:pic>
      <p:sp>
        <p:nvSpPr>
          <p:cNvPr id="5" name="Speech Bubble: Rectangle with Corners Rounded 4">
            <a:extLst>
              <a:ext uri="{FF2B5EF4-FFF2-40B4-BE49-F238E27FC236}">
                <a16:creationId xmlns:a16="http://schemas.microsoft.com/office/drawing/2014/main" id="{FC4DE438-C4CD-4EA4-B88B-A6DD3484DAA6}"/>
              </a:ext>
            </a:extLst>
          </p:cNvPr>
          <p:cNvSpPr/>
          <p:nvPr/>
        </p:nvSpPr>
        <p:spPr>
          <a:xfrm>
            <a:off x="9563787" y="151412"/>
            <a:ext cx="1604651" cy="1485900"/>
          </a:xfrm>
          <a:prstGeom prst="wedgeRoundRectCallout">
            <a:avLst>
              <a:gd name="adj1" fmla="val -52106"/>
              <a:gd name="adj2" fmla="val 1530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What made the person behave in that way?</a:t>
            </a:r>
            <a:endParaRPr lang="en-GB" dirty="0">
              <a:latin typeface="Arial" panose="020B0604020202020204" pitchFamily="34" charset="0"/>
              <a:cs typeface="Arial" panose="020B0604020202020204" pitchFamily="34" charset="0"/>
            </a:endParaRPr>
          </a:p>
        </p:txBody>
      </p:sp>
      <p:sp>
        <p:nvSpPr>
          <p:cNvPr id="6" name="Speech Bubble: Rectangle with Corners Rounded 5">
            <a:extLst>
              <a:ext uri="{FF2B5EF4-FFF2-40B4-BE49-F238E27FC236}">
                <a16:creationId xmlns:a16="http://schemas.microsoft.com/office/drawing/2014/main" id="{89C4A4EE-875B-4948-A612-E8A08E4CA2CC}"/>
              </a:ext>
            </a:extLst>
          </p:cNvPr>
          <p:cNvSpPr/>
          <p:nvPr/>
        </p:nvSpPr>
        <p:spPr>
          <a:xfrm>
            <a:off x="10312416" y="1719145"/>
            <a:ext cx="1321566" cy="1709855"/>
          </a:xfrm>
          <a:prstGeom prst="wedgeRoundRectCallout">
            <a:avLst>
              <a:gd name="adj1" fmla="val -90667"/>
              <a:gd name="adj2" fmla="val 4954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Was the other person in a bad mood?</a:t>
            </a:r>
            <a:endParaRPr lang="en-GB" dirty="0">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AA15614D-6EF2-4067-82B3-51C3DBA4575C}"/>
              </a:ext>
            </a:extLst>
          </p:cNvPr>
          <p:cNvSpPr/>
          <p:nvPr/>
        </p:nvSpPr>
        <p:spPr>
          <a:xfrm>
            <a:off x="7070172" y="129339"/>
            <a:ext cx="1786000" cy="1299411"/>
          </a:xfrm>
          <a:prstGeom prst="wedgeRoundRectCallout">
            <a:avLst>
              <a:gd name="adj1" fmla="val 29849"/>
              <a:gd name="adj2" fmla="val 17826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Was there something unusual about the situation? </a:t>
            </a:r>
            <a:endParaRPr lang="en-GB" dirty="0">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F8E572CB-6AD7-4651-A41F-77B6271CD0B9}"/>
              </a:ext>
            </a:extLst>
          </p:cNvPr>
          <p:cNvSpPr/>
          <p:nvPr/>
        </p:nvSpPr>
        <p:spPr>
          <a:xfrm>
            <a:off x="6325189" y="1944760"/>
            <a:ext cx="1521623" cy="1061045"/>
          </a:xfrm>
          <a:prstGeom prst="wedgeRoundRectCallout">
            <a:avLst>
              <a:gd name="adj1" fmla="val 89101"/>
              <a:gd name="adj2" fmla="val 9406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Are they aggressive and rude?</a:t>
            </a:r>
            <a:endParaRPr lang="en-GB" dirty="0">
              <a:latin typeface="Arial" panose="020B0604020202020204" pitchFamily="34" charset="0"/>
              <a:cs typeface="Arial" panose="020B0604020202020204" pitchFamily="34" charset="0"/>
            </a:endParaRPr>
          </a:p>
        </p:txBody>
      </p:sp>
      <p:sp>
        <p:nvSpPr>
          <p:cNvPr id="15" name="Speech Bubble: Rectangle with Corners Rounded 14">
            <a:extLst>
              <a:ext uri="{FF2B5EF4-FFF2-40B4-BE49-F238E27FC236}">
                <a16:creationId xmlns:a16="http://schemas.microsoft.com/office/drawing/2014/main" id="{BF51057B-0F91-4F0E-93B1-DD37A17E6461}"/>
              </a:ext>
            </a:extLst>
          </p:cNvPr>
          <p:cNvSpPr/>
          <p:nvPr/>
        </p:nvSpPr>
        <p:spPr>
          <a:xfrm>
            <a:off x="10397619" y="3626579"/>
            <a:ext cx="1461446" cy="1059722"/>
          </a:xfrm>
          <a:prstGeom prst="wedgeRoundRectCallout">
            <a:avLst>
              <a:gd name="adj1" fmla="val -105846"/>
              <a:gd name="adj2" fmla="val -6865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Did I do something wrong?</a:t>
            </a:r>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256ECA7-98F2-47AE-A498-6E5154DE9221}"/>
              </a:ext>
            </a:extLst>
          </p:cNvPr>
          <p:cNvSpPr txBox="1"/>
          <p:nvPr/>
        </p:nvSpPr>
        <p:spPr>
          <a:xfrm>
            <a:off x="376786" y="5202311"/>
            <a:ext cx="7243778" cy="646331"/>
          </a:xfrm>
          <a:prstGeom prst="rect">
            <a:avLst/>
          </a:prstGeom>
          <a:noFill/>
        </p:spPr>
        <p:txBody>
          <a:bodyPr wrap="none" rtlCol="0">
            <a:spAutoFit/>
          </a:bodyPr>
          <a:lstStyle/>
          <a:p>
            <a:r>
              <a:rPr lang="en-US" dirty="0"/>
              <a:t>After this event, you will probably  find yourself asking questions such as;</a:t>
            </a:r>
          </a:p>
          <a:p>
            <a:endParaRPr lang="en-GB" dirty="0"/>
          </a:p>
        </p:txBody>
      </p:sp>
      <p:pic>
        <p:nvPicPr>
          <p:cNvPr id="9" name="Graphic 8" descr="Angry face outline">
            <a:extLst>
              <a:ext uri="{FF2B5EF4-FFF2-40B4-BE49-F238E27FC236}">
                <a16:creationId xmlns:a16="http://schemas.microsoft.com/office/drawing/2014/main" id="{EA5057C7-BCCC-47C4-8682-D28AD87859D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392048" y="3995225"/>
            <a:ext cx="914400" cy="914400"/>
          </a:xfrm>
          <a:prstGeom prst="rect">
            <a:avLst/>
          </a:prstGeom>
        </p:spPr>
      </p:pic>
    </p:spTree>
    <p:extLst>
      <p:ext uri="{BB962C8B-B14F-4D97-AF65-F5344CB8AC3E}">
        <p14:creationId xmlns:p14="http://schemas.microsoft.com/office/powerpoint/2010/main" val="200187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wipe(down)">
                                      <p:cBhvr>
                                        <p:cTn id="39" dur="500"/>
                                        <p:tgtEl>
                                          <p:spTgt spid="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7"/>
                                        </p:tgtEl>
                                        <p:attrNameLst>
                                          <p:attrName>style.visibility</p:attrName>
                                        </p:attrNameLst>
                                      </p:cBhvr>
                                      <p:to>
                                        <p:strVal val="visible"/>
                                      </p:to>
                                    </p:set>
                                    <p:animEffect transition="in" filter="wipe(down)">
                                      <p:cBhvr>
                                        <p:cTn id="44" dur="500"/>
                                        <p:tgtEl>
                                          <p:spTgt spid="7"/>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wipe(down)">
                                      <p:cBhvr>
                                        <p:cTn id="49" dur="500"/>
                                        <p:tgtEl>
                                          <p:spTgt spid="5"/>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wipe(down)">
                                      <p:cBhvr>
                                        <p:cTn id="54" dur="500"/>
                                        <p:tgtEl>
                                          <p:spTgt spid="6"/>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grpId="0" nodeType="clickEffect">
                                  <p:stCondLst>
                                    <p:cond delay="0"/>
                                  </p:stCondLst>
                                  <p:childTnLst>
                                    <p:set>
                                      <p:cBhvr>
                                        <p:cTn id="58" dur="1" fill="hold">
                                          <p:stCondLst>
                                            <p:cond delay="0"/>
                                          </p:stCondLst>
                                        </p:cTn>
                                        <p:tgtEl>
                                          <p:spTgt spid="15"/>
                                        </p:tgtEl>
                                        <p:attrNameLst>
                                          <p:attrName>style.visibility</p:attrName>
                                        </p:attrNameLst>
                                      </p:cBhvr>
                                      <p:to>
                                        <p:strVal val="visible"/>
                                      </p:to>
                                    </p:set>
                                    <p:animEffect transition="in" filter="wipe(down)">
                                      <p:cBhvr>
                                        <p:cTn id="5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P spid="6" grpId="0" animBg="1"/>
      <p:bldP spid="7" grpId="0" animBg="1"/>
      <p:bldP spid="8" grpId="0" animBg="1"/>
      <p:bldP spid="15" grpId="0" animBg="1"/>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521199-AD04-4C2F-8177-DBDF5A639289}"/>
              </a:ext>
            </a:extLst>
          </p:cNvPr>
          <p:cNvSpPr/>
          <p:nvPr/>
        </p:nvSpPr>
        <p:spPr>
          <a:xfrm>
            <a:off x="647114" y="610415"/>
            <a:ext cx="9512886" cy="1778400"/>
          </a:xfrm>
          <a:custGeom>
            <a:avLst/>
            <a:gdLst>
              <a:gd name="connsiteX0" fmla="*/ 0 w 8128000"/>
              <a:gd name="connsiteY0" fmla="*/ 273677 h 1642032"/>
              <a:gd name="connsiteX1" fmla="*/ 273677 w 8128000"/>
              <a:gd name="connsiteY1" fmla="*/ 0 h 1642032"/>
              <a:gd name="connsiteX2" fmla="*/ 7854323 w 8128000"/>
              <a:gd name="connsiteY2" fmla="*/ 0 h 1642032"/>
              <a:gd name="connsiteX3" fmla="*/ 8128000 w 8128000"/>
              <a:gd name="connsiteY3" fmla="*/ 273677 h 1642032"/>
              <a:gd name="connsiteX4" fmla="*/ 8128000 w 8128000"/>
              <a:gd name="connsiteY4" fmla="*/ 1368355 h 1642032"/>
              <a:gd name="connsiteX5" fmla="*/ 7854323 w 8128000"/>
              <a:gd name="connsiteY5" fmla="*/ 1642032 h 1642032"/>
              <a:gd name="connsiteX6" fmla="*/ 273677 w 8128000"/>
              <a:gd name="connsiteY6" fmla="*/ 1642032 h 1642032"/>
              <a:gd name="connsiteX7" fmla="*/ 0 w 8128000"/>
              <a:gd name="connsiteY7" fmla="*/ 1368355 h 1642032"/>
              <a:gd name="connsiteX8" fmla="*/ 0 w 8128000"/>
              <a:gd name="connsiteY8" fmla="*/ 273677 h 164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8000" h="1642032">
                <a:moveTo>
                  <a:pt x="0" y="273677"/>
                </a:moveTo>
                <a:cubicBezTo>
                  <a:pt x="0" y="122529"/>
                  <a:pt x="122529" y="0"/>
                  <a:pt x="273677" y="0"/>
                </a:cubicBezTo>
                <a:lnTo>
                  <a:pt x="7854323" y="0"/>
                </a:lnTo>
                <a:cubicBezTo>
                  <a:pt x="8005471" y="0"/>
                  <a:pt x="8128000" y="122529"/>
                  <a:pt x="8128000" y="273677"/>
                </a:cubicBezTo>
                <a:lnTo>
                  <a:pt x="8128000" y="1368355"/>
                </a:lnTo>
                <a:cubicBezTo>
                  <a:pt x="8128000" y="1519503"/>
                  <a:pt x="8005471" y="1642032"/>
                  <a:pt x="7854323" y="1642032"/>
                </a:cubicBezTo>
                <a:lnTo>
                  <a:pt x="273677" y="1642032"/>
                </a:lnTo>
                <a:cubicBezTo>
                  <a:pt x="122529" y="1642032"/>
                  <a:pt x="0" y="1519503"/>
                  <a:pt x="0" y="1368355"/>
                </a:cubicBezTo>
                <a:lnTo>
                  <a:pt x="0" y="273677"/>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56357" tIns="156357" rIns="156357" bIns="156357"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As humans, we have a strong desire to understand and explain our experiences. When we encounter certain experiences, such as somebody acting aggressively and rude towards us, we try to work out why it happened and explain the </a:t>
            </a:r>
            <a:r>
              <a:rPr lang="en-US" sz="2000" kern="1200" dirty="0" err="1">
                <a:solidFill>
                  <a:schemeClr val="tx1"/>
                </a:solidFill>
                <a:latin typeface="Arial" panose="020B0604020202020204" pitchFamily="34" charset="0"/>
                <a:cs typeface="Arial" panose="020B0604020202020204" pitchFamily="34" charset="0"/>
              </a:rPr>
              <a:t>behaviour</a:t>
            </a:r>
            <a:r>
              <a:rPr lang="en-US" sz="2000" kern="1200" dirty="0">
                <a:solidFill>
                  <a:schemeClr val="tx1"/>
                </a:solidFill>
                <a:latin typeface="Arial" panose="020B0604020202020204" pitchFamily="34" charset="0"/>
                <a:cs typeface="Arial" panose="020B0604020202020204" pitchFamily="34" charset="0"/>
              </a:rPr>
              <a:t> using a self-generated theory. </a:t>
            </a:r>
          </a:p>
          <a:p>
            <a:pPr marL="0" lvl="0" indent="0" algn="l" defTabSz="889000">
              <a:lnSpc>
                <a:spcPct val="90000"/>
              </a:lnSpc>
              <a:spcBef>
                <a:spcPct val="0"/>
              </a:spcBef>
              <a:spcAft>
                <a:spcPct val="35000"/>
              </a:spcAft>
              <a:buNone/>
            </a:pPr>
            <a:endParaRPr lang="en-GB" sz="1400" kern="1200" dirty="0"/>
          </a:p>
        </p:txBody>
      </p:sp>
      <p:sp>
        <p:nvSpPr>
          <p:cNvPr id="9" name="Freeform: Shape 8">
            <a:extLst>
              <a:ext uri="{FF2B5EF4-FFF2-40B4-BE49-F238E27FC236}">
                <a16:creationId xmlns:a16="http://schemas.microsoft.com/office/drawing/2014/main" id="{41A51BD6-04DE-4DC8-9299-56E934250A73}"/>
              </a:ext>
            </a:extLst>
          </p:cNvPr>
          <p:cNvSpPr/>
          <p:nvPr/>
        </p:nvSpPr>
        <p:spPr>
          <a:xfrm>
            <a:off x="2032000" y="2388815"/>
            <a:ext cx="8128000" cy="82800"/>
          </a:xfrm>
          <a:custGeom>
            <a:avLst/>
            <a:gdLst>
              <a:gd name="connsiteX0" fmla="*/ 0 w 8128000"/>
              <a:gd name="connsiteY0" fmla="*/ 0 h 82800"/>
              <a:gd name="connsiteX1" fmla="*/ 8128000 w 8128000"/>
              <a:gd name="connsiteY1" fmla="*/ 0 h 82800"/>
              <a:gd name="connsiteX2" fmla="*/ 8128000 w 8128000"/>
              <a:gd name="connsiteY2" fmla="*/ 82800 h 82800"/>
              <a:gd name="connsiteX3" fmla="*/ 0 w 8128000"/>
              <a:gd name="connsiteY3" fmla="*/ 82800 h 82800"/>
              <a:gd name="connsiteX4" fmla="*/ 0 w 8128000"/>
              <a:gd name="connsiteY4" fmla="*/ 0 h 82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82800">
                <a:moveTo>
                  <a:pt x="0" y="0"/>
                </a:moveTo>
                <a:lnTo>
                  <a:pt x="8128000" y="0"/>
                </a:lnTo>
                <a:lnTo>
                  <a:pt x="8128000" y="82800"/>
                </a:lnTo>
                <a:lnTo>
                  <a:pt x="0" y="828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8064"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GB" sz="400" kern="1200" dirty="0"/>
          </a:p>
        </p:txBody>
      </p:sp>
      <p:sp>
        <p:nvSpPr>
          <p:cNvPr id="10" name="Freeform: Shape 9">
            <a:extLst>
              <a:ext uri="{FF2B5EF4-FFF2-40B4-BE49-F238E27FC236}">
                <a16:creationId xmlns:a16="http://schemas.microsoft.com/office/drawing/2014/main" id="{2D4BA24E-44AC-4551-AE04-BE4FFF5685F1}"/>
              </a:ext>
            </a:extLst>
          </p:cNvPr>
          <p:cNvSpPr/>
          <p:nvPr/>
        </p:nvSpPr>
        <p:spPr>
          <a:xfrm>
            <a:off x="647114" y="2445296"/>
            <a:ext cx="9512886" cy="1778400"/>
          </a:xfrm>
          <a:custGeom>
            <a:avLst/>
            <a:gdLst>
              <a:gd name="connsiteX0" fmla="*/ 0 w 8128000"/>
              <a:gd name="connsiteY0" fmla="*/ 296406 h 1778400"/>
              <a:gd name="connsiteX1" fmla="*/ 296406 w 8128000"/>
              <a:gd name="connsiteY1" fmla="*/ 0 h 1778400"/>
              <a:gd name="connsiteX2" fmla="*/ 7831594 w 8128000"/>
              <a:gd name="connsiteY2" fmla="*/ 0 h 1778400"/>
              <a:gd name="connsiteX3" fmla="*/ 8128000 w 8128000"/>
              <a:gd name="connsiteY3" fmla="*/ 296406 h 1778400"/>
              <a:gd name="connsiteX4" fmla="*/ 8128000 w 8128000"/>
              <a:gd name="connsiteY4" fmla="*/ 1481994 h 1778400"/>
              <a:gd name="connsiteX5" fmla="*/ 7831594 w 8128000"/>
              <a:gd name="connsiteY5" fmla="*/ 1778400 h 1778400"/>
              <a:gd name="connsiteX6" fmla="*/ 296406 w 8128000"/>
              <a:gd name="connsiteY6" fmla="*/ 1778400 h 1778400"/>
              <a:gd name="connsiteX7" fmla="*/ 0 w 8128000"/>
              <a:gd name="connsiteY7" fmla="*/ 1481994 h 1778400"/>
              <a:gd name="connsiteX8" fmla="*/ 0 w 8128000"/>
              <a:gd name="connsiteY8" fmla="*/ 296406 h 177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8000" h="1778400">
                <a:moveTo>
                  <a:pt x="0" y="296406"/>
                </a:moveTo>
                <a:cubicBezTo>
                  <a:pt x="0" y="132705"/>
                  <a:pt x="132705" y="0"/>
                  <a:pt x="296406" y="0"/>
                </a:cubicBezTo>
                <a:lnTo>
                  <a:pt x="7831594" y="0"/>
                </a:lnTo>
                <a:cubicBezTo>
                  <a:pt x="7995295" y="0"/>
                  <a:pt x="8128000" y="132705"/>
                  <a:pt x="8128000" y="296406"/>
                </a:cubicBezTo>
                <a:lnTo>
                  <a:pt x="8128000" y="1481994"/>
                </a:lnTo>
                <a:cubicBezTo>
                  <a:pt x="8128000" y="1645695"/>
                  <a:pt x="7995295" y="1778400"/>
                  <a:pt x="7831594" y="1778400"/>
                </a:cubicBezTo>
                <a:lnTo>
                  <a:pt x="296406" y="1778400"/>
                </a:lnTo>
                <a:cubicBezTo>
                  <a:pt x="132705" y="1778400"/>
                  <a:pt x="0" y="1645695"/>
                  <a:pt x="0" y="1481994"/>
                </a:cubicBezTo>
                <a:lnTo>
                  <a:pt x="0" y="296406"/>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63014" tIns="163014" rIns="163014" bIns="163014"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Being able to understand the </a:t>
            </a:r>
            <a:r>
              <a:rPr lang="en-US" sz="2000" kern="1200" dirty="0" err="1">
                <a:solidFill>
                  <a:schemeClr val="tx1"/>
                </a:solidFill>
                <a:latin typeface="Arial" panose="020B0604020202020204" pitchFamily="34" charset="0"/>
                <a:cs typeface="Arial" panose="020B0604020202020204" pitchFamily="34" charset="0"/>
              </a:rPr>
              <a:t>behaviour</a:t>
            </a:r>
            <a:r>
              <a:rPr lang="en-US" sz="2000" kern="1200" dirty="0">
                <a:solidFill>
                  <a:schemeClr val="tx1"/>
                </a:solidFill>
                <a:latin typeface="Arial" panose="020B0604020202020204" pitchFamily="34" charset="0"/>
                <a:cs typeface="Arial" panose="020B0604020202020204" pitchFamily="34" charset="0"/>
              </a:rPr>
              <a:t> of others is very important as it allows us to predict how that person may act in the future, and this enables us to have influence over that person and decide how we are going to behave towards them next time. </a:t>
            </a:r>
            <a:endParaRPr lang="en-GB" sz="2000" kern="1200" dirty="0">
              <a:solidFill>
                <a:schemeClr val="tx1"/>
              </a:solidFill>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E525C750-B565-410C-9289-88BA54F928E7}"/>
              </a:ext>
            </a:extLst>
          </p:cNvPr>
          <p:cNvSpPr/>
          <p:nvPr/>
        </p:nvSpPr>
        <p:spPr>
          <a:xfrm>
            <a:off x="2032000" y="4250015"/>
            <a:ext cx="8128000" cy="82800"/>
          </a:xfrm>
          <a:custGeom>
            <a:avLst/>
            <a:gdLst>
              <a:gd name="connsiteX0" fmla="*/ 0 w 8128000"/>
              <a:gd name="connsiteY0" fmla="*/ 0 h 82800"/>
              <a:gd name="connsiteX1" fmla="*/ 8128000 w 8128000"/>
              <a:gd name="connsiteY1" fmla="*/ 0 h 82800"/>
              <a:gd name="connsiteX2" fmla="*/ 8128000 w 8128000"/>
              <a:gd name="connsiteY2" fmla="*/ 82800 h 82800"/>
              <a:gd name="connsiteX3" fmla="*/ 0 w 8128000"/>
              <a:gd name="connsiteY3" fmla="*/ 82800 h 82800"/>
              <a:gd name="connsiteX4" fmla="*/ 0 w 8128000"/>
              <a:gd name="connsiteY4" fmla="*/ 0 h 82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82800">
                <a:moveTo>
                  <a:pt x="0" y="0"/>
                </a:moveTo>
                <a:lnTo>
                  <a:pt x="8128000" y="0"/>
                </a:lnTo>
                <a:lnTo>
                  <a:pt x="8128000" y="82800"/>
                </a:lnTo>
                <a:lnTo>
                  <a:pt x="0" y="828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8064"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GB" sz="400" kern="1200"/>
          </a:p>
        </p:txBody>
      </p:sp>
      <p:sp>
        <p:nvSpPr>
          <p:cNvPr id="12" name="Freeform: Shape 11">
            <a:extLst>
              <a:ext uri="{FF2B5EF4-FFF2-40B4-BE49-F238E27FC236}">
                <a16:creationId xmlns:a16="http://schemas.microsoft.com/office/drawing/2014/main" id="{D416A871-AFFC-4839-9F2D-A2A60D9E1DFA}"/>
              </a:ext>
            </a:extLst>
          </p:cNvPr>
          <p:cNvSpPr/>
          <p:nvPr/>
        </p:nvSpPr>
        <p:spPr>
          <a:xfrm>
            <a:off x="635000" y="4426405"/>
            <a:ext cx="9512886" cy="1778400"/>
          </a:xfrm>
          <a:custGeom>
            <a:avLst/>
            <a:gdLst>
              <a:gd name="connsiteX0" fmla="*/ 0 w 8128000"/>
              <a:gd name="connsiteY0" fmla="*/ 296406 h 1778400"/>
              <a:gd name="connsiteX1" fmla="*/ 296406 w 8128000"/>
              <a:gd name="connsiteY1" fmla="*/ 0 h 1778400"/>
              <a:gd name="connsiteX2" fmla="*/ 7831594 w 8128000"/>
              <a:gd name="connsiteY2" fmla="*/ 0 h 1778400"/>
              <a:gd name="connsiteX3" fmla="*/ 8128000 w 8128000"/>
              <a:gd name="connsiteY3" fmla="*/ 296406 h 1778400"/>
              <a:gd name="connsiteX4" fmla="*/ 8128000 w 8128000"/>
              <a:gd name="connsiteY4" fmla="*/ 1481994 h 1778400"/>
              <a:gd name="connsiteX5" fmla="*/ 7831594 w 8128000"/>
              <a:gd name="connsiteY5" fmla="*/ 1778400 h 1778400"/>
              <a:gd name="connsiteX6" fmla="*/ 296406 w 8128000"/>
              <a:gd name="connsiteY6" fmla="*/ 1778400 h 1778400"/>
              <a:gd name="connsiteX7" fmla="*/ 0 w 8128000"/>
              <a:gd name="connsiteY7" fmla="*/ 1481994 h 1778400"/>
              <a:gd name="connsiteX8" fmla="*/ 0 w 8128000"/>
              <a:gd name="connsiteY8" fmla="*/ 296406 h 177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8000" h="1778400">
                <a:moveTo>
                  <a:pt x="0" y="296406"/>
                </a:moveTo>
                <a:cubicBezTo>
                  <a:pt x="0" y="132705"/>
                  <a:pt x="132705" y="0"/>
                  <a:pt x="296406" y="0"/>
                </a:cubicBezTo>
                <a:lnTo>
                  <a:pt x="7831594" y="0"/>
                </a:lnTo>
                <a:cubicBezTo>
                  <a:pt x="7995295" y="0"/>
                  <a:pt x="8128000" y="132705"/>
                  <a:pt x="8128000" y="296406"/>
                </a:cubicBezTo>
                <a:lnTo>
                  <a:pt x="8128000" y="1481994"/>
                </a:lnTo>
                <a:cubicBezTo>
                  <a:pt x="8128000" y="1645695"/>
                  <a:pt x="7995295" y="1778400"/>
                  <a:pt x="7831594" y="1778400"/>
                </a:cubicBezTo>
                <a:lnTo>
                  <a:pt x="296406" y="1778400"/>
                </a:lnTo>
                <a:cubicBezTo>
                  <a:pt x="132705" y="1778400"/>
                  <a:pt x="0" y="1645695"/>
                  <a:pt x="0" y="1481994"/>
                </a:cubicBezTo>
                <a:lnTo>
                  <a:pt x="0" y="296406"/>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63014" tIns="163014" rIns="163014" bIns="163014"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Therefore, the search for causal explanations about the social world around us offers us great comfort as it brings order to our lives and gives us a feeling of being in control of our own destiny. For this reason, a key question within attribution theory is, "Why did he or she do that?</a:t>
            </a:r>
          </a:p>
        </p:txBody>
      </p:sp>
      <p:pic>
        <p:nvPicPr>
          <p:cNvPr id="14" name="Graphic 13" descr="Head with gears">
            <a:extLst>
              <a:ext uri="{FF2B5EF4-FFF2-40B4-BE49-F238E27FC236}">
                <a16:creationId xmlns:a16="http://schemas.microsoft.com/office/drawing/2014/main" id="{EE6193C6-F93B-4819-9AE9-BA47B703B43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18368" y="886356"/>
            <a:ext cx="1226518" cy="1226518"/>
          </a:xfrm>
          <a:prstGeom prst="rect">
            <a:avLst/>
          </a:prstGeom>
        </p:spPr>
      </p:pic>
      <p:pic>
        <p:nvPicPr>
          <p:cNvPr id="16" name="Graphic 15" descr="Handshake">
            <a:extLst>
              <a:ext uri="{FF2B5EF4-FFF2-40B4-BE49-F238E27FC236}">
                <a16:creationId xmlns:a16="http://schemas.microsoft.com/office/drawing/2014/main" id="{4D1B659A-EF29-439F-A074-3F5CB4CF17E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462313" y="2510407"/>
            <a:ext cx="938628" cy="938628"/>
          </a:xfrm>
          <a:prstGeom prst="rect">
            <a:avLst/>
          </a:prstGeom>
        </p:spPr>
      </p:pic>
      <p:pic>
        <p:nvPicPr>
          <p:cNvPr id="18" name="Graphic 17" descr="Martial Arts">
            <a:extLst>
              <a:ext uri="{FF2B5EF4-FFF2-40B4-BE49-F238E27FC236}">
                <a16:creationId xmlns:a16="http://schemas.microsoft.com/office/drawing/2014/main" id="{C31686CF-9898-47AD-AC57-AFB621A6F17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392756" y="3334496"/>
            <a:ext cx="914400" cy="914400"/>
          </a:xfrm>
          <a:prstGeom prst="rect">
            <a:avLst/>
          </a:prstGeom>
        </p:spPr>
      </p:pic>
      <p:pic>
        <p:nvPicPr>
          <p:cNvPr id="20" name="Graphic 19" descr="Thought">
            <a:extLst>
              <a:ext uri="{FF2B5EF4-FFF2-40B4-BE49-F238E27FC236}">
                <a16:creationId xmlns:a16="http://schemas.microsoft.com/office/drawing/2014/main" id="{568705B7-AE78-4ED9-A260-FE91AA0D6ED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434781" y="4764531"/>
            <a:ext cx="1102148" cy="1102148"/>
          </a:xfrm>
          <a:prstGeom prst="rect">
            <a:avLst/>
          </a:prstGeom>
        </p:spPr>
      </p:pic>
      <p:sp>
        <p:nvSpPr>
          <p:cNvPr id="21" name="TextBox 20">
            <a:extLst>
              <a:ext uri="{FF2B5EF4-FFF2-40B4-BE49-F238E27FC236}">
                <a16:creationId xmlns:a16="http://schemas.microsoft.com/office/drawing/2014/main" id="{8CD28FCD-C6B9-44F8-A7A8-D21383AF4BE2}"/>
              </a:ext>
            </a:extLst>
          </p:cNvPr>
          <p:cNvSpPr txBox="1"/>
          <p:nvPr/>
        </p:nvSpPr>
        <p:spPr>
          <a:xfrm>
            <a:off x="10875355" y="4888319"/>
            <a:ext cx="312906"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6788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par>
                                <p:cTn id="19" presetID="10" presetClass="entr" presetSubtype="0"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nodeType="with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P spid="2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EB84B5A-DBAF-41E8-B237-E65DACCB3265}"/>
              </a:ext>
            </a:extLst>
          </p:cNvPr>
          <p:cNvSpPr/>
          <p:nvPr/>
        </p:nvSpPr>
        <p:spPr>
          <a:xfrm>
            <a:off x="502021" y="1709182"/>
            <a:ext cx="10623179" cy="1339344"/>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B1A411D-1FB9-4F17-8EF2-BBB782079C7C}"/>
              </a:ext>
            </a:extLst>
          </p:cNvPr>
          <p:cNvSpPr>
            <a:spLocks noGrp="1"/>
          </p:cNvSpPr>
          <p:nvPr>
            <p:ph type="title"/>
          </p:nvPr>
        </p:nvSpPr>
        <p:spPr>
          <a:xfrm>
            <a:off x="1066800" y="376522"/>
            <a:ext cx="10058400" cy="1371600"/>
          </a:xfrm>
        </p:spPr>
        <p:txBody>
          <a:bodyPr/>
          <a:lstStyle/>
          <a:p>
            <a:r>
              <a:rPr lang="en-GB" dirty="0"/>
              <a:t>Heider's theory of naïve psychology</a:t>
            </a:r>
          </a:p>
        </p:txBody>
      </p:sp>
      <p:sp>
        <p:nvSpPr>
          <p:cNvPr id="3" name="Text Placeholder 2">
            <a:extLst>
              <a:ext uri="{FF2B5EF4-FFF2-40B4-BE49-F238E27FC236}">
                <a16:creationId xmlns:a16="http://schemas.microsoft.com/office/drawing/2014/main" id="{4F93808C-8ABE-42F2-BEE1-171707C72AFD}"/>
              </a:ext>
            </a:extLst>
          </p:cNvPr>
          <p:cNvSpPr>
            <a:spLocks noGrp="1"/>
          </p:cNvSpPr>
          <p:nvPr>
            <p:ph type="body" idx="1"/>
          </p:nvPr>
        </p:nvSpPr>
        <p:spPr>
          <a:xfrm>
            <a:off x="3464178" y="3195084"/>
            <a:ext cx="2237375" cy="1847987"/>
          </a:xfrm>
        </p:spPr>
        <p:txBody>
          <a:bodyPr>
            <a:normAutofit/>
          </a:bodyPr>
          <a:lstStyle/>
          <a:p>
            <a:r>
              <a:rPr lang="en-GB" sz="2000" dirty="0">
                <a:solidFill>
                  <a:schemeClr val="tx1"/>
                </a:solidFill>
              </a:rPr>
              <a:t>.</a:t>
            </a:r>
            <a:endParaRPr lang="en-GB" sz="2000" dirty="0"/>
          </a:p>
        </p:txBody>
      </p:sp>
      <p:sp>
        <p:nvSpPr>
          <p:cNvPr id="4" name="Content Placeholder 3">
            <a:extLst>
              <a:ext uri="{FF2B5EF4-FFF2-40B4-BE49-F238E27FC236}">
                <a16:creationId xmlns:a16="http://schemas.microsoft.com/office/drawing/2014/main" id="{8C7BE54A-EA28-49EA-A1BA-8E7DA93A20D5}"/>
              </a:ext>
            </a:extLst>
          </p:cNvPr>
          <p:cNvSpPr>
            <a:spLocks noGrp="1"/>
          </p:cNvSpPr>
          <p:nvPr>
            <p:ph sz="half" idx="2"/>
          </p:nvPr>
        </p:nvSpPr>
        <p:spPr>
          <a:xfrm>
            <a:off x="614425" y="1735772"/>
            <a:ext cx="10398369" cy="1399327"/>
          </a:xfrm>
        </p:spPr>
        <p:txBody>
          <a:bodyPr>
            <a:normAutofit/>
          </a:bodyPr>
          <a:lstStyle/>
          <a:p>
            <a:pPr marL="0" indent="0">
              <a:buNone/>
            </a:pPr>
            <a:r>
              <a:rPr lang="en-GB" sz="2400" dirty="0">
                <a:latin typeface="Arial" panose="020B0604020202020204" pitchFamily="34" charset="0"/>
                <a:cs typeface="Arial" panose="020B0604020202020204" pitchFamily="34" charset="0"/>
              </a:rPr>
              <a:t>Heider viewed people as naive psychologists/scientists who observe other people's behaviour in order to generate their own common-sense theories. Heider based his theory of naive psychology on three principles</a:t>
            </a:r>
            <a:r>
              <a:rPr lang="en-GB" sz="1600" dirty="0">
                <a:latin typeface="Arial" panose="020B0604020202020204" pitchFamily="34" charset="0"/>
                <a:cs typeface="Arial" panose="020B0604020202020204" pitchFamily="34" charset="0"/>
              </a:rPr>
              <a:t>.</a:t>
            </a:r>
          </a:p>
        </p:txBody>
      </p:sp>
      <p:pic>
        <p:nvPicPr>
          <p:cNvPr id="7" name="Online Media 6" title="The Attribution Theory: 2MinuteThinker">
            <a:hlinkClick r:id="" action="ppaction://media"/>
            <a:extLst>
              <a:ext uri="{FF2B5EF4-FFF2-40B4-BE49-F238E27FC236}">
                <a16:creationId xmlns:a16="http://schemas.microsoft.com/office/drawing/2014/main" id="{B7B17B1D-5603-42F9-BA43-A40F001DB555}"/>
              </a:ext>
            </a:extLst>
          </p:cNvPr>
          <p:cNvPicPr>
            <a:picLocks noRot="1" noChangeAspect="1"/>
          </p:cNvPicPr>
          <p:nvPr>
            <a:videoFile r:link="rId1"/>
          </p:nvPr>
        </p:nvPicPr>
        <p:blipFill>
          <a:blip r:embed="rId4"/>
          <a:stretch>
            <a:fillRect/>
          </a:stretch>
        </p:blipFill>
        <p:spPr>
          <a:xfrm>
            <a:off x="8006681" y="4381186"/>
            <a:ext cx="3570894" cy="2008628"/>
          </a:xfrm>
          <a:prstGeom prst="rect">
            <a:avLst/>
          </a:prstGeom>
        </p:spPr>
      </p:pic>
      <p:sp>
        <p:nvSpPr>
          <p:cNvPr id="11" name="Freeform: Shape 10">
            <a:extLst>
              <a:ext uri="{FF2B5EF4-FFF2-40B4-BE49-F238E27FC236}">
                <a16:creationId xmlns:a16="http://schemas.microsoft.com/office/drawing/2014/main" id="{6C9FFE5F-6712-4AF1-BB16-DF80484A451E}"/>
              </a:ext>
            </a:extLst>
          </p:cNvPr>
          <p:cNvSpPr/>
          <p:nvPr/>
        </p:nvSpPr>
        <p:spPr>
          <a:xfrm>
            <a:off x="614425" y="3247426"/>
            <a:ext cx="2237374" cy="2604734"/>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Principle 1</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People believe that behaviour is not random: it is caused by some sort of motivation.</a:t>
            </a:r>
            <a:endParaRPr lang="en-GB" kern="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DAC24CA7-E122-4FD0-B9D3-3E9A49DCF91A}"/>
              </a:ext>
            </a:extLst>
          </p:cNvPr>
          <p:cNvSpPr/>
          <p:nvPr/>
        </p:nvSpPr>
        <p:spPr>
          <a:xfrm>
            <a:off x="9734984" y="1121487"/>
            <a:ext cx="2241629" cy="1205177"/>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endParaRPr lang="en-GB" sz="1000" kern="1200"/>
          </a:p>
        </p:txBody>
      </p:sp>
      <p:sp>
        <p:nvSpPr>
          <p:cNvPr id="14" name="Freeform: Shape 13">
            <a:extLst>
              <a:ext uri="{FF2B5EF4-FFF2-40B4-BE49-F238E27FC236}">
                <a16:creationId xmlns:a16="http://schemas.microsoft.com/office/drawing/2014/main" id="{4C6AD62B-8200-4FA3-AC71-10D56B4F16BC}"/>
              </a:ext>
            </a:extLst>
          </p:cNvPr>
          <p:cNvSpPr/>
          <p:nvPr/>
        </p:nvSpPr>
        <p:spPr>
          <a:xfrm>
            <a:off x="2956033" y="3237526"/>
            <a:ext cx="2207846" cy="2587615"/>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Principle2</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Humans gather evidence to try to generate and support their causal theories</a:t>
            </a:r>
            <a:endParaRPr lang="en-GB" kern="1200" dirty="0">
              <a:latin typeface="Arial" panose="020B0604020202020204" pitchFamily="34" charset="0"/>
              <a:cs typeface="Arial" panose="020B0604020202020204" pitchFamily="34" charset="0"/>
            </a:endParaRPr>
          </a:p>
        </p:txBody>
      </p:sp>
      <p:sp>
        <p:nvSpPr>
          <p:cNvPr id="17" name="Freeform: Shape 16">
            <a:extLst>
              <a:ext uri="{FF2B5EF4-FFF2-40B4-BE49-F238E27FC236}">
                <a16:creationId xmlns:a16="http://schemas.microsoft.com/office/drawing/2014/main" id="{9C7CDD1F-74B0-4EA2-973C-9DBA027D3260}"/>
              </a:ext>
            </a:extLst>
          </p:cNvPr>
          <p:cNvSpPr/>
          <p:nvPr/>
        </p:nvSpPr>
        <p:spPr>
          <a:xfrm>
            <a:off x="5268113" y="3264546"/>
            <a:ext cx="2237374" cy="2587614"/>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Principle 3</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We attribute behaviour internally or externally.</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 </a:t>
            </a:r>
            <a:endParaRPr lang="en-GB" kern="1200" dirty="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74F1FD3D-14CA-4CDB-B85C-9F64AA5F5D84}"/>
              </a:ext>
            </a:extLst>
          </p:cNvPr>
          <p:cNvSpPr/>
          <p:nvPr/>
        </p:nvSpPr>
        <p:spPr>
          <a:xfrm>
            <a:off x="9734984" y="4531334"/>
            <a:ext cx="2241629" cy="1205177"/>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endParaRPr lang="en-GB" sz="1000" kern="1200"/>
          </a:p>
        </p:txBody>
      </p:sp>
    </p:spTree>
    <p:extLst>
      <p:ext uri="{BB962C8B-B14F-4D97-AF65-F5344CB8AC3E}">
        <p14:creationId xmlns:p14="http://schemas.microsoft.com/office/powerpoint/2010/main" val="326729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7"/>
                </p:tgtEl>
              </p:cMediaNode>
            </p:video>
          </p:childTnLst>
        </p:cTn>
      </p:par>
    </p:tnLst>
    <p:bldLst>
      <p:bldP spid="8" grpId="0" animBg="1"/>
      <p:bldP spid="4" grpId="0" build="p"/>
      <p:bldP spid="11" grpId="0" animBg="1"/>
      <p:bldP spid="14" grpId="0" animBg="1"/>
      <p:bldP spid="1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190A61-FE36-4E45-8D9E-6429563DBAF9}"/>
              </a:ext>
            </a:extLst>
          </p:cNvPr>
          <p:cNvSpPr>
            <a:spLocks noGrp="1"/>
          </p:cNvSpPr>
          <p:nvPr>
            <p:ph idx="1"/>
          </p:nvPr>
        </p:nvSpPr>
        <p:spPr>
          <a:xfrm>
            <a:off x="4189228" y="849929"/>
            <a:ext cx="7612912" cy="5572812"/>
          </a:xfrm>
        </p:spPr>
        <p:txBody>
          <a:bodyPr>
            <a:normAutofit/>
          </a:bodyPr>
          <a:lstStyle/>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We know that our own behaviour is usually caused by some underlying motivation, so when we observe others, we try to work out what caused their behaviour. </a:t>
            </a: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Heider and Simmel (1944) conducted research that demonstrated this tendency. Participants were shown a short animation that depicted a number of geometric shapes moving around. </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b="0" i="0" u="none" strike="noStrike" kern="1200" dirty="0">
              <a:solidFill>
                <a:schemeClr val="tx1"/>
              </a:solidFill>
              <a:effectLst/>
              <a:latin typeface="Arial" panose="020B0604020202020204" pitchFamily="34" charset="0"/>
              <a:cs typeface="Arial" panose="020B0604020202020204" pitchFamily="34" charset="0"/>
            </a:endParaRP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When the participants were asked to describe the movement of the shapes, they spoke about the shapes as though they were people with intentions. </a:t>
            </a: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This demonstrated that people have a strong tendency to explain what we observe and that we attribute motivation and intention to shapes.</a:t>
            </a:r>
          </a:p>
          <a:p>
            <a:endParaRPr lang="en-GB" dirty="0"/>
          </a:p>
        </p:txBody>
      </p:sp>
      <p:sp>
        <p:nvSpPr>
          <p:cNvPr id="4" name="Freeform: Shape 3">
            <a:extLst>
              <a:ext uri="{FF2B5EF4-FFF2-40B4-BE49-F238E27FC236}">
                <a16:creationId xmlns:a16="http://schemas.microsoft.com/office/drawing/2014/main" id="{E3481E57-CC02-4324-9757-A959271F382E}"/>
              </a:ext>
            </a:extLst>
          </p:cNvPr>
          <p:cNvSpPr/>
          <p:nvPr/>
        </p:nvSpPr>
        <p:spPr>
          <a:xfrm>
            <a:off x="382771" y="1275907"/>
            <a:ext cx="3338623" cy="3455460"/>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Principle 1</a:t>
            </a:r>
          </a:p>
          <a:p>
            <a:pPr marL="0" lvl="0" indent="0" algn="ctr" defTabSz="4445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People believe that behaviour is not random: it is caused by some sort of motivation</a:t>
            </a:r>
            <a:r>
              <a:rPr lang="en-GB" kern="1200" dirty="0">
                <a:solidFill>
                  <a:schemeClr val="tx1"/>
                </a:solidFill>
                <a:latin typeface="Arial" panose="020B0604020202020204" pitchFamily="34" charset="0"/>
                <a:cs typeface="Arial" panose="020B0604020202020204" pitchFamily="34" charset="0"/>
              </a:rPr>
              <a:t>.</a:t>
            </a:r>
            <a:endParaRPr lang="en-GB" kern="1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439A15DA-1F6C-4E25-83C2-BD10F25675A3}"/>
              </a:ext>
            </a:extLst>
          </p:cNvPr>
          <p:cNvSpPr/>
          <p:nvPr/>
        </p:nvSpPr>
        <p:spPr>
          <a:xfrm>
            <a:off x="4938044" y="3067493"/>
            <a:ext cx="744279" cy="7230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a:extLst>
              <a:ext uri="{FF2B5EF4-FFF2-40B4-BE49-F238E27FC236}">
                <a16:creationId xmlns:a16="http://schemas.microsoft.com/office/drawing/2014/main" id="{56952D4C-1A4E-4DF4-B1EF-3C707781D411}"/>
              </a:ext>
            </a:extLst>
          </p:cNvPr>
          <p:cNvSpPr/>
          <p:nvPr/>
        </p:nvSpPr>
        <p:spPr>
          <a:xfrm>
            <a:off x="6911162" y="3072809"/>
            <a:ext cx="744279" cy="72301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C70C9FC-2A09-48EC-B7E6-B10AA76F0C7F}"/>
              </a:ext>
            </a:extLst>
          </p:cNvPr>
          <p:cNvSpPr/>
          <p:nvPr/>
        </p:nvSpPr>
        <p:spPr>
          <a:xfrm>
            <a:off x="8884280" y="3072809"/>
            <a:ext cx="914400" cy="7230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028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80">
                                          <p:stCondLst>
                                            <p:cond delay="0"/>
                                          </p:stCondLst>
                                        </p:cTn>
                                        <p:tgtEl>
                                          <p:spTgt spid="5"/>
                                        </p:tgtEl>
                                      </p:cBhvr>
                                    </p:animEffect>
                                    <p:anim calcmode="lin" valueType="num">
                                      <p:cBhvr>
                                        <p:cTn id="1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3" dur="26">
                                          <p:stCondLst>
                                            <p:cond delay="650"/>
                                          </p:stCondLst>
                                        </p:cTn>
                                        <p:tgtEl>
                                          <p:spTgt spid="5"/>
                                        </p:tgtEl>
                                      </p:cBhvr>
                                      <p:to x="100000" y="60000"/>
                                    </p:animScale>
                                    <p:animScale>
                                      <p:cBhvr>
                                        <p:cTn id="24" dur="166" decel="50000">
                                          <p:stCondLst>
                                            <p:cond delay="676"/>
                                          </p:stCondLst>
                                        </p:cTn>
                                        <p:tgtEl>
                                          <p:spTgt spid="5"/>
                                        </p:tgtEl>
                                      </p:cBhvr>
                                      <p:to x="100000" y="100000"/>
                                    </p:animScale>
                                    <p:animScale>
                                      <p:cBhvr>
                                        <p:cTn id="25" dur="26">
                                          <p:stCondLst>
                                            <p:cond delay="1312"/>
                                          </p:stCondLst>
                                        </p:cTn>
                                        <p:tgtEl>
                                          <p:spTgt spid="5"/>
                                        </p:tgtEl>
                                      </p:cBhvr>
                                      <p:to x="100000" y="80000"/>
                                    </p:animScale>
                                    <p:animScale>
                                      <p:cBhvr>
                                        <p:cTn id="26" dur="166" decel="50000">
                                          <p:stCondLst>
                                            <p:cond delay="1338"/>
                                          </p:stCondLst>
                                        </p:cTn>
                                        <p:tgtEl>
                                          <p:spTgt spid="5"/>
                                        </p:tgtEl>
                                      </p:cBhvr>
                                      <p:to x="100000" y="100000"/>
                                    </p:animScale>
                                    <p:animScale>
                                      <p:cBhvr>
                                        <p:cTn id="27" dur="26">
                                          <p:stCondLst>
                                            <p:cond delay="1642"/>
                                          </p:stCondLst>
                                        </p:cTn>
                                        <p:tgtEl>
                                          <p:spTgt spid="5"/>
                                        </p:tgtEl>
                                      </p:cBhvr>
                                      <p:to x="100000" y="90000"/>
                                    </p:animScale>
                                    <p:animScale>
                                      <p:cBhvr>
                                        <p:cTn id="28" dur="166" decel="50000">
                                          <p:stCondLst>
                                            <p:cond delay="1668"/>
                                          </p:stCondLst>
                                        </p:cTn>
                                        <p:tgtEl>
                                          <p:spTgt spid="5"/>
                                        </p:tgtEl>
                                      </p:cBhvr>
                                      <p:to x="100000" y="100000"/>
                                    </p:animScale>
                                    <p:animScale>
                                      <p:cBhvr>
                                        <p:cTn id="29" dur="26">
                                          <p:stCondLst>
                                            <p:cond delay="1808"/>
                                          </p:stCondLst>
                                        </p:cTn>
                                        <p:tgtEl>
                                          <p:spTgt spid="5"/>
                                        </p:tgtEl>
                                      </p:cBhvr>
                                      <p:to x="100000" y="95000"/>
                                    </p:animScale>
                                    <p:animScale>
                                      <p:cBhvr>
                                        <p:cTn id="30" dur="166" decel="50000">
                                          <p:stCondLst>
                                            <p:cond delay="1834"/>
                                          </p:stCondLst>
                                        </p:cTn>
                                        <p:tgtEl>
                                          <p:spTgt spid="5"/>
                                        </p:tgtEl>
                                      </p:cBhvr>
                                      <p:to x="100000" y="100000"/>
                                    </p:animScale>
                                  </p:childTnLst>
                                </p:cTn>
                              </p:par>
                            </p:childTnLst>
                          </p:cTn>
                        </p:par>
                      </p:childTnLst>
                    </p:cTn>
                  </p:par>
                  <p:par>
                    <p:cTn id="31" fill="hold">
                      <p:stCondLst>
                        <p:cond delay="indefinite"/>
                      </p:stCondLst>
                      <p:childTnLst>
                        <p:par>
                          <p:cTn id="32" fill="hold">
                            <p:stCondLst>
                              <p:cond delay="0"/>
                            </p:stCondLst>
                            <p:childTnLst>
                              <p:par>
                                <p:cTn id="33" presetID="2" presetClass="entr" presetSubtype="3"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1+#ppt_w/2"/>
                                          </p:val>
                                        </p:tav>
                                        <p:tav tm="100000">
                                          <p:val>
                                            <p:strVal val="#ppt_x"/>
                                          </p:val>
                                        </p:tav>
                                      </p:tavLst>
                                    </p:anim>
                                    <p:anim calcmode="lin" valueType="num">
                                      <p:cBhvr additive="base">
                                        <p:cTn id="36"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3"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 calcmode="lin" valueType="num">
                                      <p:cBhvr additive="base">
                                        <p:cTn id="41" dur="1000" fill="hold"/>
                                        <p:tgtEl>
                                          <p:spTgt spid="7"/>
                                        </p:tgtEl>
                                        <p:attrNameLst>
                                          <p:attrName>ppt_x</p:attrName>
                                        </p:attrNameLst>
                                      </p:cBhvr>
                                      <p:tavLst>
                                        <p:tav tm="0">
                                          <p:val>
                                            <p:strVal val="1+#ppt_w/2"/>
                                          </p:val>
                                        </p:tav>
                                        <p:tav tm="100000">
                                          <p:val>
                                            <p:strVal val="#ppt_x"/>
                                          </p:val>
                                        </p:tav>
                                      </p:tavLst>
                                    </p:anim>
                                    <p:anim calcmode="lin" valueType="num">
                                      <p:cBhvr additive="base">
                                        <p:cTn id="42" dur="10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500"/>
                                        <p:tgtEl>
                                          <p:spTgt spid="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500"/>
                                        <p:tgtEl>
                                          <p:spTgt spid="3">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45" presetClass="entr" presetSubtype="0" fill="hold" grpId="1"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2000"/>
                                        <p:tgtEl>
                                          <p:spTgt spid="6"/>
                                        </p:tgtEl>
                                      </p:cBhvr>
                                    </p:animEffect>
                                    <p:anim calcmode="lin" valueType="num">
                                      <p:cBhvr>
                                        <p:cTn id="58" dur="2000" fill="hold"/>
                                        <p:tgtEl>
                                          <p:spTgt spid="6"/>
                                        </p:tgtEl>
                                        <p:attrNameLst>
                                          <p:attrName>ppt_w</p:attrName>
                                        </p:attrNameLst>
                                      </p:cBhvr>
                                      <p:tavLst>
                                        <p:tav tm="0" fmla="#ppt_w*sin(2.5*pi*$)">
                                          <p:val>
                                            <p:fltVal val="0"/>
                                          </p:val>
                                        </p:tav>
                                        <p:tav tm="100000">
                                          <p:val>
                                            <p:fltVal val="1"/>
                                          </p:val>
                                        </p:tav>
                                      </p:tavLst>
                                    </p:anim>
                                    <p:anim calcmode="lin" valueType="num">
                                      <p:cBhvr>
                                        <p:cTn id="59"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6" grpId="1"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FF855F-1856-4020-8731-1725E6F69D15}"/>
              </a:ext>
            </a:extLst>
          </p:cNvPr>
          <p:cNvSpPr>
            <a:spLocks noGrp="1"/>
          </p:cNvSpPr>
          <p:nvPr>
            <p:ph idx="1"/>
          </p:nvPr>
        </p:nvSpPr>
        <p:spPr>
          <a:xfrm>
            <a:off x="5741580" y="765544"/>
            <a:ext cx="5383619" cy="5187200"/>
          </a:xfrm>
        </p:spPr>
        <p:txBody>
          <a:bodyPr/>
          <a:lstStyle/>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Principle 2 Humans gather evidence to try to generate and support their causal theories.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For example, you may observe somebody lose their temper in a number of different situations with a number of different people before deciding that they are an angry person, and assign them with that stable and enduring personality trait.</a:t>
            </a:r>
          </a:p>
          <a:p>
            <a:pPr marL="0" indent="0">
              <a:buNone/>
            </a:pPr>
            <a:endParaRPr lang="en-GB" dirty="0"/>
          </a:p>
        </p:txBody>
      </p:sp>
      <p:sp>
        <p:nvSpPr>
          <p:cNvPr id="4" name="Freeform: Shape 3">
            <a:extLst>
              <a:ext uri="{FF2B5EF4-FFF2-40B4-BE49-F238E27FC236}">
                <a16:creationId xmlns:a16="http://schemas.microsoft.com/office/drawing/2014/main" id="{9A0123E3-8D27-4BAB-87B4-EC5ED7ED6F41}"/>
              </a:ext>
            </a:extLst>
          </p:cNvPr>
          <p:cNvSpPr/>
          <p:nvPr/>
        </p:nvSpPr>
        <p:spPr>
          <a:xfrm>
            <a:off x="1446028" y="1446028"/>
            <a:ext cx="3717851" cy="437911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Principle2</a:t>
            </a:r>
          </a:p>
          <a:p>
            <a:pPr marL="0" lvl="0" indent="0" algn="ctr" defTabSz="444500">
              <a:lnSpc>
                <a:spcPct val="90000"/>
              </a:lnSpc>
              <a:spcBef>
                <a:spcPct val="0"/>
              </a:spcBef>
              <a:spcAft>
                <a:spcPct val="35000"/>
              </a:spcAft>
              <a:buNone/>
            </a:pPr>
            <a:r>
              <a:rPr lang="en-GB" sz="3200" kern="1200" dirty="0">
                <a:solidFill>
                  <a:schemeClr val="tx1"/>
                </a:solidFill>
                <a:latin typeface="Arial" panose="020B0604020202020204" pitchFamily="34" charset="0"/>
                <a:cs typeface="Arial" panose="020B0604020202020204" pitchFamily="34" charset="0"/>
              </a:rPr>
              <a:t>Humans gather evidence to try to generate and support their causal theories</a:t>
            </a:r>
            <a:endParaRPr lang="en-GB" sz="3200" kern="1200" dirty="0">
              <a:latin typeface="Arial" panose="020B0604020202020204" pitchFamily="34" charset="0"/>
              <a:cs typeface="Arial" panose="020B0604020202020204" pitchFamily="34" charset="0"/>
            </a:endParaRPr>
          </a:p>
        </p:txBody>
      </p:sp>
      <p:pic>
        <p:nvPicPr>
          <p:cNvPr id="6" name="Picture 5" descr="Casual woman">
            <a:extLst>
              <a:ext uri="{FF2B5EF4-FFF2-40B4-BE49-F238E27FC236}">
                <a16:creationId xmlns:a16="http://schemas.microsoft.com/office/drawing/2014/main" id="{3DB6DB04-86ED-4C77-AAD9-31FF39C50E4D}"/>
              </a:ext>
            </a:extLst>
          </p:cNvPr>
          <p:cNvPicPr>
            <a:picLocks noChangeAspect="1"/>
          </p:cNvPicPr>
          <p:nvPr/>
        </p:nvPicPr>
        <p:blipFill>
          <a:blip r:embed="rId2"/>
          <a:stretch>
            <a:fillRect/>
          </a:stretch>
        </p:blipFill>
        <p:spPr>
          <a:xfrm>
            <a:off x="10345963" y="3848985"/>
            <a:ext cx="800018" cy="2541181"/>
          </a:xfrm>
          <a:prstGeom prst="rect">
            <a:avLst/>
          </a:prstGeom>
        </p:spPr>
      </p:pic>
      <p:pic>
        <p:nvPicPr>
          <p:cNvPr id="8" name="Picture 7" descr="Casual woman">
            <a:extLst>
              <a:ext uri="{FF2B5EF4-FFF2-40B4-BE49-F238E27FC236}">
                <a16:creationId xmlns:a16="http://schemas.microsoft.com/office/drawing/2014/main" id="{69294E3B-0C3E-4B29-8A1F-4FC2443993C4}"/>
              </a:ext>
            </a:extLst>
          </p:cNvPr>
          <p:cNvPicPr>
            <a:picLocks noChangeAspect="1"/>
          </p:cNvPicPr>
          <p:nvPr/>
        </p:nvPicPr>
        <p:blipFill>
          <a:blip r:embed="rId3"/>
          <a:stretch>
            <a:fillRect/>
          </a:stretch>
        </p:blipFill>
        <p:spPr>
          <a:xfrm>
            <a:off x="8408837" y="3978294"/>
            <a:ext cx="800018" cy="2411871"/>
          </a:xfrm>
          <a:prstGeom prst="rect">
            <a:avLst/>
          </a:prstGeom>
        </p:spPr>
      </p:pic>
      <p:pic>
        <p:nvPicPr>
          <p:cNvPr id="10" name="Picture 9" descr="Casual woman">
            <a:extLst>
              <a:ext uri="{FF2B5EF4-FFF2-40B4-BE49-F238E27FC236}">
                <a16:creationId xmlns:a16="http://schemas.microsoft.com/office/drawing/2014/main" id="{6789C877-960A-4CCE-8488-973651E8CBAD}"/>
              </a:ext>
            </a:extLst>
          </p:cNvPr>
          <p:cNvPicPr>
            <a:picLocks noChangeAspect="1"/>
          </p:cNvPicPr>
          <p:nvPr/>
        </p:nvPicPr>
        <p:blipFill>
          <a:blip r:embed="rId4"/>
          <a:stretch>
            <a:fillRect/>
          </a:stretch>
        </p:blipFill>
        <p:spPr>
          <a:xfrm>
            <a:off x="6866632" y="4215352"/>
            <a:ext cx="916402" cy="2355169"/>
          </a:xfrm>
          <a:prstGeom prst="rect">
            <a:avLst/>
          </a:prstGeom>
        </p:spPr>
      </p:pic>
      <p:pic>
        <p:nvPicPr>
          <p:cNvPr id="12" name="Picture 11" descr="Casual woman">
            <a:extLst>
              <a:ext uri="{FF2B5EF4-FFF2-40B4-BE49-F238E27FC236}">
                <a16:creationId xmlns:a16="http://schemas.microsoft.com/office/drawing/2014/main" id="{B2CC0E17-1C9E-4ED4-ADB8-77C3DB56F7A6}"/>
              </a:ext>
            </a:extLst>
          </p:cNvPr>
          <p:cNvPicPr>
            <a:picLocks noChangeAspect="1"/>
          </p:cNvPicPr>
          <p:nvPr/>
        </p:nvPicPr>
        <p:blipFill>
          <a:blip r:embed="rId5"/>
          <a:stretch>
            <a:fillRect/>
          </a:stretch>
        </p:blipFill>
        <p:spPr>
          <a:xfrm>
            <a:off x="5397209" y="4401878"/>
            <a:ext cx="540452" cy="1988287"/>
          </a:xfrm>
          <a:prstGeom prst="rect">
            <a:avLst/>
          </a:prstGeom>
        </p:spPr>
      </p:pic>
    </p:spTree>
    <p:extLst>
      <p:ext uri="{BB962C8B-B14F-4D97-AF65-F5344CB8AC3E}">
        <p14:creationId xmlns:p14="http://schemas.microsoft.com/office/powerpoint/2010/main" val="1313319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A3E11E-EA1E-46BA-8645-02251AE1EB99}"/>
              </a:ext>
            </a:extLst>
          </p:cNvPr>
          <p:cNvSpPr>
            <a:spLocks noGrp="1"/>
          </p:cNvSpPr>
          <p:nvPr>
            <p:ph idx="1"/>
          </p:nvPr>
        </p:nvSpPr>
        <p:spPr>
          <a:xfrm>
            <a:off x="510363" y="574157"/>
            <a:ext cx="6565283" cy="5550195"/>
          </a:xfrm>
        </p:spPr>
        <p:txBody>
          <a:bodyPr>
            <a:normAutofit/>
          </a:bodyPr>
          <a:lstStyle/>
          <a:p>
            <a:pPr marL="0" indent="0">
              <a:buNone/>
            </a:pPr>
            <a:r>
              <a:rPr lang="en-GB" sz="1600" b="0" i="0" u="none" strike="noStrike" kern="1200" dirty="0">
                <a:solidFill>
                  <a:schemeClr val="tx1"/>
                </a:solidFill>
                <a:effectLst/>
                <a:latin typeface="+mn-lt"/>
                <a:ea typeface="+mn-ea"/>
                <a:cs typeface="+mn-cs"/>
              </a:rPr>
              <a:t> </a:t>
            </a:r>
            <a:r>
              <a:rPr lang="en-GB" sz="2000" b="0" i="0" u="none" strike="noStrike" kern="1200" dirty="0">
                <a:solidFill>
                  <a:schemeClr val="tx1"/>
                </a:solidFill>
                <a:effectLst/>
                <a:latin typeface="Arial" panose="020B0604020202020204" pitchFamily="34" charset="0"/>
                <a:cs typeface="Arial" panose="020B0604020202020204" pitchFamily="34" charset="0"/>
              </a:rPr>
              <a:t>If we attribute the behaviour </a:t>
            </a:r>
            <a:r>
              <a:rPr lang="en-GB" sz="2000" b="1" i="0" u="none" strike="noStrike" kern="1200" dirty="0">
                <a:solidFill>
                  <a:schemeClr val="tx1"/>
                </a:solidFill>
                <a:effectLst/>
                <a:highlight>
                  <a:srgbClr val="FFFF00"/>
                </a:highlight>
                <a:latin typeface="Arial" panose="020B0604020202020204" pitchFamily="34" charset="0"/>
                <a:cs typeface="Arial" panose="020B0604020202020204" pitchFamily="34" charset="0"/>
              </a:rPr>
              <a:t>internally</a:t>
            </a:r>
            <a:r>
              <a:rPr lang="en-GB" sz="2000" b="0" i="0" u="none" strike="noStrike" kern="1200" dirty="0">
                <a:solidFill>
                  <a:schemeClr val="tx1"/>
                </a:solidFill>
                <a:effectLst/>
                <a:latin typeface="Arial" panose="020B0604020202020204" pitchFamily="34" charset="0"/>
                <a:cs typeface="Arial" panose="020B0604020202020204" pitchFamily="34" charset="0"/>
              </a:rPr>
              <a:t>, we conclude that a person is behaving in a particular way because of personal factors. </a:t>
            </a: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In other words, we attribute their behaviour to their </a:t>
            </a:r>
            <a:r>
              <a:rPr lang="en-GB" sz="2000" b="1" i="0" u="none" strike="noStrike" kern="1200" dirty="0">
                <a:solidFill>
                  <a:schemeClr val="tx1"/>
                </a:solidFill>
                <a:effectLst/>
                <a:latin typeface="Arial" panose="020B0604020202020204" pitchFamily="34" charset="0"/>
                <a:cs typeface="Arial" panose="020B0604020202020204" pitchFamily="34" charset="0"/>
              </a:rPr>
              <a:t>personality</a:t>
            </a:r>
            <a:r>
              <a:rPr lang="en-GB" sz="2000" b="0" i="0" u="none" strike="noStrike" kern="1200" dirty="0">
                <a:solidFill>
                  <a:schemeClr val="tx1"/>
                </a:solidFill>
                <a:effectLst/>
                <a:latin typeface="Arial" panose="020B0604020202020204" pitchFamily="34" charset="0"/>
                <a:cs typeface="Arial" panose="020B0604020202020204" pitchFamily="34" charset="0"/>
              </a:rPr>
              <a:t>, their </a:t>
            </a:r>
            <a:r>
              <a:rPr lang="en-GB" sz="2000" b="1" i="0" u="none" strike="noStrike" kern="1200" dirty="0">
                <a:solidFill>
                  <a:schemeClr val="tx1"/>
                </a:solidFill>
                <a:effectLst/>
                <a:latin typeface="Arial" panose="020B0604020202020204" pitchFamily="34" charset="0"/>
                <a:cs typeface="Arial" panose="020B0604020202020204" pitchFamily="34" charset="0"/>
              </a:rPr>
              <a:t>attitudes</a:t>
            </a:r>
            <a:r>
              <a:rPr lang="en-GB" sz="2000" b="0" i="0" u="none" strike="noStrike" kern="1200" dirty="0">
                <a:solidFill>
                  <a:schemeClr val="tx1"/>
                </a:solidFill>
                <a:effectLst/>
                <a:latin typeface="Arial" panose="020B0604020202020204" pitchFamily="34" charset="0"/>
                <a:cs typeface="Arial" panose="020B0604020202020204" pitchFamily="34" charset="0"/>
              </a:rPr>
              <a:t> or their </a:t>
            </a:r>
            <a:r>
              <a:rPr lang="en-GB" sz="2000" b="1" i="0" u="none" strike="noStrike" kern="1200" dirty="0">
                <a:solidFill>
                  <a:schemeClr val="tx1"/>
                </a:solidFill>
                <a:effectLst/>
                <a:latin typeface="Arial" panose="020B0604020202020204" pitchFamily="34" charset="0"/>
                <a:cs typeface="Arial" panose="020B0604020202020204" pitchFamily="34" charset="0"/>
              </a:rPr>
              <a:t>character</a:t>
            </a:r>
            <a:r>
              <a:rPr lang="en-GB" sz="2000" b="0" i="0" u="none" strike="noStrike" kern="1200" dirty="0">
                <a:solidFill>
                  <a:schemeClr val="tx1"/>
                </a:solidFill>
                <a:effectLst/>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If we attribute the behaviour </a:t>
            </a:r>
            <a:r>
              <a:rPr lang="en-GB" sz="2000" b="1" i="0" u="none" strike="noStrike" kern="1200" dirty="0">
                <a:solidFill>
                  <a:schemeClr val="tx1"/>
                </a:solidFill>
                <a:effectLst/>
                <a:highlight>
                  <a:srgbClr val="00FFFF"/>
                </a:highlight>
                <a:latin typeface="Arial" panose="020B0604020202020204" pitchFamily="34" charset="0"/>
                <a:cs typeface="Arial" panose="020B0604020202020204" pitchFamily="34" charset="0"/>
              </a:rPr>
              <a:t>externally</a:t>
            </a:r>
            <a:r>
              <a:rPr lang="en-GB" sz="2000" b="0" i="0" u="none" strike="noStrike" kern="1200" dirty="0">
                <a:solidFill>
                  <a:schemeClr val="tx1"/>
                </a:solidFill>
                <a:effectLst/>
                <a:latin typeface="Arial" panose="020B0604020202020204" pitchFamily="34" charset="0"/>
                <a:cs typeface="Arial" panose="020B0604020202020204" pitchFamily="34" charset="0"/>
              </a:rPr>
              <a:t>, we conclude that the person is behaving in a certain way because of the environment or the situation.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In other words, we conclude that the person does not normally behave in that way, that there was something about the situation they were in that made them act out-of-character.</a:t>
            </a:r>
            <a:endParaRPr lang="en-GB" sz="1800" dirty="0">
              <a:latin typeface="Arial" panose="020B0604020202020204" pitchFamily="34" charset="0"/>
              <a:cs typeface="Arial" panose="020B0604020202020204" pitchFamily="34" charset="0"/>
            </a:endParaRPr>
          </a:p>
          <a:p>
            <a:endParaRPr lang="en-GB" dirty="0"/>
          </a:p>
        </p:txBody>
      </p:sp>
      <p:sp>
        <p:nvSpPr>
          <p:cNvPr id="6" name="Freeform: Shape 5">
            <a:extLst>
              <a:ext uri="{FF2B5EF4-FFF2-40B4-BE49-F238E27FC236}">
                <a16:creationId xmlns:a16="http://schemas.microsoft.com/office/drawing/2014/main" id="{5AE0BE17-8673-4269-863C-99D29AD8EBA4}"/>
              </a:ext>
            </a:extLst>
          </p:cNvPr>
          <p:cNvSpPr/>
          <p:nvPr/>
        </p:nvSpPr>
        <p:spPr>
          <a:xfrm>
            <a:off x="7075646" y="1440318"/>
            <a:ext cx="4049553" cy="42799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Principle 3</a:t>
            </a:r>
          </a:p>
          <a:p>
            <a:pPr marL="0" lvl="0" indent="0" algn="ctr" defTabSz="444500">
              <a:lnSpc>
                <a:spcPct val="90000"/>
              </a:lnSpc>
              <a:spcBef>
                <a:spcPct val="0"/>
              </a:spcBef>
              <a:spcAft>
                <a:spcPct val="35000"/>
              </a:spcAft>
              <a:buNone/>
            </a:pPr>
            <a:r>
              <a:rPr lang="en-GB" sz="3200" kern="1200" dirty="0">
                <a:solidFill>
                  <a:schemeClr val="tx1"/>
                </a:solidFill>
                <a:latin typeface="Arial" panose="020B0604020202020204" pitchFamily="34" charset="0"/>
                <a:cs typeface="Arial" panose="020B0604020202020204" pitchFamily="34" charset="0"/>
              </a:rPr>
              <a:t>We attribute behaviour internally or externally.</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 </a:t>
            </a:r>
            <a:endParaRPr lang="en-GB" kern="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5848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Rectangle 94">
            <a:extLst>
              <a:ext uri="{FF2B5EF4-FFF2-40B4-BE49-F238E27FC236}">
                <a16:creationId xmlns:a16="http://schemas.microsoft.com/office/drawing/2014/main" id="{BEA62FD8-BE0A-416D-843E-818874D462C0}"/>
              </a:ext>
            </a:extLst>
          </p:cNvPr>
          <p:cNvSpPr/>
          <p:nvPr/>
        </p:nvSpPr>
        <p:spPr>
          <a:xfrm>
            <a:off x="988827" y="691964"/>
            <a:ext cx="4837202" cy="64044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4" name="Rectangle 93">
            <a:extLst>
              <a:ext uri="{FF2B5EF4-FFF2-40B4-BE49-F238E27FC236}">
                <a16:creationId xmlns:a16="http://schemas.microsoft.com/office/drawing/2014/main" id="{720C7A91-3B1C-4CA6-80F7-5E587B569920}"/>
              </a:ext>
            </a:extLst>
          </p:cNvPr>
          <p:cNvSpPr/>
          <p:nvPr/>
        </p:nvSpPr>
        <p:spPr>
          <a:xfrm>
            <a:off x="6321287" y="691964"/>
            <a:ext cx="5245374" cy="93821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CD7E5AD-9F66-48AA-834C-E8E1ECFFCBBD}"/>
              </a:ext>
            </a:extLst>
          </p:cNvPr>
          <p:cNvSpPr>
            <a:spLocks noGrp="1"/>
          </p:cNvSpPr>
          <p:nvPr>
            <p:ph type="title"/>
          </p:nvPr>
        </p:nvSpPr>
        <p:spPr>
          <a:xfrm>
            <a:off x="6297474" y="691964"/>
            <a:ext cx="5245374" cy="923926"/>
          </a:xfrm>
        </p:spPr>
        <p:txBody>
          <a:bodyPr>
            <a:normAutofit/>
          </a:bodyPr>
          <a:lstStyle/>
          <a:p>
            <a:r>
              <a:rPr lang="en-GB" sz="1800" dirty="0">
                <a:solidFill>
                  <a:schemeClr val="bg1"/>
                </a:solidFill>
              </a:rPr>
              <a:t>This model uses Heider's theory to illustrate how the lecturer could explain the student's behaviour. </a:t>
            </a:r>
          </a:p>
        </p:txBody>
      </p:sp>
      <p:cxnSp>
        <p:nvCxnSpPr>
          <p:cNvPr id="38" name="Straight Connector 37">
            <a:extLst>
              <a:ext uri="{FF2B5EF4-FFF2-40B4-BE49-F238E27FC236}">
                <a16:creationId xmlns:a16="http://schemas.microsoft.com/office/drawing/2014/main" id="{1A1D004A-31D6-4884-83D0-76909614877F}"/>
              </a:ext>
            </a:extLst>
          </p:cNvPr>
          <p:cNvCxnSpPr/>
          <p:nvPr/>
        </p:nvCxnSpPr>
        <p:spPr>
          <a:xfrm flipV="1">
            <a:off x="4629150" y="2763652"/>
            <a:ext cx="0" cy="142875"/>
          </a:xfrm>
          <a:prstGeom prst="line">
            <a:avLst/>
          </a:prstGeom>
        </p:spPr>
        <p:style>
          <a:lnRef idx="2">
            <a:schemeClr val="dk1"/>
          </a:lnRef>
          <a:fillRef idx="0">
            <a:schemeClr val="dk1"/>
          </a:fillRef>
          <a:effectRef idx="1">
            <a:schemeClr val="dk1"/>
          </a:effectRef>
          <a:fontRef idx="minor">
            <a:schemeClr val="tx1"/>
          </a:fontRef>
        </p:style>
      </p:cxnSp>
      <p:cxnSp>
        <p:nvCxnSpPr>
          <p:cNvPr id="40" name="Straight Connector 39">
            <a:extLst>
              <a:ext uri="{FF2B5EF4-FFF2-40B4-BE49-F238E27FC236}">
                <a16:creationId xmlns:a16="http://schemas.microsoft.com/office/drawing/2014/main" id="{05E79548-0359-4E44-A587-19AAE8D6E268}"/>
              </a:ext>
            </a:extLst>
          </p:cNvPr>
          <p:cNvCxnSpPr/>
          <p:nvPr/>
        </p:nvCxnSpPr>
        <p:spPr>
          <a:xfrm flipV="1">
            <a:off x="2095500" y="2763652"/>
            <a:ext cx="0" cy="142875"/>
          </a:xfrm>
          <a:prstGeom prst="line">
            <a:avLst/>
          </a:prstGeom>
        </p:spPr>
        <p:style>
          <a:lnRef idx="2">
            <a:schemeClr val="dk1"/>
          </a:lnRef>
          <a:fillRef idx="0">
            <a:schemeClr val="dk1"/>
          </a:fillRef>
          <a:effectRef idx="1">
            <a:schemeClr val="dk1"/>
          </a:effectRef>
          <a:fontRef idx="minor">
            <a:schemeClr val="tx1"/>
          </a:fontRef>
        </p:style>
      </p:cxnSp>
      <p:sp>
        <p:nvSpPr>
          <p:cNvPr id="42" name="Rectangle 41">
            <a:extLst>
              <a:ext uri="{FF2B5EF4-FFF2-40B4-BE49-F238E27FC236}">
                <a16:creationId xmlns:a16="http://schemas.microsoft.com/office/drawing/2014/main" id="{93E1D478-5771-466A-8033-918CFADFB88D}"/>
              </a:ext>
            </a:extLst>
          </p:cNvPr>
          <p:cNvSpPr/>
          <p:nvPr/>
        </p:nvSpPr>
        <p:spPr>
          <a:xfrm>
            <a:off x="3838575" y="5630677"/>
            <a:ext cx="1704975" cy="923925"/>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External attribution</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4" name="Rectangle 43">
            <a:extLst>
              <a:ext uri="{FF2B5EF4-FFF2-40B4-BE49-F238E27FC236}">
                <a16:creationId xmlns:a16="http://schemas.microsoft.com/office/drawing/2014/main" id="{FD321A50-7417-499A-9F2D-48BF3BC1E9B0}"/>
              </a:ext>
            </a:extLst>
          </p:cNvPr>
          <p:cNvSpPr/>
          <p:nvPr/>
        </p:nvSpPr>
        <p:spPr>
          <a:xfrm>
            <a:off x="1219200" y="5630677"/>
            <a:ext cx="1704975" cy="923925"/>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Internal attribution</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9" name="Rectangle 48">
            <a:extLst>
              <a:ext uri="{FF2B5EF4-FFF2-40B4-BE49-F238E27FC236}">
                <a16:creationId xmlns:a16="http://schemas.microsoft.com/office/drawing/2014/main" id="{F1412607-AAA5-4DB8-BA01-7A42C7327BF6}"/>
              </a:ext>
            </a:extLst>
          </p:cNvPr>
          <p:cNvSpPr/>
          <p:nvPr/>
        </p:nvSpPr>
        <p:spPr>
          <a:xfrm>
            <a:off x="3829050" y="4230502"/>
            <a:ext cx="1704975" cy="923925"/>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a:effectLst/>
                <a:latin typeface="Arial" panose="020B0604020202020204" pitchFamily="34" charset="0"/>
                <a:ea typeface="Calibri" panose="020F0502020204030204" pitchFamily="34" charset="0"/>
                <a:cs typeface="Times New Roman" panose="02020603050405020304" pitchFamily="18" charset="0"/>
              </a:rPr>
              <a:t>Situation response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1" name="Rectangle 50">
            <a:extLst>
              <a:ext uri="{FF2B5EF4-FFF2-40B4-BE49-F238E27FC236}">
                <a16:creationId xmlns:a16="http://schemas.microsoft.com/office/drawing/2014/main" id="{0F5CC71E-6DA5-4EAE-986C-7230845CA6AC}"/>
              </a:ext>
            </a:extLst>
          </p:cNvPr>
          <p:cNvSpPr/>
          <p:nvPr/>
        </p:nvSpPr>
        <p:spPr>
          <a:xfrm>
            <a:off x="1219200" y="4230502"/>
            <a:ext cx="1704975" cy="923925"/>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Disposition established</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53" name="Straight Connector 52">
            <a:extLst>
              <a:ext uri="{FF2B5EF4-FFF2-40B4-BE49-F238E27FC236}">
                <a16:creationId xmlns:a16="http://schemas.microsoft.com/office/drawing/2014/main" id="{73779B8A-9BFC-44E6-8890-3C3653E1A52A}"/>
              </a:ext>
            </a:extLst>
          </p:cNvPr>
          <p:cNvCxnSpPr/>
          <p:nvPr/>
        </p:nvCxnSpPr>
        <p:spPr>
          <a:xfrm flipV="1">
            <a:off x="2114550" y="3830452"/>
            <a:ext cx="0" cy="400050"/>
          </a:xfrm>
          <a:prstGeom prst="line">
            <a:avLst/>
          </a:prstGeom>
        </p:spPr>
        <p:style>
          <a:lnRef idx="2">
            <a:schemeClr val="dk1"/>
          </a:lnRef>
          <a:fillRef idx="0">
            <a:schemeClr val="dk1"/>
          </a:fillRef>
          <a:effectRef idx="1">
            <a:schemeClr val="dk1"/>
          </a:effectRef>
          <a:fontRef idx="minor">
            <a:schemeClr val="tx1"/>
          </a:fontRef>
        </p:style>
      </p:cxnSp>
      <p:sp>
        <p:nvSpPr>
          <p:cNvPr id="57" name="Rectangle 56">
            <a:extLst>
              <a:ext uri="{FF2B5EF4-FFF2-40B4-BE49-F238E27FC236}">
                <a16:creationId xmlns:a16="http://schemas.microsoft.com/office/drawing/2014/main" id="{A4023C9C-8A1C-4E4E-A9E5-52EB11E0F7E5}"/>
              </a:ext>
            </a:extLst>
          </p:cNvPr>
          <p:cNvSpPr/>
          <p:nvPr/>
        </p:nvSpPr>
        <p:spPr>
          <a:xfrm>
            <a:off x="3819525" y="2906527"/>
            <a:ext cx="1704975" cy="923925"/>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External cause of behaviour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3" name="Rectangle 62">
            <a:extLst>
              <a:ext uri="{FF2B5EF4-FFF2-40B4-BE49-F238E27FC236}">
                <a16:creationId xmlns:a16="http://schemas.microsoft.com/office/drawing/2014/main" id="{23B7BBD1-1E11-4DF6-A1D4-A2A4308BD9BD}"/>
              </a:ext>
            </a:extLst>
          </p:cNvPr>
          <p:cNvSpPr/>
          <p:nvPr/>
        </p:nvSpPr>
        <p:spPr>
          <a:xfrm>
            <a:off x="2543175" y="1630177"/>
            <a:ext cx="1704975" cy="9239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Observed behaviour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4" name="Rectangle 63">
            <a:extLst>
              <a:ext uri="{FF2B5EF4-FFF2-40B4-BE49-F238E27FC236}">
                <a16:creationId xmlns:a16="http://schemas.microsoft.com/office/drawing/2014/main" id="{6309853D-49FD-4C55-9DE0-06C82E3F3CCC}"/>
              </a:ext>
            </a:extLst>
          </p:cNvPr>
          <p:cNvSpPr/>
          <p:nvPr/>
        </p:nvSpPr>
        <p:spPr>
          <a:xfrm>
            <a:off x="1247775" y="2906527"/>
            <a:ext cx="1704975" cy="923925"/>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Internal cause of behaviour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62" name="Straight Connector 61">
            <a:extLst>
              <a:ext uri="{FF2B5EF4-FFF2-40B4-BE49-F238E27FC236}">
                <a16:creationId xmlns:a16="http://schemas.microsoft.com/office/drawing/2014/main" id="{B20BB6F1-4A72-4035-BD50-43A262FEF194}"/>
              </a:ext>
            </a:extLst>
          </p:cNvPr>
          <p:cNvCxnSpPr/>
          <p:nvPr/>
        </p:nvCxnSpPr>
        <p:spPr>
          <a:xfrm>
            <a:off x="2066925" y="2763652"/>
            <a:ext cx="2552700" cy="0"/>
          </a:xfrm>
          <a:prstGeom prst="line">
            <a:avLst/>
          </a:prstGeom>
        </p:spPr>
        <p:style>
          <a:lnRef idx="2">
            <a:schemeClr val="dk1"/>
          </a:lnRef>
          <a:fillRef idx="0">
            <a:schemeClr val="dk1"/>
          </a:fillRef>
          <a:effectRef idx="1">
            <a:schemeClr val="dk1"/>
          </a:effectRef>
          <a:fontRef idx="minor">
            <a:schemeClr val="tx1"/>
          </a:fontRef>
        </p:style>
      </p:cxnSp>
      <p:cxnSp>
        <p:nvCxnSpPr>
          <p:cNvPr id="60" name="Straight Connector 59">
            <a:extLst>
              <a:ext uri="{FF2B5EF4-FFF2-40B4-BE49-F238E27FC236}">
                <a16:creationId xmlns:a16="http://schemas.microsoft.com/office/drawing/2014/main" id="{E52D67EC-27C1-4B54-B9B3-DAE5F0B5CD2D}"/>
              </a:ext>
            </a:extLst>
          </p:cNvPr>
          <p:cNvCxnSpPr/>
          <p:nvPr/>
        </p:nvCxnSpPr>
        <p:spPr>
          <a:xfrm flipV="1">
            <a:off x="3419475" y="2554102"/>
            <a:ext cx="0" cy="209550"/>
          </a:xfrm>
          <a:prstGeom prst="line">
            <a:avLst/>
          </a:prstGeom>
        </p:spPr>
        <p:style>
          <a:lnRef idx="2">
            <a:schemeClr val="dk1"/>
          </a:lnRef>
          <a:fillRef idx="0">
            <a:schemeClr val="dk1"/>
          </a:fillRef>
          <a:effectRef idx="1">
            <a:schemeClr val="dk1"/>
          </a:effectRef>
          <a:fontRef idx="minor">
            <a:schemeClr val="tx1"/>
          </a:fontRef>
        </p:style>
      </p:cxnSp>
      <p:cxnSp>
        <p:nvCxnSpPr>
          <p:cNvPr id="56" name="Straight Connector 55">
            <a:extLst>
              <a:ext uri="{FF2B5EF4-FFF2-40B4-BE49-F238E27FC236}">
                <a16:creationId xmlns:a16="http://schemas.microsoft.com/office/drawing/2014/main" id="{C5C3D341-39DD-4563-B9A2-224F912055FD}"/>
              </a:ext>
            </a:extLst>
          </p:cNvPr>
          <p:cNvCxnSpPr/>
          <p:nvPr/>
        </p:nvCxnSpPr>
        <p:spPr>
          <a:xfrm flipV="1">
            <a:off x="4667250" y="3830452"/>
            <a:ext cx="0" cy="400050"/>
          </a:xfrm>
          <a:prstGeom prst="line">
            <a:avLst/>
          </a:prstGeom>
        </p:spPr>
        <p:style>
          <a:lnRef idx="2">
            <a:schemeClr val="dk1"/>
          </a:lnRef>
          <a:fillRef idx="0">
            <a:schemeClr val="dk1"/>
          </a:fillRef>
          <a:effectRef idx="1">
            <a:schemeClr val="dk1"/>
          </a:effectRef>
          <a:fontRef idx="minor">
            <a:schemeClr val="tx1"/>
          </a:fontRef>
        </p:style>
      </p:cxnSp>
      <p:cxnSp>
        <p:nvCxnSpPr>
          <p:cNvPr id="47" name="Straight Connector 46">
            <a:extLst>
              <a:ext uri="{FF2B5EF4-FFF2-40B4-BE49-F238E27FC236}">
                <a16:creationId xmlns:a16="http://schemas.microsoft.com/office/drawing/2014/main" id="{4F9B1FB8-F596-49BC-8D7E-566C746C90C0}"/>
              </a:ext>
            </a:extLst>
          </p:cNvPr>
          <p:cNvCxnSpPr/>
          <p:nvPr/>
        </p:nvCxnSpPr>
        <p:spPr>
          <a:xfrm flipV="1">
            <a:off x="2133600" y="5154427"/>
            <a:ext cx="0" cy="476250"/>
          </a:xfrm>
          <a:prstGeom prst="line">
            <a:avLst/>
          </a:prstGeom>
        </p:spPr>
        <p:style>
          <a:lnRef idx="2">
            <a:schemeClr val="dk1"/>
          </a:lnRef>
          <a:fillRef idx="0">
            <a:schemeClr val="dk1"/>
          </a:fillRef>
          <a:effectRef idx="1">
            <a:schemeClr val="dk1"/>
          </a:effectRef>
          <a:fontRef idx="minor">
            <a:schemeClr val="tx1"/>
          </a:fontRef>
        </p:style>
      </p:cxnSp>
      <p:cxnSp>
        <p:nvCxnSpPr>
          <p:cNvPr id="48" name="Straight Connector 47">
            <a:extLst>
              <a:ext uri="{FF2B5EF4-FFF2-40B4-BE49-F238E27FC236}">
                <a16:creationId xmlns:a16="http://schemas.microsoft.com/office/drawing/2014/main" id="{AA32CBAD-9FF7-4657-9647-A2B5E995A160}"/>
              </a:ext>
            </a:extLst>
          </p:cNvPr>
          <p:cNvCxnSpPr/>
          <p:nvPr/>
        </p:nvCxnSpPr>
        <p:spPr>
          <a:xfrm flipV="1">
            <a:off x="4667250" y="5154427"/>
            <a:ext cx="0" cy="476250"/>
          </a:xfrm>
          <a:prstGeom prst="line">
            <a:avLst/>
          </a:prstGeom>
        </p:spPr>
        <p:style>
          <a:lnRef idx="2">
            <a:schemeClr val="dk1"/>
          </a:lnRef>
          <a:fillRef idx="0">
            <a:schemeClr val="dk1"/>
          </a:fillRef>
          <a:effectRef idx="1">
            <a:schemeClr val="dk1"/>
          </a:effectRef>
          <a:fontRef idx="minor">
            <a:schemeClr val="tx1"/>
          </a:fontRef>
        </p:style>
      </p:cxnSp>
      <p:cxnSp>
        <p:nvCxnSpPr>
          <p:cNvPr id="66" name="Straight Connector 65">
            <a:extLst>
              <a:ext uri="{FF2B5EF4-FFF2-40B4-BE49-F238E27FC236}">
                <a16:creationId xmlns:a16="http://schemas.microsoft.com/office/drawing/2014/main" id="{05D12E08-57E8-40F3-8E08-4CD81D899077}"/>
              </a:ext>
            </a:extLst>
          </p:cNvPr>
          <p:cNvCxnSpPr/>
          <p:nvPr/>
        </p:nvCxnSpPr>
        <p:spPr>
          <a:xfrm flipV="1">
            <a:off x="10153649" y="2983632"/>
            <a:ext cx="0" cy="134584"/>
          </a:xfrm>
          <a:prstGeom prst="line">
            <a:avLst/>
          </a:prstGeom>
        </p:spPr>
        <p:style>
          <a:lnRef idx="2">
            <a:schemeClr val="dk1"/>
          </a:lnRef>
          <a:fillRef idx="0">
            <a:schemeClr val="dk1"/>
          </a:fillRef>
          <a:effectRef idx="1">
            <a:schemeClr val="dk1"/>
          </a:effectRef>
          <a:fontRef idx="minor">
            <a:schemeClr val="tx1"/>
          </a:fontRef>
        </p:style>
      </p:cxnSp>
      <p:cxnSp>
        <p:nvCxnSpPr>
          <p:cNvPr id="68" name="Straight Connector 67">
            <a:extLst>
              <a:ext uri="{FF2B5EF4-FFF2-40B4-BE49-F238E27FC236}">
                <a16:creationId xmlns:a16="http://schemas.microsoft.com/office/drawing/2014/main" id="{2BA0415E-4169-41F3-BF7D-F8E58A67F687}"/>
              </a:ext>
            </a:extLst>
          </p:cNvPr>
          <p:cNvCxnSpPr/>
          <p:nvPr/>
        </p:nvCxnSpPr>
        <p:spPr>
          <a:xfrm flipV="1">
            <a:off x="7619999" y="2983632"/>
            <a:ext cx="0" cy="134584"/>
          </a:xfrm>
          <a:prstGeom prst="line">
            <a:avLst/>
          </a:prstGeom>
        </p:spPr>
        <p:style>
          <a:lnRef idx="2">
            <a:schemeClr val="dk1"/>
          </a:lnRef>
          <a:fillRef idx="0">
            <a:schemeClr val="dk1"/>
          </a:fillRef>
          <a:effectRef idx="1">
            <a:schemeClr val="dk1"/>
          </a:effectRef>
          <a:fontRef idx="minor">
            <a:schemeClr val="tx1"/>
          </a:fontRef>
        </p:style>
      </p:cxnSp>
      <p:sp>
        <p:nvSpPr>
          <p:cNvPr id="70" name="Rectangle 69">
            <a:extLst>
              <a:ext uri="{FF2B5EF4-FFF2-40B4-BE49-F238E27FC236}">
                <a16:creationId xmlns:a16="http://schemas.microsoft.com/office/drawing/2014/main" id="{51F53AC9-0200-4A48-A19B-A10052EFBC49}"/>
              </a:ext>
            </a:extLst>
          </p:cNvPr>
          <p:cNvSpPr/>
          <p:nvPr/>
        </p:nvSpPr>
        <p:spPr>
          <a:xfrm>
            <a:off x="9363074" y="5684290"/>
            <a:ext cx="1704975" cy="8703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The student is having personal problems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2" name="Rectangle 71">
            <a:extLst>
              <a:ext uri="{FF2B5EF4-FFF2-40B4-BE49-F238E27FC236}">
                <a16:creationId xmlns:a16="http://schemas.microsoft.com/office/drawing/2014/main" id="{ADC51E49-4509-4C1D-A5FC-DE2DAAAE6A42}"/>
              </a:ext>
            </a:extLst>
          </p:cNvPr>
          <p:cNvSpPr/>
          <p:nvPr/>
        </p:nvSpPr>
        <p:spPr>
          <a:xfrm>
            <a:off x="6743699" y="5684290"/>
            <a:ext cx="1704975" cy="8703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student is lazy and unmotivated</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7" name="Rectangle 76">
            <a:extLst>
              <a:ext uri="{FF2B5EF4-FFF2-40B4-BE49-F238E27FC236}">
                <a16:creationId xmlns:a16="http://schemas.microsoft.com/office/drawing/2014/main" id="{879F8B4C-A3CE-4929-9B14-85429C02A70E}"/>
              </a:ext>
            </a:extLst>
          </p:cNvPr>
          <p:cNvSpPr/>
          <p:nvPr/>
        </p:nvSpPr>
        <p:spPr>
          <a:xfrm>
            <a:off x="9353549" y="4365364"/>
            <a:ext cx="1704975" cy="870312"/>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Situational factors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9" name="Rectangle 78">
            <a:extLst>
              <a:ext uri="{FF2B5EF4-FFF2-40B4-BE49-F238E27FC236}">
                <a16:creationId xmlns:a16="http://schemas.microsoft.com/office/drawing/2014/main" id="{DA3CD87B-681B-4A13-97B8-A683DEA0C7E0}"/>
              </a:ext>
            </a:extLst>
          </p:cNvPr>
          <p:cNvSpPr/>
          <p:nvPr/>
        </p:nvSpPr>
        <p:spPr>
          <a:xfrm>
            <a:off x="6743699" y="4365364"/>
            <a:ext cx="1704975" cy="870312"/>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Personality characteristic of student</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cxnSp>
        <p:nvCxnSpPr>
          <p:cNvPr id="81" name="Straight Connector 80">
            <a:extLst>
              <a:ext uri="{FF2B5EF4-FFF2-40B4-BE49-F238E27FC236}">
                <a16:creationId xmlns:a16="http://schemas.microsoft.com/office/drawing/2014/main" id="{2D41F515-B14A-46DA-9A69-81BE4FB588A7}"/>
              </a:ext>
            </a:extLst>
          </p:cNvPr>
          <p:cNvCxnSpPr/>
          <p:nvPr/>
        </p:nvCxnSpPr>
        <p:spPr>
          <a:xfrm flipV="1">
            <a:off x="7639049" y="3988528"/>
            <a:ext cx="0" cy="376836"/>
          </a:xfrm>
          <a:prstGeom prst="line">
            <a:avLst/>
          </a:prstGeom>
        </p:spPr>
        <p:style>
          <a:lnRef idx="2">
            <a:schemeClr val="dk1"/>
          </a:lnRef>
          <a:fillRef idx="0">
            <a:schemeClr val="dk1"/>
          </a:fillRef>
          <a:effectRef idx="1">
            <a:schemeClr val="dk1"/>
          </a:effectRef>
          <a:fontRef idx="minor">
            <a:schemeClr val="tx1"/>
          </a:fontRef>
        </p:style>
      </p:cxnSp>
      <p:sp>
        <p:nvSpPr>
          <p:cNvPr id="85" name="Rectangle 84">
            <a:extLst>
              <a:ext uri="{FF2B5EF4-FFF2-40B4-BE49-F238E27FC236}">
                <a16:creationId xmlns:a16="http://schemas.microsoft.com/office/drawing/2014/main" id="{D1D12E92-78ED-4F53-A33A-1D5E96CFB7CF}"/>
              </a:ext>
            </a:extLst>
          </p:cNvPr>
          <p:cNvSpPr/>
          <p:nvPr/>
        </p:nvSpPr>
        <p:spPr>
          <a:xfrm>
            <a:off x="9344024" y="3118216"/>
            <a:ext cx="1704975" cy="87031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External causes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1" name="Rectangle 90">
            <a:extLst>
              <a:ext uri="{FF2B5EF4-FFF2-40B4-BE49-F238E27FC236}">
                <a16:creationId xmlns:a16="http://schemas.microsoft.com/office/drawing/2014/main" id="{E76F443A-9E44-4CA4-9FEF-30BC8B41DC80}"/>
              </a:ext>
            </a:extLst>
          </p:cNvPr>
          <p:cNvSpPr/>
          <p:nvPr/>
        </p:nvSpPr>
        <p:spPr>
          <a:xfrm>
            <a:off x="8067674" y="1915930"/>
            <a:ext cx="1704975" cy="8703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Student submits work late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2" name="Rectangle 91">
            <a:extLst>
              <a:ext uri="{FF2B5EF4-FFF2-40B4-BE49-F238E27FC236}">
                <a16:creationId xmlns:a16="http://schemas.microsoft.com/office/drawing/2014/main" id="{CE6B2635-E8C3-451F-A1F5-D89F25962BC9}"/>
              </a:ext>
            </a:extLst>
          </p:cNvPr>
          <p:cNvSpPr/>
          <p:nvPr/>
        </p:nvSpPr>
        <p:spPr>
          <a:xfrm>
            <a:off x="6772274" y="3118216"/>
            <a:ext cx="1704975" cy="87031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Internal causes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90" name="Straight Connector 89">
            <a:extLst>
              <a:ext uri="{FF2B5EF4-FFF2-40B4-BE49-F238E27FC236}">
                <a16:creationId xmlns:a16="http://schemas.microsoft.com/office/drawing/2014/main" id="{A27880D5-0E2E-4440-BCF7-A7169B4409DA}"/>
              </a:ext>
            </a:extLst>
          </p:cNvPr>
          <p:cNvCxnSpPr/>
          <p:nvPr/>
        </p:nvCxnSpPr>
        <p:spPr>
          <a:xfrm>
            <a:off x="7591424" y="2983632"/>
            <a:ext cx="2552700" cy="0"/>
          </a:xfrm>
          <a:prstGeom prst="line">
            <a:avLst/>
          </a:prstGeom>
        </p:spPr>
        <p:style>
          <a:lnRef idx="2">
            <a:schemeClr val="dk1"/>
          </a:lnRef>
          <a:fillRef idx="0">
            <a:schemeClr val="dk1"/>
          </a:fillRef>
          <a:effectRef idx="1">
            <a:schemeClr val="dk1"/>
          </a:effectRef>
          <a:fontRef idx="minor">
            <a:schemeClr val="tx1"/>
          </a:fontRef>
        </p:style>
      </p:cxnSp>
      <p:cxnSp>
        <p:nvCxnSpPr>
          <p:cNvPr id="88" name="Straight Connector 87">
            <a:extLst>
              <a:ext uri="{FF2B5EF4-FFF2-40B4-BE49-F238E27FC236}">
                <a16:creationId xmlns:a16="http://schemas.microsoft.com/office/drawing/2014/main" id="{78860819-9F97-4C97-BDBD-C14F16AFE68E}"/>
              </a:ext>
            </a:extLst>
          </p:cNvPr>
          <p:cNvCxnSpPr/>
          <p:nvPr/>
        </p:nvCxnSpPr>
        <p:spPr>
          <a:xfrm flipV="1">
            <a:off x="8943974" y="2786242"/>
            <a:ext cx="0" cy="197390"/>
          </a:xfrm>
          <a:prstGeom prst="line">
            <a:avLst/>
          </a:prstGeom>
        </p:spPr>
        <p:style>
          <a:lnRef idx="2">
            <a:schemeClr val="dk1"/>
          </a:lnRef>
          <a:fillRef idx="0">
            <a:schemeClr val="dk1"/>
          </a:fillRef>
          <a:effectRef idx="1">
            <a:schemeClr val="dk1"/>
          </a:effectRef>
          <a:fontRef idx="minor">
            <a:schemeClr val="tx1"/>
          </a:fontRef>
        </p:style>
      </p:cxnSp>
      <p:cxnSp>
        <p:nvCxnSpPr>
          <p:cNvPr id="84" name="Straight Connector 83">
            <a:extLst>
              <a:ext uri="{FF2B5EF4-FFF2-40B4-BE49-F238E27FC236}">
                <a16:creationId xmlns:a16="http://schemas.microsoft.com/office/drawing/2014/main" id="{4E1782E3-FFBC-40F3-87BA-F0F6B732AD48}"/>
              </a:ext>
            </a:extLst>
          </p:cNvPr>
          <p:cNvCxnSpPr/>
          <p:nvPr/>
        </p:nvCxnSpPr>
        <p:spPr>
          <a:xfrm flipV="1">
            <a:off x="10191749" y="3988528"/>
            <a:ext cx="0" cy="376836"/>
          </a:xfrm>
          <a:prstGeom prst="line">
            <a:avLst/>
          </a:prstGeom>
        </p:spPr>
        <p:style>
          <a:lnRef idx="2">
            <a:schemeClr val="dk1"/>
          </a:lnRef>
          <a:fillRef idx="0">
            <a:schemeClr val="dk1"/>
          </a:fillRef>
          <a:effectRef idx="1">
            <a:schemeClr val="dk1"/>
          </a:effectRef>
          <a:fontRef idx="minor">
            <a:schemeClr val="tx1"/>
          </a:fontRef>
        </p:style>
      </p:cxnSp>
      <p:cxnSp>
        <p:nvCxnSpPr>
          <p:cNvPr id="75" name="Straight Connector 74">
            <a:extLst>
              <a:ext uri="{FF2B5EF4-FFF2-40B4-BE49-F238E27FC236}">
                <a16:creationId xmlns:a16="http://schemas.microsoft.com/office/drawing/2014/main" id="{398B0D59-92F3-46B9-AAFD-EB53BE6CA6EC}"/>
              </a:ext>
            </a:extLst>
          </p:cNvPr>
          <p:cNvCxnSpPr/>
          <p:nvPr/>
        </p:nvCxnSpPr>
        <p:spPr>
          <a:xfrm flipV="1">
            <a:off x="7658099" y="5235676"/>
            <a:ext cx="0" cy="448614"/>
          </a:xfrm>
          <a:prstGeom prst="line">
            <a:avLst/>
          </a:prstGeom>
        </p:spPr>
        <p:style>
          <a:lnRef idx="2">
            <a:schemeClr val="dk1"/>
          </a:lnRef>
          <a:fillRef idx="0">
            <a:schemeClr val="dk1"/>
          </a:fillRef>
          <a:effectRef idx="1">
            <a:schemeClr val="dk1"/>
          </a:effectRef>
          <a:fontRef idx="minor">
            <a:schemeClr val="tx1"/>
          </a:fontRef>
        </p:style>
      </p:cxnSp>
      <p:cxnSp>
        <p:nvCxnSpPr>
          <p:cNvPr id="76" name="Straight Connector 75">
            <a:extLst>
              <a:ext uri="{FF2B5EF4-FFF2-40B4-BE49-F238E27FC236}">
                <a16:creationId xmlns:a16="http://schemas.microsoft.com/office/drawing/2014/main" id="{FDCAE712-2D93-4BF6-977E-B608814AD2F9}"/>
              </a:ext>
            </a:extLst>
          </p:cNvPr>
          <p:cNvCxnSpPr/>
          <p:nvPr/>
        </p:nvCxnSpPr>
        <p:spPr>
          <a:xfrm flipV="1">
            <a:off x="10191749" y="5235676"/>
            <a:ext cx="0" cy="448614"/>
          </a:xfrm>
          <a:prstGeom prst="line">
            <a:avLst/>
          </a:prstGeom>
        </p:spPr>
        <p:style>
          <a:lnRef idx="2">
            <a:schemeClr val="dk1"/>
          </a:lnRef>
          <a:fillRef idx="0">
            <a:schemeClr val="dk1"/>
          </a:fillRef>
          <a:effectRef idx="1">
            <a:schemeClr val="dk1"/>
          </a:effectRef>
          <a:fontRef idx="minor">
            <a:schemeClr val="tx1"/>
          </a:fontRef>
        </p:style>
      </p:cxnSp>
      <p:sp>
        <p:nvSpPr>
          <p:cNvPr id="93" name="TextBox 92">
            <a:extLst>
              <a:ext uri="{FF2B5EF4-FFF2-40B4-BE49-F238E27FC236}">
                <a16:creationId xmlns:a16="http://schemas.microsoft.com/office/drawing/2014/main" id="{5FF454C5-2EF4-4877-B75E-BF66D34B07FE}"/>
              </a:ext>
            </a:extLst>
          </p:cNvPr>
          <p:cNvSpPr txBox="1"/>
          <p:nvPr/>
        </p:nvSpPr>
        <p:spPr>
          <a:xfrm>
            <a:off x="1865716" y="777795"/>
            <a:ext cx="3107517" cy="369332"/>
          </a:xfrm>
          <a:prstGeom prst="rect">
            <a:avLst/>
          </a:prstGeom>
          <a:noFill/>
        </p:spPr>
        <p:txBody>
          <a:bodyPr wrap="none" rtlCol="0">
            <a:spAutoFit/>
          </a:bodyPr>
          <a:lstStyle/>
          <a:p>
            <a:r>
              <a:rPr lang="en-GB" dirty="0">
                <a:solidFill>
                  <a:schemeClr val="bg1"/>
                </a:solidFill>
              </a:rPr>
              <a:t>Illustration of Heider’s theory</a:t>
            </a:r>
            <a:r>
              <a:rPr lang="en-GB" dirty="0"/>
              <a:t>. </a:t>
            </a:r>
          </a:p>
        </p:txBody>
      </p:sp>
    </p:spTree>
    <p:extLst>
      <p:ext uri="{BB962C8B-B14F-4D97-AF65-F5344CB8AC3E}">
        <p14:creationId xmlns:p14="http://schemas.microsoft.com/office/powerpoint/2010/main" val="3876204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3"/>
                                        </p:tgtEl>
                                        <p:attrNameLst>
                                          <p:attrName>style.visibility</p:attrName>
                                        </p:attrNameLst>
                                      </p:cBhvr>
                                      <p:to>
                                        <p:strVal val="visible"/>
                                      </p:to>
                                    </p:set>
                                    <p:animEffect transition="in" filter="fade">
                                      <p:cBhvr>
                                        <p:cTn id="7" dur="500"/>
                                        <p:tgtEl>
                                          <p:spTgt spid="9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3"/>
                                        </p:tgtEl>
                                        <p:attrNameLst>
                                          <p:attrName>style.visibility</p:attrName>
                                        </p:attrNameLst>
                                      </p:cBhvr>
                                      <p:to>
                                        <p:strVal val="visible"/>
                                      </p:to>
                                    </p:set>
                                    <p:animEffect transition="in" filter="fade">
                                      <p:cBhvr>
                                        <p:cTn id="17" dur="500"/>
                                        <p:tgtEl>
                                          <p:spTgt spid="6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1"/>
                                        </p:tgtEl>
                                        <p:attrNameLst>
                                          <p:attrName>style.visibility</p:attrName>
                                        </p:attrNameLst>
                                      </p:cBhvr>
                                      <p:to>
                                        <p:strVal val="visible"/>
                                      </p:to>
                                    </p:set>
                                    <p:animEffect transition="in" filter="fade">
                                      <p:cBhvr>
                                        <p:cTn id="22" dur="500"/>
                                        <p:tgtEl>
                                          <p:spTgt spid="9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4"/>
                                        </p:tgtEl>
                                        <p:attrNameLst>
                                          <p:attrName>style.visibility</p:attrName>
                                        </p:attrNameLst>
                                      </p:cBhvr>
                                      <p:to>
                                        <p:strVal val="visible"/>
                                      </p:to>
                                    </p:set>
                                    <p:animEffect transition="in" filter="fade">
                                      <p:cBhvr>
                                        <p:cTn id="27" dur="500"/>
                                        <p:tgtEl>
                                          <p:spTgt spid="6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2"/>
                                        </p:tgtEl>
                                        <p:attrNameLst>
                                          <p:attrName>style.visibility</p:attrName>
                                        </p:attrNameLst>
                                      </p:cBhvr>
                                      <p:to>
                                        <p:strVal val="visible"/>
                                      </p:to>
                                    </p:set>
                                    <p:animEffect transition="in" filter="fade">
                                      <p:cBhvr>
                                        <p:cTn id="32" dur="500"/>
                                        <p:tgtEl>
                                          <p:spTgt spid="9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1"/>
                                        </p:tgtEl>
                                        <p:attrNameLst>
                                          <p:attrName>style.visibility</p:attrName>
                                        </p:attrNameLst>
                                      </p:cBhvr>
                                      <p:to>
                                        <p:strVal val="visible"/>
                                      </p:to>
                                    </p:set>
                                    <p:animEffect transition="in" filter="fade">
                                      <p:cBhvr>
                                        <p:cTn id="37" dur="500"/>
                                        <p:tgtEl>
                                          <p:spTgt spid="5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9"/>
                                        </p:tgtEl>
                                        <p:attrNameLst>
                                          <p:attrName>style.visibility</p:attrName>
                                        </p:attrNameLst>
                                      </p:cBhvr>
                                      <p:to>
                                        <p:strVal val="visible"/>
                                      </p:to>
                                    </p:set>
                                    <p:animEffect transition="in" filter="fade">
                                      <p:cBhvr>
                                        <p:cTn id="42" dur="500"/>
                                        <p:tgtEl>
                                          <p:spTgt spid="7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4"/>
                                        </p:tgtEl>
                                        <p:attrNameLst>
                                          <p:attrName>style.visibility</p:attrName>
                                        </p:attrNameLst>
                                      </p:cBhvr>
                                      <p:to>
                                        <p:strVal val="visible"/>
                                      </p:to>
                                    </p:set>
                                    <p:animEffect transition="in" filter="fade">
                                      <p:cBhvr>
                                        <p:cTn id="47" dur="500"/>
                                        <p:tgtEl>
                                          <p:spTgt spid="44"/>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2"/>
                                        </p:tgtEl>
                                        <p:attrNameLst>
                                          <p:attrName>style.visibility</p:attrName>
                                        </p:attrNameLst>
                                      </p:cBhvr>
                                      <p:to>
                                        <p:strVal val="visible"/>
                                      </p:to>
                                    </p:set>
                                    <p:animEffect transition="in" filter="fade">
                                      <p:cBhvr>
                                        <p:cTn id="52" dur="500"/>
                                        <p:tgtEl>
                                          <p:spTgt spid="72"/>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7"/>
                                        </p:tgtEl>
                                        <p:attrNameLst>
                                          <p:attrName>style.visibility</p:attrName>
                                        </p:attrNameLst>
                                      </p:cBhvr>
                                      <p:to>
                                        <p:strVal val="visible"/>
                                      </p:to>
                                    </p:set>
                                    <p:animEffect transition="in" filter="fade">
                                      <p:cBhvr>
                                        <p:cTn id="57" dur="500"/>
                                        <p:tgtEl>
                                          <p:spTgt spid="5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85"/>
                                        </p:tgtEl>
                                        <p:attrNameLst>
                                          <p:attrName>style.visibility</p:attrName>
                                        </p:attrNameLst>
                                      </p:cBhvr>
                                      <p:to>
                                        <p:strVal val="visible"/>
                                      </p:to>
                                    </p:set>
                                    <p:animEffect transition="in" filter="fade">
                                      <p:cBhvr>
                                        <p:cTn id="62" dur="500"/>
                                        <p:tgtEl>
                                          <p:spTgt spid="85"/>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9"/>
                                        </p:tgtEl>
                                        <p:attrNameLst>
                                          <p:attrName>style.visibility</p:attrName>
                                        </p:attrNameLst>
                                      </p:cBhvr>
                                      <p:to>
                                        <p:strVal val="visible"/>
                                      </p:to>
                                    </p:set>
                                    <p:animEffect transition="in" filter="fade">
                                      <p:cBhvr>
                                        <p:cTn id="67" dur="500"/>
                                        <p:tgtEl>
                                          <p:spTgt spid="4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77"/>
                                        </p:tgtEl>
                                        <p:attrNameLst>
                                          <p:attrName>style.visibility</p:attrName>
                                        </p:attrNameLst>
                                      </p:cBhvr>
                                      <p:to>
                                        <p:strVal val="visible"/>
                                      </p:to>
                                    </p:set>
                                    <p:animEffect transition="in" filter="fade">
                                      <p:cBhvr>
                                        <p:cTn id="72" dur="500"/>
                                        <p:tgtEl>
                                          <p:spTgt spid="77"/>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42"/>
                                        </p:tgtEl>
                                        <p:attrNameLst>
                                          <p:attrName>style.visibility</p:attrName>
                                        </p:attrNameLst>
                                      </p:cBhvr>
                                      <p:to>
                                        <p:strVal val="visible"/>
                                      </p:to>
                                    </p:set>
                                    <p:animEffect transition="in" filter="fade">
                                      <p:cBhvr>
                                        <p:cTn id="77" dur="500"/>
                                        <p:tgtEl>
                                          <p:spTgt spid="42"/>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70"/>
                                        </p:tgtEl>
                                        <p:attrNameLst>
                                          <p:attrName>style.visibility</p:attrName>
                                        </p:attrNameLst>
                                      </p:cBhvr>
                                      <p:to>
                                        <p:strVal val="visible"/>
                                      </p:to>
                                    </p:set>
                                    <p:animEffect transition="in" filter="fade">
                                      <p:cBhvr>
                                        <p:cTn id="82"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2" grpId="0" animBg="1"/>
      <p:bldP spid="44" grpId="0" animBg="1"/>
      <p:bldP spid="49" grpId="0" animBg="1"/>
      <p:bldP spid="51" grpId="0" animBg="1"/>
      <p:bldP spid="57" grpId="0" animBg="1"/>
      <p:bldP spid="63" grpId="0" animBg="1"/>
      <p:bldP spid="64" grpId="0" animBg="1"/>
      <p:bldP spid="70" grpId="0" animBg="1"/>
      <p:bldP spid="72" grpId="0" animBg="1"/>
      <p:bldP spid="77" grpId="0" animBg="1"/>
      <p:bldP spid="79" grpId="0" animBg="1"/>
      <p:bldP spid="85" grpId="0" animBg="1"/>
      <p:bldP spid="91" grpId="0" animBg="1"/>
      <p:bldP spid="92" grpId="0" animBg="1"/>
      <p:bldP spid="9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2414-E202-4FA5-8022-7A04827C8870}"/>
              </a:ext>
            </a:extLst>
          </p:cNvPr>
          <p:cNvSpPr>
            <a:spLocks noGrp="1"/>
          </p:cNvSpPr>
          <p:nvPr>
            <p:ph type="title"/>
          </p:nvPr>
        </p:nvSpPr>
        <p:spPr>
          <a:xfrm>
            <a:off x="1066800" y="1751531"/>
            <a:ext cx="10058400" cy="3015006"/>
          </a:xfrm>
        </p:spPr>
        <p:txBody>
          <a:bodyPr>
            <a:normAutofit fontScale="90000"/>
          </a:bodyPr>
          <a:lstStyle/>
          <a:p>
            <a:r>
              <a:rPr lang="en-GB" dirty="0"/>
              <a:t>Activity – 25 mins</a:t>
            </a:r>
            <a:br>
              <a:rPr lang="en-GB" dirty="0"/>
            </a:br>
            <a:br>
              <a:rPr lang="en-GB" dirty="0"/>
            </a:br>
            <a:r>
              <a:rPr lang="en-GB" dirty="0"/>
              <a:t>Use </a:t>
            </a:r>
            <a:r>
              <a:rPr lang="en-GB" sz="4000" dirty="0">
                <a:solidFill>
                  <a:schemeClr val="tx1"/>
                </a:solidFill>
              </a:rPr>
              <a:t>Heider's theory</a:t>
            </a:r>
            <a:r>
              <a:rPr lang="en-GB" dirty="0">
                <a:solidFill>
                  <a:schemeClr val="tx1"/>
                </a:solidFill>
              </a:rPr>
              <a:t> to explain possible causes for the aggression observed in the case study. </a:t>
            </a:r>
            <a:br>
              <a:rPr lang="en-GB" dirty="0">
                <a:solidFill>
                  <a:schemeClr val="tx1"/>
                </a:solidFill>
              </a:rPr>
            </a:br>
            <a:br>
              <a:rPr lang="en-GB" dirty="0">
                <a:solidFill>
                  <a:schemeClr val="tx1"/>
                </a:solidFill>
              </a:rPr>
            </a:br>
            <a:r>
              <a:rPr lang="en-GB" dirty="0">
                <a:solidFill>
                  <a:schemeClr val="tx1"/>
                </a:solidFill>
              </a:rPr>
              <a:t>Complete on the Moodle survey or word version. </a:t>
            </a:r>
          </a:p>
        </p:txBody>
      </p:sp>
      <p:sp>
        <p:nvSpPr>
          <p:cNvPr id="3" name="Content Placeholder 2">
            <a:extLst>
              <a:ext uri="{FF2B5EF4-FFF2-40B4-BE49-F238E27FC236}">
                <a16:creationId xmlns:a16="http://schemas.microsoft.com/office/drawing/2014/main" id="{17D64E4D-CBA2-4261-BB65-A2A830ECBFCD}"/>
              </a:ext>
            </a:extLst>
          </p:cNvPr>
          <p:cNvSpPr>
            <a:spLocks noGrp="1"/>
          </p:cNvSpPr>
          <p:nvPr>
            <p:ph idx="1"/>
          </p:nvPr>
        </p:nvSpPr>
        <p:spPr>
          <a:xfrm>
            <a:off x="1066800" y="4843806"/>
            <a:ext cx="10058400" cy="1108937"/>
          </a:xfrm>
        </p:spPr>
        <p:txBody>
          <a:bodyPr/>
          <a:lstStyle/>
          <a:p>
            <a:endParaRPr lang="en-GB" dirty="0"/>
          </a:p>
        </p:txBody>
      </p:sp>
    </p:spTree>
    <p:extLst>
      <p:ext uri="{BB962C8B-B14F-4D97-AF65-F5344CB8AC3E}">
        <p14:creationId xmlns:p14="http://schemas.microsoft.com/office/powerpoint/2010/main" val="2265242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FA3C-2776-4B18-B398-7A9B594AECAB}"/>
              </a:ext>
            </a:extLst>
          </p:cNvPr>
          <p:cNvSpPr>
            <a:spLocks noGrp="1"/>
          </p:cNvSpPr>
          <p:nvPr>
            <p:ph type="title"/>
          </p:nvPr>
        </p:nvSpPr>
        <p:spPr/>
        <p:txBody>
          <a:bodyPr/>
          <a:lstStyle/>
          <a:p>
            <a:r>
              <a:rPr lang="en-GB" dirty="0"/>
              <a:t>Fundamental Attribution Error</a:t>
            </a:r>
          </a:p>
        </p:txBody>
      </p:sp>
      <p:sp>
        <p:nvSpPr>
          <p:cNvPr id="3" name="Content Placeholder 2">
            <a:extLst>
              <a:ext uri="{FF2B5EF4-FFF2-40B4-BE49-F238E27FC236}">
                <a16:creationId xmlns:a16="http://schemas.microsoft.com/office/drawing/2014/main" id="{BBEB2758-8E80-4771-98BB-AC41A0372275}"/>
              </a:ext>
            </a:extLst>
          </p:cNvPr>
          <p:cNvSpPr>
            <a:spLocks noGrp="1"/>
          </p:cNvSpPr>
          <p:nvPr>
            <p:ph sz="half" idx="1"/>
          </p:nvPr>
        </p:nvSpPr>
        <p:spPr>
          <a:xfrm>
            <a:off x="772285" y="1972340"/>
            <a:ext cx="5380382" cy="1414130"/>
          </a:xfrm>
        </p:spPr>
        <p:txBody>
          <a:bodyPr>
            <a:normAutofit/>
          </a:bodyPr>
          <a:lstStyle/>
          <a:p>
            <a:pPr marL="0" indent="0">
              <a:buNone/>
            </a:pPr>
            <a:r>
              <a:rPr lang="en-GB" sz="2000" dirty="0">
                <a:latin typeface="Arial" panose="020B0604020202020204" pitchFamily="34" charset="0"/>
                <a:cs typeface="Arial" panose="020B0604020202020204" pitchFamily="34" charset="0"/>
              </a:rPr>
              <a:t>Taking account of errors that can occur is the fundamental attribution error (FAE) (Heider, 1958), also referred to as the correspondence bias (Jones &amp; Harris, 1967). </a:t>
            </a:r>
          </a:p>
        </p:txBody>
      </p:sp>
      <p:sp>
        <p:nvSpPr>
          <p:cNvPr id="6" name="TextBox 5">
            <a:extLst>
              <a:ext uri="{FF2B5EF4-FFF2-40B4-BE49-F238E27FC236}">
                <a16:creationId xmlns:a16="http://schemas.microsoft.com/office/drawing/2014/main" id="{9904C116-3A13-481E-BB56-3F1779BF7A69}"/>
              </a:ext>
            </a:extLst>
          </p:cNvPr>
          <p:cNvSpPr txBox="1"/>
          <p:nvPr/>
        </p:nvSpPr>
        <p:spPr>
          <a:xfrm>
            <a:off x="708302" y="3762108"/>
            <a:ext cx="5022574" cy="190821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FAE states that people are more likely to attribute behaviour internally, even when there is evidence to suggest that the behaviour was actually due to the situation.</a:t>
            </a:r>
          </a:p>
          <a:p>
            <a:endParaRPr lang="en-GB" dirty="0"/>
          </a:p>
        </p:txBody>
      </p:sp>
      <p:pic>
        <p:nvPicPr>
          <p:cNvPr id="9" name="Content Placeholder 8" descr="A close up of a device&#10;&#10;Description automatically generated">
            <a:hlinkClick r:id="rId3"/>
            <a:extLst>
              <a:ext uri="{FF2B5EF4-FFF2-40B4-BE49-F238E27FC236}">
                <a16:creationId xmlns:a16="http://schemas.microsoft.com/office/drawing/2014/main" id="{C5999F93-D694-4F55-BDD3-5613546A2A0D}"/>
              </a:ext>
            </a:extLst>
          </p:cNvPr>
          <p:cNvPicPr>
            <a:picLocks noGrp="1" noChangeAspect="1"/>
          </p:cNvPicPr>
          <p:nvPr>
            <p:ph sz="half" idx="2"/>
          </p:nvPr>
        </p:nvPicPr>
        <p:blipFill>
          <a:blip r:embed="rId4"/>
          <a:stretch>
            <a:fillRect/>
          </a:stretch>
        </p:blipFill>
        <p:spPr>
          <a:xfrm>
            <a:off x="6461125" y="2813727"/>
            <a:ext cx="4664075" cy="2327509"/>
          </a:xfrm>
        </p:spPr>
      </p:pic>
      <p:sp>
        <p:nvSpPr>
          <p:cNvPr id="10" name="TextBox 9">
            <a:extLst>
              <a:ext uri="{FF2B5EF4-FFF2-40B4-BE49-F238E27FC236}">
                <a16:creationId xmlns:a16="http://schemas.microsoft.com/office/drawing/2014/main" id="{545E6F9A-8D88-44BB-80A8-5CF2DD507A65}"/>
              </a:ext>
            </a:extLst>
          </p:cNvPr>
          <p:cNvSpPr txBox="1"/>
          <p:nvPr/>
        </p:nvSpPr>
        <p:spPr>
          <a:xfrm>
            <a:off x="2944871" y="5348408"/>
            <a:ext cx="8180329"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Let’s watch this video of a range of people talking about their experience of FAE – </a:t>
            </a:r>
            <a:r>
              <a:rPr lang="en-GB" sz="2000" i="1" dirty="0">
                <a:latin typeface="Arial" panose="020B0604020202020204" pitchFamily="34" charset="0"/>
                <a:cs typeface="Arial" panose="020B0604020202020204" pitchFamily="34" charset="0"/>
              </a:rPr>
              <a:t>consider how this could be relevant to our case study?</a:t>
            </a:r>
          </a:p>
        </p:txBody>
      </p:sp>
    </p:spTree>
    <p:extLst>
      <p:ext uri="{BB962C8B-B14F-4D97-AF65-F5344CB8AC3E}">
        <p14:creationId xmlns:p14="http://schemas.microsoft.com/office/powerpoint/2010/main" val="453717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AF62B-81F4-4718-B8EE-9CE6B825D75C}"/>
              </a:ext>
            </a:extLst>
          </p:cNvPr>
          <p:cNvSpPr>
            <a:spLocks noGrp="1"/>
          </p:cNvSpPr>
          <p:nvPr>
            <p:ph type="title"/>
          </p:nvPr>
        </p:nvSpPr>
        <p:spPr>
          <a:xfrm>
            <a:off x="1066800" y="1667497"/>
            <a:ext cx="10058400" cy="3523006"/>
          </a:xfrm>
        </p:spPr>
        <p:txBody>
          <a:bodyPr>
            <a:normAutofit fontScale="90000"/>
          </a:bodyPr>
          <a:lstStyle/>
          <a:p>
            <a:r>
              <a:rPr lang="en-GB" dirty="0"/>
              <a:t>Activity – 15mins</a:t>
            </a:r>
            <a:br>
              <a:rPr lang="en-GB" dirty="0"/>
            </a:br>
            <a:br>
              <a:rPr lang="en-GB" dirty="0"/>
            </a:br>
            <a:r>
              <a:rPr lang="en-GB" dirty="0"/>
              <a:t>Fundamental Attribution Error (FAE)</a:t>
            </a:r>
            <a:br>
              <a:rPr lang="en-GB" dirty="0"/>
            </a:br>
            <a:br>
              <a:rPr lang="en-GB" dirty="0"/>
            </a:br>
            <a:r>
              <a:rPr lang="en-GB" dirty="0"/>
              <a:t>Using the UWTSD library or Google Scholar. </a:t>
            </a:r>
            <a:br>
              <a:rPr lang="en-GB" dirty="0"/>
            </a:br>
            <a:br>
              <a:rPr lang="en-GB" dirty="0"/>
            </a:br>
            <a:r>
              <a:rPr lang="en-GB" dirty="0"/>
              <a:t>Find an article which discusses FAE. </a:t>
            </a:r>
            <a:br>
              <a:rPr lang="en-GB" dirty="0"/>
            </a:br>
            <a:br>
              <a:rPr lang="en-GB" dirty="0"/>
            </a:br>
            <a:r>
              <a:rPr lang="en-GB" dirty="0"/>
              <a:t>Share with the group. </a:t>
            </a:r>
            <a:br>
              <a:rPr lang="en-GB" dirty="0"/>
            </a:br>
            <a:endParaRPr lang="en-GB" dirty="0"/>
          </a:p>
        </p:txBody>
      </p:sp>
    </p:spTree>
    <p:extLst>
      <p:ext uri="{BB962C8B-B14F-4D97-AF65-F5344CB8AC3E}">
        <p14:creationId xmlns:p14="http://schemas.microsoft.com/office/powerpoint/2010/main" val="2566881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4AD16-A870-487D-8375-DE2CC7F12D4A}"/>
              </a:ext>
            </a:extLst>
          </p:cNvPr>
          <p:cNvSpPr>
            <a:spLocks noGrp="1"/>
          </p:cNvSpPr>
          <p:nvPr>
            <p:ph type="title"/>
          </p:nvPr>
        </p:nvSpPr>
        <p:spPr>
          <a:xfrm>
            <a:off x="739529" y="679361"/>
            <a:ext cx="5678215" cy="1061829"/>
          </a:xfrm>
        </p:spPr>
        <p:txBody>
          <a:bodyPr vert="horz" lIns="91440" tIns="45720" rIns="91440" bIns="45720" rtlCol="0" anchor="b">
            <a:normAutofit fontScale="90000"/>
          </a:bodyPr>
          <a:lstStyle/>
          <a:p>
            <a:r>
              <a:rPr lang="en-US" sz="4000" cap="all" dirty="0"/>
              <a:t>The actor-observer effect</a:t>
            </a:r>
          </a:p>
        </p:txBody>
      </p:sp>
      <p:sp>
        <p:nvSpPr>
          <p:cNvPr id="5" name="Content Placeholder 4">
            <a:extLst>
              <a:ext uri="{FF2B5EF4-FFF2-40B4-BE49-F238E27FC236}">
                <a16:creationId xmlns:a16="http://schemas.microsoft.com/office/drawing/2014/main" id="{0231C53B-C55E-435F-BC6E-BA0CCD567803}"/>
              </a:ext>
            </a:extLst>
          </p:cNvPr>
          <p:cNvSpPr>
            <a:spLocks noGrp="1"/>
          </p:cNvSpPr>
          <p:nvPr>
            <p:ph idx="1"/>
          </p:nvPr>
        </p:nvSpPr>
        <p:spPr>
          <a:xfrm>
            <a:off x="739531" y="2076646"/>
            <a:ext cx="5678213" cy="1086237"/>
          </a:xfrm>
        </p:spPr>
        <p:txBody>
          <a:bodyPr vert="horz" lIns="91440" tIns="45720" rIns="91440" bIns="45720" rtlCol="0">
            <a:normAutofit fontScale="92500"/>
          </a:bodyPr>
          <a:lstStyle/>
          <a:p>
            <a:pPr marL="0" indent="0">
              <a:lnSpc>
                <a:spcPct val="112000"/>
              </a:lnSpc>
              <a:spcBef>
                <a:spcPts val="0"/>
              </a:spcBef>
              <a:spcAft>
                <a:spcPts val="600"/>
              </a:spcAft>
              <a:buNone/>
            </a:pPr>
            <a:r>
              <a:rPr lang="en-US" sz="2300" dirty="0">
                <a:solidFill>
                  <a:schemeClr val="tx1">
                    <a:alpha val="85000"/>
                  </a:schemeClr>
                </a:solidFill>
              </a:rPr>
              <a:t>The actor-observer effect is closely linked to the fundamental attribution error (FAE).</a:t>
            </a:r>
          </a:p>
        </p:txBody>
      </p:sp>
      <p:pic>
        <p:nvPicPr>
          <p:cNvPr id="13" name="Graphic 12" descr="Eyes">
            <a:extLst>
              <a:ext uri="{FF2B5EF4-FFF2-40B4-BE49-F238E27FC236}">
                <a16:creationId xmlns:a16="http://schemas.microsoft.com/office/drawing/2014/main" id="{54DBEC0E-96BA-43FF-ACD5-7258BAD6EB8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17247" y="59362"/>
            <a:ext cx="1851282" cy="1851282"/>
          </a:xfrm>
          <a:prstGeom prst="rect">
            <a:avLst/>
          </a:prstGeom>
          <a:ln>
            <a:noFill/>
          </a:ln>
          <a:effectLst/>
        </p:spPr>
      </p:pic>
      <p:pic>
        <p:nvPicPr>
          <p:cNvPr id="9" name="Graphic 8" descr="Woman">
            <a:extLst>
              <a:ext uri="{FF2B5EF4-FFF2-40B4-BE49-F238E27FC236}">
                <a16:creationId xmlns:a16="http://schemas.microsoft.com/office/drawing/2014/main" id="{A2F628DE-3F9F-4E3E-BBE6-4FD461BEE07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34656" y="1744877"/>
            <a:ext cx="1749776" cy="1749776"/>
          </a:xfrm>
          <a:prstGeom prst="rect">
            <a:avLst/>
          </a:prstGeom>
          <a:ln>
            <a:noFill/>
          </a:ln>
          <a:effectLst/>
        </p:spPr>
      </p:pic>
      <p:pic>
        <p:nvPicPr>
          <p:cNvPr id="11" name="Graphic 10" descr="Woman">
            <a:extLst>
              <a:ext uri="{FF2B5EF4-FFF2-40B4-BE49-F238E27FC236}">
                <a16:creationId xmlns:a16="http://schemas.microsoft.com/office/drawing/2014/main" id="{E04D1E66-1B01-45BF-AACF-A054BFDD5B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01344" y="1695035"/>
            <a:ext cx="1749776" cy="1749776"/>
          </a:xfrm>
          <a:prstGeom prst="rect">
            <a:avLst/>
          </a:prstGeom>
        </p:spPr>
      </p:pic>
      <p:sp>
        <p:nvSpPr>
          <p:cNvPr id="6" name="TextBox 5">
            <a:extLst>
              <a:ext uri="{FF2B5EF4-FFF2-40B4-BE49-F238E27FC236}">
                <a16:creationId xmlns:a16="http://schemas.microsoft.com/office/drawing/2014/main" id="{C6EA3016-5E8F-4D91-8470-A22677374AA4}"/>
              </a:ext>
            </a:extLst>
          </p:cNvPr>
          <p:cNvSpPr txBox="1"/>
          <p:nvPr/>
        </p:nvSpPr>
        <p:spPr>
          <a:xfrm>
            <a:off x="535960" y="3162883"/>
            <a:ext cx="6085351" cy="1985159"/>
          </a:xfrm>
          <a:prstGeom prst="rect">
            <a:avLst/>
          </a:prstGeom>
          <a:noFill/>
        </p:spPr>
        <p:txBody>
          <a:bodyPr wrap="square" rtlCol="0">
            <a:spAutoFit/>
          </a:bodyPr>
          <a:lstStyle/>
          <a:p>
            <a:pPr marL="342900" indent="-342900">
              <a:spcAft>
                <a:spcPts val="600"/>
              </a:spcAft>
              <a:buSzPct val="150000"/>
              <a:buFont typeface="Wingdings" panose="05000000000000000000" pitchFamily="2" charset="2"/>
              <a:buChar char="§"/>
            </a:pPr>
            <a:r>
              <a:rPr lang="en-GB" sz="2000" dirty="0"/>
              <a:t> It is based on the observation that people are more likely to rely on dispositional   factors to explain how another person acts, rather than situational factors, which they are more likely to use to describe their own behaviour.</a:t>
            </a:r>
          </a:p>
          <a:p>
            <a:pPr>
              <a:spcAft>
                <a:spcPts val="600"/>
              </a:spcAft>
            </a:pPr>
            <a:endParaRPr lang="en-GB" dirty="0"/>
          </a:p>
        </p:txBody>
      </p:sp>
      <p:sp>
        <p:nvSpPr>
          <p:cNvPr id="7" name="TextBox 6">
            <a:extLst>
              <a:ext uri="{FF2B5EF4-FFF2-40B4-BE49-F238E27FC236}">
                <a16:creationId xmlns:a16="http://schemas.microsoft.com/office/drawing/2014/main" id="{3F67B64C-78B4-4BE4-80DD-7AEA7D8240BC}"/>
              </a:ext>
            </a:extLst>
          </p:cNvPr>
          <p:cNvSpPr txBox="1"/>
          <p:nvPr/>
        </p:nvSpPr>
        <p:spPr>
          <a:xfrm>
            <a:off x="739529" y="5200129"/>
            <a:ext cx="6006081" cy="1677382"/>
          </a:xfrm>
          <a:prstGeom prst="rect">
            <a:avLst/>
          </a:prstGeom>
          <a:noFill/>
        </p:spPr>
        <p:txBody>
          <a:bodyPr wrap="square" rtlCol="0">
            <a:spAutoFit/>
          </a:bodyPr>
          <a:lstStyle/>
          <a:p>
            <a:pPr marL="285750" indent="-285750">
              <a:spcAft>
                <a:spcPts val="600"/>
              </a:spcAft>
              <a:buSzPct val="150000"/>
              <a:buFont typeface="Wingdings" panose="05000000000000000000" pitchFamily="2" charset="2"/>
              <a:buChar char="§"/>
            </a:pPr>
            <a:r>
              <a:rPr lang="en-GB" sz="2000" dirty="0"/>
              <a:t>Put simply, this means that we are much more likely to attribute </a:t>
            </a:r>
            <a:r>
              <a:rPr lang="en-GB" sz="2000" b="1" dirty="0"/>
              <a:t>other people</a:t>
            </a:r>
            <a:r>
              <a:rPr lang="en-GB" sz="2000" dirty="0"/>
              <a:t>'s behaviour </a:t>
            </a:r>
            <a:r>
              <a:rPr lang="en-GB" sz="2000" b="1" dirty="0"/>
              <a:t>internally</a:t>
            </a:r>
            <a:r>
              <a:rPr lang="en-GB" sz="2000" dirty="0"/>
              <a:t> and our </a:t>
            </a:r>
            <a:r>
              <a:rPr lang="en-GB" sz="2000" b="1" dirty="0"/>
              <a:t>own</a:t>
            </a:r>
            <a:r>
              <a:rPr lang="en-GB" sz="2000" dirty="0"/>
              <a:t> behaviour </a:t>
            </a:r>
            <a:r>
              <a:rPr lang="en-GB" sz="2000" b="1" dirty="0"/>
              <a:t>externally</a:t>
            </a:r>
            <a:r>
              <a:rPr lang="en-GB" sz="2000" dirty="0"/>
              <a:t>.</a:t>
            </a:r>
          </a:p>
          <a:p>
            <a:pPr marL="285750" indent="-285750">
              <a:spcAft>
                <a:spcPts val="600"/>
              </a:spcAft>
              <a:buSzPct val="150000"/>
              <a:buFont typeface="Wingdings" panose="05000000000000000000" pitchFamily="2" charset="2"/>
              <a:buChar char="§"/>
            </a:pPr>
            <a:endParaRPr lang="en-GB" dirty="0"/>
          </a:p>
        </p:txBody>
      </p:sp>
    </p:spTree>
    <p:extLst>
      <p:ext uri="{BB962C8B-B14F-4D97-AF65-F5344CB8AC3E}">
        <p14:creationId xmlns:p14="http://schemas.microsoft.com/office/powerpoint/2010/main" val="223262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6"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14456-3A71-4FEE-A683-867508716C15}"/>
              </a:ext>
            </a:extLst>
          </p:cNvPr>
          <p:cNvSpPr>
            <a:spLocks noGrp="1"/>
          </p:cNvSpPr>
          <p:nvPr>
            <p:ph type="title"/>
          </p:nvPr>
        </p:nvSpPr>
        <p:spPr/>
        <p:txBody>
          <a:bodyPr/>
          <a:lstStyle/>
          <a:p>
            <a:r>
              <a:rPr lang="en-US" sz="4000" cap="all" dirty="0"/>
              <a:t>The actor-observer effect</a:t>
            </a:r>
            <a:endParaRPr lang="en-GB" dirty="0"/>
          </a:p>
        </p:txBody>
      </p:sp>
      <p:sp>
        <p:nvSpPr>
          <p:cNvPr id="4" name="TextBox 3">
            <a:extLst>
              <a:ext uri="{FF2B5EF4-FFF2-40B4-BE49-F238E27FC236}">
                <a16:creationId xmlns:a16="http://schemas.microsoft.com/office/drawing/2014/main" id="{E284404C-09D6-48F8-9D5F-5ABEA73156F8}"/>
              </a:ext>
            </a:extLst>
          </p:cNvPr>
          <p:cNvSpPr txBox="1"/>
          <p:nvPr/>
        </p:nvSpPr>
        <p:spPr>
          <a:xfrm>
            <a:off x="4336055" y="2813423"/>
            <a:ext cx="6619024" cy="677108"/>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endParaRPr lang="en-GB" dirty="0"/>
          </a:p>
        </p:txBody>
      </p:sp>
      <p:sp>
        <p:nvSpPr>
          <p:cNvPr id="8" name="Freeform: Shape 7">
            <a:extLst>
              <a:ext uri="{FF2B5EF4-FFF2-40B4-BE49-F238E27FC236}">
                <a16:creationId xmlns:a16="http://schemas.microsoft.com/office/drawing/2014/main" id="{14440C0A-53AF-4363-8462-87A01574CCF7}"/>
              </a:ext>
            </a:extLst>
          </p:cNvPr>
          <p:cNvSpPr/>
          <p:nvPr/>
        </p:nvSpPr>
        <p:spPr>
          <a:xfrm rot="16200000">
            <a:off x="589119" y="2445404"/>
            <a:ext cx="4026539" cy="3759990"/>
          </a:xfrm>
          <a:custGeom>
            <a:avLst/>
            <a:gdLst>
              <a:gd name="connsiteX0" fmla="*/ 0 w 4383901"/>
              <a:gd name="connsiteY0" fmla="*/ 219195 h 4508462"/>
              <a:gd name="connsiteX1" fmla="*/ 219195 w 4383901"/>
              <a:gd name="connsiteY1" fmla="*/ 0 h 4508462"/>
              <a:gd name="connsiteX2" fmla="*/ 4164706 w 4383901"/>
              <a:gd name="connsiteY2" fmla="*/ 0 h 4508462"/>
              <a:gd name="connsiteX3" fmla="*/ 4383901 w 4383901"/>
              <a:gd name="connsiteY3" fmla="*/ 219195 h 4508462"/>
              <a:gd name="connsiteX4" fmla="*/ 4383901 w 4383901"/>
              <a:gd name="connsiteY4" fmla="*/ 4289267 h 4508462"/>
              <a:gd name="connsiteX5" fmla="*/ 4164706 w 4383901"/>
              <a:gd name="connsiteY5" fmla="*/ 4508462 h 4508462"/>
              <a:gd name="connsiteX6" fmla="*/ 219195 w 4383901"/>
              <a:gd name="connsiteY6" fmla="*/ 4508462 h 4508462"/>
              <a:gd name="connsiteX7" fmla="*/ 0 w 4383901"/>
              <a:gd name="connsiteY7" fmla="*/ 4289267 h 4508462"/>
              <a:gd name="connsiteX8" fmla="*/ 0 w 4383901"/>
              <a:gd name="connsiteY8" fmla="*/ 219195 h 450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3901" h="4508462">
                <a:moveTo>
                  <a:pt x="4170762" y="1"/>
                </a:moveTo>
                <a:cubicBezTo>
                  <a:pt x="4288475" y="1"/>
                  <a:pt x="4383901" y="100926"/>
                  <a:pt x="4383901" y="225424"/>
                </a:cubicBezTo>
                <a:lnTo>
                  <a:pt x="4383901" y="4283038"/>
                </a:lnTo>
                <a:cubicBezTo>
                  <a:pt x="4383901" y="4407536"/>
                  <a:pt x="4288475" y="4508461"/>
                  <a:pt x="4170762" y="4508461"/>
                </a:cubicBezTo>
                <a:lnTo>
                  <a:pt x="213139" y="4508461"/>
                </a:lnTo>
                <a:cubicBezTo>
                  <a:pt x="95426" y="4508461"/>
                  <a:pt x="0" y="4407536"/>
                  <a:pt x="0" y="4283038"/>
                </a:cubicBezTo>
                <a:lnTo>
                  <a:pt x="0" y="225424"/>
                </a:lnTo>
                <a:cubicBezTo>
                  <a:pt x="0" y="100926"/>
                  <a:pt x="95426" y="1"/>
                  <a:pt x="213139" y="1"/>
                </a:cubicBezTo>
                <a:lnTo>
                  <a:pt x="4170762" y="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811523" tIns="161164" rIns="208915" bIns="3507120" numCol="1" spcCol="1270" anchor="t" anchorCtr="0">
            <a:noAutofit/>
          </a:bodyPr>
          <a:lstStyle/>
          <a:p>
            <a:pPr marL="0" lvl="0" indent="0" algn="r" defTabSz="2089150">
              <a:lnSpc>
                <a:spcPct val="90000"/>
              </a:lnSpc>
              <a:spcBef>
                <a:spcPct val="0"/>
              </a:spcBef>
              <a:spcAft>
                <a:spcPct val="35000"/>
              </a:spcAft>
              <a:buNone/>
            </a:pPr>
            <a:r>
              <a:rPr lang="en-GB" sz="4700" kern="1200" dirty="0"/>
              <a:t>.</a:t>
            </a:r>
          </a:p>
        </p:txBody>
      </p:sp>
      <p:sp>
        <p:nvSpPr>
          <p:cNvPr id="9" name="Freeform: Shape 8">
            <a:extLst>
              <a:ext uri="{FF2B5EF4-FFF2-40B4-BE49-F238E27FC236}">
                <a16:creationId xmlns:a16="http://schemas.microsoft.com/office/drawing/2014/main" id="{83937A5F-2F87-4AD7-A99E-8BF4B2438A79}"/>
              </a:ext>
            </a:extLst>
          </p:cNvPr>
          <p:cNvSpPr/>
          <p:nvPr/>
        </p:nvSpPr>
        <p:spPr>
          <a:xfrm>
            <a:off x="1312031" y="2342489"/>
            <a:ext cx="3024023" cy="4026541"/>
          </a:xfrm>
          <a:custGeom>
            <a:avLst/>
            <a:gdLst>
              <a:gd name="connsiteX0" fmla="*/ 0 w 3266006"/>
              <a:gd name="connsiteY0" fmla="*/ 0 h 4508462"/>
              <a:gd name="connsiteX1" fmla="*/ 3266006 w 3266006"/>
              <a:gd name="connsiteY1" fmla="*/ 0 h 4508462"/>
              <a:gd name="connsiteX2" fmla="*/ 3266006 w 3266006"/>
              <a:gd name="connsiteY2" fmla="*/ 4508462 h 4508462"/>
              <a:gd name="connsiteX3" fmla="*/ 0 w 3266006"/>
              <a:gd name="connsiteY3" fmla="*/ 4508462 h 4508462"/>
              <a:gd name="connsiteX4" fmla="*/ 0 w 3266006"/>
              <a:gd name="connsiteY4" fmla="*/ 0 h 4508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006" h="4508462">
                <a:moveTo>
                  <a:pt x="0" y="0"/>
                </a:moveTo>
                <a:lnTo>
                  <a:pt x="3266006" y="0"/>
                </a:lnTo>
                <a:lnTo>
                  <a:pt x="3266006" y="4508462"/>
                </a:lnTo>
                <a:lnTo>
                  <a:pt x="0" y="4508462"/>
                </a:lnTo>
                <a:lnTo>
                  <a:pt x="0" y="0"/>
                </a:lnTo>
                <a:close/>
              </a:path>
            </a:pathLst>
          </a:custGeom>
          <a:noFill/>
          <a:ln>
            <a:noFill/>
          </a:ln>
          <a:sp3d/>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So, for example, if we saw somebody fall over as they were walking down the street, we would likely attribute that behaviour internally and come to the conclusion that the person we observed is clumsy.</a:t>
            </a:r>
            <a:endParaRPr lang="en-GB" sz="2400" kern="1200" dirty="0"/>
          </a:p>
        </p:txBody>
      </p:sp>
      <p:sp>
        <p:nvSpPr>
          <p:cNvPr id="10" name="Freeform: Shape 9">
            <a:extLst>
              <a:ext uri="{FF2B5EF4-FFF2-40B4-BE49-F238E27FC236}">
                <a16:creationId xmlns:a16="http://schemas.microsoft.com/office/drawing/2014/main" id="{7ACAD5FF-CE30-40B9-B46A-603F4A8336F0}"/>
              </a:ext>
            </a:extLst>
          </p:cNvPr>
          <p:cNvSpPr/>
          <p:nvPr/>
        </p:nvSpPr>
        <p:spPr>
          <a:xfrm rot="16200000">
            <a:off x="8005688" y="2611449"/>
            <a:ext cx="3955460" cy="3252447"/>
          </a:xfrm>
          <a:custGeom>
            <a:avLst/>
            <a:gdLst>
              <a:gd name="connsiteX0" fmla="*/ 0 w 4116574"/>
              <a:gd name="connsiteY0" fmla="*/ 205829 h 4447779"/>
              <a:gd name="connsiteX1" fmla="*/ 205829 w 4116574"/>
              <a:gd name="connsiteY1" fmla="*/ 0 h 4447779"/>
              <a:gd name="connsiteX2" fmla="*/ 3910745 w 4116574"/>
              <a:gd name="connsiteY2" fmla="*/ 0 h 4447779"/>
              <a:gd name="connsiteX3" fmla="*/ 4116574 w 4116574"/>
              <a:gd name="connsiteY3" fmla="*/ 205829 h 4447779"/>
              <a:gd name="connsiteX4" fmla="*/ 4116574 w 4116574"/>
              <a:gd name="connsiteY4" fmla="*/ 4241950 h 4447779"/>
              <a:gd name="connsiteX5" fmla="*/ 3910745 w 4116574"/>
              <a:gd name="connsiteY5" fmla="*/ 4447779 h 4447779"/>
              <a:gd name="connsiteX6" fmla="*/ 205829 w 4116574"/>
              <a:gd name="connsiteY6" fmla="*/ 4447779 h 4447779"/>
              <a:gd name="connsiteX7" fmla="*/ 0 w 4116574"/>
              <a:gd name="connsiteY7" fmla="*/ 4241950 h 4447779"/>
              <a:gd name="connsiteX8" fmla="*/ 0 w 4116574"/>
              <a:gd name="connsiteY8" fmla="*/ 205829 h 444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6574" h="4447779">
                <a:moveTo>
                  <a:pt x="3926072" y="1"/>
                </a:moveTo>
                <a:cubicBezTo>
                  <a:pt x="4031283" y="1"/>
                  <a:pt x="4116574" y="99568"/>
                  <a:pt x="4116574" y="222390"/>
                </a:cubicBezTo>
                <a:lnTo>
                  <a:pt x="4116574" y="4225389"/>
                </a:lnTo>
                <a:cubicBezTo>
                  <a:pt x="4116574" y="4348211"/>
                  <a:pt x="4031283" y="4447778"/>
                  <a:pt x="3926072" y="4447778"/>
                </a:cubicBezTo>
                <a:lnTo>
                  <a:pt x="190502" y="4447778"/>
                </a:lnTo>
                <a:cubicBezTo>
                  <a:pt x="85291" y="4447778"/>
                  <a:pt x="0" y="4348211"/>
                  <a:pt x="0" y="4225389"/>
                </a:cubicBezTo>
                <a:lnTo>
                  <a:pt x="0" y="222390"/>
                </a:lnTo>
                <a:cubicBezTo>
                  <a:pt x="0" y="99568"/>
                  <a:pt x="85291" y="1"/>
                  <a:pt x="190502" y="1"/>
                </a:cubicBezTo>
                <a:lnTo>
                  <a:pt x="3926072" y="1"/>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800600" tIns="161163" rIns="208915" bIns="3293260" numCol="1" spcCol="1270" anchor="t" anchorCtr="0">
            <a:noAutofit/>
          </a:bodyPr>
          <a:lstStyle/>
          <a:p>
            <a:pPr marL="0" lvl="0" indent="0" algn="r" defTabSz="2089150">
              <a:lnSpc>
                <a:spcPct val="90000"/>
              </a:lnSpc>
              <a:spcBef>
                <a:spcPct val="0"/>
              </a:spcBef>
              <a:spcAft>
                <a:spcPct val="35000"/>
              </a:spcAft>
              <a:buNone/>
            </a:pPr>
            <a:r>
              <a:rPr lang="en-GB" sz="4700" kern="1200" dirty="0"/>
              <a:t>.</a:t>
            </a:r>
          </a:p>
        </p:txBody>
      </p:sp>
      <p:sp>
        <p:nvSpPr>
          <p:cNvPr id="11" name="Flowchart: Extract 10">
            <a:extLst>
              <a:ext uri="{FF2B5EF4-FFF2-40B4-BE49-F238E27FC236}">
                <a16:creationId xmlns:a16="http://schemas.microsoft.com/office/drawing/2014/main" id="{4DF9F733-4A91-4498-A876-20B4187A5EE8}"/>
              </a:ext>
            </a:extLst>
          </p:cNvPr>
          <p:cNvSpPr/>
          <p:nvPr/>
        </p:nvSpPr>
        <p:spPr>
          <a:xfrm rot="16200000">
            <a:off x="3952844" y="5408965"/>
            <a:ext cx="766421" cy="763355"/>
          </a:xfrm>
          <a:prstGeom prst="flowChartExtra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BCFD89F1-B45F-4FB3-AC3F-D1188A3010CC}"/>
              </a:ext>
            </a:extLst>
          </p:cNvPr>
          <p:cNvSpPr/>
          <p:nvPr/>
        </p:nvSpPr>
        <p:spPr>
          <a:xfrm>
            <a:off x="8633637" y="2342489"/>
            <a:ext cx="2819882" cy="4056648"/>
          </a:xfrm>
          <a:custGeom>
            <a:avLst/>
            <a:gdLst>
              <a:gd name="connsiteX0" fmla="*/ 0 w 3066848"/>
              <a:gd name="connsiteY0" fmla="*/ 0 h 4447779"/>
              <a:gd name="connsiteX1" fmla="*/ 3066848 w 3066848"/>
              <a:gd name="connsiteY1" fmla="*/ 0 h 4447779"/>
              <a:gd name="connsiteX2" fmla="*/ 3066848 w 3066848"/>
              <a:gd name="connsiteY2" fmla="*/ 4447779 h 4447779"/>
              <a:gd name="connsiteX3" fmla="*/ 0 w 3066848"/>
              <a:gd name="connsiteY3" fmla="*/ 4447779 h 4447779"/>
              <a:gd name="connsiteX4" fmla="*/ 0 w 3066848"/>
              <a:gd name="connsiteY4" fmla="*/ 0 h 4447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6848" h="4447779">
                <a:moveTo>
                  <a:pt x="0" y="0"/>
                </a:moveTo>
                <a:lnTo>
                  <a:pt x="3066848" y="0"/>
                </a:lnTo>
                <a:lnTo>
                  <a:pt x="3066848" y="4447779"/>
                </a:lnTo>
                <a:lnTo>
                  <a:pt x="0" y="4447779"/>
                </a:lnTo>
                <a:lnTo>
                  <a:pt x="0" y="0"/>
                </a:lnTo>
                <a:close/>
              </a:path>
            </a:pathLst>
          </a:custGeom>
          <a:noFill/>
          <a:ln>
            <a:noFill/>
          </a:ln>
          <a:sp3d/>
        </p:spPr>
        <p:style>
          <a:lnRef idx="2">
            <a:scrgbClr r="0" g="0" b="0"/>
          </a:lnRef>
          <a:fillRef idx="1">
            <a:scrgbClr r="0" g="0" b="0"/>
          </a:fillRef>
          <a:effectRef idx="0">
            <a:schemeClr val="accent2">
              <a:hueOff val="5617257"/>
              <a:satOff val="-17921"/>
              <a:lumOff val="-6961"/>
              <a:alphaOff val="0"/>
            </a:schemeClr>
          </a:effectRef>
          <a:fontRef idx="minor">
            <a:schemeClr val="lt1"/>
          </a:fontRef>
        </p:style>
        <p:txBody>
          <a:bodyPr spcFirstLastPara="0" vert="horz" wrap="square" lIns="0" tIns="99441" rIns="0" bIns="0" numCol="1" spcCol="1270" anchor="t" anchorCtr="0">
            <a:noAutofit/>
          </a:bodyPr>
          <a:lstStyle/>
          <a:p>
            <a:pPr marL="0" lvl="0" indent="0" algn="l" defTabSz="128905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If, on the other hand, we fell over as we were walking down the street, we would likely attribute the behaviour externally and blame it on something like an uneven pavement.</a:t>
            </a:r>
            <a:endParaRPr lang="en-GB" sz="2400" kern="1200" dirty="0">
              <a:solidFill>
                <a:schemeClr val="tx1"/>
              </a:solidFill>
            </a:endParaRPr>
          </a:p>
        </p:txBody>
      </p:sp>
      <p:sp>
        <p:nvSpPr>
          <p:cNvPr id="14" name="Flowchart: Extract 13">
            <a:extLst>
              <a:ext uri="{FF2B5EF4-FFF2-40B4-BE49-F238E27FC236}">
                <a16:creationId xmlns:a16="http://schemas.microsoft.com/office/drawing/2014/main" id="{6BAEAEB7-09F5-4DD7-8ABB-50976565BFEE}"/>
              </a:ext>
            </a:extLst>
          </p:cNvPr>
          <p:cNvSpPr/>
          <p:nvPr/>
        </p:nvSpPr>
        <p:spPr>
          <a:xfrm rot="5400000">
            <a:off x="8011360" y="5408966"/>
            <a:ext cx="766421" cy="763355"/>
          </a:xfrm>
          <a:prstGeom prst="flowChartExtract">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6919291A-248E-46B1-9F1B-A7FC729C6469}"/>
              </a:ext>
            </a:extLst>
          </p:cNvPr>
          <p:cNvSpPr/>
          <p:nvPr/>
        </p:nvSpPr>
        <p:spPr>
          <a:xfrm>
            <a:off x="6880581" y="2527201"/>
            <a:ext cx="3791334" cy="5213301"/>
          </a:xfrm>
          <a:custGeom>
            <a:avLst/>
            <a:gdLst>
              <a:gd name="connsiteX0" fmla="*/ 0 w 3791334"/>
              <a:gd name="connsiteY0" fmla="*/ 0 h 5213301"/>
              <a:gd name="connsiteX1" fmla="*/ 3791334 w 3791334"/>
              <a:gd name="connsiteY1" fmla="*/ 0 h 5213301"/>
              <a:gd name="connsiteX2" fmla="*/ 3791334 w 3791334"/>
              <a:gd name="connsiteY2" fmla="*/ 5213301 h 5213301"/>
              <a:gd name="connsiteX3" fmla="*/ 0 w 3791334"/>
              <a:gd name="connsiteY3" fmla="*/ 5213301 h 5213301"/>
              <a:gd name="connsiteX4" fmla="*/ 0 w 3791334"/>
              <a:gd name="connsiteY4" fmla="*/ 0 h 5213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1334" h="5213301">
                <a:moveTo>
                  <a:pt x="0" y="0"/>
                </a:moveTo>
                <a:lnTo>
                  <a:pt x="3791334" y="0"/>
                </a:lnTo>
                <a:lnTo>
                  <a:pt x="3791334" y="5213301"/>
                </a:lnTo>
                <a:lnTo>
                  <a:pt x="0" y="5213301"/>
                </a:lnTo>
                <a:lnTo>
                  <a:pt x="0" y="0"/>
                </a:lnTo>
                <a:close/>
              </a:path>
            </a:pathLst>
          </a:custGeom>
          <a:noFill/>
          <a:ln>
            <a:noFill/>
          </a:ln>
          <a:sp3d/>
        </p:spPr>
        <p:style>
          <a:lnRef idx="2">
            <a:scrgbClr r="0" g="0" b="0"/>
          </a:lnRef>
          <a:fillRef idx="1">
            <a:scrgbClr r="0" g="0" b="0"/>
          </a:fillRef>
          <a:effectRef idx="0">
            <a:schemeClr val="accent2">
              <a:hueOff val="11234514"/>
              <a:satOff val="-35841"/>
              <a:lumOff val="-13922"/>
              <a:alphaOff val="0"/>
            </a:schemeClr>
          </a:effectRef>
          <a:fontRef idx="minor">
            <a:schemeClr val="lt1"/>
          </a:fontRef>
        </p:style>
        <p:txBody>
          <a:bodyPr spcFirstLastPara="0" vert="horz" wrap="square" lIns="0" tIns="99441" rIns="0" bIns="0" numCol="1" spcCol="1270" anchor="t" anchorCtr="0">
            <a:noAutofit/>
          </a:bodyPr>
          <a:lstStyle/>
          <a:p>
            <a:pPr marL="0" lvl="0" indent="0" algn="l" defTabSz="1289050">
              <a:lnSpc>
                <a:spcPct val="90000"/>
              </a:lnSpc>
              <a:spcBef>
                <a:spcPct val="0"/>
              </a:spcBef>
              <a:spcAft>
                <a:spcPct val="35000"/>
              </a:spcAft>
              <a:buNone/>
            </a:pPr>
            <a:endParaRPr lang="en-GB" sz="2900" kern="1200"/>
          </a:p>
        </p:txBody>
      </p:sp>
      <p:pic>
        <p:nvPicPr>
          <p:cNvPr id="17" name="Picture 16" descr="A person doing a stunt on a city street&#10;&#10;Description automatically generated">
            <a:extLst>
              <a:ext uri="{FF2B5EF4-FFF2-40B4-BE49-F238E27FC236}">
                <a16:creationId xmlns:a16="http://schemas.microsoft.com/office/drawing/2014/main" id="{4F47E079-8FCB-4FAA-940D-5192678D2C8D}"/>
              </a:ext>
            </a:extLst>
          </p:cNvPr>
          <p:cNvPicPr>
            <a:picLocks noChangeAspect="1"/>
          </p:cNvPicPr>
          <p:nvPr/>
        </p:nvPicPr>
        <p:blipFill>
          <a:blip r:embed="rId3"/>
          <a:stretch>
            <a:fillRect/>
          </a:stretch>
        </p:blipFill>
        <p:spPr>
          <a:xfrm>
            <a:off x="4837892" y="2582672"/>
            <a:ext cx="3088497" cy="2316373"/>
          </a:xfrm>
          <a:prstGeom prst="rect">
            <a:avLst/>
          </a:prstGeom>
        </p:spPr>
      </p:pic>
      <p:sp>
        <p:nvSpPr>
          <p:cNvPr id="18" name="TextBox 17">
            <a:extLst>
              <a:ext uri="{FF2B5EF4-FFF2-40B4-BE49-F238E27FC236}">
                <a16:creationId xmlns:a16="http://schemas.microsoft.com/office/drawing/2014/main" id="{E6209504-994B-4105-9853-CA23D6CF8541}"/>
              </a:ext>
            </a:extLst>
          </p:cNvPr>
          <p:cNvSpPr txBox="1"/>
          <p:nvPr/>
        </p:nvSpPr>
        <p:spPr>
          <a:xfrm>
            <a:off x="6346427" y="4794114"/>
            <a:ext cx="1927131" cy="307777"/>
          </a:xfrm>
          <a:prstGeom prst="rect">
            <a:avLst/>
          </a:prstGeom>
          <a:noFill/>
        </p:spPr>
        <p:txBody>
          <a:bodyPr wrap="none" rtlCol="0">
            <a:spAutoFit/>
          </a:bodyPr>
          <a:lstStyle/>
          <a:p>
            <a:r>
              <a:rPr lang="en-GB" sz="1400" dirty="0"/>
              <a:t>(Getty Images, 2014</a:t>
            </a:r>
          </a:p>
        </p:txBody>
      </p:sp>
    </p:spTree>
    <p:extLst>
      <p:ext uri="{BB962C8B-B14F-4D97-AF65-F5344CB8AC3E}">
        <p14:creationId xmlns:p14="http://schemas.microsoft.com/office/powerpoint/2010/main" val="1747569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26" presetClass="exit" presetSubtype="0" fill="hold" nodeType="clickEffect">
                                  <p:stCondLst>
                                    <p:cond delay="0"/>
                                  </p:stCondLst>
                                  <p:childTnLst>
                                    <p:animEffect transition="out" filter="wipe(down)">
                                      <p:cBhvr>
                                        <p:cTn id="40" dur="180" accel="50000">
                                          <p:stCondLst>
                                            <p:cond delay="1820"/>
                                          </p:stCondLst>
                                        </p:cTn>
                                        <p:tgtEl>
                                          <p:spTgt spid="17"/>
                                        </p:tgtEl>
                                      </p:cBhvr>
                                    </p:animEffect>
                                    <p:anim calcmode="lin" valueType="num">
                                      <p:cBhvr>
                                        <p:cTn id="41" dur="1822" tmFilter="0,0; 0.14,0.31; 0.43,0.73; 0.71,0.91; 1.0,1.0">
                                          <p:stCondLst>
                                            <p:cond delay="0"/>
                                          </p:stCondLst>
                                        </p:cTn>
                                        <p:tgtEl>
                                          <p:spTgt spid="17"/>
                                        </p:tgtEl>
                                        <p:attrNameLst>
                                          <p:attrName>ppt_x</p:attrName>
                                        </p:attrNameLst>
                                      </p:cBhvr>
                                      <p:tavLst>
                                        <p:tav tm="0">
                                          <p:val>
                                            <p:strVal val="ppt_x"/>
                                          </p:val>
                                        </p:tav>
                                        <p:tav tm="100000">
                                          <p:val>
                                            <p:strVal val="#ppt_x+0.25"/>
                                          </p:val>
                                        </p:tav>
                                      </p:tavLst>
                                    </p:anim>
                                    <p:anim calcmode="lin" valueType="num">
                                      <p:cBhvr>
                                        <p:cTn id="42" dur="178">
                                          <p:stCondLst>
                                            <p:cond delay="1822"/>
                                          </p:stCondLst>
                                        </p:cTn>
                                        <p:tgtEl>
                                          <p:spTgt spid="17"/>
                                        </p:tgtEl>
                                        <p:attrNameLst>
                                          <p:attrName>ppt_x</p:attrName>
                                        </p:attrNameLst>
                                      </p:cBhvr>
                                      <p:tavLst>
                                        <p:tav tm="0">
                                          <p:val>
                                            <p:strVal val="ppt_x"/>
                                          </p:val>
                                        </p:tav>
                                        <p:tav tm="100000">
                                          <p:val>
                                            <p:strVal val="ppt_x"/>
                                          </p:val>
                                        </p:tav>
                                      </p:tavLst>
                                    </p:anim>
                                    <p:anim calcmode="lin" valueType="num">
                                      <p:cBhvr>
                                        <p:cTn id="43" dur="664" tmFilter="0.0,0.0;0.25,0.07;0.50,0.2;0.75,0.467;1.0,1.0">
                                          <p:stCondLst>
                                            <p:cond delay="0"/>
                                          </p:stCondLst>
                                        </p:cTn>
                                        <p:tgtEl>
                                          <p:spTgt spid="1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44" dur="664" tmFilter="0, 0; 0.125,0.2665; 0.25,0.4; 0.375,0.465; 0.5,0.5;  0.625,0.535; 0.75,0.6; 0.875,0.7335; 1,1">
                                          <p:stCondLst>
                                            <p:cond delay="664"/>
                                          </p:stCondLst>
                                        </p:cTn>
                                        <p:tgtEl>
                                          <p:spTgt spid="1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45" dur="332" tmFilter="0, 0; 0.125,0.2665; 0.25,0.4; 0.375,0.465; 0.5,0.5;  0.625,0.535; 0.75,0.6; 0.875,0.7335; 1,1">
                                          <p:stCondLst>
                                            <p:cond delay="1324"/>
                                          </p:stCondLst>
                                        </p:cTn>
                                        <p:tgtEl>
                                          <p:spTgt spid="1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46" dur="164" tmFilter="0, 0; 0.125,0.2665; 0.25,0.4; 0.375,0.465; 0.5,0.5;  0.625,0.535; 0.75,0.6; 0.875,0.7335; 1,1">
                                          <p:stCondLst>
                                            <p:cond delay="1656"/>
                                          </p:stCondLst>
                                        </p:cTn>
                                        <p:tgtEl>
                                          <p:spTgt spid="1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47" dur="180" accel="50000">
                                          <p:stCondLst>
                                            <p:cond delay="1820"/>
                                          </p:stCondLst>
                                        </p:cTn>
                                        <p:tgtEl>
                                          <p:spTgt spid="17"/>
                                        </p:tgtEl>
                                        <p:attrNameLst>
                                          <p:attrName>ppt_y</p:attrName>
                                        </p:attrNameLst>
                                      </p:cBhvr>
                                      <p:tavLst>
                                        <p:tav tm="0">
                                          <p:val>
                                            <p:strVal val="ppt_y"/>
                                          </p:val>
                                        </p:tav>
                                        <p:tav tm="100000">
                                          <p:val>
                                            <p:strVal val="ppt_y+ppt_h"/>
                                          </p:val>
                                        </p:tav>
                                      </p:tavLst>
                                    </p:anim>
                                    <p:animScale>
                                      <p:cBhvr>
                                        <p:cTn id="48" dur="26">
                                          <p:stCondLst>
                                            <p:cond delay="620"/>
                                          </p:stCondLst>
                                        </p:cTn>
                                        <p:tgtEl>
                                          <p:spTgt spid="17"/>
                                        </p:tgtEl>
                                      </p:cBhvr>
                                      <p:to x="100000" y="60000"/>
                                    </p:animScale>
                                    <p:animScale>
                                      <p:cBhvr>
                                        <p:cTn id="49" dur="166" decel="50000">
                                          <p:stCondLst>
                                            <p:cond delay="646"/>
                                          </p:stCondLst>
                                        </p:cTn>
                                        <p:tgtEl>
                                          <p:spTgt spid="17"/>
                                        </p:tgtEl>
                                      </p:cBhvr>
                                      <p:to x="100000" y="100000"/>
                                    </p:animScale>
                                    <p:animScale>
                                      <p:cBhvr>
                                        <p:cTn id="50" dur="26">
                                          <p:stCondLst>
                                            <p:cond delay="1312"/>
                                          </p:stCondLst>
                                        </p:cTn>
                                        <p:tgtEl>
                                          <p:spTgt spid="17"/>
                                        </p:tgtEl>
                                      </p:cBhvr>
                                      <p:to x="100000" y="80000"/>
                                    </p:animScale>
                                    <p:animScale>
                                      <p:cBhvr>
                                        <p:cTn id="51" dur="166" decel="50000">
                                          <p:stCondLst>
                                            <p:cond delay="1338"/>
                                          </p:stCondLst>
                                        </p:cTn>
                                        <p:tgtEl>
                                          <p:spTgt spid="17"/>
                                        </p:tgtEl>
                                      </p:cBhvr>
                                      <p:to x="100000" y="100000"/>
                                    </p:animScale>
                                    <p:animScale>
                                      <p:cBhvr>
                                        <p:cTn id="52" dur="26">
                                          <p:stCondLst>
                                            <p:cond delay="1642"/>
                                          </p:stCondLst>
                                        </p:cTn>
                                        <p:tgtEl>
                                          <p:spTgt spid="17"/>
                                        </p:tgtEl>
                                      </p:cBhvr>
                                      <p:to x="100000" y="90000"/>
                                    </p:animScale>
                                    <p:animScale>
                                      <p:cBhvr>
                                        <p:cTn id="53" dur="166" decel="50000">
                                          <p:stCondLst>
                                            <p:cond delay="1668"/>
                                          </p:stCondLst>
                                        </p:cTn>
                                        <p:tgtEl>
                                          <p:spTgt spid="17"/>
                                        </p:tgtEl>
                                      </p:cBhvr>
                                      <p:to x="100000" y="100000"/>
                                    </p:animScale>
                                    <p:animScale>
                                      <p:cBhvr>
                                        <p:cTn id="54" dur="26">
                                          <p:stCondLst>
                                            <p:cond delay="1808"/>
                                          </p:stCondLst>
                                        </p:cTn>
                                        <p:tgtEl>
                                          <p:spTgt spid="17"/>
                                        </p:tgtEl>
                                      </p:cBhvr>
                                      <p:to x="100000" y="95000"/>
                                    </p:animScale>
                                    <p:animScale>
                                      <p:cBhvr>
                                        <p:cTn id="55" dur="166" decel="50000">
                                          <p:stCondLst>
                                            <p:cond delay="1834"/>
                                          </p:stCondLst>
                                        </p:cTn>
                                        <p:tgtEl>
                                          <p:spTgt spid="17"/>
                                        </p:tgtEl>
                                      </p:cBhvr>
                                      <p:to x="100000" y="100000"/>
                                    </p:animScale>
                                    <p:set>
                                      <p:cBhvr>
                                        <p:cTn id="56" dur="1" fill="hold">
                                          <p:stCondLst>
                                            <p:cond delay="19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animBg="1"/>
      <p:bldP spid="9" grpId="0"/>
      <p:bldP spid="10" grpId="0" animBg="1"/>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84CC9-256A-4754-AA3E-BD060F638E73}"/>
              </a:ext>
            </a:extLst>
          </p:cNvPr>
          <p:cNvSpPr>
            <a:spLocks noGrp="1"/>
          </p:cNvSpPr>
          <p:nvPr>
            <p:ph type="title"/>
          </p:nvPr>
        </p:nvSpPr>
        <p:spPr/>
        <p:txBody>
          <a:bodyPr/>
          <a:lstStyle/>
          <a:p>
            <a:r>
              <a:rPr lang="en-GB" dirty="0"/>
              <a:t>Self-serving bias</a:t>
            </a:r>
          </a:p>
        </p:txBody>
      </p:sp>
      <p:sp>
        <p:nvSpPr>
          <p:cNvPr id="3" name="Content Placeholder 2">
            <a:extLst>
              <a:ext uri="{FF2B5EF4-FFF2-40B4-BE49-F238E27FC236}">
                <a16:creationId xmlns:a16="http://schemas.microsoft.com/office/drawing/2014/main" id="{F8516A25-6277-4A2E-8DC1-69CAF75DD0FB}"/>
              </a:ext>
            </a:extLst>
          </p:cNvPr>
          <p:cNvSpPr>
            <a:spLocks noGrp="1"/>
          </p:cNvSpPr>
          <p:nvPr>
            <p:ph idx="1"/>
          </p:nvPr>
        </p:nvSpPr>
        <p:spPr>
          <a:xfrm>
            <a:off x="1371600" y="2015763"/>
            <a:ext cx="9601200" cy="988423"/>
          </a:xfrm>
        </p:spPr>
        <p:txBody>
          <a:bodyPr>
            <a:normAutofit/>
          </a:bodyPr>
          <a:lstStyle/>
          <a:p>
            <a:pPr marL="0" indent="0">
              <a:buNone/>
            </a:pPr>
            <a:r>
              <a:rPr lang="en-GB" sz="1800" dirty="0">
                <a:latin typeface="Arial" panose="020B0604020202020204" pitchFamily="34" charset="0"/>
                <a:cs typeface="Arial" panose="020B0604020202020204" pitchFamily="34" charset="0"/>
              </a:rPr>
              <a:t>Self-serving biases revolve around the tendency that people have to attribute their </a:t>
            </a:r>
            <a:r>
              <a:rPr lang="en-GB" sz="1800" u="sng" dirty="0">
                <a:latin typeface="Arial" panose="020B0604020202020204" pitchFamily="34" charset="0"/>
                <a:cs typeface="Arial" panose="020B0604020202020204" pitchFamily="34" charset="0"/>
              </a:rPr>
              <a:t>successes internally </a:t>
            </a:r>
            <a:r>
              <a:rPr lang="en-GB" sz="1800" dirty="0">
                <a:latin typeface="Arial" panose="020B0604020202020204" pitchFamily="34" charset="0"/>
                <a:cs typeface="Arial" panose="020B0604020202020204" pitchFamily="34" charset="0"/>
              </a:rPr>
              <a:t>and their </a:t>
            </a:r>
            <a:r>
              <a:rPr lang="en-GB" sz="1800" u="sng" dirty="0">
                <a:latin typeface="Arial" panose="020B0604020202020204" pitchFamily="34" charset="0"/>
                <a:cs typeface="Arial" panose="020B0604020202020204" pitchFamily="34" charset="0"/>
              </a:rPr>
              <a:t>failures externally</a:t>
            </a:r>
            <a:r>
              <a:rPr lang="en-GB" sz="1800" dirty="0">
                <a:latin typeface="Arial" panose="020B0604020202020204" pitchFamily="34" charset="0"/>
                <a:cs typeface="Arial" panose="020B0604020202020204" pitchFamily="34" charset="0"/>
              </a:rPr>
              <a:t>.</a:t>
            </a:r>
          </a:p>
        </p:txBody>
      </p:sp>
      <p:pic>
        <p:nvPicPr>
          <p:cNvPr id="7" name="Graphic 6" descr="Walk">
            <a:extLst>
              <a:ext uri="{FF2B5EF4-FFF2-40B4-BE49-F238E27FC236}">
                <a16:creationId xmlns:a16="http://schemas.microsoft.com/office/drawing/2014/main" id="{DF2EC036-FE79-4505-A38A-8E11DC4423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96743" y="763089"/>
            <a:ext cx="914400" cy="914400"/>
          </a:xfrm>
          <a:prstGeom prst="rect">
            <a:avLst/>
          </a:prstGeom>
        </p:spPr>
      </p:pic>
      <p:pic>
        <p:nvPicPr>
          <p:cNvPr id="9" name="Graphic 8" descr="Run">
            <a:extLst>
              <a:ext uri="{FF2B5EF4-FFF2-40B4-BE49-F238E27FC236}">
                <a16:creationId xmlns:a16="http://schemas.microsoft.com/office/drawing/2014/main" id="{D8FA84B7-974D-4962-9B46-37F84655C74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11143" y="816973"/>
            <a:ext cx="914400" cy="914400"/>
          </a:xfrm>
          <a:prstGeom prst="rect">
            <a:avLst/>
          </a:prstGeom>
        </p:spPr>
      </p:pic>
      <p:pic>
        <p:nvPicPr>
          <p:cNvPr id="10" name="Graphic 9" descr="Run">
            <a:extLst>
              <a:ext uri="{FF2B5EF4-FFF2-40B4-BE49-F238E27FC236}">
                <a16:creationId xmlns:a16="http://schemas.microsoft.com/office/drawing/2014/main" id="{ED5270D4-C3B0-4AAA-96C4-79E83D31547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425543" y="848542"/>
            <a:ext cx="914400" cy="914400"/>
          </a:xfrm>
          <a:prstGeom prst="rect">
            <a:avLst/>
          </a:prstGeom>
        </p:spPr>
      </p:pic>
      <p:grpSp>
        <p:nvGrpSpPr>
          <p:cNvPr id="16" name="Group 15">
            <a:extLst>
              <a:ext uri="{FF2B5EF4-FFF2-40B4-BE49-F238E27FC236}">
                <a16:creationId xmlns:a16="http://schemas.microsoft.com/office/drawing/2014/main" id="{DA62BF31-6A64-47AA-B22D-F7372C32998E}"/>
              </a:ext>
            </a:extLst>
          </p:cNvPr>
          <p:cNvGrpSpPr/>
          <p:nvPr/>
        </p:nvGrpSpPr>
        <p:grpSpPr>
          <a:xfrm>
            <a:off x="9614263" y="685800"/>
            <a:ext cx="1358537" cy="1214302"/>
            <a:chOff x="9614263" y="685800"/>
            <a:chExt cx="1358537" cy="1214302"/>
          </a:xfrm>
        </p:grpSpPr>
        <p:cxnSp>
          <p:nvCxnSpPr>
            <p:cNvPr id="12" name="Straight Connector 11">
              <a:extLst>
                <a:ext uri="{FF2B5EF4-FFF2-40B4-BE49-F238E27FC236}">
                  <a16:creationId xmlns:a16="http://schemas.microsoft.com/office/drawing/2014/main" id="{B7EB040E-872D-4015-B76C-1630B0056C06}"/>
                </a:ext>
              </a:extLst>
            </p:cNvPr>
            <p:cNvCxnSpPr/>
            <p:nvPr/>
          </p:nvCxnSpPr>
          <p:spPr>
            <a:xfrm>
              <a:off x="9614263" y="1036320"/>
              <a:ext cx="1358537" cy="522514"/>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a:extLst>
                <a:ext uri="{FF2B5EF4-FFF2-40B4-BE49-F238E27FC236}">
                  <a16:creationId xmlns:a16="http://schemas.microsoft.com/office/drawing/2014/main" id="{76FE8B94-02F3-418F-88BA-B921B137D7AE}"/>
                </a:ext>
              </a:extLst>
            </p:cNvPr>
            <p:cNvCxnSpPr/>
            <p:nvPr/>
          </p:nvCxnSpPr>
          <p:spPr>
            <a:xfrm>
              <a:off x="9614263" y="685800"/>
              <a:ext cx="0" cy="742950"/>
            </a:xfrm>
            <a:prstGeom prst="line">
              <a:avLst/>
            </a:prstGeom>
          </p:spPr>
          <p:style>
            <a:lnRef idx="2">
              <a:schemeClr val="dk1"/>
            </a:lnRef>
            <a:fillRef idx="0">
              <a:schemeClr val="dk1"/>
            </a:fillRef>
            <a:effectRef idx="1">
              <a:schemeClr val="dk1"/>
            </a:effectRef>
            <a:fontRef idx="minor">
              <a:schemeClr val="tx1"/>
            </a:fontRef>
          </p:style>
        </p:cxnSp>
        <p:cxnSp>
          <p:nvCxnSpPr>
            <p:cNvPr id="15" name="Straight Connector 14">
              <a:extLst>
                <a:ext uri="{FF2B5EF4-FFF2-40B4-BE49-F238E27FC236}">
                  <a16:creationId xmlns:a16="http://schemas.microsoft.com/office/drawing/2014/main" id="{5B553059-9ED7-486F-86B9-101F8976AAEA}"/>
                </a:ext>
              </a:extLst>
            </p:cNvPr>
            <p:cNvCxnSpPr/>
            <p:nvPr/>
          </p:nvCxnSpPr>
          <p:spPr>
            <a:xfrm>
              <a:off x="10972800" y="1157152"/>
              <a:ext cx="0" cy="742950"/>
            </a:xfrm>
            <a:prstGeom prst="line">
              <a:avLst/>
            </a:prstGeom>
          </p:spPr>
          <p:style>
            <a:lnRef idx="2">
              <a:schemeClr val="dk1"/>
            </a:lnRef>
            <a:fillRef idx="0">
              <a:schemeClr val="dk1"/>
            </a:fillRef>
            <a:effectRef idx="1">
              <a:schemeClr val="dk1"/>
            </a:effectRef>
            <a:fontRef idx="minor">
              <a:schemeClr val="tx1"/>
            </a:fontRef>
          </p:style>
        </p:cxnSp>
      </p:grpSp>
      <p:sp>
        <p:nvSpPr>
          <p:cNvPr id="19" name="TextBox 18">
            <a:extLst>
              <a:ext uri="{FF2B5EF4-FFF2-40B4-BE49-F238E27FC236}">
                <a16:creationId xmlns:a16="http://schemas.microsoft.com/office/drawing/2014/main" id="{781F4362-E266-4A6B-BE7E-89D78CCF47A4}"/>
              </a:ext>
            </a:extLst>
          </p:cNvPr>
          <p:cNvSpPr txBox="1"/>
          <p:nvPr/>
        </p:nvSpPr>
        <p:spPr>
          <a:xfrm>
            <a:off x="6417733" y="2976652"/>
            <a:ext cx="4707467" cy="2862322"/>
          </a:xfrm>
          <a:prstGeom prst="rect">
            <a:avLst/>
          </a:prstGeom>
          <a:noFill/>
        </p:spPr>
        <p:txBody>
          <a:bodyPr wrap="square">
            <a:spAutoFit/>
          </a:bodyPr>
          <a:lstStyle/>
          <a:p>
            <a:r>
              <a:rPr lang="en-GB" sz="1800" b="0" i="0" u="none" strike="noStrike" kern="1200" dirty="0">
                <a:solidFill>
                  <a:schemeClr val="tx1"/>
                </a:solidFill>
                <a:effectLst/>
                <a:latin typeface="Arial" panose="020B0604020202020204" pitchFamily="34" charset="0"/>
                <a:cs typeface="Arial" panose="020B0604020202020204" pitchFamily="34" charset="0"/>
              </a:rPr>
              <a:t>The self-serving bias is ego-serving as it helps us to feel good about ourselves. Miller and Ross (1975) suggest that the self-serving bias has a strong cognitive component, particularly for the self-enhancing aspect. They suggest that people generally feel a need to succeed, and if they feel they have worked hard to achieve something, they will internally attribute their success.</a:t>
            </a:r>
          </a:p>
        </p:txBody>
      </p:sp>
      <p:pic>
        <p:nvPicPr>
          <p:cNvPr id="11" name="Picture 10">
            <a:hlinkClick r:id="rId7"/>
            <a:extLst>
              <a:ext uri="{FF2B5EF4-FFF2-40B4-BE49-F238E27FC236}">
                <a16:creationId xmlns:a16="http://schemas.microsoft.com/office/drawing/2014/main" id="{5E0F32D0-4458-4170-A284-1AB810808402}"/>
              </a:ext>
            </a:extLst>
          </p:cNvPr>
          <p:cNvPicPr>
            <a:picLocks noChangeAspect="1"/>
          </p:cNvPicPr>
          <p:nvPr/>
        </p:nvPicPr>
        <p:blipFill>
          <a:blip r:embed="rId8"/>
          <a:stretch>
            <a:fillRect/>
          </a:stretch>
        </p:blipFill>
        <p:spPr>
          <a:xfrm>
            <a:off x="859368" y="3004186"/>
            <a:ext cx="5329514" cy="2685414"/>
          </a:xfrm>
          <a:prstGeom prst="rect">
            <a:avLst/>
          </a:prstGeom>
        </p:spPr>
      </p:pic>
      <p:sp>
        <p:nvSpPr>
          <p:cNvPr id="13" name="TextBox 12">
            <a:extLst>
              <a:ext uri="{FF2B5EF4-FFF2-40B4-BE49-F238E27FC236}">
                <a16:creationId xmlns:a16="http://schemas.microsoft.com/office/drawing/2014/main" id="{76D8D983-4777-4DF9-B3A5-82CA768845F0}"/>
              </a:ext>
            </a:extLst>
          </p:cNvPr>
          <p:cNvSpPr txBox="1"/>
          <p:nvPr/>
        </p:nvSpPr>
        <p:spPr>
          <a:xfrm>
            <a:off x="3505199" y="5803682"/>
            <a:ext cx="3149600" cy="369332"/>
          </a:xfrm>
          <a:prstGeom prst="rect">
            <a:avLst/>
          </a:prstGeom>
          <a:noFill/>
        </p:spPr>
        <p:txBody>
          <a:bodyPr wrap="square" rtlCol="0">
            <a:spAutoFit/>
          </a:bodyPr>
          <a:lstStyle/>
          <a:p>
            <a:r>
              <a:rPr lang="en-GB" dirty="0"/>
              <a:t>Click to watch.</a:t>
            </a:r>
          </a:p>
        </p:txBody>
      </p:sp>
    </p:spTree>
    <p:extLst>
      <p:ext uri="{BB962C8B-B14F-4D97-AF65-F5344CB8AC3E}">
        <p14:creationId xmlns:p14="http://schemas.microsoft.com/office/powerpoint/2010/main" val="385784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
                                            <p:txEl>
                                              <p:pRg st="0" end="0"/>
                                            </p:txEl>
                                          </p:spTgt>
                                        </p:tgtEl>
                                        <p:attrNameLst>
                                          <p:attrName>style.visibility</p:attrName>
                                        </p:attrNameLst>
                                      </p:cBhvr>
                                      <p:to>
                                        <p:strVal val="visible"/>
                                      </p:to>
                                    </p:set>
                                    <p:animEffect transition="in" filter="fade">
                                      <p:cBhvr>
                                        <p:cTn id="37" dur="500"/>
                                        <p:tgtEl>
                                          <p:spTgt spid="1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fade">
                                      <p:cBhvr>
                                        <p:cTn id="4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7B45E-DA65-41CE-8FBC-C50782F49F2E}"/>
              </a:ext>
            </a:extLst>
          </p:cNvPr>
          <p:cNvSpPr>
            <a:spLocks noGrp="1"/>
          </p:cNvSpPr>
          <p:nvPr>
            <p:ph type="title"/>
          </p:nvPr>
        </p:nvSpPr>
        <p:spPr/>
        <p:txBody>
          <a:bodyPr/>
          <a:lstStyle/>
          <a:p>
            <a:r>
              <a:rPr lang="en-GB" dirty="0"/>
              <a:t>Anticipatory Self-serving bias</a:t>
            </a:r>
          </a:p>
        </p:txBody>
      </p:sp>
      <p:sp>
        <p:nvSpPr>
          <p:cNvPr id="4" name="Rectangle 3">
            <a:extLst>
              <a:ext uri="{FF2B5EF4-FFF2-40B4-BE49-F238E27FC236}">
                <a16:creationId xmlns:a16="http://schemas.microsoft.com/office/drawing/2014/main" id="{65CFEE8A-4F1D-414B-A241-F8DECFB62757}"/>
              </a:ext>
            </a:extLst>
          </p:cNvPr>
          <p:cNvSpPr/>
          <p:nvPr/>
        </p:nvSpPr>
        <p:spPr>
          <a:xfrm>
            <a:off x="655321" y="1862667"/>
            <a:ext cx="10881360" cy="312282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B72B9DF-FBB2-45B6-ACE8-981C23F76B4B}"/>
              </a:ext>
            </a:extLst>
          </p:cNvPr>
          <p:cNvSpPr txBox="1"/>
          <p:nvPr/>
        </p:nvSpPr>
        <p:spPr>
          <a:xfrm>
            <a:off x="766354" y="2014194"/>
            <a:ext cx="10770326" cy="2585323"/>
          </a:xfrm>
          <a:prstGeom prst="rect">
            <a:avLst/>
          </a:prstGeom>
          <a:noFill/>
        </p:spPr>
        <p:txBody>
          <a:bodyPr wrap="square" rtlCol="0">
            <a:spAutoFit/>
          </a:bodyPr>
          <a:lstStyle/>
          <a:p>
            <a:r>
              <a:rPr lang="en-GB" dirty="0" err="1">
                <a:solidFill>
                  <a:schemeClr val="accent3">
                    <a:lumMod val="40000"/>
                    <a:lumOff val="60000"/>
                  </a:schemeClr>
                </a:solidFill>
                <a:latin typeface="Arial" panose="020B0604020202020204" pitchFamily="34" charset="0"/>
                <a:cs typeface="Arial" panose="020B0604020202020204" pitchFamily="34" charset="0"/>
              </a:rPr>
              <a:t>Berglas</a:t>
            </a:r>
            <a:r>
              <a:rPr lang="en-GB" dirty="0">
                <a:solidFill>
                  <a:schemeClr val="accent3">
                    <a:lumMod val="40000"/>
                    <a:lumOff val="60000"/>
                  </a:schemeClr>
                </a:solidFill>
                <a:latin typeface="Arial" panose="020B0604020202020204" pitchFamily="34" charset="0"/>
                <a:cs typeface="Arial" panose="020B0604020202020204" pitchFamily="34" charset="0"/>
              </a:rPr>
              <a:t> (1987) observed that people have an </a:t>
            </a:r>
            <a:r>
              <a:rPr lang="en-GB" i="1" dirty="0">
                <a:solidFill>
                  <a:schemeClr val="accent3">
                    <a:lumMod val="40000"/>
                    <a:lumOff val="60000"/>
                  </a:schemeClr>
                </a:solidFill>
                <a:latin typeface="Arial" panose="020B0604020202020204" pitchFamily="34" charset="0"/>
                <a:cs typeface="Arial" panose="020B0604020202020204" pitchFamily="34" charset="0"/>
              </a:rPr>
              <a:t>anticipatory self-serving bias </a:t>
            </a:r>
            <a:r>
              <a:rPr lang="en-GB" dirty="0">
                <a:solidFill>
                  <a:schemeClr val="accent3">
                    <a:lumMod val="40000"/>
                    <a:lumOff val="60000"/>
                  </a:schemeClr>
                </a:solidFill>
                <a:latin typeface="Arial" panose="020B0604020202020204" pitchFamily="34" charset="0"/>
                <a:cs typeface="Arial" panose="020B0604020202020204" pitchFamily="34" charset="0"/>
              </a:rPr>
              <a:t>known as self-handicapping. If someone knows they are going to fail or do something badly, they begin to make external attributions to explain their behaviour. </a:t>
            </a:r>
          </a:p>
          <a:p>
            <a:endParaRPr lang="en-GB" dirty="0">
              <a:solidFill>
                <a:schemeClr val="accent3">
                  <a:lumMod val="40000"/>
                  <a:lumOff val="60000"/>
                </a:schemeClr>
              </a:solidFill>
              <a:latin typeface="Arial" panose="020B0604020202020204" pitchFamily="34" charset="0"/>
              <a:cs typeface="Arial" panose="020B0604020202020204" pitchFamily="34" charset="0"/>
            </a:endParaRPr>
          </a:p>
          <a:p>
            <a:r>
              <a:rPr lang="en-GB" dirty="0">
                <a:solidFill>
                  <a:schemeClr val="accent3">
                    <a:lumMod val="40000"/>
                    <a:lumOff val="60000"/>
                  </a:schemeClr>
                </a:solidFill>
                <a:latin typeface="Arial" panose="020B0604020202020204" pitchFamily="34" charset="0"/>
                <a:cs typeface="Arial" panose="020B0604020202020204" pitchFamily="34" charset="0"/>
              </a:rPr>
              <a:t>So, for example, if you are about to run an important race and you do not feel you are going to do very well, you might start pointing out that you are recovering from a very bad cold and that you haven't been able to train recently due to the illness. This sets up a situation where you are not to blame for your failure, so it cannot be attributed to any underlying personality characteristics. Instead, your failure is blamed on the external situation that you found yourself in.</a:t>
            </a:r>
          </a:p>
        </p:txBody>
      </p:sp>
      <p:sp>
        <p:nvSpPr>
          <p:cNvPr id="7" name="TextBox 6">
            <a:extLst>
              <a:ext uri="{FF2B5EF4-FFF2-40B4-BE49-F238E27FC236}">
                <a16:creationId xmlns:a16="http://schemas.microsoft.com/office/drawing/2014/main" id="{25DD3041-5CAD-4A45-B90A-B650390515A3}"/>
              </a:ext>
            </a:extLst>
          </p:cNvPr>
          <p:cNvSpPr txBox="1"/>
          <p:nvPr/>
        </p:nvSpPr>
        <p:spPr>
          <a:xfrm>
            <a:off x="766354" y="5399858"/>
            <a:ext cx="10659291" cy="461665"/>
          </a:xfrm>
          <a:prstGeom prst="rect">
            <a:avLst/>
          </a:prstGeom>
          <a:noFill/>
        </p:spPr>
        <p:txBody>
          <a:bodyPr wrap="square" rtlCol="0">
            <a:spAutoFit/>
          </a:bodyPr>
          <a:lstStyle/>
          <a:p>
            <a:r>
              <a:rPr lang="en-GB" sz="2400" i="1" dirty="0">
                <a:latin typeface="Arial" panose="020B0604020202020204" pitchFamily="34" charset="0"/>
                <a:cs typeface="Arial" panose="020B0604020202020204" pitchFamily="34" charset="0"/>
              </a:rPr>
              <a:t>Does Anticipatory Self-serving bias play a part in our case study ? Discuss. </a:t>
            </a:r>
          </a:p>
        </p:txBody>
      </p:sp>
    </p:spTree>
    <p:extLst>
      <p:ext uri="{BB962C8B-B14F-4D97-AF65-F5344CB8AC3E}">
        <p14:creationId xmlns:p14="http://schemas.microsoft.com/office/powerpoint/2010/main" val="201863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500"/>
                                        <p:tgtEl>
                                          <p:spTgt spid="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2B3ED-FBF9-4C31-99E2-895D48F5CAF3}"/>
              </a:ext>
            </a:extLst>
          </p:cNvPr>
          <p:cNvSpPr>
            <a:spLocks noGrp="1"/>
          </p:cNvSpPr>
          <p:nvPr>
            <p:ph type="title"/>
          </p:nvPr>
        </p:nvSpPr>
        <p:spPr>
          <a:xfrm>
            <a:off x="1066800" y="642594"/>
            <a:ext cx="10058400" cy="864473"/>
          </a:xfrm>
        </p:spPr>
        <p:txBody>
          <a:bodyPr/>
          <a:lstStyle/>
          <a:p>
            <a:r>
              <a:rPr lang="en-GB" dirty="0"/>
              <a:t>References</a:t>
            </a:r>
          </a:p>
        </p:txBody>
      </p:sp>
      <p:sp>
        <p:nvSpPr>
          <p:cNvPr id="3" name="Content Placeholder 2">
            <a:extLst>
              <a:ext uri="{FF2B5EF4-FFF2-40B4-BE49-F238E27FC236}">
                <a16:creationId xmlns:a16="http://schemas.microsoft.com/office/drawing/2014/main" id="{9AC50583-01F4-4241-90AA-0E1C8AC4B4D6}"/>
              </a:ext>
            </a:extLst>
          </p:cNvPr>
          <p:cNvSpPr>
            <a:spLocks noGrp="1"/>
          </p:cNvSpPr>
          <p:nvPr>
            <p:ph idx="1"/>
          </p:nvPr>
        </p:nvSpPr>
        <p:spPr>
          <a:xfrm>
            <a:off x="728133" y="897467"/>
            <a:ext cx="10397067" cy="5055277"/>
          </a:xfrm>
        </p:spPr>
        <p:txBody>
          <a:bodyPr>
            <a:normAutofit fontScale="70000" lnSpcReduction="20000"/>
          </a:bodyPr>
          <a:lstStyle/>
          <a:p>
            <a:endParaRPr lang="en-GB" dirty="0">
              <a:effectLst/>
            </a:endParaRPr>
          </a:p>
          <a:p>
            <a:endParaRPr lang="en-GB" dirty="0"/>
          </a:p>
          <a:p>
            <a:endParaRPr lang="en-GB" dirty="0"/>
          </a:p>
          <a:p>
            <a:pPr marL="0" indent="0">
              <a:buNone/>
            </a:pPr>
            <a:r>
              <a:rPr lang="en-GB" sz="2200" dirty="0"/>
              <a:t>Fiske, S. T., &amp; Taylor, S. E. (1991). Social cognition (2nd ed.). New York: McGraw-Hill. </a:t>
            </a:r>
          </a:p>
          <a:p>
            <a:pPr marL="0" indent="0">
              <a:buNone/>
            </a:pPr>
            <a:r>
              <a:rPr lang="en-GB" sz="2200" dirty="0"/>
              <a:t>Heider, F., &amp; Simmel, M. (1944). An experimental study of apparent behaviour. American Journal of Psychology, 57(2), 243-259 </a:t>
            </a:r>
          </a:p>
          <a:p>
            <a:pPr marL="0" indent="0">
              <a:buNone/>
            </a:pPr>
            <a:r>
              <a:rPr lang="en-GB" sz="2200" dirty="0"/>
              <a:t>Jones, E. E., &amp; Harris, V. A. (1967). The attribution of attitudes. Journal of Experimental Social Psychology, 3(1), 1-24</a:t>
            </a:r>
          </a:p>
          <a:p>
            <a:pPr marL="0" indent="0">
              <a:buNone/>
            </a:pPr>
            <a:r>
              <a:rPr lang="en-GB" sz="2200" dirty="0"/>
              <a:t>Langdridge, D., &amp; Butt, T. (2004). The fundamental attribution error: A phenomenological critique. British Journal of Social Psychology, 43(3), 357-369. </a:t>
            </a:r>
          </a:p>
          <a:p>
            <a:pPr marL="0" indent="0">
              <a:buNone/>
            </a:pPr>
            <a:r>
              <a:rPr lang="en-GB" sz="2200" dirty="0">
                <a:effectLst/>
              </a:rPr>
              <a:t>McCombs School of Business, (2019), </a:t>
            </a:r>
            <a:r>
              <a:rPr lang="en-GB" sz="2200" b="1" dirty="0">
                <a:effectLst/>
              </a:rPr>
              <a:t>Fundamental Attribution Error | Concepts Unwrapped, [video] available: </a:t>
            </a:r>
            <a:r>
              <a:rPr lang="en-GB" sz="2200" b="1" dirty="0">
                <a:effectLst/>
                <a:hlinkClick r:id="rId2"/>
              </a:rPr>
              <a:t>https://www.youtube.com/watch?v=AdrDAik86rc</a:t>
            </a:r>
            <a:r>
              <a:rPr lang="en-GB" sz="2200" b="1" dirty="0">
                <a:effectLst/>
              </a:rPr>
              <a:t> [Accessed: 11/10/2020]</a:t>
            </a:r>
          </a:p>
          <a:p>
            <a:pPr marL="0" indent="0">
              <a:buNone/>
            </a:pPr>
            <a:r>
              <a:rPr lang="en-GB" sz="2200" dirty="0"/>
              <a:t>Miller, D. T., &amp; Ross, M. (1975). Self-serving bias in the attribution of causality: Fact or fiction? Psychological Bulletin, 82(2), 213-225</a:t>
            </a:r>
            <a:endParaRPr lang="en-GB" sz="2200" b="1" dirty="0">
              <a:effectLst/>
            </a:endParaRPr>
          </a:p>
          <a:p>
            <a:pPr marL="0" indent="0">
              <a:buNone/>
            </a:pPr>
            <a:r>
              <a:rPr lang="en-GB" sz="2200" dirty="0" err="1"/>
              <a:t>MinuteVideos</a:t>
            </a:r>
            <a:r>
              <a:rPr lang="en-GB" sz="2200" dirty="0"/>
              <a:t>, (2014) </a:t>
            </a:r>
            <a:r>
              <a:rPr lang="en-GB" sz="2200" b="1" dirty="0"/>
              <a:t>Cognitive Biases - The self-serving bias, [video] Available at </a:t>
            </a:r>
            <a:r>
              <a:rPr lang="en-GB" sz="2200" b="1" dirty="0">
                <a:hlinkClick r:id="rId3"/>
              </a:rPr>
              <a:t>https://www.youtube.com/watch?v=-m6VcfivQC0</a:t>
            </a:r>
            <a:r>
              <a:rPr lang="en-GB" sz="2200" b="1" dirty="0"/>
              <a:t> [Accessed; 09/10/2020]</a:t>
            </a:r>
          </a:p>
          <a:p>
            <a:pPr marL="0" indent="0">
              <a:buNone/>
            </a:pPr>
            <a:r>
              <a:rPr lang="en-GB" sz="2200" dirty="0" err="1"/>
              <a:t>Vonk</a:t>
            </a:r>
            <a:r>
              <a:rPr lang="en-GB" sz="2200" dirty="0"/>
              <a:t>, R. (1999). Effects of outcome dependency on correspondence bias. Personality and Social Psychology Bulletin, 25(3), 382-389 </a:t>
            </a:r>
            <a:endParaRPr lang="en-GB" sz="2200" b="1" dirty="0">
              <a:effectLst/>
            </a:endParaRPr>
          </a:p>
          <a:p>
            <a:endParaRPr lang="en-GB" dirty="0"/>
          </a:p>
        </p:txBody>
      </p:sp>
    </p:spTree>
    <p:extLst>
      <p:ext uri="{BB962C8B-B14F-4D97-AF65-F5344CB8AC3E}">
        <p14:creationId xmlns:p14="http://schemas.microsoft.com/office/powerpoint/2010/main" val="2975894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C419A-132F-40B0-AF20-2FA83A01A084}"/>
              </a:ext>
            </a:extLst>
          </p:cNvPr>
          <p:cNvSpPr>
            <a:spLocks noGrp="1"/>
          </p:cNvSpPr>
          <p:nvPr>
            <p:ph type="title"/>
          </p:nvPr>
        </p:nvSpPr>
        <p:spPr/>
        <p:txBody>
          <a:bodyPr/>
          <a:lstStyle/>
          <a:p>
            <a:r>
              <a:rPr lang="en-GB" dirty="0"/>
              <a:t>Break </a:t>
            </a:r>
          </a:p>
        </p:txBody>
      </p:sp>
      <p:sp>
        <p:nvSpPr>
          <p:cNvPr id="3" name="Content Placeholder 2">
            <a:extLst>
              <a:ext uri="{FF2B5EF4-FFF2-40B4-BE49-F238E27FC236}">
                <a16:creationId xmlns:a16="http://schemas.microsoft.com/office/drawing/2014/main" id="{3D2AC933-B400-4A30-B6C8-677B30E407F5}"/>
              </a:ext>
            </a:extLst>
          </p:cNvPr>
          <p:cNvSpPr>
            <a:spLocks noGrp="1"/>
          </p:cNvSpPr>
          <p:nvPr>
            <p:ph idx="1"/>
          </p:nvPr>
        </p:nvSpPr>
        <p:spPr/>
        <p:txBody>
          <a:bodyPr>
            <a:normAutofit/>
          </a:bodyPr>
          <a:lstStyle/>
          <a:p>
            <a:r>
              <a:rPr lang="en-GB" sz="1800" dirty="0"/>
              <a:t>After the break we will learn about attitudes and the theory of planned behaviour. </a:t>
            </a:r>
          </a:p>
        </p:txBody>
      </p:sp>
    </p:spTree>
    <p:extLst>
      <p:ext uri="{BB962C8B-B14F-4D97-AF65-F5344CB8AC3E}">
        <p14:creationId xmlns:p14="http://schemas.microsoft.com/office/powerpoint/2010/main" val="3814931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A694C-6920-4A1C-AF42-E3A49DBBC128}"/>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3E7AC62D-FEE7-4355-8B00-113DF2375B90}"/>
              </a:ext>
            </a:extLst>
          </p:cNvPr>
          <p:cNvSpPr>
            <a:spLocks noGrp="1"/>
          </p:cNvSpPr>
          <p:nvPr>
            <p:ph idx="1"/>
          </p:nvPr>
        </p:nvSpPr>
        <p:spPr/>
        <p:txBody>
          <a:bodyPr>
            <a:normAutofit/>
          </a:bodyPr>
          <a:lstStyle/>
          <a:p>
            <a:r>
              <a:rPr lang="en-GB" sz="2000" dirty="0"/>
              <a:t>We will explore decision making, productivity and social loafing. </a:t>
            </a:r>
          </a:p>
        </p:txBody>
      </p:sp>
    </p:spTree>
    <p:extLst>
      <p:ext uri="{BB962C8B-B14F-4D97-AF65-F5344CB8AC3E}">
        <p14:creationId xmlns:p14="http://schemas.microsoft.com/office/powerpoint/2010/main" val="3201415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{B24A9C12-8F93-4DD8-9B88-5E97887464E9}tf78438558_win32</Template>
  <TotalTime>136</TotalTime>
  <Words>2974</Words>
  <Application>Microsoft Office PowerPoint</Application>
  <PresentationFormat>Widescreen</PresentationFormat>
  <Paragraphs>138</Paragraphs>
  <Slides>20</Slides>
  <Notes>6</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Adobe Fan Heiti Std B</vt:lpstr>
      <vt:lpstr>Arial</vt:lpstr>
      <vt:lpstr>Calibri</vt:lpstr>
      <vt:lpstr>Century Gothic</vt:lpstr>
      <vt:lpstr>Franklin Gothic Book</vt:lpstr>
      <vt:lpstr>Garamond</vt:lpstr>
      <vt:lpstr>Times New Roman</vt:lpstr>
      <vt:lpstr>Wingdings</vt:lpstr>
      <vt:lpstr>SavonVTI</vt:lpstr>
      <vt:lpstr> Attribution Theory and Fundamental Attribution Error</vt:lpstr>
      <vt:lpstr>Previously we have…</vt:lpstr>
      <vt:lpstr>During today’s session.  </vt:lpstr>
      <vt:lpstr>Attribution Theory</vt:lpstr>
      <vt:lpstr>PowerPoint Presentation</vt:lpstr>
      <vt:lpstr>Heider's theory of naïve psychology</vt:lpstr>
      <vt:lpstr>PowerPoint Presentation</vt:lpstr>
      <vt:lpstr>PowerPoint Presentation</vt:lpstr>
      <vt:lpstr>PowerPoint Presentation</vt:lpstr>
      <vt:lpstr>This model uses Heider's theory to illustrate how the lecturer could explain the student's behaviour. </vt:lpstr>
      <vt:lpstr>Activity – 25 mins  Use Heider's theory to explain possible causes for the aggression observed in the case study.   Complete on the Moodle survey or word version. </vt:lpstr>
      <vt:lpstr>Fundamental Attribution Error</vt:lpstr>
      <vt:lpstr>Activity – 15mins  Fundamental Attribution Error (FAE)  Using the UWTSD library or Google Scholar.   Find an article which discusses FAE.   Share with the group.  </vt:lpstr>
      <vt:lpstr>The actor-observer effect</vt:lpstr>
      <vt:lpstr>The actor-observer effect</vt:lpstr>
      <vt:lpstr>Self-serving bias</vt:lpstr>
      <vt:lpstr>Anticipatory Self-serving bias</vt:lpstr>
      <vt:lpstr>References</vt:lpstr>
      <vt:lpstr>Break </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and Attribution Theories</dc:title>
  <dc:creator>Rebecca Kavanagh</dc:creator>
  <cp:lastModifiedBy>Rebecca Kavanagh</cp:lastModifiedBy>
  <cp:revision>9</cp:revision>
  <dcterms:created xsi:type="dcterms:W3CDTF">2020-10-21T18:23:39Z</dcterms:created>
  <dcterms:modified xsi:type="dcterms:W3CDTF">2021-11-11T08:40:28Z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