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compatMode="1" saveSubsetFonts="1">
  <p:sldMasterIdLst>
    <p:sldMasterId id="2147483677" r:id="rId3"/>
  </p:sldMasterIdLst>
  <p:notesMasterIdLst>
    <p:notesMasterId r:id="rId17"/>
  </p:notesMasterIdLst>
  <p:handoutMasterIdLst>
    <p:handoutMasterId r:id="rId18"/>
  </p:handoutMasterIdLst>
  <p:sldIdLst>
    <p:sldId id="277" r:id="rId4"/>
    <p:sldId id="275" r:id="rId5"/>
    <p:sldId id="279" r:id="rId6"/>
    <p:sldId id="276" r:id="rId7"/>
    <p:sldId id="281" r:id="rId8"/>
    <p:sldId id="289" r:id="rId9"/>
    <p:sldId id="288" r:id="rId10"/>
    <p:sldId id="286" r:id="rId11"/>
    <p:sldId id="287" r:id="rId12"/>
    <p:sldId id="280" r:id="rId13"/>
    <p:sldId id="284" r:id="rId14"/>
    <p:sldId id="282" r:id="rId15"/>
    <p:sldId id="285" r:id="rId16"/>
  </p:sldIdLst>
  <p:sldSz cx="9144000" cy="6858000" type="screen4x3"/>
  <p:notesSz cx="6746875" cy="9913938"/>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3">
          <p15:clr>
            <a:srgbClr val="A4A3A4"/>
          </p15:clr>
        </p15:guide>
        <p15:guide id="2" pos="2125">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50" autoAdjust="0"/>
    <p:restoredTop sz="94576" autoAdjust="0"/>
  </p:normalViewPr>
  <p:slideViewPr>
    <p:cSldViewPr>
      <p:cViewPr varScale="1">
        <p:scale>
          <a:sx n="128" d="100"/>
          <a:sy n="128" d="100"/>
        </p:scale>
        <p:origin x="1672" y="17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61" d="100"/>
          <a:sy n="61" d="100"/>
        </p:scale>
        <p:origin x="-1698" y="-54"/>
      </p:cViewPr>
      <p:guideLst>
        <p:guide orient="horz" pos="3123"/>
        <p:guide pos="2125"/>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handoutMaster" Target="handoutMasters/handoutMaster1.xml"/><Relationship Id="rId3" Type="http://schemas.openxmlformats.org/officeDocument/2006/relationships/slideMaster" Target="slideMasters/slideMaster1.xml"/><Relationship Id="rId21"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E9E602C2-F5EE-4DFC-BEF9-93335DCB55D6}"/>
              </a:ext>
            </a:extLst>
          </p:cNvPr>
          <p:cNvSpPr>
            <a:spLocks noGrp="1" noChangeArrowheads="1"/>
          </p:cNvSpPr>
          <p:nvPr>
            <p:ph type="hdr" sz="quarter"/>
          </p:nvPr>
        </p:nvSpPr>
        <p:spPr bwMode="auto">
          <a:xfrm>
            <a:off x="0"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CC837303-606B-4157-A86B-36705A730924}"/>
              </a:ext>
            </a:extLst>
          </p:cNvPr>
          <p:cNvSpPr>
            <a:spLocks noGrp="1" noChangeArrowheads="1"/>
          </p:cNvSpPr>
          <p:nvPr>
            <p:ph type="dt" sz="quarter" idx="1"/>
          </p:nvPr>
        </p:nvSpPr>
        <p:spPr bwMode="auto">
          <a:xfrm>
            <a:off x="3821113"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66BB53F9-046F-4D18-8B53-BBC1EE6BDADF}"/>
              </a:ext>
            </a:extLst>
          </p:cNvPr>
          <p:cNvSpPr>
            <a:spLocks noGrp="1" noChangeArrowheads="1"/>
          </p:cNvSpPr>
          <p:nvPr>
            <p:ph type="ftr" sz="quarter" idx="2"/>
          </p:nvPr>
        </p:nvSpPr>
        <p:spPr bwMode="auto">
          <a:xfrm>
            <a:off x="0" y="9417050"/>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984DBCB4-2245-440A-9F92-435A9300221B}"/>
              </a:ext>
            </a:extLst>
          </p:cNvPr>
          <p:cNvSpPr>
            <a:spLocks noGrp="1" noChangeArrowheads="1"/>
          </p:cNvSpPr>
          <p:nvPr>
            <p:ph type="sldNum" sz="quarter" idx="3"/>
          </p:nvPr>
        </p:nvSpPr>
        <p:spPr bwMode="auto">
          <a:xfrm>
            <a:off x="3821113" y="9417050"/>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lvl1pPr>
          </a:lstStyle>
          <a:p>
            <a:fld id="{8DE3058C-5EAF-A147-9515-A41173CC8B48}" type="slidenum">
              <a:rPr lang="en-GB" altLang="en-US"/>
              <a:pPr/>
              <a:t>‹#›</a:t>
            </a:fld>
            <a:endParaRPr lang="en-GB"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0D3D74B-06F2-42CB-94F7-766B8ED774CB}"/>
              </a:ext>
            </a:extLst>
          </p:cNvPr>
          <p:cNvSpPr>
            <a:spLocks noGrp="1" noChangeArrowheads="1"/>
          </p:cNvSpPr>
          <p:nvPr>
            <p:ph type="hdr" sz="quarter"/>
          </p:nvPr>
        </p:nvSpPr>
        <p:spPr bwMode="auto">
          <a:xfrm>
            <a:off x="0"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7B8FE87B-CFEC-4A23-8BC1-04BFEDD54177}"/>
              </a:ext>
            </a:extLst>
          </p:cNvPr>
          <p:cNvSpPr>
            <a:spLocks noGrp="1" noChangeArrowheads="1"/>
          </p:cNvSpPr>
          <p:nvPr>
            <p:ph type="dt" idx="1"/>
          </p:nvPr>
        </p:nvSpPr>
        <p:spPr bwMode="auto">
          <a:xfrm>
            <a:off x="3822700"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a:extLst>
              <a:ext uri="{FF2B5EF4-FFF2-40B4-BE49-F238E27FC236}">
                <a16:creationId xmlns:a16="http://schemas.microsoft.com/office/drawing/2014/main" id="{58D0DFDB-99A4-E3D9-9A3C-9BF905CC679C}"/>
              </a:ext>
            </a:extLst>
          </p:cNvPr>
          <p:cNvSpPr>
            <a:spLocks noGrp="1" noRot="1" noChangeAspect="1" noChangeArrowheads="1" noTextEdit="1"/>
          </p:cNvSpPr>
          <p:nvPr>
            <p:ph type="sldImg" idx="2"/>
          </p:nvPr>
        </p:nvSpPr>
        <p:spPr bwMode="auto">
          <a:xfrm>
            <a:off x="895350" y="742950"/>
            <a:ext cx="4957763" cy="3717925"/>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1E750F73-12D9-4ED4-B37A-1F7263916106}"/>
              </a:ext>
            </a:extLst>
          </p:cNvPr>
          <p:cNvSpPr>
            <a:spLocks noGrp="1" noChangeArrowheads="1"/>
          </p:cNvSpPr>
          <p:nvPr>
            <p:ph type="body" sz="quarter" idx="3"/>
          </p:nvPr>
        </p:nvSpPr>
        <p:spPr bwMode="auto">
          <a:xfrm>
            <a:off x="900113" y="4708525"/>
            <a:ext cx="4946650" cy="4462463"/>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901AEB4C-E0D6-4940-B8D0-3324053428C6}"/>
              </a:ext>
            </a:extLst>
          </p:cNvPr>
          <p:cNvSpPr>
            <a:spLocks noGrp="1" noChangeArrowheads="1"/>
          </p:cNvSpPr>
          <p:nvPr>
            <p:ph type="ftr" sz="quarter" idx="4"/>
          </p:nvPr>
        </p:nvSpPr>
        <p:spPr bwMode="auto">
          <a:xfrm>
            <a:off x="0" y="9418638"/>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405882E2-9063-46CB-87E0-26F779DEDAC3}"/>
              </a:ext>
            </a:extLst>
          </p:cNvPr>
          <p:cNvSpPr>
            <a:spLocks noGrp="1" noChangeArrowheads="1"/>
          </p:cNvSpPr>
          <p:nvPr>
            <p:ph type="sldNum" sz="quarter" idx="5"/>
          </p:nvPr>
        </p:nvSpPr>
        <p:spPr bwMode="auto">
          <a:xfrm>
            <a:off x="3822700" y="9418638"/>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latin typeface="Verdana" panose="020B0604030504040204" pitchFamily="34" charset="0"/>
              </a:defRPr>
            </a:lvl1pPr>
          </a:lstStyle>
          <a:p>
            <a:fld id="{FFEA490C-671F-DA40-83AA-96205E957B24}"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5691BD6-E0D9-2846-99A8-A02E5043F81F}"/>
              </a:ext>
            </a:extLst>
          </p:cNvPr>
          <p:cNvSpPr>
            <a:spLocks noGrp="1"/>
          </p:cNvSpPr>
          <p:nvPr>
            <p:ph type="dt" sz="half" idx="10"/>
          </p:nvPr>
        </p:nvSpPr>
        <p:spPr>
          <a:xfrm>
            <a:off x="395288" y="6524625"/>
            <a:ext cx="971550" cy="219075"/>
          </a:xfrm>
        </p:spPr>
        <p:txBody>
          <a:bodyPr/>
          <a:lstStyle>
            <a:lvl1pPr>
              <a:defRPr/>
            </a:lvl1pPr>
          </a:lstStyle>
          <a:p>
            <a:pPr>
              <a:defRPr/>
            </a:pPr>
            <a:fld id="{C2CF64D9-83AE-8047-933F-B0447E821AB0}" type="datetime1">
              <a:rPr lang="en-GB" altLang="en-US"/>
              <a:pPr>
                <a:defRPr/>
              </a:pPr>
              <a:t>11/11/2023</a:t>
            </a:fld>
            <a:endParaRPr lang="en-GB" altLang="en-US" dirty="0"/>
          </a:p>
        </p:txBody>
      </p:sp>
      <p:sp>
        <p:nvSpPr>
          <p:cNvPr id="5" name="Footer Placeholder 4">
            <a:extLst>
              <a:ext uri="{FF2B5EF4-FFF2-40B4-BE49-F238E27FC236}">
                <a16:creationId xmlns:a16="http://schemas.microsoft.com/office/drawing/2014/main" id="{26354149-6B85-BB62-4B02-19A54D278888}"/>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127199FD-899F-217C-5185-128DF94085E0}"/>
              </a:ext>
            </a:extLst>
          </p:cNvPr>
          <p:cNvSpPr>
            <a:spLocks noGrp="1"/>
          </p:cNvSpPr>
          <p:nvPr>
            <p:ph type="sldNum" sz="quarter" idx="12"/>
          </p:nvPr>
        </p:nvSpPr>
        <p:spPr/>
        <p:txBody>
          <a:bodyPr/>
          <a:lstStyle>
            <a:lvl1pPr>
              <a:defRPr/>
            </a:lvl1pPr>
          </a:lstStyle>
          <a:p>
            <a:fld id="{5810131E-06DE-B142-AE46-3AF2970FB46A}" type="slidenum">
              <a:rPr lang="en-GB" altLang="en-US"/>
              <a:pPr/>
              <a:t>‹#›</a:t>
            </a:fld>
            <a:endParaRPr lang="en-GB" altLang="en-US"/>
          </a:p>
        </p:txBody>
      </p:sp>
    </p:spTree>
    <p:extLst>
      <p:ext uri="{BB962C8B-B14F-4D97-AF65-F5344CB8AC3E}">
        <p14:creationId xmlns:p14="http://schemas.microsoft.com/office/powerpoint/2010/main" val="16967130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79A2F64-0EFA-D424-49B4-743D8F69C333}"/>
              </a:ext>
            </a:extLst>
          </p:cNvPr>
          <p:cNvSpPr>
            <a:spLocks noGrp="1"/>
          </p:cNvSpPr>
          <p:nvPr>
            <p:ph type="dt" sz="half" idx="10"/>
          </p:nvPr>
        </p:nvSpPr>
        <p:spPr/>
        <p:txBody>
          <a:bodyPr/>
          <a:lstStyle>
            <a:lvl1pPr>
              <a:defRPr/>
            </a:lvl1pPr>
          </a:lstStyle>
          <a:p>
            <a:pPr>
              <a:defRPr/>
            </a:pPr>
            <a:fld id="{53C2C640-1A09-6847-BCED-BF3927AED29D}" type="datetime1">
              <a:rPr lang="en-GB" altLang="en-US"/>
              <a:pPr>
                <a:defRPr/>
              </a:pPr>
              <a:t>11/11/2023</a:t>
            </a:fld>
            <a:endParaRPr lang="en-GB" altLang="en-US" dirty="0"/>
          </a:p>
        </p:txBody>
      </p:sp>
      <p:sp>
        <p:nvSpPr>
          <p:cNvPr id="5" name="Footer Placeholder 4">
            <a:extLst>
              <a:ext uri="{FF2B5EF4-FFF2-40B4-BE49-F238E27FC236}">
                <a16:creationId xmlns:a16="http://schemas.microsoft.com/office/drawing/2014/main" id="{1DD34F5B-6508-0BF2-156C-7C9DFB68F231}"/>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A75B6C4-4AFE-9C89-98D2-52CFEF35701B}"/>
              </a:ext>
            </a:extLst>
          </p:cNvPr>
          <p:cNvSpPr>
            <a:spLocks noGrp="1"/>
          </p:cNvSpPr>
          <p:nvPr>
            <p:ph type="sldNum" sz="quarter" idx="12"/>
          </p:nvPr>
        </p:nvSpPr>
        <p:spPr/>
        <p:txBody>
          <a:bodyPr/>
          <a:lstStyle>
            <a:lvl1pPr>
              <a:defRPr/>
            </a:lvl1pPr>
          </a:lstStyle>
          <a:p>
            <a:fld id="{DA8FE043-DADE-C946-8595-67C18ACE68C2}" type="slidenum">
              <a:rPr lang="en-GB" altLang="en-US"/>
              <a:pPr/>
              <a:t>‹#›</a:t>
            </a:fld>
            <a:endParaRPr lang="en-GB" altLang="en-US"/>
          </a:p>
        </p:txBody>
      </p:sp>
    </p:spTree>
    <p:extLst>
      <p:ext uri="{BB962C8B-B14F-4D97-AF65-F5344CB8AC3E}">
        <p14:creationId xmlns:p14="http://schemas.microsoft.com/office/powerpoint/2010/main" val="41591162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EB36675-E411-9AC1-9E41-5B720064773F}"/>
              </a:ext>
            </a:extLst>
          </p:cNvPr>
          <p:cNvSpPr>
            <a:spLocks noGrp="1"/>
          </p:cNvSpPr>
          <p:nvPr>
            <p:ph type="dt" sz="half" idx="10"/>
          </p:nvPr>
        </p:nvSpPr>
        <p:spPr/>
        <p:txBody>
          <a:bodyPr/>
          <a:lstStyle>
            <a:lvl1pPr>
              <a:defRPr/>
            </a:lvl1pPr>
          </a:lstStyle>
          <a:p>
            <a:pPr>
              <a:defRPr/>
            </a:pPr>
            <a:fld id="{6D33BCF0-E731-2E41-A2D0-1558ADB749EE}" type="datetime1">
              <a:rPr lang="en-GB" altLang="en-US"/>
              <a:pPr>
                <a:defRPr/>
              </a:pPr>
              <a:t>11/11/2023</a:t>
            </a:fld>
            <a:endParaRPr lang="en-GB" altLang="en-US" dirty="0"/>
          </a:p>
        </p:txBody>
      </p:sp>
      <p:sp>
        <p:nvSpPr>
          <p:cNvPr id="5" name="Slide Number Placeholder 5">
            <a:extLst>
              <a:ext uri="{FF2B5EF4-FFF2-40B4-BE49-F238E27FC236}">
                <a16:creationId xmlns:a16="http://schemas.microsoft.com/office/drawing/2014/main" id="{61699E79-EC0D-B70C-F321-89E365947840}"/>
              </a:ext>
            </a:extLst>
          </p:cNvPr>
          <p:cNvSpPr>
            <a:spLocks noGrp="1"/>
          </p:cNvSpPr>
          <p:nvPr>
            <p:ph type="sldNum" sz="quarter" idx="11"/>
          </p:nvPr>
        </p:nvSpPr>
        <p:spPr/>
        <p:txBody>
          <a:bodyPr/>
          <a:lstStyle>
            <a:lvl1pPr>
              <a:defRPr/>
            </a:lvl1pPr>
          </a:lstStyle>
          <a:p>
            <a:fld id="{D0122854-CE1F-904A-9B1C-6A7FC2472CC1}" type="slidenum">
              <a:rPr lang="en-GB" altLang="en-US"/>
              <a:pPr/>
              <a:t>‹#›</a:t>
            </a:fld>
            <a:endParaRPr lang="en-GB" altLang="en-US"/>
          </a:p>
        </p:txBody>
      </p:sp>
    </p:spTree>
    <p:extLst>
      <p:ext uri="{BB962C8B-B14F-4D97-AF65-F5344CB8AC3E}">
        <p14:creationId xmlns:p14="http://schemas.microsoft.com/office/powerpoint/2010/main" val="16002994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B60B50CD-680A-1B0A-01B4-8E5CAF5AC98E}"/>
              </a:ext>
            </a:extLst>
          </p:cNvPr>
          <p:cNvSpPr>
            <a:spLocks noGrp="1"/>
          </p:cNvSpPr>
          <p:nvPr>
            <p:ph type="dt" sz="half" idx="10"/>
          </p:nvPr>
        </p:nvSpPr>
        <p:spPr/>
        <p:txBody>
          <a:bodyPr/>
          <a:lstStyle>
            <a:lvl1pPr>
              <a:defRPr/>
            </a:lvl1pPr>
          </a:lstStyle>
          <a:p>
            <a:pPr>
              <a:defRPr/>
            </a:pPr>
            <a:fld id="{000DCB7D-FD73-F547-8B09-36A7D99C5214}" type="datetime1">
              <a:rPr lang="en-GB" altLang="en-US"/>
              <a:pPr>
                <a:defRPr/>
              </a:pPr>
              <a:t>11/11/2023</a:t>
            </a:fld>
            <a:endParaRPr lang="en-GB" altLang="en-US" dirty="0"/>
          </a:p>
        </p:txBody>
      </p:sp>
      <p:sp>
        <p:nvSpPr>
          <p:cNvPr id="6" name="Slide Number Placeholder 5">
            <a:extLst>
              <a:ext uri="{FF2B5EF4-FFF2-40B4-BE49-F238E27FC236}">
                <a16:creationId xmlns:a16="http://schemas.microsoft.com/office/drawing/2014/main" id="{5121662B-7D7C-29EE-FC75-193E64B91E8D}"/>
              </a:ext>
            </a:extLst>
          </p:cNvPr>
          <p:cNvSpPr>
            <a:spLocks noGrp="1"/>
          </p:cNvSpPr>
          <p:nvPr>
            <p:ph type="sldNum" sz="quarter" idx="11"/>
          </p:nvPr>
        </p:nvSpPr>
        <p:spPr/>
        <p:txBody>
          <a:bodyPr/>
          <a:lstStyle>
            <a:lvl1pPr>
              <a:defRPr/>
            </a:lvl1pPr>
          </a:lstStyle>
          <a:p>
            <a:fld id="{938F8B93-13FF-3A4E-B58E-53A1F573AEA8}" type="slidenum">
              <a:rPr lang="en-GB" altLang="en-US"/>
              <a:pPr/>
              <a:t>‹#›</a:t>
            </a:fld>
            <a:endParaRPr lang="en-GB" altLang="en-US"/>
          </a:p>
        </p:txBody>
      </p:sp>
    </p:spTree>
    <p:extLst>
      <p:ext uri="{BB962C8B-B14F-4D97-AF65-F5344CB8AC3E}">
        <p14:creationId xmlns:p14="http://schemas.microsoft.com/office/powerpoint/2010/main" val="31557087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1728F4EF-2B3B-8E99-BA11-91DF0EBFFFB2}"/>
              </a:ext>
            </a:extLst>
          </p:cNvPr>
          <p:cNvSpPr>
            <a:spLocks noGrp="1"/>
          </p:cNvSpPr>
          <p:nvPr>
            <p:ph type="dt" sz="half" idx="10"/>
          </p:nvPr>
        </p:nvSpPr>
        <p:spPr/>
        <p:txBody>
          <a:bodyPr/>
          <a:lstStyle>
            <a:lvl1pPr>
              <a:defRPr/>
            </a:lvl1pPr>
          </a:lstStyle>
          <a:p>
            <a:pPr>
              <a:defRPr/>
            </a:pPr>
            <a:fld id="{A313BD83-CAD9-A842-82F2-1BF35C042365}" type="datetime1">
              <a:rPr lang="en-GB" altLang="en-US"/>
              <a:pPr>
                <a:defRPr/>
              </a:pPr>
              <a:t>11/11/2023</a:t>
            </a:fld>
            <a:endParaRPr lang="en-GB" altLang="en-US" dirty="0"/>
          </a:p>
        </p:txBody>
      </p:sp>
      <p:sp>
        <p:nvSpPr>
          <p:cNvPr id="8" name="Slide Number Placeholder 5">
            <a:extLst>
              <a:ext uri="{FF2B5EF4-FFF2-40B4-BE49-F238E27FC236}">
                <a16:creationId xmlns:a16="http://schemas.microsoft.com/office/drawing/2014/main" id="{BA279BCB-9998-E81F-17D5-5DCFB5C285C6}"/>
              </a:ext>
            </a:extLst>
          </p:cNvPr>
          <p:cNvSpPr>
            <a:spLocks noGrp="1"/>
          </p:cNvSpPr>
          <p:nvPr>
            <p:ph type="sldNum" sz="quarter" idx="11"/>
          </p:nvPr>
        </p:nvSpPr>
        <p:spPr/>
        <p:txBody>
          <a:bodyPr/>
          <a:lstStyle>
            <a:lvl1pPr>
              <a:defRPr/>
            </a:lvl1pPr>
          </a:lstStyle>
          <a:p>
            <a:fld id="{1E5993DC-B130-A149-AC59-FF2CC96EA085}" type="slidenum">
              <a:rPr lang="en-GB" altLang="en-US"/>
              <a:pPr/>
              <a:t>‹#›</a:t>
            </a:fld>
            <a:endParaRPr lang="en-GB" altLang="en-US"/>
          </a:p>
        </p:txBody>
      </p:sp>
    </p:spTree>
    <p:extLst>
      <p:ext uri="{BB962C8B-B14F-4D97-AF65-F5344CB8AC3E}">
        <p14:creationId xmlns:p14="http://schemas.microsoft.com/office/powerpoint/2010/main" val="8706683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25BD2DF2-B370-A256-D68F-C4BB33163764}"/>
              </a:ext>
            </a:extLst>
          </p:cNvPr>
          <p:cNvSpPr>
            <a:spLocks noGrp="1"/>
          </p:cNvSpPr>
          <p:nvPr>
            <p:ph type="dt" sz="half" idx="10"/>
          </p:nvPr>
        </p:nvSpPr>
        <p:spPr/>
        <p:txBody>
          <a:bodyPr/>
          <a:lstStyle>
            <a:lvl1pPr>
              <a:defRPr/>
            </a:lvl1pPr>
          </a:lstStyle>
          <a:p>
            <a:pPr>
              <a:defRPr/>
            </a:pPr>
            <a:fld id="{C939DDE2-2E67-1548-8C6E-2AAE619D28C7}" type="datetime1">
              <a:rPr lang="en-GB" altLang="en-US"/>
              <a:pPr>
                <a:defRPr/>
              </a:pPr>
              <a:t>11/11/2023</a:t>
            </a:fld>
            <a:endParaRPr lang="en-GB" altLang="en-US" dirty="0"/>
          </a:p>
        </p:txBody>
      </p:sp>
      <p:sp>
        <p:nvSpPr>
          <p:cNvPr id="4" name="Slide Number Placeholder 5">
            <a:extLst>
              <a:ext uri="{FF2B5EF4-FFF2-40B4-BE49-F238E27FC236}">
                <a16:creationId xmlns:a16="http://schemas.microsoft.com/office/drawing/2014/main" id="{CFF8943D-B877-A998-EC1F-12BA0DBA6B61}"/>
              </a:ext>
            </a:extLst>
          </p:cNvPr>
          <p:cNvSpPr>
            <a:spLocks noGrp="1"/>
          </p:cNvSpPr>
          <p:nvPr>
            <p:ph type="sldNum" sz="quarter" idx="11"/>
          </p:nvPr>
        </p:nvSpPr>
        <p:spPr/>
        <p:txBody>
          <a:bodyPr/>
          <a:lstStyle>
            <a:lvl1pPr>
              <a:defRPr/>
            </a:lvl1pPr>
          </a:lstStyle>
          <a:p>
            <a:fld id="{40C159A6-B92C-A44A-87A3-D8F4B48EC878}" type="slidenum">
              <a:rPr lang="en-GB" altLang="en-US"/>
              <a:pPr/>
              <a:t>‹#›</a:t>
            </a:fld>
            <a:endParaRPr lang="en-GB" altLang="en-US"/>
          </a:p>
        </p:txBody>
      </p:sp>
    </p:spTree>
    <p:extLst>
      <p:ext uri="{BB962C8B-B14F-4D97-AF65-F5344CB8AC3E}">
        <p14:creationId xmlns:p14="http://schemas.microsoft.com/office/powerpoint/2010/main" val="5788775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776F2292-149E-A82B-E069-F70C741BC578}"/>
              </a:ext>
            </a:extLst>
          </p:cNvPr>
          <p:cNvSpPr>
            <a:spLocks noGrp="1"/>
          </p:cNvSpPr>
          <p:nvPr>
            <p:ph type="dt" sz="half" idx="10"/>
          </p:nvPr>
        </p:nvSpPr>
        <p:spPr/>
        <p:txBody>
          <a:bodyPr/>
          <a:lstStyle>
            <a:lvl1pPr>
              <a:defRPr/>
            </a:lvl1pPr>
          </a:lstStyle>
          <a:p>
            <a:pPr>
              <a:defRPr/>
            </a:pPr>
            <a:fld id="{0029CCC4-9B65-104D-AFBD-C7F150B55D16}" type="datetime1">
              <a:rPr lang="en-GB" altLang="en-US"/>
              <a:pPr>
                <a:defRPr/>
              </a:pPr>
              <a:t>11/11/2023</a:t>
            </a:fld>
            <a:endParaRPr lang="en-GB" altLang="en-US" dirty="0"/>
          </a:p>
        </p:txBody>
      </p:sp>
      <p:sp>
        <p:nvSpPr>
          <p:cNvPr id="3" name="Slide Number Placeholder 5">
            <a:extLst>
              <a:ext uri="{FF2B5EF4-FFF2-40B4-BE49-F238E27FC236}">
                <a16:creationId xmlns:a16="http://schemas.microsoft.com/office/drawing/2014/main" id="{FD8E6076-BCB3-C9A9-30B3-F4E88A5C83FE}"/>
              </a:ext>
            </a:extLst>
          </p:cNvPr>
          <p:cNvSpPr>
            <a:spLocks noGrp="1"/>
          </p:cNvSpPr>
          <p:nvPr>
            <p:ph type="sldNum" sz="quarter" idx="11"/>
          </p:nvPr>
        </p:nvSpPr>
        <p:spPr/>
        <p:txBody>
          <a:bodyPr/>
          <a:lstStyle>
            <a:lvl1pPr>
              <a:defRPr/>
            </a:lvl1pPr>
          </a:lstStyle>
          <a:p>
            <a:fld id="{79F035B6-BFD1-C54A-A656-FC22483EB8BA}" type="slidenum">
              <a:rPr lang="en-GB" altLang="en-US"/>
              <a:pPr/>
              <a:t>‹#›</a:t>
            </a:fld>
            <a:endParaRPr lang="en-GB" altLang="en-US"/>
          </a:p>
        </p:txBody>
      </p:sp>
    </p:spTree>
    <p:extLst>
      <p:ext uri="{BB962C8B-B14F-4D97-AF65-F5344CB8AC3E}">
        <p14:creationId xmlns:p14="http://schemas.microsoft.com/office/powerpoint/2010/main" val="40527747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685FF613-9882-A290-39E9-E09D400EC55C}"/>
              </a:ext>
            </a:extLst>
          </p:cNvPr>
          <p:cNvSpPr>
            <a:spLocks noGrp="1"/>
          </p:cNvSpPr>
          <p:nvPr>
            <p:ph type="dt" sz="half" idx="10"/>
          </p:nvPr>
        </p:nvSpPr>
        <p:spPr/>
        <p:txBody>
          <a:bodyPr/>
          <a:lstStyle>
            <a:lvl1pPr>
              <a:defRPr/>
            </a:lvl1pPr>
          </a:lstStyle>
          <a:p>
            <a:pPr>
              <a:defRPr/>
            </a:pPr>
            <a:fld id="{FE3F074C-E599-3C43-8666-673B75EE3CFE}" type="datetime1">
              <a:rPr lang="en-GB" altLang="en-US"/>
              <a:pPr>
                <a:defRPr/>
              </a:pPr>
              <a:t>11/11/2023</a:t>
            </a:fld>
            <a:endParaRPr lang="en-GB" altLang="en-US" dirty="0"/>
          </a:p>
        </p:txBody>
      </p:sp>
      <p:sp>
        <p:nvSpPr>
          <p:cNvPr id="6" name="Slide Number Placeholder 5">
            <a:extLst>
              <a:ext uri="{FF2B5EF4-FFF2-40B4-BE49-F238E27FC236}">
                <a16:creationId xmlns:a16="http://schemas.microsoft.com/office/drawing/2014/main" id="{FA04C409-0C29-7673-D877-508D13C86182}"/>
              </a:ext>
            </a:extLst>
          </p:cNvPr>
          <p:cNvSpPr>
            <a:spLocks noGrp="1"/>
          </p:cNvSpPr>
          <p:nvPr>
            <p:ph type="sldNum" sz="quarter" idx="11"/>
          </p:nvPr>
        </p:nvSpPr>
        <p:spPr/>
        <p:txBody>
          <a:bodyPr/>
          <a:lstStyle>
            <a:lvl1pPr>
              <a:defRPr/>
            </a:lvl1pPr>
          </a:lstStyle>
          <a:p>
            <a:fld id="{2F8DDE45-9DD8-E94B-97A3-07935FA705A8}" type="slidenum">
              <a:rPr lang="en-GB" altLang="en-US"/>
              <a:pPr/>
              <a:t>‹#›</a:t>
            </a:fld>
            <a:endParaRPr lang="en-GB" altLang="en-US"/>
          </a:p>
        </p:txBody>
      </p:sp>
    </p:spTree>
    <p:extLst>
      <p:ext uri="{BB962C8B-B14F-4D97-AF65-F5344CB8AC3E}">
        <p14:creationId xmlns:p14="http://schemas.microsoft.com/office/powerpoint/2010/main" val="25646795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endParaRPr lang="en-GB" noProof="0" dirty="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7B9B4492-603A-9A0B-3092-C19AF5ED1C53}"/>
              </a:ext>
            </a:extLst>
          </p:cNvPr>
          <p:cNvSpPr>
            <a:spLocks noGrp="1"/>
          </p:cNvSpPr>
          <p:nvPr>
            <p:ph type="dt" sz="half" idx="10"/>
          </p:nvPr>
        </p:nvSpPr>
        <p:spPr/>
        <p:txBody>
          <a:bodyPr/>
          <a:lstStyle>
            <a:lvl1pPr>
              <a:defRPr/>
            </a:lvl1pPr>
          </a:lstStyle>
          <a:p>
            <a:pPr>
              <a:defRPr/>
            </a:pPr>
            <a:fld id="{7D5AE0E5-EECC-BF46-A07E-16394FFE1153}" type="datetime1">
              <a:rPr lang="en-GB" altLang="en-US"/>
              <a:pPr>
                <a:defRPr/>
              </a:pPr>
              <a:t>11/11/2023</a:t>
            </a:fld>
            <a:endParaRPr lang="en-GB" altLang="en-US" dirty="0"/>
          </a:p>
        </p:txBody>
      </p:sp>
      <p:sp>
        <p:nvSpPr>
          <p:cNvPr id="6" name="Slide Number Placeholder 5">
            <a:extLst>
              <a:ext uri="{FF2B5EF4-FFF2-40B4-BE49-F238E27FC236}">
                <a16:creationId xmlns:a16="http://schemas.microsoft.com/office/drawing/2014/main" id="{2B6919B5-8A86-BCE5-C488-42A721C1BA17}"/>
              </a:ext>
            </a:extLst>
          </p:cNvPr>
          <p:cNvSpPr>
            <a:spLocks noGrp="1"/>
          </p:cNvSpPr>
          <p:nvPr>
            <p:ph type="sldNum" sz="quarter" idx="11"/>
          </p:nvPr>
        </p:nvSpPr>
        <p:spPr/>
        <p:txBody>
          <a:bodyPr/>
          <a:lstStyle>
            <a:lvl1pPr>
              <a:defRPr/>
            </a:lvl1pPr>
          </a:lstStyle>
          <a:p>
            <a:fld id="{00DD77AB-830B-9D46-BAFA-CD04571BBE71}" type="slidenum">
              <a:rPr lang="en-GB" altLang="en-US"/>
              <a:pPr/>
              <a:t>‹#›</a:t>
            </a:fld>
            <a:endParaRPr lang="en-GB" altLang="en-US"/>
          </a:p>
        </p:txBody>
      </p:sp>
    </p:spTree>
    <p:extLst>
      <p:ext uri="{BB962C8B-B14F-4D97-AF65-F5344CB8AC3E}">
        <p14:creationId xmlns:p14="http://schemas.microsoft.com/office/powerpoint/2010/main" val="6527958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CCF6648-9DB2-2B75-4053-F3BB0132286D}"/>
              </a:ext>
            </a:extLst>
          </p:cNvPr>
          <p:cNvSpPr>
            <a:spLocks noGrp="1"/>
          </p:cNvSpPr>
          <p:nvPr>
            <p:ph type="dt" sz="half" idx="10"/>
          </p:nvPr>
        </p:nvSpPr>
        <p:spPr/>
        <p:txBody>
          <a:bodyPr/>
          <a:lstStyle>
            <a:lvl1pPr>
              <a:defRPr/>
            </a:lvl1pPr>
          </a:lstStyle>
          <a:p>
            <a:pPr>
              <a:defRPr/>
            </a:pPr>
            <a:fld id="{DFE43FB4-3F35-C740-AC94-BCF9D47E7678}" type="datetime1">
              <a:rPr lang="en-GB" altLang="en-US"/>
              <a:pPr>
                <a:defRPr/>
              </a:pPr>
              <a:t>11/11/2023</a:t>
            </a:fld>
            <a:endParaRPr lang="en-GB" altLang="en-US" dirty="0"/>
          </a:p>
        </p:txBody>
      </p:sp>
      <p:sp>
        <p:nvSpPr>
          <p:cNvPr id="5" name="Slide Number Placeholder 5">
            <a:extLst>
              <a:ext uri="{FF2B5EF4-FFF2-40B4-BE49-F238E27FC236}">
                <a16:creationId xmlns:a16="http://schemas.microsoft.com/office/drawing/2014/main" id="{56D03ECC-F307-ACD4-E12D-44631BCBBA5C}"/>
              </a:ext>
            </a:extLst>
          </p:cNvPr>
          <p:cNvSpPr>
            <a:spLocks noGrp="1"/>
          </p:cNvSpPr>
          <p:nvPr>
            <p:ph type="sldNum" sz="quarter" idx="11"/>
          </p:nvPr>
        </p:nvSpPr>
        <p:spPr/>
        <p:txBody>
          <a:bodyPr/>
          <a:lstStyle>
            <a:lvl1pPr>
              <a:defRPr/>
            </a:lvl1pPr>
          </a:lstStyle>
          <a:p>
            <a:fld id="{159DAF3D-5F3D-E642-827B-4E5C9C2531C8}" type="slidenum">
              <a:rPr lang="en-GB" altLang="en-US"/>
              <a:pPr/>
              <a:t>‹#›</a:t>
            </a:fld>
            <a:endParaRPr lang="en-GB" altLang="en-US"/>
          </a:p>
        </p:txBody>
      </p:sp>
    </p:spTree>
    <p:extLst>
      <p:ext uri="{BB962C8B-B14F-4D97-AF65-F5344CB8AC3E}">
        <p14:creationId xmlns:p14="http://schemas.microsoft.com/office/powerpoint/2010/main" val="4866693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221E47-54B0-F4A6-EB8E-9DFF0F93BD50}"/>
              </a:ext>
            </a:extLst>
          </p:cNvPr>
          <p:cNvSpPr>
            <a:spLocks noGrp="1"/>
          </p:cNvSpPr>
          <p:nvPr>
            <p:ph type="dt" sz="half" idx="10"/>
          </p:nvPr>
        </p:nvSpPr>
        <p:spPr/>
        <p:txBody>
          <a:bodyPr/>
          <a:lstStyle>
            <a:lvl1pPr>
              <a:defRPr/>
            </a:lvl1pPr>
          </a:lstStyle>
          <a:p>
            <a:pPr>
              <a:defRPr/>
            </a:pPr>
            <a:fld id="{FE0CF91E-C34C-A949-887A-7B465501666C}" type="datetime1">
              <a:rPr lang="en-GB" altLang="en-US"/>
              <a:pPr>
                <a:defRPr/>
              </a:pPr>
              <a:t>11/11/2023</a:t>
            </a:fld>
            <a:endParaRPr lang="en-GB" altLang="en-US" dirty="0"/>
          </a:p>
        </p:txBody>
      </p:sp>
      <p:sp>
        <p:nvSpPr>
          <p:cNvPr id="5" name="Slide Number Placeholder 5">
            <a:extLst>
              <a:ext uri="{FF2B5EF4-FFF2-40B4-BE49-F238E27FC236}">
                <a16:creationId xmlns:a16="http://schemas.microsoft.com/office/drawing/2014/main" id="{3E16DCA2-B386-A809-A423-85038DFEA7E8}"/>
              </a:ext>
            </a:extLst>
          </p:cNvPr>
          <p:cNvSpPr>
            <a:spLocks noGrp="1"/>
          </p:cNvSpPr>
          <p:nvPr>
            <p:ph type="sldNum" sz="quarter" idx="11"/>
          </p:nvPr>
        </p:nvSpPr>
        <p:spPr/>
        <p:txBody>
          <a:bodyPr/>
          <a:lstStyle>
            <a:lvl1pPr>
              <a:defRPr/>
            </a:lvl1pPr>
          </a:lstStyle>
          <a:p>
            <a:fld id="{3E12FB30-AAE3-E844-960B-7375DED8B053}" type="slidenum">
              <a:rPr lang="en-GB" altLang="en-US"/>
              <a:pPr/>
              <a:t>‹#›</a:t>
            </a:fld>
            <a:endParaRPr lang="en-GB" altLang="en-US"/>
          </a:p>
        </p:txBody>
      </p:sp>
    </p:spTree>
    <p:extLst>
      <p:ext uri="{BB962C8B-B14F-4D97-AF65-F5344CB8AC3E}">
        <p14:creationId xmlns:p14="http://schemas.microsoft.com/office/powerpoint/2010/main" val="1958987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3BD0B851-EE56-77D9-DD64-018A3BAD0144}"/>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72607C7E-01B3-BBBB-F17E-BC23EAA5E60D}"/>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033BDAF3-A45E-424F-91C9-A619DD088AD2}"/>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E9C59124-3C14-2C40-A905-1968CE427393}" type="datetime1">
              <a:rPr lang="en-GB" altLang="en-US"/>
              <a:pPr>
                <a:defRPr/>
              </a:pPr>
              <a:t>11/11/2023</a:t>
            </a:fld>
            <a:endParaRPr lang="en-GB" altLang="en-US" dirty="0"/>
          </a:p>
        </p:txBody>
      </p:sp>
      <p:sp>
        <p:nvSpPr>
          <p:cNvPr id="6" name="Slide Number Placeholder 5">
            <a:extLst>
              <a:ext uri="{FF2B5EF4-FFF2-40B4-BE49-F238E27FC236}">
                <a16:creationId xmlns:a16="http://schemas.microsoft.com/office/drawing/2014/main" id="{BFAF1A2E-E6B3-429B-BCFD-5707921EF274}"/>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fld id="{383CE4FF-05C6-8749-91CA-7493E7D5062D}"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830" r:id="rId1"/>
    <p:sldLayoutId id="2147483831" r:id="rId2"/>
    <p:sldLayoutId id="2147483821" r:id="rId3"/>
    <p:sldLayoutId id="2147483822" r:id="rId4"/>
    <p:sldLayoutId id="2147483823" r:id="rId5"/>
    <p:sldLayoutId id="2147483824" r:id="rId6"/>
    <p:sldLayoutId id="2147483825" r:id="rId7"/>
    <p:sldLayoutId id="2147483826" r:id="rId8"/>
    <p:sldLayoutId id="2147483827" r:id="rId9"/>
    <p:sldLayoutId id="2147483828" r:id="rId10"/>
    <p:sldLayoutId id="2147483829"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KUWn_TJTrnU" TargetMode="External"/><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E094BC50-C32E-7777-301A-00B2B7CFFCB4}"/>
              </a:ext>
            </a:extLst>
          </p:cNvPr>
          <p:cNvSpPr>
            <a:spLocks noGrp="1"/>
          </p:cNvSpPr>
          <p:nvPr>
            <p:ph type="ctrTitle"/>
          </p:nvPr>
        </p:nvSpPr>
        <p:spPr>
          <a:xfrm>
            <a:off x="684213" y="908050"/>
            <a:ext cx="7772400" cy="2016894"/>
          </a:xfrm>
        </p:spPr>
        <p:txBody>
          <a:bodyPr/>
          <a:lstStyle/>
          <a:p>
            <a:pPr eaLnBrk="1" hangingPunct="1"/>
            <a:r>
              <a:rPr lang="en-GB" altLang="en-US" b="1" dirty="0">
                <a:solidFill>
                  <a:srgbClr val="1D2125"/>
                </a:solidFill>
                <a:latin typeface="-apple-system"/>
              </a:rPr>
              <a:t>Psychology in Health and Social Care (LCHS4010_LON)</a:t>
            </a:r>
            <a:br>
              <a:rPr lang="en-GB" altLang="en-US" b="1" dirty="0">
                <a:solidFill>
                  <a:srgbClr val="1D2125"/>
                </a:solidFill>
                <a:latin typeface="-apple-system"/>
              </a:rPr>
            </a:br>
            <a:endParaRPr lang="en-GB" altLang="en-US" dirty="0"/>
          </a:p>
        </p:txBody>
      </p:sp>
      <p:sp>
        <p:nvSpPr>
          <p:cNvPr id="6147" name="Subtitle 4">
            <a:extLst>
              <a:ext uri="{FF2B5EF4-FFF2-40B4-BE49-F238E27FC236}">
                <a16:creationId xmlns:a16="http://schemas.microsoft.com/office/drawing/2014/main" id="{DDE83AEC-B3C6-240E-3188-5D58AAB1614B}"/>
              </a:ext>
            </a:extLst>
          </p:cNvPr>
          <p:cNvSpPr>
            <a:spLocks noGrp="1"/>
          </p:cNvSpPr>
          <p:nvPr>
            <p:ph type="subTitle" idx="1"/>
          </p:nvPr>
        </p:nvSpPr>
        <p:spPr>
          <a:xfrm>
            <a:off x="684213" y="2636912"/>
            <a:ext cx="8351837" cy="2860601"/>
          </a:xfrm>
        </p:spPr>
        <p:txBody>
          <a:bodyPr/>
          <a:lstStyle/>
          <a:p>
            <a:pPr eaLnBrk="1" hangingPunct="1"/>
            <a:endParaRPr lang="en-GB" altLang="en-US" dirty="0">
              <a:solidFill>
                <a:schemeClr val="tx1"/>
              </a:solidFill>
            </a:endParaRPr>
          </a:p>
          <a:p>
            <a:pPr eaLnBrk="1" hangingPunct="1"/>
            <a:r>
              <a:rPr lang="en-GB" altLang="en-US" sz="2800" dirty="0">
                <a:solidFill>
                  <a:schemeClr val="bg1"/>
                </a:solidFill>
              </a:rPr>
              <a:t>Lesson 03: Theoretical perspectives</a:t>
            </a:r>
            <a:endParaRPr lang="en-GB" altLang="en-US" sz="1800" dirty="0">
              <a:solidFill>
                <a:schemeClr val="bg1"/>
              </a:solidFill>
            </a:endParaRPr>
          </a:p>
          <a:p>
            <a:pPr eaLnBrk="1" hangingPunct="1"/>
            <a:endParaRPr lang="en-GB" altLang="en-US" dirty="0">
              <a:solidFill>
                <a:schemeClr val="tx1"/>
              </a:solidFill>
            </a:endParaRPr>
          </a:p>
          <a:p>
            <a:pPr eaLnBrk="1" hangingPunct="1"/>
            <a:r>
              <a:rPr lang="en-GB" altLang="en-US" dirty="0">
                <a:solidFill>
                  <a:schemeClr val="tx1"/>
                </a:solidFill>
              </a:rPr>
              <a:t> </a:t>
            </a:r>
          </a:p>
        </p:txBody>
      </p:sp>
      <p:sp>
        <p:nvSpPr>
          <p:cNvPr id="3" name="Date Placeholder 2">
            <a:extLst>
              <a:ext uri="{FF2B5EF4-FFF2-40B4-BE49-F238E27FC236}">
                <a16:creationId xmlns:a16="http://schemas.microsoft.com/office/drawing/2014/main" id="{B6863CED-29C7-49C5-A3AA-81CFE91E2017}"/>
              </a:ext>
            </a:extLst>
          </p:cNvPr>
          <p:cNvSpPr>
            <a:spLocks noGrp="1"/>
          </p:cNvSpPr>
          <p:nvPr>
            <p:ph type="dt" sz="quarter" idx="10"/>
          </p:nvPr>
        </p:nvSpPr>
        <p:spPr/>
        <p:txBody>
          <a:bodyPr/>
          <a:lstStyle/>
          <a:p>
            <a:pPr>
              <a:defRPr/>
            </a:pPr>
            <a:fld id="{5EC0FA7E-6D3B-48D7-9F80-6C4D37659D9C}" type="datetime1">
              <a:rPr lang="en-GB" altLang="en-US"/>
              <a:pPr>
                <a:defRPr/>
              </a:pPr>
              <a:t>11/11/2023</a:t>
            </a:fld>
            <a:endParaRPr lang="en-GB" altLang="en-US" dirty="0"/>
          </a:p>
        </p:txBody>
      </p:sp>
      <p:sp>
        <p:nvSpPr>
          <p:cNvPr id="6149" name="Slide Number Placeholder 5">
            <a:extLst>
              <a:ext uri="{FF2B5EF4-FFF2-40B4-BE49-F238E27FC236}">
                <a16:creationId xmlns:a16="http://schemas.microsoft.com/office/drawing/2014/main" id="{C2BBAB8F-79E7-7373-BDDB-2602734C1FA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82610869-72CA-B243-A227-ADFE0B7FA6B8}" type="slidenum">
              <a:rPr lang="en-GB" altLang="en-US" sz="1200">
                <a:solidFill>
                  <a:srgbClr val="898989"/>
                </a:solidFill>
              </a:rPr>
              <a:pPr>
                <a:spcBef>
                  <a:spcPct val="0"/>
                </a:spcBef>
                <a:buFontTx/>
                <a:buNone/>
              </a:pPr>
              <a:t>1</a:t>
            </a:fld>
            <a:endParaRPr lang="en-GB" altLang="en-US" sz="120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9A960AD7-51F2-AF02-3C9C-A18159BB03CD}"/>
              </a:ext>
            </a:extLst>
          </p:cNvPr>
          <p:cNvSpPr>
            <a:spLocks noGrp="1"/>
          </p:cNvSpPr>
          <p:nvPr>
            <p:ph type="title"/>
          </p:nvPr>
        </p:nvSpPr>
        <p:spPr/>
        <p:txBody>
          <a:bodyPr/>
          <a:lstStyle/>
          <a:p>
            <a:r>
              <a:rPr lang="en-GB" altLang="en-US"/>
              <a:t>Objectives</a:t>
            </a:r>
          </a:p>
        </p:txBody>
      </p:sp>
      <p:sp>
        <p:nvSpPr>
          <p:cNvPr id="3" name="Content Placeholder 2">
            <a:extLst>
              <a:ext uri="{FF2B5EF4-FFF2-40B4-BE49-F238E27FC236}">
                <a16:creationId xmlns:a16="http://schemas.microsoft.com/office/drawing/2014/main" id="{3FB28BEE-588E-4286-A0F4-7702D8B53139}"/>
              </a:ext>
            </a:extLst>
          </p:cNvPr>
          <p:cNvSpPr>
            <a:spLocks noGrp="1"/>
          </p:cNvSpPr>
          <p:nvPr>
            <p:ph idx="1"/>
          </p:nvPr>
        </p:nvSpPr>
        <p:spPr>
          <a:xfrm>
            <a:off x="457200" y="1417638"/>
            <a:ext cx="8229600" cy="4098925"/>
          </a:xfrm>
        </p:spPr>
        <p:txBody>
          <a:bodyPr/>
          <a:lstStyle/>
          <a:p>
            <a:pPr marL="0" indent="0">
              <a:buFont typeface="Arial" panose="020B0604020202020204" pitchFamily="34" charset="0"/>
              <a:buNone/>
              <a:defRPr/>
            </a:pPr>
            <a:r>
              <a:rPr lang="en-GB" sz="2800" dirty="0"/>
              <a:t>By the end of today’s session learners will be able to understand the following:</a:t>
            </a:r>
          </a:p>
          <a:p>
            <a:pPr marL="0" indent="0">
              <a:buFont typeface="Arial" panose="020B0604020202020204" pitchFamily="34" charset="0"/>
              <a:buNone/>
              <a:defRPr/>
            </a:pPr>
            <a:endParaRPr lang="en-GB" sz="2800" dirty="0"/>
          </a:p>
          <a:p>
            <a:pPr>
              <a:defRPr/>
            </a:pPr>
            <a:r>
              <a:rPr lang="en-GB" sz="2800" dirty="0"/>
              <a:t>Stage versus Open-ended theories </a:t>
            </a:r>
          </a:p>
          <a:p>
            <a:pPr>
              <a:defRPr/>
            </a:pPr>
            <a:r>
              <a:rPr lang="en-GB" sz="2800" dirty="0"/>
              <a:t>Continuity versus Discontinuity</a:t>
            </a:r>
          </a:p>
          <a:p>
            <a:pPr>
              <a:defRPr/>
            </a:pPr>
            <a:r>
              <a:rPr lang="en-GB" sz="2800" dirty="0"/>
              <a:t>Static versus Dynamic theories</a:t>
            </a:r>
          </a:p>
          <a:p>
            <a:pPr>
              <a:defRPr/>
            </a:pPr>
            <a:r>
              <a:rPr lang="en-GB" sz="2800" dirty="0"/>
              <a:t>Idiographic versus Nomothetic perspectives on personality </a:t>
            </a:r>
          </a:p>
          <a:p>
            <a:pPr>
              <a:defRPr/>
            </a:pP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D62ED-DBBD-41D4-8B93-77D6013900B5}"/>
              </a:ext>
            </a:extLst>
          </p:cNvPr>
          <p:cNvSpPr>
            <a:spLocks noGrp="1"/>
          </p:cNvSpPr>
          <p:nvPr>
            <p:ph type="title"/>
          </p:nvPr>
        </p:nvSpPr>
        <p:spPr>
          <a:xfrm>
            <a:off x="628650" y="333375"/>
            <a:ext cx="7543800" cy="373063"/>
          </a:xfrm>
        </p:spPr>
        <p:txBody>
          <a:bodyPr>
            <a:normAutofit fontScale="90000"/>
          </a:bodyPr>
          <a:lstStyle/>
          <a:p>
            <a:pPr>
              <a:defRPr/>
            </a:pPr>
            <a:br>
              <a:rPr lang="en-GB" dirty="0"/>
            </a:br>
            <a:r>
              <a:rPr lang="en-GB" sz="2800" dirty="0"/>
              <a:t>Stage versus Open-ended theories </a:t>
            </a:r>
            <a:endParaRPr lang="en-GB" dirty="0"/>
          </a:p>
        </p:txBody>
      </p:sp>
      <p:sp>
        <p:nvSpPr>
          <p:cNvPr id="8195" name="Content Placeholder 2">
            <a:extLst>
              <a:ext uri="{FF2B5EF4-FFF2-40B4-BE49-F238E27FC236}">
                <a16:creationId xmlns:a16="http://schemas.microsoft.com/office/drawing/2014/main" id="{38BE729B-5400-7CAC-384C-F12B3577DFA0}"/>
              </a:ext>
            </a:extLst>
          </p:cNvPr>
          <p:cNvSpPr>
            <a:spLocks noGrp="1"/>
          </p:cNvSpPr>
          <p:nvPr>
            <p:ph idx="1"/>
          </p:nvPr>
        </p:nvSpPr>
        <p:spPr>
          <a:xfrm>
            <a:off x="628650" y="1052513"/>
            <a:ext cx="7720013" cy="576262"/>
          </a:xfrm>
        </p:spPr>
        <p:txBody>
          <a:bodyPr/>
          <a:lstStyle/>
          <a:p>
            <a:pPr marL="0" indent="0" algn="ctr">
              <a:buFont typeface="Arial" panose="020B0604020202020204" pitchFamily="34" charset="0"/>
              <a:buNone/>
            </a:pPr>
            <a:r>
              <a:rPr lang="en-GB" altLang="en-US" sz="2800"/>
              <a:t>Developmental theories</a:t>
            </a:r>
          </a:p>
          <a:p>
            <a:pPr marL="0" indent="0" algn="ctr">
              <a:buFont typeface="Arial" panose="020B0604020202020204" pitchFamily="34" charset="0"/>
              <a:buNone/>
            </a:pPr>
            <a:endParaRPr lang="en-GB" altLang="en-US"/>
          </a:p>
        </p:txBody>
      </p:sp>
      <p:pic>
        <p:nvPicPr>
          <p:cNvPr id="8196" name="Picture 2" descr="https://i.pinimg.com/736x/e7/5e/e8/e75ee85ea488f2fab5db8875829658ad.jpg">
            <a:extLst>
              <a:ext uri="{FF2B5EF4-FFF2-40B4-BE49-F238E27FC236}">
                <a16:creationId xmlns:a16="http://schemas.microsoft.com/office/drawing/2014/main" id="{5662AB07-39FD-CB21-B806-8A8EB1E79A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28775"/>
            <a:ext cx="9034463" cy="3960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26097-FB80-46DB-9C91-EC2E15C692E7}"/>
              </a:ext>
            </a:extLst>
          </p:cNvPr>
          <p:cNvSpPr>
            <a:spLocks noGrp="1"/>
          </p:cNvSpPr>
          <p:nvPr>
            <p:ph type="title"/>
          </p:nvPr>
        </p:nvSpPr>
        <p:spPr>
          <a:xfrm>
            <a:off x="765175" y="620713"/>
            <a:ext cx="7750175" cy="936625"/>
          </a:xfrm>
        </p:spPr>
        <p:txBody>
          <a:bodyPr>
            <a:normAutofit fontScale="90000"/>
          </a:bodyPr>
          <a:lstStyle/>
          <a:p>
            <a:pPr>
              <a:defRPr/>
            </a:pPr>
            <a:r>
              <a:rPr lang="en-GB" dirty="0"/>
              <a:t>Continuity versus Discontinuity</a:t>
            </a:r>
            <a:br>
              <a:rPr lang="en-GB" dirty="0"/>
            </a:br>
            <a:endParaRPr lang="en-GB" dirty="0"/>
          </a:p>
        </p:txBody>
      </p:sp>
      <p:sp>
        <p:nvSpPr>
          <p:cNvPr id="3" name="Content Placeholder 2">
            <a:extLst>
              <a:ext uri="{FF2B5EF4-FFF2-40B4-BE49-F238E27FC236}">
                <a16:creationId xmlns:a16="http://schemas.microsoft.com/office/drawing/2014/main" id="{C0AE9EBA-0839-4D1D-BB62-826C614BA582}"/>
              </a:ext>
            </a:extLst>
          </p:cNvPr>
          <p:cNvSpPr>
            <a:spLocks noGrp="1"/>
          </p:cNvSpPr>
          <p:nvPr>
            <p:ph idx="1"/>
          </p:nvPr>
        </p:nvSpPr>
        <p:spPr>
          <a:xfrm>
            <a:off x="238125" y="1162050"/>
            <a:ext cx="4005263" cy="4327525"/>
          </a:xfrm>
        </p:spPr>
        <p:txBody>
          <a:bodyPr/>
          <a:lstStyle/>
          <a:p>
            <a:pPr marL="0" indent="0">
              <a:buFont typeface="Arial" panose="020B0604020202020204" pitchFamily="34" charset="0"/>
              <a:buNone/>
              <a:defRPr/>
            </a:pPr>
            <a:endParaRPr lang="en-GB" dirty="0"/>
          </a:p>
          <a:p>
            <a:pPr>
              <a:defRPr/>
            </a:pPr>
            <a:endParaRPr lang="en-GB" dirty="0"/>
          </a:p>
        </p:txBody>
      </p:sp>
      <p:pic>
        <p:nvPicPr>
          <p:cNvPr id="9220" name="Picture 2" descr="http://slideplayer.com/slide/8375037/26/images/25/Psychology%E2%80%99s+Three+Big+Debates.jpg">
            <a:extLst>
              <a:ext uri="{FF2B5EF4-FFF2-40B4-BE49-F238E27FC236}">
                <a16:creationId xmlns:a16="http://schemas.microsoft.com/office/drawing/2014/main" id="{8FF76A3D-338B-3AA2-725F-E2DE9D83DC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1557338"/>
            <a:ext cx="8510587" cy="413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85832F-1221-482C-96A5-3BBB794B02F2}"/>
              </a:ext>
            </a:extLst>
          </p:cNvPr>
          <p:cNvSpPr>
            <a:spLocks noGrp="1"/>
          </p:cNvSpPr>
          <p:nvPr>
            <p:ph type="title"/>
          </p:nvPr>
        </p:nvSpPr>
        <p:spPr>
          <a:xfrm>
            <a:off x="298450" y="1081088"/>
            <a:ext cx="8058150" cy="657225"/>
          </a:xfrm>
        </p:spPr>
        <p:txBody>
          <a:bodyPr>
            <a:normAutofit fontScale="90000"/>
          </a:bodyPr>
          <a:lstStyle/>
          <a:p>
            <a:pPr>
              <a:defRPr/>
            </a:pPr>
            <a:br>
              <a:rPr lang="en-GB" dirty="0"/>
            </a:br>
            <a:r>
              <a:rPr lang="en-GB" sz="2700" b="1" dirty="0"/>
              <a:t>Idiographic versus Nomothetic perspectives on personality</a:t>
            </a:r>
            <a:br>
              <a:rPr lang="en-GB" dirty="0"/>
            </a:br>
            <a:br>
              <a:rPr lang="en-GB" dirty="0"/>
            </a:br>
            <a:endParaRPr lang="en-GB" dirty="0"/>
          </a:p>
        </p:txBody>
      </p:sp>
      <p:pic>
        <p:nvPicPr>
          <p:cNvPr id="10243" name="Picture 2" descr="http://slideplayer.com/slide/7263334/24/images/4/Nomothetic+vs.+Idiographic+approach.jpg">
            <a:extLst>
              <a:ext uri="{FF2B5EF4-FFF2-40B4-BE49-F238E27FC236}">
                <a16:creationId xmlns:a16="http://schemas.microsoft.com/office/drawing/2014/main" id="{D78471D5-A9A0-E513-6D06-B4944183618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813" y="1557338"/>
            <a:ext cx="8567737" cy="384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4" name="Content Placeholder 3">
            <a:extLst>
              <a:ext uri="{FF2B5EF4-FFF2-40B4-BE49-F238E27FC236}">
                <a16:creationId xmlns:a16="http://schemas.microsoft.com/office/drawing/2014/main" id="{BFFCA960-121A-0CAD-E789-9E352187D2F7}"/>
              </a:ext>
            </a:extLst>
          </p:cNvPr>
          <p:cNvSpPr>
            <a:spLocks noGrp="1"/>
          </p:cNvSpPr>
          <p:nvPr>
            <p:ph idx="1"/>
          </p:nvPr>
        </p:nvSpPr>
        <p:spPr>
          <a:xfrm>
            <a:off x="457200" y="1600200"/>
            <a:ext cx="8229600" cy="3916363"/>
          </a:xfrm>
        </p:spPr>
        <p:txBody>
          <a:bodyPr/>
          <a:lstStyle/>
          <a:p>
            <a:endParaRPr lang="en-GB" alt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5836BA8A-EE77-CF0A-7950-C156B633B79C}"/>
              </a:ext>
            </a:extLst>
          </p:cNvPr>
          <p:cNvSpPr>
            <a:spLocks noGrp="1"/>
          </p:cNvSpPr>
          <p:nvPr>
            <p:ph type="title"/>
          </p:nvPr>
        </p:nvSpPr>
        <p:spPr>
          <a:xfrm>
            <a:off x="250825" y="23813"/>
            <a:ext cx="8569325" cy="506412"/>
          </a:xfrm>
        </p:spPr>
        <p:txBody>
          <a:bodyPr/>
          <a:lstStyle/>
          <a:p>
            <a:r>
              <a:rPr lang="en-GB" altLang="en-US" sz="2400" b="1"/>
              <a:t>Activity- Kindness Scavenger Hunt</a:t>
            </a:r>
          </a:p>
        </p:txBody>
      </p:sp>
      <p:sp>
        <p:nvSpPr>
          <p:cNvPr id="4" name="Date Placeholder 3">
            <a:extLst>
              <a:ext uri="{FF2B5EF4-FFF2-40B4-BE49-F238E27FC236}">
                <a16:creationId xmlns:a16="http://schemas.microsoft.com/office/drawing/2014/main" id="{AAFE521D-A63F-42B5-B8BC-7B0FFBAC48E3}"/>
              </a:ext>
            </a:extLst>
          </p:cNvPr>
          <p:cNvSpPr>
            <a:spLocks noGrp="1"/>
          </p:cNvSpPr>
          <p:nvPr>
            <p:ph type="dt" sz="quarter" idx="10"/>
          </p:nvPr>
        </p:nvSpPr>
        <p:spPr/>
        <p:txBody>
          <a:bodyPr/>
          <a:lstStyle/>
          <a:p>
            <a:pPr>
              <a:defRPr/>
            </a:pPr>
            <a:fld id="{DF04E19F-5899-4E39-B64E-B28510702451}" type="datetime1">
              <a:rPr lang="en-GB" altLang="en-US" smtClean="0"/>
              <a:pPr>
                <a:defRPr/>
              </a:pPr>
              <a:t>11/11/2023</a:t>
            </a:fld>
            <a:endParaRPr lang="en-GB" altLang="en-US" dirty="0"/>
          </a:p>
        </p:txBody>
      </p:sp>
      <p:sp>
        <p:nvSpPr>
          <p:cNvPr id="11268" name="Slide Number Placeholder 4">
            <a:extLst>
              <a:ext uri="{FF2B5EF4-FFF2-40B4-BE49-F238E27FC236}">
                <a16:creationId xmlns:a16="http://schemas.microsoft.com/office/drawing/2014/main" id="{26F0143B-3E0A-937F-0722-AAFA715F4E3E}"/>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80523B0-266C-CC4C-9753-39D230F26217}" type="slidenum">
              <a:rPr lang="en-GB" altLang="en-US">
                <a:solidFill>
                  <a:srgbClr val="898989"/>
                </a:solidFill>
                <a:latin typeface="Myriad Pro"/>
              </a:rPr>
              <a:pPr/>
              <a:t>6</a:t>
            </a:fld>
            <a:endParaRPr lang="en-GB" altLang="en-US">
              <a:solidFill>
                <a:srgbClr val="898989"/>
              </a:solidFill>
              <a:latin typeface="Myriad Pro"/>
            </a:endParaRPr>
          </a:p>
        </p:txBody>
      </p:sp>
      <p:pic>
        <p:nvPicPr>
          <p:cNvPr id="11269" name="Picture 9">
            <a:extLst>
              <a:ext uri="{FF2B5EF4-FFF2-40B4-BE49-F238E27FC236}">
                <a16:creationId xmlns:a16="http://schemas.microsoft.com/office/drawing/2014/main" id="{43E6671A-EA0E-9F02-7A5D-3176749083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620713"/>
            <a:ext cx="5327650" cy="5048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Picture 11">
            <a:extLst>
              <a:ext uri="{FF2B5EF4-FFF2-40B4-BE49-F238E27FC236}">
                <a16:creationId xmlns:a16="http://schemas.microsoft.com/office/drawing/2014/main" id="{2B27BA2E-9960-5200-1A8A-5696C8A451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5600" y="530225"/>
            <a:ext cx="3600450" cy="513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06832542-99D3-7978-39F9-8F2F60204ABF}"/>
              </a:ext>
            </a:extLst>
          </p:cNvPr>
          <p:cNvSpPr>
            <a:spLocks noGrp="1"/>
          </p:cNvSpPr>
          <p:nvPr>
            <p:ph type="title"/>
          </p:nvPr>
        </p:nvSpPr>
        <p:spPr>
          <a:xfrm>
            <a:off x="461963" y="34925"/>
            <a:ext cx="8229600" cy="635000"/>
          </a:xfrm>
        </p:spPr>
        <p:txBody>
          <a:bodyPr/>
          <a:lstStyle/>
          <a:p>
            <a:r>
              <a:rPr lang="en-GB" altLang="en-US" sz="2400" b="1"/>
              <a:t>Activity- Spreading Good Vibes and Kindness Only</a:t>
            </a:r>
          </a:p>
        </p:txBody>
      </p:sp>
      <p:sp>
        <p:nvSpPr>
          <p:cNvPr id="4" name="Date Placeholder 3">
            <a:extLst>
              <a:ext uri="{FF2B5EF4-FFF2-40B4-BE49-F238E27FC236}">
                <a16:creationId xmlns:a16="http://schemas.microsoft.com/office/drawing/2014/main" id="{EE564B1F-6A3C-42E2-B67E-EDAF2A9FBCF2}"/>
              </a:ext>
            </a:extLst>
          </p:cNvPr>
          <p:cNvSpPr>
            <a:spLocks noGrp="1"/>
          </p:cNvSpPr>
          <p:nvPr>
            <p:ph type="dt" sz="quarter" idx="10"/>
          </p:nvPr>
        </p:nvSpPr>
        <p:spPr/>
        <p:txBody>
          <a:bodyPr/>
          <a:lstStyle/>
          <a:p>
            <a:pPr>
              <a:defRPr/>
            </a:pPr>
            <a:fld id="{DF04E19F-5899-4E39-B64E-B28510702451}" type="datetime1">
              <a:rPr lang="en-GB" altLang="en-US" smtClean="0"/>
              <a:pPr>
                <a:defRPr/>
              </a:pPr>
              <a:t>11/11/2023</a:t>
            </a:fld>
            <a:endParaRPr lang="en-GB" altLang="en-US" dirty="0"/>
          </a:p>
        </p:txBody>
      </p:sp>
      <p:sp>
        <p:nvSpPr>
          <p:cNvPr id="12292" name="Slide Number Placeholder 4">
            <a:extLst>
              <a:ext uri="{FF2B5EF4-FFF2-40B4-BE49-F238E27FC236}">
                <a16:creationId xmlns:a16="http://schemas.microsoft.com/office/drawing/2014/main" id="{2060CDC8-CBD0-F647-016B-200CE83D2250}"/>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E0CB3CC-B7E5-1748-86A6-8A5C5C286BCC}" type="slidenum">
              <a:rPr lang="en-GB" altLang="en-US">
                <a:solidFill>
                  <a:srgbClr val="898989"/>
                </a:solidFill>
                <a:latin typeface="Myriad Pro"/>
              </a:rPr>
              <a:pPr/>
              <a:t>7</a:t>
            </a:fld>
            <a:endParaRPr lang="en-GB" altLang="en-US">
              <a:solidFill>
                <a:srgbClr val="898989"/>
              </a:solidFill>
              <a:latin typeface="Myriad Pro"/>
            </a:endParaRPr>
          </a:p>
        </p:txBody>
      </p:sp>
      <p:pic>
        <p:nvPicPr>
          <p:cNvPr id="12293" name="Picture 2" descr="Kindness ChecklistWorksheets | Worksheets for kids, Empathy activities,  Social skills">
            <a:extLst>
              <a:ext uri="{FF2B5EF4-FFF2-40B4-BE49-F238E27FC236}">
                <a16:creationId xmlns:a16="http://schemas.microsoft.com/office/drawing/2014/main" id="{C43B7952-EAE2-2D12-10B0-4E3281A47FF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79388" y="620713"/>
            <a:ext cx="8640762" cy="5111750"/>
          </a:xfr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7DCCB995-7D82-85DF-0C09-860520A95570}"/>
              </a:ext>
            </a:extLst>
          </p:cNvPr>
          <p:cNvSpPr>
            <a:spLocks noGrp="1"/>
          </p:cNvSpPr>
          <p:nvPr>
            <p:ph type="title"/>
          </p:nvPr>
        </p:nvSpPr>
        <p:spPr>
          <a:xfrm>
            <a:off x="457200" y="274638"/>
            <a:ext cx="8229600" cy="850900"/>
          </a:xfrm>
        </p:spPr>
        <p:txBody>
          <a:bodyPr/>
          <a:lstStyle/>
          <a:p>
            <a:r>
              <a:rPr lang="en-GB" altLang="en-US" sz="3600"/>
              <a:t>CARL JUNG’S MODEL OF THE PSYCHE</a:t>
            </a:r>
            <a:br>
              <a:rPr lang="en-GB" altLang="en-US"/>
            </a:br>
            <a:endParaRPr lang="en-GB" altLang="en-US"/>
          </a:p>
        </p:txBody>
      </p:sp>
      <p:sp>
        <p:nvSpPr>
          <p:cNvPr id="3" name="Content Placeholder 2">
            <a:extLst>
              <a:ext uri="{FF2B5EF4-FFF2-40B4-BE49-F238E27FC236}">
                <a16:creationId xmlns:a16="http://schemas.microsoft.com/office/drawing/2014/main" id="{9E7BFD2C-40FF-493E-8439-9A761632671A}"/>
              </a:ext>
            </a:extLst>
          </p:cNvPr>
          <p:cNvSpPr>
            <a:spLocks noGrp="1"/>
          </p:cNvSpPr>
          <p:nvPr>
            <p:ph idx="1"/>
          </p:nvPr>
        </p:nvSpPr>
        <p:spPr>
          <a:xfrm>
            <a:off x="457200" y="765175"/>
            <a:ext cx="8229600" cy="4751388"/>
          </a:xfrm>
        </p:spPr>
        <p:txBody>
          <a:bodyPr/>
          <a:lstStyle/>
          <a:p>
            <a:pPr>
              <a:defRPr/>
            </a:pPr>
            <a:r>
              <a:rPr lang="en-GB" sz="1050" dirty="0"/>
              <a:t>Carl Gustav Jung was a Swiss psychiatrist whose research was deep-rooted in psychoanalysis. </a:t>
            </a:r>
          </a:p>
          <a:p>
            <a:pPr>
              <a:defRPr/>
            </a:pPr>
            <a:r>
              <a:rPr lang="en-GB" sz="1050" dirty="0"/>
              <a:t>He was greatly influenced by Sigmund Freud and even conducted research alongside him. Eventually, though, Jung disagreed with many of Freud's theories. </a:t>
            </a:r>
          </a:p>
          <a:p>
            <a:pPr>
              <a:defRPr/>
            </a:pPr>
            <a:r>
              <a:rPr lang="en-GB" sz="1050" dirty="0"/>
              <a:t>Jung is best known for his research in personality, dream analysis and the human psyche.</a:t>
            </a:r>
          </a:p>
          <a:p>
            <a:pPr>
              <a:defRPr/>
            </a:pPr>
            <a:r>
              <a:rPr lang="en-GB" sz="1050" dirty="0"/>
              <a:t>His theories are so revered that they were made into their own school of psychotherapy: </a:t>
            </a:r>
            <a:r>
              <a:rPr lang="en-GB" sz="1050" b="1" dirty="0"/>
              <a:t>Jungian psychology</a:t>
            </a:r>
            <a:r>
              <a:rPr lang="en-GB" sz="1050" dirty="0"/>
              <a:t>, which is also called </a:t>
            </a:r>
            <a:r>
              <a:rPr lang="en-GB" sz="1050" b="1" dirty="0"/>
              <a:t>analytical psychology</a:t>
            </a:r>
            <a:r>
              <a:rPr lang="en-GB" sz="1050" dirty="0"/>
              <a:t>. </a:t>
            </a:r>
          </a:p>
          <a:p>
            <a:pPr>
              <a:defRPr/>
            </a:pPr>
            <a:r>
              <a:rPr lang="en-GB" sz="1050" dirty="0"/>
              <a:t>For Yung, the psyche is the totality of all psychic processes, conscious as well as unconscious’, so we use the term ‘psyche’ rather than ‘mind’, since mind is used in common parlance to refer to the aspects of mental functioning which are conscious. </a:t>
            </a:r>
          </a:p>
          <a:p>
            <a:pPr>
              <a:defRPr/>
            </a:pPr>
            <a:r>
              <a:rPr lang="en-GB" sz="1050" dirty="0"/>
              <a:t>Jung maintained that the psyche is a self-regulating system (like the body).</a:t>
            </a:r>
          </a:p>
          <a:p>
            <a:pPr>
              <a:defRPr/>
            </a:pPr>
            <a:r>
              <a:rPr lang="en-GB" sz="1050" dirty="0"/>
              <a:t>The psyche strives to maintain a balance between opposing qualities while at the same time actively seeking its own development or as he called it, individuation.</a:t>
            </a:r>
          </a:p>
          <a:p>
            <a:pPr>
              <a:defRPr/>
            </a:pPr>
            <a:endParaRPr lang="en-GB" sz="1050" dirty="0"/>
          </a:p>
          <a:p>
            <a:pPr>
              <a:defRPr/>
            </a:pPr>
            <a:r>
              <a:rPr lang="en-GB" sz="1050" b="1" u="sng" dirty="0"/>
              <a:t>The Human Psyche Model </a:t>
            </a:r>
          </a:p>
          <a:p>
            <a:pPr>
              <a:defRPr/>
            </a:pPr>
            <a:r>
              <a:rPr lang="en-GB" sz="1050" b="1" dirty="0"/>
              <a:t>The Ego- </a:t>
            </a:r>
            <a:r>
              <a:rPr lang="en-GB" sz="1050" dirty="0"/>
              <a:t>Jung saw the ego as the centre of the field of consciousness which contains our conscious awareness of existing and a continuing sense of personal identity. It is the organiser of our thoughts and intuitions, feelings, and sensations, and has access to memories which are not repressed. The ego is the bearer of personality and stands at the junction between the inner and outer worlds.</a:t>
            </a:r>
          </a:p>
          <a:p>
            <a:pPr>
              <a:defRPr/>
            </a:pPr>
            <a:r>
              <a:rPr lang="en-GB" sz="1050" b="1" dirty="0"/>
              <a:t>The Personal Unconsciousness- </a:t>
            </a:r>
          </a:p>
          <a:p>
            <a:pPr>
              <a:defRPr/>
            </a:pPr>
            <a:r>
              <a:rPr lang="en-GB" sz="1050" dirty="0"/>
              <a:t>The personal unconscious is a product of the interaction between the collective unconscious and the development of the individual during life. Jung’s definition of the personal unconscious is as follows-</a:t>
            </a:r>
          </a:p>
          <a:p>
            <a:pPr>
              <a:defRPr/>
            </a:pPr>
            <a:endParaRPr lang="en-GB" sz="1050" dirty="0"/>
          </a:p>
          <a:p>
            <a:pPr>
              <a:defRPr/>
            </a:pPr>
            <a:r>
              <a:rPr lang="en-GB" sz="1050" dirty="0"/>
              <a:t>“Everything of which I know, but of which I am not at the moment thinking; everything of which I was once conscious but have now forgotten; everything perceived by my senses, but not noted by my conscious mind; everything which, involuntarily and without paying attention to it, I feel, think, remember, want, and do; all the future things which are taking shape in me and will sometime come to consciousness; all this is the content of the unconscious”</a:t>
            </a:r>
          </a:p>
          <a:p>
            <a:pPr>
              <a:defRPr/>
            </a:pPr>
            <a:endParaRPr lang="en-GB" sz="1050" dirty="0"/>
          </a:p>
          <a:p>
            <a:pPr>
              <a:defRPr/>
            </a:pPr>
            <a:endParaRPr lang="en-GB" sz="1050" dirty="0"/>
          </a:p>
          <a:p>
            <a:pPr>
              <a:defRPr/>
            </a:pPr>
            <a:endParaRPr lang="en-GB" sz="1050" dirty="0"/>
          </a:p>
          <a:p>
            <a:pPr>
              <a:defRPr/>
            </a:pPr>
            <a:endParaRPr lang="en-GB" dirty="0"/>
          </a:p>
        </p:txBody>
      </p:sp>
      <p:sp>
        <p:nvSpPr>
          <p:cNvPr id="4" name="Date Placeholder 3">
            <a:extLst>
              <a:ext uri="{FF2B5EF4-FFF2-40B4-BE49-F238E27FC236}">
                <a16:creationId xmlns:a16="http://schemas.microsoft.com/office/drawing/2014/main" id="{F5AA0189-3B1F-4830-B6EA-F0617E4A929E}"/>
              </a:ext>
            </a:extLst>
          </p:cNvPr>
          <p:cNvSpPr>
            <a:spLocks noGrp="1"/>
          </p:cNvSpPr>
          <p:nvPr>
            <p:ph type="dt" sz="quarter" idx="10"/>
          </p:nvPr>
        </p:nvSpPr>
        <p:spPr/>
        <p:txBody>
          <a:bodyPr/>
          <a:lstStyle/>
          <a:p>
            <a:pPr>
              <a:defRPr/>
            </a:pPr>
            <a:fld id="{21B55BDD-AE61-4EA9-8CBD-8C7CA5CE5F30}" type="datetime1">
              <a:rPr lang="en-GB" altLang="en-US" smtClean="0"/>
              <a:pPr>
                <a:defRPr/>
              </a:pPr>
              <a:t>11/11/2023</a:t>
            </a:fld>
            <a:endParaRPr lang="en-GB" altLang="en-US" dirty="0"/>
          </a:p>
        </p:txBody>
      </p:sp>
      <p:sp>
        <p:nvSpPr>
          <p:cNvPr id="13317" name="Slide Number Placeholder 4">
            <a:extLst>
              <a:ext uri="{FF2B5EF4-FFF2-40B4-BE49-F238E27FC236}">
                <a16:creationId xmlns:a16="http://schemas.microsoft.com/office/drawing/2014/main" id="{0E263068-B88C-79C9-DCA3-59C00AF6E23A}"/>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F8980042-A89F-5143-BAEA-6F3F692B078A}" type="slidenum">
              <a:rPr lang="en-GB" altLang="en-US" sz="1200">
                <a:solidFill>
                  <a:srgbClr val="898989"/>
                </a:solidFill>
              </a:rPr>
              <a:pPr>
                <a:spcBef>
                  <a:spcPct val="0"/>
                </a:spcBef>
                <a:buFontTx/>
                <a:buNone/>
              </a:pPr>
              <a:t>8</a:t>
            </a:fld>
            <a:endParaRPr lang="en-GB" altLang="en-US" sz="1200">
              <a:solidFill>
                <a:srgbClr val="898989"/>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C353BC2D-9CEE-6506-9E67-8A4C73777A3D}"/>
              </a:ext>
            </a:extLst>
          </p:cNvPr>
          <p:cNvSpPr>
            <a:spLocks noGrp="1"/>
          </p:cNvSpPr>
          <p:nvPr>
            <p:ph type="title"/>
          </p:nvPr>
        </p:nvSpPr>
        <p:spPr>
          <a:xfrm>
            <a:off x="611188" y="765175"/>
            <a:ext cx="8075612" cy="71438"/>
          </a:xfrm>
        </p:spPr>
        <p:txBody>
          <a:bodyPr/>
          <a:lstStyle/>
          <a:p>
            <a:r>
              <a:rPr lang="en-GB" altLang="en-US" sz="3200"/>
              <a:t>CARL JUNG’S MODEL OF THE PSYCHE</a:t>
            </a:r>
            <a:br>
              <a:rPr lang="en-GB" altLang="en-US" sz="3200"/>
            </a:br>
            <a:endParaRPr lang="en-GB" altLang="en-US" sz="3200"/>
          </a:p>
        </p:txBody>
      </p:sp>
      <p:sp>
        <p:nvSpPr>
          <p:cNvPr id="3" name="Content Placeholder 2">
            <a:extLst>
              <a:ext uri="{FF2B5EF4-FFF2-40B4-BE49-F238E27FC236}">
                <a16:creationId xmlns:a16="http://schemas.microsoft.com/office/drawing/2014/main" id="{0E3DB6BD-3E8D-43D5-A479-441FD2192ACA}"/>
              </a:ext>
            </a:extLst>
          </p:cNvPr>
          <p:cNvSpPr>
            <a:spLocks noGrp="1"/>
          </p:cNvSpPr>
          <p:nvPr>
            <p:ph idx="1"/>
          </p:nvPr>
        </p:nvSpPr>
        <p:spPr>
          <a:xfrm>
            <a:off x="179388" y="1125538"/>
            <a:ext cx="8640762" cy="4535487"/>
          </a:xfrm>
        </p:spPr>
        <p:txBody>
          <a:bodyPr/>
          <a:lstStyle/>
          <a:p>
            <a:pPr algn="just">
              <a:defRPr/>
            </a:pPr>
            <a:r>
              <a:rPr lang="en-GB" sz="1100" b="1" u="sng" dirty="0"/>
              <a:t>The Collective Unconsciousness- </a:t>
            </a:r>
            <a:r>
              <a:rPr lang="en-GB" sz="1100" dirty="0"/>
              <a:t>The theory of the collective unconscious is one of the distinctive features of Jung’s psychology. He took the view that the whole personality is present in potential from birth and that personality is not solely a function of the environment, as was thought at the time when he was developing his ideas, but merely brings out what is already there. The role of the environment is to emphasise and develop aspects already within the individual.</a:t>
            </a:r>
          </a:p>
          <a:p>
            <a:pPr algn="just">
              <a:defRPr/>
            </a:pPr>
            <a:r>
              <a:rPr lang="en-GB" sz="1100" b="1" u="sng" dirty="0"/>
              <a:t>The Self </a:t>
            </a:r>
            <a:r>
              <a:rPr lang="en-GB" sz="1100" dirty="0"/>
              <a:t>- For Jung comprises the whole of the psyche, including all its potential. It is the organising genius behind the personality, and is responsible for bringing about the best adjustment in each stage of life that circumstances can allow. Crucially, it has a teleological function: it is forward looking, seeking fulfilment. The goal of the Self is wholeness, and Jung called this search for wholeness the process of individuation, the purpose being to develop the organism’s fullest potential.</a:t>
            </a:r>
          </a:p>
          <a:p>
            <a:pPr algn="just">
              <a:defRPr/>
            </a:pPr>
            <a:r>
              <a:rPr lang="en-GB" sz="1100" dirty="0"/>
              <a:t> </a:t>
            </a:r>
            <a:r>
              <a:rPr lang="en-GB" sz="1100" b="1" u="sng" dirty="0"/>
              <a:t>The Persona- </a:t>
            </a:r>
            <a:r>
              <a:rPr lang="en-GB" sz="1100" dirty="0"/>
              <a:t>This is a part of the personality which comes into existence ‘for reasons of adaptation or personal </a:t>
            </a:r>
            <a:r>
              <a:rPr lang="en-GB" sz="1100" dirty="0" err="1"/>
              <a:t>convenience’.One</a:t>
            </a:r>
            <a:r>
              <a:rPr lang="en-GB" sz="1100" dirty="0"/>
              <a:t> might say that one’s social success depends on having a reasonably well-functioning persona, one which is flexible enough to adapt to different situations, and which is a good reflection of the ego qualities which lie behind it.</a:t>
            </a:r>
          </a:p>
          <a:p>
            <a:pPr algn="just">
              <a:defRPr/>
            </a:pPr>
            <a:r>
              <a:rPr lang="en-GB" sz="1100" b="1" u="sng" dirty="0"/>
              <a:t>The Shadow- </a:t>
            </a:r>
            <a:r>
              <a:rPr lang="en-GB" sz="1100" dirty="0"/>
              <a:t>The shadow is a complex in the personal unconscious with its roots in the collective unconscious and is the complex most easily accessible to the conscious mind. The shadow is an important aspect of our psyche and part of what gives depth to our personalities.</a:t>
            </a:r>
          </a:p>
          <a:p>
            <a:pPr algn="just">
              <a:defRPr/>
            </a:pPr>
            <a:r>
              <a:rPr lang="en-GB" sz="1100" b="1" u="sng" dirty="0"/>
              <a:t>Anima and Animus</a:t>
            </a:r>
            <a:r>
              <a:rPr lang="en-GB" sz="1100" dirty="0"/>
              <a:t>-The next two complexes in the personal unconscious are perhaps the most difficult to understand and the most contentious. Jung conceived of there being at another psychic level a </a:t>
            </a:r>
            <a:r>
              <a:rPr lang="en-GB" sz="1100" dirty="0" err="1"/>
              <a:t>contrasexual</a:t>
            </a:r>
            <a:r>
              <a:rPr lang="en-GB" sz="1100" dirty="0"/>
              <a:t> archetype, designated as anima in the man and animus in the woman. These figures are derived in part from the archetypes of the feminine and masculine, and in part from the individual’s own life experience with members of the opposite sex beginning with mother and father. They inhabit the unconscious depths as a compensation for the one-sided attitude of consciousness and a way of rounding out the experience of belonging to one sex or the other.</a:t>
            </a:r>
          </a:p>
          <a:p>
            <a:pPr algn="just">
              <a:defRPr/>
            </a:pPr>
            <a:r>
              <a:rPr lang="en-GB" sz="1100" b="1" u="sng" dirty="0"/>
              <a:t>Individuation</a:t>
            </a:r>
            <a:r>
              <a:rPr lang="en-GB" sz="1100" dirty="0"/>
              <a:t>-Jung called the search for wholeness within the human psyche, the process of individuation. It may be described as a process of circumambulation around the Self as the centre of personality. The person aims to become conscious of him or herself as a unique human being, but at the same time, no more nor less than any other human being.</a:t>
            </a:r>
          </a:p>
          <a:p>
            <a:pPr algn="just">
              <a:defRPr/>
            </a:pPr>
            <a:endParaRPr lang="en-GB" sz="1100" dirty="0"/>
          </a:p>
          <a:p>
            <a:pPr algn="just">
              <a:defRPr/>
            </a:pPr>
            <a:endParaRPr lang="en-GB" sz="1100" dirty="0"/>
          </a:p>
          <a:p>
            <a:pPr>
              <a:defRPr/>
            </a:pPr>
            <a:endParaRPr lang="en-GB" sz="1050" dirty="0"/>
          </a:p>
          <a:p>
            <a:pPr>
              <a:defRPr/>
            </a:pPr>
            <a:endParaRPr lang="en-GB" sz="1050" dirty="0"/>
          </a:p>
        </p:txBody>
      </p:sp>
      <p:sp>
        <p:nvSpPr>
          <p:cNvPr id="4" name="Date Placeholder 3">
            <a:extLst>
              <a:ext uri="{FF2B5EF4-FFF2-40B4-BE49-F238E27FC236}">
                <a16:creationId xmlns:a16="http://schemas.microsoft.com/office/drawing/2014/main" id="{F02A3E60-723D-48E5-AA72-C4AB90E66FE7}"/>
              </a:ext>
            </a:extLst>
          </p:cNvPr>
          <p:cNvSpPr>
            <a:spLocks noGrp="1"/>
          </p:cNvSpPr>
          <p:nvPr>
            <p:ph type="dt" sz="quarter" idx="10"/>
          </p:nvPr>
        </p:nvSpPr>
        <p:spPr/>
        <p:txBody>
          <a:bodyPr/>
          <a:lstStyle/>
          <a:p>
            <a:pPr>
              <a:defRPr/>
            </a:pPr>
            <a:fld id="{21B55BDD-AE61-4EA9-8CBD-8C7CA5CE5F30}" type="datetime1">
              <a:rPr lang="en-GB" altLang="en-US" smtClean="0"/>
              <a:pPr>
                <a:defRPr/>
              </a:pPr>
              <a:t>11/11/2023</a:t>
            </a:fld>
            <a:endParaRPr lang="en-GB" altLang="en-US" dirty="0"/>
          </a:p>
        </p:txBody>
      </p:sp>
      <p:sp>
        <p:nvSpPr>
          <p:cNvPr id="14341" name="Slide Number Placeholder 4">
            <a:extLst>
              <a:ext uri="{FF2B5EF4-FFF2-40B4-BE49-F238E27FC236}">
                <a16:creationId xmlns:a16="http://schemas.microsoft.com/office/drawing/2014/main" id="{8D315A89-CE20-DB51-255D-FBFB4276C4E8}"/>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8BDBC37E-1655-4546-BCCC-6046763913EC}" type="slidenum">
              <a:rPr lang="en-GB" altLang="en-US" sz="1200">
                <a:solidFill>
                  <a:srgbClr val="898989"/>
                </a:solidFill>
              </a:rPr>
              <a:pPr>
                <a:spcBef>
                  <a:spcPct val="0"/>
                </a:spcBef>
                <a:buFontTx/>
                <a:buNone/>
              </a:pPr>
              <a:t>9</a:t>
            </a:fld>
            <a:endParaRPr lang="en-GB" altLang="en-US" sz="1200">
              <a:solidFill>
                <a:srgbClr val="898989"/>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7ECAC8-CA87-48F4-996A-F3CE006DF946}"/>
              </a:ext>
            </a:extLst>
          </p:cNvPr>
          <p:cNvSpPr>
            <a:spLocks noGrp="1"/>
          </p:cNvSpPr>
          <p:nvPr>
            <p:ph type="title"/>
          </p:nvPr>
        </p:nvSpPr>
        <p:spPr>
          <a:xfrm>
            <a:off x="628650" y="1131888"/>
            <a:ext cx="7886700" cy="488950"/>
          </a:xfrm>
        </p:spPr>
        <p:txBody>
          <a:bodyPr>
            <a:normAutofit fontScale="90000"/>
          </a:bodyPr>
          <a:lstStyle/>
          <a:p>
            <a:pPr>
              <a:defRPr/>
            </a:pPr>
            <a:r>
              <a:rPr lang="en-GB" dirty="0"/>
              <a:t>Static versus Dynamic theories</a:t>
            </a:r>
            <a:br>
              <a:rPr lang="en-GB" dirty="0"/>
            </a:br>
            <a:endParaRPr lang="en-GB" dirty="0"/>
          </a:p>
        </p:txBody>
      </p:sp>
      <p:pic>
        <p:nvPicPr>
          <p:cNvPr id="15363" name="Picture 6" descr="https://brewminate.com/wp-content/uploads/2017/04/Jung09.jpg">
            <a:extLst>
              <a:ext uri="{FF2B5EF4-FFF2-40B4-BE49-F238E27FC236}">
                <a16:creationId xmlns:a16="http://schemas.microsoft.com/office/drawing/2014/main" id="{2C80F244-A66D-C788-F452-286C5DEC46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30338"/>
            <a:ext cx="9144000" cy="429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21EA5FC4-F1FF-9866-A5D7-206E1A40128D}"/>
              </a:ext>
            </a:extLst>
          </p:cNvPr>
          <p:cNvSpPr>
            <a:spLocks noGrp="1"/>
          </p:cNvSpPr>
          <p:nvPr>
            <p:ph type="title"/>
          </p:nvPr>
        </p:nvSpPr>
        <p:spPr/>
        <p:txBody>
          <a:bodyPr/>
          <a:lstStyle/>
          <a:p>
            <a:endParaRPr lang="en-GB" altLang="en-US"/>
          </a:p>
        </p:txBody>
      </p:sp>
      <p:sp>
        <p:nvSpPr>
          <p:cNvPr id="16387" name="Content Placeholder 2">
            <a:extLst>
              <a:ext uri="{FF2B5EF4-FFF2-40B4-BE49-F238E27FC236}">
                <a16:creationId xmlns:a16="http://schemas.microsoft.com/office/drawing/2014/main" id="{9C6A9C0A-5787-4943-E917-B3D63016A760}"/>
              </a:ext>
            </a:extLst>
          </p:cNvPr>
          <p:cNvSpPr>
            <a:spLocks noGrp="1"/>
          </p:cNvSpPr>
          <p:nvPr>
            <p:ph idx="1"/>
          </p:nvPr>
        </p:nvSpPr>
        <p:spPr>
          <a:xfrm>
            <a:off x="457200" y="1600200"/>
            <a:ext cx="8229600" cy="3124200"/>
          </a:xfrm>
        </p:spPr>
        <p:txBody>
          <a:bodyPr/>
          <a:lstStyle/>
          <a:p>
            <a:endParaRPr lang="en-GB" altLang="en-US"/>
          </a:p>
        </p:txBody>
      </p:sp>
      <p:sp>
        <p:nvSpPr>
          <p:cNvPr id="4" name="Date Placeholder 3">
            <a:extLst>
              <a:ext uri="{FF2B5EF4-FFF2-40B4-BE49-F238E27FC236}">
                <a16:creationId xmlns:a16="http://schemas.microsoft.com/office/drawing/2014/main" id="{EEB6F416-C213-4131-BCDF-0722C3B65C2F}"/>
              </a:ext>
            </a:extLst>
          </p:cNvPr>
          <p:cNvSpPr>
            <a:spLocks noGrp="1"/>
          </p:cNvSpPr>
          <p:nvPr>
            <p:ph type="dt" sz="quarter" idx="10"/>
          </p:nvPr>
        </p:nvSpPr>
        <p:spPr/>
        <p:txBody>
          <a:bodyPr/>
          <a:lstStyle/>
          <a:p>
            <a:pPr>
              <a:defRPr/>
            </a:pPr>
            <a:fld id="{94F7F34D-67C4-45D2-A517-F00ADF5CD568}" type="datetime1">
              <a:rPr lang="en-GB" altLang="en-US" smtClean="0"/>
              <a:pPr>
                <a:defRPr/>
              </a:pPr>
              <a:t>11/11/2023</a:t>
            </a:fld>
            <a:endParaRPr lang="en-GB" altLang="en-US" dirty="0"/>
          </a:p>
        </p:txBody>
      </p:sp>
      <p:sp>
        <p:nvSpPr>
          <p:cNvPr id="16389" name="Slide Number Placeholder 4">
            <a:extLst>
              <a:ext uri="{FF2B5EF4-FFF2-40B4-BE49-F238E27FC236}">
                <a16:creationId xmlns:a16="http://schemas.microsoft.com/office/drawing/2014/main" id="{A7BCAACC-361F-3679-287A-FB3A266D4E65}"/>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0B61CF62-19B5-0048-A8E6-D3148869695C}" type="slidenum">
              <a:rPr lang="en-GB" altLang="en-US" sz="1200">
                <a:solidFill>
                  <a:srgbClr val="898989"/>
                </a:solidFill>
              </a:rPr>
              <a:pPr>
                <a:spcBef>
                  <a:spcPct val="0"/>
                </a:spcBef>
                <a:buFontTx/>
                <a:buNone/>
              </a:pPr>
              <a:t>11</a:t>
            </a:fld>
            <a:endParaRPr lang="en-GB" altLang="en-US" sz="1200">
              <a:solidFill>
                <a:srgbClr val="898989"/>
              </a:solidFill>
            </a:endParaRPr>
          </a:p>
        </p:txBody>
      </p:sp>
      <p:pic>
        <p:nvPicPr>
          <p:cNvPr id="16390" name="Picture 4" descr="https://usercontent1.hubstatic.com/12540998_f1024.jpg">
            <a:extLst>
              <a:ext uri="{FF2B5EF4-FFF2-40B4-BE49-F238E27FC236}">
                <a16:creationId xmlns:a16="http://schemas.microsoft.com/office/drawing/2014/main" id="{A6C2D1EE-F3F6-D205-4F1F-2888DD99D2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274638"/>
            <a:ext cx="8229600" cy="423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1" name="Rectangle 6">
            <a:extLst>
              <a:ext uri="{FF2B5EF4-FFF2-40B4-BE49-F238E27FC236}">
                <a16:creationId xmlns:a16="http://schemas.microsoft.com/office/drawing/2014/main" id="{A4E39F35-C5D4-665A-C38A-9058783B3F3C}"/>
              </a:ext>
            </a:extLst>
          </p:cNvPr>
          <p:cNvSpPr>
            <a:spLocks noChangeArrowheads="1"/>
          </p:cNvSpPr>
          <p:nvPr/>
        </p:nvSpPr>
        <p:spPr bwMode="auto">
          <a:xfrm rot="10800000" flipV="1">
            <a:off x="1619250" y="4989513"/>
            <a:ext cx="56165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en-GB" altLang="en-US" sz="1800">
                <a:latin typeface="Arial" panose="020B0604020202020204" pitchFamily="34" charset="0"/>
                <a:hlinkClick r:id="rId3"/>
              </a:rPr>
              <a:t>https://www.youtube.com/watch?v=KUWn_TJTrnU</a:t>
            </a:r>
            <a:endParaRPr lang="en-GB" altLang="en-US" sz="1800">
              <a:latin typeface="Arial" panose="020B0604020202020204"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08DB3597-38E9-8770-9D9D-545C66E97DC6}"/>
              </a:ext>
            </a:extLst>
          </p:cNvPr>
          <p:cNvSpPr>
            <a:spLocks noGrp="1"/>
          </p:cNvSpPr>
          <p:nvPr>
            <p:ph type="title"/>
          </p:nvPr>
        </p:nvSpPr>
        <p:spPr/>
        <p:txBody>
          <a:bodyPr/>
          <a:lstStyle/>
          <a:p>
            <a:r>
              <a:rPr lang="en-GB" altLang="en-US" sz="3600"/>
              <a:t>Lesson 03-Seminar</a:t>
            </a:r>
          </a:p>
        </p:txBody>
      </p:sp>
      <p:sp>
        <p:nvSpPr>
          <p:cNvPr id="17411" name="Content Placeholder 2">
            <a:extLst>
              <a:ext uri="{FF2B5EF4-FFF2-40B4-BE49-F238E27FC236}">
                <a16:creationId xmlns:a16="http://schemas.microsoft.com/office/drawing/2014/main" id="{519A616E-57EC-5620-D1A5-A135D1E9F5A2}"/>
              </a:ext>
            </a:extLst>
          </p:cNvPr>
          <p:cNvSpPr>
            <a:spLocks noGrp="1"/>
          </p:cNvSpPr>
          <p:nvPr>
            <p:ph idx="1"/>
          </p:nvPr>
        </p:nvSpPr>
        <p:spPr>
          <a:xfrm>
            <a:off x="457200" y="1989138"/>
            <a:ext cx="8229600" cy="3527425"/>
          </a:xfrm>
        </p:spPr>
        <p:txBody>
          <a:bodyPr/>
          <a:lstStyle/>
          <a:p>
            <a:r>
              <a:rPr lang="en-GB" altLang="en-US" sz="2800"/>
              <a:t>Form small groups and discuss how psychological theoretical perspectives can be applied in health and social care research. </a:t>
            </a:r>
          </a:p>
          <a:p>
            <a:r>
              <a:rPr lang="en-GB" altLang="en-US" sz="2800"/>
              <a:t>Present your research ideas as group. </a:t>
            </a:r>
          </a:p>
          <a:p>
            <a:r>
              <a:rPr lang="en-GB" altLang="en-US" sz="2800"/>
              <a:t>Students are encouraged to debate and critique to validate research prospects.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36BF53B9-DD30-0280-53EF-56AA519997C4}"/>
              </a:ext>
            </a:extLst>
          </p:cNvPr>
          <p:cNvSpPr>
            <a:spLocks noGrp="1"/>
          </p:cNvSpPr>
          <p:nvPr>
            <p:ph type="title"/>
          </p:nvPr>
        </p:nvSpPr>
        <p:spPr/>
        <p:txBody>
          <a:bodyPr/>
          <a:lstStyle/>
          <a:p>
            <a:r>
              <a:rPr lang="en-GB" altLang="en-US"/>
              <a:t>References and Bibliography</a:t>
            </a:r>
          </a:p>
        </p:txBody>
      </p:sp>
      <p:sp>
        <p:nvSpPr>
          <p:cNvPr id="18435" name="Content Placeholder 2">
            <a:extLst>
              <a:ext uri="{FF2B5EF4-FFF2-40B4-BE49-F238E27FC236}">
                <a16:creationId xmlns:a16="http://schemas.microsoft.com/office/drawing/2014/main" id="{1295CF22-E27C-1510-B9CD-36D43E9A75E5}"/>
              </a:ext>
            </a:extLst>
          </p:cNvPr>
          <p:cNvSpPr>
            <a:spLocks noGrp="1"/>
          </p:cNvSpPr>
          <p:nvPr>
            <p:ph idx="1"/>
          </p:nvPr>
        </p:nvSpPr>
        <p:spPr>
          <a:xfrm>
            <a:off x="457200" y="1600200"/>
            <a:ext cx="8229600" cy="3916363"/>
          </a:xfrm>
        </p:spPr>
        <p:txBody>
          <a:bodyPr/>
          <a:lstStyle/>
          <a:p>
            <a:r>
              <a:rPr lang="en-GB" altLang="en-US"/>
              <a:t>Banyard, and Banyard, Philip. </a:t>
            </a:r>
            <a:r>
              <a:rPr lang="en-GB" altLang="en-US" i="1"/>
              <a:t>Essential Psychology</a:t>
            </a:r>
            <a:r>
              <a:rPr lang="en-GB" altLang="en-US"/>
              <a:t>. 2nd ed. 2015. Print.</a:t>
            </a:r>
          </a:p>
          <a:p>
            <a:endParaRPr lang="en-GB" altLang="en-US"/>
          </a:p>
          <a:p>
            <a:endParaRPr lang="en-GB" altLang="en-US"/>
          </a:p>
        </p:txBody>
      </p:sp>
      <p:sp>
        <p:nvSpPr>
          <p:cNvPr id="4" name="Date Placeholder 3">
            <a:extLst>
              <a:ext uri="{FF2B5EF4-FFF2-40B4-BE49-F238E27FC236}">
                <a16:creationId xmlns:a16="http://schemas.microsoft.com/office/drawing/2014/main" id="{AD679EC7-80C9-4793-842F-8091C4F7886D}"/>
              </a:ext>
            </a:extLst>
          </p:cNvPr>
          <p:cNvSpPr>
            <a:spLocks noGrp="1"/>
          </p:cNvSpPr>
          <p:nvPr>
            <p:ph type="dt" sz="quarter" idx="10"/>
          </p:nvPr>
        </p:nvSpPr>
        <p:spPr/>
        <p:txBody>
          <a:bodyPr/>
          <a:lstStyle/>
          <a:p>
            <a:pPr>
              <a:defRPr/>
            </a:pPr>
            <a:fld id="{996A926A-FAD8-4857-89DF-87DD64A0CD15}" type="datetime1">
              <a:rPr lang="en-GB" altLang="en-US" smtClean="0"/>
              <a:pPr>
                <a:defRPr/>
              </a:pPr>
              <a:t>11/11/2023</a:t>
            </a:fld>
            <a:endParaRPr lang="en-GB" altLang="en-US" dirty="0"/>
          </a:p>
        </p:txBody>
      </p:sp>
      <p:sp>
        <p:nvSpPr>
          <p:cNvPr id="18437" name="Slide Number Placeholder 4">
            <a:extLst>
              <a:ext uri="{FF2B5EF4-FFF2-40B4-BE49-F238E27FC236}">
                <a16:creationId xmlns:a16="http://schemas.microsoft.com/office/drawing/2014/main" id="{22B71F72-B9A7-97DE-B136-09E1DE05C19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1C5FBB9-6E60-A24B-BA5D-ACE46F73766C}" type="slidenum">
              <a:rPr lang="en-GB" altLang="en-US" sz="1200">
                <a:solidFill>
                  <a:srgbClr val="898989"/>
                </a:solidFill>
              </a:rPr>
              <a:pPr>
                <a:spcBef>
                  <a:spcPct val="0"/>
                </a:spcBef>
                <a:buFontTx/>
                <a:buNone/>
              </a:pPr>
              <a:t>13</a:t>
            </a:fld>
            <a:endParaRPr lang="en-GB" altLang="en-US" sz="1200">
              <a:solidFill>
                <a:srgbClr val="898989"/>
              </a:solidFill>
            </a:endParaRPr>
          </a:p>
        </p:txBody>
      </p:sp>
    </p:spTree>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37FCDE2454B5D4AA3EF5C4450A090BD" ma:contentTypeVersion="7" ma:contentTypeDescription="Create a new document." ma:contentTypeScope="" ma:versionID="27d99757db8e4755225cc613ff1fc519">
  <xsd:schema xmlns:xsd="http://www.w3.org/2001/XMLSchema" xmlns:xs="http://www.w3.org/2001/XMLSchema" xmlns:p="http://schemas.microsoft.com/office/2006/metadata/properties" xmlns:ns3="8b38c207-d33f-48c3-9051-834cdbb76a3f" xmlns:ns4="47edf517-a845-4767-9843-da4f74c86aaa" targetNamespace="http://schemas.microsoft.com/office/2006/metadata/properties" ma:root="true" ma:fieldsID="d255ebf4ab84ab40fc26f95d462ffd31" ns3:_="" ns4:_="">
    <xsd:import namespace="8b38c207-d33f-48c3-9051-834cdbb76a3f"/>
    <xsd:import namespace="47edf517-a845-4767-9843-da4f74c86aaa"/>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b38c207-d33f-48c3-9051-834cdbb76a3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7edf517-a845-4767-9843-da4f74c86aaa"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C44632B-B7B3-4B66-BDDA-5669559F952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b38c207-d33f-48c3-9051-834cdbb76a3f"/>
    <ds:schemaRef ds:uri="47edf517-a845-4767-9843-da4f74c86aa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67631C1-D3E4-4BF9-A554-FB53492D0C9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PPT template</Template>
  <TotalTime>371</TotalTime>
  <Words>1037</Words>
  <Application>Microsoft Macintosh PowerPoint</Application>
  <PresentationFormat>On-screen Show (4:3)</PresentationFormat>
  <Paragraphs>66</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Myriad Pro</vt:lpstr>
      <vt:lpstr>Verdana</vt:lpstr>
      <vt:lpstr>20140311PresentationUWTSDTemplate</vt:lpstr>
      <vt:lpstr>Psychology in Health and Social Care (LCHS4010_LON) </vt:lpstr>
      <vt:lpstr>Objectives</vt:lpstr>
      <vt:lpstr> Stage versus Open-ended theories </vt:lpstr>
      <vt:lpstr>Continuity versus Discontinuity </vt:lpstr>
      <vt:lpstr> Idiographic versus Nomothetic perspectives on personality  </vt:lpstr>
      <vt:lpstr>Activity- Kindness Scavenger Hunt</vt:lpstr>
      <vt:lpstr>Activity- Spreading Good Vibes and Kindness Only</vt:lpstr>
      <vt:lpstr>CARL JUNG’S MODEL OF THE PSYCHE </vt:lpstr>
      <vt:lpstr>CARL JUNG’S MODEL OF THE PSYCHE </vt:lpstr>
      <vt:lpstr>Static versus Dynamic theories </vt:lpstr>
      <vt:lpstr>PowerPoint Presentation</vt:lpstr>
      <vt:lpstr>Lesson 03-Seminar</vt:lpstr>
      <vt:lpstr>References and Bibliography</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Sanfilippo, Bianca (PG/R - Surrey Inst of Educ)</cp:lastModifiedBy>
  <cp:revision>44</cp:revision>
  <cp:lastPrinted>1601-01-01T00:00:00Z</cp:lastPrinted>
  <dcterms:created xsi:type="dcterms:W3CDTF">2002-10-07T19:43:58Z</dcterms:created>
  <dcterms:modified xsi:type="dcterms:W3CDTF">2023-11-11T18:14:16Z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0x010100937FCDE2454B5D4AA3EF5C4450A090BD</vt:lpwstr>
  </property>
</Properties>
</file>