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2" r:id="rId1"/>
  </p:sldMasterIdLst>
  <p:sldIdLst>
    <p:sldId id="257" r:id="rId2"/>
    <p:sldId id="259" r:id="rId3"/>
    <p:sldId id="260" r:id="rId4"/>
    <p:sldId id="261" r:id="rId5"/>
    <p:sldId id="262" r:id="rId6"/>
    <p:sldId id="263" r:id="rId7"/>
    <p:sldId id="264" r:id="rId8"/>
    <p:sldId id="265" r:id="rId9"/>
    <p:sldId id="266" r:id="rId10"/>
    <p:sldId id="267" r:id="rId11"/>
    <p:sldId id="268" r:id="rId12"/>
    <p:sldId id="269" r:id="rId13"/>
    <p:sldId id="270" r:id="rId14"/>
    <p:sldId id="271" r:id="rId15"/>
    <p:sldId id="272" r:id="rId16"/>
    <p:sldId id="273" r:id="rId17"/>
    <p:sldId id="274" r:id="rId18"/>
    <p:sldId id="275" r:id="rId19"/>
    <p:sldId id="276" r:id="rId20"/>
    <p:sldId id="277" r:id="rId21"/>
    <p:sldId id="278" r:id="rId22"/>
    <p:sldId id="279" r:id="rId23"/>
    <p:sldId id="280" r:id="rId24"/>
    <p:sldId id="281" r:id="rId25"/>
    <p:sldId id="282" r:id="rId2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Vishal Kainth" initials="VK" lastIdx="1" clrIdx="0">
    <p:extLst>
      <p:ext uri="{19B8F6BF-5375-455C-9EA6-DF929625EA0E}">
        <p15:presenceInfo xmlns:p15="http://schemas.microsoft.com/office/powerpoint/2012/main" userId="f01bf756c79a9c6e"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BA8B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00" autoAdjust="0"/>
    <p:restoredTop sz="94660"/>
  </p:normalViewPr>
  <p:slideViewPr>
    <p:cSldViewPr snapToGrid="0">
      <p:cViewPr>
        <p:scale>
          <a:sx n="64" d="100"/>
          <a:sy n="64" d="100"/>
        </p:scale>
        <p:origin x="556" y="3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commentAuthors" Target="commentAuthors.xml"/><Relationship Id="rId30"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Vishal Kainth" userId="f01bf756c79a9c6e" providerId="LiveId" clId="{E73CD664-7CF4-4B30-9FE7-29130C4A5ABD}"/>
    <pc:docChg chg="modSld modMainMaster">
      <pc:chgData name="Vishal Kainth" userId="f01bf756c79a9c6e" providerId="LiveId" clId="{E73CD664-7CF4-4B30-9FE7-29130C4A5ABD}" dt="2020-08-21T19:56:52.011" v="44"/>
      <pc:docMkLst>
        <pc:docMk/>
      </pc:docMkLst>
      <pc:sldChg chg="modTransition modAnim">
        <pc:chgData name="Vishal Kainth" userId="f01bf756c79a9c6e" providerId="LiveId" clId="{E73CD664-7CF4-4B30-9FE7-29130C4A5ABD}" dt="2020-08-21T19:56:10.168" v="39"/>
        <pc:sldMkLst>
          <pc:docMk/>
          <pc:sldMk cId="4043737824" sldId="257"/>
        </pc:sldMkLst>
      </pc:sldChg>
      <pc:sldChg chg="modTransition modAnim">
        <pc:chgData name="Vishal Kainth" userId="f01bf756c79a9c6e" providerId="LiveId" clId="{E73CD664-7CF4-4B30-9FE7-29130C4A5ABD}" dt="2020-08-21T19:56:28.586" v="42"/>
        <pc:sldMkLst>
          <pc:docMk/>
          <pc:sldMk cId="148598869" sldId="259"/>
        </pc:sldMkLst>
      </pc:sldChg>
      <pc:sldChg chg="modTransition">
        <pc:chgData name="Vishal Kainth" userId="f01bf756c79a9c6e" providerId="LiveId" clId="{E73CD664-7CF4-4B30-9FE7-29130C4A5ABD}" dt="2020-08-21T19:52:34.114" v="4"/>
        <pc:sldMkLst>
          <pc:docMk/>
          <pc:sldMk cId="3550530790" sldId="260"/>
        </pc:sldMkLst>
      </pc:sldChg>
      <pc:sldChg chg="modSp mod modTransition">
        <pc:chgData name="Vishal Kainth" userId="f01bf756c79a9c6e" providerId="LiveId" clId="{E73CD664-7CF4-4B30-9FE7-29130C4A5ABD}" dt="2020-08-21T19:52:34.114" v="4"/>
        <pc:sldMkLst>
          <pc:docMk/>
          <pc:sldMk cId="4142292295" sldId="261"/>
        </pc:sldMkLst>
        <pc:spChg chg="mod">
          <ac:chgData name="Vishal Kainth" userId="f01bf756c79a9c6e" providerId="LiveId" clId="{E73CD664-7CF4-4B30-9FE7-29130C4A5ABD}" dt="2020-08-21T19:52:00.906" v="1" actId="1076"/>
          <ac:spMkLst>
            <pc:docMk/>
            <pc:sldMk cId="4142292295" sldId="261"/>
            <ac:spMk id="2" creationId="{AD4D95C5-F2C0-4946-BC96-4C799A8AD35D}"/>
          </ac:spMkLst>
        </pc:spChg>
        <pc:picChg chg="mod">
          <ac:chgData name="Vishal Kainth" userId="f01bf756c79a9c6e" providerId="LiveId" clId="{E73CD664-7CF4-4B30-9FE7-29130C4A5ABD}" dt="2020-08-21T19:51:56.789" v="0" actId="1076"/>
          <ac:picMkLst>
            <pc:docMk/>
            <pc:sldMk cId="4142292295" sldId="261"/>
            <ac:picMk id="6" creationId="{E6A2F926-F641-4D6F-B10C-0C3B07595572}"/>
          </ac:picMkLst>
        </pc:picChg>
      </pc:sldChg>
      <pc:sldChg chg="modTransition">
        <pc:chgData name="Vishal Kainth" userId="f01bf756c79a9c6e" providerId="LiveId" clId="{E73CD664-7CF4-4B30-9FE7-29130C4A5ABD}" dt="2020-08-21T19:52:34.114" v="4"/>
        <pc:sldMkLst>
          <pc:docMk/>
          <pc:sldMk cId="1045519992" sldId="262"/>
        </pc:sldMkLst>
      </pc:sldChg>
      <pc:sldChg chg="modTransition">
        <pc:chgData name="Vishal Kainth" userId="f01bf756c79a9c6e" providerId="LiveId" clId="{E73CD664-7CF4-4B30-9FE7-29130C4A5ABD}" dt="2020-08-21T19:52:34.114" v="4"/>
        <pc:sldMkLst>
          <pc:docMk/>
          <pc:sldMk cId="261271511" sldId="263"/>
        </pc:sldMkLst>
      </pc:sldChg>
      <pc:sldChg chg="modTransition">
        <pc:chgData name="Vishal Kainth" userId="f01bf756c79a9c6e" providerId="LiveId" clId="{E73CD664-7CF4-4B30-9FE7-29130C4A5ABD}" dt="2020-08-21T19:52:34.114" v="4"/>
        <pc:sldMkLst>
          <pc:docMk/>
          <pc:sldMk cId="2907574329" sldId="264"/>
        </pc:sldMkLst>
      </pc:sldChg>
      <pc:sldChg chg="modTransition">
        <pc:chgData name="Vishal Kainth" userId="f01bf756c79a9c6e" providerId="LiveId" clId="{E73CD664-7CF4-4B30-9FE7-29130C4A5ABD}" dt="2020-08-21T19:52:34.114" v="4"/>
        <pc:sldMkLst>
          <pc:docMk/>
          <pc:sldMk cId="3784569870" sldId="265"/>
        </pc:sldMkLst>
      </pc:sldChg>
      <pc:sldChg chg="modTransition">
        <pc:chgData name="Vishal Kainth" userId="f01bf756c79a9c6e" providerId="LiveId" clId="{E73CD664-7CF4-4B30-9FE7-29130C4A5ABD}" dt="2020-08-21T19:52:34.114" v="4"/>
        <pc:sldMkLst>
          <pc:docMk/>
          <pc:sldMk cId="99708699" sldId="266"/>
        </pc:sldMkLst>
      </pc:sldChg>
      <pc:sldChg chg="modTransition">
        <pc:chgData name="Vishal Kainth" userId="f01bf756c79a9c6e" providerId="LiveId" clId="{E73CD664-7CF4-4B30-9FE7-29130C4A5ABD}" dt="2020-08-21T19:52:34.114" v="4"/>
        <pc:sldMkLst>
          <pc:docMk/>
          <pc:sldMk cId="2709310870" sldId="267"/>
        </pc:sldMkLst>
      </pc:sldChg>
      <pc:sldChg chg="modTransition">
        <pc:chgData name="Vishal Kainth" userId="f01bf756c79a9c6e" providerId="LiveId" clId="{E73CD664-7CF4-4B30-9FE7-29130C4A5ABD}" dt="2020-08-21T19:52:34.114" v="4"/>
        <pc:sldMkLst>
          <pc:docMk/>
          <pc:sldMk cId="1807534690" sldId="268"/>
        </pc:sldMkLst>
      </pc:sldChg>
      <pc:sldChg chg="modTransition">
        <pc:chgData name="Vishal Kainth" userId="f01bf756c79a9c6e" providerId="LiveId" clId="{E73CD664-7CF4-4B30-9FE7-29130C4A5ABD}" dt="2020-08-21T19:52:34.114" v="4"/>
        <pc:sldMkLst>
          <pc:docMk/>
          <pc:sldMk cId="3890959055" sldId="269"/>
        </pc:sldMkLst>
      </pc:sldChg>
      <pc:sldChg chg="modTransition">
        <pc:chgData name="Vishal Kainth" userId="f01bf756c79a9c6e" providerId="LiveId" clId="{E73CD664-7CF4-4B30-9FE7-29130C4A5ABD}" dt="2020-08-21T19:52:34.114" v="4"/>
        <pc:sldMkLst>
          <pc:docMk/>
          <pc:sldMk cId="2086967756" sldId="270"/>
        </pc:sldMkLst>
      </pc:sldChg>
      <pc:sldChg chg="modTransition">
        <pc:chgData name="Vishal Kainth" userId="f01bf756c79a9c6e" providerId="LiveId" clId="{E73CD664-7CF4-4B30-9FE7-29130C4A5ABD}" dt="2020-08-21T19:52:34.114" v="4"/>
        <pc:sldMkLst>
          <pc:docMk/>
          <pc:sldMk cId="1469414644" sldId="271"/>
        </pc:sldMkLst>
      </pc:sldChg>
      <pc:sldChg chg="modTransition modAnim">
        <pc:chgData name="Vishal Kainth" userId="f01bf756c79a9c6e" providerId="LiveId" clId="{E73CD664-7CF4-4B30-9FE7-29130C4A5ABD}" dt="2020-08-21T19:56:52.011" v="44"/>
        <pc:sldMkLst>
          <pc:docMk/>
          <pc:sldMk cId="2007999467" sldId="272"/>
        </pc:sldMkLst>
      </pc:sldChg>
      <pc:sldChg chg="modTransition">
        <pc:chgData name="Vishal Kainth" userId="f01bf756c79a9c6e" providerId="LiveId" clId="{E73CD664-7CF4-4B30-9FE7-29130C4A5ABD}" dt="2020-08-21T19:52:34.114" v="4"/>
        <pc:sldMkLst>
          <pc:docMk/>
          <pc:sldMk cId="855970400" sldId="273"/>
        </pc:sldMkLst>
      </pc:sldChg>
      <pc:sldChg chg="modTransition">
        <pc:chgData name="Vishal Kainth" userId="f01bf756c79a9c6e" providerId="LiveId" clId="{E73CD664-7CF4-4B30-9FE7-29130C4A5ABD}" dt="2020-08-21T19:53:09.838" v="5"/>
        <pc:sldMkLst>
          <pc:docMk/>
          <pc:sldMk cId="3801004190" sldId="274"/>
        </pc:sldMkLst>
      </pc:sldChg>
      <pc:sldChg chg="modTransition">
        <pc:chgData name="Vishal Kainth" userId="f01bf756c79a9c6e" providerId="LiveId" clId="{E73CD664-7CF4-4B30-9FE7-29130C4A5ABD}" dt="2020-08-21T19:52:34.114" v="4"/>
        <pc:sldMkLst>
          <pc:docMk/>
          <pc:sldMk cId="1631411087" sldId="275"/>
        </pc:sldMkLst>
      </pc:sldChg>
      <pc:sldChg chg="modTransition">
        <pc:chgData name="Vishal Kainth" userId="f01bf756c79a9c6e" providerId="LiveId" clId="{E73CD664-7CF4-4B30-9FE7-29130C4A5ABD}" dt="2020-08-21T19:52:34.114" v="4"/>
        <pc:sldMkLst>
          <pc:docMk/>
          <pc:sldMk cId="797835444" sldId="276"/>
        </pc:sldMkLst>
      </pc:sldChg>
      <pc:sldChg chg="modTransition">
        <pc:chgData name="Vishal Kainth" userId="f01bf756c79a9c6e" providerId="LiveId" clId="{E73CD664-7CF4-4B30-9FE7-29130C4A5ABD}" dt="2020-08-21T19:52:34.114" v="4"/>
        <pc:sldMkLst>
          <pc:docMk/>
          <pc:sldMk cId="979191030" sldId="277"/>
        </pc:sldMkLst>
      </pc:sldChg>
      <pc:sldChg chg="modTransition">
        <pc:chgData name="Vishal Kainth" userId="f01bf756c79a9c6e" providerId="LiveId" clId="{E73CD664-7CF4-4B30-9FE7-29130C4A5ABD}" dt="2020-08-21T19:52:34.114" v="4"/>
        <pc:sldMkLst>
          <pc:docMk/>
          <pc:sldMk cId="1069468521" sldId="278"/>
        </pc:sldMkLst>
      </pc:sldChg>
      <pc:sldChg chg="modTransition">
        <pc:chgData name="Vishal Kainth" userId="f01bf756c79a9c6e" providerId="LiveId" clId="{E73CD664-7CF4-4B30-9FE7-29130C4A5ABD}" dt="2020-08-21T19:52:34.114" v="4"/>
        <pc:sldMkLst>
          <pc:docMk/>
          <pc:sldMk cId="1003445386" sldId="279"/>
        </pc:sldMkLst>
      </pc:sldChg>
      <pc:sldChg chg="modTransition">
        <pc:chgData name="Vishal Kainth" userId="f01bf756c79a9c6e" providerId="LiveId" clId="{E73CD664-7CF4-4B30-9FE7-29130C4A5ABD}" dt="2020-08-21T19:52:34.114" v="4"/>
        <pc:sldMkLst>
          <pc:docMk/>
          <pc:sldMk cId="1567361254" sldId="280"/>
        </pc:sldMkLst>
      </pc:sldChg>
      <pc:sldChg chg="modTransition">
        <pc:chgData name="Vishal Kainth" userId="f01bf756c79a9c6e" providerId="LiveId" clId="{E73CD664-7CF4-4B30-9FE7-29130C4A5ABD}" dt="2020-08-21T19:52:34.114" v="4"/>
        <pc:sldMkLst>
          <pc:docMk/>
          <pc:sldMk cId="2595115409" sldId="281"/>
        </pc:sldMkLst>
      </pc:sldChg>
      <pc:sldChg chg="modTransition">
        <pc:chgData name="Vishal Kainth" userId="f01bf756c79a9c6e" providerId="LiveId" clId="{E73CD664-7CF4-4B30-9FE7-29130C4A5ABD}" dt="2020-08-21T19:52:34.114" v="4"/>
        <pc:sldMkLst>
          <pc:docMk/>
          <pc:sldMk cId="3271622626" sldId="282"/>
        </pc:sldMkLst>
      </pc:sldChg>
      <pc:sldMasterChg chg="modTransition modSldLayout">
        <pc:chgData name="Vishal Kainth" userId="f01bf756c79a9c6e" providerId="LiveId" clId="{E73CD664-7CF4-4B30-9FE7-29130C4A5ABD}" dt="2020-08-21T19:52:34.114" v="4"/>
        <pc:sldMasterMkLst>
          <pc:docMk/>
          <pc:sldMasterMk cId="1828399742" sldId="2147483762"/>
        </pc:sldMasterMkLst>
        <pc:sldLayoutChg chg="modTransition">
          <pc:chgData name="Vishal Kainth" userId="f01bf756c79a9c6e" providerId="LiveId" clId="{E73CD664-7CF4-4B30-9FE7-29130C4A5ABD}" dt="2020-08-21T19:52:34.114" v="4"/>
          <pc:sldLayoutMkLst>
            <pc:docMk/>
            <pc:sldMasterMk cId="1828399742" sldId="2147483762"/>
            <pc:sldLayoutMk cId="2030867247" sldId="2147483763"/>
          </pc:sldLayoutMkLst>
        </pc:sldLayoutChg>
        <pc:sldLayoutChg chg="modTransition">
          <pc:chgData name="Vishal Kainth" userId="f01bf756c79a9c6e" providerId="LiveId" clId="{E73CD664-7CF4-4B30-9FE7-29130C4A5ABD}" dt="2020-08-21T19:52:34.114" v="4"/>
          <pc:sldLayoutMkLst>
            <pc:docMk/>
            <pc:sldMasterMk cId="1828399742" sldId="2147483762"/>
            <pc:sldLayoutMk cId="2099577251" sldId="2147483764"/>
          </pc:sldLayoutMkLst>
        </pc:sldLayoutChg>
        <pc:sldLayoutChg chg="modTransition">
          <pc:chgData name="Vishal Kainth" userId="f01bf756c79a9c6e" providerId="LiveId" clId="{E73CD664-7CF4-4B30-9FE7-29130C4A5ABD}" dt="2020-08-21T19:52:34.114" v="4"/>
          <pc:sldLayoutMkLst>
            <pc:docMk/>
            <pc:sldMasterMk cId="1828399742" sldId="2147483762"/>
            <pc:sldLayoutMk cId="3534851201" sldId="2147483765"/>
          </pc:sldLayoutMkLst>
        </pc:sldLayoutChg>
        <pc:sldLayoutChg chg="modTransition">
          <pc:chgData name="Vishal Kainth" userId="f01bf756c79a9c6e" providerId="LiveId" clId="{E73CD664-7CF4-4B30-9FE7-29130C4A5ABD}" dt="2020-08-21T19:52:34.114" v="4"/>
          <pc:sldLayoutMkLst>
            <pc:docMk/>
            <pc:sldMasterMk cId="1828399742" sldId="2147483762"/>
            <pc:sldLayoutMk cId="523951521" sldId="2147483766"/>
          </pc:sldLayoutMkLst>
        </pc:sldLayoutChg>
        <pc:sldLayoutChg chg="modTransition">
          <pc:chgData name="Vishal Kainth" userId="f01bf756c79a9c6e" providerId="LiveId" clId="{E73CD664-7CF4-4B30-9FE7-29130C4A5ABD}" dt="2020-08-21T19:52:34.114" v="4"/>
          <pc:sldLayoutMkLst>
            <pc:docMk/>
            <pc:sldMasterMk cId="1828399742" sldId="2147483762"/>
            <pc:sldLayoutMk cId="2014117384" sldId="2147483767"/>
          </pc:sldLayoutMkLst>
        </pc:sldLayoutChg>
        <pc:sldLayoutChg chg="modTransition">
          <pc:chgData name="Vishal Kainth" userId="f01bf756c79a9c6e" providerId="LiveId" clId="{E73CD664-7CF4-4B30-9FE7-29130C4A5ABD}" dt="2020-08-21T19:52:34.114" v="4"/>
          <pc:sldLayoutMkLst>
            <pc:docMk/>
            <pc:sldMasterMk cId="1828399742" sldId="2147483762"/>
            <pc:sldLayoutMk cId="1178201307" sldId="2147483768"/>
          </pc:sldLayoutMkLst>
        </pc:sldLayoutChg>
        <pc:sldLayoutChg chg="modTransition">
          <pc:chgData name="Vishal Kainth" userId="f01bf756c79a9c6e" providerId="LiveId" clId="{E73CD664-7CF4-4B30-9FE7-29130C4A5ABD}" dt="2020-08-21T19:52:34.114" v="4"/>
          <pc:sldLayoutMkLst>
            <pc:docMk/>
            <pc:sldMasterMk cId="1828399742" sldId="2147483762"/>
            <pc:sldLayoutMk cId="2722924304" sldId="2147483769"/>
          </pc:sldLayoutMkLst>
        </pc:sldLayoutChg>
        <pc:sldLayoutChg chg="modTransition">
          <pc:chgData name="Vishal Kainth" userId="f01bf756c79a9c6e" providerId="LiveId" clId="{E73CD664-7CF4-4B30-9FE7-29130C4A5ABD}" dt="2020-08-21T19:52:34.114" v="4"/>
          <pc:sldLayoutMkLst>
            <pc:docMk/>
            <pc:sldMasterMk cId="1828399742" sldId="2147483762"/>
            <pc:sldLayoutMk cId="1761101948" sldId="2147483770"/>
          </pc:sldLayoutMkLst>
        </pc:sldLayoutChg>
        <pc:sldLayoutChg chg="modTransition">
          <pc:chgData name="Vishal Kainth" userId="f01bf756c79a9c6e" providerId="LiveId" clId="{E73CD664-7CF4-4B30-9FE7-29130C4A5ABD}" dt="2020-08-21T19:52:34.114" v="4"/>
          <pc:sldLayoutMkLst>
            <pc:docMk/>
            <pc:sldMasterMk cId="1828399742" sldId="2147483762"/>
            <pc:sldLayoutMk cId="2644389493" sldId="2147483771"/>
          </pc:sldLayoutMkLst>
        </pc:sldLayoutChg>
        <pc:sldLayoutChg chg="modTransition">
          <pc:chgData name="Vishal Kainth" userId="f01bf756c79a9c6e" providerId="LiveId" clId="{E73CD664-7CF4-4B30-9FE7-29130C4A5ABD}" dt="2020-08-21T19:52:34.114" v="4"/>
          <pc:sldLayoutMkLst>
            <pc:docMk/>
            <pc:sldMasterMk cId="1828399742" sldId="2147483762"/>
            <pc:sldLayoutMk cId="467806240" sldId="2147483772"/>
          </pc:sldLayoutMkLst>
        </pc:sldLayoutChg>
        <pc:sldLayoutChg chg="modTransition">
          <pc:chgData name="Vishal Kainth" userId="f01bf756c79a9c6e" providerId="LiveId" clId="{E73CD664-7CF4-4B30-9FE7-29130C4A5ABD}" dt="2020-08-21T19:52:34.114" v="4"/>
          <pc:sldLayoutMkLst>
            <pc:docMk/>
            <pc:sldMasterMk cId="1828399742" sldId="2147483762"/>
            <pc:sldLayoutMk cId="805112905" sldId="2147483773"/>
          </pc:sldLayoutMkLst>
        </pc:sldLayoutChg>
      </pc:sldMaster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FC8A61-02DC-4581-ADD9-C0E9649FAAE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1D175199-884B-4341-8616-2047CE0352D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B2A6413-8DAC-4B66-A410-BFA13AAC30CB}"/>
              </a:ext>
            </a:extLst>
          </p:cNvPr>
          <p:cNvSpPr>
            <a:spLocks noGrp="1"/>
          </p:cNvSpPr>
          <p:nvPr>
            <p:ph type="dt" sz="half" idx="10"/>
          </p:nvPr>
        </p:nvSpPr>
        <p:spPr/>
        <p:txBody>
          <a:bodyPr/>
          <a:lstStyle/>
          <a:p>
            <a:fld id="{9184DA70-C731-4C70-880D-CCD4705E623C}" type="datetime1">
              <a:rPr lang="en-US" smtClean="0"/>
              <a:t>8/21/2020</a:t>
            </a:fld>
            <a:endParaRPr lang="en-US" dirty="0"/>
          </a:p>
        </p:txBody>
      </p:sp>
      <p:sp>
        <p:nvSpPr>
          <p:cNvPr id="5" name="Footer Placeholder 4">
            <a:extLst>
              <a:ext uri="{FF2B5EF4-FFF2-40B4-BE49-F238E27FC236}">
                <a16:creationId xmlns:a16="http://schemas.microsoft.com/office/drawing/2014/main" id="{27C56DF6-9C1C-48F3-BF54-8C0FF0F0CE45}"/>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74D25EF9-9CCA-4F17-A92B-706A026CB116}"/>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030867247"/>
      </p:ext>
    </p:extLst>
  </p:cSld>
  <p:clrMapOvr>
    <a:masterClrMapping/>
  </p:clrMapOvr>
  <p:transition spd="slow">
    <p:push dir="u"/>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9D9578-EBB4-4BCA-A486-63840643747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1D33ED2-5CCE-4AA5-BFC6-7553B2CD198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3D2976F-E6DC-40A8-954B-0F86344B083C}"/>
              </a:ext>
            </a:extLst>
          </p:cNvPr>
          <p:cNvSpPr>
            <a:spLocks noGrp="1"/>
          </p:cNvSpPr>
          <p:nvPr>
            <p:ph type="dt" sz="half" idx="10"/>
          </p:nvPr>
        </p:nvSpPr>
        <p:spPr/>
        <p:txBody>
          <a:bodyPr/>
          <a:lstStyle/>
          <a:p>
            <a:fld id="{4BE1D723-8F53-4F53-90B0-1982A396982E}" type="datetime1">
              <a:rPr lang="en-US" smtClean="0"/>
              <a:t>8/21/2020</a:t>
            </a:fld>
            <a:endParaRPr lang="en-US" dirty="0"/>
          </a:p>
        </p:txBody>
      </p:sp>
      <p:sp>
        <p:nvSpPr>
          <p:cNvPr id="5" name="Footer Placeholder 4">
            <a:extLst>
              <a:ext uri="{FF2B5EF4-FFF2-40B4-BE49-F238E27FC236}">
                <a16:creationId xmlns:a16="http://schemas.microsoft.com/office/drawing/2014/main" id="{8CE0EE5C-5599-41DD-ADD7-847DBA943610}"/>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0E54AEE8-77C4-481D-BBB3-81EA3ADE2152}"/>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099577251"/>
      </p:ext>
    </p:extLst>
  </p:cSld>
  <p:clrMapOvr>
    <a:masterClrMapping/>
  </p:clrMapOvr>
  <p:transition spd="slow">
    <p:push dir="u"/>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71DF6D-A59A-41B3-A9FD-F14300E557AC}"/>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D8B44596-72A9-4DBD-8437-9B60150112C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D235D86-2BC2-4F42-86E0-7225E9621D9E}"/>
              </a:ext>
            </a:extLst>
          </p:cNvPr>
          <p:cNvSpPr>
            <a:spLocks noGrp="1"/>
          </p:cNvSpPr>
          <p:nvPr>
            <p:ph type="dt" sz="half" idx="10"/>
          </p:nvPr>
        </p:nvSpPr>
        <p:spPr/>
        <p:txBody>
          <a:bodyPr/>
          <a:lstStyle/>
          <a:p>
            <a:fld id="{97669AF7-7BEB-44E4-9852-375E34362B5B}" type="datetime1">
              <a:rPr lang="en-US" smtClean="0"/>
              <a:t>8/21/2020</a:t>
            </a:fld>
            <a:endParaRPr lang="en-US" dirty="0"/>
          </a:p>
        </p:txBody>
      </p:sp>
      <p:sp>
        <p:nvSpPr>
          <p:cNvPr id="5" name="Footer Placeholder 4">
            <a:extLst>
              <a:ext uri="{FF2B5EF4-FFF2-40B4-BE49-F238E27FC236}">
                <a16:creationId xmlns:a16="http://schemas.microsoft.com/office/drawing/2014/main" id="{B77A342E-EE9B-40D4-8480-4C7EDB693F6D}"/>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FC30BDD-ADB0-4854-AACE-C9DE576F49C7}"/>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534851201"/>
      </p:ext>
    </p:extLst>
  </p:cSld>
  <p:clrMapOvr>
    <a:masterClrMapping/>
  </p:clrMapOvr>
  <p:transition spd="slow">
    <p:push dir="u"/>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C731DB-09FE-426F-94A0-C06532D799B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161DEB9-87D6-438B-9CA7-D5BE961DD25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B5DE283C-CF2D-4E6B-BF5A-90D6F37D8E5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7506A07B-82BD-4960-A970-63EDB6C6EE4C}"/>
              </a:ext>
            </a:extLst>
          </p:cNvPr>
          <p:cNvSpPr>
            <a:spLocks noGrp="1"/>
          </p:cNvSpPr>
          <p:nvPr>
            <p:ph type="dt" sz="half" idx="10"/>
          </p:nvPr>
        </p:nvSpPr>
        <p:spPr/>
        <p:txBody>
          <a:bodyPr/>
          <a:lstStyle/>
          <a:p>
            <a:fld id="{BAAAC38D-0552-4C82-B593-E6124DFADBE2}" type="datetime1">
              <a:rPr lang="en-US" smtClean="0"/>
              <a:t>8/21/2020</a:t>
            </a:fld>
            <a:endParaRPr lang="en-US" dirty="0"/>
          </a:p>
        </p:txBody>
      </p:sp>
      <p:sp>
        <p:nvSpPr>
          <p:cNvPr id="6" name="Footer Placeholder 5">
            <a:extLst>
              <a:ext uri="{FF2B5EF4-FFF2-40B4-BE49-F238E27FC236}">
                <a16:creationId xmlns:a16="http://schemas.microsoft.com/office/drawing/2014/main" id="{B37E65C1-F375-4226-81D0-352EF0CF59E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BFA4F17F-1985-4610-87DE-5335BCE777E6}"/>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523951521"/>
      </p:ext>
    </p:extLst>
  </p:cSld>
  <p:clrMapOvr>
    <a:masterClrMapping/>
  </p:clrMapOvr>
  <p:transition spd="slow">
    <p:push dir="u"/>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687423-2CB7-4A7E-9709-56D5CDAAD952}"/>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21A2D49-5A4B-4832-99FB-BAEA7368208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86CD711-0605-4AEE-9170-AA920AAA551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EA1E3651-1F9E-4BDA-A62D-E8858D632CF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8715EF-7938-479A-A267-2E94506258C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6F163C6D-2CB3-491E-995B-8CC64726B108}"/>
              </a:ext>
            </a:extLst>
          </p:cNvPr>
          <p:cNvSpPr>
            <a:spLocks noGrp="1"/>
          </p:cNvSpPr>
          <p:nvPr>
            <p:ph type="dt" sz="half" idx="10"/>
          </p:nvPr>
        </p:nvSpPr>
        <p:spPr/>
        <p:txBody>
          <a:bodyPr/>
          <a:lstStyle/>
          <a:p>
            <a:fld id="{D9DF0F1C-5577-4ACB-BB62-DF8F3C494C7E}" type="datetime1">
              <a:rPr lang="en-US" smtClean="0"/>
              <a:t>8/21/2020</a:t>
            </a:fld>
            <a:endParaRPr lang="en-US" dirty="0"/>
          </a:p>
        </p:txBody>
      </p:sp>
      <p:sp>
        <p:nvSpPr>
          <p:cNvPr id="8" name="Footer Placeholder 7">
            <a:extLst>
              <a:ext uri="{FF2B5EF4-FFF2-40B4-BE49-F238E27FC236}">
                <a16:creationId xmlns:a16="http://schemas.microsoft.com/office/drawing/2014/main" id="{1BABFF7B-A64A-4798-97B5-F48BF325E439}"/>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41546244-8400-4144-983E-4637802E5C7B}"/>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014117384"/>
      </p:ext>
    </p:extLst>
  </p:cSld>
  <p:clrMapOvr>
    <a:masterClrMapping/>
  </p:clrMapOvr>
  <p:transition spd="slow">
    <p:push dir="u"/>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7F3C4F-D4E4-4ADB-9846-AD3204FD421B}"/>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5F50834B-1781-4D06-AFBB-B57E0001A497}"/>
              </a:ext>
            </a:extLst>
          </p:cNvPr>
          <p:cNvSpPr>
            <a:spLocks noGrp="1"/>
          </p:cNvSpPr>
          <p:nvPr>
            <p:ph type="dt" sz="half" idx="10"/>
          </p:nvPr>
        </p:nvSpPr>
        <p:spPr/>
        <p:txBody>
          <a:bodyPr/>
          <a:lstStyle/>
          <a:p>
            <a:fld id="{1775B394-D9F9-4F0C-B15D-605F45CB9E9F}" type="datetime1">
              <a:rPr lang="en-US" smtClean="0"/>
              <a:t>8/21/2020</a:t>
            </a:fld>
            <a:endParaRPr lang="en-US" dirty="0"/>
          </a:p>
        </p:txBody>
      </p:sp>
      <p:sp>
        <p:nvSpPr>
          <p:cNvPr id="4" name="Footer Placeholder 3">
            <a:extLst>
              <a:ext uri="{FF2B5EF4-FFF2-40B4-BE49-F238E27FC236}">
                <a16:creationId xmlns:a16="http://schemas.microsoft.com/office/drawing/2014/main" id="{831BDAFD-7E89-4D8A-BADA-A0B1E3F78906}"/>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2B0453AA-FD64-43CE-8525-F46014A736A1}"/>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178201307"/>
      </p:ext>
    </p:extLst>
  </p:cSld>
  <p:clrMapOvr>
    <a:masterClrMapping/>
  </p:clrMapOvr>
  <p:transition spd="slow">
    <p:push dir="u"/>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62255E0-7A99-40F5-A17F-529B18D20068}"/>
              </a:ext>
            </a:extLst>
          </p:cNvPr>
          <p:cNvSpPr>
            <a:spLocks noGrp="1"/>
          </p:cNvSpPr>
          <p:nvPr>
            <p:ph type="dt" sz="half" idx="10"/>
          </p:nvPr>
        </p:nvSpPr>
        <p:spPr/>
        <p:txBody>
          <a:bodyPr/>
          <a:lstStyle/>
          <a:p>
            <a:fld id="{39667345-2558-425A-8533-9BFDBCE15005}" type="datetime1">
              <a:rPr lang="en-US" smtClean="0"/>
              <a:t>8/21/2020</a:t>
            </a:fld>
            <a:endParaRPr lang="en-US" dirty="0"/>
          </a:p>
        </p:txBody>
      </p:sp>
      <p:sp>
        <p:nvSpPr>
          <p:cNvPr id="3" name="Footer Placeholder 2">
            <a:extLst>
              <a:ext uri="{FF2B5EF4-FFF2-40B4-BE49-F238E27FC236}">
                <a16:creationId xmlns:a16="http://schemas.microsoft.com/office/drawing/2014/main" id="{7685F62B-E55B-43EE-A257-1557D6752568}"/>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73DD0545-E4DE-433A-A545-0F953DCB53B1}"/>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722924304"/>
      </p:ext>
    </p:extLst>
  </p:cSld>
  <p:clrMapOvr>
    <a:masterClrMapping/>
  </p:clrMapOvr>
  <p:transition spd="slow">
    <p:push dir="u"/>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DE622-EA55-4309-B6B3-312848FAF64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9644DB1F-29B5-4E0E-8B63-19B47788878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CC254894-5609-4459-BDA4-6DB62A17414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BE355DB-B25A-4C70-B53A-50490876F4EC}"/>
              </a:ext>
            </a:extLst>
          </p:cNvPr>
          <p:cNvSpPr>
            <a:spLocks noGrp="1"/>
          </p:cNvSpPr>
          <p:nvPr>
            <p:ph type="dt" sz="half" idx="10"/>
          </p:nvPr>
        </p:nvSpPr>
        <p:spPr/>
        <p:txBody>
          <a:bodyPr/>
          <a:lstStyle/>
          <a:p>
            <a:fld id="{92BEA474-078D-4E9B-9B14-09A87B19DC46}" type="datetime1">
              <a:rPr lang="en-US" smtClean="0"/>
              <a:t>8/21/2020</a:t>
            </a:fld>
            <a:endParaRPr lang="en-US" dirty="0"/>
          </a:p>
        </p:txBody>
      </p:sp>
      <p:sp>
        <p:nvSpPr>
          <p:cNvPr id="6" name="Footer Placeholder 5">
            <a:extLst>
              <a:ext uri="{FF2B5EF4-FFF2-40B4-BE49-F238E27FC236}">
                <a16:creationId xmlns:a16="http://schemas.microsoft.com/office/drawing/2014/main" id="{438957D1-E784-4B45-AA6B-87AA88C70C32}"/>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08153195-36F5-4B72-98CF-6035A4E495D9}"/>
              </a:ext>
            </a:extLst>
          </p:cNvPr>
          <p:cNvSpPr>
            <a:spLocks noGrp="1"/>
          </p:cNvSpPr>
          <p:nvPr>
            <p:ph type="sldNum" sz="quarter" idx="12"/>
          </p:nvPr>
        </p:nvSpPr>
        <p:spPr/>
        <p:txBody>
          <a:body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1761101948"/>
      </p:ext>
    </p:extLst>
  </p:cSld>
  <p:clrMapOvr>
    <a:masterClrMapping/>
  </p:clrMapOvr>
  <p:transition spd="slow">
    <p:push dir="u"/>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7493B5-DAD3-49B5-A1F6-FCB24457E00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D478AFA2-82D6-4940-90F2-B8227809021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A30CFCF-5319-4F6B-A0EC-5FB1B278578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5CF06B9-57E5-44E4-9F29-E17ED27C08D0}"/>
              </a:ext>
            </a:extLst>
          </p:cNvPr>
          <p:cNvSpPr>
            <a:spLocks noGrp="1"/>
          </p:cNvSpPr>
          <p:nvPr>
            <p:ph type="dt" sz="half" idx="10"/>
          </p:nvPr>
        </p:nvSpPr>
        <p:spPr/>
        <p:txBody>
          <a:bodyPr/>
          <a:lstStyle/>
          <a:p>
            <a:fld id="{4907D986-8816-4272-A432-0437A28A9828}" type="datetime1">
              <a:rPr lang="en-US" smtClean="0"/>
              <a:t>8/21/2020</a:t>
            </a:fld>
            <a:endParaRPr lang="en-US" dirty="0"/>
          </a:p>
        </p:txBody>
      </p:sp>
      <p:sp>
        <p:nvSpPr>
          <p:cNvPr id="6" name="Footer Placeholder 5">
            <a:extLst>
              <a:ext uri="{FF2B5EF4-FFF2-40B4-BE49-F238E27FC236}">
                <a16:creationId xmlns:a16="http://schemas.microsoft.com/office/drawing/2014/main" id="{DC9CB21B-8E26-433D-B00B-A5C7873A8F9D}"/>
              </a:ext>
            </a:extLst>
          </p:cNvPr>
          <p:cNvSpPr>
            <a:spLocks noGrp="1"/>
          </p:cNvSpPr>
          <p:nvPr>
            <p:ph type="ftr" sz="quarter" idx="11"/>
          </p:nvPr>
        </p:nvSpPr>
        <p:spPr/>
        <p:txBody>
          <a:bodyPr/>
          <a:lstStyle/>
          <a:p>
            <a:pPr algn="l"/>
            <a:endParaRPr lang="en-US" dirty="0"/>
          </a:p>
        </p:txBody>
      </p:sp>
      <p:sp>
        <p:nvSpPr>
          <p:cNvPr id="7" name="Slide Number Placeholder 6">
            <a:extLst>
              <a:ext uri="{FF2B5EF4-FFF2-40B4-BE49-F238E27FC236}">
                <a16:creationId xmlns:a16="http://schemas.microsoft.com/office/drawing/2014/main" id="{81E59758-DB72-4E1E-AE98-7745B1B08155}"/>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644389493"/>
      </p:ext>
    </p:extLst>
  </p:cSld>
  <p:clrMapOvr>
    <a:masterClrMapping/>
  </p:clrMapOvr>
  <p:transition spd="slow">
    <p:push dir="u"/>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302E1E-61FA-438B-BC97-C0650CE66E0E}"/>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3E32F6E-9BCA-489E-B0E8-4F1F546DC23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CC1E6F2-CF3E-4783-9C51-E5512540F5BB}"/>
              </a:ext>
            </a:extLst>
          </p:cNvPr>
          <p:cNvSpPr>
            <a:spLocks noGrp="1"/>
          </p:cNvSpPr>
          <p:nvPr>
            <p:ph type="dt" sz="half" idx="10"/>
          </p:nvPr>
        </p:nvSpPr>
        <p:spPr/>
        <p:txBody>
          <a:bodyPr/>
          <a:lstStyle/>
          <a:p>
            <a:fld id="{B612A279-0833-481D-8C56-F67FD0AC6C50}" type="datetime1">
              <a:rPr lang="en-US" smtClean="0"/>
              <a:t>8/21/2020</a:t>
            </a:fld>
            <a:endParaRPr lang="en-US" dirty="0"/>
          </a:p>
        </p:txBody>
      </p:sp>
      <p:sp>
        <p:nvSpPr>
          <p:cNvPr id="5" name="Footer Placeholder 4">
            <a:extLst>
              <a:ext uri="{FF2B5EF4-FFF2-40B4-BE49-F238E27FC236}">
                <a16:creationId xmlns:a16="http://schemas.microsoft.com/office/drawing/2014/main" id="{63C50D28-FB47-4285-9505-41F17DA9DA5C}"/>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F792ED06-7E23-41B3-AA47-D47D37A893D9}"/>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467806240"/>
      </p:ext>
    </p:extLst>
  </p:cSld>
  <p:clrMapOvr>
    <a:masterClrMapping/>
  </p:clrMapOvr>
  <p:transition spd="slow">
    <p:push dir="u"/>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CDF3672-B18C-4B41-98D0-96961EA11394}"/>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94D5536-A52D-4990-967F-351D7A08D34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B189BDB-3C63-4C2A-8ADE-6059B78BFD96}"/>
              </a:ext>
            </a:extLst>
          </p:cNvPr>
          <p:cNvSpPr>
            <a:spLocks noGrp="1"/>
          </p:cNvSpPr>
          <p:nvPr>
            <p:ph type="dt" sz="half" idx="10"/>
          </p:nvPr>
        </p:nvSpPr>
        <p:spPr/>
        <p:txBody>
          <a:bodyPr/>
          <a:lstStyle/>
          <a:p>
            <a:fld id="{6587DA83-5663-4C9C-B9AA-0B40A3DAFF81}" type="datetime1">
              <a:rPr lang="en-US" smtClean="0"/>
              <a:t>8/21/2020</a:t>
            </a:fld>
            <a:endParaRPr lang="en-US" dirty="0"/>
          </a:p>
        </p:txBody>
      </p:sp>
      <p:sp>
        <p:nvSpPr>
          <p:cNvPr id="5" name="Footer Placeholder 4">
            <a:extLst>
              <a:ext uri="{FF2B5EF4-FFF2-40B4-BE49-F238E27FC236}">
                <a16:creationId xmlns:a16="http://schemas.microsoft.com/office/drawing/2014/main" id="{79D9395A-12E2-482E-9CBE-404A52465A3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A82130D-C93A-4E8A-A2E1-7353C9A41661}"/>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805112905"/>
      </p:ext>
    </p:extLst>
  </p:cSld>
  <p:clrMapOvr>
    <a:masterClrMapping/>
  </p:clrMapOvr>
  <p:transition spd="slow">
    <p:push dir="u"/>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0295866-D031-4596-89C7-ED924414E27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2514154-E9D6-41AE-BC9B-7BAFB4D7B77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77C4C6D-831D-427F-BF12-B7E81A9AC60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2D6E202-B606-4609-B914-27C9371A1F6D}" type="datetime1">
              <a:rPr lang="en-US" smtClean="0"/>
              <a:t>8/21/2020</a:t>
            </a:fld>
            <a:endParaRPr lang="en-US" dirty="0"/>
          </a:p>
        </p:txBody>
      </p:sp>
      <p:sp>
        <p:nvSpPr>
          <p:cNvPr id="5" name="Footer Placeholder 4">
            <a:extLst>
              <a:ext uri="{FF2B5EF4-FFF2-40B4-BE49-F238E27FC236}">
                <a16:creationId xmlns:a16="http://schemas.microsoft.com/office/drawing/2014/main" id="{74CD58FF-A40E-448D-B323-DC7B10F10B2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3000AA1E-BCDB-44A1-8F58-91F87EDE309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A98EE3D-8CD1-4C3F-BD1C-C98C9596463C}" type="slidenum">
              <a:rPr lang="en-US" smtClean="0"/>
              <a:t>‹#›</a:t>
            </a:fld>
            <a:endParaRPr lang="en-US" dirty="0"/>
          </a:p>
        </p:txBody>
      </p:sp>
    </p:spTree>
    <p:extLst>
      <p:ext uri="{BB962C8B-B14F-4D97-AF65-F5344CB8AC3E}">
        <p14:creationId xmlns:p14="http://schemas.microsoft.com/office/powerpoint/2010/main" val="1828399742"/>
      </p:ext>
    </p:extLst>
  </p:cSld>
  <p:clrMap bg1="lt1" tx1="dk1" bg2="lt2" tx2="dk2" accent1="accent1" accent2="accent2" accent3="accent3" accent4="accent4" accent5="accent5" accent6="accent6" hlink="hlink" folHlink="folHlink"/>
  <p:sldLayoutIdLst>
    <p:sldLayoutId id="2147483763" r:id="rId1"/>
    <p:sldLayoutId id="2147483764" r:id="rId2"/>
    <p:sldLayoutId id="2147483765" r:id="rId3"/>
    <p:sldLayoutId id="2147483766" r:id="rId4"/>
    <p:sldLayoutId id="2147483767" r:id="rId5"/>
    <p:sldLayoutId id="2147483768" r:id="rId6"/>
    <p:sldLayoutId id="2147483769" r:id="rId7"/>
    <p:sldLayoutId id="2147483770" r:id="rId8"/>
    <p:sldLayoutId id="2147483771" r:id="rId9"/>
    <p:sldLayoutId id="2147483772" r:id="rId10"/>
    <p:sldLayoutId id="2147483773" r:id="rId11"/>
  </p:sldLayoutIdLst>
  <p:transition spd="slow">
    <p:push dir="u"/>
  </p:transition>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4.xml"/><Relationship Id="rId5" Type="http://schemas.openxmlformats.org/officeDocument/2006/relationships/image" Target="../media/image12.png"/><Relationship Id="rId4" Type="http://schemas.openxmlformats.org/officeDocument/2006/relationships/image" Target="../media/image11.png"/></Relationships>
</file>

<file path=ppt/slides/_rels/slide1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9.jpe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9.jpe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9.jpe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6.jpe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hyperlink" Target="https://amp.interestingengineering.com/a-very-brief-history-of-amazon-the-everything-store" TargetMode="External"/><Relationship Id="rId7" Type="http://schemas.openxmlformats.org/officeDocument/2006/relationships/hyperlink" Target="https://www.amazon.com/" TargetMode="External"/><Relationship Id="rId2" Type="http://schemas.openxmlformats.org/officeDocument/2006/relationships/image" Target="../media/image17.jpeg"/><Relationship Id="rId1" Type="http://schemas.openxmlformats.org/officeDocument/2006/relationships/slideLayout" Target="../slideLayouts/slideLayout4.xml"/><Relationship Id="rId6" Type="http://schemas.openxmlformats.org/officeDocument/2006/relationships/hyperlink" Target="https://whatis.techtarget.com/definition/Amazon" TargetMode="External"/><Relationship Id="rId5" Type="http://schemas.openxmlformats.org/officeDocument/2006/relationships/hyperlink" Target="http://www.businessinsider.com/jeff-bezos-amazon-history-facts-2017" TargetMode="External"/><Relationship Id="rId4" Type="http://schemas.openxmlformats.org/officeDocument/2006/relationships/hyperlink" Target="http://panmore.com/amazon-com-inc-vision-statement-mission-statement-analysis" TargetMode="External"/></Relationships>
</file>

<file path=ppt/slides/_rels/slide24.xml.rels><?xml version="1.0" encoding="UTF-8" standalone="yes"?>
<Relationships xmlns="http://schemas.openxmlformats.org/package/2006/relationships"><Relationship Id="rId3" Type="http://schemas.openxmlformats.org/officeDocument/2006/relationships/hyperlink" Target="http://www.vox.com/recode/2019/12/11/20982652/robots-amazon-warehouse-jobs-automation" TargetMode="External"/><Relationship Id="rId2" Type="http://schemas.openxmlformats.org/officeDocument/2006/relationships/image" Target="../media/image17.jpeg"/><Relationship Id="rId1" Type="http://schemas.openxmlformats.org/officeDocument/2006/relationships/slideLayout" Target="../slideLayouts/slideLayout4.xml"/><Relationship Id="rId5" Type="http://schemas.openxmlformats.org/officeDocument/2006/relationships/image" Target="../media/image19.png"/><Relationship Id="rId4" Type="http://schemas.openxmlformats.org/officeDocument/2006/relationships/hyperlink" Target="https://www:independent.co.uk/news/business/rebots-amazon-delivery-artificial-intelligence-technology-a9264036.html" TargetMode="External"/></Relationships>
</file>

<file path=ppt/slides/_rels/slide2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0.png"/><Relationship Id="rId1" Type="http://schemas.openxmlformats.org/officeDocument/2006/relationships/slideLayout" Target="../slideLayouts/slideLayout4.xml"/><Relationship Id="rId4" Type="http://schemas.openxmlformats.org/officeDocument/2006/relationships/image" Target="../media/image21.png"/></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FD68DA-43BA-4508-8DE2-BA9BB7B2FA5B}"/>
              </a:ext>
            </a:extLst>
          </p:cNvPr>
          <p:cNvSpPr>
            <a:spLocks noGrp="1"/>
          </p:cNvSpPr>
          <p:nvPr>
            <p:ph type="ctrTitle"/>
          </p:nvPr>
        </p:nvSpPr>
        <p:spPr>
          <a:xfrm>
            <a:off x="5278984" y="105338"/>
            <a:ext cx="6836816" cy="3835285"/>
          </a:xfrm>
        </p:spPr>
        <p:txBody>
          <a:bodyPr>
            <a:normAutofit fontScale="90000"/>
          </a:bodyPr>
          <a:lstStyle/>
          <a:p>
            <a:r>
              <a:rPr lang="en-US" sz="8000" b="1" dirty="0"/>
              <a:t>BMSW4003</a:t>
            </a:r>
            <a:r>
              <a:rPr lang="en-US" sz="8000" dirty="0"/>
              <a:t> </a:t>
            </a:r>
            <a:br>
              <a:rPr lang="en-US" sz="8000" dirty="0"/>
            </a:br>
            <a:br>
              <a:rPr lang="en-US" sz="8000" dirty="0"/>
            </a:br>
            <a:r>
              <a:rPr lang="en-US" sz="6000" b="1" dirty="0"/>
              <a:t>Digital Skills and Research Methods</a:t>
            </a:r>
          </a:p>
        </p:txBody>
      </p:sp>
      <p:sp>
        <p:nvSpPr>
          <p:cNvPr id="3" name="Subtitle 2">
            <a:extLst>
              <a:ext uri="{FF2B5EF4-FFF2-40B4-BE49-F238E27FC236}">
                <a16:creationId xmlns:a16="http://schemas.microsoft.com/office/drawing/2014/main" id="{A8E9CFF2-3777-4FF4-A759-8491175B0B7C}"/>
              </a:ext>
            </a:extLst>
          </p:cNvPr>
          <p:cNvSpPr>
            <a:spLocks noGrp="1"/>
          </p:cNvSpPr>
          <p:nvPr>
            <p:ph type="subTitle" idx="1"/>
          </p:nvPr>
        </p:nvSpPr>
        <p:spPr>
          <a:xfrm>
            <a:off x="5427754" y="5057228"/>
            <a:ext cx="6269347" cy="1021498"/>
          </a:xfrm>
        </p:spPr>
        <p:txBody>
          <a:bodyPr>
            <a:normAutofit/>
          </a:bodyPr>
          <a:lstStyle/>
          <a:p>
            <a:r>
              <a:rPr lang="en-US" sz="4400" b="1" dirty="0">
                <a:solidFill>
                  <a:schemeClr val="tx1">
                    <a:lumMod val="85000"/>
                    <a:lumOff val="15000"/>
                  </a:schemeClr>
                </a:solidFill>
              </a:rPr>
              <a:t>Amazon.com</a:t>
            </a:r>
          </a:p>
        </p:txBody>
      </p:sp>
      <p:pic>
        <p:nvPicPr>
          <p:cNvPr id="4" name="Picture 3">
            <a:extLst>
              <a:ext uri="{FF2B5EF4-FFF2-40B4-BE49-F238E27FC236}">
                <a16:creationId xmlns:a16="http://schemas.microsoft.com/office/drawing/2014/main" id="{8F7A71DC-59F5-420B-AA2A-DD67ACBF130C}"/>
              </a:ext>
            </a:extLst>
          </p:cNvPr>
          <p:cNvPicPr>
            <a:picLocks noChangeAspect="1"/>
          </p:cNvPicPr>
          <p:nvPr/>
        </p:nvPicPr>
        <p:blipFill>
          <a:blip r:embed="rId3"/>
          <a:stretch>
            <a:fillRect/>
          </a:stretch>
        </p:blipFill>
        <p:spPr>
          <a:xfrm>
            <a:off x="0" y="-1"/>
            <a:ext cx="5072743" cy="6857993"/>
          </a:xfrm>
          <a:prstGeom prst="rect">
            <a:avLst/>
          </a:prstGeom>
        </p:spPr>
      </p:pic>
    </p:spTree>
    <p:extLst>
      <p:ext uri="{BB962C8B-B14F-4D97-AF65-F5344CB8AC3E}">
        <p14:creationId xmlns:p14="http://schemas.microsoft.com/office/powerpoint/2010/main" val="404373782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bg>
      <p:bgPr>
        <a:blipFill>
          <a:blip r:embed="rId2"/>
          <a:tile tx="0" ty="0" sx="100000" sy="100000" flip="none" algn="tl"/>
        </a:blipFill>
        <a:effectLst/>
      </p:bgPr>
    </p:bg>
    <p:spTree>
      <p:nvGrpSpPr>
        <p:cNvPr id="1" name=""/>
        <p:cNvGrpSpPr/>
        <p:nvPr/>
      </p:nvGrpSpPr>
      <p:grpSpPr>
        <a:xfrm>
          <a:off x="0" y="0"/>
          <a:ext cx="0" cy="0"/>
          <a:chOff x="0" y="0"/>
          <a:chExt cx="0" cy="0"/>
        </a:xfrm>
      </p:grpSpPr>
      <p:graphicFrame>
        <p:nvGraphicFramePr>
          <p:cNvPr id="5" name="Table 4">
            <a:extLst>
              <a:ext uri="{FF2B5EF4-FFF2-40B4-BE49-F238E27FC236}">
                <a16:creationId xmlns:a16="http://schemas.microsoft.com/office/drawing/2014/main" id="{A0ED6A43-A137-46B8-BEB4-914664A2C17C}"/>
              </a:ext>
            </a:extLst>
          </p:cNvPr>
          <p:cNvGraphicFramePr>
            <a:graphicFrameLocks noGrp="1"/>
          </p:cNvGraphicFramePr>
          <p:nvPr>
            <p:extLst>
              <p:ext uri="{D42A27DB-BD31-4B8C-83A1-F6EECF244321}">
                <p14:modId xmlns:p14="http://schemas.microsoft.com/office/powerpoint/2010/main" val="4251963942"/>
              </p:ext>
            </p:extLst>
          </p:nvPr>
        </p:nvGraphicFramePr>
        <p:xfrm>
          <a:off x="1088968" y="1336961"/>
          <a:ext cx="9981803" cy="3882476"/>
        </p:xfrm>
        <a:graphic>
          <a:graphicData uri="http://schemas.openxmlformats.org/drawingml/2006/table">
            <a:tbl>
              <a:tblPr firstRow="1" firstCol="1" bandRow="1">
                <a:tableStyleId>{5C22544A-7EE6-4342-B048-85BDC9FD1C3A}</a:tableStyleId>
              </a:tblPr>
              <a:tblGrid>
                <a:gridCol w="2846779">
                  <a:extLst>
                    <a:ext uri="{9D8B030D-6E8A-4147-A177-3AD203B41FA5}">
                      <a16:colId xmlns:a16="http://schemas.microsoft.com/office/drawing/2014/main" val="2851464766"/>
                    </a:ext>
                  </a:extLst>
                </a:gridCol>
                <a:gridCol w="2847706">
                  <a:extLst>
                    <a:ext uri="{9D8B030D-6E8A-4147-A177-3AD203B41FA5}">
                      <a16:colId xmlns:a16="http://schemas.microsoft.com/office/drawing/2014/main" val="2954924628"/>
                    </a:ext>
                  </a:extLst>
                </a:gridCol>
                <a:gridCol w="4287318">
                  <a:extLst>
                    <a:ext uri="{9D8B030D-6E8A-4147-A177-3AD203B41FA5}">
                      <a16:colId xmlns:a16="http://schemas.microsoft.com/office/drawing/2014/main" val="330098499"/>
                    </a:ext>
                  </a:extLst>
                </a:gridCol>
              </a:tblGrid>
              <a:tr h="339740">
                <a:tc>
                  <a:txBody>
                    <a:bodyPr/>
                    <a:lstStyle/>
                    <a:p>
                      <a:pPr algn="l">
                        <a:lnSpc>
                          <a:spcPct val="110000"/>
                        </a:lnSpc>
                        <a:spcBef>
                          <a:spcPts val="600"/>
                        </a:spcBef>
                        <a:spcAft>
                          <a:spcPts val="1000"/>
                        </a:spcAft>
                      </a:pPr>
                      <a:r>
                        <a:rPr lang="en-US" sz="2000" b="1" dirty="0">
                          <a:solidFill>
                            <a:schemeClr val="tx1"/>
                          </a:solidFill>
                          <a:effectLst/>
                          <a:latin typeface="Arial" panose="020B0604020202020204" pitchFamily="34" charset="0"/>
                          <a:cs typeface="Arial" panose="020B0604020202020204" pitchFamily="34" charset="0"/>
                        </a:rPr>
                        <a:t>Student Name</a:t>
                      </a:r>
                      <a:endParaRPr lang="en-GB" sz="2000" b="1" dirty="0">
                        <a:solidFill>
                          <a:schemeClr val="tx1"/>
                        </a:solidFill>
                        <a:effectLst/>
                        <a:latin typeface="Arial" panose="020B0604020202020204" pitchFamily="34" charset="0"/>
                        <a:ea typeface="Constantia" panose="02030602050306030303" pitchFamily="18" charset="0"/>
                        <a:cs typeface="Arial" panose="020B0604020202020204" pitchFamily="34" charset="0"/>
                      </a:endParaRPr>
                    </a:p>
                  </a:txBody>
                  <a:tcPr marL="68580" marR="68580" marT="0" marB="0"/>
                </a:tc>
                <a:tc>
                  <a:txBody>
                    <a:bodyPr/>
                    <a:lstStyle/>
                    <a:p>
                      <a:pPr algn="l">
                        <a:lnSpc>
                          <a:spcPct val="110000"/>
                        </a:lnSpc>
                        <a:spcBef>
                          <a:spcPts val="600"/>
                        </a:spcBef>
                        <a:spcAft>
                          <a:spcPts val="1000"/>
                        </a:spcAft>
                      </a:pPr>
                      <a:r>
                        <a:rPr lang="en-US" sz="2000" b="1" dirty="0">
                          <a:solidFill>
                            <a:schemeClr val="tx1"/>
                          </a:solidFill>
                          <a:effectLst/>
                          <a:latin typeface="Arial" panose="020B0604020202020204" pitchFamily="34" charset="0"/>
                          <a:cs typeface="Arial" panose="020B0604020202020204" pitchFamily="34" charset="0"/>
                        </a:rPr>
                        <a:t>Student ID</a:t>
                      </a:r>
                      <a:endParaRPr lang="en-GB" sz="2000" b="1" dirty="0">
                        <a:solidFill>
                          <a:schemeClr val="tx1"/>
                        </a:solidFill>
                        <a:effectLst/>
                        <a:latin typeface="Arial" panose="020B0604020202020204" pitchFamily="34" charset="0"/>
                        <a:ea typeface="Constantia" panose="02030602050306030303" pitchFamily="18" charset="0"/>
                        <a:cs typeface="Arial" panose="020B0604020202020204" pitchFamily="34" charset="0"/>
                      </a:endParaRPr>
                    </a:p>
                  </a:txBody>
                  <a:tcPr marL="68580" marR="68580" marT="0" marB="0"/>
                </a:tc>
                <a:tc>
                  <a:txBody>
                    <a:bodyPr/>
                    <a:lstStyle/>
                    <a:p>
                      <a:pPr algn="l">
                        <a:lnSpc>
                          <a:spcPct val="110000"/>
                        </a:lnSpc>
                        <a:spcBef>
                          <a:spcPts val="600"/>
                        </a:spcBef>
                        <a:spcAft>
                          <a:spcPts val="1000"/>
                        </a:spcAft>
                      </a:pPr>
                      <a:r>
                        <a:rPr lang="en-US" sz="2000" b="1" dirty="0">
                          <a:solidFill>
                            <a:schemeClr val="tx1"/>
                          </a:solidFill>
                          <a:effectLst/>
                          <a:latin typeface="Arial" panose="020B0604020202020204" pitchFamily="34" charset="0"/>
                          <a:cs typeface="Arial" panose="020B0604020202020204" pitchFamily="34" charset="0"/>
                        </a:rPr>
                        <a:t>Topic</a:t>
                      </a:r>
                      <a:endParaRPr lang="en-GB" sz="2000" b="1" dirty="0">
                        <a:solidFill>
                          <a:schemeClr val="tx1"/>
                        </a:solidFill>
                        <a:effectLst/>
                        <a:latin typeface="Arial" panose="020B0604020202020204" pitchFamily="34" charset="0"/>
                        <a:ea typeface="Constantia" panose="02030602050306030303" pitchFamily="18" charset="0"/>
                        <a:cs typeface="Arial" panose="020B0604020202020204" pitchFamily="34" charset="0"/>
                      </a:endParaRPr>
                    </a:p>
                  </a:txBody>
                  <a:tcPr marL="68580" marR="68580" marT="0" marB="0"/>
                </a:tc>
                <a:extLst>
                  <a:ext uri="{0D108BD9-81ED-4DB2-BD59-A6C34878D82A}">
                    <a16:rowId xmlns:a16="http://schemas.microsoft.com/office/drawing/2014/main" val="850351726"/>
                  </a:ext>
                </a:extLst>
              </a:tr>
              <a:tr h="403532">
                <a:tc>
                  <a:txBody>
                    <a:bodyPr/>
                    <a:lstStyle/>
                    <a:p>
                      <a:pPr algn="l">
                        <a:lnSpc>
                          <a:spcPct val="110000"/>
                        </a:lnSpc>
                        <a:spcBef>
                          <a:spcPts val="600"/>
                        </a:spcBef>
                        <a:spcAft>
                          <a:spcPts val="1000"/>
                        </a:spcAft>
                      </a:pPr>
                      <a:r>
                        <a:rPr lang="en-US" sz="2000" b="1" dirty="0">
                          <a:solidFill>
                            <a:schemeClr val="tx1"/>
                          </a:solidFill>
                          <a:effectLst/>
                          <a:latin typeface="Arial" panose="020B0604020202020204" pitchFamily="34" charset="0"/>
                          <a:cs typeface="Arial" panose="020B0604020202020204" pitchFamily="34" charset="0"/>
                        </a:rPr>
                        <a:t>1. Fatima Haji</a:t>
                      </a:r>
                      <a:endParaRPr lang="en-GB" sz="2000" b="1" dirty="0">
                        <a:solidFill>
                          <a:schemeClr val="tx1"/>
                        </a:solidFill>
                        <a:effectLst/>
                        <a:latin typeface="Arial" panose="020B0604020202020204" pitchFamily="34" charset="0"/>
                        <a:ea typeface="Constantia" panose="02030602050306030303" pitchFamily="18" charset="0"/>
                        <a:cs typeface="Arial" panose="020B0604020202020204" pitchFamily="34" charset="0"/>
                      </a:endParaRPr>
                    </a:p>
                  </a:txBody>
                  <a:tcPr marL="68580" marR="68580" marT="0" marB="0"/>
                </a:tc>
                <a:tc>
                  <a:txBody>
                    <a:bodyPr/>
                    <a:lstStyle/>
                    <a:p>
                      <a:pPr algn="l">
                        <a:lnSpc>
                          <a:spcPct val="110000"/>
                        </a:lnSpc>
                        <a:spcBef>
                          <a:spcPts val="600"/>
                        </a:spcBef>
                        <a:spcAft>
                          <a:spcPts val="1000"/>
                        </a:spcAft>
                      </a:pPr>
                      <a:r>
                        <a:rPr lang="en-US" sz="2000" b="1">
                          <a:effectLst/>
                          <a:latin typeface="Arial" panose="020B0604020202020204" pitchFamily="34" charset="0"/>
                          <a:cs typeface="Arial" panose="020B0604020202020204" pitchFamily="34" charset="0"/>
                        </a:rPr>
                        <a:t>1920011</a:t>
                      </a:r>
                      <a:endParaRPr lang="en-GB" sz="2000" b="1">
                        <a:solidFill>
                          <a:srgbClr val="595959"/>
                        </a:solidFill>
                        <a:effectLst/>
                        <a:latin typeface="Arial" panose="020B0604020202020204" pitchFamily="34" charset="0"/>
                        <a:ea typeface="Constantia" panose="02030602050306030303" pitchFamily="18" charset="0"/>
                        <a:cs typeface="Arial" panose="020B0604020202020204" pitchFamily="34" charset="0"/>
                      </a:endParaRPr>
                    </a:p>
                  </a:txBody>
                  <a:tcPr marL="68580" marR="68580" marT="0" marB="0"/>
                </a:tc>
                <a:tc>
                  <a:txBody>
                    <a:bodyPr/>
                    <a:lstStyle/>
                    <a:p>
                      <a:pPr algn="l">
                        <a:lnSpc>
                          <a:spcPct val="110000"/>
                        </a:lnSpc>
                        <a:spcBef>
                          <a:spcPts val="600"/>
                        </a:spcBef>
                        <a:spcAft>
                          <a:spcPts val="1000"/>
                        </a:spcAft>
                      </a:pPr>
                      <a:r>
                        <a:rPr lang="en-US" sz="2000" b="1" dirty="0">
                          <a:effectLst/>
                          <a:latin typeface="Arial" panose="020B0604020202020204" pitchFamily="34" charset="0"/>
                          <a:cs typeface="Arial" panose="020B0604020202020204" pitchFamily="34" charset="0"/>
                        </a:rPr>
                        <a:t>Introduction / conclusion &amp; references.</a:t>
                      </a:r>
                      <a:endParaRPr lang="en-GB" sz="2000" b="1" dirty="0">
                        <a:solidFill>
                          <a:srgbClr val="595959"/>
                        </a:solidFill>
                        <a:effectLst/>
                        <a:latin typeface="Arial" panose="020B0604020202020204" pitchFamily="34" charset="0"/>
                        <a:ea typeface="Constantia" panose="02030602050306030303" pitchFamily="18" charset="0"/>
                        <a:cs typeface="Arial" panose="020B0604020202020204" pitchFamily="34" charset="0"/>
                      </a:endParaRPr>
                    </a:p>
                  </a:txBody>
                  <a:tcPr marL="68580" marR="68580" marT="0" marB="0"/>
                </a:tc>
                <a:extLst>
                  <a:ext uri="{0D108BD9-81ED-4DB2-BD59-A6C34878D82A}">
                    <a16:rowId xmlns:a16="http://schemas.microsoft.com/office/drawing/2014/main" val="1922271730"/>
                  </a:ext>
                </a:extLst>
              </a:tr>
              <a:tr h="319791">
                <a:tc>
                  <a:txBody>
                    <a:bodyPr/>
                    <a:lstStyle/>
                    <a:p>
                      <a:pPr algn="l">
                        <a:lnSpc>
                          <a:spcPct val="110000"/>
                        </a:lnSpc>
                        <a:spcBef>
                          <a:spcPts val="600"/>
                        </a:spcBef>
                        <a:spcAft>
                          <a:spcPts val="1000"/>
                        </a:spcAft>
                      </a:pPr>
                      <a:r>
                        <a:rPr lang="en-US" sz="2000" b="1">
                          <a:solidFill>
                            <a:schemeClr val="tx1"/>
                          </a:solidFill>
                          <a:effectLst/>
                          <a:latin typeface="Arial" panose="020B0604020202020204" pitchFamily="34" charset="0"/>
                          <a:cs typeface="Arial" panose="020B0604020202020204" pitchFamily="34" charset="0"/>
                        </a:rPr>
                        <a:t>2. Florentina Alistar</a:t>
                      </a:r>
                      <a:endParaRPr lang="en-GB" sz="2000" b="1">
                        <a:solidFill>
                          <a:schemeClr val="tx1"/>
                        </a:solidFill>
                        <a:effectLst/>
                        <a:latin typeface="Arial" panose="020B0604020202020204" pitchFamily="34" charset="0"/>
                        <a:ea typeface="Constantia" panose="02030602050306030303" pitchFamily="18" charset="0"/>
                        <a:cs typeface="Arial" panose="020B0604020202020204" pitchFamily="34" charset="0"/>
                      </a:endParaRPr>
                    </a:p>
                  </a:txBody>
                  <a:tcPr marL="68580" marR="68580" marT="0" marB="0"/>
                </a:tc>
                <a:tc>
                  <a:txBody>
                    <a:bodyPr/>
                    <a:lstStyle/>
                    <a:p>
                      <a:pPr algn="l">
                        <a:lnSpc>
                          <a:spcPct val="110000"/>
                        </a:lnSpc>
                        <a:spcBef>
                          <a:spcPts val="600"/>
                        </a:spcBef>
                        <a:spcAft>
                          <a:spcPts val="1000"/>
                        </a:spcAft>
                      </a:pPr>
                      <a:r>
                        <a:rPr lang="en-US" sz="2000" b="1" dirty="0">
                          <a:effectLst/>
                          <a:latin typeface="Arial" panose="020B0604020202020204" pitchFamily="34" charset="0"/>
                          <a:cs typeface="Arial" panose="020B0604020202020204" pitchFamily="34" charset="0"/>
                        </a:rPr>
                        <a:t>1918688</a:t>
                      </a:r>
                      <a:endParaRPr lang="en-GB" sz="2000" b="1" dirty="0">
                        <a:solidFill>
                          <a:srgbClr val="595959"/>
                        </a:solidFill>
                        <a:effectLst/>
                        <a:latin typeface="Arial" panose="020B0604020202020204" pitchFamily="34" charset="0"/>
                        <a:ea typeface="Constantia" panose="02030602050306030303" pitchFamily="18" charset="0"/>
                        <a:cs typeface="Arial" panose="020B0604020202020204" pitchFamily="34" charset="0"/>
                      </a:endParaRPr>
                    </a:p>
                  </a:txBody>
                  <a:tcPr marL="68580" marR="68580" marT="0" marB="0"/>
                </a:tc>
                <a:tc>
                  <a:txBody>
                    <a:bodyPr/>
                    <a:lstStyle/>
                    <a:p>
                      <a:pPr algn="l">
                        <a:lnSpc>
                          <a:spcPct val="110000"/>
                        </a:lnSpc>
                        <a:spcBef>
                          <a:spcPts val="600"/>
                        </a:spcBef>
                        <a:spcAft>
                          <a:spcPts val="1000"/>
                        </a:spcAft>
                      </a:pPr>
                      <a:r>
                        <a:rPr lang="en-US" sz="2000" b="1">
                          <a:effectLst/>
                          <a:latin typeface="Arial" panose="020B0604020202020204" pitchFamily="34" charset="0"/>
                          <a:cs typeface="Arial" panose="020B0604020202020204" pitchFamily="34" charset="0"/>
                        </a:rPr>
                        <a:t>Background of the organization.</a:t>
                      </a:r>
                      <a:endParaRPr lang="en-GB" sz="2000" b="1">
                        <a:solidFill>
                          <a:srgbClr val="595959"/>
                        </a:solidFill>
                        <a:effectLst/>
                        <a:latin typeface="Arial" panose="020B0604020202020204" pitchFamily="34" charset="0"/>
                        <a:ea typeface="Constantia" panose="02030602050306030303" pitchFamily="18" charset="0"/>
                        <a:cs typeface="Arial" panose="020B0604020202020204" pitchFamily="34" charset="0"/>
                      </a:endParaRPr>
                    </a:p>
                  </a:txBody>
                  <a:tcPr marL="68580" marR="68580" marT="0" marB="0"/>
                </a:tc>
                <a:extLst>
                  <a:ext uri="{0D108BD9-81ED-4DB2-BD59-A6C34878D82A}">
                    <a16:rowId xmlns:a16="http://schemas.microsoft.com/office/drawing/2014/main" val="3200994570"/>
                  </a:ext>
                </a:extLst>
              </a:tr>
              <a:tr h="628897">
                <a:tc>
                  <a:txBody>
                    <a:bodyPr/>
                    <a:lstStyle/>
                    <a:p>
                      <a:pPr algn="l">
                        <a:lnSpc>
                          <a:spcPct val="110000"/>
                        </a:lnSpc>
                        <a:spcBef>
                          <a:spcPts val="600"/>
                        </a:spcBef>
                        <a:spcAft>
                          <a:spcPts val="1000"/>
                        </a:spcAft>
                      </a:pPr>
                      <a:r>
                        <a:rPr lang="en-US" sz="2000" b="1">
                          <a:solidFill>
                            <a:schemeClr val="tx1"/>
                          </a:solidFill>
                          <a:effectLst/>
                          <a:latin typeface="Arial" panose="020B0604020202020204" pitchFamily="34" charset="0"/>
                          <a:cs typeface="Arial" panose="020B0604020202020204" pitchFamily="34" charset="0"/>
                        </a:rPr>
                        <a:t>3. Madalina-Andreea Balasoiu</a:t>
                      </a:r>
                      <a:endParaRPr lang="en-GB" sz="2000" b="1">
                        <a:solidFill>
                          <a:schemeClr val="tx1"/>
                        </a:solidFill>
                        <a:effectLst/>
                        <a:latin typeface="Arial" panose="020B0604020202020204" pitchFamily="34" charset="0"/>
                        <a:ea typeface="Constantia" panose="02030602050306030303" pitchFamily="18" charset="0"/>
                        <a:cs typeface="Arial" panose="020B0604020202020204" pitchFamily="34" charset="0"/>
                      </a:endParaRPr>
                    </a:p>
                  </a:txBody>
                  <a:tcPr marL="68580" marR="68580" marT="0" marB="0"/>
                </a:tc>
                <a:tc>
                  <a:txBody>
                    <a:bodyPr/>
                    <a:lstStyle/>
                    <a:p>
                      <a:pPr algn="l">
                        <a:lnSpc>
                          <a:spcPct val="110000"/>
                        </a:lnSpc>
                        <a:spcBef>
                          <a:spcPts val="600"/>
                        </a:spcBef>
                        <a:spcAft>
                          <a:spcPts val="1000"/>
                        </a:spcAft>
                      </a:pPr>
                      <a:r>
                        <a:rPr lang="en-US" sz="2000" b="1">
                          <a:effectLst/>
                          <a:latin typeface="Arial" panose="020B0604020202020204" pitchFamily="34" charset="0"/>
                          <a:cs typeface="Arial" panose="020B0604020202020204" pitchFamily="34" charset="0"/>
                        </a:rPr>
                        <a:t>1918689</a:t>
                      </a:r>
                      <a:endParaRPr lang="en-GB" sz="2000" b="1">
                        <a:solidFill>
                          <a:srgbClr val="595959"/>
                        </a:solidFill>
                        <a:effectLst/>
                        <a:latin typeface="Arial" panose="020B0604020202020204" pitchFamily="34" charset="0"/>
                        <a:ea typeface="Constantia" panose="02030602050306030303" pitchFamily="18" charset="0"/>
                        <a:cs typeface="Arial" panose="020B0604020202020204" pitchFamily="34" charset="0"/>
                      </a:endParaRPr>
                    </a:p>
                  </a:txBody>
                  <a:tcPr marL="68580" marR="68580" marT="0" marB="0"/>
                </a:tc>
                <a:tc>
                  <a:txBody>
                    <a:bodyPr/>
                    <a:lstStyle/>
                    <a:p>
                      <a:pPr algn="l">
                        <a:lnSpc>
                          <a:spcPct val="110000"/>
                        </a:lnSpc>
                        <a:spcBef>
                          <a:spcPts val="600"/>
                        </a:spcBef>
                        <a:spcAft>
                          <a:spcPts val="1000"/>
                        </a:spcAft>
                      </a:pPr>
                      <a:r>
                        <a:rPr lang="en-US" sz="2000" b="1">
                          <a:effectLst/>
                          <a:latin typeface="Arial" panose="020B0604020202020204" pitchFamily="34" charset="0"/>
                          <a:cs typeface="Arial" panose="020B0604020202020204" pitchFamily="34" charset="0"/>
                        </a:rPr>
                        <a:t>Challenges before introducing modern technology.</a:t>
                      </a:r>
                      <a:endParaRPr lang="en-GB" sz="2000" b="1">
                        <a:solidFill>
                          <a:srgbClr val="595959"/>
                        </a:solidFill>
                        <a:effectLst/>
                        <a:latin typeface="Arial" panose="020B0604020202020204" pitchFamily="34" charset="0"/>
                        <a:ea typeface="Constantia" panose="02030602050306030303" pitchFamily="18" charset="0"/>
                        <a:cs typeface="Arial" panose="020B0604020202020204" pitchFamily="34" charset="0"/>
                      </a:endParaRPr>
                    </a:p>
                  </a:txBody>
                  <a:tcPr marL="68580" marR="68580" marT="0" marB="0"/>
                </a:tc>
                <a:extLst>
                  <a:ext uri="{0D108BD9-81ED-4DB2-BD59-A6C34878D82A}">
                    <a16:rowId xmlns:a16="http://schemas.microsoft.com/office/drawing/2014/main" val="2458630432"/>
                  </a:ext>
                </a:extLst>
              </a:tr>
              <a:tr h="616565">
                <a:tc>
                  <a:txBody>
                    <a:bodyPr/>
                    <a:lstStyle/>
                    <a:p>
                      <a:pPr algn="l">
                        <a:lnSpc>
                          <a:spcPct val="110000"/>
                        </a:lnSpc>
                        <a:spcBef>
                          <a:spcPts val="600"/>
                        </a:spcBef>
                        <a:spcAft>
                          <a:spcPts val="1000"/>
                        </a:spcAft>
                      </a:pPr>
                      <a:r>
                        <a:rPr lang="en-US" sz="2000" b="1">
                          <a:solidFill>
                            <a:schemeClr val="tx1"/>
                          </a:solidFill>
                          <a:effectLst/>
                          <a:latin typeface="Arial" panose="020B0604020202020204" pitchFamily="34" charset="0"/>
                          <a:cs typeface="Arial" panose="020B0604020202020204" pitchFamily="34" charset="0"/>
                        </a:rPr>
                        <a:t>4.Vishal Singh Kaur</a:t>
                      </a:r>
                      <a:endParaRPr lang="en-GB" sz="2000" b="1">
                        <a:solidFill>
                          <a:schemeClr val="tx1"/>
                        </a:solidFill>
                        <a:effectLst/>
                        <a:latin typeface="Arial" panose="020B0604020202020204" pitchFamily="34" charset="0"/>
                        <a:ea typeface="Constantia" panose="02030602050306030303" pitchFamily="18" charset="0"/>
                        <a:cs typeface="Arial" panose="020B0604020202020204" pitchFamily="34" charset="0"/>
                      </a:endParaRPr>
                    </a:p>
                  </a:txBody>
                  <a:tcPr marL="68580" marR="68580" marT="0" marB="0"/>
                </a:tc>
                <a:tc>
                  <a:txBody>
                    <a:bodyPr/>
                    <a:lstStyle/>
                    <a:p>
                      <a:pPr algn="l">
                        <a:lnSpc>
                          <a:spcPct val="110000"/>
                        </a:lnSpc>
                        <a:spcBef>
                          <a:spcPts val="600"/>
                        </a:spcBef>
                        <a:spcAft>
                          <a:spcPts val="1000"/>
                        </a:spcAft>
                      </a:pPr>
                      <a:r>
                        <a:rPr lang="en-US" sz="2000" b="1">
                          <a:effectLst/>
                          <a:latin typeface="Arial" panose="020B0604020202020204" pitchFamily="34" charset="0"/>
                          <a:cs typeface="Arial" panose="020B0604020202020204" pitchFamily="34" charset="0"/>
                        </a:rPr>
                        <a:t>1919031</a:t>
                      </a:r>
                      <a:endParaRPr lang="en-GB" sz="2000" b="1">
                        <a:solidFill>
                          <a:srgbClr val="595959"/>
                        </a:solidFill>
                        <a:effectLst/>
                        <a:latin typeface="Arial" panose="020B0604020202020204" pitchFamily="34" charset="0"/>
                        <a:ea typeface="Constantia" panose="02030602050306030303" pitchFamily="18" charset="0"/>
                        <a:cs typeface="Arial" panose="020B0604020202020204" pitchFamily="34" charset="0"/>
                      </a:endParaRPr>
                    </a:p>
                  </a:txBody>
                  <a:tcPr marL="68580" marR="68580" marT="0" marB="0"/>
                </a:tc>
                <a:tc>
                  <a:txBody>
                    <a:bodyPr/>
                    <a:lstStyle/>
                    <a:p>
                      <a:pPr algn="l">
                        <a:lnSpc>
                          <a:spcPct val="110000"/>
                        </a:lnSpc>
                        <a:spcBef>
                          <a:spcPts val="600"/>
                        </a:spcBef>
                        <a:spcAft>
                          <a:spcPts val="1000"/>
                        </a:spcAft>
                      </a:pPr>
                      <a:r>
                        <a:rPr lang="en-US" sz="2000" b="1" dirty="0">
                          <a:effectLst/>
                          <a:latin typeface="Arial" panose="020B0604020202020204" pitchFamily="34" charset="0"/>
                          <a:cs typeface="Arial" panose="020B0604020202020204" pitchFamily="34" charset="0"/>
                        </a:rPr>
                        <a:t>Insights of Modern Technology Introduced. (PP design)</a:t>
                      </a:r>
                      <a:endParaRPr lang="en-GB" sz="2000" b="1" dirty="0">
                        <a:solidFill>
                          <a:srgbClr val="595959"/>
                        </a:solidFill>
                        <a:effectLst/>
                        <a:latin typeface="Arial" panose="020B0604020202020204" pitchFamily="34" charset="0"/>
                        <a:ea typeface="Constantia" panose="02030602050306030303" pitchFamily="18" charset="0"/>
                        <a:cs typeface="Arial" panose="020B0604020202020204" pitchFamily="34" charset="0"/>
                      </a:endParaRPr>
                    </a:p>
                  </a:txBody>
                  <a:tcPr marL="68580" marR="68580" marT="0" marB="0"/>
                </a:tc>
                <a:extLst>
                  <a:ext uri="{0D108BD9-81ED-4DB2-BD59-A6C34878D82A}">
                    <a16:rowId xmlns:a16="http://schemas.microsoft.com/office/drawing/2014/main" val="1184184546"/>
                  </a:ext>
                </a:extLst>
              </a:tr>
              <a:tr h="595552">
                <a:tc>
                  <a:txBody>
                    <a:bodyPr/>
                    <a:lstStyle/>
                    <a:p>
                      <a:pPr algn="l">
                        <a:lnSpc>
                          <a:spcPct val="110000"/>
                        </a:lnSpc>
                        <a:spcBef>
                          <a:spcPts val="600"/>
                        </a:spcBef>
                        <a:spcAft>
                          <a:spcPts val="1000"/>
                        </a:spcAft>
                      </a:pPr>
                      <a:r>
                        <a:rPr lang="en-US" sz="2000" b="1">
                          <a:solidFill>
                            <a:schemeClr val="tx1"/>
                          </a:solidFill>
                          <a:effectLst/>
                          <a:latin typeface="Arial" panose="020B0604020202020204" pitchFamily="34" charset="0"/>
                          <a:cs typeface="Arial" panose="020B0604020202020204" pitchFamily="34" charset="0"/>
                        </a:rPr>
                        <a:t>5. Ionut Claudiu Paraschiv</a:t>
                      </a:r>
                      <a:endParaRPr lang="en-GB" sz="2000" b="1">
                        <a:solidFill>
                          <a:schemeClr val="tx1"/>
                        </a:solidFill>
                        <a:effectLst/>
                        <a:latin typeface="Arial" panose="020B0604020202020204" pitchFamily="34" charset="0"/>
                        <a:ea typeface="Constantia" panose="02030602050306030303" pitchFamily="18" charset="0"/>
                        <a:cs typeface="Arial" panose="020B0604020202020204" pitchFamily="34" charset="0"/>
                      </a:endParaRPr>
                    </a:p>
                  </a:txBody>
                  <a:tcPr marL="68580" marR="68580" marT="0" marB="0"/>
                </a:tc>
                <a:tc>
                  <a:txBody>
                    <a:bodyPr/>
                    <a:lstStyle/>
                    <a:p>
                      <a:pPr algn="l">
                        <a:lnSpc>
                          <a:spcPct val="110000"/>
                        </a:lnSpc>
                        <a:spcBef>
                          <a:spcPts val="600"/>
                        </a:spcBef>
                        <a:spcAft>
                          <a:spcPts val="1000"/>
                        </a:spcAft>
                      </a:pPr>
                      <a:r>
                        <a:rPr lang="en-US" sz="2000" b="1">
                          <a:effectLst/>
                          <a:latin typeface="Arial" panose="020B0604020202020204" pitchFamily="34" charset="0"/>
                          <a:cs typeface="Arial" panose="020B0604020202020204" pitchFamily="34" charset="0"/>
                        </a:rPr>
                        <a:t>1918687</a:t>
                      </a:r>
                      <a:endParaRPr lang="en-GB" sz="2000" b="1">
                        <a:solidFill>
                          <a:srgbClr val="595959"/>
                        </a:solidFill>
                        <a:effectLst/>
                        <a:latin typeface="Arial" panose="020B0604020202020204" pitchFamily="34" charset="0"/>
                        <a:ea typeface="Constantia" panose="02030602050306030303" pitchFamily="18" charset="0"/>
                        <a:cs typeface="Arial" panose="020B0604020202020204" pitchFamily="34" charset="0"/>
                      </a:endParaRPr>
                    </a:p>
                  </a:txBody>
                  <a:tcPr marL="68580" marR="68580" marT="0" marB="0"/>
                </a:tc>
                <a:tc>
                  <a:txBody>
                    <a:bodyPr/>
                    <a:lstStyle/>
                    <a:p>
                      <a:pPr algn="l">
                        <a:lnSpc>
                          <a:spcPct val="110000"/>
                        </a:lnSpc>
                        <a:spcBef>
                          <a:spcPts val="600"/>
                        </a:spcBef>
                        <a:spcAft>
                          <a:spcPts val="1000"/>
                        </a:spcAft>
                      </a:pPr>
                      <a:r>
                        <a:rPr lang="en-US" sz="2000" b="1">
                          <a:effectLst/>
                          <a:latin typeface="Arial" panose="020B0604020202020204" pitchFamily="34" charset="0"/>
                          <a:cs typeface="Arial" panose="020B0604020202020204" pitchFamily="34" charset="0"/>
                        </a:rPr>
                        <a:t>Impacts of Modern Technology Introduced.</a:t>
                      </a:r>
                      <a:endParaRPr lang="en-GB" sz="2000" b="1">
                        <a:solidFill>
                          <a:srgbClr val="595959"/>
                        </a:solidFill>
                        <a:effectLst/>
                        <a:latin typeface="Arial" panose="020B0604020202020204" pitchFamily="34" charset="0"/>
                        <a:ea typeface="Constantia" panose="02030602050306030303" pitchFamily="18" charset="0"/>
                        <a:cs typeface="Arial" panose="020B0604020202020204" pitchFamily="34" charset="0"/>
                      </a:endParaRPr>
                    </a:p>
                  </a:txBody>
                  <a:tcPr marL="68580" marR="68580" marT="0" marB="0"/>
                </a:tc>
                <a:extLst>
                  <a:ext uri="{0D108BD9-81ED-4DB2-BD59-A6C34878D82A}">
                    <a16:rowId xmlns:a16="http://schemas.microsoft.com/office/drawing/2014/main" val="3584381534"/>
                  </a:ext>
                </a:extLst>
              </a:tr>
              <a:tr h="613989">
                <a:tc>
                  <a:txBody>
                    <a:bodyPr/>
                    <a:lstStyle/>
                    <a:p>
                      <a:pPr algn="l">
                        <a:lnSpc>
                          <a:spcPct val="110000"/>
                        </a:lnSpc>
                        <a:spcBef>
                          <a:spcPts val="600"/>
                        </a:spcBef>
                        <a:spcAft>
                          <a:spcPts val="1000"/>
                        </a:spcAft>
                      </a:pPr>
                      <a:r>
                        <a:rPr lang="en-US" sz="2000" b="1" dirty="0">
                          <a:solidFill>
                            <a:schemeClr val="tx1"/>
                          </a:solidFill>
                          <a:effectLst/>
                          <a:latin typeface="Arial" panose="020B0604020202020204" pitchFamily="34" charset="0"/>
                          <a:cs typeface="Arial" panose="020B0604020202020204" pitchFamily="34" charset="0"/>
                        </a:rPr>
                        <a:t>6. Eduard Dan Vaida</a:t>
                      </a:r>
                      <a:endParaRPr lang="en-GB" sz="2000" b="1" dirty="0">
                        <a:solidFill>
                          <a:schemeClr val="tx1"/>
                        </a:solidFill>
                        <a:effectLst/>
                        <a:latin typeface="Arial" panose="020B0604020202020204" pitchFamily="34" charset="0"/>
                        <a:ea typeface="Constantia" panose="02030602050306030303" pitchFamily="18" charset="0"/>
                        <a:cs typeface="Arial" panose="020B0604020202020204" pitchFamily="34" charset="0"/>
                      </a:endParaRPr>
                    </a:p>
                  </a:txBody>
                  <a:tcPr marL="68580" marR="68580" marT="0" marB="0"/>
                </a:tc>
                <a:tc>
                  <a:txBody>
                    <a:bodyPr/>
                    <a:lstStyle/>
                    <a:p>
                      <a:pPr algn="l">
                        <a:lnSpc>
                          <a:spcPct val="110000"/>
                        </a:lnSpc>
                        <a:spcBef>
                          <a:spcPts val="600"/>
                        </a:spcBef>
                        <a:spcAft>
                          <a:spcPts val="1000"/>
                        </a:spcAft>
                      </a:pPr>
                      <a:r>
                        <a:rPr lang="en-US" sz="2000" b="1" dirty="0">
                          <a:effectLst/>
                          <a:latin typeface="Arial" panose="020B0604020202020204" pitchFamily="34" charset="0"/>
                          <a:cs typeface="Arial" panose="020B0604020202020204" pitchFamily="34" charset="0"/>
                        </a:rPr>
                        <a:t>1915904</a:t>
                      </a:r>
                      <a:endParaRPr lang="en-GB" sz="2000" b="1" dirty="0">
                        <a:solidFill>
                          <a:srgbClr val="595959"/>
                        </a:solidFill>
                        <a:effectLst/>
                        <a:latin typeface="Arial" panose="020B0604020202020204" pitchFamily="34" charset="0"/>
                        <a:ea typeface="Constantia" panose="02030602050306030303" pitchFamily="18" charset="0"/>
                        <a:cs typeface="Arial" panose="020B0604020202020204" pitchFamily="34" charset="0"/>
                      </a:endParaRPr>
                    </a:p>
                  </a:txBody>
                  <a:tcPr marL="68580" marR="68580" marT="0" marB="0"/>
                </a:tc>
                <a:tc>
                  <a:txBody>
                    <a:bodyPr/>
                    <a:lstStyle/>
                    <a:p>
                      <a:pPr algn="l">
                        <a:lnSpc>
                          <a:spcPct val="110000"/>
                        </a:lnSpc>
                        <a:spcBef>
                          <a:spcPts val="600"/>
                        </a:spcBef>
                        <a:spcAft>
                          <a:spcPts val="1000"/>
                        </a:spcAft>
                      </a:pPr>
                      <a:r>
                        <a:rPr lang="en-US" sz="2000" b="1" dirty="0">
                          <a:effectLst/>
                          <a:latin typeface="Arial" panose="020B0604020202020204" pitchFamily="34" charset="0"/>
                          <a:cs typeface="Arial" panose="020B0604020202020204" pitchFamily="34" charset="0"/>
                        </a:rPr>
                        <a:t>Lessons drawn from the case study.</a:t>
                      </a:r>
                      <a:endParaRPr lang="en-GB" sz="2000" b="1" dirty="0">
                        <a:solidFill>
                          <a:srgbClr val="595959"/>
                        </a:solidFill>
                        <a:effectLst/>
                        <a:latin typeface="Arial" panose="020B0604020202020204" pitchFamily="34" charset="0"/>
                        <a:ea typeface="Constantia" panose="02030602050306030303" pitchFamily="18" charset="0"/>
                        <a:cs typeface="Arial" panose="020B0604020202020204" pitchFamily="34" charset="0"/>
                      </a:endParaRPr>
                    </a:p>
                  </a:txBody>
                  <a:tcPr marL="68580" marR="68580" marT="0" marB="0"/>
                </a:tc>
                <a:extLst>
                  <a:ext uri="{0D108BD9-81ED-4DB2-BD59-A6C34878D82A}">
                    <a16:rowId xmlns:a16="http://schemas.microsoft.com/office/drawing/2014/main" val="711931234"/>
                  </a:ext>
                </a:extLst>
              </a:tr>
            </a:tbl>
          </a:graphicData>
        </a:graphic>
      </p:graphicFrame>
      <p:sp>
        <p:nvSpPr>
          <p:cNvPr id="6" name="Title 5">
            <a:extLst>
              <a:ext uri="{FF2B5EF4-FFF2-40B4-BE49-F238E27FC236}">
                <a16:creationId xmlns:a16="http://schemas.microsoft.com/office/drawing/2014/main" id="{EA589FD8-9238-45DD-9F41-F05BC0FF9557}"/>
              </a:ext>
            </a:extLst>
          </p:cNvPr>
          <p:cNvSpPr>
            <a:spLocks noGrp="1"/>
          </p:cNvSpPr>
          <p:nvPr>
            <p:ph type="ctrTitle"/>
          </p:nvPr>
        </p:nvSpPr>
        <p:spPr>
          <a:xfrm>
            <a:off x="2521527" y="143811"/>
            <a:ext cx="7462058" cy="1115568"/>
          </a:xfrm>
        </p:spPr>
        <p:txBody>
          <a:bodyPr>
            <a:normAutofit/>
          </a:bodyPr>
          <a:lstStyle/>
          <a:p>
            <a:r>
              <a:rPr lang="en-GB" b="1" dirty="0">
                <a:latin typeface="Arial" panose="020B0604020202020204" pitchFamily="34" charset="0"/>
                <a:cs typeface="Arial" panose="020B0604020202020204" pitchFamily="34" charset="0"/>
              </a:rPr>
              <a:t>Amazon.com</a:t>
            </a:r>
          </a:p>
        </p:txBody>
      </p:sp>
      <p:graphicFrame>
        <p:nvGraphicFramePr>
          <p:cNvPr id="8" name="Table 7">
            <a:extLst>
              <a:ext uri="{FF2B5EF4-FFF2-40B4-BE49-F238E27FC236}">
                <a16:creationId xmlns:a16="http://schemas.microsoft.com/office/drawing/2014/main" id="{4BF2FC5B-7A15-438B-9194-B1A2EED15DFD}"/>
              </a:ext>
            </a:extLst>
          </p:cNvPr>
          <p:cNvGraphicFramePr>
            <a:graphicFrameLocks noGrp="1"/>
          </p:cNvGraphicFramePr>
          <p:nvPr>
            <p:extLst>
              <p:ext uri="{D42A27DB-BD31-4B8C-83A1-F6EECF244321}">
                <p14:modId xmlns:p14="http://schemas.microsoft.com/office/powerpoint/2010/main" val="1364021601"/>
              </p:ext>
            </p:extLst>
          </p:nvPr>
        </p:nvGraphicFramePr>
        <p:xfrm>
          <a:off x="2849372" y="5356627"/>
          <a:ext cx="5599920" cy="1340350"/>
        </p:xfrm>
        <a:graphic>
          <a:graphicData uri="http://schemas.openxmlformats.org/drawingml/2006/table">
            <a:tbl>
              <a:tblPr firstRow="1" firstCol="1" bandRow="1">
                <a:tableStyleId>{5C22544A-7EE6-4342-B048-85BDC9FD1C3A}</a:tableStyleId>
              </a:tblPr>
              <a:tblGrid>
                <a:gridCol w="5599920">
                  <a:extLst>
                    <a:ext uri="{9D8B030D-6E8A-4147-A177-3AD203B41FA5}">
                      <a16:colId xmlns:a16="http://schemas.microsoft.com/office/drawing/2014/main" val="2888486911"/>
                    </a:ext>
                  </a:extLst>
                </a:gridCol>
              </a:tblGrid>
              <a:tr h="412365">
                <a:tc>
                  <a:txBody>
                    <a:bodyPr/>
                    <a:lstStyle/>
                    <a:p>
                      <a:pPr algn="ctr">
                        <a:lnSpc>
                          <a:spcPct val="110000"/>
                        </a:lnSpc>
                        <a:spcBef>
                          <a:spcPts val="600"/>
                        </a:spcBef>
                        <a:spcAft>
                          <a:spcPts val="1000"/>
                        </a:spcAft>
                      </a:pPr>
                      <a:r>
                        <a:rPr lang="en-US" sz="1600" b="1" dirty="0">
                          <a:solidFill>
                            <a:schemeClr val="tx1"/>
                          </a:solidFill>
                          <a:effectLst/>
                          <a:latin typeface="Arial" panose="020B0604020202020204" pitchFamily="34" charset="0"/>
                          <a:cs typeface="Arial" panose="020B0604020202020204" pitchFamily="34" charset="0"/>
                        </a:rPr>
                        <a:t>Name of the Lecturer: Dr Olusoyi Ashaye</a:t>
                      </a:r>
                      <a:endParaRPr lang="en-GB" sz="1600" b="1" dirty="0">
                        <a:solidFill>
                          <a:schemeClr val="tx1"/>
                        </a:solidFill>
                        <a:effectLst/>
                        <a:latin typeface="Arial" panose="020B0604020202020204" pitchFamily="34" charset="0"/>
                        <a:ea typeface="Constantia" panose="02030602050306030303" pitchFamily="18" charset="0"/>
                        <a:cs typeface="Arial" panose="020B0604020202020204" pitchFamily="34" charset="0"/>
                      </a:endParaRPr>
                    </a:p>
                  </a:txBody>
                  <a:tcPr marL="68580" marR="68580" marT="0" marB="0"/>
                </a:tc>
                <a:extLst>
                  <a:ext uri="{0D108BD9-81ED-4DB2-BD59-A6C34878D82A}">
                    <a16:rowId xmlns:a16="http://schemas.microsoft.com/office/drawing/2014/main" val="2417117442"/>
                  </a:ext>
                </a:extLst>
              </a:tr>
              <a:tr h="495896">
                <a:tc>
                  <a:txBody>
                    <a:bodyPr/>
                    <a:lstStyle/>
                    <a:p>
                      <a:pPr algn="ctr">
                        <a:lnSpc>
                          <a:spcPct val="110000"/>
                        </a:lnSpc>
                        <a:spcBef>
                          <a:spcPts val="600"/>
                        </a:spcBef>
                        <a:spcAft>
                          <a:spcPts val="1000"/>
                        </a:spcAft>
                      </a:pPr>
                      <a:r>
                        <a:rPr lang="en-US" sz="1600" b="1" dirty="0">
                          <a:solidFill>
                            <a:schemeClr val="tx1"/>
                          </a:solidFill>
                          <a:effectLst/>
                          <a:latin typeface="Arial" panose="020B0604020202020204" pitchFamily="34" charset="0"/>
                          <a:cs typeface="Arial" panose="020B0604020202020204" pitchFamily="34" charset="0"/>
                        </a:rPr>
                        <a:t>Name of the University: University of Wales Trinity Saint David</a:t>
                      </a:r>
                      <a:endParaRPr lang="en-GB" sz="1600" b="1" dirty="0">
                        <a:solidFill>
                          <a:schemeClr val="tx1"/>
                        </a:solidFill>
                        <a:effectLst/>
                        <a:latin typeface="Arial" panose="020B0604020202020204" pitchFamily="34" charset="0"/>
                        <a:ea typeface="Constantia" panose="02030602050306030303" pitchFamily="18" charset="0"/>
                        <a:cs typeface="Arial" panose="020B0604020202020204" pitchFamily="34" charset="0"/>
                      </a:endParaRPr>
                    </a:p>
                  </a:txBody>
                  <a:tcPr marL="68580" marR="68580" marT="0" marB="0"/>
                </a:tc>
                <a:extLst>
                  <a:ext uri="{0D108BD9-81ED-4DB2-BD59-A6C34878D82A}">
                    <a16:rowId xmlns:a16="http://schemas.microsoft.com/office/drawing/2014/main" val="3378123568"/>
                  </a:ext>
                </a:extLst>
              </a:tr>
              <a:tr h="412365">
                <a:tc>
                  <a:txBody>
                    <a:bodyPr/>
                    <a:lstStyle/>
                    <a:p>
                      <a:pPr algn="ctr">
                        <a:lnSpc>
                          <a:spcPct val="110000"/>
                        </a:lnSpc>
                        <a:spcBef>
                          <a:spcPts val="600"/>
                        </a:spcBef>
                        <a:spcAft>
                          <a:spcPts val="1000"/>
                        </a:spcAft>
                      </a:pPr>
                      <a:r>
                        <a:rPr lang="en-US" sz="1600" b="1" dirty="0">
                          <a:solidFill>
                            <a:schemeClr val="tx1"/>
                          </a:solidFill>
                          <a:effectLst/>
                          <a:latin typeface="Arial" panose="020B0604020202020204" pitchFamily="34" charset="0"/>
                          <a:cs typeface="Arial" panose="020B0604020202020204" pitchFamily="34" charset="0"/>
                        </a:rPr>
                        <a:t>Presentation date: 22 August 2020</a:t>
                      </a:r>
                      <a:endParaRPr lang="en-GB" sz="1600" b="1" dirty="0">
                        <a:solidFill>
                          <a:schemeClr val="tx1"/>
                        </a:solidFill>
                        <a:effectLst/>
                        <a:latin typeface="Arial" panose="020B0604020202020204" pitchFamily="34" charset="0"/>
                        <a:ea typeface="Constantia" panose="02030602050306030303" pitchFamily="18" charset="0"/>
                        <a:cs typeface="Arial" panose="020B0604020202020204" pitchFamily="34" charset="0"/>
                      </a:endParaRPr>
                    </a:p>
                  </a:txBody>
                  <a:tcPr marL="68580" marR="68580" marT="0" marB="0"/>
                </a:tc>
                <a:extLst>
                  <a:ext uri="{0D108BD9-81ED-4DB2-BD59-A6C34878D82A}">
                    <a16:rowId xmlns:a16="http://schemas.microsoft.com/office/drawing/2014/main" val="3391418292"/>
                  </a:ext>
                </a:extLst>
              </a:tr>
            </a:tbl>
          </a:graphicData>
        </a:graphic>
      </p:graphicFrame>
    </p:spTree>
    <p:extLst>
      <p:ext uri="{BB962C8B-B14F-4D97-AF65-F5344CB8AC3E}">
        <p14:creationId xmlns:p14="http://schemas.microsoft.com/office/powerpoint/2010/main" val="14859886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26" presetClass="entr" presetSubtype="0" fill="hold"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wipe(down)">
                                      <p:cBhvr>
                                        <p:cTn id="14" dur="580">
                                          <p:stCondLst>
                                            <p:cond delay="0"/>
                                          </p:stCondLst>
                                        </p:cTn>
                                        <p:tgtEl>
                                          <p:spTgt spid="8"/>
                                        </p:tgtEl>
                                      </p:cBhvr>
                                    </p:animEffect>
                                    <p:anim calcmode="lin" valueType="num">
                                      <p:cBhvr>
                                        <p:cTn id="15" dur="1822"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16" dur="664"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17" dur="664" tmFilter="0, 0; 0.125,0.2665; 0.25,0.4; 0.375,0.465; 0.5,0.5;  0.625,0.535; 0.75,0.6; 0.875,0.7335; 1,1">
                                          <p:stCondLst>
                                            <p:cond delay="664"/>
                                          </p:stCondLst>
                                        </p:cTn>
                                        <p:tgtEl>
                                          <p:spTgt spid="8"/>
                                        </p:tgtEl>
                                        <p:attrNameLst>
                                          <p:attrName>ppt_y</p:attrName>
                                        </p:attrNameLst>
                                      </p:cBhvr>
                                      <p:tavLst>
                                        <p:tav tm="0" fmla="#ppt_y-sin(pi*$)/9">
                                          <p:val>
                                            <p:fltVal val="0"/>
                                          </p:val>
                                        </p:tav>
                                        <p:tav tm="100000">
                                          <p:val>
                                            <p:fltVal val="1"/>
                                          </p:val>
                                        </p:tav>
                                      </p:tavLst>
                                    </p:anim>
                                    <p:anim calcmode="lin" valueType="num">
                                      <p:cBhvr>
                                        <p:cTn id="18" dur="332" tmFilter="0, 0; 0.125,0.2665; 0.25,0.4; 0.375,0.465; 0.5,0.5;  0.625,0.535; 0.75,0.6; 0.875,0.7335; 1,1">
                                          <p:stCondLst>
                                            <p:cond delay="1324"/>
                                          </p:stCondLst>
                                        </p:cTn>
                                        <p:tgtEl>
                                          <p:spTgt spid="8"/>
                                        </p:tgtEl>
                                        <p:attrNameLst>
                                          <p:attrName>ppt_y</p:attrName>
                                        </p:attrNameLst>
                                      </p:cBhvr>
                                      <p:tavLst>
                                        <p:tav tm="0" fmla="#ppt_y-sin(pi*$)/27">
                                          <p:val>
                                            <p:fltVal val="0"/>
                                          </p:val>
                                        </p:tav>
                                        <p:tav tm="100000">
                                          <p:val>
                                            <p:fltVal val="1"/>
                                          </p:val>
                                        </p:tav>
                                      </p:tavLst>
                                    </p:anim>
                                    <p:anim calcmode="lin" valueType="num">
                                      <p:cBhvr>
                                        <p:cTn id="19" dur="164" tmFilter="0, 0; 0.125,0.2665; 0.25,0.4; 0.375,0.465; 0.5,0.5;  0.625,0.535; 0.75,0.6; 0.875,0.7335; 1,1">
                                          <p:stCondLst>
                                            <p:cond delay="1656"/>
                                          </p:stCondLst>
                                        </p:cTn>
                                        <p:tgtEl>
                                          <p:spTgt spid="8"/>
                                        </p:tgtEl>
                                        <p:attrNameLst>
                                          <p:attrName>ppt_y</p:attrName>
                                        </p:attrNameLst>
                                      </p:cBhvr>
                                      <p:tavLst>
                                        <p:tav tm="0" fmla="#ppt_y-sin(pi*$)/81">
                                          <p:val>
                                            <p:fltVal val="0"/>
                                          </p:val>
                                        </p:tav>
                                        <p:tav tm="100000">
                                          <p:val>
                                            <p:fltVal val="1"/>
                                          </p:val>
                                        </p:tav>
                                      </p:tavLst>
                                    </p:anim>
                                    <p:animScale>
                                      <p:cBhvr>
                                        <p:cTn id="20" dur="26">
                                          <p:stCondLst>
                                            <p:cond delay="650"/>
                                          </p:stCondLst>
                                        </p:cTn>
                                        <p:tgtEl>
                                          <p:spTgt spid="8"/>
                                        </p:tgtEl>
                                      </p:cBhvr>
                                      <p:to x="100000" y="60000"/>
                                    </p:animScale>
                                    <p:animScale>
                                      <p:cBhvr>
                                        <p:cTn id="21" dur="166" decel="50000">
                                          <p:stCondLst>
                                            <p:cond delay="676"/>
                                          </p:stCondLst>
                                        </p:cTn>
                                        <p:tgtEl>
                                          <p:spTgt spid="8"/>
                                        </p:tgtEl>
                                      </p:cBhvr>
                                      <p:to x="100000" y="100000"/>
                                    </p:animScale>
                                    <p:animScale>
                                      <p:cBhvr>
                                        <p:cTn id="22" dur="26">
                                          <p:stCondLst>
                                            <p:cond delay="1312"/>
                                          </p:stCondLst>
                                        </p:cTn>
                                        <p:tgtEl>
                                          <p:spTgt spid="8"/>
                                        </p:tgtEl>
                                      </p:cBhvr>
                                      <p:to x="100000" y="80000"/>
                                    </p:animScale>
                                    <p:animScale>
                                      <p:cBhvr>
                                        <p:cTn id="23" dur="166" decel="50000">
                                          <p:stCondLst>
                                            <p:cond delay="1338"/>
                                          </p:stCondLst>
                                        </p:cTn>
                                        <p:tgtEl>
                                          <p:spTgt spid="8"/>
                                        </p:tgtEl>
                                      </p:cBhvr>
                                      <p:to x="100000" y="100000"/>
                                    </p:animScale>
                                    <p:animScale>
                                      <p:cBhvr>
                                        <p:cTn id="24" dur="26">
                                          <p:stCondLst>
                                            <p:cond delay="1642"/>
                                          </p:stCondLst>
                                        </p:cTn>
                                        <p:tgtEl>
                                          <p:spTgt spid="8"/>
                                        </p:tgtEl>
                                      </p:cBhvr>
                                      <p:to x="100000" y="90000"/>
                                    </p:animScale>
                                    <p:animScale>
                                      <p:cBhvr>
                                        <p:cTn id="25" dur="166" decel="50000">
                                          <p:stCondLst>
                                            <p:cond delay="1668"/>
                                          </p:stCondLst>
                                        </p:cTn>
                                        <p:tgtEl>
                                          <p:spTgt spid="8"/>
                                        </p:tgtEl>
                                      </p:cBhvr>
                                      <p:to x="100000" y="100000"/>
                                    </p:animScale>
                                    <p:animScale>
                                      <p:cBhvr>
                                        <p:cTn id="26" dur="26">
                                          <p:stCondLst>
                                            <p:cond delay="1808"/>
                                          </p:stCondLst>
                                        </p:cTn>
                                        <p:tgtEl>
                                          <p:spTgt spid="8"/>
                                        </p:tgtEl>
                                      </p:cBhvr>
                                      <p:to x="100000" y="95000"/>
                                    </p:animScale>
                                    <p:animScale>
                                      <p:cBhvr>
                                        <p:cTn id="27" dur="166" decel="50000">
                                          <p:stCondLst>
                                            <p:cond delay="1834"/>
                                          </p:stCondLst>
                                        </p:cTn>
                                        <p:tgtEl>
                                          <p:spTgt spid="8"/>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srcRect/>
          <a:tile tx="0" ty="0" sx="100000" sy="100000" flip="none" algn="tl"/>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C3C332-1DE5-466E-A863-7D370217F303}"/>
              </a:ext>
            </a:extLst>
          </p:cNvPr>
          <p:cNvSpPr>
            <a:spLocks noGrp="1"/>
          </p:cNvSpPr>
          <p:nvPr>
            <p:ph type="ctrTitle"/>
          </p:nvPr>
        </p:nvSpPr>
        <p:spPr>
          <a:xfrm>
            <a:off x="803364" y="144996"/>
            <a:ext cx="10202091" cy="1143001"/>
          </a:xfrm>
        </p:spPr>
        <p:txBody>
          <a:bodyPr>
            <a:normAutofit/>
          </a:bodyPr>
          <a:lstStyle/>
          <a:p>
            <a:pPr algn="ctr"/>
            <a:r>
              <a:rPr lang="en-GB" b="1" dirty="0">
                <a:latin typeface="Arial" panose="020B0604020202020204" pitchFamily="34" charset="0"/>
                <a:cs typeface="Arial" panose="020B0604020202020204" pitchFamily="34" charset="0"/>
              </a:rPr>
              <a:t>Amazon.com</a:t>
            </a:r>
          </a:p>
        </p:txBody>
      </p:sp>
      <p:sp>
        <p:nvSpPr>
          <p:cNvPr id="3" name="Subtitle 2">
            <a:extLst>
              <a:ext uri="{FF2B5EF4-FFF2-40B4-BE49-F238E27FC236}">
                <a16:creationId xmlns:a16="http://schemas.microsoft.com/office/drawing/2014/main" id="{B750F276-0547-407F-B124-B2619FD8B578}"/>
              </a:ext>
            </a:extLst>
          </p:cNvPr>
          <p:cNvSpPr>
            <a:spLocks noGrp="1"/>
          </p:cNvSpPr>
          <p:nvPr>
            <p:ph type="subTitle" idx="1"/>
          </p:nvPr>
        </p:nvSpPr>
        <p:spPr>
          <a:xfrm>
            <a:off x="653735" y="1240674"/>
            <a:ext cx="10058400" cy="1143000"/>
          </a:xfrm>
        </p:spPr>
        <p:txBody>
          <a:bodyPr>
            <a:normAutofit/>
          </a:bodyPr>
          <a:lstStyle/>
          <a:p>
            <a:pPr algn="ctr"/>
            <a:r>
              <a:rPr lang="en-GB" sz="3200" b="1" u="sng" dirty="0">
                <a:latin typeface="Arial" panose="020B0604020202020204" pitchFamily="34" charset="0"/>
                <a:cs typeface="Arial" panose="020B0604020202020204" pitchFamily="34" charset="0"/>
              </a:rPr>
              <a:t>Table of Contents</a:t>
            </a:r>
          </a:p>
        </p:txBody>
      </p:sp>
      <p:sp>
        <p:nvSpPr>
          <p:cNvPr id="6" name="TextBox 5">
            <a:extLst>
              <a:ext uri="{FF2B5EF4-FFF2-40B4-BE49-F238E27FC236}">
                <a16:creationId xmlns:a16="http://schemas.microsoft.com/office/drawing/2014/main" id="{16E6956C-4DCE-4EED-8200-03559EAFEE07}"/>
              </a:ext>
            </a:extLst>
          </p:cNvPr>
          <p:cNvSpPr txBox="1"/>
          <p:nvPr/>
        </p:nvSpPr>
        <p:spPr>
          <a:xfrm>
            <a:off x="307571" y="1812174"/>
            <a:ext cx="10141527" cy="4708981"/>
          </a:xfrm>
          <a:prstGeom prst="rect">
            <a:avLst/>
          </a:prstGeom>
          <a:noFill/>
        </p:spPr>
        <p:txBody>
          <a:bodyPr wrap="square" rtlCol="0">
            <a:spAutoFit/>
          </a:bodyPr>
          <a:lstStyle/>
          <a:p>
            <a:pPr marL="342900" indent="-342900">
              <a:buFont typeface="Arial" panose="020B0604020202020204" pitchFamily="34" charset="0"/>
              <a:buChar char="•"/>
            </a:pPr>
            <a:r>
              <a:rPr lang="en-GB" sz="2000" b="1" dirty="0">
                <a:solidFill>
                  <a:schemeClr val="tx1">
                    <a:lumMod val="95000"/>
                    <a:lumOff val="5000"/>
                  </a:schemeClr>
                </a:solidFill>
                <a:latin typeface="Arial" panose="020B0604020202020204" pitchFamily="34" charset="0"/>
                <a:cs typeface="Arial" panose="020B0604020202020204" pitchFamily="34" charset="0"/>
              </a:rPr>
              <a:t>INTRODUCTION</a:t>
            </a:r>
          </a:p>
          <a:p>
            <a:endParaRPr lang="en-GB" sz="2000" b="1" dirty="0">
              <a:solidFill>
                <a:schemeClr val="tx1">
                  <a:lumMod val="95000"/>
                  <a:lumOff val="5000"/>
                </a:schemeClr>
              </a:solidFill>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2000" b="1" dirty="0">
                <a:solidFill>
                  <a:schemeClr val="tx1">
                    <a:lumMod val="95000"/>
                    <a:lumOff val="5000"/>
                  </a:schemeClr>
                </a:solidFill>
                <a:latin typeface="Arial" panose="020B0604020202020204" pitchFamily="34" charset="0"/>
                <a:cs typeface="Arial" panose="020B0604020202020204" pitchFamily="34" charset="0"/>
              </a:rPr>
              <a:t>BACKGROUND OF THE ORGANIZATION</a:t>
            </a:r>
          </a:p>
          <a:p>
            <a:endParaRPr lang="en-GB" sz="2000" b="1" dirty="0">
              <a:solidFill>
                <a:schemeClr val="tx1">
                  <a:lumMod val="95000"/>
                  <a:lumOff val="5000"/>
                </a:schemeClr>
              </a:solidFill>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2000" b="1" dirty="0">
                <a:solidFill>
                  <a:schemeClr val="tx1">
                    <a:lumMod val="95000"/>
                    <a:lumOff val="5000"/>
                  </a:schemeClr>
                </a:solidFill>
                <a:latin typeface="Arial" panose="020B0604020202020204" pitchFamily="34" charset="0"/>
                <a:cs typeface="Arial" panose="020B0604020202020204" pitchFamily="34" charset="0"/>
              </a:rPr>
              <a:t>CHALLENGES BEFORE INTRODUCING MODERN TECHNOLOGY</a:t>
            </a:r>
          </a:p>
          <a:p>
            <a:endParaRPr lang="en-GB" sz="2000" b="1" dirty="0">
              <a:solidFill>
                <a:schemeClr val="tx1">
                  <a:lumMod val="95000"/>
                  <a:lumOff val="5000"/>
                </a:schemeClr>
              </a:solidFill>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2000" b="1" dirty="0">
                <a:solidFill>
                  <a:schemeClr val="tx1">
                    <a:lumMod val="95000"/>
                    <a:lumOff val="5000"/>
                  </a:schemeClr>
                </a:solidFill>
                <a:latin typeface="Arial" panose="020B0604020202020204" pitchFamily="34" charset="0"/>
                <a:cs typeface="Arial" panose="020B0604020202020204" pitchFamily="34" charset="0"/>
              </a:rPr>
              <a:t>INSIGHTS PF MODERN TECHNOLOGY INTRODUCED</a:t>
            </a:r>
          </a:p>
          <a:p>
            <a:endParaRPr lang="en-GB" sz="2000" b="1" dirty="0">
              <a:solidFill>
                <a:schemeClr val="tx1">
                  <a:lumMod val="95000"/>
                  <a:lumOff val="5000"/>
                </a:schemeClr>
              </a:solidFill>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2000" b="1" dirty="0">
                <a:solidFill>
                  <a:schemeClr val="tx1">
                    <a:lumMod val="95000"/>
                    <a:lumOff val="5000"/>
                  </a:schemeClr>
                </a:solidFill>
                <a:latin typeface="Arial" panose="020B0604020202020204" pitchFamily="34" charset="0"/>
                <a:cs typeface="Arial" panose="020B0604020202020204" pitchFamily="34" charset="0"/>
              </a:rPr>
              <a:t>IMPACTS OF MODERN TECHNOLOGY INTRODUCED</a:t>
            </a:r>
          </a:p>
          <a:p>
            <a:endParaRPr lang="en-GB" sz="2000" b="1" dirty="0">
              <a:solidFill>
                <a:schemeClr val="tx1">
                  <a:lumMod val="95000"/>
                  <a:lumOff val="5000"/>
                </a:schemeClr>
              </a:solidFill>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2000" b="1" dirty="0">
                <a:solidFill>
                  <a:schemeClr val="tx1">
                    <a:lumMod val="95000"/>
                    <a:lumOff val="5000"/>
                  </a:schemeClr>
                </a:solidFill>
                <a:latin typeface="Arial" panose="020B0604020202020204" pitchFamily="34" charset="0"/>
                <a:cs typeface="Arial" panose="020B0604020202020204" pitchFamily="34" charset="0"/>
              </a:rPr>
              <a:t>LESSONS DRAWN FROM THE CASE STUDY</a:t>
            </a:r>
          </a:p>
          <a:p>
            <a:endParaRPr lang="en-GB" sz="2000" b="1" dirty="0">
              <a:solidFill>
                <a:schemeClr val="tx1">
                  <a:lumMod val="95000"/>
                  <a:lumOff val="5000"/>
                </a:schemeClr>
              </a:solidFill>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2000" b="1" dirty="0">
                <a:solidFill>
                  <a:schemeClr val="tx1">
                    <a:lumMod val="95000"/>
                    <a:lumOff val="5000"/>
                  </a:schemeClr>
                </a:solidFill>
                <a:latin typeface="Arial" panose="020B0604020202020204" pitchFamily="34" charset="0"/>
                <a:cs typeface="Arial" panose="020B0604020202020204" pitchFamily="34" charset="0"/>
              </a:rPr>
              <a:t>CONCLUSIONS &amp; REFERENCES</a:t>
            </a:r>
          </a:p>
          <a:p>
            <a:endParaRPr lang="en-GB" sz="2000" b="1" dirty="0">
              <a:solidFill>
                <a:schemeClr val="tx1">
                  <a:lumMod val="95000"/>
                  <a:lumOff val="5000"/>
                </a:schemeClr>
              </a:solidFill>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2000" b="1" dirty="0">
                <a:solidFill>
                  <a:schemeClr val="tx1">
                    <a:lumMod val="95000"/>
                    <a:lumOff val="5000"/>
                  </a:schemeClr>
                </a:solidFill>
                <a:latin typeface="Arial" panose="020B0604020202020204" pitchFamily="34" charset="0"/>
                <a:cs typeface="Arial" panose="020B0604020202020204" pitchFamily="34" charset="0"/>
              </a:rPr>
              <a:t>Q&amp;A</a:t>
            </a:r>
          </a:p>
        </p:txBody>
      </p:sp>
    </p:spTree>
    <p:extLst>
      <p:ext uri="{BB962C8B-B14F-4D97-AF65-F5344CB8AC3E}">
        <p14:creationId xmlns:p14="http://schemas.microsoft.com/office/powerpoint/2010/main" val="3550530790"/>
      </p:ext>
    </p:extLst>
  </p:cSld>
  <p:clrMapOvr>
    <a:masterClrMapping/>
  </p:clrMapOvr>
  <p:transition spd="slow">
    <p:push dir="u"/>
  </p:transition>
</p:sld>
</file>

<file path=ppt/slides/slide4.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4D95C5-F2C0-4946-BC96-4C799A8AD35D}"/>
              </a:ext>
            </a:extLst>
          </p:cNvPr>
          <p:cNvSpPr>
            <a:spLocks noGrp="1"/>
          </p:cNvSpPr>
          <p:nvPr>
            <p:ph type="title"/>
          </p:nvPr>
        </p:nvSpPr>
        <p:spPr>
          <a:xfrm>
            <a:off x="706453" y="598467"/>
            <a:ext cx="10058400" cy="1450757"/>
          </a:xfrm>
        </p:spPr>
        <p:txBody>
          <a:bodyPr/>
          <a:lstStyle/>
          <a:p>
            <a:r>
              <a:rPr lang="en-GB" b="1" dirty="0">
                <a:solidFill>
                  <a:schemeClr val="tx1"/>
                </a:solidFill>
                <a:latin typeface="Arial" panose="020B0604020202020204" pitchFamily="34" charset="0"/>
                <a:cs typeface="Arial" panose="020B0604020202020204" pitchFamily="34" charset="0"/>
              </a:rPr>
              <a:t>Introduction</a:t>
            </a:r>
          </a:p>
        </p:txBody>
      </p:sp>
      <p:sp>
        <p:nvSpPr>
          <p:cNvPr id="3" name="Content Placeholder 2">
            <a:extLst>
              <a:ext uri="{FF2B5EF4-FFF2-40B4-BE49-F238E27FC236}">
                <a16:creationId xmlns:a16="http://schemas.microsoft.com/office/drawing/2014/main" id="{9D2096E4-2DEC-4A60-91F2-9253B6474F34}"/>
              </a:ext>
            </a:extLst>
          </p:cNvPr>
          <p:cNvSpPr>
            <a:spLocks noGrp="1"/>
          </p:cNvSpPr>
          <p:nvPr>
            <p:ph sz="half" idx="1"/>
          </p:nvPr>
        </p:nvSpPr>
        <p:spPr>
          <a:xfrm>
            <a:off x="248392" y="1897609"/>
            <a:ext cx="11695216" cy="4840648"/>
          </a:xfrm>
        </p:spPr>
        <p:txBody>
          <a:bodyPr>
            <a:normAutofit/>
          </a:bodyPr>
          <a:lstStyle/>
          <a:p>
            <a:r>
              <a:rPr lang="en-GB" sz="2200" b="1" dirty="0">
                <a:solidFill>
                  <a:schemeClr val="tx1">
                    <a:lumMod val="95000"/>
                    <a:lumOff val="5000"/>
                  </a:schemeClr>
                </a:solidFill>
                <a:latin typeface="Arial" panose="020B0604020202020204" pitchFamily="34" charset="0"/>
                <a:cs typeface="Arial" panose="020B0604020202020204" pitchFamily="34" charset="0"/>
              </a:rPr>
              <a:t>Our presentation is about Amazon we are going to give you insights on Amazon  </a:t>
            </a:r>
          </a:p>
          <a:p>
            <a:r>
              <a:rPr lang="en-GB" sz="2200" b="1" dirty="0">
                <a:solidFill>
                  <a:schemeClr val="tx1">
                    <a:lumMod val="95000"/>
                    <a:lumOff val="5000"/>
                  </a:schemeClr>
                </a:solidFill>
                <a:latin typeface="Arial" panose="020B0604020202020204" pitchFamily="34" charset="0"/>
                <a:cs typeface="Arial" panose="020B0604020202020204" pitchFamily="34" charset="0"/>
              </a:rPr>
              <a:t>And what they do and how they do. </a:t>
            </a:r>
          </a:p>
          <a:p>
            <a:r>
              <a:rPr lang="en-GB" sz="2200" b="1" dirty="0">
                <a:solidFill>
                  <a:schemeClr val="tx1">
                    <a:lumMod val="95000"/>
                    <a:lumOff val="5000"/>
                  </a:schemeClr>
                </a:solidFill>
                <a:latin typeface="Arial" panose="020B0604020202020204" pitchFamily="34" charset="0"/>
                <a:cs typeface="Arial" panose="020B0604020202020204" pitchFamily="34" charset="0"/>
              </a:rPr>
              <a:t>Amazon is a American multinational technology company based in Seattle, Washington.</a:t>
            </a:r>
          </a:p>
          <a:p>
            <a:r>
              <a:rPr lang="en-GB" sz="2200" b="1" dirty="0">
                <a:solidFill>
                  <a:schemeClr val="tx1">
                    <a:lumMod val="95000"/>
                    <a:lumOff val="5000"/>
                  </a:schemeClr>
                </a:solidFill>
                <a:latin typeface="Arial" panose="020B0604020202020204" pitchFamily="34" charset="0"/>
                <a:cs typeface="Arial" panose="020B0604020202020204" pitchFamily="34" charset="0"/>
              </a:rPr>
              <a:t>Amazon is considered one of the Big Four Technology companies. </a:t>
            </a:r>
          </a:p>
          <a:p>
            <a:r>
              <a:rPr lang="en-GB" sz="2200" b="1" dirty="0">
                <a:solidFill>
                  <a:schemeClr val="tx1">
                    <a:lumMod val="95000"/>
                    <a:lumOff val="5000"/>
                  </a:schemeClr>
                </a:solidFill>
                <a:latin typeface="Arial" panose="020B0604020202020204" pitchFamily="34" charset="0"/>
                <a:cs typeface="Arial" panose="020B0604020202020204" pitchFamily="34" charset="0"/>
              </a:rPr>
              <a:t>Technologies are the largest part of a modern business organisation like Amazon. </a:t>
            </a:r>
          </a:p>
          <a:p>
            <a:r>
              <a:rPr lang="en-GB" sz="2200" b="1" dirty="0">
                <a:solidFill>
                  <a:schemeClr val="tx1">
                    <a:lumMod val="95000"/>
                    <a:lumOff val="5000"/>
                  </a:schemeClr>
                </a:solidFill>
                <a:latin typeface="Arial" panose="020B0604020202020204" pitchFamily="34" charset="0"/>
                <a:cs typeface="Arial" panose="020B0604020202020204" pitchFamily="34" charset="0"/>
              </a:rPr>
              <a:t>Amazon mainly deals with modern technologies like cloud computing, AI (Artificial Intelligence), e-commerce and digital streaming. It provides  the rationale, discusses   the academic literature in relation to the issue.</a:t>
            </a:r>
          </a:p>
          <a:p>
            <a:r>
              <a:rPr lang="en-GB" sz="2200" b="1" dirty="0">
                <a:solidFill>
                  <a:schemeClr val="tx1">
                    <a:lumMod val="95000"/>
                    <a:lumOff val="5000"/>
                  </a:schemeClr>
                </a:solidFill>
                <a:latin typeface="Arial" panose="020B0604020202020204" pitchFamily="34" charset="0"/>
                <a:cs typeface="Arial" panose="020B0604020202020204" pitchFamily="34" charset="0"/>
              </a:rPr>
              <a:t>However, there are some significant challenges faced by  this organisation before introducing advanced technologies.</a:t>
            </a:r>
          </a:p>
          <a:p>
            <a:endParaRPr lang="en-GB" dirty="0"/>
          </a:p>
        </p:txBody>
      </p:sp>
      <p:pic>
        <p:nvPicPr>
          <p:cNvPr id="6" name="Picture 5">
            <a:extLst>
              <a:ext uri="{FF2B5EF4-FFF2-40B4-BE49-F238E27FC236}">
                <a16:creationId xmlns:a16="http://schemas.microsoft.com/office/drawing/2014/main" id="{E6A2F926-F641-4D6F-B10C-0C3B07595572}"/>
              </a:ext>
            </a:extLst>
          </p:cNvPr>
          <p:cNvPicPr>
            <a:picLocks noChangeAspect="1"/>
          </p:cNvPicPr>
          <p:nvPr/>
        </p:nvPicPr>
        <p:blipFill>
          <a:blip r:embed="rId3"/>
          <a:stretch>
            <a:fillRect/>
          </a:stretch>
        </p:blipFill>
        <p:spPr>
          <a:xfrm>
            <a:off x="869713" y="-364784"/>
            <a:ext cx="10199492" cy="1926503"/>
          </a:xfrm>
          <a:prstGeom prst="rect">
            <a:avLst/>
          </a:prstGeom>
        </p:spPr>
      </p:pic>
    </p:spTree>
    <p:extLst>
      <p:ext uri="{BB962C8B-B14F-4D97-AF65-F5344CB8AC3E}">
        <p14:creationId xmlns:p14="http://schemas.microsoft.com/office/powerpoint/2010/main" val="4142292295"/>
      </p:ext>
    </p:extLst>
  </p:cSld>
  <p:clrMapOvr>
    <a:masterClrMapping/>
  </p:clrMapOvr>
  <p:transition spd="slow">
    <p:push dir="u"/>
  </p:transition>
</p:sld>
</file>

<file path=ppt/slides/slide5.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725F9D-3C05-41AF-8660-2FB256AC3A35}"/>
              </a:ext>
            </a:extLst>
          </p:cNvPr>
          <p:cNvSpPr>
            <a:spLocks noGrp="1"/>
          </p:cNvSpPr>
          <p:nvPr>
            <p:ph type="title"/>
          </p:nvPr>
        </p:nvSpPr>
        <p:spPr>
          <a:xfrm>
            <a:off x="1097280" y="569631"/>
            <a:ext cx="10058400" cy="1450757"/>
          </a:xfrm>
        </p:spPr>
        <p:txBody>
          <a:bodyPr/>
          <a:lstStyle/>
          <a:p>
            <a:r>
              <a:rPr lang="en-GB" b="1" dirty="0">
                <a:solidFill>
                  <a:schemeClr val="tx1"/>
                </a:solidFill>
                <a:latin typeface="Arial" panose="020B0604020202020204" pitchFamily="34" charset="0"/>
                <a:cs typeface="Arial" panose="020B0604020202020204" pitchFamily="34" charset="0"/>
              </a:rPr>
              <a:t>Background of the organization</a:t>
            </a:r>
          </a:p>
        </p:txBody>
      </p:sp>
      <p:sp>
        <p:nvSpPr>
          <p:cNvPr id="3" name="Content Placeholder 2">
            <a:extLst>
              <a:ext uri="{FF2B5EF4-FFF2-40B4-BE49-F238E27FC236}">
                <a16:creationId xmlns:a16="http://schemas.microsoft.com/office/drawing/2014/main" id="{1BEBAC0A-A030-4A37-A9E6-66222FA637BB}"/>
              </a:ext>
            </a:extLst>
          </p:cNvPr>
          <p:cNvSpPr>
            <a:spLocks noGrp="1"/>
          </p:cNvSpPr>
          <p:nvPr>
            <p:ph sz="half" idx="1"/>
          </p:nvPr>
        </p:nvSpPr>
        <p:spPr>
          <a:xfrm>
            <a:off x="895228" y="2079732"/>
            <a:ext cx="9026434" cy="1308100"/>
          </a:xfrm>
        </p:spPr>
        <p:txBody>
          <a:bodyPr/>
          <a:lstStyle/>
          <a:p>
            <a:r>
              <a:rPr lang="en-GB" dirty="0"/>
              <a:t> </a:t>
            </a:r>
            <a:r>
              <a:rPr lang="en-GB" sz="3200" b="1" u="sng" dirty="0">
                <a:solidFill>
                  <a:schemeClr val="tx1"/>
                </a:solidFill>
                <a:latin typeface="Arial" panose="020B0604020202020204" pitchFamily="34" charset="0"/>
                <a:cs typeface="Arial" panose="020B0604020202020204" pitchFamily="34" charset="0"/>
              </a:rPr>
              <a:t>History of the organization</a:t>
            </a:r>
            <a:r>
              <a:rPr lang="en-GB" sz="3200" b="1" dirty="0">
                <a:solidFill>
                  <a:schemeClr val="tx1"/>
                </a:solidFill>
                <a:latin typeface="Arial" panose="020B0604020202020204" pitchFamily="34" charset="0"/>
                <a:cs typeface="Arial" panose="020B0604020202020204" pitchFamily="34" charset="0"/>
              </a:rPr>
              <a:t>: </a:t>
            </a:r>
          </a:p>
        </p:txBody>
      </p:sp>
      <p:sp>
        <p:nvSpPr>
          <p:cNvPr id="4" name="Content Placeholder 3">
            <a:extLst>
              <a:ext uri="{FF2B5EF4-FFF2-40B4-BE49-F238E27FC236}">
                <a16:creationId xmlns:a16="http://schemas.microsoft.com/office/drawing/2014/main" id="{1942FBF5-6FF1-44A3-862C-B95F3F867968}"/>
              </a:ext>
            </a:extLst>
          </p:cNvPr>
          <p:cNvSpPr>
            <a:spLocks noGrp="1"/>
          </p:cNvSpPr>
          <p:nvPr>
            <p:ph sz="half" idx="2"/>
          </p:nvPr>
        </p:nvSpPr>
        <p:spPr>
          <a:xfrm>
            <a:off x="623851" y="2824898"/>
            <a:ext cx="11266713" cy="3463471"/>
          </a:xfrm>
        </p:spPr>
        <p:txBody>
          <a:bodyPr>
            <a:normAutofit/>
          </a:bodyPr>
          <a:lstStyle/>
          <a:p>
            <a:r>
              <a:rPr lang="en-GB" sz="2400" dirty="0">
                <a:solidFill>
                  <a:schemeClr val="tx1"/>
                </a:solidFill>
                <a:latin typeface="Arial" panose="020B0604020202020204" pitchFamily="34" charset="0"/>
                <a:cs typeface="Arial" panose="020B0604020202020204" pitchFamily="34" charset="0"/>
              </a:rPr>
              <a:t>According to Mc Faden (2019), Amazon was registered for the first time on 1st of November 1994. The founder of the company is Jeff Bezos. At first Amazon was an online book store.  Amazon was originally created under the name Cadabra (from Abracadabra). Bezos tried different name like Awake.com, Browse.com and Bookmall.com</a:t>
            </a:r>
          </a:p>
          <a:p>
            <a:r>
              <a:rPr lang="en-GB" sz="2400" dirty="0">
                <a:solidFill>
                  <a:schemeClr val="tx1"/>
                </a:solidFill>
                <a:latin typeface="Arial" panose="020B0604020202020204" pitchFamily="34" charset="0"/>
                <a:cs typeface="Arial" panose="020B0604020202020204" pitchFamily="34" charset="0"/>
              </a:rPr>
              <a:t>Company had a very big success  because the model their choose to deliver their  product  was online directly to the customer.</a:t>
            </a:r>
          </a:p>
        </p:txBody>
      </p:sp>
      <p:pic>
        <p:nvPicPr>
          <p:cNvPr id="6" name="Picture 5">
            <a:extLst>
              <a:ext uri="{FF2B5EF4-FFF2-40B4-BE49-F238E27FC236}">
                <a16:creationId xmlns:a16="http://schemas.microsoft.com/office/drawing/2014/main" id="{4516E812-0622-492A-90C2-DEEA06C29390}"/>
              </a:ext>
            </a:extLst>
          </p:cNvPr>
          <p:cNvPicPr>
            <a:picLocks noChangeAspect="1"/>
          </p:cNvPicPr>
          <p:nvPr/>
        </p:nvPicPr>
        <p:blipFill>
          <a:blip r:embed="rId3"/>
          <a:stretch>
            <a:fillRect/>
          </a:stretch>
        </p:blipFill>
        <p:spPr>
          <a:xfrm>
            <a:off x="895228" y="-393620"/>
            <a:ext cx="10199492" cy="1926503"/>
          </a:xfrm>
          <a:prstGeom prst="rect">
            <a:avLst/>
          </a:prstGeom>
        </p:spPr>
      </p:pic>
    </p:spTree>
    <p:extLst>
      <p:ext uri="{BB962C8B-B14F-4D97-AF65-F5344CB8AC3E}">
        <p14:creationId xmlns:p14="http://schemas.microsoft.com/office/powerpoint/2010/main" val="1045519992"/>
      </p:ext>
    </p:extLst>
  </p:cSld>
  <p:clrMapOvr>
    <a:masterClrMapping/>
  </p:clrMapOvr>
  <p:transition spd="slow">
    <p:push dir="u"/>
  </p:transition>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tile tx="0" ty="0" sx="100000" sy="100000" flip="none" algn="tl"/>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3C6D0F-1364-4C8A-BB46-42BA0F433EAC}"/>
              </a:ext>
            </a:extLst>
          </p:cNvPr>
          <p:cNvSpPr>
            <a:spLocks noGrp="1"/>
          </p:cNvSpPr>
          <p:nvPr>
            <p:ph type="title"/>
          </p:nvPr>
        </p:nvSpPr>
        <p:spPr>
          <a:xfrm>
            <a:off x="280852" y="677486"/>
            <a:ext cx="10058400" cy="1450757"/>
          </a:xfrm>
        </p:spPr>
        <p:txBody>
          <a:bodyPr/>
          <a:lstStyle/>
          <a:p>
            <a:r>
              <a:rPr lang="en-GB" dirty="0"/>
              <a:t>	</a:t>
            </a:r>
            <a:r>
              <a:rPr lang="en-GB" sz="4000" b="1" u="sng" dirty="0">
                <a:solidFill>
                  <a:schemeClr val="tx1"/>
                </a:solidFill>
              </a:rPr>
              <a:t>Aim and objectives:</a:t>
            </a:r>
          </a:p>
        </p:txBody>
      </p:sp>
      <p:sp>
        <p:nvSpPr>
          <p:cNvPr id="3" name="Content Placeholder 2">
            <a:extLst>
              <a:ext uri="{FF2B5EF4-FFF2-40B4-BE49-F238E27FC236}">
                <a16:creationId xmlns:a16="http://schemas.microsoft.com/office/drawing/2014/main" id="{B9981772-7B0C-4D2E-B7AD-CA803E93C372}"/>
              </a:ext>
            </a:extLst>
          </p:cNvPr>
          <p:cNvSpPr>
            <a:spLocks noGrp="1"/>
          </p:cNvSpPr>
          <p:nvPr>
            <p:ph sz="half" idx="1"/>
          </p:nvPr>
        </p:nvSpPr>
        <p:spPr>
          <a:xfrm>
            <a:off x="574766" y="2128243"/>
            <a:ext cx="10813868" cy="4541157"/>
          </a:xfrm>
        </p:spPr>
        <p:txBody>
          <a:bodyPr>
            <a:normAutofit/>
          </a:bodyPr>
          <a:lstStyle/>
          <a:p>
            <a:r>
              <a:rPr lang="en-GB" sz="2000" dirty="0">
                <a:solidFill>
                  <a:schemeClr val="tx1"/>
                </a:solidFill>
                <a:latin typeface="Arial" panose="020B0604020202020204" pitchFamily="34" charset="0"/>
                <a:cs typeface="Arial" panose="020B0604020202020204" pitchFamily="34" charset="0"/>
              </a:rPr>
              <a:t>In this article Pramley (2018) says that Amazon was considering that Target Corp to take over the company, although this is not the only target they have. Amazon started “Amazon smart home experience” where customer can buy smart home devices and services directly from the giant platform.</a:t>
            </a:r>
          </a:p>
          <a:p>
            <a:r>
              <a:rPr lang="en-GB" sz="2000" dirty="0">
                <a:solidFill>
                  <a:schemeClr val="tx1"/>
                </a:solidFill>
                <a:latin typeface="Arial" panose="020B0604020202020204" pitchFamily="34" charset="0"/>
                <a:cs typeface="Arial" panose="020B0604020202020204" pitchFamily="34" charset="0"/>
              </a:rPr>
              <a:t>Amazon aims to be one-stop shop with free food deliveries “. In this article Armstrong (2020) says that Amazon founder Jeff Bezos, has and ambition to increase the online retailer’s dominance in the food delivery market. During this pandemic of corona virus, while we were in lockdown, people start buying more goods over the internet. In the last 4 months of pandemic their profit grows up to 14 per cent, considering that in the last 22 years they get up to 7 per cent. At the moment Amazon have a one-hour grocery service with Morrisons on Prime Now App.</a:t>
            </a:r>
          </a:p>
        </p:txBody>
      </p:sp>
      <p:pic>
        <p:nvPicPr>
          <p:cNvPr id="6" name="Picture 5">
            <a:extLst>
              <a:ext uri="{FF2B5EF4-FFF2-40B4-BE49-F238E27FC236}">
                <a16:creationId xmlns:a16="http://schemas.microsoft.com/office/drawing/2014/main" id="{3D090C56-F2E4-4F20-9B73-7F9B3885FBAD}"/>
              </a:ext>
            </a:extLst>
          </p:cNvPr>
          <p:cNvPicPr>
            <a:picLocks noChangeAspect="1"/>
          </p:cNvPicPr>
          <p:nvPr/>
        </p:nvPicPr>
        <p:blipFill>
          <a:blip r:embed="rId3"/>
          <a:stretch>
            <a:fillRect/>
          </a:stretch>
        </p:blipFill>
        <p:spPr>
          <a:xfrm>
            <a:off x="996254" y="-285766"/>
            <a:ext cx="10199492" cy="1926503"/>
          </a:xfrm>
          <a:prstGeom prst="rect">
            <a:avLst/>
          </a:prstGeom>
        </p:spPr>
      </p:pic>
    </p:spTree>
    <p:extLst>
      <p:ext uri="{BB962C8B-B14F-4D97-AF65-F5344CB8AC3E}">
        <p14:creationId xmlns:p14="http://schemas.microsoft.com/office/powerpoint/2010/main" val="261271511"/>
      </p:ext>
    </p:extLst>
  </p:cSld>
  <p:clrMapOvr>
    <a:masterClrMapping/>
  </p:clrMapOvr>
  <p:transition spd="slow">
    <p:push dir="u"/>
  </p:transition>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tile tx="0" ty="0" sx="100000" sy="100000" flip="none" algn="tl"/>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835FC2-0A04-4F6F-B577-43ABB5E11492}"/>
              </a:ext>
            </a:extLst>
          </p:cNvPr>
          <p:cNvSpPr>
            <a:spLocks noGrp="1"/>
          </p:cNvSpPr>
          <p:nvPr>
            <p:ph type="title"/>
          </p:nvPr>
        </p:nvSpPr>
        <p:spPr>
          <a:xfrm>
            <a:off x="574812" y="652939"/>
            <a:ext cx="10058400" cy="1450757"/>
          </a:xfrm>
        </p:spPr>
        <p:txBody>
          <a:bodyPr>
            <a:normAutofit/>
          </a:bodyPr>
          <a:lstStyle/>
          <a:p>
            <a:r>
              <a:rPr lang="en-GB" sz="4000" b="1" u="sng" dirty="0">
                <a:solidFill>
                  <a:schemeClr val="tx1"/>
                </a:solidFill>
                <a:latin typeface="Arial" panose="020B0604020202020204" pitchFamily="34" charset="0"/>
                <a:cs typeface="Arial" panose="020B0604020202020204" pitchFamily="34" charset="0"/>
              </a:rPr>
              <a:t>Mission and vision of the organization </a:t>
            </a:r>
          </a:p>
        </p:txBody>
      </p:sp>
      <p:sp>
        <p:nvSpPr>
          <p:cNvPr id="3" name="Content Placeholder 2">
            <a:extLst>
              <a:ext uri="{FF2B5EF4-FFF2-40B4-BE49-F238E27FC236}">
                <a16:creationId xmlns:a16="http://schemas.microsoft.com/office/drawing/2014/main" id="{349CB3AD-6CC9-4362-B243-75C32DCD711F}"/>
              </a:ext>
            </a:extLst>
          </p:cNvPr>
          <p:cNvSpPr>
            <a:spLocks noGrp="1"/>
          </p:cNvSpPr>
          <p:nvPr>
            <p:ph sz="half" idx="1"/>
          </p:nvPr>
        </p:nvSpPr>
        <p:spPr>
          <a:xfrm>
            <a:off x="918402" y="2441357"/>
            <a:ext cx="10694478" cy="2139534"/>
          </a:xfrm>
        </p:spPr>
        <p:txBody>
          <a:bodyPr>
            <a:normAutofit/>
          </a:bodyPr>
          <a:lstStyle/>
          <a:p>
            <a:r>
              <a:rPr lang="en-GB" sz="2000" dirty="0">
                <a:solidFill>
                  <a:schemeClr val="tx1"/>
                </a:solidFill>
                <a:latin typeface="Arial" panose="020B0604020202020204" pitchFamily="34" charset="0"/>
                <a:cs typeface="Arial" panose="020B0604020202020204" pitchFamily="34" charset="0"/>
              </a:rPr>
              <a:t>According to Gregory (2019) mission and vision contribute to the Amazon company as the largest online retailer in the world. Amazon has very good goals and guides strategic management. Based on this statement Amazon mission focus on effective and high-quality services.  They are looking for the company to have success for long term, developing strategies against other companies like Google, eBay, Apple, Walmart and Costco Wholesale.</a:t>
            </a:r>
          </a:p>
        </p:txBody>
      </p:sp>
      <p:sp>
        <p:nvSpPr>
          <p:cNvPr id="4" name="Content Placeholder 3">
            <a:extLst>
              <a:ext uri="{FF2B5EF4-FFF2-40B4-BE49-F238E27FC236}">
                <a16:creationId xmlns:a16="http://schemas.microsoft.com/office/drawing/2014/main" id="{8FD487F5-9994-4859-8E6C-6E5CE51733AB}"/>
              </a:ext>
            </a:extLst>
          </p:cNvPr>
          <p:cNvSpPr>
            <a:spLocks noGrp="1"/>
          </p:cNvSpPr>
          <p:nvPr>
            <p:ph sz="half" idx="2"/>
          </p:nvPr>
        </p:nvSpPr>
        <p:spPr>
          <a:xfrm>
            <a:off x="918402" y="5238172"/>
            <a:ext cx="9764686" cy="1619828"/>
          </a:xfrm>
        </p:spPr>
        <p:txBody>
          <a:bodyPr>
            <a:normAutofit/>
          </a:bodyPr>
          <a:lstStyle/>
          <a:p>
            <a:r>
              <a:rPr lang="en-GB" sz="2000" dirty="0">
                <a:solidFill>
                  <a:schemeClr val="tx1"/>
                </a:solidFill>
                <a:latin typeface="Arial" panose="020B0604020202020204" pitchFamily="34" charset="0"/>
                <a:cs typeface="Arial" panose="020B0604020202020204" pitchFamily="34" charset="0"/>
              </a:rPr>
              <a:t>According to Hartman’s (2020) Bezos knew from beginning that he wants his store to be “an everything store” and he is keep trying the best to do it.</a:t>
            </a:r>
          </a:p>
        </p:txBody>
      </p:sp>
      <p:pic>
        <p:nvPicPr>
          <p:cNvPr id="6" name="Picture 5">
            <a:extLst>
              <a:ext uri="{FF2B5EF4-FFF2-40B4-BE49-F238E27FC236}">
                <a16:creationId xmlns:a16="http://schemas.microsoft.com/office/drawing/2014/main" id="{FC92FB18-5FFF-4DD6-872B-E392283D203B}"/>
              </a:ext>
            </a:extLst>
          </p:cNvPr>
          <p:cNvPicPr>
            <a:picLocks noChangeAspect="1"/>
          </p:cNvPicPr>
          <p:nvPr/>
        </p:nvPicPr>
        <p:blipFill>
          <a:blip r:embed="rId3"/>
          <a:stretch>
            <a:fillRect/>
          </a:stretch>
        </p:blipFill>
        <p:spPr>
          <a:xfrm>
            <a:off x="795212" y="-272270"/>
            <a:ext cx="10199492" cy="1926503"/>
          </a:xfrm>
          <a:prstGeom prst="rect">
            <a:avLst/>
          </a:prstGeom>
        </p:spPr>
      </p:pic>
      <p:sp>
        <p:nvSpPr>
          <p:cNvPr id="8" name="TextBox 7">
            <a:extLst>
              <a:ext uri="{FF2B5EF4-FFF2-40B4-BE49-F238E27FC236}">
                <a16:creationId xmlns:a16="http://schemas.microsoft.com/office/drawing/2014/main" id="{A7392AC3-8D37-4095-8204-3F3911250F81}"/>
              </a:ext>
            </a:extLst>
          </p:cNvPr>
          <p:cNvSpPr txBox="1"/>
          <p:nvPr/>
        </p:nvSpPr>
        <p:spPr>
          <a:xfrm>
            <a:off x="656969" y="4400362"/>
            <a:ext cx="9875257" cy="707886"/>
          </a:xfrm>
          <a:prstGeom prst="rect">
            <a:avLst/>
          </a:prstGeom>
          <a:noFill/>
        </p:spPr>
        <p:txBody>
          <a:bodyPr wrap="square" rtlCol="0">
            <a:spAutoFit/>
          </a:bodyPr>
          <a:lstStyle/>
          <a:p>
            <a:r>
              <a:rPr lang="en-GB" sz="4000" b="1" u="sng" dirty="0">
                <a:latin typeface="Arial" panose="020B0604020202020204" pitchFamily="34" charset="0"/>
                <a:cs typeface="Arial" panose="020B0604020202020204" pitchFamily="34" charset="0"/>
              </a:rPr>
              <a:t>Scope &amp; Purpose </a:t>
            </a:r>
          </a:p>
        </p:txBody>
      </p:sp>
    </p:spTree>
    <p:extLst>
      <p:ext uri="{BB962C8B-B14F-4D97-AF65-F5344CB8AC3E}">
        <p14:creationId xmlns:p14="http://schemas.microsoft.com/office/powerpoint/2010/main" val="2907574329"/>
      </p:ext>
    </p:extLst>
  </p:cSld>
  <p:clrMapOvr>
    <a:masterClrMapping/>
  </p:clrMapOvr>
  <p:transition spd="slow">
    <p:push dir="u"/>
  </p:transition>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tile tx="0" ty="0" sx="100000" sy="100000" flip="none" algn="tl"/>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93E94D-28BD-4315-8963-EE110251CAEE}"/>
              </a:ext>
            </a:extLst>
          </p:cNvPr>
          <p:cNvSpPr>
            <a:spLocks noGrp="1"/>
          </p:cNvSpPr>
          <p:nvPr>
            <p:ph type="title"/>
          </p:nvPr>
        </p:nvSpPr>
        <p:spPr>
          <a:xfrm>
            <a:off x="1066800" y="649417"/>
            <a:ext cx="10058400" cy="1450757"/>
          </a:xfrm>
        </p:spPr>
        <p:txBody>
          <a:bodyPr>
            <a:normAutofit/>
          </a:bodyPr>
          <a:lstStyle/>
          <a:p>
            <a:r>
              <a:rPr lang="en-GB" sz="4000" b="1" u="sng" dirty="0">
                <a:solidFill>
                  <a:schemeClr val="tx1"/>
                </a:solidFill>
                <a:latin typeface="Arial" panose="020B0604020202020204" pitchFamily="34" charset="0"/>
                <a:cs typeface="Arial" panose="020B0604020202020204" pitchFamily="34" charset="0"/>
              </a:rPr>
              <a:t>Current status &amp; Services </a:t>
            </a:r>
          </a:p>
        </p:txBody>
      </p:sp>
      <p:sp>
        <p:nvSpPr>
          <p:cNvPr id="3" name="Content Placeholder 2">
            <a:extLst>
              <a:ext uri="{FF2B5EF4-FFF2-40B4-BE49-F238E27FC236}">
                <a16:creationId xmlns:a16="http://schemas.microsoft.com/office/drawing/2014/main" id="{D7789F76-E1B5-4548-ACF4-EEC477CA161F}"/>
              </a:ext>
            </a:extLst>
          </p:cNvPr>
          <p:cNvSpPr>
            <a:spLocks noGrp="1"/>
          </p:cNvSpPr>
          <p:nvPr>
            <p:ph sz="half" idx="1"/>
          </p:nvPr>
        </p:nvSpPr>
        <p:spPr>
          <a:xfrm>
            <a:off x="1097280" y="2120900"/>
            <a:ext cx="10673542" cy="4288213"/>
          </a:xfrm>
        </p:spPr>
        <p:txBody>
          <a:bodyPr/>
          <a:lstStyle/>
          <a:p>
            <a:endParaRPr lang="en-GB" sz="2000" dirty="0">
              <a:latin typeface="Arial" panose="020B0604020202020204" pitchFamily="34" charset="0"/>
              <a:cs typeface="Arial" panose="020B0604020202020204" pitchFamily="34" charset="0"/>
            </a:endParaRPr>
          </a:p>
          <a:p>
            <a:r>
              <a:rPr lang="en-GB" sz="2400" dirty="0">
                <a:solidFill>
                  <a:schemeClr val="tx1"/>
                </a:solidFill>
                <a:latin typeface="Arial" panose="020B0604020202020204" pitchFamily="34" charset="0"/>
                <a:cs typeface="Arial" panose="020B0604020202020204" pitchFamily="34" charset="0"/>
              </a:rPr>
              <a:t>According to Rouse (2014) Amazon the biggest online retailer in the world started from an online book store. At the moment it expands to sell a lot of variety goods, digital media also is a prominent cloud service provider and web services. Company has their own electronic devices, such as e-book reader, Kindle Fire tablet and Fire TV, a streaming media adapter. </a:t>
            </a:r>
          </a:p>
          <a:p>
            <a:r>
              <a:rPr lang="en-GB" sz="2400" dirty="0">
                <a:solidFill>
                  <a:schemeClr val="tx1"/>
                </a:solidFill>
                <a:latin typeface="Arial" panose="020B0604020202020204" pitchFamily="34" charset="0"/>
                <a:cs typeface="Arial" panose="020B0604020202020204" pitchFamily="34" charset="0"/>
              </a:rPr>
              <a:t>Amazon has his main location in Seattle, Washington. At the moment they are holding a website, software development centres, customer service centre and fulfilment centre around the world.</a:t>
            </a:r>
          </a:p>
          <a:p>
            <a:endParaRPr lang="en-GB" dirty="0"/>
          </a:p>
        </p:txBody>
      </p:sp>
      <p:pic>
        <p:nvPicPr>
          <p:cNvPr id="6" name="Picture 5">
            <a:extLst>
              <a:ext uri="{FF2B5EF4-FFF2-40B4-BE49-F238E27FC236}">
                <a16:creationId xmlns:a16="http://schemas.microsoft.com/office/drawing/2014/main" id="{7571C639-5756-480D-9C8A-1CB83907A401}"/>
              </a:ext>
            </a:extLst>
          </p:cNvPr>
          <p:cNvPicPr>
            <a:picLocks noChangeAspect="1"/>
          </p:cNvPicPr>
          <p:nvPr/>
        </p:nvPicPr>
        <p:blipFill>
          <a:blip r:embed="rId3"/>
          <a:stretch>
            <a:fillRect/>
          </a:stretch>
        </p:blipFill>
        <p:spPr>
          <a:xfrm>
            <a:off x="825956" y="-222394"/>
            <a:ext cx="10199492" cy="1926503"/>
          </a:xfrm>
          <a:prstGeom prst="rect">
            <a:avLst/>
          </a:prstGeom>
        </p:spPr>
      </p:pic>
    </p:spTree>
    <p:extLst>
      <p:ext uri="{BB962C8B-B14F-4D97-AF65-F5344CB8AC3E}">
        <p14:creationId xmlns:p14="http://schemas.microsoft.com/office/powerpoint/2010/main" val="3784569870"/>
      </p:ext>
    </p:extLst>
  </p:cSld>
  <p:clrMapOvr>
    <a:masterClrMapping/>
  </p:clrMapOvr>
  <p:transition spd="slow">
    <p:push dir="u"/>
  </p:transition>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tile tx="0" ty="0" sx="100000" sy="100000" flip="none" algn="tl"/>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28A90E-9B09-4213-A5F6-074B075FB80E}"/>
              </a:ext>
            </a:extLst>
          </p:cNvPr>
          <p:cNvSpPr>
            <a:spLocks noGrp="1"/>
          </p:cNvSpPr>
          <p:nvPr>
            <p:ph type="title"/>
          </p:nvPr>
        </p:nvSpPr>
        <p:spPr>
          <a:xfrm>
            <a:off x="1028007" y="814458"/>
            <a:ext cx="10058400" cy="1450757"/>
          </a:xfrm>
        </p:spPr>
        <p:txBody>
          <a:bodyPr>
            <a:normAutofit/>
          </a:bodyPr>
          <a:lstStyle/>
          <a:p>
            <a:r>
              <a:rPr lang="en-GB" sz="4400" b="1" dirty="0">
                <a:solidFill>
                  <a:schemeClr val="tx1"/>
                </a:solidFill>
                <a:latin typeface="Arial" panose="020B0604020202020204" pitchFamily="34" charset="0"/>
                <a:cs typeface="Arial" panose="020B0604020202020204" pitchFamily="34" charset="0"/>
              </a:rPr>
              <a:t>Challenges before introducing modern technology</a:t>
            </a:r>
          </a:p>
        </p:txBody>
      </p:sp>
      <p:sp>
        <p:nvSpPr>
          <p:cNvPr id="3" name="Content Placeholder 2">
            <a:extLst>
              <a:ext uri="{FF2B5EF4-FFF2-40B4-BE49-F238E27FC236}">
                <a16:creationId xmlns:a16="http://schemas.microsoft.com/office/drawing/2014/main" id="{9E63AD0C-A7FC-465B-946D-9B249FD85C1C}"/>
              </a:ext>
            </a:extLst>
          </p:cNvPr>
          <p:cNvSpPr>
            <a:spLocks noGrp="1"/>
          </p:cNvSpPr>
          <p:nvPr>
            <p:ph sz="half" idx="1"/>
          </p:nvPr>
        </p:nvSpPr>
        <p:spPr>
          <a:xfrm>
            <a:off x="1097278" y="2302626"/>
            <a:ext cx="9742531" cy="997527"/>
          </a:xfrm>
        </p:spPr>
        <p:txBody>
          <a:bodyPr>
            <a:normAutofit/>
          </a:bodyPr>
          <a:lstStyle/>
          <a:p>
            <a:r>
              <a:rPr lang="en-GB" sz="2800" b="1" u="sng" dirty="0">
                <a:solidFill>
                  <a:schemeClr val="tx1"/>
                </a:solidFill>
                <a:latin typeface="Arial" panose="020B0604020202020204" pitchFamily="34" charset="0"/>
                <a:cs typeface="Arial" panose="020B0604020202020204" pitchFamily="34" charset="0"/>
              </a:rPr>
              <a:t>Making staffs capable of adapting with the technologies</a:t>
            </a:r>
          </a:p>
          <a:p>
            <a:endParaRPr lang="en-GB" sz="2800" b="1" u="sng" dirty="0">
              <a:solidFill>
                <a:schemeClr val="tx1"/>
              </a:solidFill>
              <a:latin typeface="Arial" panose="020B0604020202020204" pitchFamily="34" charset="0"/>
              <a:cs typeface="Arial" panose="020B0604020202020204" pitchFamily="34" charset="0"/>
            </a:endParaRPr>
          </a:p>
          <a:p>
            <a:endParaRPr lang="en-GB" sz="2800" b="1" u="sng" dirty="0">
              <a:solidFill>
                <a:schemeClr val="tx1"/>
              </a:solidFill>
              <a:latin typeface="Arial" panose="020B0604020202020204" pitchFamily="34" charset="0"/>
              <a:cs typeface="Arial" panose="020B0604020202020204" pitchFamily="34" charset="0"/>
            </a:endParaRPr>
          </a:p>
        </p:txBody>
      </p:sp>
      <p:sp>
        <p:nvSpPr>
          <p:cNvPr id="4" name="Content Placeholder 3">
            <a:extLst>
              <a:ext uri="{FF2B5EF4-FFF2-40B4-BE49-F238E27FC236}">
                <a16:creationId xmlns:a16="http://schemas.microsoft.com/office/drawing/2014/main" id="{24A1558B-EE7A-4E15-9B64-6951E8352D98}"/>
              </a:ext>
            </a:extLst>
          </p:cNvPr>
          <p:cNvSpPr>
            <a:spLocks noGrp="1"/>
          </p:cNvSpPr>
          <p:nvPr>
            <p:ph sz="half" idx="2"/>
          </p:nvPr>
        </p:nvSpPr>
        <p:spPr>
          <a:xfrm>
            <a:off x="914400" y="3050771"/>
            <a:ext cx="10590415" cy="3599411"/>
          </a:xfrm>
        </p:spPr>
        <p:txBody>
          <a:bodyPr>
            <a:normAutofit/>
          </a:bodyPr>
          <a:lstStyle/>
          <a:p>
            <a:r>
              <a:rPr lang="en-GB" sz="2400" dirty="0">
                <a:solidFill>
                  <a:schemeClr val="tx1"/>
                </a:solidFill>
                <a:latin typeface="Arial" panose="020B0604020202020204" pitchFamily="34" charset="0"/>
                <a:cs typeface="Arial" panose="020B0604020202020204" pitchFamily="34" charset="0"/>
              </a:rPr>
              <a:t>Although technologies are being introduced by the top authority of   the organization like Amazon, it is being operated and managed by   the staffs and employees (Murashbekov et al., 2019). </a:t>
            </a:r>
          </a:p>
          <a:p>
            <a:r>
              <a:rPr lang="en-GB" sz="2400" dirty="0">
                <a:solidFill>
                  <a:schemeClr val="tx1"/>
                </a:solidFill>
                <a:latin typeface="Arial" panose="020B0604020202020204" pitchFamily="34" charset="0"/>
                <a:cs typeface="Arial" panose="020B0604020202020204" pitchFamily="34" charset="0"/>
              </a:rPr>
              <a:t>In this case, employees of Amazon need special training to operate modern technologies like cloud computing and AI. </a:t>
            </a:r>
          </a:p>
          <a:p>
            <a:r>
              <a:rPr lang="en-GB" sz="2400" dirty="0">
                <a:solidFill>
                  <a:schemeClr val="tx1"/>
                </a:solidFill>
                <a:latin typeface="Arial" panose="020B0604020202020204" pitchFamily="34" charset="0"/>
                <a:cs typeface="Arial" panose="020B0604020202020204" pitchFamily="34" charset="0"/>
              </a:rPr>
              <a:t>For example, in 2008 Amazon has introduced a cloud computing  system and before this, it has provided training to 765 staffs to         operate this technology (Amazon, 2020).</a:t>
            </a:r>
          </a:p>
          <a:p>
            <a:endParaRPr lang="en-GB" dirty="0"/>
          </a:p>
        </p:txBody>
      </p:sp>
      <p:pic>
        <p:nvPicPr>
          <p:cNvPr id="6" name="Picture 5">
            <a:extLst>
              <a:ext uri="{FF2B5EF4-FFF2-40B4-BE49-F238E27FC236}">
                <a16:creationId xmlns:a16="http://schemas.microsoft.com/office/drawing/2014/main" id="{6B4F0C4A-1545-482A-9402-299892E31B36}"/>
              </a:ext>
            </a:extLst>
          </p:cNvPr>
          <p:cNvPicPr>
            <a:picLocks noChangeAspect="1"/>
          </p:cNvPicPr>
          <p:nvPr/>
        </p:nvPicPr>
        <p:blipFill>
          <a:blip r:embed="rId3"/>
          <a:stretch>
            <a:fillRect/>
          </a:stretch>
        </p:blipFill>
        <p:spPr>
          <a:xfrm>
            <a:off x="634221" y="-386666"/>
            <a:ext cx="10205589" cy="1926503"/>
          </a:xfrm>
          <a:prstGeom prst="rect">
            <a:avLst/>
          </a:prstGeom>
        </p:spPr>
      </p:pic>
    </p:spTree>
    <p:extLst>
      <p:ext uri="{BB962C8B-B14F-4D97-AF65-F5344CB8AC3E}">
        <p14:creationId xmlns:p14="http://schemas.microsoft.com/office/powerpoint/2010/main" val="99708699"/>
      </p:ext>
    </p:extLst>
  </p:cSld>
  <p:clrMapOvr>
    <a:masterClrMapping/>
  </p:clrMapOvr>
  <p:transition spd="slow">
    <p:push dir="u"/>
  </p:transition>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tile tx="0" ty="0" sx="100000" sy="100000" flip="none" algn="tl"/>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DC7176-66E0-4546-8C49-51D29DA8F74B}"/>
              </a:ext>
            </a:extLst>
          </p:cNvPr>
          <p:cNvSpPr>
            <a:spLocks noGrp="1"/>
          </p:cNvSpPr>
          <p:nvPr>
            <p:ph type="title"/>
          </p:nvPr>
        </p:nvSpPr>
        <p:spPr>
          <a:xfrm>
            <a:off x="969011" y="940298"/>
            <a:ext cx="10058400" cy="1450757"/>
          </a:xfrm>
        </p:spPr>
        <p:txBody>
          <a:bodyPr>
            <a:normAutofit/>
          </a:bodyPr>
          <a:lstStyle/>
          <a:p>
            <a:r>
              <a:rPr lang="en-GB" sz="4000" b="1" u="sng" dirty="0">
                <a:latin typeface="Arial" panose="020B0604020202020204" pitchFamily="34" charset="0"/>
                <a:cs typeface="Arial" panose="020B0604020202020204" pitchFamily="34" charset="0"/>
              </a:rPr>
              <a:t>Capital requirement </a:t>
            </a:r>
          </a:p>
        </p:txBody>
      </p:sp>
      <p:sp>
        <p:nvSpPr>
          <p:cNvPr id="3" name="Content Placeholder 2">
            <a:extLst>
              <a:ext uri="{FF2B5EF4-FFF2-40B4-BE49-F238E27FC236}">
                <a16:creationId xmlns:a16="http://schemas.microsoft.com/office/drawing/2014/main" id="{C23AB599-7DF1-4F07-9F7A-999ED7D25121}"/>
              </a:ext>
            </a:extLst>
          </p:cNvPr>
          <p:cNvSpPr>
            <a:spLocks noGrp="1"/>
          </p:cNvSpPr>
          <p:nvPr>
            <p:ph sz="half" idx="1"/>
          </p:nvPr>
        </p:nvSpPr>
        <p:spPr>
          <a:xfrm>
            <a:off x="912221" y="2759090"/>
            <a:ext cx="11160035" cy="3892081"/>
          </a:xfrm>
        </p:spPr>
        <p:txBody>
          <a:bodyPr/>
          <a:lstStyle/>
          <a:p>
            <a:r>
              <a:rPr lang="en-GB" sz="2400" dirty="0">
                <a:solidFill>
                  <a:schemeClr val="tx1"/>
                </a:solidFill>
                <a:latin typeface="Arial" panose="020B0604020202020204" pitchFamily="34" charset="0"/>
                <a:cs typeface="Arial" panose="020B0604020202020204" pitchFamily="34" charset="0"/>
              </a:rPr>
              <a:t>High volume of capital requirement is another big challenge for introducing modern technologies. </a:t>
            </a:r>
          </a:p>
          <a:p>
            <a:r>
              <a:rPr lang="en-GB" sz="2400" dirty="0">
                <a:solidFill>
                  <a:schemeClr val="tx1"/>
                </a:solidFill>
                <a:latin typeface="Arial" panose="020B0604020202020204" pitchFamily="34" charset="0"/>
                <a:cs typeface="Arial" panose="020B0604020202020204" pitchFamily="34" charset="0"/>
              </a:rPr>
              <a:t>Amazon spends more than 27% of its total spending on   the introduction and the implementation of modern technologies. </a:t>
            </a:r>
          </a:p>
          <a:p>
            <a:r>
              <a:rPr lang="en-GB" sz="2400" dirty="0">
                <a:solidFill>
                  <a:schemeClr val="tx1"/>
                </a:solidFill>
                <a:latin typeface="Arial" panose="020B0604020202020204" pitchFamily="34" charset="0"/>
                <a:cs typeface="Arial" panose="020B0604020202020204" pitchFamily="34" charset="0"/>
              </a:rPr>
              <a:t>It is also challenging for this organization to capitalize a large volume of capital on these modern technologies (Amazon, 2020).</a:t>
            </a:r>
          </a:p>
          <a:p>
            <a:endParaRPr lang="en-GB" dirty="0"/>
          </a:p>
        </p:txBody>
      </p:sp>
      <p:pic>
        <p:nvPicPr>
          <p:cNvPr id="6" name="Picture 5">
            <a:extLst>
              <a:ext uri="{FF2B5EF4-FFF2-40B4-BE49-F238E27FC236}">
                <a16:creationId xmlns:a16="http://schemas.microsoft.com/office/drawing/2014/main" id="{C0EF6F6B-2619-4E68-86B6-FD462F45C20E}"/>
              </a:ext>
            </a:extLst>
          </p:cNvPr>
          <p:cNvPicPr>
            <a:picLocks noChangeAspect="1"/>
          </p:cNvPicPr>
          <p:nvPr/>
        </p:nvPicPr>
        <p:blipFill>
          <a:blip r:embed="rId3"/>
          <a:stretch>
            <a:fillRect/>
          </a:stretch>
        </p:blipFill>
        <p:spPr>
          <a:xfrm>
            <a:off x="634221" y="-260826"/>
            <a:ext cx="10205589" cy="1926503"/>
          </a:xfrm>
          <a:prstGeom prst="rect">
            <a:avLst/>
          </a:prstGeom>
        </p:spPr>
      </p:pic>
    </p:spTree>
    <p:extLst>
      <p:ext uri="{BB962C8B-B14F-4D97-AF65-F5344CB8AC3E}">
        <p14:creationId xmlns:p14="http://schemas.microsoft.com/office/powerpoint/2010/main" val="2709310870"/>
      </p:ext>
    </p:extLst>
  </p:cSld>
  <p:clrMapOvr>
    <a:masterClrMapping/>
  </p:clrMapOvr>
  <p:transition spd="slow">
    <p:push dir="u"/>
  </p:transition>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tile tx="0" ty="0" sx="100000" sy="100000" flip="none" algn="tl"/>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D186CF-4FEA-4513-8A95-79239100CCB3}"/>
              </a:ext>
            </a:extLst>
          </p:cNvPr>
          <p:cNvSpPr>
            <a:spLocks noGrp="1"/>
          </p:cNvSpPr>
          <p:nvPr>
            <p:ph type="title"/>
          </p:nvPr>
        </p:nvSpPr>
        <p:spPr>
          <a:xfrm>
            <a:off x="1097523" y="1180979"/>
            <a:ext cx="10058400" cy="1450757"/>
          </a:xfrm>
        </p:spPr>
        <p:txBody>
          <a:bodyPr>
            <a:normAutofit/>
          </a:bodyPr>
          <a:lstStyle/>
          <a:p>
            <a:r>
              <a:rPr lang="en-GB" sz="4000" b="1" u="sng" dirty="0">
                <a:latin typeface="Arial" panose="020B0604020202020204" pitchFamily="34" charset="0"/>
                <a:cs typeface="Arial" panose="020B0604020202020204" pitchFamily="34" charset="0"/>
              </a:rPr>
              <a:t>Continuous change or update of the modern technologies</a:t>
            </a:r>
          </a:p>
        </p:txBody>
      </p:sp>
      <p:sp>
        <p:nvSpPr>
          <p:cNvPr id="3" name="Content Placeholder 2">
            <a:extLst>
              <a:ext uri="{FF2B5EF4-FFF2-40B4-BE49-F238E27FC236}">
                <a16:creationId xmlns:a16="http://schemas.microsoft.com/office/drawing/2014/main" id="{0B9D921B-664E-41E9-8B6A-1F3CC660F5AA}"/>
              </a:ext>
            </a:extLst>
          </p:cNvPr>
          <p:cNvSpPr>
            <a:spLocks noGrp="1"/>
          </p:cNvSpPr>
          <p:nvPr>
            <p:ph sz="half" idx="1"/>
          </p:nvPr>
        </p:nvSpPr>
        <p:spPr>
          <a:xfrm>
            <a:off x="901580" y="2791797"/>
            <a:ext cx="10702591" cy="3848489"/>
          </a:xfrm>
        </p:spPr>
        <p:txBody>
          <a:bodyPr>
            <a:normAutofit/>
          </a:bodyPr>
          <a:lstStyle/>
          <a:p>
            <a:r>
              <a:rPr lang="en-GB" sz="2400" dirty="0">
                <a:solidFill>
                  <a:schemeClr val="tx1"/>
                </a:solidFill>
                <a:latin typeface="Arial" panose="020B0604020202020204" pitchFamily="34" charset="0"/>
                <a:cs typeface="Arial" panose="020B0604020202020204" pitchFamily="34" charset="0"/>
              </a:rPr>
              <a:t>Another big challenge of introducing modern technology is to facilitate the continuous improvement or change management of the technologies. </a:t>
            </a:r>
          </a:p>
          <a:p>
            <a:r>
              <a:rPr lang="en-GB" sz="2400" dirty="0">
                <a:solidFill>
                  <a:schemeClr val="tx1"/>
                </a:solidFill>
                <a:latin typeface="Arial" panose="020B0604020202020204" pitchFamily="34" charset="0"/>
                <a:cs typeface="Arial" panose="020B0604020202020204" pitchFamily="34" charset="0"/>
              </a:rPr>
              <a:t>A modern business organization like Amazon also needs to update advanced technologies continuously.</a:t>
            </a:r>
          </a:p>
          <a:p>
            <a:r>
              <a:rPr lang="en-GB" sz="2400" dirty="0">
                <a:solidFill>
                  <a:schemeClr val="tx1"/>
                </a:solidFill>
                <a:latin typeface="Arial" panose="020B0604020202020204" pitchFamily="34" charset="0"/>
                <a:cs typeface="Arial" panose="020B0604020202020204" pitchFamily="34" charset="0"/>
              </a:rPr>
              <a:t>This is another key challenge for Amazon to introduce as well as to maintain modern technologies within the organizational functions.</a:t>
            </a:r>
          </a:p>
          <a:p>
            <a:r>
              <a:rPr lang="en-GB" sz="2400" dirty="0">
                <a:solidFill>
                  <a:schemeClr val="tx1"/>
                </a:solidFill>
                <a:latin typeface="Arial" panose="020B0604020202020204" pitchFamily="34" charset="0"/>
                <a:cs typeface="Arial" panose="020B0604020202020204" pitchFamily="34" charset="0"/>
              </a:rPr>
              <a:t>Before introducing modern technology, Amazon needs to forecast possible change that is not easy as well as challenging for this organization.</a:t>
            </a:r>
          </a:p>
          <a:p>
            <a:endParaRPr lang="en-GB" dirty="0"/>
          </a:p>
        </p:txBody>
      </p:sp>
      <p:pic>
        <p:nvPicPr>
          <p:cNvPr id="6" name="Picture 5">
            <a:extLst>
              <a:ext uri="{FF2B5EF4-FFF2-40B4-BE49-F238E27FC236}">
                <a16:creationId xmlns:a16="http://schemas.microsoft.com/office/drawing/2014/main" id="{8B184ABF-17B3-4CF7-839D-762B81E741D7}"/>
              </a:ext>
            </a:extLst>
          </p:cNvPr>
          <p:cNvPicPr>
            <a:picLocks noChangeAspect="1"/>
          </p:cNvPicPr>
          <p:nvPr/>
        </p:nvPicPr>
        <p:blipFill>
          <a:blip r:embed="rId3"/>
          <a:stretch>
            <a:fillRect/>
          </a:stretch>
        </p:blipFill>
        <p:spPr>
          <a:xfrm>
            <a:off x="634221" y="-355990"/>
            <a:ext cx="10205589" cy="1926503"/>
          </a:xfrm>
          <a:prstGeom prst="rect">
            <a:avLst/>
          </a:prstGeom>
        </p:spPr>
      </p:pic>
    </p:spTree>
    <p:extLst>
      <p:ext uri="{BB962C8B-B14F-4D97-AF65-F5344CB8AC3E}">
        <p14:creationId xmlns:p14="http://schemas.microsoft.com/office/powerpoint/2010/main" val="1807534690"/>
      </p:ext>
    </p:extLst>
  </p:cSld>
  <p:clrMapOvr>
    <a:masterClrMapping/>
  </p:clrMapOvr>
  <p:transition spd="slow">
    <p:push dir="u"/>
  </p:transition>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tile tx="0" ty="0" sx="100000" sy="100000" flip="none" algn="tl"/>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05BD70-5434-43F6-8DEB-FF9EA3C19EF2}"/>
              </a:ext>
            </a:extLst>
          </p:cNvPr>
          <p:cNvSpPr>
            <a:spLocks noGrp="1"/>
          </p:cNvSpPr>
          <p:nvPr>
            <p:ph type="title"/>
          </p:nvPr>
        </p:nvSpPr>
        <p:spPr>
          <a:xfrm>
            <a:off x="993205" y="1306286"/>
            <a:ext cx="10205589" cy="1122276"/>
          </a:xfrm>
        </p:spPr>
        <p:txBody>
          <a:bodyPr>
            <a:normAutofit/>
          </a:bodyPr>
          <a:lstStyle/>
          <a:p>
            <a:r>
              <a:rPr lang="en-GB" sz="4000" b="1" u="sng" dirty="0">
                <a:latin typeface="Arial" panose="020B0604020202020204" pitchFamily="34" charset="0"/>
                <a:cs typeface="Arial" panose="020B0604020202020204" pitchFamily="34" charset="0"/>
              </a:rPr>
              <a:t>Resistance to changes</a:t>
            </a:r>
          </a:p>
        </p:txBody>
      </p:sp>
      <p:sp>
        <p:nvSpPr>
          <p:cNvPr id="4" name="Content Placeholder 3">
            <a:extLst>
              <a:ext uri="{FF2B5EF4-FFF2-40B4-BE49-F238E27FC236}">
                <a16:creationId xmlns:a16="http://schemas.microsoft.com/office/drawing/2014/main" id="{2010D067-5041-41CF-BA3D-6481AB9711DE}"/>
              </a:ext>
            </a:extLst>
          </p:cNvPr>
          <p:cNvSpPr>
            <a:spLocks noGrp="1"/>
          </p:cNvSpPr>
          <p:nvPr>
            <p:ph sz="half" idx="1"/>
          </p:nvPr>
        </p:nvSpPr>
        <p:spPr>
          <a:xfrm>
            <a:off x="407504" y="2428562"/>
            <a:ext cx="11501467" cy="4320582"/>
          </a:xfrm>
        </p:spPr>
        <p:txBody>
          <a:bodyPr>
            <a:normAutofit/>
          </a:bodyPr>
          <a:lstStyle/>
          <a:p>
            <a:r>
              <a:rPr lang="en-GB" sz="2000" dirty="0">
                <a:solidFill>
                  <a:schemeClr val="tx1"/>
                </a:solidFill>
                <a:latin typeface="Arial" panose="020B0604020202020204" pitchFamily="34" charset="0"/>
                <a:cs typeface="Arial" panose="020B0604020202020204" pitchFamily="34" charset="0"/>
              </a:rPr>
              <a:t>By nature, most of the human being is not willing to accept change (Demina et al., 2020). Most of the employees of Amazon are also give their opinion or   show    resistance to the change.</a:t>
            </a:r>
          </a:p>
          <a:p>
            <a:r>
              <a:rPr lang="en-GB" sz="2000" dirty="0">
                <a:solidFill>
                  <a:schemeClr val="tx1"/>
                </a:solidFill>
                <a:latin typeface="Arial" panose="020B0604020202020204" pitchFamily="34" charset="0"/>
                <a:cs typeface="Arial" panose="020B0604020202020204" pitchFamily="34" charset="0"/>
              </a:rPr>
              <a:t>In this case, introducing new technologies are being resistance by the    existing employees of Amazon (Grubor et al., 2020).</a:t>
            </a:r>
          </a:p>
          <a:p>
            <a:pPr marL="0" indent="0">
              <a:buNone/>
            </a:pPr>
            <a:r>
              <a:rPr lang="en-GB" sz="2000" dirty="0">
                <a:solidFill>
                  <a:schemeClr val="tx1"/>
                </a:solidFill>
                <a:latin typeface="Arial" panose="020B0604020202020204" pitchFamily="34" charset="0"/>
                <a:cs typeface="Arial" panose="020B0604020202020204" pitchFamily="34" charset="0"/>
              </a:rPr>
              <a:t>For example, before introducing AI Amazon has surveyed the employees whether it should introduce AI within the organization.            </a:t>
            </a:r>
          </a:p>
          <a:p>
            <a:r>
              <a:rPr lang="en-GB" sz="2000" dirty="0">
                <a:solidFill>
                  <a:schemeClr val="tx1"/>
                </a:solidFill>
                <a:latin typeface="Arial" panose="020B0604020202020204" pitchFamily="34" charset="0"/>
                <a:cs typeface="Arial" panose="020B0604020202020204" pitchFamily="34" charset="0"/>
              </a:rPr>
              <a:t>Among the employees, 65% were interested to introduce AI within Amazon but the rest of the 35% were against the introduction of the AI (Amazon, 2020). </a:t>
            </a:r>
          </a:p>
          <a:p>
            <a:r>
              <a:rPr lang="en-GB" sz="2000" dirty="0">
                <a:solidFill>
                  <a:schemeClr val="tx1"/>
                </a:solidFill>
                <a:latin typeface="Arial" panose="020B0604020202020204" pitchFamily="34" charset="0"/>
                <a:cs typeface="Arial" panose="020B0604020202020204" pitchFamily="34" charset="0"/>
              </a:rPr>
              <a:t>However, still, a big portion is resisting modern technologies within this organization that are working as a challenge for Amazon before introducing modern technologies. </a:t>
            </a:r>
          </a:p>
          <a:p>
            <a:r>
              <a:rPr lang="en-GB" sz="2000" dirty="0">
                <a:solidFill>
                  <a:schemeClr val="tx1"/>
                </a:solidFill>
                <a:latin typeface="Arial" panose="020B0604020202020204" pitchFamily="34" charset="0"/>
                <a:cs typeface="Arial" panose="020B0604020202020204" pitchFamily="34" charset="0"/>
              </a:rPr>
              <a:t>Overcoming this concept is another key challenge faced by Amazon before introducing modern technologies.</a:t>
            </a:r>
          </a:p>
          <a:p>
            <a:endParaRPr lang="en-GB" dirty="0"/>
          </a:p>
        </p:txBody>
      </p:sp>
      <p:pic>
        <p:nvPicPr>
          <p:cNvPr id="6" name="Picture 5">
            <a:extLst>
              <a:ext uri="{FF2B5EF4-FFF2-40B4-BE49-F238E27FC236}">
                <a16:creationId xmlns:a16="http://schemas.microsoft.com/office/drawing/2014/main" id="{8AEA50DC-AFF7-468B-B510-F5110278473A}"/>
              </a:ext>
            </a:extLst>
          </p:cNvPr>
          <p:cNvPicPr>
            <a:picLocks noChangeAspect="1"/>
          </p:cNvPicPr>
          <p:nvPr/>
        </p:nvPicPr>
        <p:blipFill>
          <a:blip r:embed="rId3"/>
          <a:stretch>
            <a:fillRect/>
          </a:stretch>
        </p:blipFill>
        <p:spPr>
          <a:xfrm>
            <a:off x="634221" y="-227381"/>
            <a:ext cx="10205589" cy="1926503"/>
          </a:xfrm>
          <a:prstGeom prst="rect">
            <a:avLst/>
          </a:prstGeom>
        </p:spPr>
      </p:pic>
    </p:spTree>
    <p:extLst>
      <p:ext uri="{BB962C8B-B14F-4D97-AF65-F5344CB8AC3E}">
        <p14:creationId xmlns:p14="http://schemas.microsoft.com/office/powerpoint/2010/main" val="3890959055"/>
      </p:ext>
    </p:extLst>
  </p:cSld>
  <p:clrMapOvr>
    <a:masterClrMapping/>
  </p:clrMapOvr>
  <p:transition spd="slow">
    <p:push dir="u"/>
  </p:transition>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tile tx="0" ty="0" sx="100000" sy="100000" flip="none" algn="tl"/>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0F4153-E447-461A-B874-E12EF4ED066D}"/>
              </a:ext>
            </a:extLst>
          </p:cNvPr>
          <p:cNvSpPr>
            <a:spLocks noGrp="1"/>
          </p:cNvSpPr>
          <p:nvPr>
            <p:ph type="title"/>
          </p:nvPr>
        </p:nvSpPr>
        <p:spPr>
          <a:xfrm>
            <a:off x="1066800" y="1195415"/>
            <a:ext cx="10820400" cy="899199"/>
          </a:xfrm>
        </p:spPr>
        <p:txBody>
          <a:bodyPr>
            <a:normAutofit/>
          </a:bodyPr>
          <a:lstStyle/>
          <a:p>
            <a:r>
              <a:rPr lang="en-GB" sz="4000" b="1" dirty="0">
                <a:solidFill>
                  <a:schemeClr val="tx1"/>
                </a:solidFill>
                <a:latin typeface="Arial" panose="020B0604020202020204" pitchFamily="34" charset="0"/>
                <a:cs typeface="Arial" panose="020B0604020202020204" pitchFamily="34" charset="0"/>
              </a:rPr>
              <a:t>Insights of Modern Technology Introduced</a:t>
            </a:r>
          </a:p>
        </p:txBody>
      </p:sp>
      <p:sp>
        <p:nvSpPr>
          <p:cNvPr id="3" name="Content Placeholder 2">
            <a:extLst>
              <a:ext uri="{FF2B5EF4-FFF2-40B4-BE49-F238E27FC236}">
                <a16:creationId xmlns:a16="http://schemas.microsoft.com/office/drawing/2014/main" id="{3515A9A5-21E0-44FF-AA51-CF405E1B19B3}"/>
              </a:ext>
            </a:extLst>
          </p:cNvPr>
          <p:cNvSpPr>
            <a:spLocks noGrp="1"/>
          </p:cNvSpPr>
          <p:nvPr>
            <p:ph sz="half" idx="1"/>
          </p:nvPr>
        </p:nvSpPr>
        <p:spPr>
          <a:xfrm>
            <a:off x="873997" y="3609424"/>
            <a:ext cx="11013204" cy="3004028"/>
          </a:xfrm>
        </p:spPr>
        <p:txBody>
          <a:bodyPr>
            <a:normAutofit/>
          </a:bodyPr>
          <a:lstStyle/>
          <a:p>
            <a:r>
              <a:rPr lang="en-GB" sz="2800" dirty="0">
                <a:solidFill>
                  <a:schemeClr val="tx1"/>
                </a:solidFill>
                <a:latin typeface="Arial" panose="020B0604020202020204" pitchFamily="34" charset="0"/>
                <a:cs typeface="Arial" panose="020B0604020202020204" pitchFamily="34" charset="0"/>
              </a:rPr>
              <a:t>Amazon.com acquires Kiva Systems in march 2012* for $777 million.</a:t>
            </a:r>
          </a:p>
          <a:p>
            <a:r>
              <a:rPr lang="en-GB" sz="2800" dirty="0">
                <a:solidFill>
                  <a:schemeClr val="tx1"/>
                </a:solidFill>
                <a:latin typeface="Arial" panose="020B0604020202020204" pitchFamily="34" charset="0"/>
                <a:cs typeface="Arial" panose="020B0604020202020204" pitchFamily="34" charset="0"/>
              </a:rPr>
              <a:t>Is a company that manufactures mobile robotic fulfilment systems based in Massachusetts, but the company officially changed its name from Kiva Systems LLC to Amazon Robotics LLC in August 2015.</a:t>
            </a:r>
          </a:p>
        </p:txBody>
      </p:sp>
      <p:pic>
        <p:nvPicPr>
          <p:cNvPr id="6" name="Picture 5">
            <a:extLst>
              <a:ext uri="{FF2B5EF4-FFF2-40B4-BE49-F238E27FC236}">
                <a16:creationId xmlns:a16="http://schemas.microsoft.com/office/drawing/2014/main" id="{D127973C-3262-4A30-BB30-1B9E0374736E}"/>
              </a:ext>
            </a:extLst>
          </p:cNvPr>
          <p:cNvPicPr>
            <a:picLocks noChangeAspect="1"/>
          </p:cNvPicPr>
          <p:nvPr/>
        </p:nvPicPr>
        <p:blipFill>
          <a:blip r:embed="rId3"/>
          <a:stretch>
            <a:fillRect/>
          </a:stretch>
        </p:blipFill>
        <p:spPr>
          <a:xfrm>
            <a:off x="873996" y="-269612"/>
            <a:ext cx="10205589" cy="1926503"/>
          </a:xfrm>
          <a:prstGeom prst="rect">
            <a:avLst/>
          </a:prstGeom>
        </p:spPr>
      </p:pic>
      <p:sp>
        <p:nvSpPr>
          <p:cNvPr id="7" name="TextBox 6">
            <a:extLst>
              <a:ext uri="{FF2B5EF4-FFF2-40B4-BE49-F238E27FC236}">
                <a16:creationId xmlns:a16="http://schemas.microsoft.com/office/drawing/2014/main" id="{E89E01FA-6347-40F5-81FB-3E35BF396526}"/>
              </a:ext>
            </a:extLst>
          </p:cNvPr>
          <p:cNvSpPr txBox="1"/>
          <p:nvPr/>
        </p:nvSpPr>
        <p:spPr>
          <a:xfrm>
            <a:off x="3365205" y="2094614"/>
            <a:ext cx="10820400" cy="707886"/>
          </a:xfrm>
          <a:prstGeom prst="rect">
            <a:avLst/>
          </a:prstGeom>
          <a:noFill/>
        </p:spPr>
        <p:txBody>
          <a:bodyPr wrap="square" rtlCol="0">
            <a:spAutoFit/>
          </a:bodyPr>
          <a:lstStyle/>
          <a:p>
            <a:r>
              <a:rPr lang="en-GB" sz="4000" b="1" u="sng" dirty="0">
                <a:latin typeface="Arial Black" panose="020B0A04020102020204" pitchFamily="34" charset="0"/>
              </a:rPr>
              <a:t>Amazon Robotics</a:t>
            </a:r>
          </a:p>
        </p:txBody>
      </p:sp>
      <p:sp>
        <p:nvSpPr>
          <p:cNvPr id="8" name="TextBox 7">
            <a:extLst>
              <a:ext uri="{FF2B5EF4-FFF2-40B4-BE49-F238E27FC236}">
                <a16:creationId xmlns:a16="http://schemas.microsoft.com/office/drawing/2014/main" id="{2B37F6C7-5205-4AF2-86D4-AF27872A28CF}"/>
              </a:ext>
            </a:extLst>
          </p:cNvPr>
          <p:cNvSpPr txBox="1"/>
          <p:nvPr/>
        </p:nvSpPr>
        <p:spPr>
          <a:xfrm>
            <a:off x="962247" y="2947835"/>
            <a:ext cx="11196083" cy="584775"/>
          </a:xfrm>
          <a:prstGeom prst="rect">
            <a:avLst/>
          </a:prstGeom>
          <a:noFill/>
        </p:spPr>
        <p:txBody>
          <a:bodyPr wrap="square" rtlCol="0">
            <a:spAutoFit/>
          </a:bodyPr>
          <a:lstStyle/>
          <a:p>
            <a:r>
              <a:rPr lang="en-GB" sz="3200" b="1" u="sng" dirty="0">
                <a:latin typeface="Arial" panose="020B0604020202020204" pitchFamily="34" charset="0"/>
                <a:cs typeface="Arial" panose="020B0604020202020204" pitchFamily="34" charset="0"/>
              </a:rPr>
              <a:t>Definition of Amazon Robotics</a:t>
            </a:r>
          </a:p>
        </p:txBody>
      </p:sp>
    </p:spTree>
    <p:extLst>
      <p:ext uri="{BB962C8B-B14F-4D97-AF65-F5344CB8AC3E}">
        <p14:creationId xmlns:p14="http://schemas.microsoft.com/office/powerpoint/2010/main" val="2086967756"/>
      </p:ext>
    </p:extLst>
  </p:cSld>
  <p:clrMapOvr>
    <a:masterClrMapping/>
  </p:clrMapOvr>
  <p:transition spd="slow">
    <p:push dir="u"/>
  </p:transition>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tile tx="0" ty="0" sx="100000" sy="100000" flip="none" algn="tl"/>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5E07EC-71F4-48DD-960F-EB1416FB576B}"/>
              </a:ext>
            </a:extLst>
          </p:cNvPr>
          <p:cNvSpPr>
            <a:spLocks noGrp="1"/>
          </p:cNvSpPr>
          <p:nvPr>
            <p:ph type="title"/>
          </p:nvPr>
        </p:nvSpPr>
        <p:spPr>
          <a:xfrm>
            <a:off x="767669" y="768755"/>
            <a:ext cx="10058400" cy="1450757"/>
          </a:xfrm>
        </p:spPr>
        <p:txBody>
          <a:bodyPr>
            <a:normAutofit/>
          </a:bodyPr>
          <a:lstStyle/>
          <a:p>
            <a:r>
              <a:rPr lang="en-GB" sz="4000" b="1" u="sng" dirty="0">
                <a:solidFill>
                  <a:schemeClr val="tx1"/>
                </a:solidFill>
                <a:latin typeface="Arial" panose="020B0604020202020204" pitchFamily="34" charset="0"/>
                <a:cs typeface="Arial" panose="020B0604020202020204" pitchFamily="34" charset="0"/>
              </a:rPr>
              <a:t>Characteristics of Amazon Robotics</a:t>
            </a:r>
          </a:p>
        </p:txBody>
      </p:sp>
      <p:sp>
        <p:nvSpPr>
          <p:cNvPr id="3" name="Content Placeholder 2">
            <a:extLst>
              <a:ext uri="{FF2B5EF4-FFF2-40B4-BE49-F238E27FC236}">
                <a16:creationId xmlns:a16="http://schemas.microsoft.com/office/drawing/2014/main" id="{B74004EA-B099-4CA4-9116-D99A3A50543E}"/>
              </a:ext>
            </a:extLst>
          </p:cNvPr>
          <p:cNvSpPr>
            <a:spLocks noGrp="1"/>
          </p:cNvSpPr>
          <p:nvPr>
            <p:ph sz="half" idx="1"/>
          </p:nvPr>
        </p:nvSpPr>
        <p:spPr>
          <a:xfrm>
            <a:off x="767668" y="2860157"/>
            <a:ext cx="11077002" cy="3721396"/>
          </a:xfrm>
        </p:spPr>
        <p:txBody>
          <a:bodyPr>
            <a:normAutofit/>
          </a:bodyPr>
          <a:lstStyle/>
          <a:p>
            <a:r>
              <a:rPr lang="en-GB" sz="2400" dirty="0">
                <a:solidFill>
                  <a:schemeClr val="tx1"/>
                </a:solidFill>
                <a:latin typeface="Arial" panose="020B0604020202020204" pitchFamily="34" charset="0"/>
                <a:cs typeface="Arial" panose="020B0604020202020204" pitchFamily="34" charset="0"/>
              </a:rPr>
              <a:t>The robots (Kiva) make a big difference from regular machinery, Robots can adapt to the variations in the environment and to errors in prior performance, usually function by themselves and are very sensitive to their environment. </a:t>
            </a:r>
          </a:p>
          <a:p>
            <a:r>
              <a:rPr lang="en-GB" sz="2400" dirty="0">
                <a:solidFill>
                  <a:schemeClr val="tx1"/>
                </a:solidFill>
                <a:latin typeface="Arial" panose="020B0604020202020204" pitchFamily="34" charset="0"/>
                <a:cs typeface="Arial" panose="020B0604020202020204" pitchFamily="34" charset="0"/>
              </a:rPr>
              <a:t>Each of them is task oriented and they have the ability to try different methods to complete the task. It’s not humans vs. robots, it’s humans + robots, humans and robots work harmoniously to get packages to customers on time.</a:t>
            </a:r>
          </a:p>
        </p:txBody>
      </p:sp>
      <p:pic>
        <p:nvPicPr>
          <p:cNvPr id="6" name="Picture 5">
            <a:extLst>
              <a:ext uri="{FF2B5EF4-FFF2-40B4-BE49-F238E27FC236}">
                <a16:creationId xmlns:a16="http://schemas.microsoft.com/office/drawing/2014/main" id="{8E9388C2-B354-49EE-908B-7B23B41601FA}"/>
              </a:ext>
            </a:extLst>
          </p:cNvPr>
          <p:cNvPicPr>
            <a:picLocks noChangeAspect="1"/>
          </p:cNvPicPr>
          <p:nvPr/>
        </p:nvPicPr>
        <p:blipFill>
          <a:blip r:embed="rId3"/>
          <a:stretch>
            <a:fillRect/>
          </a:stretch>
        </p:blipFill>
        <p:spPr>
          <a:xfrm>
            <a:off x="873462" y="-194496"/>
            <a:ext cx="10205589" cy="1926503"/>
          </a:xfrm>
          <a:prstGeom prst="rect">
            <a:avLst/>
          </a:prstGeom>
        </p:spPr>
      </p:pic>
    </p:spTree>
    <p:extLst>
      <p:ext uri="{BB962C8B-B14F-4D97-AF65-F5344CB8AC3E}">
        <p14:creationId xmlns:p14="http://schemas.microsoft.com/office/powerpoint/2010/main" val="1469414644"/>
      </p:ext>
    </p:extLst>
  </p:cSld>
  <p:clrMapOvr>
    <a:masterClrMapping/>
  </p:clrMapOvr>
  <p:transition spd="slow">
    <p:push dir="u"/>
  </p:transition>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tile tx="0" ty="0" sx="100000" sy="100000" flip="none" algn="tl"/>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9C4E0C-4E84-4FFC-9841-368C54243CF7}"/>
              </a:ext>
            </a:extLst>
          </p:cNvPr>
          <p:cNvSpPr>
            <a:spLocks noGrp="1"/>
          </p:cNvSpPr>
          <p:nvPr>
            <p:ph type="title"/>
          </p:nvPr>
        </p:nvSpPr>
        <p:spPr>
          <a:xfrm>
            <a:off x="1267985" y="566583"/>
            <a:ext cx="10058400" cy="1450757"/>
          </a:xfrm>
        </p:spPr>
        <p:txBody>
          <a:bodyPr>
            <a:normAutofit/>
          </a:bodyPr>
          <a:lstStyle/>
          <a:p>
            <a:r>
              <a:rPr lang="en-GB" sz="4000" b="1" u="sng" dirty="0">
                <a:solidFill>
                  <a:schemeClr val="tx1"/>
                </a:solidFill>
                <a:latin typeface="Arial" panose="020B0604020202020204" pitchFamily="34" charset="0"/>
                <a:cs typeface="Arial" panose="020B0604020202020204" pitchFamily="34" charset="0"/>
              </a:rPr>
              <a:t>Models of robots: </a:t>
            </a:r>
          </a:p>
        </p:txBody>
      </p:sp>
      <p:sp>
        <p:nvSpPr>
          <p:cNvPr id="3" name="Content Placeholder 2">
            <a:extLst>
              <a:ext uri="{FF2B5EF4-FFF2-40B4-BE49-F238E27FC236}">
                <a16:creationId xmlns:a16="http://schemas.microsoft.com/office/drawing/2014/main" id="{8C492B2B-3875-44A3-A01A-7299615ECE4A}"/>
              </a:ext>
            </a:extLst>
          </p:cNvPr>
          <p:cNvSpPr>
            <a:spLocks noGrp="1"/>
          </p:cNvSpPr>
          <p:nvPr>
            <p:ph sz="half" idx="1"/>
          </p:nvPr>
        </p:nvSpPr>
        <p:spPr>
          <a:xfrm>
            <a:off x="1022852" y="2017340"/>
            <a:ext cx="4644301" cy="4274077"/>
          </a:xfrm>
        </p:spPr>
        <p:txBody>
          <a:bodyPr/>
          <a:lstStyle/>
          <a:p>
            <a:r>
              <a:rPr lang="en-GB" sz="2400" b="1" dirty="0">
                <a:latin typeface="Arial" panose="020B0604020202020204" pitchFamily="34" charset="0"/>
                <a:cs typeface="Arial" panose="020B0604020202020204" pitchFamily="34" charset="0"/>
              </a:rPr>
              <a:t>There is two different robot models:</a:t>
            </a:r>
          </a:p>
          <a:p>
            <a:r>
              <a:rPr lang="en-GB" sz="1600" dirty="0">
                <a:latin typeface="Arial" panose="020B0604020202020204" pitchFamily="34" charset="0"/>
                <a:cs typeface="Arial" panose="020B0604020202020204" pitchFamily="34" charset="0"/>
              </a:rPr>
              <a:t>• </a:t>
            </a:r>
            <a:r>
              <a:rPr lang="en-GB" sz="1600" dirty="0">
                <a:solidFill>
                  <a:schemeClr val="tx1"/>
                </a:solidFill>
                <a:latin typeface="Arial" panose="020B0604020202020204" pitchFamily="34" charset="0"/>
                <a:cs typeface="Arial" panose="020B0604020202020204" pitchFamily="34" charset="0"/>
              </a:rPr>
              <a:t>The smaller model approximately 2 feet by 2.5 feet, and 18 inches high capable of lifting 1.000 pounds.</a:t>
            </a:r>
          </a:p>
          <a:p>
            <a:r>
              <a:rPr lang="en-GB" sz="1600" dirty="0">
                <a:solidFill>
                  <a:schemeClr val="tx1"/>
                </a:solidFill>
                <a:latin typeface="Arial" panose="020B0604020202020204" pitchFamily="34" charset="0"/>
                <a:cs typeface="Arial" panose="020B0604020202020204" pitchFamily="34" charset="0"/>
              </a:rPr>
              <a:t>• The larger model capable of carrying a pallet of 3.000 pounds heavy loads. The maximum velocity of the robots is 1.3 meter per second, the bots are battery-powered and need to be recharged every hour for five minutes.</a:t>
            </a:r>
          </a:p>
          <a:p>
            <a:endParaRPr lang="en-GB" dirty="0"/>
          </a:p>
        </p:txBody>
      </p:sp>
      <p:pic>
        <p:nvPicPr>
          <p:cNvPr id="6" name="Picture 5">
            <a:extLst>
              <a:ext uri="{FF2B5EF4-FFF2-40B4-BE49-F238E27FC236}">
                <a16:creationId xmlns:a16="http://schemas.microsoft.com/office/drawing/2014/main" id="{57C16EED-7CF4-4B97-B7FA-0A0D1C12AA82}"/>
              </a:ext>
            </a:extLst>
          </p:cNvPr>
          <p:cNvPicPr>
            <a:picLocks noChangeAspect="1"/>
          </p:cNvPicPr>
          <p:nvPr/>
        </p:nvPicPr>
        <p:blipFill>
          <a:blip r:embed="rId3"/>
          <a:stretch>
            <a:fillRect/>
          </a:stretch>
        </p:blipFill>
        <p:spPr>
          <a:xfrm>
            <a:off x="865615" y="-181759"/>
            <a:ext cx="10205589" cy="1926503"/>
          </a:xfrm>
          <a:prstGeom prst="rect">
            <a:avLst/>
          </a:prstGeom>
        </p:spPr>
      </p:pic>
      <p:pic>
        <p:nvPicPr>
          <p:cNvPr id="8" name="Picture 7">
            <a:extLst>
              <a:ext uri="{FF2B5EF4-FFF2-40B4-BE49-F238E27FC236}">
                <a16:creationId xmlns:a16="http://schemas.microsoft.com/office/drawing/2014/main" id="{F2DF1608-43E2-414B-AA01-FB444DB48412}"/>
              </a:ext>
            </a:extLst>
          </p:cNvPr>
          <p:cNvPicPr>
            <a:picLocks noChangeAspect="1"/>
          </p:cNvPicPr>
          <p:nvPr/>
        </p:nvPicPr>
        <p:blipFill>
          <a:blip r:embed="rId4"/>
          <a:stretch>
            <a:fillRect/>
          </a:stretch>
        </p:blipFill>
        <p:spPr>
          <a:xfrm>
            <a:off x="6726868" y="4099388"/>
            <a:ext cx="5277319" cy="2385348"/>
          </a:xfrm>
          <a:prstGeom prst="rect">
            <a:avLst/>
          </a:prstGeom>
        </p:spPr>
      </p:pic>
      <p:pic>
        <p:nvPicPr>
          <p:cNvPr id="9" name="Picture 8">
            <a:extLst>
              <a:ext uri="{FF2B5EF4-FFF2-40B4-BE49-F238E27FC236}">
                <a16:creationId xmlns:a16="http://schemas.microsoft.com/office/drawing/2014/main" id="{29A67BA0-7D3F-4F8B-9F18-AA25A88F389D}"/>
              </a:ext>
            </a:extLst>
          </p:cNvPr>
          <p:cNvPicPr>
            <a:picLocks noChangeAspect="1"/>
          </p:cNvPicPr>
          <p:nvPr/>
        </p:nvPicPr>
        <p:blipFill>
          <a:blip r:embed="rId5"/>
          <a:stretch>
            <a:fillRect/>
          </a:stretch>
        </p:blipFill>
        <p:spPr>
          <a:xfrm>
            <a:off x="6719721" y="1441443"/>
            <a:ext cx="5284466" cy="2385349"/>
          </a:xfrm>
          <a:prstGeom prst="rect">
            <a:avLst/>
          </a:prstGeom>
        </p:spPr>
      </p:pic>
    </p:spTree>
    <p:extLst>
      <p:ext uri="{BB962C8B-B14F-4D97-AF65-F5344CB8AC3E}">
        <p14:creationId xmlns:p14="http://schemas.microsoft.com/office/powerpoint/2010/main" val="200799946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circle(in)">
                                      <p:cBhvr>
                                        <p:cTn id="7" dur="20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down)">
                                      <p:cBhvr>
                                        <p:cTn id="1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tile tx="0" ty="0" sx="100000" sy="100000" flip="none" algn="tl"/>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18E05-9613-4B85-AAC3-B0199D035159}"/>
              </a:ext>
            </a:extLst>
          </p:cNvPr>
          <p:cNvSpPr>
            <a:spLocks noGrp="1"/>
          </p:cNvSpPr>
          <p:nvPr>
            <p:ph type="title"/>
          </p:nvPr>
        </p:nvSpPr>
        <p:spPr>
          <a:xfrm>
            <a:off x="789287" y="1275151"/>
            <a:ext cx="11055381" cy="1029348"/>
          </a:xfrm>
        </p:spPr>
        <p:txBody>
          <a:bodyPr>
            <a:normAutofit/>
          </a:bodyPr>
          <a:lstStyle/>
          <a:p>
            <a:r>
              <a:rPr lang="en-GB" sz="4000" b="1" u="sng" dirty="0">
                <a:solidFill>
                  <a:schemeClr val="tx1"/>
                </a:solidFill>
                <a:latin typeface="Arial" panose="020B0604020202020204" pitchFamily="34" charset="0"/>
                <a:cs typeface="Arial" panose="020B0604020202020204" pitchFamily="34" charset="0"/>
              </a:rPr>
              <a:t>Advantages/Disadvantages of Kiva Systems:</a:t>
            </a:r>
          </a:p>
        </p:txBody>
      </p:sp>
      <p:sp>
        <p:nvSpPr>
          <p:cNvPr id="3" name="Content Placeholder 2">
            <a:extLst>
              <a:ext uri="{FF2B5EF4-FFF2-40B4-BE49-F238E27FC236}">
                <a16:creationId xmlns:a16="http://schemas.microsoft.com/office/drawing/2014/main" id="{B94D7624-9212-43C7-A8DB-0D3FC8B1620A}"/>
              </a:ext>
            </a:extLst>
          </p:cNvPr>
          <p:cNvSpPr>
            <a:spLocks noGrp="1"/>
          </p:cNvSpPr>
          <p:nvPr>
            <p:ph sz="half" idx="1"/>
          </p:nvPr>
        </p:nvSpPr>
        <p:spPr>
          <a:xfrm>
            <a:off x="574159" y="2445489"/>
            <a:ext cx="11174818" cy="4210492"/>
          </a:xfrm>
        </p:spPr>
        <p:txBody>
          <a:bodyPr>
            <a:normAutofit/>
          </a:bodyPr>
          <a:lstStyle/>
          <a:p>
            <a:r>
              <a:rPr lang="en-GB" sz="2000" dirty="0">
                <a:solidFill>
                  <a:schemeClr val="tx1"/>
                </a:solidFill>
                <a:latin typeface="Arial" panose="020B0604020202020204" pitchFamily="34" charset="0"/>
                <a:cs typeface="Arial" panose="020B0604020202020204" pitchFamily="34" charset="0"/>
              </a:rPr>
              <a:t>The efficiency and safety at fulfilment centres increase a lot introducing the robots. They make it possible to store 40 percent more inventory and a significant contribution in Amazon’s drive to deliver a smarter, faster and more consistent customer experience, making easier Amazon Prime and other orders fulfil on time and it’s less likely an item will run out.</a:t>
            </a:r>
          </a:p>
          <a:p>
            <a:r>
              <a:rPr lang="en-GB" sz="2000" dirty="0">
                <a:solidFill>
                  <a:schemeClr val="tx1"/>
                </a:solidFill>
                <a:latin typeface="Arial" panose="020B0604020202020204" pitchFamily="34" charset="0"/>
                <a:cs typeface="Arial" panose="020B0604020202020204" pitchFamily="34" charset="0"/>
              </a:rPr>
              <a:t>• Amazon has added more than 300,000 full-time jobs globally, including positions in IT and in servicing and maintaining robots.</a:t>
            </a:r>
          </a:p>
          <a:p>
            <a:pPr marL="0" indent="0">
              <a:buNone/>
            </a:pPr>
            <a:endParaRPr lang="en-GB" sz="2000" dirty="0">
              <a:solidFill>
                <a:schemeClr val="tx1"/>
              </a:solidFill>
              <a:latin typeface="Arial" panose="020B0604020202020204" pitchFamily="34" charset="0"/>
              <a:cs typeface="Arial" panose="020B0604020202020204" pitchFamily="34" charset="0"/>
            </a:endParaRPr>
          </a:p>
          <a:p>
            <a:r>
              <a:rPr lang="en-GB" sz="2000" dirty="0">
                <a:solidFill>
                  <a:schemeClr val="tx1"/>
                </a:solidFill>
                <a:latin typeface="Arial" panose="020B0604020202020204" pitchFamily="34" charset="0"/>
                <a:cs typeface="Arial" panose="020B0604020202020204" pitchFamily="34" charset="0"/>
              </a:rPr>
              <a:t>• The products label must be in the right site and clearly readable, if the robot can’t read the label will show an error and need assistance. They are very expensive, they going to need maintenance. They have to hire people specially trained on the automated systems.</a:t>
            </a:r>
          </a:p>
          <a:p>
            <a:endParaRPr lang="en-GB" dirty="0"/>
          </a:p>
        </p:txBody>
      </p:sp>
      <p:pic>
        <p:nvPicPr>
          <p:cNvPr id="6" name="Picture 5">
            <a:extLst>
              <a:ext uri="{FF2B5EF4-FFF2-40B4-BE49-F238E27FC236}">
                <a16:creationId xmlns:a16="http://schemas.microsoft.com/office/drawing/2014/main" id="{73CF6EB7-59AB-4D9B-B770-931C6A95C7D1}"/>
              </a:ext>
            </a:extLst>
          </p:cNvPr>
          <p:cNvPicPr>
            <a:picLocks noChangeAspect="1"/>
          </p:cNvPicPr>
          <p:nvPr/>
        </p:nvPicPr>
        <p:blipFill>
          <a:blip r:embed="rId3"/>
          <a:stretch>
            <a:fillRect/>
          </a:stretch>
        </p:blipFill>
        <p:spPr>
          <a:xfrm>
            <a:off x="897511" y="-427312"/>
            <a:ext cx="10205589" cy="1926503"/>
          </a:xfrm>
          <a:prstGeom prst="rect">
            <a:avLst/>
          </a:prstGeom>
        </p:spPr>
      </p:pic>
    </p:spTree>
    <p:extLst>
      <p:ext uri="{BB962C8B-B14F-4D97-AF65-F5344CB8AC3E}">
        <p14:creationId xmlns:p14="http://schemas.microsoft.com/office/powerpoint/2010/main" val="855970400"/>
      </p:ext>
    </p:extLst>
  </p:cSld>
  <p:clrMapOvr>
    <a:masterClrMapping/>
  </p:clrMapOvr>
  <p:transition spd="slow">
    <p:push dir="u"/>
  </p:transition>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tile tx="0" ty="0" sx="100000" sy="100000" flip="none" algn="tl"/>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C6AD4D-B22F-4C4D-96C6-033577E00E26}"/>
              </a:ext>
            </a:extLst>
          </p:cNvPr>
          <p:cNvSpPr>
            <a:spLocks noGrp="1"/>
          </p:cNvSpPr>
          <p:nvPr>
            <p:ph type="title"/>
          </p:nvPr>
        </p:nvSpPr>
        <p:spPr>
          <a:xfrm>
            <a:off x="1066800" y="1031650"/>
            <a:ext cx="10058400" cy="1450757"/>
          </a:xfrm>
        </p:spPr>
        <p:txBody>
          <a:bodyPr>
            <a:normAutofit/>
          </a:bodyPr>
          <a:lstStyle/>
          <a:p>
            <a:r>
              <a:rPr lang="en-GB" sz="4000" b="1" u="sng" dirty="0">
                <a:solidFill>
                  <a:schemeClr val="tx1"/>
                </a:solidFill>
                <a:latin typeface="Arial" panose="020B0604020202020204" pitchFamily="34" charset="0"/>
                <a:cs typeface="Arial" panose="020B0604020202020204" pitchFamily="34" charset="0"/>
              </a:rPr>
              <a:t>Importance of Robotics technology:</a:t>
            </a:r>
          </a:p>
        </p:txBody>
      </p:sp>
      <p:sp>
        <p:nvSpPr>
          <p:cNvPr id="3" name="Content Placeholder 2">
            <a:extLst>
              <a:ext uri="{FF2B5EF4-FFF2-40B4-BE49-F238E27FC236}">
                <a16:creationId xmlns:a16="http://schemas.microsoft.com/office/drawing/2014/main" id="{8A871D80-62D3-4102-911F-844326B80774}"/>
              </a:ext>
            </a:extLst>
          </p:cNvPr>
          <p:cNvSpPr>
            <a:spLocks noGrp="1"/>
          </p:cNvSpPr>
          <p:nvPr>
            <p:ph sz="half" idx="1"/>
          </p:nvPr>
        </p:nvSpPr>
        <p:spPr>
          <a:xfrm>
            <a:off x="903767" y="2958154"/>
            <a:ext cx="10221433" cy="3517074"/>
          </a:xfrm>
        </p:spPr>
        <p:txBody>
          <a:bodyPr>
            <a:normAutofit/>
          </a:bodyPr>
          <a:lstStyle/>
          <a:p>
            <a:r>
              <a:rPr lang="en-GB" sz="2400" dirty="0">
                <a:solidFill>
                  <a:schemeClr val="tx1"/>
                </a:solidFill>
                <a:latin typeface="Arial" panose="020B0604020202020204" pitchFamily="34" charset="0"/>
                <a:cs typeface="Arial" panose="020B0604020202020204" pitchFamily="34" charset="0"/>
              </a:rPr>
              <a:t>• Robotics has the potential to positively transform lives and work practices, influences every aspect of work and home, raise efficiency and safety levels and provide better levels of service.</a:t>
            </a:r>
          </a:p>
          <a:p>
            <a:r>
              <a:rPr lang="en-GB" sz="2400" dirty="0">
                <a:solidFill>
                  <a:schemeClr val="tx1"/>
                </a:solidFill>
                <a:latin typeface="Arial" panose="020B0604020202020204" pitchFamily="34" charset="0"/>
                <a:cs typeface="Arial" panose="020B0604020202020204" pitchFamily="34" charset="0"/>
              </a:rPr>
              <a:t>• Is the key driver of competitiveness and flexibility in large scale manufacturing industries.</a:t>
            </a:r>
          </a:p>
          <a:p>
            <a:r>
              <a:rPr lang="en-GB" sz="2400" dirty="0">
                <a:solidFill>
                  <a:schemeClr val="tx1"/>
                </a:solidFill>
                <a:latin typeface="Arial" panose="020B0604020202020204" pitchFamily="34" charset="0"/>
                <a:cs typeface="Arial" panose="020B0604020202020204" pitchFamily="34" charset="0"/>
              </a:rPr>
              <a:t>• Without robotics many of Europe’s successful manufacturing industries would not be able to complete from their current European bases of operation.</a:t>
            </a:r>
          </a:p>
          <a:p>
            <a:endParaRPr lang="en-GB" dirty="0"/>
          </a:p>
        </p:txBody>
      </p:sp>
      <p:pic>
        <p:nvPicPr>
          <p:cNvPr id="6" name="Picture 5">
            <a:extLst>
              <a:ext uri="{FF2B5EF4-FFF2-40B4-BE49-F238E27FC236}">
                <a16:creationId xmlns:a16="http://schemas.microsoft.com/office/drawing/2014/main" id="{C858C0A6-64BE-41A0-84A0-F9681CFBCFAB}"/>
              </a:ext>
            </a:extLst>
          </p:cNvPr>
          <p:cNvPicPr>
            <a:picLocks noChangeAspect="1"/>
          </p:cNvPicPr>
          <p:nvPr/>
        </p:nvPicPr>
        <p:blipFill>
          <a:blip r:embed="rId3"/>
          <a:stretch>
            <a:fillRect/>
          </a:stretch>
        </p:blipFill>
        <p:spPr>
          <a:xfrm>
            <a:off x="801236" y="-277452"/>
            <a:ext cx="10205589" cy="1926503"/>
          </a:xfrm>
          <a:prstGeom prst="rect">
            <a:avLst/>
          </a:prstGeom>
        </p:spPr>
      </p:pic>
    </p:spTree>
    <p:extLst>
      <p:ext uri="{BB962C8B-B14F-4D97-AF65-F5344CB8AC3E}">
        <p14:creationId xmlns:p14="http://schemas.microsoft.com/office/powerpoint/2010/main" val="380100419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airplane"/>
      </p:transition>
    </mc:Choice>
    <mc:Fallback>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tile tx="0" ty="0" sx="100000" sy="100000" flip="none" algn="tl"/>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5081A4-6D0A-4450-B473-6A8227D90E83}"/>
              </a:ext>
            </a:extLst>
          </p:cNvPr>
          <p:cNvSpPr>
            <a:spLocks noGrp="1"/>
          </p:cNvSpPr>
          <p:nvPr>
            <p:ph type="title"/>
          </p:nvPr>
        </p:nvSpPr>
        <p:spPr>
          <a:xfrm>
            <a:off x="1143442" y="893269"/>
            <a:ext cx="10211685" cy="786221"/>
          </a:xfrm>
        </p:spPr>
        <p:txBody>
          <a:bodyPr>
            <a:normAutofit/>
          </a:bodyPr>
          <a:lstStyle/>
          <a:p>
            <a:r>
              <a:rPr lang="en-GB" sz="4000" b="1" u="sng" dirty="0">
                <a:solidFill>
                  <a:schemeClr val="tx1"/>
                </a:solidFill>
                <a:latin typeface="Arial" panose="020B0604020202020204" pitchFamily="34" charset="0"/>
                <a:cs typeface="Arial" panose="020B0604020202020204" pitchFamily="34" charset="0"/>
              </a:rPr>
              <a:t>Impact of modern technology introduced</a:t>
            </a:r>
          </a:p>
        </p:txBody>
      </p:sp>
      <p:sp>
        <p:nvSpPr>
          <p:cNvPr id="3" name="Content Placeholder 2">
            <a:extLst>
              <a:ext uri="{FF2B5EF4-FFF2-40B4-BE49-F238E27FC236}">
                <a16:creationId xmlns:a16="http://schemas.microsoft.com/office/drawing/2014/main" id="{784472CF-DD8C-4673-8916-354D22095D38}"/>
              </a:ext>
            </a:extLst>
          </p:cNvPr>
          <p:cNvSpPr>
            <a:spLocks noGrp="1"/>
          </p:cNvSpPr>
          <p:nvPr>
            <p:ph sz="half" idx="1"/>
          </p:nvPr>
        </p:nvSpPr>
        <p:spPr>
          <a:xfrm>
            <a:off x="394888" y="2897124"/>
            <a:ext cx="11797111" cy="3843917"/>
          </a:xfrm>
          <a:noFill/>
        </p:spPr>
        <p:txBody>
          <a:bodyPr>
            <a:noAutofit/>
          </a:bodyPr>
          <a:lstStyle/>
          <a:p>
            <a:r>
              <a:rPr lang="en-GB" sz="1600" b="1" dirty="0">
                <a:solidFill>
                  <a:schemeClr val="tx1"/>
                </a:solidFill>
                <a:latin typeface="Arial" panose="020B0604020202020204" pitchFamily="34" charset="0"/>
                <a:cs typeface="Arial" panose="020B0604020202020204" pitchFamily="34" charset="0"/>
              </a:rPr>
              <a:t>According to Rey (2019) Amazon is using robotics that in one day will have a huge impact in warehouse industry. This robot is capable of reading barcodes and carry shelfs of products. </a:t>
            </a:r>
          </a:p>
          <a:p>
            <a:r>
              <a:rPr lang="en-GB" sz="1600" b="1" dirty="0">
                <a:solidFill>
                  <a:schemeClr val="tx1"/>
                </a:solidFill>
                <a:latin typeface="Arial" panose="020B0604020202020204" pitchFamily="34" charset="0"/>
                <a:cs typeface="Arial" panose="020B0604020202020204" pitchFamily="34" charset="0"/>
              </a:rPr>
              <a:t>With this facility Amazon have the possibility to create a warehouse of robotics for the future, and the only human that will work in it will be the one who will help maintain and fix the automatic robots. </a:t>
            </a:r>
          </a:p>
          <a:p>
            <a:r>
              <a:rPr lang="en-GB" sz="1600" b="1" dirty="0">
                <a:solidFill>
                  <a:schemeClr val="tx1"/>
                </a:solidFill>
                <a:latin typeface="Arial" panose="020B0604020202020204" pitchFamily="34" charset="0"/>
                <a:cs typeface="Arial" panose="020B0604020202020204" pitchFamily="34" charset="0"/>
              </a:rPr>
              <a:t>Also, Rey (2019) relate that the good thing about robotic use at Amazon, it helping the warehouse workers to remain stationary on they work station more comfortable, rather than walk up and down the aisle. </a:t>
            </a:r>
          </a:p>
          <a:p>
            <a:r>
              <a:rPr lang="en-GB" sz="1600" b="1" dirty="0">
                <a:solidFill>
                  <a:schemeClr val="tx1"/>
                </a:solidFill>
                <a:latin typeface="Arial" panose="020B0604020202020204" pitchFamily="34" charset="0"/>
                <a:cs typeface="Arial" panose="020B0604020202020204" pitchFamily="34" charset="0"/>
              </a:rPr>
              <a:t>So those who work in a warehouse with robotic facility have an easy job regarding carry and lifting heavy parcels. Rey (2019) in his article describe that one amazon spokesperson says that this technology helps the company to store more inventory up to 40 percent.</a:t>
            </a:r>
          </a:p>
          <a:p>
            <a:r>
              <a:rPr lang="en-GB" sz="1600" b="1" dirty="0">
                <a:solidFill>
                  <a:schemeClr val="tx1"/>
                </a:solidFill>
                <a:latin typeface="Arial" panose="020B0604020202020204" pitchFamily="34" charset="0"/>
                <a:cs typeface="Arial" panose="020B0604020202020204" pitchFamily="34" charset="0"/>
              </a:rPr>
              <a:t>(Brien,2019) says that without this robotic technology use, the company could not fulfil the consumer demand for packages that they can have it next day on their door steps. </a:t>
            </a:r>
          </a:p>
        </p:txBody>
      </p:sp>
      <p:pic>
        <p:nvPicPr>
          <p:cNvPr id="6" name="Picture 5">
            <a:extLst>
              <a:ext uri="{FF2B5EF4-FFF2-40B4-BE49-F238E27FC236}">
                <a16:creationId xmlns:a16="http://schemas.microsoft.com/office/drawing/2014/main" id="{5005ABEE-8885-4F88-BFA7-DF3C23CFE7AA}"/>
              </a:ext>
            </a:extLst>
          </p:cNvPr>
          <p:cNvPicPr>
            <a:picLocks noChangeAspect="1"/>
          </p:cNvPicPr>
          <p:nvPr/>
        </p:nvPicPr>
        <p:blipFill>
          <a:blip r:embed="rId3"/>
          <a:stretch>
            <a:fillRect/>
          </a:stretch>
        </p:blipFill>
        <p:spPr>
          <a:xfrm>
            <a:off x="1143442" y="-370028"/>
            <a:ext cx="10211685" cy="1932599"/>
          </a:xfrm>
          <a:prstGeom prst="rect">
            <a:avLst/>
          </a:prstGeom>
        </p:spPr>
      </p:pic>
      <p:sp>
        <p:nvSpPr>
          <p:cNvPr id="8" name="TextBox 7">
            <a:extLst>
              <a:ext uri="{FF2B5EF4-FFF2-40B4-BE49-F238E27FC236}">
                <a16:creationId xmlns:a16="http://schemas.microsoft.com/office/drawing/2014/main" id="{2173CEAB-3D3E-45C9-933B-4A711FD8E375}"/>
              </a:ext>
            </a:extLst>
          </p:cNvPr>
          <p:cNvSpPr txBox="1"/>
          <p:nvPr/>
        </p:nvSpPr>
        <p:spPr>
          <a:xfrm>
            <a:off x="3528659" y="1710688"/>
            <a:ext cx="5134682" cy="646331"/>
          </a:xfrm>
          <a:prstGeom prst="rect">
            <a:avLst/>
          </a:prstGeom>
          <a:noFill/>
        </p:spPr>
        <p:txBody>
          <a:bodyPr wrap="square">
            <a:spAutoFit/>
          </a:bodyPr>
          <a:lstStyle/>
          <a:p>
            <a:r>
              <a:rPr lang="en-GB" sz="3600" b="1" u="sng" dirty="0">
                <a:latin typeface="Arial Black" panose="020B0A04020102020204" pitchFamily="34" charset="0"/>
                <a:cs typeface="Arial" panose="020B0604020202020204" pitchFamily="34" charset="0"/>
              </a:rPr>
              <a:t>Amazon Robotics</a:t>
            </a:r>
          </a:p>
        </p:txBody>
      </p:sp>
      <p:sp>
        <p:nvSpPr>
          <p:cNvPr id="10" name="TextBox 9">
            <a:extLst>
              <a:ext uri="{FF2B5EF4-FFF2-40B4-BE49-F238E27FC236}">
                <a16:creationId xmlns:a16="http://schemas.microsoft.com/office/drawing/2014/main" id="{E5B308F7-C51C-471E-B7DF-8DC0C1CA1A12}"/>
              </a:ext>
            </a:extLst>
          </p:cNvPr>
          <p:cNvSpPr txBox="1"/>
          <p:nvPr/>
        </p:nvSpPr>
        <p:spPr>
          <a:xfrm>
            <a:off x="752254" y="2179537"/>
            <a:ext cx="6097772" cy="646331"/>
          </a:xfrm>
          <a:prstGeom prst="rect">
            <a:avLst/>
          </a:prstGeom>
          <a:noFill/>
        </p:spPr>
        <p:txBody>
          <a:bodyPr wrap="square">
            <a:spAutoFit/>
          </a:bodyPr>
          <a:lstStyle/>
          <a:p>
            <a:r>
              <a:rPr lang="en-GB" sz="3600" b="1" u="sng" dirty="0">
                <a:latin typeface="Arial" panose="020B0604020202020204" pitchFamily="34" charset="0"/>
                <a:cs typeface="Arial" panose="020B0604020202020204" pitchFamily="34" charset="0"/>
              </a:rPr>
              <a:t>Positive impacts: </a:t>
            </a:r>
          </a:p>
        </p:txBody>
      </p:sp>
    </p:spTree>
    <p:extLst>
      <p:ext uri="{BB962C8B-B14F-4D97-AF65-F5344CB8AC3E}">
        <p14:creationId xmlns:p14="http://schemas.microsoft.com/office/powerpoint/2010/main" val="1631411087"/>
      </p:ext>
    </p:extLst>
  </p:cSld>
  <p:clrMapOvr>
    <a:masterClrMapping/>
  </p:clrMapOvr>
  <p:transition spd="slow">
    <p:push dir="u"/>
  </p:transition>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tile tx="0" ty="0" sx="100000" sy="100000" flip="none" algn="tl"/>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D10291-D4CD-4B3B-B9DD-AEEBA6F44848}"/>
              </a:ext>
            </a:extLst>
          </p:cNvPr>
          <p:cNvSpPr>
            <a:spLocks noGrp="1"/>
          </p:cNvSpPr>
          <p:nvPr>
            <p:ph type="title"/>
          </p:nvPr>
        </p:nvSpPr>
        <p:spPr>
          <a:xfrm>
            <a:off x="1036320" y="531152"/>
            <a:ext cx="10058400" cy="1450757"/>
          </a:xfrm>
        </p:spPr>
        <p:txBody>
          <a:bodyPr>
            <a:normAutofit/>
          </a:bodyPr>
          <a:lstStyle/>
          <a:p>
            <a:r>
              <a:rPr lang="en-GB" sz="4000" b="1" u="sng" dirty="0">
                <a:solidFill>
                  <a:schemeClr val="tx1"/>
                </a:solidFill>
                <a:latin typeface="Arial" panose="020B0604020202020204" pitchFamily="34" charset="0"/>
                <a:cs typeface="Arial" panose="020B0604020202020204" pitchFamily="34" charset="0"/>
              </a:rPr>
              <a:t>Negative impact: </a:t>
            </a:r>
          </a:p>
        </p:txBody>
      </p:sp>
      <p:sp>
        <p:nvSpPr>
          <p:cNvPr id="3" name="Content Placeholder 2">
            <a:extLst>
              <a:ext uri="{FF2B5EF4-FFF2-40B4-BE49-F238E27FC236}">
                <a16:creationId xmlns:a16="http://schemas.microsoft.com/office/drawing/2014/main" id="{16872549-8BA9-4178-8D5F-DDACD2E0246F}"/>
              </a:ext>
            </a:extLst>
          </p:cNvPr>
          <p:cNvSpPr>
            <a:spLocks noGrp="1"/>
          </p:cNvSpPr>
          <p:nvPr>
            <p:ph sz="half" idx="1"/>
          </p:nvPr>
        </p:nvSpPr>
        <p:spPr>
          <a:xfrm>
            <a:off x="1097279" y="2120900"/>
            <a:ext cx="10821819" cy="4545714"/>
          </a:xfrm>
        </p:spPr>
        <p:txBody>
          <a:bodyPr>
            <a:normAutofit/>
          </a:bodyPr>
          <a:lstStyle/>
          <a:p>
            <a:r>
              <a:rPr lang="en-GB" sz="2000" dirty="0">
                <a:solidFill>
                  <a:schemeClr val="tx1"/>
                </a:solidFill>
                <a:latin typeface="Arial" panose="020B0604020202020204" pitchFamily="34" charset="0"/>
                <a:cs typeface="Arial" panose="020B0604020202020204" pitchFamily="34" charset="0"/>
              </a:rPr>
              <a:t>According to Rey (2019), along with robotic use, comes more expectation from workers. As robots can pick up things much faster, workers have higher target and Amazon expect from workers to develop better skills. </a:t>
            </a:r>
          </a:p>
          <a:p>
            <a:pPr marL="0" indent="0">
              <a:buNone/>
            </a:pPr>
            <a:r>
              <a:rPr lang="en-GB" sz="2000" dirty="0">
                <a:solidFill>
                  <a:schemeClr val="tx1"/>
                </a:solidFill>
                <a:latin typeface="Arial" panose="020B0604020202020204" pitchFamily="34" charset="0"/>
                <a:cs typeface="Arial" panose="020B0604020202020204" pitchFamily="34" charset="0"/>
              </a:rPr>
              <a:t>(Brien, 2019), says in his article that soon or latter Amazon will have a warehouse that will replace human workers with robotics. At the moment warehouses that operated by robotics are giving more pressure and work to the workers, even if they get trained to work along with robotic their standard are set to high to human capability comparing to robotic. </a:t>
            </a:r>
          </a:p>
          <a:p>
            <a:pPr marL="0" indent="0">
              <a:buNone/>
            </a:pPr>
            <a:r>
              <a:rPr lang="en-GB" sz="2000" dirty="0">
                <a:solidFill>
                  <a:schemeClr val="tx1"/>
                </a:solidFill>
                <a:latin typeface="Arial" panose="020B0604020202020204" pitchFamily="34" charset="0"/>
                <a:cs typeface="Arial" panose="020B0604020202020204" pitchFamily="34" charset="0"/>
              </a:rPr>
              <a:t>(Brien,2019) says in his article that amazon warehouse that use robotic technologies are reporting more injuries then those without. </a:t>
            </a:r>
          </a:p>
          <a:p>
            <a:pPr marL="0" indent="0">
              <a:buNone/>
            </a:pPr>
            <a:r>
              <a:rPr lang="en-GB" sz="2000" dirty="0">
                <a:solidFill>
                  <a:schemeClr val="tx1"/>
                </a:solidFill>
                <a:latin typeface="Arial" panose="020B0604020202020204" pitchFamily="34" charset="0"/>
                <a:cs typeface="Arial" panose="020B0604020202020204" pitchFamily="34" charset="0"/>
              </a:rPr>
              <a:t>According to Silverman (2019), critics and advocates are worry that automatic robots will replace totally the human work and that this are unsafe working environment. (Silverman,2019) 6 workers have died in U.S Amazon since November 2018 and 13 have died since 2013, according to this article.</a:t>
            </a:r>
          </a:p>
          <a:p>
            <a:endParaRPr lang="en-GB" dirty="0"/>
          </a:p>
        </p:txBody>
      </p:sp>
      <p:pic>
        <p:nvPicPr>
          <p:cNvPr id="6" name="Picture 5">
            <a:extLst>
              <a:ext uri="{FF2B5EF4-FFF2-40B4-BE49-F238E27FC236}">
                <a16:creationId xmlns:a16="http://schemas.microsoft.com/office/drawing/2014/main" id="{F199DFEE-F14F-4290-A75B-A177B9FE77FD}"/>
              </a:ext>
            </a:extLst>
          </p:cNvPr>
          <p:cNvPicPr>
            <a:picLocks noChangeAspect="1"/>
          </p:cNvPicPr>
          <p:nvPr/>
        </p:nvPicPr>
        <p:blipFill>
          <a:blip r:embed="rId3"/>
          <a:stretch>
            <a:fillRect/>
          </a:stretch>
        </p:blipFill>
        <p:spPr>
          <a:xfrm>
            <a:off x="1097280" y="-288679"/>
            <a:ext cx="10211685" cy="1932599"/>
          </a:xfrm>
          <a:prstGeom prst="rect">
            <a:avLst/>
          </a:prstGeom>
        </p:spPr>
      </p:pic>
    </p:spTree>
    <p:extLst>
      <p:ext uri="{BB962C8B-B14F-4D97-AF65-F5344CB8AC3E}">
        <p14:creationId xmlns:p14="http://schemas.microsoft.com/office/powerpoint/2010/main" val="797835444"/>
      </p:ext>
    </p:extLst>
  </p:cSld>
  <p:clrMapOvr>
    <a:masterClrMapping/>
  </p:clrMapOvr>
  <p:transition spd="slow">
    <p:push dir="u"/>
  </p:transition>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tile tx="0" ty="0" sx="100000" sy="100000" flip="none" algn="tl"/>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63B941-DC3B-4AA0-BE15-F28AFDE1F671}"/>
              </a:ext>
            </a:extLst>
          </p:cNvPr>
          <p:cNvSpPr>
            <a:spLocks noGrp="1"/>
          </p:cNvSpPr>
          <p:nvPr>
            <p:ph type="title"/>
          </p:nvPr>
        </p:nvSpPr>
        <p:spPr>
          <a:xfrm>
            <a:off x="1486744" y="600738"/>
            <a:ext cx="10058400" cy="1450757"/>
          </a:xfrm>
        </p:spPr>
        <p:txBody>
          <a:bodyPr>
            <a:normAutofit/>
          </a:bodyPr>
          <a:lstStyle/>
          <a:p>
            <a:r>
              <a:rPr lang="en-GB" sz="4000" b="1" u="sng" dirty="0">
                <a:solidFill>
                  <a:schemeClr val="tx1"/>
                </a:solidFill>
                <a:latin typeface="Arial" panose="020B0604020202020204" pitchFamily="34" charset="0"/>
                <a:cs typeface="Arial" panose="020B0604020202020204" pitchFamily="34" charset="0"/>
              </a:rPr>
              <a:t>Lessons drawn from the case study</a:t>
            </a:r>
          </a:p>
        </p:txBody>
      </p:sp>
      <p:sp>
        <p:nvSpPr>
          <p:cNvPr id="3" name="Content Placeholder 2">
            <a:extLst>
              <a:ext uri="{FF2B5EF4-FFF2-40B4-BE49-F238E27FC236}">
                <a16:creationId xmlns:a16="http://schemas.microsoft.com/office/drawing/2014/main" id="{0B40DF07-922E-4D68-86C2-DF7686787D51}"/>
              </a:ext>
            </a:extLst>
          </p:cNvPr>
          <p:cNvSpPr>
            <a:spLocks noGrp="1"/>
          </p:cNvSpPr>
          <p:nvPr>
            <p:ph sz="half" idx="1"/>
          </p:nvPr>
        </p:nvSpPr>
        <p:spPr>
          <a:xfrm>
            <a:off x="510363" y="2126512"/>
            <a:ext cx="11578855" cy="4625162"/>
          </a:xfrm>
        </p:spPr>
        <p:txBody>
          <a:bodyPr>
            <a:normAutofit/>
          </a:bodyPr>
          <a:lstStyle/>
          <a:p>
            <a:r>
              <a:rPr lang="en-GB" sz="2000" dirty="0">
                <a:solidFill>
                  <a:schemeClr val="tx1"/>
                </a:solidFill>
                <a:latin typeface="Arial" panose="020B0604020202020204" pitchFamily="34" charset="0"/>
                <a:cs typeface="Arial" panose="020B0604020202020204" pitchFamily="34" charset="0"/>
              </a:rPr>
              <a:t>Modern techniques are important to organizations such as amazon as it improves the overall experience for the customer.</a:t>
            </a:r>
          </a:p>
          <a:p>
            <a:r>
              <a:rPr lang="en-GB" sz="2000" dirty="0">
                <a:solidFill>
                  <a:schemeClr val="tx1"/>
                </a:solidFill>
                <a:latin typeface="Arial" panose="020B0604020202020204" pitchFamily="34" charset="0"/>
                <a:cs typeface="Arial" panose="020B0604020202020204" pitchFamily="34" charset="0"/>
              </a:rPr>
              <a:t>By using modern techniques amazon can ensure that people can get their goods faster, they feel secure when giving out their payment information and makes their experience shopping with amazon stress free. </a:t>
            </a:r>
          </a:p>
          <a:p>
            <a:r>
              <a:rPr lang="en-GB" sz="2000" dirty="0">
                <a:solidFill>
                  <a:schemeClr val="tx1"/>
                </a:solidFill>
                <a:latin typeface="Arial" panose="020B0604020202020204" pitchFamily="34" charset="0"/>
                <a:cs typeface="Arial" panose="020B0604020202020204" pitchFamily="34" charset="0"/>
              </a:rPr>
              <a:t>They have combined lots of different areas of shopping and made this available under 1 roof. </a:t>
            </a:r>
          </a:p>
          <a:p>
            <a:r>
              <a:rPr lang="en-GB" sz="2000" dirty="0">
                <a:solidFill>
                  <a:schemeClr val="tx1"/>
                </a:solidFill>
                <a:latin typeface="Arial" panose="020B0604020202020204" pitchFamily="34" charset="0"/>
                <a:cs typeface="Arial" panose="020B0604020202020204" pitchFamily="34" charset="0"/>
              </a:rPr>
              <a:t>They are constantly evolving and looking for the latest software to unsure they can make their efficiency even better.</a:t>
            </a:r>
          </a:p>
          <a:p>
            <a:r>
              <a:rPr lang="en-GB" sz="2000" dirty="0">
                <a:solidFill>
                  <a:schemeClr val="tx1"/>
                </a:solidFill>
                <a:latin typeface="Arial" panose="020B0604020202020204" pitchFamily="34" charset="0"/>
                <a:cs typeface="Arial" panose="020B0604020202020204" pitchFamily="34" charset="0"/>
              </a:rPr>
              <a:t>If amazon were to stop continually trying to improve, it will fall behind their competitors and the public will begin to shop elsewhere. By being a leader in the online shopping industry and always being first to introduce a new way of shopping or receiving goods they keep their label as the market leader. </a:t>
            </a:r>
          </a:p>
          <a:p>
            <a:endParaRPr lang="en-GB" dirty="0"/>
          </a:p>
        </p:txBody>
      </p:sp>
      <p:pic>
        <p:nvPicPr>
          <p:cNvPr id="6" name="Picture 5">
            <a:extLst>
              <a:ext uri="{FF2B5EF4-FFF2-40B4-BE49-F238E27FC236}">
                <a16:creationId xmlns:a16="http://schemas.microsoft.com/office/drawing/2014/main" id="{91A4C6E3-56E3-4C6D-9FFD-CF731DA4D4B6}"/>
              </a:ext>
            </a:extLst>
          </p:cNvPr>
          <p:cNvPicPr>
            <a:picLocks noChangeAspect="1"/>
          </p:cNvPicPr>
          <p:nvPr/>
        </p:nvPicPr>
        <p:blipFill>
          <a:blip r:embed="rId3"/>
          <a:stretch>
            <a:fillRect/>
          </a:stretch>
        </p:blipFill>
        <p:spPr>
          <a:xfrm>
            <a:off x="1097280" y="-354928"/>
            <a:ext cx="10211685" cy="1932599"/>
          </a:xfrm>
          <a:prstGeom prst="rect">
            <a:avLst/>
          </a:prstGeom>
        </p:spPr>
      </p:pic>
    </p:spTree>
    <p:extLst>
      <p:ext uri="{BB962C8B-B14F-4D97-AF65-F5344CB8AC3E}">
        <p14:creationId xmlns:p14="http://schemas.microsoft.com/office/powerpoint/2010/main" val="979191030"/>
      </p:ext>
    </p:extLst>
  </p:cSld>
  <p:clrMapOvr>
    <a:masterClrMapping/>
  </p:clrMapOvr>
  <p:transition spd="slow">
    <p:push dir="u"/>
  </p:transition>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tile tx="0" ty="0" sx="100000" sy="100000" flip="none" algn="tl"/>
        </a:blip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F7673E1-9CFA-4684-A091-F6AA9996E7C4}"/>
              </a:ext>
            </a:extLst>
          </p:cNvPr>
          <p:cNvSpPr>
            <a:spLocks noGrp="1"/>
          </p:cNvSpPr>
          <p:nvPr>
            <p:ph sz="half" idx="1"/>
          </p:nvPr>
        </p:nvSpPr>
        <p:spPr>
          <a:xfrm>
            <a:off x="1097279" y="2120900"/>
            <a:ext cx="10662329" cy="4396858"/>
          </a:xfrm>
        </p:spPr>
        <p:txBody>
          <a:bodyPr/>
          <a:lstStyle/>
          <a:p>
            <a:r>
              <a:rPr lang="en-GB" sz="2000" dirty="0">
                <a:solidFill>
                  <a:schemeClr val="tx1"/>
                </a:solidFill>
                <a:latin typeface="Arial" panose="020B0604020202020204" pitchFamily="34" charset="0"/>
                <a:cs typeface="Arial" panose="020B0604020202020204" pitchFamily="34" charset="0"/>
              </a:rPr>
              <a:t>When Jeff Bezos started the company, a former Wall Street hedge fund executive, incorporated Amazon.com, choosing the name primarily because it began with the first letter of the alphabet and because of its association with the vast South American river. On the basis of research, he had conducted, Bezos concluded that books would be the most logical product initially to sell online. Amazon.com was not the first company to do so; Computer Literacy, a Silicon Valley bookstore, began selling books from its inventory to its technically astute customers in 1991. However, the promise of Amazon.com was to deliver any book to any reader anywhere.</a:t>
            </a:r>
          </a:p>
          <a:p>
            <a:r>
              <a:rPr lang="en-GB" sz="2000" dirty="0">
                <a:solidFill>
                  <a:schemeClr val="tx1"/>
                </a:solidFill>
                <a:latin typeface="Arial" panose="020B0604020202020204" pitchFamily="34" charset="0"/>
                <a:cs typeface="Arial" panose="020B0604020202020204" pitchFamily="34" charset="0"/>
              </a:rPr>
              <a:t>While Amazon.com famously started as a bookseller, Bezos contended from its start that the site was not merely a retailer of consumer products. He argued that Amazon.com was a technology company whose business was simplifying online transactions for consumers.</a:t>
            </a:r>
          </a:p>
          <a:p>
            <a:endParaRPr lang="en-GB" dirty="0"/>
          </a:p>
        </p:txBody>
      </p:sp>
      <p:pic>
        <p:nvPicPr>
          <p:cNvPr id="6" name="Picture 5">
            <a:extLst>
              <a:ext uri="{FF2B5EF4-FFF2-40B4-BE49-F238E27FC236}">
                <a16:creationId xmlns:a16="http://schemas.microsoft.com/office/drawing/2014/main" id="{6433D23F-65D5-426C-A50A-A46BF1A55789}"/>
              </a:ext>
            </a:extLst>
          </p:cNvPr>
          <p:cNvPicPr>
            <a:picLocks noChangeAspect="1"/>
          </p:cNvPicPr>
          <p:nvPr/>
        </p:nvPicPr>
        <p:blipFill>
          <a:blip r:embed="rId3"/>
          <a:stretch>
            <a:fillRect/>
          </a:stretch>
        </p:blipFill>
        <p:spPr>
          <a:xfrm>
            <a:off x="1115089" y="-362565"/>
            <a:ext cx="10211685" cy="1932599"/>
          </a:xfrm>
          <a:prstGeom prst="rect">
            <a:avLst/>
          </a:prstGeom>
        </p:spPr>
      </p:pic>
    </p:spTree>
    <p:extLst>
      <p:ext uri="{BB962C8B-B14F-4D97-AF65-F5344CB8AC3E}">
        <p14:creationId xmlns:p14="http://schemas.microsoft.com/office/powerpoint/2010/main" val="1069468521"/>
      </p:ext>
    </p:extLst>
  </p:cSld>
  <p:clrMapOvr>
    <a:masterClrMapping/>
  </p:clrMapOvr>
  <p:transition spd="slow">
    <p:push dir="u"/>
  </p:transition>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tile tx="0" ty="0" sx="100000" sy="100000" flip="none" algn="tl"/>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EF8146-7356-4D08-8550-DAB4D2339678}"/>
              </a:ext>
            </a:extLst>
          </p:cNvPr>
          <p:cNvSpPr>
            <a:spLocks noGrp="1"/>
          </p:cNvSpPr>
          <p:nvPr>
            <p:ph type="title"/>
          </p:nvPr>
        </p:nvSpPr>
        <p:spPr>
          <a:xfrm>
            <a:off x="1624968" y="509886"/>
            <a:ext cx="10058400" cy="1450757"/>
          </a:xfrm>
        </p:spPr>
        <p:txBody>
          <a:bodyPr>
            <a:normAutofit/>
          </a:bodyPr>
          <a:lstStyle/>
          <a:p>
            <a:r>
              <a:rPr lang="en-GB" sz="4000" b="1" u="sng" dirty="0">
                <a:solidFill>
                  <a:schemeClr val="tx1"/>
                </a:solidFill>
                <a:latin typeface="Arial" panose="020B0604020202020204" pitchFamily="34" charset="0"/>
                <a:cs typeface="Arial" panose="020B0604020202020204" pitchFamily="34" charset="0"/>
              </a:rPr>
              <a:t>Conclusion</a:t>
            </a:r>
          </a:p>
        </p:txBody>
      </p:sp>
      <p:sp>
        <p:nvSpPr>
          <p:cNvPr id="3" name="Content Placeholder 2">
            <a:extLst>
              <a:ext uri="{FF2B5EF4-FFF2-40B4-BE49-F238E27FC236}">
                <a16:creationId xmlns:a16="http://schemas.microsoft.com/office/drawing/2014/main" id="{E9C26471-3518-4616-BA02-9F5F42B76B5D}"/>
              </a:ext>
            </a:extLst>
          </p:cNvPr>
          <p:cNvSpPr>
            <a:spLocks noGrp="1"/>
          </p:cNvSpPr>
          <p:nvPr>
            <p:ph sz="half" idx="1"/>
          </p:nvPr>
        </p:nvSpPr>
        <p:spPr>
          <a:xfrm>
            <a:off x="1097280" y="2120900"/>
            <a:ext cx="10428413" cy="4227214"/>
          </a:xfrm>
        </p:spPr>
        <p:txBody>
          <a:bodyPr/>
          <a:lstStyle/>
          <a:p>
            <a:r>
              <a:rPr lang="en-GB" sz="2000" dirty="0">
                <a:solidFill>
                  <a:schemeClr val="tx1"/>
                </a:solidFill>
                <a:latin typeface="Arial" panose="020B0604020202020204" pitchFamily="34" charset="0"/>
                <a:cs typeface="Arial" panose="020B0604020202020204" pitchFamily="34" charset="0"/>
              </a:rPr>
              <a:t>A modern business organization like Amazon cannot stand without the help of modern technologies. </a:t>
            </a:r>
          </a:p>
          <a:p>
            <a:r>
              <a:rPr lang="en-GB" sz="2000" dirty="0">
                <a:solidFill>
                  <a:schemeClr val="tx1"/>
                </a:solidFill>
                <a:latin typeface="Arial" panose="020B0604020202020204" pitchFamily="34" charset="0"/>
                <a:cs typeface="Arial" panose="020B0604020202020204" pitchFamily="34" charset="0"/>
              </a:rPr>
              <a:t>Although it is challenging for them to introduce advanced technologies, it can provide long term competitive advantage to the business. </a:t>
            </a:r>
          </a:p>
          <a:p>
            <a:r>
              <a:rPr lang="en-GB" sz="2000" dirty="0">
                <a:solidFill>
                  <a:schemeClr val="tx1"/>
                </a:solidFill>
                <a:latin typeface="Arial" panose="020B0604020202020204" pitchFamily="34" charset="0"/>
                <a:cs typeface="Arial" panose="020B0604020202020204" pitchFamily="34" charset="0"/>
              </a:rPr>
              <a:t>providing special training, the high volume of capital requirement, continuous change management, professional development, security and operating skills, resistance to change among the staffs are the key challenges faced by Amazon before introducing modern technologies. </a:t>
            </a:r>
          </a:p>
          <a:p>
            <a:endParaRPr lang="en-GB" dirty="0"/>
          </a:p>
        </p:txBody>
      </p:sp>
      <p:pic>
        <p:nvPicPr>
          <p:cNvPr id="6" name="Picture 5">
            <a:extLst>
              <a:ext uri="{FF2B5EF4-FFF2-40B4-BE49-F238E27FC236}">
                <a16:creationId xmlns:a16="http://schemas.microsoft.com/office/drawing/2014/main" id="{304D08B8-38E0-4760-8B3F-23F37B90A221}"/>
              </a:ext>
            </a:extLst>
          </p:cNvPr>
          <p:cNvPicPr>
            <a:picLocks noChangeAspect="1"/>
          </p:cNvPicPr>
          <p:nvPr/>
        </p:nvPicPr>
        <p:blipFill>
          <a:blip r:embed="rId3"/>
          <a:stretch>
            <a:fillRect/>
          </a:stretch>
        </p:blipFill>
        <p:spPr>
          <a:xfrm>
            <a:off x="1097280" y="-283863"/>
            <a:ext cx="10211685" cy="1932599"/>
          </a:xfrm>
          <a:prstGeom prst="rect">
            <a:avLst/>
          </a:prstGeom>
        </p:spPr>
      </p:pic>
    </p:spTree>
    <p:extLst>
      <p:ext uri="{BB962C8B-B14F-4D97-AF65-F5344CB8AC3E}">
        <p14:creationId xmlns:p14="http://schemas.microsoft.com/office/powerpoint/2010/main" val="1003445386"/>
      </p:ext>
    </p:extLst>
  </p:cSld>
  <p:clrMapOvr>
    <a:masterClrMapping/>
  </p:clrMapOvr>
  <p:transition spd="slow">
    <p:push dir="u"/>
  </p:transition>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tile tx="0" ty="0" sx="100000" sy="100000" flip="none" algn="tl"/>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747379-B4A0-4D77-8AAC-E014AC0AA954}"/>
              </a:ext>
            </a:extLst>
          </p:cNvPr>
          <p:cNvSpPr>
            <a:spLocks noGrp="1"/>
          </p:cNvSpPr>
          <p:nvPr>
            <p:ph type="title"/>
          </p:nvPr>
        </p:nvSpPr>
        <p:spPr>
          <a:xfrm>
            <a:off x="1349142" y="398720"/>
            <a:ext cx="10058400" cy="1450757"/>
          </a:xfrm>
        </p:spPr>
        <p:txBody>
          <a:bodyPr>
            <a:normAutofit/>
          </a:bodyPr>
          <a:lstStyle/>
          <a:p>
            <a:r>
              <a:rPr lang="en-GB" sz="4000" b="1" u="sng" dirty="0">
                <a:solidFill>
                  <a:schemeClr val="tx1"/>
                </a:solidFill>
                <a:latin typeface="Arial" panose="020B0604020202020204" pitchFamily="34" charset="0"/>
                <a:cs typeface="Arial" panose="020B0604020202020204" pitchFamily="34" charset="0"/>
              </a:rPr>
              <a:t>References</a:t>
            </a:r>
          </a:p>
        </p:txBody>
      </p:sp>
      <p:sp>
        <p:nvSpPr>
          <p:cNvPr id="3" name="Content Placeholder 2">
            <a:extLst>
              <a:ext uri="{FF2B5EF4-FFF2-40B4-BE49-F238E27FC236}">
                <a16:creationId xmlns:a16="http://schemas.microsoft.com/office/drawing/2014/main" id="{EEBB1335-2239-4487-80E0-39CE5F9CC415}"/>
              </a:ext>
            </a:extLst>
          </p:cNvPr>
          <p:cNvSpPr>
            <a:spLocks noGrp="1"/>
          </p:cNvSpPr>
          <p:nvPr>
            <p:ph sz="half" idx="1"/>
          </p:nvPr>
        </p:nvSpPr>
        <p:spPr>
          <a:xfrm>
            <a:off x="170121" y="1849477"/>
            <a:ext cx="11940363" cy="4710811"/>
          </a:xfrm>
        </p:spPr>
        <p:txBody>
          <a:bodyPr>
            <a:normAutofit fontScale="25000" lnSpcReduction="20000"/>
          </a:bodyPr>
          <a:lstStyle/>
          <a:p>
            <a:r>
              <a:rPr lang="en-GB" sz="6400" dirty="0"/>
              <a:t>A Very Brief of Amazon: The Everything Store  </a:t>
            </a:r>
          </a:p>
          <a:p>
            <a:r>
              <a:rPr lang="en-GB" sz="6400" dirty="0"/>
              <a:t>By Christopher McFadden. November 02, 2019 </a:t>
            </a:r>
          </a:p>
          <a:p>
            <a:r>
              <a:rPr lang="en-GB" sz="6400" dirty="0">
                <a:hlinkClick r:id="rId3"/>
              </a:rPr>
              <a:t>https://amp.interestingengineering.com/a-very-brief-history-of-amazon-the-everything-store</a:t>
            </a:r>
            <a:r>
              <a:rPr lang="en-GB" sz="6400" dirty="0"/>
              <a:t>.</a:t>
            </a:r>
          </a:p>
          <a:p>
            <a:r>
              <a:rPr lang="en-GB" sz="6400" dirty="0"/>
              <a:t> Suzette Parmley. The Philadelphia inquired (1969), 2018-02-04 </a:t>
            </a:r>
          </a:p>
          <a:p>
            <a:r>
              <a:rPr lang="en-GB" sz="6400" dirty="0"/>
              <a:t>Armstrong, Ashley. The Time; London(UK) 29 July 2020.</a:t>
            </a:r>
          </a:p>
          <a:p>
            <a:r>
              <a:rPr lang="en-GB" sz="6400" dirty="0"/>
              <a:t>Amazon.com Inc.’s Mission Statement &amp; Vision Statement(an Analysis) by Lawrence Gregory. February 13, 2019 </a:t>
            </a:r>
          </a:p>
          <a:p>
            <a:r>
              <a:rPr lang="en-GB" sz="6400" dirty="0">
                <a:hlinkClick r:id="rId4"/>
              </a:rPr>
              <a:t>http://panmore.com/amazon-com-inc-vision-statement-mission-statement-analysis</a:t>
            </a:r>
            <a:endParaRPr lang="en-GB" sz="6400" dirty="0"/>
          </a:p>
          <a:p>
            <a:r>
              <a:rPr lang="en-GB" sz="6400" dirty="0"/>
              <a:t> Avery Hartman's, July 2020. </a:t>
            </a:r>
            <a:r>
              <a:rPr lang="en-GB" sz="6400" dirty="0">
                <a:hlinkClick r:id="rId5"/>
              </a:rPr>
              <a:t>http://www.businessinsider.com/jeff-bezos-amazon-history-facts-2017</a:t>
            </a:r>
            <a:endParaRPr lang="en-GB" sz="6400" dirty="0"/>
          </a:p>
          <a:p>
            <a:r>
              <a:rPr lang="en-GB" sz="6400" dirty="0"/>
              <a:t>What is Amazon? By Margaret Rouse. 2014  </a:t>
            </a:r>
            <a:r>
              <a:rPr lang="en-GB" sz="6400" dirty="0">
                <a:hlinkClick r:id="rId6"/>
              </a:rPr>
              <a:t>https://whatis.techtarget.com/definition/Amazon</a:t>
            </a:r>
            <a:endParaRPr lang="en-GB" sz="6400" dirty="0"/>
          </a:p>
          <a:p>
            <a:pPr marL="0" indent="0">
              <a:buNone/>
            </a:pPr>
            <a:r>
              <a:rPr lang="en-GB" sz="6400" dirty="0"/>
              <a:t>Murashbekov, O., 2019. CHALLENGES ON INTRODUCING INFORMATION SECURITY STANDARDS: A CASE STUDY. Journal of Security &amp; Sustainability Issues, 8(4).</a:t>
            </a:r>
          </a:p>
          <a:p>
            <a:pPr marL="0" indent="0">
              <a:buNone/>
            </a:pPr>
            <a:r>
              <a:rPr lang="en-GB" sz="6400" dirty="0"/>
              <a:t>Amazon.com. 2020. Amazon. [online] Available at: </a:t>
            </a:r>
            <a:r>
              <a:rPr lang="en-GB" sz="6400" dirty="0">
                <a:hlinkClick r:id="rId7"/>
              </a:rPr>
              <a:t>https://www.amazon.com/</a:t>
            </a:r>
            <a:endParaRPr lang="en-GB" sz="6400" dirty="0"/>
          </a:p>
          <a:p>
            <a:pPr marL="0" indent="0">
              <a:buNone/>
            </a:pPr>
            <a:r>
              <a:rPr lang="en-GB" sz="6400" dirty="0"/>
              <a:t>Demina, E., </a:t>
            </a:r>
            <a:r>
              <a:rPr lang="en-GB" sz="6400" dirty="0" err="1"/>
              <a:t>Atemaskina</a:t>
            </a:r>
            <a:r>
              <a:rPr lang="en-GB" sz="6400" dirty="0"/>
              <a:t>, Y., </a:t>
            </a:r>
            <a:r>
              <a:rPr lang="en-GB" sz="6400" dirty="0" err="1"/>
              <a:t>Kazyuk</a:t>
            </a:r>
            <a:r>
              <a:rPr lang="en-GB" sz="6400" dirty="0"/>
              <a:t>, N. and </a:t>
            </a:r>
            <a:r>
              <a:rPr lang="en-GB" sz="6400" dirty="0" err="1"/>
              <a:t>Mikova</a:t>
            </a:r>
            <a:r>
              <a:rPr lang="en-GB" sz="6400" dirty="0"/>
              <a:t>, M., 2020, January. Problems of Introducing Modern Technologies into the Practice of Preschool Education. In International Scientific and Practical Conference on Education, Health and Human Wellbeing (ICEDER 2019). Atlantis Press.</a:t>
            </a:r>
          </a:p>
          <a:p>
            <a:pPr marL="0" indent="0">
              <a:buNone/>
            </a:pPr>
            <a:r>
              <a:rPr lang="en-GB" sz="6400" dirty="0"/>
              <a:t>Grubor, A., </a:t>
            </a:r>
            <a:r>
              <a:rPr lang="en-GB" sz="6400" dirty="0" err="1"/>
              <a:t>Končar</a:t>
            </a:r>
            <a:r>
              <a:rPr lang="en-GB" sz="6400" dirty="0"/>
              <a:t>, J. and </a:t>
            </a:r>
            <a:r>
              <a:rPr lang="en-GB" sz="6400" dirty="0" err="1"/>
              <a:t>Marić</a:t>
            </a:r>
            <a:r>
              <a:rPr lang="en-GB" sz="6400" dirty="0"/>
              <a:t>, R., 2020. Challenges of introducing intelligent packaging to the retail market of AP Vojvodina. Strategic Management, 25(2), pp.18-26.</a:t>
            </a:r>
          </a:p>
          <a:p>
            <a:pPr marL="0" indent="0">
              <a:buNone/>
            </a:pPr>
            <a:endParaRPr lang="en-GB" sz="6400" dirty="0"/>
          </a:p>
          <a:p>
            <a:pPr marL="0" indent="0">
              <a:buNone/>
            </a:pPr>
            <a:endParaRPr lang="en-GB" sz="4800" dirty="0"/>
          </a:p>
          <a:p>
            <a:pPr marL="0" indent="0">
              <a:buNone/>
            </a:pPr>
            <a:endParaRPr lang="en-GB" dirty="0"/>
          </a:p>
          <a:p>
            <a:endParaRPr lang="en-GB" dirty="0"/>
          </a:p>
          <a:p>
            <a:r>
              <a:rPr lang="en-GB" dirty="0"/>
              <a:t> </a:t>
            </a:r>
          </a:p>
          <a:p>
            <a:endParaRPr lang="en-GB" dirty="0"/>
          </a:p>
          <a:p>
            <a:endParaRPr lang="en-GB" dirty="0"/>
          </a:p>
          <a:p>
            <a:endParaRPr lang="en-GB" dirty="0"/>
          </a:p>
        </p:txBody>
      </p:sp>
      <p:pic>
        <p:nvPicPr>
          <p:cNvPr id="6" name="Picture 5">
            <a:extLst>
              <a:ext uri="{FF2B5EF4-FFF2-40B4-BE49-F238E27FC236}">
                <a16:creationId xmlns:a16="http://schemas.microsoft.com/office/drawing/2014/main" id="{6987F48F-636C-4FCD-B05F-E17FB0F3979D}"/>
              </a:ext>
            </a:extLst>
          </p:cNvPr>
          <p:cNvPicPr>
            <a:picLocks noChangeAspect="1"/>
          </p:cNvPicPr>
          <p:nvPr/>
        </p:nvPicPr>
        <p:blipFill>
          <a:blip r:embed="rId8"/>
          <a:stretch>
            <a:fillRect/>
          </a:stretch>
        </p:blipFill>
        <p:spPr>
          <a:xfrm>
            <a:off x="631173" y="-206072"/>
            <a:ext cx="10211685" cy="1932599"/>
          </a:xfrm>
          <a:prstGeom prst="rect">
            <a:avLst/>
          </a:prstGeom>
        </p:spPr>
      </p:pic>
    </p:spTree>
    <p:extLst>
      <p:ext uri="{BB962C8B-B14F-4D97-AF65-F5344CB8AC3E}">
        <p14:creationId xmlns:p14="http://schemas.microsoft.com/office/powerpoint/2010/main" val="1567361254"/>
      </p:ext>
    </p:extLst>
  </p:cSld>
  <p:clrMapOvr>
    <a:masterClrMapping/>
  </p:clrMapOvr>
  <p:transition spd="slow">
    <p:push dir="u"/>
  </p:transition>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tile tx="0" ty="0" sx="100000" sy="100000" flip="none" algn="tl"/>
        </a:blip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463FA9E-A621-4C86-BBCB-0DCFB60D37E5}"/>
              </a:ext>
            </a:extLst>
          </p:cNvPr>
          <p:cNvSpPr>
            <a:spLocks noGrp="1"/>
          </p:cNvSpPr>
          <p:nvPr>
            <p:ph sz="half" idx="1"/>
          </p:nvPr>
        </p:nvSpPr>
        <p:spPr>
          <a:xfrm>
            <a:off x="314297" y="1932599"/>
            <a:ext cx="10273085" cy="4450497"/>
          </a:xfrm>
        </p:spPr>
        <p:txBody>
          <a:bodyPr>
            <a:noAutofit/>
          </a:bodyPr>
          <a:lstStyle/>
          <a:p>
            <a:pPr marL="0" indent="0">
              <a:buNone/>
            </a:pPr>
            <a:r>
              <a:rPr lang="en-GB" sz="1200" dirty="0"/>
              <a:t> </a:t>
            </a:r>
            <a:r>
              <a:rPr lang="en-GB" sz="1600" dirty="0"/>
              <a:t>How robots are transforming Amazon warehouse jobs-for better and worse. By Jason Del Rey, on December 11,2019 8:00 am. </a:t>
            </a:r>
          </a:p>
          <a:p>
            <a:pPr marL="0" indent="0">
              <a:buNone/>
            </a:pPr>
            <a:r>
              <a:rPr lang="en-GB" sz="1600" dirty="0">
                <a:hlinkClick r:id="rId3"/>
              </a:rPr>
              <a:t>http://www.vox.com/recode/2019/12/11/20982652/robots-amazon-warehouse-jobs-automation</a:t>
            </a:r>
            <a:endParaRPr lang="en-GB" sz="1600" dirty="0"/>
          </a:p>
          <a:p>
            <a:pPr marL="0" indent="0">
              <a:buNone/>
            </a:pPr>
            <a:r>
              <a:rPr lang="en-GB" sz="1600" dirty="0"/>
              <a:t>As robots slowly take over Amazon’s warehouses, are they causing more harm tan good? </a:t>
            </a:r>
          </a:p>
          <a:p>
            <a:pPr marL="0" indent="0">
              <a:buNone/>
            </a:pPr>
            <a:r>
              <a:rPr lang="en-GB" sz="1600" dirty="0"/>
              <a:t>By Matt O'Brien, Monday 30 December 2019, 12:12 </a:t>
            </a:r>
          </a:p>
          <a:p>
            <a:pPr marL="0" indent="0">
              <a:buNone/>
            </a:pPr>
            <a:r>
              <a:rPr lang="en-GB" sz="1600" dirty="0">
                <a:hlinkClick r:id="rId4"/>
              </a:rPr>
              <a:t>https://www:independent.co.uk/news/business/rebots-amazon-delivery-artificial-intelligence-technology-a9264036.html</a:t>
            </a:r>
            <a:r>
              <a:rPr lang="en-GB" sz="1600" dirty="0"/>
              <a:t>.</a:t>
            </a:r>
          </a:p>
          <a:p>
            <a:pPr marL="0" indent="0">
              <a:buNone/>
            </a:pPr>
            <a:r>
              <a:rPr lang="en-GB" sz="1600" dirty="0"/>
              <a:t>How humans and robots work side-by-side in Amazon fulfilment centre. By Ellie Silverman, June 19,2019. </a:t>
            </a:r>
          </a:p>
          <a:p>
            <a:pPr marL="0" indent="0">
              <a:buNone/>
            </a:pPr>
            <a:r>
              <a:rPr lang="en-GB" sz="1600" dirty="0"/>
              <a:t>https://phys.org/news/2019-06-humans-robots-side-by-side-amazon-fulfillment.html. </a:t>
            </a:r>
          </a:p>
        </p:txBody>
      </p:sp>
      <p:pic>
        <p:nvPicPr>
          <p:cNvPr id="6" name="Picture 5">
            <a:extLst>
              <a:ext uri="{FF2B5EF4-FFF2-40B4-BE49-F238E27FC236}">
                <a16:creationId xmlns:a16="http://schemas.microsoft.com/office/drawing/2014/main" id="{AD5A22B5-2A99-4EFA-9BEE-245DA2F866F0}"/>
              </a:ext>
            </a:extLst>
          </p:cNvPr>
          <p:cNvPicPr>
            <a:picLocks noChangeAspect="1"/>
          </p:cNvPicPr>
          <p:nvPr/>
        </p:nvPicPr>
        <p:blipFill>
          <a:blip r:embed="rId5"/>
          <a:stretch>
            <a:fillRect/>
          </a:stretch>
        </p:blipFill>
        <p:spPr>
          <a:xfrm>
            <a:off x="314297" y="0"/>
            <a:ext cx="10211685" cy="1932599"/>
          </a:xfrm>
          <a:prstGeom prst="rect">
            <a:avLst/>
          </a:prstGeom>
        </p:spPr>
      </p:pic>
    </p:spTree>
    <p:extLst>
      <p:ext uri="{BB962C8B-B14F-4D97-AF65-F5344CB8AC3E}">
        <p14:creationId xmlns:p14="http://schemas.microsoft.com/office/powerpoint/2010/main" val="2595115409"/>
      </p:ext>
    </p:extLst>
  </p:cSld>
  <p:clrMapOvr>
    <a:masterClrMapping/>
  </p:clrMapOvr>
  <p:transition spd="slow">
    <p:push dir="u"/>
  </p:transition>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2">
            <a:extLst>
              <a:ext uri="{BEBA8EAE-BF5A-486C-A8C5-ECC9F3942E4B}">
                <a14:imgProps xmlns:a14="http://schemas.microsoft.com/office/drawing/2010/main">
                  <a14:imgLayer r:embed="rId3">
                    <a14:imgEffect>
                      <a14:artisticTexturizer/>
                    </a14:imgEffect>
                  </a14:imgLayer>
                </a14:imgProps>
              </a:ext>
            </a:extLst>
          </a:blip>
          <a:srcRect/>
          <a:tile tx="0" ty="0" sx="100000" sy="100000" flip="none" algn="tl"/>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3321F7-5DF6-4F0D-9018-B1F8A02ED600}"/>
              </a:ext>
            </a:extLst>
          </p:cNvPr>
          <p:cNvSpPr>
            <a:spLocks noGrp="1"/>
          </p:cNvSpPr>
          <p:nvPr>
            <p:ph type="title"/>
          </p:nvPr>
        </p:nvSpPr>
        <p:spPr>
          <a:xfrm>
            <a:off x="1882472" y="2065707"/>
            <a:ext cx="10058400" cy="1450757"/>
          </a:xfrm>
        </p:spPr>
        <p:txBody>
          <a:bodyPr/>
          <a:lstStyle/>
          <a:p>
            <a:r>
              <a:rPr lang="en-GB" b="1" u="sng" dirty="0">
                <a:solidFill>
                  <a:schemeClr val="tx1"/>
                </a:solidFill>
                <a:latin typeface="Arial Black" panose="020B0A04020102020204" pitchFamily="34" charset="0"/>
              </a:rPr>
              <a:t>Questions and Answers</a:t>
            </a:r>
          </a:p>
        </p:txBody>
      </p:sp>
      <p:pic>
        <p:nvPicPr>
          <p:cNvPr id="6" name="Picture 5">
            <a:extLst>
              <a:ext uri="{FF2B5EF4-FFF2-40B4-BE49-F238E27FC236}">
                <a16:creationId xmlns:a16="http://schemas.microsoft.com/office/drawing/2014/main" id="{5E8BB33E-77DE-422A-B0EB-4FD2B8663F93}"/>
              </a:ext>
            </a:extLst>
          </p:cNvPr>
          <p:cNvPicPr>
            <a:picLocks noChangeAspect="1"/>
          </p:cNvPicPr>
          <p:nvPr/>
        </p:nvPicPr>
        <p:blipFill>
          <a:blip r:embed="rId4"/>
          <a:stretch>
            <a:fillRect/>
          </a:stretch>
        </p:blipFill>
        <p:spPr>
          <a:xfrm>
            <a:off x="592592" y="0"/>
            <a:ext cx="10211685" cy="1932599"/>
          </a:xfrm>
          <a:prstGeom prst="rect">
            <a:avLst/>
          </a:prstGeom>
        </p:spPr>
      </p:pic>
    </p:spTree>
    <p:extLst>
      <p:ext uri="{BB962C8B-B14F-4D97-AF65-F5344CB8AC3E}">
        <p14:creationId xmlns:p14="http://schemas.microsoft.com/office/powerpoint/2010/main" val="3271622626"/>
      </p:ext>
    </p:extLst>
  </p:cSld>
  <p:clrMapOvr>
    <a:masterClrMapping/>
  </p:clrMapOvr>
  <p:transition spd="slow">
    <p:push dir="u"/>
  </p:transition>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796</TotalTime>
  <Words>2778</Words>
  <Application>Microsoft Office PowerPoint</Application>
  <PresentationFormat>Widescreen</PresentationFormat>
  <Paragraphs>162</Paragraphs>
  <Slides>25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25</vt:i4>
      </vt:variant>
    </vt:vector>
  </HeadingPairs>
  <TitlesOfParts>
    <vt:vector size="30" baseType="lpstr">
      <vt:lpstr>Arial</vt:lpstr>
      <vt:lpstr>Arial Black</vt:lpstr>
      <vt:lpstr>Calibri</vt:lpstr>
      <vt:lpstr>Calibri Light</vt:lpstr>
      <vt:lpstr>Office Theme</vt:lpstr>
      <vt:lpstr>BMSW4003   Digital Skills and Research Methods</vt:lpstr>
      <vt:lpstr>Amazon.com</vt:lpstr>
      <vt:lpstr>Amazon.com</vt:lpstr>
      <vt:lpstr>Introduction</vt:lpstr>
      <vt:lpstr>Background of the organization</vt:lpstr>
      <vt:lpstr> Aim and objectives:</vt:lpstr>
      <vt:lpstr>Mission and vision of the organization </vt:lpstr>
      <vt:lpstr>Current status &amp; Services </vt:lpstr>
      <vt:lpstr>Challenges before introducing modern technology</vt:lpstr>
      <vt:lpstr>Capital requirement </vt:lpstr>
      <vt:lpstr>Continuous change or update of the modern technologies</vt:lpstr>
      <vt:lpstr>Resistance to changes</vt:lpstr>
      <vt:lpstr>Insights of Modern Technology Introduced</vt:lpstr>
      <vt:lpstr>Characteristics of Amazon Robotics</vt:lpstr>
      <vt:lpstr>Models of robots: </vt:lpstr>
      <vt:lpstr>Advantages/Disadvantages of Kiva Systems:</vt:lpstr>
      <vt:lpstr>Importance of Robotics technology:</vt:lpstr>
      <vt:lpstr>Impact of modern technology introduced</vt:lpstr>
      <vt:lpstr>Negative impact: </vt:lpstr>
      <vt:lpstr>Lessons drawn from the case study</vt:lpstr>
      <vt:lpstr>PowerPoint Presentation</vt:lpstr>
      <vt:lpstr>Conclusion</vt:lpstr>
      <vt:lpstr>References</vt:lpstr>
      <vt:lpstr>PowerPoint Presentation</vt:lpstr>
      <vt:lpstr>Questions and Answers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BMSW4003   Digital Skills and Research Methods</dc:title>
  <dc:creator>Vishal Kainth</dc:creator>
  <cp:lastModifiedBy>Vishal Kainth</cp:lastModifiedBy>
  <cp:revision>24</cp:revision>
  <dcterms:created xsi:type="dcterms:W3CDTF">2020-08-21T06:41:08Z</dcterms:created>
  <dcterms:modified xsi:type="dcterms:W3CDTF">2020-08-21T19:57:19Z</dcterms:modified>
</cp:coreProperties>
</file>