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310" r:id="rId2"/>
    <p:sldId id="308" r:id="rId3"/>
    <p:sldId id="309" r:id="rId4"/>
    <p:sldId id="260" r:id="rId5"/>
    <p:sldId id="311" r:id="rId6"/>
    <p:sldId id="312" r:id="rId7"/>
    <p:sldId id="313" r:id="rId8"/>
    <p:sldId id="314" r:id="rId9"/>
    <p:sldId id="315" r:id="rId10"/>
    <p:sldId id="322" r:id="rId11"/>
    <p:sldId id="316" r:id="rId12"/>
    <p:sldId id="317" r:id="rId13"/>
    <p:sldId id="318" r:id="rId14"/>
    <p:sldId id="319" r:id="rId15"/>
    <p:sldId id="355" r:id="rId16"/>
    <p:sldId id="320" r:id="rId17"/>
    <p:sldId id="321" r:id="rId18"/>
    <p:sldId id="323" r:id="rId19"/>
    <p:sldId id="324" r:id="rId20"/>
    <p:sldId id="325" r:id="rId21"/>
    <p:sldId id="326" r:id="rId22"/>
    <p:sldId id="327" r:id="rId23"/>
    <p:sldId id="328" r:id="rId24"/>
    <p:sldId id="345" r:id="rId25"/>
    <p:sldId id="346" r:id="rId26"/>
    <p:sldId id="347" r:id="rId27"/>
    <p:sldId id="348" r:id="rId28"/>
    <p:sldId id="261" r:id="rId29"/>
    <p:sldId id="329" r:id="rId30"/>
    <p:sldId id="330" r:id="rId31"/>
    <p:sldId id="331" r:id="rId32"/>
    <p:sldId id="332" r:id="rId33"/>
    <p:sldId id="262" r:id="rId34"/>
    <p:sldId id="333" r:id="rId35"/>
    <p:sldId id="334" r:id="rId36"/>
    <p:sldId id="335" r:id="rId37"/>
    <p:sldId id="336" r:id="rId38"/>
    <p:sldId id="337" r:id="rId39"/>
    <p:sldId id="339" r:id="rId40"/>
    <p:sldId id="338" r:id="rId41"/>
    <p:sldId id="340" r:id="rId42"/>
    <p:sldId id="341" r:id="rId43"/>
    <p:sldId id="343" r:id="rId44"/>
    <p:sldId id="353" r:id="rId45"/>
    <p:sldId id="351" r:id="rId46"/>
    <p:sldId id="352" r:id="rId47"/>
    <p:sldId id="354" r:id="rId4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221"/>
    <p:restoredTop sz="93972"/>
  </p:normalViewPr>
  <p:slideViewPr>
    <p:cSldViewPr snapToGrid="0" snapToObjects="1">
      <p:cViewPr varScale="1">
        <p:scale>
          <a:sx n="90" d="100"/>
          <a:sy n="90" d="100"/>
        </p:scale>
        <p:origin x="464"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0FE619-8E3F-714F-BA40-1BEB1C1DB8D9}" type="datetimeFigureOut">
              <a:rPr lang="en-GB" smtClean="0"/>
              <a:t>27/02/2023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4BF6BD-9201-3C4C-894F-C0091E3DB85C}" type="slidenum">
              <a:rPr lang="en-GB" smtClean="0"/>
              <a:t>‹#›</a:t>
            </a:fld>
            <a:endParaRPr lang="en-GB"/>
          </a:p>
        </p:txBody>
      </p:sp>
    </p:spTree>
    <p:extLst>
      <p:ext uri="{BB962C8B-B14F-4D97-AF65-F5344CB8AC3E}">
        <p14:creationId xmlns:p14="http://schemas.microsoft.com/office/powerpoint/2010/main" val="2239949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1</a:t>
            </a:r>
          </a:p>
        </p:txBody>
      </p:sp>
      <p:sp>
        <p:nvSpPr>
          <p:cNvPr id="4" name="Slide Number Placeholder 3"/>
          <p:cNvSpPr>
            <a:spLocks noGrp="1"/>
          </p:cNvSpPr>
          <p:nvPr>
            <p:ph type="sldNum" sz="quarter" idx="5"/>
          </p:nvPr>
        </p:nvSpPr>
        <p:spPr/>
        <p:txBody>
          <a:bodyPr/>
          <a:lstStyle/>
          <a:p>
            <a:fld id="{CA4BF6BD-9201-3C4C-894F-C0091E3DB85C}" type="slidenum">
              <a:rPr lang="en-GB" smtClean="0"/>
              <a:t>5</a:t>
            </a:fld>
            <a:endParaRPr lang="en-GB"/>
          </a:p>
        </p:txBody>
      </p:sp>
    </p:spTree>
    <p:extLst>
      <p:ext uri="{BB962C8B-B14F-4D97-AF65-F5344CB8AC3E}">
        <p14:creationId xmlns:p14="http://schemas.microsoft.com/office/powerpoint/2010/main" val="1893042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a:t>
            </a:r>
          </a:p>
        </p:txBody>
      </p:sp>
      <p:sp>
        <p:nvSpPr>
          <p:cNvPr id="4" name="Slide Number Placeholder 3"/>
          <p:cNvSpPr>
            <a:spLocks noGrp="1"/>
          </p:cNvSpPr>
          <p:nvPr>
            <p:ph type="sldNum" sz="quarter" idx="5"/>
          </p:nvPr>
        </p:nvSpPr>
        <p:spPr/>
        <p:txBody>
          <a:bodyPr/>
          <a:lstStyle/>
          <a:p>
            <a:fld id="{CA4BF6BD-9201-3C4C-894F-C0091E3DB85C}" type="slidenum">
              <a:rPr lang="en-GB" smtClean="0"/>
              <a:t>6</a:t>
            </a:fld>
            <a:endParaRPr lang="en-GB"/>
          </a:p>
        </p:txBody>
      </p:sp>
    </p:spTree>
    <p:extLst>
      <p:ext uri="{BB962C8B-B14F-4D97-AF65-F5344CB8AC3E}">
        <p14:creationId xmlns:p14="http://schemas.microsoft.com/office/powerpoint/2010/main" val="2712631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a:t>
            </a:r>
          </a:p>
        </p:txBody>
      </p:sp>
      <p:sp>
        <p:nvSpPr>
          <p:cNvPr id="4" name="Slide Number Placeholder 3"/>
          <p:cNvSpPr>
            <a:spLocks noGrp="1"/>
          </p:cNvSpPr>
          <p:nvPr>
            <p:ph type="sldNum" sz="quarter" idx="5"/>
          </p:nvPr>
        </p:nvSpPr>
        <p:spPr/>
        <p:txBody>
          <a:bodyPr/>
          <a:lstStyle/>
          <a:p>
            <a:fld id="{CA4BF6BD-9201-3C4C-894F-C0091E3DB85C}" type="slidenum">
              <a:rPr lang="en-GB" smtClean="0"/>
              <a:t>7</a:t>
            </a:fld>
            <a:endParaRPr lang="en-GB"/>
          </a:p>
        </p:txBody>
      </p:sp>
    </p:spTree>
    <p:extLst>
      <p:ext uri="{BB962C8B-B14F-4D97-AF65-F5344CB8AC3E}">
        <p14:creationId xmlns:p14="http://schemas.microsoft.com/office/powerpoint/2010/main" val="3907196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a:t>
            </a:r>
          </a:p>
        </p:txBody>
      </p:sp>
      <p:sp>
        <p:nvSpPr>
          <p:cNvPr id="4" name="Slide Number Placeholder 3"/>
          <p:cNvSpPr>
            <a:spLocks noGrp="1"/>
          </p:cNvSpPr>
          <p:nvPr>
            <p:ph type="sldNum" sz="quarter" idx="5"/>
          </p:nvPr>
        </p:nvSpPr>
        <p:spPr/>
        <p:txBody>
          <a:bodyPr/>
          <a:lstStyle/>
          <a:p>
            <a:fld id="{CA4BF6BD-9201-3C4C-894F-C0091E3DB85C}" type="slidenum">
              <a:rPr lang="en-GB" smtClean="0"/>
              <a:t>8</a:t>
            </a:fld>
            <a:endParaRPr lang="en-GB"/>
          </a:p>
        </p:txBody>
      </p:sp>
    </p:spTree>
    <p:extLst>
      <p:ext uri="{BB962C8B-B14F-4D97-AF65-F5344CB8AC3E}">
        <p14:creationId xmlns:p14="http://schemas.microsoft.com/office/powerpoint/2010/main" val="1458998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3</a:t>
            </a:r>
          </a:p>
        </p:txBody>
      </p:sp>
      <p:sp>
        <p:nvSpPr>
          <p:cNvPr id="4" name="Slide Number Placeholder 3"/>
          <p:cNvSpPr>
            <a:spLocks noGrp="1"/>
          </p:cNvSpPr>
          <p:nvPr>
            <p:ph type="sldNum" sz="quarter" idx="5"/>
          </p:nvPr>
        </p:nvSpPr>
        <p:spPr/>
        <p:txBody>
          <a:bodyPr/>
          <a:lstStyle/>
          <a:p>
            <a:fld id="{CA4BF6BD-9201-3C4C-894F-C0091E3DB85C}" type="slidenum">
              <a:rPr lang="en-GB" smtClean="0"/>
              <a:t>9</a:t>
            </a:fld>
            <a:endParaRPr lang="en-GB"/>
          </a:p>
        </p:txBody>
      </p:sp>
    </p:spTree>
    <p:extLst>
      <p:ext uri="{BB962C8B-B14F-4D97-AF65-F5344CB8AC3E}">
        <p14:creationId xmlns:p14="http://schemas.microsoft.com/office/powerpoint/2010/main" val="3938508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4</a:t>
            </a:r>
          </a:p>
        </p:txBody>
      </p:sp>
      <p:sp>
        <p:nvSpPr>
          <p:cNvPr id="4" name="Slide Number Placeholder 3"/>
          <p:cNvSpPr>
            <a:spLocks noGrp="1"/>
          </p:cNvSpPr>
          <p:nvPr>
            <p:ph type="sldNum" sz="quarter" idx="5"/>
          </p:nvPr>
        </p:nvSpPr>
        <p:spPr/>
        <p:txBody>
          <a:bodyPr/>
          <a:lstStyle/>
          <a:p>
            <a:fld id="{CA4BF6BD-9201-3C4C-894F-C0091E3DB85C}" type="slidenum">
              <a:rPr lang="en-GB" smtClean="0"/>
              <a:t>10</a:t>
            </a:fld>
            <a:endParaRPr lang="en-GB"/>
          </a:p>
        </p:txBody>
      </p:sp>
    </p:spTree>
    <p:extLst>
      <p:ext uri="{BB962C8B-B14F-4D97-AF65-F5344CB8AC3E}">
        <p14:creationId xmlns:p14="http://schemas.microsoft.com/office/powerpoint/2010/main" val="3288700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Cambria" panose="02040503050406030204" pitchFamily="18" charset="0"/>
                <a:ea typeface="MS Mincho" panose="02020609040205080304" pitchFamily="49" charset="-128"/>
                <a:cs typeface="Times New Roman" panose="02020603050405020304" pitchFamily="18" charset="0"/>
              </a:rPr>
              <a:t>Page 5</a:t>
            </a:r>
          </a:p>
          <a:p>
            <a:pPr>
              <a:lnSpc>
                <a:spcPct val="150000"/>
              </a:lnSpc>
            </a:pP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50000"/>
              </a:lnSpc>
            </a:pPr>
            <a:r>
              <a:rPr lang="en-GB" sz="1800" dirty="0">
                <a:effectLst/>
                <a:latin typeface="Cambria" panose="02040503050406030204" pitchFamily="18" charset="0"/>
                <a:ea typeface="MS Mincho" panose="02020609040205080304" pitchFamily="49" charset="-128"/>
                <a:cs typeface="Times New Roman" panose="02020603050405020304" pitchFamily="18" charset="0"/>
              </a:rPr>
              <a:t>Revivifying = to give new life or vigour to...</a:t>
            </a:r>
          </a:p>
          <a:p>
            <a:pPr>
              <a:lnSpc>
                <a:spcPct val="150000"/>
              </a:lnSpc>
            </a:pPr>
            <a:r>
              <a:rPr lang="en-GB" sz="1800" dirty="0">
                <a:effectLst/>
                <a:latin typeface="Cambria" panose="02040503050406030204" pitchFamily="18" charset="0"/>
                <a:ea typeface="MS Mincho" panose="02020609040205080304" pitchFamily="49" charset="-128"/>
                <a:cs typeface="Times New Roman" panose="02020603050405020304" pitchFamily="18" charset="0"/>
              </a:rPr>
              <a:t>axiomatic = self-evident or unquestionable</a:t>
            </a:r>
          </a:p>
        </p:txBody>
      </p:sp>
      <p:sp>
        <p:nvSpPr>
          <p:cNvPr id="4" name="Slide Number Placeholder 3"/>
          <p:cNvSpPr>
            <a:spLocks noGrp="1"/>
          </p:cNvSpPr>
          <p:nvPr>
            <p:ph type="sldNum" sz="quarter" idx="5"/>
          </p:nvPr>
        </p:nvSpPr>
        <p:spPr/>
        <p:txBody>
          <a:bodyPr/>
          <a:lstStyle/>
          <a:p>
            <a:fld id="{CA4BF6BD-9201-3C4C-894F-C0091E3DB85C}" type="slidenum">
              <a:rPr lang="en-GB" smtClean="0"/>
              <a:t>11</a:t>
            </a:fld>
            <a:endParaRPr lang="en-GB"/>
          </a:p>
        </p:txBody>
      </p:sp>
    </p:spTree>
    <p:extLst>
      <p:ext uri="{BB962C8B-B14F-4D97-AF65-F5344CB8AC3E}">
        <p14:creationId xmlns:p14="http://schemas.microsoft.com/office/powerpoint/2010/main" val="1328212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5</a:t>
            </a:r>
          </a:p>
        </p:txBody>
      </p:sp>
      <p:sp>
        <p:nvSpPr>
          <p:cNvPr id="4" name="Slide Number Placeholder 3"/>
          <p:cNvSpPr>
            <a:spLocks noGrp="1"/>
          </p:cNvSpPr>
          <p:nvPr>
            <p:ph type="sldNum" sz="quarter" idx="5"/>
          </p:nvPr>
        </p:nvSpPr>
        <p:spPr/>
        <p:txBody>
          <a:bodyPr/>
          <a:lstStyle/>
          <a:p>
            <a:fld id="{CA4BF6BD-9201-3C4C-894F-C0091E3DB85C}" type="slidenum">
              <a:rPr lang="en-GB" smtClean="0"/>
              <a:t>12</a:t>
            </a:fld>
            <a:endParaRPr lang="en-GB"/>
          </a:p>
        </p:txBody>
      </p:sp>
    </p:spTree>
    <p:extLst>
      <p:ext uri="{BB962C8B-B14F-4D97-AF65-F5344CB8AC3E}">
        <p14:creationId xmlns:p14="http://schemas.microsoft.com/office/powerpoint/2010/main" val="2362362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6</a:t>
            </a:r>
          </a:p>
        </p:txBody>
      </p:sp>
      <p:sp>
        <p:nvSpPr>
          <p:cNvPr id="4" name="Slide Number Placeholder 3"/>
          <p:cNvSpPr>
            <a:spLocks noGrp="1"/>
          </p:cNvSpPr>
          <p:nvPr>
            <p:ph type="sldNum" sz="quarter" idx="5"/>
          </p:nvPr>
        </p:nvSpPr>
        <p:spPr/>
        <p:txBody>
          <a:bodyPr/>
          <a:lstStyle/>
          <a:p>
            <a:fld id="{CA4BF6BD-9201-3C4C-894F-C0091E3DB85C}" type="slidenum">
              <a:rPr lang="en-GB" smtClean="0"/>
              <a:t>13</a:t>
            </a:fld>
            <a:endParaRPr lang="en-GB"/>
          </a:p>
        </p:txBody>
      </p:sp>
    </p:spTree>
    <p:extLst>
      <p:ext uri="{BB962C8B-B14F-4D97-AF65-F5344CB8AC3E}">
        <p14:creationId xmlns:p14="http://schemas.microsoft.com/office/powerpoint/2010/main" val="2154786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Zutons Valerie - https://</a:t>
            </a:r>
            <a:r>
              <a:rPr lang="en-GB" dirty="0" err="1"/>
              <a:t>www.youtube.com</a:t>
            </a:r>
            <a:r>
              <a:rPr lang="en-GB" dirty="0"/>
              <a:t>/</a:t>
            </a:r>
            <a:r>
              <a:rPr lang="en-GB" dirty="0" err="1"/>
              <a:t>watch?v</a:t>
            </a:r>
            <a:r>
              <a:rPr lang="en-GB" dirty="0"/>
              <a:t>=L3xpmfJp0Xc released 19</a:t>
            </a:r>
            <a:r>
              <a:rPr lang="en-GB" baseline="30000" dirty="0"/>
              <a:t>th</a:t>
            </a:r>
            <a:r>
              <a:rPr lang="en-GB" dirty="0"/>
              <a:t> June 2006 vs </a:t>
            </a:r>
            <a:r>
              <a:rPr lang="en-GB" dirty="0" err="1"/>
              <a:t>Ronson’s</a:t>
            </a:r>
            <a:r>
              <a:rPr lang="en-GB" dirty="0"/>
              <a:t> 15</a:t>
            </a:r>
            <a:r>
              <a:rPr lang="en-GB" baseline="30000" dirty="0"/>
              <a:t>th</a:t>
            </a:r>
            <a:r>
              <a:rPr lang="en-GB" dirty="0"/>
              <a:t> Oct 2007</a:t>
            </a:r>
          </a:p>
        </p:txBody>
      </p:sp>
      <p:sp>
        <p:nvSpPr>
          <p:cNvPr id="4" name="Slide Number Placeholder 3"/>
          <p:cNvSpPr>
            <a:spLocks noGrp="1"/>
          </p:cNvSpPr>
          <p:nvPr>
            <p:ph type="sldNum" sz="quarter" idx="5"/>
          </p:nvPr>
        </p:nvSpPr>
        <p:spPr/>
        <p:txBody>
          <a:bodyPr/>
          <a:lstStyle/>
          <a:p>
            <a:fld id="{CA4BF6BD-9201-3C4C-894F-C0091E3DB85C}" type="slidenum">
              <a:rPr lang="en-GB" smtClean="0"/>
              <a:t>14</a:t>
            </a:fld>
            <a:endParaRPr lang="en-GB"/>
          </a:p>
        </p:txBody>
      </p:sp>
    </p:spTree>
    <p:extLst>
      <p:ext uri="{BB962C8B-B14F-4D97-AF65-F5344CB8AC3E}">
        <p14:creationId xmlns:p14="http://schemas.microsoft.com/office/powerpoint/2010/main" val="29053960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Intertextuality…</a:t>
            </a:r>
          </a:p>
        </p:txBody>
      </p:sp>
      <p:sp>
        <p:nvSpPr>
          <p:cNvPr id="4" name="Slide Number Placeholder 3"/>
          <p:cNvSpPr>
            <a:spLocks noGrp="1"/>
          </p:cNvSpPr>
          <p:nvPr>
            <p:ph type="sldNum" sz="quarter" idx="5"/>
          </p:nvPr>
        </p:nvSpPr>
        <p:spPr/>
        <p:txBody>
          <a:bodyPr/>
          <a:lstStyle/>
          <a:p>
            <a:fld id="{CA4BF6BD-9201-3C4C-894F-C0091E3DB85C}" type="slidenum">
              <a:rPr lang="en-GB" smtClean="0"/>
              <a:t>15</a:t>
            </a:fld>
            <a:endParaRPr lang="en-GB"/>
          </a:p>
        </p:txBody>
      </p:sp>
    </p:spTree>
    <p:extLst>
      <p:ext uri="{BB962C8B-B14F-4D97-AF65-F5344CB8AC3E}">
        <p14:creationId xmlns:p14="http://schemas.microsoft.com/office/powerpoint/2010/main" val="30753967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7</a:t>
            </a:r>
          </a:p>
        </p:txBody>
      </p:sp>
      <p:sp>
        <p:nvSpPr>
          <p:cNvPr id="4" name="Slide Number Placeholder 3"/>
          <p:cNvSpPr>
            <a:spLocks noGrp="1"/>
          </p:cNvSpPr>
          <p:nvPr>
            <p:ph type="sldNum" sz="quarter" idx="5"/>
          </p:nvPr>
        </p:nvSpPr>
        <p:spPr/>
        <p:txBody>
          <a:bodyPr/>
          <a:lstStyle/>
          <a:p>
            <a:fld id="{CA4BF6BD-9201-3C4C-894F-C0091E3DB85C}" type="slidenum">
              <a:rPr lang="en-GB" smtClean="0"/>
              <a:t>16</a:t>
            </a:fld>
            <a:endParaRPr lang="en-GB"/>
          </a:p>
        </p:txBody>
      </p:sp>
    </p:spTree>
    <p:extLst>
      <p:ext uri="{BB962C8B-B14F-4D97-AF65-F5344CB8AC3E}">
        <p14:creationId xmlns:p14="http://schemas.microsoft.com/office/powerpoint/2010/main" val="788400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9</a:t>
            </a:r>
          </a:p>
        </p:txBody>
      </p:sp>
      <p:sp>
        <p:nvSpPr>
          <p:cNvPr id="4" name="Slide Number Placeholder 3"/>
          <p:cNvSpPr>
            <a:spLocks noGrp="1"/>
          </p:cNvSpPr>
          <p:nvPr>
            <p:ph type="sldNum" sz="quarter" idx="5"/>
          </p:nvPr>
        </p:nvSpPr>
        <p:spPr/>
        <p:txBody>
          <a:bodyPr/>
          <a:lstStyle/>
          <a:p>
            <a:fld id="{CA4BF6BD-9201-3C4C-894F-C0091E3DB85C}" type="slidenum">
              <a:rPr lang="en-GB" smtClean="0"/>
              <a:t>17</a:t>
            </a:fld>
            <a:endParaRPr lang="en-GB"/>
          </a:p>
        </p:txBody>
      </p:sp>
    </p:spTree>
    <p:extLst>
      <p:ext uri="{BB962C8B-B14F-4D97-AF65-F5344CB8AC3E}">
        <p14:creationId xmlns:p14="http://schemas.microsoft.com/office/powerpoint/2010/main" val="465592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9</a:t>
            </a:r>
          </a:p>
        </p:txBody>
      </p:sp>
      <p:sp>
        <p:nvSpPr>
          <p:cNvPr id="4" name="Slide Number Placeholder 3"/>
          <p:cNvSpPr>
            <a:spLocks noGrp="1"/>
          </p:cNvSpPr>
          <p:nvPr>
            <p:ph type="sldNum" sz="quarter" idx="5"/>
          </p:nvPr>
        </p:nvSpPr>
        <p:spPr/>
        <p:txBody>
          <a:bodyPr/>
          <a:lstStyle/>
          <a:p>
            <a:fld id="{CA4BF6BD-9201-3C4C-894F-C0091E3DB85C}" type="slidenum">
              <a:rPr lang="en-GB" smtClean="0"/>
              <a:t>18</a:t>
            </a:fld>
            <a:endParaRPr lang="en-GB"/>
          </a:p>
        </p:txBody>
      </p:sp>
    </p:spTree>
    <p:extLst>
      <p:ext uri="{BB962C8B-B14F-4D97-AF65-F5344CB8AC3E}">
        <p14:creationId xmlns:p14="http://schemas.microsoft.com/office/powerpoint/2010/main" val="744433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9</a:t>
            </a:r>
          </a:p>
        </p:txBody>
      </p:sp>
      <p:sp>
        <p:nvSpPr>
          <p:cNvPr id="4" name="Slide Number Placeholder 3"/>
          <p:cNvSpPr>
            <a:spLocks noGrp="1"/>
          </p:cNvSpPr>
          <p:nvPr>
            <p:ph type="sldNum" sz="quarter" idx="5"/>
          </p:nvPr>
        </p:nvSpPr>
        <p:spPr/>
        <p:txBody>
          <a:bodyPr/>
          <a:lstStyle/>
          <a:p>
            <a:fld id="{CA4BF6BD-9201-3C4C-894F-C0091E3DB85C}" type="slidenum">
              <a:rPr lang="en-GB" smtClean="0"/>
              <a:t>19</a:t>
            </a:fld>
            <a:endParaRPr lang="en-GB"/>
          </a:p>
        </p:txBody>
      </p:sp>
    </p:spTree>
    <p:extLst>
      <p:ext uri="{BB962C8B-B14F-4D97-AF65-F5344CB8AC3E}">
        <p14:creationId xmlns:p14="http://schemas.microsoft.com/office/powerpoint/2010/main" val="15700539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10</a:t>
            </a:r>
          </a:p>
        </p:txBody>
      </p:sp>
      <p:sp>
        <p:nvSpPr>
          <p:cNvPr id="4" name="Slide Number Placeholder 3"/>
          <p:cNvSpPr>
            <a:spLocks noGrp="1"/>
          </p:cNvSpPr>
          <p:nvPr>
            <p:ph type="sldNum" sz="quarter" idx="5"/>
          </p:nvPr>
        </p:nvSpPr>
        <p:spPr/>
        <p:txBody>
          <a:bodyPr/>
          <a:lstStyle/>
          <a:p>
            <a:fld id="{CA4BF6BD-9201-3C4C-894F-C0091E3DB85C}" type="slidenum">
              <a:rPr lang="en-GB" smtClean="0"/>
              <a:t>20</a:t>
            </a:fld>
            <a:endParaRPr lang="en-GB"/>
          </a:p>
        </p:txBody>
      </p:sp>
    </p:spTree>
    <p:extLst>
      <p:ext uri="{BB962C8B-B14F-4D97-AF65-F5344CB8AC3E}">
        <p14:creationId xmlns:p14="http://schemas.microsoft.com/office/powerpoint/2010/main" val="20826586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10</a:t>
            </a:r>
          </a:p>
        </p:txBody>
      </p:sp>
      <p:sp>
        <p:nvSpPr>
          <p:cNvPr id="4" name="Slide Number Placeholder 3"/>
          <p:cNvSpPr>
            <a:spLocks noGrp="1"/>
          </p:cNvSpPr>
          <p:nvPr>
            <p:ph type="sldNum" sz="quarter" idx="5"/>
          </p:nvPr>
        </p:nvSpPr>
        <p:spPr/>
        <p:txBody>
          <a:bodyPr/>
          <a:lstStyle/>
          <a:p>
            <a:fld id="{CA4BF6BD-9201-3C4C-894F-C0091E3DB85C}" type="slidenum">
              <a:rPr lang="en-GB" smtClean="0"/>
              <a:t>21</a:t>
            </a:fld>
            <a:endParaRPr lang="en-GB"/>
          </a:p>
        </p:txBody>
      </p:sp>
    </p:spTree>
    <p:extLst>
      <p:ext uri="{BB962C8B-B14F-4D97-AF65-F5344CB8AC3E}">
        <p14:creationId xmlns:p14="http://schemas.microsoft.com/office/powerpoint/2010/main" val="19529262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12</a:t>
            </a:r>
          </a:p>
        </p:txBody>
      </p:sp>
      <p:sp>
        <p:nvSpPr>
          <p:cNvPr id="4" name="Slide Number Placeholder 3"/>
          <p:cNvSpPr>
            <a:spLocks noGrp="1"/>
          </p:cNvSpPr>
          <p:nvPr>
            <p:ph type="sldNum" sz="quarter" idx="5"/>
          </p:nvPr>
        </p:nvSpPr>
        <p:spPr/>
        <p:txBody>
          <a:bodyPr/>
          <a:lstStyle/>
          <a:p>
            <a:fld id="{CA4BF6BD-9201-3C4C-894F-C0091E3DB85C}" type="slidenum">
              <a:rPr lang="en-GB" smtClean="0"/>
              <a:t>22</a:t>
            </a:fld>
            <a:endParaRPr lang="en-GB"/>
          </a:p>
        </p:txBody>
      </p:sp>
    </p:spTree>
    <p:extLst>
      <p:ext uri="{BB962C8B-B14F-4D97-AF65-F5344CB8AC3E}">
        <p14:creationId xmlns:p14="http://schemas.microsoft.com/office/powerpoint/2010/main" val="3803608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13</a:t>
            </a:r>
          </a:p>
        </p:txBody>
      </p:sp>
      <p:sp>
        <p:nvSpPr>
          <p:cNvPr id="4" name="Slide Number Placeholder 3"/>
          <p:cNvSpPr>
            <a:spLocks noGrp="1"/>
          </p:cNvSpPr>
          <p:nvPr>
            <p:ph type="sldNum" sz="quarter" idx="5"/>
          </p:nvPr>
        </p:nvSpPr>
        <p:spPr/>
        <p:txBody>
          <a:bodyPr/>
          <a:lstStyle/>
          <a:p>
            <a:fld id="{CA4BF6BD-9201-3C4C-894F-C0091E3DB85C}" type="slidenum">
              <a:rPr lang="en-GB" smtClean="0"/>
              <a:t>23</a:t>
            </a:fld>
            <a:endParaRPr lang="en-GB"/>
          </a:p>
        </p:txBody>
      </p:sp>
    </p:spTree>
    <p:extLst>
      <p:ext uri="{BB962C8B-B14F-4D97-AF65-F5344CB8AC3E}">
        <p14:creationId xmlns:p14="http://schemas.microsoft.com/office/powerpoint/2010/main" val="896215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studiohrdinu.cz</a:t>
            </a:r>
            <a:r>
              <a:rPr lang="en-GB" dirty="0"/>
              <a:t>/</a:t>
            </a:r>
            <a:r>
              <a:rPr lang="en-GB" dirty="0" err="1"/>
              <a:t>en</a:t>
            </a:r>
            <a:r>
              <a:rPr lang="en-GB" dirty="0"/>
              <a:t>/production/rise-</a:t>
            </a:r>
            <a:r>
              <a:rPr lang="en-GB" dirty="0" err="1"/>
              <a:t>zvirat</a:t>
            </a:r>
            <a:r>
              <a:rPr lang="en-GB" dirty="0"/>
              <a:t>/ accessed 24/02/23</a:t>
            </a:r>
          </a:p>
        </p:txBody>
      </p:sp>
      <p:sp>
        <p:nvSpPr>
          <p:cNvPr id="4" name="Slide Number Placeholder 3"/>
          <p:cNvSpPr>
            <a:spLocks noGrp="1"/>
          </p:cNvSpPr>
          <p:nvPr>
            <p:ph type="sldNum" sz="quarter" idx="5"/>
          </p:nvPr>
        </p:nvSpPr>
        <p:spPr/>
        <p:txBody>
          <a:bodyPr/>
          <a:lstStyle/>
          <a:p>
            <a:fld id="{CA4BF6BD-9201-3C4C-894F-C0091E3DB85C}" type="slidenum">
              <a:rPr lang="en-GB" smtClean="0"/>
              <a:t>26</a:t>
            </a:fld>
            <a:endParaRPr lang="en-GB"/>
          </a:p>
        </p:txBody>
      </p:sp>
    </p:spTree>
    <p:extLst>
      <p:ext uri="{BB962C8B-B14F-4D97-AF65-F5344CB8AC3E}">
        <p14:creationId xmlns:p14="http://schemas.microsoft.com/office/powerpoint/2010/main" val="36147697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BBC News website, accessed 24/02/23</a:t>
            </a:r>
          </a:p>
        </p:txBody>
      </p:sp>
      <p:sp>
        <p:nvSpPr>
          <p:cNvPr id="4" name="Slide Number Placeholder 3"/>
          <p:cNvSpPr>
            <a:spLocks noGrp="1"/>
          </p:cNvSpPr>
          <p:nvPr>
            <p:ph type="sldNum" sz="quarter" idx="5"/>
          </p:nvPr>
        </p:nvSpPr>
        <p:spPr/>
        <p:txBody>
          <a:bodyPr/>
          <a:lstStyle/>
          <a:p>
            <a:fld id="{CA4BF6BD-9201-3C4C-894F-C0091E3DB85C}" type="slidenum">
              <a:rPr lang="en-GB" smtClean="0"/>
              <a:t>36</a:t>
            </a:fld>
            <a:endParaRPr lang="en-GB"/>
          </a:p>
        </p:txBody>
      </p:sp>
    </p:spTree>
    <p:extLst>
      <p:ext uri="{BB962C8B-B14F-4D97-AF65-F5344CB8AC3E}">
        <p14:creationId xmlns:p14="http://schemas.microsoft.com/office/powerpoint/2010/main" val="2980154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www.sparknotes.com</a:t>
            </a:r>
            <a:r>
              <a:rPr lang="en-GB" dirty="0"/>
              <a:t>/poetry/</a:t>
            </a:r>
            <a:r>
              <a:rPr lang="en-GB" dirty="0" err="1"/>
              <a:t>tennyson</a:t>
            </a:r>
            <a:r>
              <a:rPr lang="en-GB" dirty="0"/>
              <a:t>/section8/</a:t>
            </a:r>
          </a:p>
          <a:p>
            <a:endParaRPr lang="en-GB" dirty="0"/>
          </a:p>
          <a:p>
            <a:r>
              <a:rPr lang="en-GB" dirty="0"/>
              <a:t>https://</a:t>
            </a:r>
            <a:r>
              <a:rPr lang="en-GB" dirty="0" err="1"/>
              <a:t>interestingliterature.com</a:t>
            </a:r>
            <a:r>
              <a:rPr lang="en-GB" dirty="0"/>
              <a:t>/2016/01/a-short-analysis-of-canto-lvi-from-</a:t>
            </a:r>
            <a:r>
              <a:rPr lang="en-GB" dirty="0" err="1"/>
              <a:t>tennysons</a:t>
            </a:r>
            <a:r>
              <a:rPr lang="en-GB" dirty="0"/>
              <a:t>-in-memoriam/#:~:text=by%20Alfred%2C%20Lord%20Tennyson%20(1809%2D92). </a:t>
            </a:r>
          </a:p>
        </p:txBody>
      </p:sp>
      <p:sp>
        <p:nvSpPr>
          <p:cNvPr id="4" name="Slide Number Placeholder 3"/>
          <p:cNvSpPr>
            <a:spLocks noGrp="1"/>
          </p:cNvSpPr>
          <p:nvPr>
            <p:ph type="sldNum" sz="quarter" idx="5"/>
          </p:nvPr>
        </p:nvSpPr>
        <p:spPr/>
        <p:txBody>
          <a:bodyPr/>
          <a:lstStyle/>
          <a:p>
            <a:fld id="{CA4BF6BD-9201-3C4C-894F-C0091E3DB85C}" type="slidenum">
              <a:rPr lang="en-GB" smtClean="0"/>
              <a:t>41</a:t>
            </a:fld>
            <a:endParaRPr lang="en-GB"/>
          </a:p>
        </p:txBody>
      </p:sp>
    </p:spTree>
    <p:extLst>
      <p:ext uri="{BB962C8B-B14F-4D97-AF65-F5344CB8AC3E}">
        <p14:creationId xmlns:p14="http://schemas.microsoft.com/office/powerpoint/2010/main" val="2260018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Interview : https://</a:t>
            </a:r>
            <a:r>
              <a:rPr lang="en-GB" dirty="0" err="1"/>
              <a:t>www.youtube.com</a:t>
            </a:r>
            <a:r>
              <a:rPr lang="en-GB" dirty="0"/>
              <a:t>/</a:t>
            </a:r>
            <a:r>
              <a:rPr lang="en-GB" dirty="0" err="1"/>
              <a:t>watch?v</a:t>
            </a:r>
            <a:r>
              <a:rPr lang="en-GB" dirty="0"/>
              <a:t>=kqd9x1ejYGQ </a:t>
            </a:r>
          </a:p>
        </p:txBody>
      </p:sp>
      <p:sp>
        <p:nvSpPr>
          <p:cNvPr id="4" name="Slide Number Placeholder 3"/>
          <p:cNvSpPr>
            <a:spLocks noGrp="1"/>
          </p:cNvSpPr>
          <p:nvPr>
            <p:ph type="sldNum" sz="quarter" idx="5"/>
          </p:nvPr>
        </p:nvSpPr>
        <p:spPr/>
        <p:txBody>
          <a:bodyPr/>
          <a:lstStyle/>
          <a:p>
            <a:fld id="{CA4BF6BD-9201-3C4C-894F-C0091E3DB85C}" type="slidenum">
              <a:rPr lang="en-GB" smtClean="0"/>
              <a:t>46</a:t>
            </a:fld>
            <a:endParaRPr lang="en-GB"/>
          </a:p>
        </p:txBody>
      </p:sp>
    </p:spTree>
    <p:extLst>
      <p:ext uri="{BB962C8B-B14F-4D97-AF65-F5344CB8AC3E}">
        <p14:creationId xmlns:p14="http://schemas.microsoft.com/office/powerpoint/2010/main" val="3356499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2/27/23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2/27/23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2/27/23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2/27/23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2/27/23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2/27/23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bbc.co.uk/news/entertainment-arts-64759118"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ww.youtube.com/watch?v=e92hWy-75L0"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Contemporary Challenges</a:t>
            </a:r>
          </a:p>
        </p:txBody>
      </p:sp>
      <p:sp>
        <p:nvSpPr>
          <p:cNvPr id="3" name="Subtitle 2"/>
          <p:cNvSpPr>
            <a:spLocks noGrp="1"/>
          </p:cNvSpPr>
          <p:nvPr>
            <p:ph type="subTitle" idx="1"/>
          </p:nvPr>
        </p:nvSpPr>
        <p:spPr/>
        <p:txBody>
          <a:bodyPr/>
          <a:lstStyle/>
          <a:p>
            <a:r>
              <a:rPr lang="en-US" dirty="0"/>
              <a:t>Unit 2</a:t>
            </a:r>
          </a:p>
          <a:p>
            <a:r>
              <a:rPr lang="en-US" dirty="0"/>
              <a:t>Conflict – a necessary tool: </a:t>
            </a:r>
          </a:p>
          <a:p>
            <a:r>
              <a:rPr lang="en-US" dirty="0"/>
              <a:t>Over to you</a:t>
            </a:r>
          </a:p>
        </p:txBody>
      </p:sp>
    </p:spTree>
    <p:extLst>
      <p:ext uri="{BB962C8B-B14F-4D97-AF65-F5344CB8AC3E}">
        <p14:creationId xmlns:p14="http://schemas.microsoft.com/office/powerpoint/2010/main" val="2874780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DEAB-EE4C-1147-A6FD-66E4F7FD345B}"/>
              </a:ext>
            </a:extLst>
          </p:cNvPr>
          <p:cNvSpPr>
            <a:spLocks noGrp="1"/>
          </p:cNvSpPr>
          <p:nvPr>
            <p:ph type="title"/>
          </p:nvPr>
        </p:nvSpPr>
        <p:spPr/>
        <p:txBody>
          <a:bodyPr>
            <a:normAutofit fontScale="90000"/>
          </a:bodyPr>
          <a:lstStyle/>
          <a:p>
            <a:r>
              <a:rPr lang="en-GB" dirty="0"/>
              <a:t>Summary of tasks: for completion by 27</a:t>
            </a:r>
            <a:r>
              <a:rPr lang="en-GB" baseline="30000" dirty="0"/>
              <a:t>th</a:t>
            </a:r>
            <a:r>
              <a:rPr lang="en-GB" dirty="0"/>
              <a:t> February</a:t>
            </a:r>
          </a:p>
        </p:txBody>
      </p:sp>
      <p:sp>
        <p:nvSpPr>
          <p:cNvPr id="3" name="Content Placeholder 2">
            <a:extLst>
              <a:ext uri="{FF2B5EF4-FFF2-40B4-BE49-F238E27FC236}">
                <a16:creationId xmlns:a16="http://schemas.microsoft.com/office/drawing/2014/main" id="{54B78312-0ECA-D547-A691-829D9D7C6848}"/>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Read Adaptation essay by Frances Babbage, and note down 5 main take-aways from the work (points that inspire you/your creativity).</a:t>
            </a:r>
          </a:p>
          <a:p>
            <a:pPr marL="514350" indent="-514350">
              <a:buFont typeface="+mj-lt"/>
              <a:buAutoNum type="arabicPeriod"/>
            </a:pPr>
            <a:r>
              <a:rPr lang="en-GB" dirty="0"/>
              <a:t>Watch Digital Theatre Plus (DT+) ‘Essential Greeks: Text and Adaptation’ video.</a:t>
            </a:r>
          </a:p>
          <a:p>
            <a:pPr marL="514350" indent="-514350">
              <a:buFont typeface="+mj-lt"/>
              <a:buAutoNum type="arabicPeriod"/>
            </a:pPr>
            <a:r>
              <a:rPr lang="en-GB" dirty="0"/>
              <a:t>Search ‘Playwriting and Adaptation: Concise Introductions’ on DT+ and read one (or more) ‘written resource’.</a:t>
            </a:r>
          </a:p>
          <a:p>
            <a:pPr marL="514350" indent="-514350">
              <a:buFont typeface="+mj-lt"/>
              <a:buAutoNum type="arabicPeriod"/>
            </a:pPr>
            <a:r>
              <a:rPr lang="en-GB" dirty="0"/>
              <a:t>Think creatively – within your discipline and ask…</a:t>
            </a:r>
          </a:p>
          <a:p>
            <a:endParaRPr lang="en-GB" dirty="0"/>
          </a:p>
        </p:txBody>
      </p:sp>
    </p:spTree>
    <p:extLst>
      <p:ext uri="{BB962C8B-B14F-4D97-AF65-F5344CB8AC3E}">
        <p14:creationId xmlns:p14="http://schemas.microsoft.com/office/powerpoint/2010/main" val="19992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15D5-058C-6A4E-AAF9-5865B3008A63}"/>
              </a:ext>
            </a:extLst>
          </p:cNvPr>
          <p:cNvSpPr>
            <a:spLocks noGrp="1"/>
          </p:cNvSpPr>
          <p:nvPr>
            <p:ph type="title"/>
          </p:nvPr>
        </p:nvSpPr>
        <p:spPr/>
        <p:txBody>
          <a:bodyPr>
            <a:normAutofit fontScale="90000"/>
          </a:bodyPr>
          <a:lstStyle/>
          <a:p>
            <a:r>
              <a:rPr lang="en-GB" dirty="0"/>
              <a:t>Summary of tasks: for completion by 27</a:t>
            </a:r>
            <a:r>
              <a:rPr lang="en-GB" baseline="30000" dirty="0"/>
              <a:t>th</a:t>
            </a:r>
            <a:r>
              <a:rPr lang="en-GB" dirty="0"/>
              <a:t> February</a:t>
            </a:r>
          </a:p>
        </p:txBody>
      </p:sp>
      <p:sp>
        <p:nvSpPr>
          <p:cNvPr id="3" name="Content Placeholder 2">
            <a:extLst>
              <a:ext uri="{FF2B5EF4-FFF2-40B4-BE49-F238E27FC236}">
                <a16:creationId xmlns:a16="http://schemas.microsoft.com/office/drawing/2014/main" id="{9E7621AD-9496-2043-834C-BECCCFAFC2BE}"/>
              </a:ext>
            </a:extLst>
          </p:cNvPr>
          <p:cNvSpPr>
            <a:spLocks noGrp="1"/>
          </p:cNvSpPr>
          <p:nvPr>
            <p:ph idx="1"/>
          </p:nvPr>
        </p:nvSpPr>
        <p:spPr/>
        <p:txBody>
          <a:bodyPr>
            <a:normAutofit/>
          </a:bodyPr>
          <a:lstStyle/>
          <a:p>
            <a:r>
              <a:rPr lang="en-GB" dirty="0"/>
              <a:t>How would I stage / perform Animal Kingdom and why?</a:t>
            </a:r>
          </a:p>
          <a:p>
            <a:r>
              <a:rPr lang="en-GB" dirty="0"/>
              <a:t>How would I adapt my ideas for short film? Or long film and why?</a:t>
            </a:r>
          </a:p>
          <a:p>
            <a:r>
              <a:rPr lang="en-GB" dirty="0"/>
              <a:t>How would I adapt my ideas for radio or audiobook and why?</a:t>
            </a:r>
          </a:p>
          <a:p>
            <a:r>
              <a:rPr lang="en-GB" dirty="0"/>
              <a:t>How would I adapt my ideas for a VR or </a:t>
            </a:r>
            <a:r>
              <a:rPr lang="en-GB" dirty="0" err="1"/>
              <a:t>Occulus</a:t>
            </a:r>
            <a:r>
              <a:rPr lang="en-GB" dirty="0"/>
              <a:t> 2 project and why?</a:t>
            </a:r>
          </a:p>
          <a:p>
            <a:endParaRPr lang="en-GB" dirty="0"/>
          </a:p>
        </p:txBody>
      </p:sp>
    </p:spTree>
    <p:extLst>
      <p:ext uri="{BB962C8B-B14F-4D97-AF65-F5344CB8AC3E}">
        <p14:creationId xmlns:p14="http://schemas.microsoft.com/office/powerpoint/2010/main" val="827422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lstStyle/>
          <a:p>
            <a:r>
              <a:rPr lang="en-GB" dirty="0"/>
              <a:t>What were the points that made you think creatively about your craft?</a:t>
            </a:r>
          </a:p>
        </p:txBody>
      </p:sp>
    </p:spTree>
    <p:extLst>
      <p:ext uri="{BB962C8B-B14F-4D97-AF65-F5344CB8AC3E}">
        <p14:creationId xmlns:p14="http://schemas.microsoft.com/office/powerpoint/2010/main" val="164461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r>
              <a:rPr lang="en-GB" sz="3600" dirty="0">
                <a:effectLst/>
                <a:latin typeface="Cambria" panose="02040503050406030204" pitchFamily="18" charset="0"/>
                <a:ea typeface="MS Mincho" panose="02020609040205080304" pitchFamily="49" charset="-128"/>
                <a:cs typeface="Times New Roman" panose="02020603050405020304" pitchFamily="18" charset="0"/>
              </a:rPr>
              <a:t>‘Adaptations in theatre need not, of course, be narrative lead: its makers might prioritise the formal challenges inherent in the chosen source material, or may be motivated by another agenda - cultural, political, economic - to which "story" becomes subordinate.’</a:t>
            </a:r>
          </a:p>
          <a:p>
            <a:endParaRPr lang="en-GB" sz="3600" dirty="0"/>
          </a:p>
        </p:txBody>
      </p:sp>
    </p:spTree>
    <p:extLst>
      <p:ext uri="{BB962C8B-B14F-4D97-AF65-F5344CB8AC3E}">
        <p14:creationId xmlns:p14="http://schemas.microsoft.com/office/powerpoint/2010/main" val="4020123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r>
              <a:rPr lang="en-GB" dirty="0">
                <a:effectLst/>
                <a:latin typeface="Cambria" panose="02040503050406030204" pitchFamily="18" charset="0"/>
                <a:ea typeface="MS Mincho" panose="02020609040205080304" pitchFamily="49" charset="-128"/>
                <a:cs typeface="Times New Roman" panose="02020603050405020304" pitchFamily="18" charset="0"/>
              </a:rPr>
              <a:t>‘In this light the apparent centrality of story in adaptation is unsurprising. If storytelling is understood as Kearney suggests, as a practice of articulation that seeks to shape human experience and imagination in purposeful and profoundly interconnected ways, then storytelling through adaptation can in turn be regarded as an adherence to and perpetuation of, the same desire.'</a:t>
            </a:r>
          </a:p>
          <a:p>
            <a:endParaRPr lang="en-GB" dirty="0"/>
          </a:p>
        </p:txBody>
      </p:sp>
    </p:spTree>
    <p:extLst>
      <p:ext uri="{BB962C8B-B14F-4D97-AF65-F5344CB8AC3E}">
        <p14:creationId xmlns:p14="http://schemas.microsoft.com/office/powerpoint/2010/main" val="1531636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r>
              <a:rPr lang="en-GB" sz="3600" dirty="0">
                <a:effectLst/>
                <a:latin typeface="Cambria" panose="02040503050406030204" pitchFamily="18" charset="0"/>
                <a:ea typeface="MS Mincho" panose="02020609040205080304" pitchFamily="49" charset="-128"/>
                <a:cs typeface="Times New Roman" panose="02020603050405020304" pitchFamily="18" charset="0"/>
              </a:rPr>
              <a:t>'...a more generous interpretation of the adaptive impulse is precisely to see in this an affirmation of belief in the </a:t>
            </a:r>
            <a:r>
              <a:rPr lang="en-GB" sz="3600" i="1" dirty="0">
                <a:effectLst/>
                <a:latin typeface="Cambria" panose="02040503050406030204" pitchFamily="18" charset="0"/>
                <a:ea typeface="MS Mincho" panose="02020609040205080304" pitchFamily="49" charset="-128"/>
                <a:cs typeface="Times New Roman" panose="02020603050405020304" pitchFamily="18" charset="0"/>
              </a:rPr>
              <a:t>shareable</a:t>
            </a:r>
            <a:r>
              <a:rPr lang="en-GB" sz="3600" dirty="0">
                <a:effectLst/>
                <a:latin typeface="Cambria" panose="02040503050406030204" pitchFamily="18" charset="0"/>
                <a:ea typeface="MS Mincho" panose="02020609040205080304" pitchFamily="49" charset="-128"/>
                <a:cs typeface="Times New Roman" panose="02020603050405020304" pitchFamily="18" charset="0"/>
              </a:rPr>
              <a:t>.'</a:t>
            </a:r>
          </a:p>
          <a:p>
            <a:endParaRPr lang="en-GB" sz="3600" dirty="0"/>
          </a:p>
        </p:txBody>
      </p:sp>
    </p:spTree>
    <p:extLst>
      <p:ext uri="{BB962C8B-B14F-4D97-AF65-F5344CB8AC3E}">
        <p14:creationId xmlns:p14="http://schemas.microsoft.com/office/powerpoint/2010/main" val="172122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r>
              <a:rPr lang="en-GB" sz="3600" dirty="0">
                <a:effectLst/>
                <a:latin typeface="Cambria" panose="02040503050406030204" pitchFamily="18" charset="0"/>
                <a:ea typeface="MS Mincho" panose="02020609040205080304" pitchFamily="49" charset="-128"/>
                <a:cs typeface="Times New Roman" panose="02020603050405020304" pitchFamily="18" charset="0"/>
              </a:rPr>
              <a:t>‘Crucially, story also stands for a place in which different kinds of audience might come together, a common ground, not because a story means the same to everyone but because anyone can tell, listen remember and retell a story and in so doing can make it significantly their own.'</a:t>
            </a:r>
          </a:p>
          <a:p>
            <a:endParaRPr lang="en-GB" sz="3600" dirty="0"/>
          </a:p>
        </p:txBody>
      </p:sp>
    </p:spTree>
    <p:extLst>
      <p:ext uri="{BB962C8B-B14F-4D97-AF65-F5344CB8AC3E}">
        <p14:creationId xmlns:p14="http://schemas.microsoft.com/office/powerpoint/2010/main" val="4052203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lnSpcReduction="10000"/>
          </a:bodyPr>
          <a:lstStyle/>
          <a:p>
            <a:r>
              <a:rPr lang="en-GB" dirty="0">
                <a:effectLst/>
                <a:latin typeface="Cambria" panose="02040503050406030204" pitchFamily="18" charset="0"/>
                <a:ea typeface="MS Mincho" panose="02020609040205080304" pitchFamily="49" charset="-128"/>
                <a:cs typeface="Times New Roman" panose="02020603050405020304" pitchFamily="18" charset="0"/>
              </a:rPr>
              <a:t>'...indeed, the more strongly a text is considered the product of a specific author-creator, the more cumbersome the critical "baggage" attached, at all stages, to the project of adaptation. By contrast, folk and fairy tales already the quality of fragments: they are "shards of story" and consequently seem to invite and even require intervention in a way that is not equally true of a work originated in literature.'</a:t>
            </a:r>
          </a:p>
          <a:p>
            <a:endParaRPr lang="en-GB" dirty="0"/>
          </a:p>
        </p:txBody>
      </p:sp>
    </p:spTree>
    <p:extLst>
      <p:ext uri="{BB962C8B-B14F-4D97-AF65-F5344CB8AC3E}">
        <p14:creationId xmlns:p14="http://schemas.microsoft.com/office/powerpoint/2010/main" val="3329422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Autofit/>
          </a:bodyPr>
          <a:lstStyle/>
          <a:p>
            <a:r>
              <a:rPr lang="en-GB" sz="3600" dirty="0">
                <a:effectLst/>
                <a:latin typeface="Cambria" panose="02040503050406030204" pitchFamily="18" charset="0"/>
                <a:ea typeface="MS Mincho" panose="02020609040205080304" pitchFamily="49" charset="-128"/>
                <a:cs typeface="Times New Roman" panose="02020603050405020304" pitchFamily="18" charset="0"/>
              </a:rPr>
              <a:t>Zipes citation:</a:t>
            </a:r>
          </a:p>
          <a:p>
            <a:r>
              <a:rPr lang="en-GB" sz="3600" dirty="0">
                <a:effectLst/>
                <a:latin typeface="Cambria" panose="02040503050406030204" pitchFamily="18" charset="0"/>
                <a:ea typeface="MS Mincho" panose="02020609040205080304" pitchFamily="49" charset="-128"/>
                <a:cs typeface="Times New Roman" panose="02020603050405020304" pitchFamily="18" charset="0"/>
              </a:rPr>
              <a:t>'They don't worship the past and tradition, but demand that the past and tradition justify themselves in the present. In turn, they ask that their rendering of the past and </a:t>
            </a:r>
            <a:r>
              <a:rPr lang="en-GB" sz="3600">
                <a:effectLst/>
                <a:latin typeface="Cambria" panose="02040503050406030204" pitchFamily="18" charset="0"/>
                <a:ea typeface="MS Mincho" panose="02020609040205080304" pitchFamily="49" charset="-128"/>
                <a:cs typeface="Times New Roman" panose="02020603050405020304" pitchFamily="18" charset="0"/>
              </a:rPr>
              <a:t>tradition be </a:t>
            </a:r>
            <a:r>
              <a:rPr lang="en-GB" sz="3600" dirty="0">
                <a:effectLst/>
                <a:latin typeface="Cambria" panose="02040503050406030204" pitchFamily="18" charset="0"/>
                <a:ea typeface="MS Mincho" panose="02020609040205080304" pitchFamily="49" charset="-128"/>
                <a:cs typeface="Times New Roman" panose="02020603050405020304" pitchFamily="18" charset="0"/>
              </a:rPr>
              <a:t>questioned.". (Zipes 241)</a:t>
            </a:r>
          </a:p>
          <a:p>
            <a:endParaRPr lang="en-GB" sz="3600" dirty="0"/>
          </a:p>
        </p:txBody>
      </p:sp>
    </p:spTree>
    <p:extLst>
      <p:ext uri="{BB962C8B-B14F-4D97-AF65-F5344CB8AC3E}">
        <p14:creationId xmlns:p14="http://schemas.microsoft.com/office/powerpoint/2010/main" val="2848047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r>
              <a:rPr lang="en-GB" sz="3600" dirty="0">
                <a:effectLst/>
                <a:latin typeface="Cambria" panose="02040503050406030204" pitchFamily="18" charset="0"/>
                <a:ea typeface="MS Mincho" panose="02020609040205080304" pitchFamily="49" charset="-128"/>
                <a:cs typeface="Times New Roman" panose="02020603050405020304" pitchFamily="18" charset="0"/>
              </a:rPr>
              <a:t>...responsibility rests with the new tellers to confront the complexities of their text and what it might seem to "say" when reiterated in a context of sometime profoundly altered circumstances, perceptions and values.'</a:t>
            </a:r>
          </a:p>
          <a:p>
            <a:endParaRPr lang="en-GB" sz="3600" dirty="0"/>
          </a:p>
        </p:txBody>
      </p:sp>
    </p:spTree>
    <p:extLst>
      <p:ext uri="{BB962C8B-B14F-4D97-AF65-F5344CB8AC3E}">
        <p14:creationId xmlns:p14="http://schemas.microsoft.com/office/powerpoint/2010/main" val="3873582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r>
              <a:rPr lang="en-GB" dirty="0">
                <a:effectLst/>
                <a:latin typeface="Cambria" panose="02040503050406030204" pitchFamily="18" charset="0"/>
                <a:ea typeface="MS Mincho" panose="02020609040205080304" pitchFamily="49" charset="-128"/>
                <a:cs typeface="Times New Roman" panose="02020603050405020304" pitchFamily="18" charset="0"/>
              </a:rPr>
              <a:t>‘That perception of unlimited narrative possibly is sharpened further in the context of live performance. immediacy, creativity, spontaneity, participation in a shared event are all qualities that can be exploited to rouse, however temporarily, something akin to the resistant and utopian spirit that has significantly shaped storytelling tradition.'</a:t>
            </a:r>
          </a:p>
          <a:p>
            <a:endParaRPr lang="en-GB" dirty="0"/>
          </a:p>
        </p:txBody>
      </p:sp>
    </p:spTree>
    <p:extLst>
      <p:ext uri="{BB962C8B-B14F-4D97-AF65-F5344CB8AC3E}">
        <p14:creationId xmlns:p14="http://schemas.microsoft.com/office/powerpoint/2010/main" val="2277896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r>
              <a:rPr lang="en-GB" sz="3600" dirty="0">
                <a:effectLst/>
                <a:latin typeface="Cambria" panose="02040503050406030204" pitchFamily="18" charset="0"/>
                <a:ea typeface="MS Mincho" panose="02020609040205080304" pitchFamily="49" charset="-128"/>
                <a:cs typeface="Times New Roman" panose="02020603050405020304" pitchFamily="18" charset="0"/>
              </a:rPr>
              <a:t>From Rice’s foreword '....we turn to stories as a means of explaining our world back to us'</a:t>
            </a:r>
            <a:endParaRPr lang="en-GB" sz="3600" dirty="0"/>
          </a:p>
        </p:txBody>
      </p:sp>
    </p:spTree>
    <p:extLst>
      <p:ext uri="{BB962C8B-B14F-4D97-AF65-F5344CB8AC3E}">
        <p14:creationId xmlns:p14="http://schemas.microsoft.com/office/powerpoint/2010/main" val="4093468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a:xfrm>
            <a:off x="457200" y="1600200"/>
            <a:ext cx="8229600" cy="5100638"/>
          </a:xfrm>
        </p:spPr>
        <p:txBody>
          <a:bodyPr>
            <a:noAutofit/>
          </a:bodyPr>
          <a:lstStyle/>
          <a:p>
            <a:r>
              <a:rPr lang="en-GB" dirty="0">
                <a:effectLst/>
                <a:latin typeface="Cambria" panose="02040503050406030204" pitchFamily="18" charset="0"/>
                <a:ea typeface="MS Mincho" panose="02020609040205080304" pitchFamily="49" charset="-128"/>
                <a:cs typeface="Times New Roman" panose="02020603050405020304" pitchFamily="18" charset="0"/>
              </a:rPr>
              <a:t>Interpretation - considering key themes in the story that can be emphasised in your work via adaptation, metaphor and semiotics.</a:t>
            </a:r>
          </a:p>
          <a:p>
            <a:r>
              <a:rPr lang="en-GB" dirty="0">
                <a:effectLst/>
                <a:latin typeface="Cambria" panose="02040503050406030204" pitchFamily="18" charset="0"/>
                <a:ea typeface="MS Mincho" panose="02020609040205080304" pitchFamily="49" charset="-128"/>
                <a:cs typeface="Times New Roman" panose="02020603050405020304" pitchFamily="18" charset="0"/>
              </a:rPr>
              <a:t>Linked to p7: </a:t>
            </a:r>
          </a:p>
          <a:p>
            <a:r>
              <a:rPr lang="en-GB" dirty="0">
                <a:effectLst/>
                <a:latin typeface="Cambria" panose="02040503050406030204" pitchFamily="18" charset="0"/>
                <a:ea typeface="MS Mincho" panose="02020609040205080304" pitchFamily="49" charset="-128"/>
                <a:cs typeface="Times New Roman" panose="02020603050405020304" pitchFamily="18" charset="0"/>
              </a:rPr>
              <a:t>Are ‘versions’ linked to the time in which they were created? Yes, do they use other versions of similarity to express connections to the story they tell - yes.</a:t>
            </a:r>
          </a:p>
          <a:p>
            <a:endParaRPr lang="en-GB" dirty="0"/>
          </a:p>
        </p:txBody>
      </p:sp>
    </p:spTree>
    <p:extLst>
      <p:ext uri="{BB962C8B-B14F-4D97-AF65-F5344CB8AC3E}">
        <p14:creationId xmlns:p14="http://schemas.microsoft.com/office/powerpoint/2010/main" val="3674846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552EC-2A50-E343-8ED0-98623F98073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01456A0-84FA-7240-ADB8-638E3C72A8FF}"/>
              </a:ext>
            </a:extLst>
          </p:cNvPr>
          <p:cNvSpPr>
            <a:spLocks noGrp="1"/>
          </p:cNvSpPr>
          <p:nvPr>
            <p:ph idx="1"/>
          </p:nvPr>
        </p:nvSpPr>
        <p:spPr/>
        <p:txBody>
          <a:bodyPr/>
          <a:lstStyle/>
          <a:p>
            <a:r>
              <a:rPr lang="en-GB" dirty="0">
                <a:effectLst/>
                <a:latin typeface="Cambria" panose="02040503050406030204" pitchFamily="18" charset="0"/>
                <a:ea typeface="MS Mincho" panose="02020609040205080304" pitchFamily="49" charset="-128"/>
                <a:cs typeface="Times New Roman" panose="02020603050405020304" pitchFamily="18" charset="0"/>
              </a:rPr>
              <a:t>If yes, do they use other ‘versions’ of reality, epoch, zeitgeist, similarity to express connections to the story they tell?</a:t>
            </a:r>
          </a:p>
          <a:p>
            <a:endParaRPr lang="en-GB" dirty="0">
              <a:latin typeface="Cambria" panose="02040503050406030204" pitchFamily="18" charset="0"/>
              <a:ea typeface="MS Mincho" panose="02020609040205080304" pitchFamily="49" charset="-128"/>
              <a:cs typeface="Times New Roman" panose="02020603050405020304" pitchFamily="18" charset="0"/>
            </a:endParaRPr>
          </a:p>
          <a:p>
            <a:r>
              <a:rPr lang="en-GB" dirty="0">
                <a:effectLst/>
                <a:latin typeface="Cambria" panose="02040503050406030204" pitchFamily="18" charset="0"/>
                <a:ea typeface="MS Mincho" panose="02020609040205080304" pitchFamily="49" charset="-128"/>
                <a:cs typeface="Times New Roman" panose="02020603050405020304" pitchFamily="18" charset="0"/>
              </a:rPr>
              <a:t>Yes</a:t>
            </a:r>
            <a:r>
              <a:rPr lang="en-GB" dirty="0">
                <a:latin typeface="Cambria" panose="02040503050406030204" pitchFamily="18" charset="0"/>
                <a:ea typeface="MS Mincho" panose="02020609040205080304" pitchFamily="49" charset="-128"/>
                <a:cs typeface="Times New Roman" panose="02020603050405020304" pitchFamily="18" charset="0"/>
              </a:rPr>
              <a:t>?</a:t>
            </a:r>
          </a:p>
          <a:p>
            <a:endParaRPr lang="en-GB" dirty="0">
              <a:effectLst/>
              <a:latin typeface="Cambria" panose="02040503050406030204" pitchFamily="18" charset="0"/>
              <a:ea typeface="MS Mincho" panose="02020609040205080304" pitchFamily="49" charset="-128"/>
              <a:cs typeface="Times New Roman" panose="02020603050405020304" pitchFamily="18" charset="0"/>
            </a:endParaRPr>
          </a:p>
          <a:p>
            <a:r>
              <a:rPr lang="en-GB" dirty="0">
                <a:effectLst/>
                <a:latin typeface="Cambria" panose="02040503050406030204" pitchFamily="18" charset="0"/>
                <a:ea typeface="MS Mincho" panose="02020609040205080304" pitchFamily="49" charset="-128"/>
                <a:cs typeface="Times New Roman" panose="02020603050405020304" pitchFamily="18" charset="0"/>
              </a:rPr>
              <a:t>What are any recent examples?</a:t>
            </a:r>
          </a:p>
          <a:p>
            <a:r>
              <a:rPr lang="en-GB" dirty="0">
                <a:latin typeface="Cambria" panose="02040503050406030204" pitchFamily="18" charset="0"/>
                <a:ea typeface="MS Mincho" panose="02020609040205080304" pitchFamily="49" charset="-128"/>
                <a:cs typeface="Times New Roman" panose="02020603050405020304" pitchFamily="18" charset="0"/>
              </a:rPr>
              <a:t>Does this have a name?</a:t>
            </a:r>
            <a:endParaRPr lang="en-GB"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3839060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lstStyle/>
          <a:p>
            <a:r>
              <a:rPr lang="en-GB" sz="3600" dirty="0">
                <a:effectLst/>
                <a:latin typeface="Cambria" panose="02040503050406030204" pitchFamily="18" charset="0"/>
                <a:ea typeface="MS Mincho" panose="02020609040205080304" pitchFamily="49" charset="-128"/>
                <a:cs typeface="Times New Roman" panose="02020603050405020304" pitchFamily="18" charset="0"/>
              </a:rPr>
              <a:t>(Mahoney's commentary) describes a production that self-consciously stitched political and contemporary versions of difference and resistance into traditional story fabric. In part, such themes were conveyed through the aesthetic of the piece (description specific to Kneehigh's </a:t>
            </a:r>
            <a:r>
              <a:rPr lang="en-GB" sz="3600" dirty="0" err="1">
                <a:effectLst/>
                <a:latin typeface="Cambria" panose="02040503050406030204" pitchFamily="18" charset="0"/>
                <a:ea typeface="MS Mincho" panose="02020609040205080304" pitchFamily="49" charset="-128"/>
                <a:cs typeface="Times New Roman" panose="02020603050405020304" pitchFamily="18" charset="0"/>
              </a:rPr>
              <a:t>RedShoes</a:t>
            </a:r>
            <a:r>
              <a:rPr lang="en-GB" sz="3600" dirty="0">
                <a:effectLst/>
                <a:latin typeface="Cambria" panose="02040503050406030204" pitchFamily="18" charset="0"/>
                <a:ea typeface="MS Mincho" panose="02020609040205080304" pitchFamily="49" charset="-128"/>
                <a:cs typeface="Times New Roman" panose="02020603050405020304" pitchFamily="18" charset="0"/>
              </a:rPr>
              <a:t>)</a:t>
            </a:r>
          </a:p>
          <a:p>
            <a:endParaRPr lang="en-GB" dirty="0"/>
          </a:p>
        </p:txBody>
      </p:sp>
    </p:spTree>
    <p:extLst>
      <p:ext uri="{BB962C8B-B14F-4D97-AF65-F5344CB8AC3E}">
        <p14:creationId xmlns:p14="http://schemas.microsoft.com/office/powerpoint/2010/main" val="3348387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pPr>
              <a:lnSpc>
                <a:spcPct val="150000"/>
              </a:lnSpc>
            </a:pPr>
            <a:r>
              <a:rPr lang="en-GB" sz="3600" dirty="0">
                <a:effectLst/>
                <a:latin typeface="Cambria" panose="02040503050406030204" pitchFamily="18" charset="0"/>
                <a:ea typeface="MS Mincho" panose="02020609040205080304" pitchFamily="49" charset="-128"/>
                <a:cs typeface="Times New Roman" panose="02020603050405020304" pitchFamily="18" charset="0"/>
              </a:rPr>
              <a:t>Anna-Maria Murphy (writer) citation:</a:t>
            </a:r>
          </a:p>
          <a:p>
            <a:pPr>
              <a:lnSpc>
                <a:spcPct val="150000"/>
              </a:lnSpc>
            </a:pPr>
            <a:r>
              <a:rPr lang="en-GB" sz="3600" dirty="0">
                <a:effectLst/>
                <a:latin typeface="Cambria" panose="02040503050406030204" pitchFamily="18" charset="0"/>
                <a:ea typeface="MS Mincho" panose="02020609040205080304" pitchFamily="49" charset="-128"/>
                <a:cs typeface="Times New Roman" panose="02020603050405020304" pitchFamily="18" charset="0"/>
              </a:rPr>
              <a:t>‘Everything in this company's work tells the story: the actors, the set, the music, the costume, the props...'</a:t>
            </a:r>
          </a:p>
          <a:p>
            <a:endParaRPr lang="en-GB" sz="3600" dirty="0"/>
          </a:p>
        </p:txBody>
      </p:sp>
    </p:spTree>
    <p:extLst>
      <p:ext uri="{BB962C8B-B14F-4D97-AF65-F5344CB8AC3E}">
        <p14:creationId xmlns:p14="http://schemas.microsoft.com/office/powerpoint/2010/main" val="3580002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lnSpcReduction="10000"/>
          </a:bodyPr>
          <a:lstStyle/>
          <a:p>
            <a:r>
              <a:rPr lang="en-GB" sz="2800" dirty="0">
                <a:effectLst/>
                <a:latin typeface="Cambria" panose="02040503050406030204" pitchFamily="18" charset="0"/>
                <a:ea typeface="MS Mincho" panose="02020609040205080304" pitchFamily="49" charset="-128"/>
                <a:cs typeface="Times New Roman" panose="02020603050405020304" pitchFamily="18" charset="0"/>
              </a:rPr>
              <a:t>'The image of the shaven head reverberates historically and in the present, signalling exposure, humiliation and punishment, but also standing for the refusal to conform. Kneehigh's audiences always encompass a wide age range: and while children would not have found in this image precisely the same meaning as their accompanying adults, they would undoubtably have registered something of these resonances and felt them to be starkly at odds with a story that deals, at least on the surface with feminine vanity.'</a:t>
            </a:r>
          </a:p>
          <a:p>
            <a:endParaRPr lang="en-GB" dirty="0"/>
          </a:p>
        </p:txBody>
      </p:sp>
    </p:spTree>
    <p:extLst>
      <p:ext uri="{BB962C8B-B14F-4D97-AF65-F5344CB8AC3E}">
        <p14:creationId xmlns:p14="http://schemas.microsoft.com/office/powerpoint/2010/main" val="26766042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fontScale="92500" lnSpcReduction="10000"/>
          </a:bodyPr>
          <a:lstStyle/>
          <a:p>
            <a:r>
              <a:rPr lang="en-GB" sz="3600" dirty="0">
                <a:effectLst/>
                <a:latin typeface="Cambria" panose="02040503050406030204" pitchFamily="18" charset="0"/>
                <a:ea typeface="MS Mincho" panose="02020609040205080304" pitchFamily="49" charset="-128"/>
                <a:cs typeface="Times New Roman" panose="02020603050405020304" pitchFamily="18" charset="0"/>
              </a:rPr>
              <a:t>'Theatre can embed resistance to problematic assumptions or moral stance of a text within a production, and without necessarily changing the course of the narrative.' </a:t>
            </a:r>
          </a:p>
          <a:p>
            <a:r>
              <a:rPr lang="en-GB" sz="3600" dirty="0">
                <a:effectLst/>
                <a:latin typeface="Cambria" panose="02040503050406030204" pitchFamily="18" charset="0"/>
                <a:ea typeface="MS Mincho" panose="02020609040205080304" pitchFamily="49" charset="-128"/>
                <a:cs typeface="Times New Roman" panose="02020603050405020304" pitchFamily="18" charset="0"/>
              </a:rPr>
              <a:t>So…our choices for design or performance - choice of actors and their public persona - can influence the audience perception of a story without changing the story?</a:t>
            </a:r>
          </a:p>
          <a:p>
            <a:endParaRPr lang="en-GB" dirty="0"/>
          </a:p>
        </p:txBody>
      </p:sp>
    </p:spTree>
    <p:extLst>
      <p:ext uri="{BB962C8B-B14F-4D97-AF65-F5344CB8AC3E}">
        <p14:creationId xmlns:p14="http://schemas.microsoft.com/office/powerpoint/2010/main" val="1711873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fontScale="92500" lnSpcReduction="10000"/>
          </a:bodyPr>
          <a:lstStyle/>
          <a:p>
            <a:pPr>
              <a:lnSpc>
                <a:spcPct val="150000"/>
              </a:lnSpc>
            </a:pPr>
            <a:r>
              <a:rPr lang="en-GB" sz="3600" dirty="0">
                <a:effectLst/>
                <a:latin typeface="Cambria" panose="02040503050406030204" pitchFamily="18" charset="0"/>
                <a:ea typeface="MS Mincho" panose="02020609040205080304" pitchFamily="49" charset="-128"/>
                <a:cs typeface="Times New Roman" panose="02020603050405020304" pitchFamily="18" charset="0"/>
              </a:rPr>
              <a:t>Everything in theatre tells a story;</a:t>
            </a:r>
          </a:p>
          <a:p>
            <a:pPr>
              <a:lnSpc>
                <a:spcPct val="150000"/>
              </a:lnSpc>
            </a:pPr>
            <a:r>
              <a:rPr lang="en-GB" sz="3600" dirty="0">
                <a:effectLst/>
                <a:latin typeface="Cambria" panose="02040503050406030204" pitchFamily="18" charset="0"/>
                <a:ea typeface="MS Mincho" panose="02020609040205080304" pitchFamily="49" charset="-128"/>
                <a:cs typeface="Times New Roman" panose="02020603050405020304" pitchFamily="18" charset="0"/>
              </a:rPr>
              <a:t>'Yet to consider adaptation in such terms is to ignore the opportunities the new medium allows’ </a:t>
            </a:r>
          </a:p>
          <a:p>
            <a:pPr>
              <a:lnSpc>
                <a:spcPct val="150000"/>
              </a:lnSpc>
            </a:pPr>
            <a:r>
              <a:rPr lang="en-GB" sz="3600" dirty="0">
                <a:effectLst/>
                <a:latin typeface="Cambria" panose="02040503050406030204" pitchFamily="18" charset="0"/>
                <a:ea typeface="MS Mincho" panose="02020609040205080304" pitchFamily="49" charset="-128"/>
                <a:cs typeface="Times New Roman" panose="02020603050405020304" pitchFamily="18" charset="0"/>
              </a:rPr>
              <a:t>the ‘negative’ or perceived ‘lack’ when discussing adaptation </a:t>
            </a:r>
          </a:p>
          <a:p>
            <a:endParaRPr lang="en-GB" dirty="0"/>
          </a:p>
        </p:txBody>
      </p:sp>
    </p:spTree>
    <p:extLst>
      <p:ext uri="{BB962C8B-B14F-4D97-AF65-F5344CB8AC3E}">
        <p14:creationId xmlns:p14="http://schemas.microsoft.com/office/powerpoint/2010/main" val="31525198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lnSpcReduction="10000"/>
          </a:bodyPr>
          <a:lstStyle/>
          <a:p>
            <a:r>
              <a:rPr lang="en-GB" sz="2400" dirty="0">
                <a:effectLst/>
                <a:latin typeface="Cambria" panose="02040503050406030204" pitchFamily="18" charset="0"/>
                <a:ea typeface="MS Mincho" panose="02020609040205080304" pitchFamily="49" charset="-128"/>
                <a:cs typeface="Times New Roman" panose="02020603050405020304" pitchFamily="18" charset="0"/>
              </a:rPr>
              <a:t>'Theatre brings more valuable and complex gifts to a telling than the obvious additions of colour, sound, or physicality. Because it is multi-dimensional, theatre enables layering, juxtaposition and provocative formal contradiction. Because it is always participatory, at least to some degree, theatre can chose to exploit the live(</a:t>
            </a:r>
            <a:r>
              <a:rPr lang="en-GB" sz="2400" dirty="0" err="1">
                <a:effectLst/>
                <a:latin typeface="Cambria" panose="02040503050406030204" pitchFamily="18" charset="0"/>
                <a:ea typeface="MS Mincho" panose="02020609040205080304" pitchFamily="49" charset="-128"/>
                <a:cs typeface="Times New Roman" panose="02020603050405020304" pitchFamily="18" charset="0"/>
              </a:rPr>
              <a:t>ly</a:t>
            </a:r>
            <a:r>
              <a:rPr lang="en-GB" sz="2400" dirty="0">
                <a:effectLst/>
                <a:latin typeface="Cambria" panose="02040503050406030204" pitchFamily="18" charset="0"/>
                <a:ea typeface="MS Mincho" panose="02020609040205080304" pitchFamily="49" charset="-128"/>
                <a:cs typeface="Times New Roman" panose="02020603050405020304" pitchFamily="18" charset="0"/>
              </a:rPr>
              <a:t>) and unpredictable qualities of audience engagement. Because it simultaneously presents and represents, the theatrical event is characterised by gaps - between actor and role, place and imagined space, the people and things onstage and what they stand for - and such dislocations can be used productively to disturb if not altogether overturn, the "order" of the text'  </a:t>
            </a:r>
          </a:p>
          <a:p>
            <a:endParaRPr lang="en-GB" dirty="0"/>
          </a:p>
        </p:txBody>
      </p:sp>
    </p:spTree>
    <p:extLst>
      <p:ext uri="{BB962C8B-B14F-4D97-AF65-F5344CB8AC3E}">
        <p14:creationId xmlns:p14="http://schemas.microsoft.com/office/powerpoint/2010/main" val="28576399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a:bodyPr>
          <a:lstStyle/>
          <a:p>
            <a:r>
              <a:rPr lang="en-US" sz="3600" dirty="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To argue this is not to suggest, conservatively, that Kneehigh should have left it alone; rather, it is to invite reflection on the ways in which new tellers choose to represent ideologically problematic stories in a contemporary context.</a:t>
            </a:r>
            <a:endParaRPr lang="en-GB" sz="36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GB" sz="3600" dirty="0"/>
          </a:p>
        </p:txBody>
      </p:sp>
    </p:spTree>
    <p:extLst>
      <p:ext uri="{BB962C8B-B14F-4D97-AF65-F5344CB8AC3E}">
        <p14:creationId xmlns:p14="http://schemas.microsoft.com/office/powerpoint/2010/main" val="4002845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6CAC-5FE6-6F48-9A1C-CDC9CEE135BF}"/>
              </a:ext>
            </a:extLst>
          </p:cNvPr>
          <p:cNvSpPr>
            <a:spLocks noGrp="1"/>
          </p:cNvSpPr>
          <p:nvPr>
            <p:ph type="title"/>
          </p:nvPr>
        </p:nvSpPr>
        <p:spPr/>
        <p:txBody>
          <a:bodyPr/>
          <a:lstStyle/>
          <a:p>
            <a:r>
              <a:rPr lang="en-GB" dirty="0"/>
              <a:t>Babbage adaptation essay: Points</a:t>
            </a:r>
          </a:p>
        </p:txBody>
      </p:sp>
      <p:sp>
        <p:nvSpPr>
          <p:cNvPr id="3" name="Content Placeholder 2">
            <a:extLst>
              <a:ext uri="{FF2B5EF4-FFF2-40B4-BE49-F238E27FC236}">
                <a16:creationId xmlns:a16="http://schemas.microsoft.com/office/drawing/2014/main" id="{9E4DA4B0-D75C-1541-BC39-CF9DE1D44387}"/>
              </a:ext>
            </a:extLst>
          </p:cNvPr>
          <p:cNvSpPr>
            <a:spLocks noGrp="1"/>
          </p:cNvSpPr>
          <p:nvPr>
            <p:ph idx="1"/>
          </p:nvPr>
        </p:nvSpPr>
        <p:spPr/>
        <p:txBody>
          <a:bodyPr>
            <a:normAutofit fontScale="85000" lnSpcReduction="10000"/>
          </a:bodyPr>
          <a:lstStyle/>
          <a:p>
            <a:r>
              <a:rPr lang="en-GB" sz="2800" dirty="0">
                <a:solidFill>
                  <a:srgbClr val="000000"/>
                </a:solidFill>
                <a:effectLst/>
                <a:latin typeface="Cambria" panose="02040503050406030204" pitchFamily="18" charset="0"/>
                <a:ea typeface="Times New Roman" panose="02020603050405020304" pitchFamily="18" charset="0"/>
              </a:rPr>
              <a:t>The task of the storyteller in preserving yet </a:t>
            </a:r>
            <a:r>
              <a:rPr lang="en-GB" sz="2800" i="1" dirty="0">
                <a:solidFill>
                  <a:srgbClr val="000000"/>
                </a:solidFill>
                <a:effectLst/>
                <a:latin typeface="Cambria" panose="02040503050406030204" pitchFamily="18" charset="0"/>
                <a:ea typeface="Times New Roman" panose="02020603050405020304" pitchFamily="18" charset="0"/>
              </a:rPr>
              <a:t>transforming</a:t>
            </a:r>
            <a:r>
              <a:rPr lang="en-GB" sz="2800" dirty="0">
                <a:solidFill>
                  <a:srgbClr val="000000"/>
                </a:solidFill>
                <a:effectLst/>
                <a:latin typeface="Cambria" panose="02040503050406030204" pitchFamily="18" charset="0"/>
                <a:ea typeface="Times New Roman" panose="02020603050405020304" pitchFamily="18" charset="0"/>
              </a:rPr>
              <a:t> the source material—inevitably and necessarily—is equally the task of the adapter; re-articulation of a story demands that the teller (has the freedom to) digress from the established path in his or her own way. By embracing this divergence, adaptation opens up the doubled pleasure that its activity already contains in latent form: it exposes the distance between the story of the story, and the story of the telling. Adaptation in the theatre has the potential to exploit the opportunities of this gap still further, by using performance’s inherent multivocality to sustain </a:t>
            </a:r>
            <a:r>
              <a:rPr lang="en-GB" sz="2800" i="1" dirty="0">
                <a:solidFill>
                  <a:srgbClr val="000000"/>
                </a:solidFill>
                <a:effectLst/>
                <a:latin typeface="Cambria" panose="02040503050406030204" pitchFamily="18" charset="0"/>
                <a:ea typeface="Times New Roman" panose="02020603050405020304" pitchFamily="18" charset="0"/>
              </a:rPr>
              <a:t>and</a:t>
            </a:r>
            <a:r>
              <a:rPr lang="en-GB" sz="2800" dirty="0">
                <a:solidFill>
                  <a:srgbClr val="000000"/>
                </a:solidFill>
                <a:effectLst/>
                <a:latin typeface="Cambria" panose="02040503050406030204" pitchFamily="18" charset="0"/>
                <a:ea typeface="Times New Roman" panose="02020603050405020304" pitchFamily="18" charset="0"/>
              </a:rPr>
              <a:t> interrogate, preserve </a:t>
            </a:r>
            <a:r>
              <a:rPr lang="en-GB" sz="2800" i="1" dirty="0">
                <a:solidFill>
                  <a:srgbClr val="000000"/>
                </a:solidFill>
                <a:effectLst/>
                <a:latin typeface="Cambria" panose="02040503050406030204" pitchFamily="18" charset="0"/>
                <a:ea typeface="Times New Roman" panose="02020603050405020304" pitchFamily="18" charset="0"/>
              </a:rPr>
              <a:t>and</a:t>
            </a:r>
            <a:r>
              <a:rPr lang="en-GB" sz="2800" dirty="0">
                <a:solidFill>
                  <a:srgbClr val="000000"/>
                </a:solidFill>
                <a:effectLst/>
                <a:latin typeface="Cambria" panose="02040503050406030204" pitchFamily="18" charset="0"/>
                <a:ea typeface="Times New Roman" panose="02020603050405020304" pitchFamily="18" charset="0"/>
              </a:rPr>
              <a:t> transform, the narratives it elects to reframe.</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81150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974F1-363E-5E40-8242-DCE676145951}"/>
              </a:ext>
            </a:extLst>
          </p:cNvPr>
          <p:cNvSpPr>
            <a:spLocks noGrp="1"/>
          </p:cNvSpPr>
          <p:nvPr>
            <p:ph type="title"/>
          </p:nvPr>
        </p:nvSpPr>
        <p:spPr/>
        <p:txBody>
          <a:bodyPr/>
          <a:lstStyle/>
          <a:p>
            <a:endParaRPr lang="en-GB"/>
          </a:p>
        </p:txBody>
      </p:sp>
      <p:pic>
        <p:nvPicPr>
          <p:cNvPr id="5" name="Content Placeholder 4" descr="Graphical user interface, application, Word&#10;&#10;Description automatically generated">
            <a:extLst>
              <a:ext uri="{FF2B5EF4-FFF2-40B4-BE49-F238E27FC236}">
                <a16:creationId xmlns:a16="http://schemas.microsoft.com/office/drawing/2014/main" id="{52853BA2-8DBB-F442-8A6B-CA5A447C1D5A}"/>
              </a:ext>
            </a:extLst>
          </p:cNvPr>
          <p:cNvPicPr>
            <a:picLocks noGrp="1" noChangeAspect="1"/>
          </p:cNvPicPr>
          <p:nvPr>
            <p:ph idx="1"/>
          </p:nvPr>
        </p:nvPicPr>
        <p:blipFill rotWithShape="1">
          <a:blip r:embed="rId2"/>
          <a:srcRect l="2874" t="16959" r="6240" b="15203"/>
          <a:stretch/>
        </p:blipFill>
        <p:spPr>
          <a:xfrm>
            <a:off x="0" y="1417638"/>
            <a:ext cx="9135574" cy="4947557"/>
          </a:xfrm>
        </p:spPr>
      </p:pic>
      <p:sp>
        <p:nvSpPr>
          <p:cNvPr id="6" name="Rectangle 5">
            <a:extLst>
              <a:ext uri="{FF2B5EF4-FFF2-40B4-BE49-F238E27FC236}">
                <a16:creationId xmlns:a16="http://schemas.microsoft.com/office/drawing/2014/main" id="{EDE08FAC-980E-5240-9C70-040886DDA079}"/>
              </a:ext>
            </a:extLst>
          </p:cNvPr>
          <p:cNvSpPr/>
          <p:nvPr/>
        </p:nvSpPr>
        <p:spPr>
          <a:xfrm>
            <a:off x="0" y="0"/>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118594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F39E7-81FB-0749-B5A4-9D839CF64CAF}"/>
              </a:ext>
            </a:extLst>
          </p:cNvPr>
          <p:cNvSpPr>
            <a:spLocks noGrp="1"/>
          </p:cNvSpPr>
          <p:nvPr>
            <p:ph type="title"/>
          </p:nvPr>
        </p:nvSpPr>
        <p:spPr/>
        <p:txBody>
          <a:bodyPr/>
          <a:lstStyle/>
          <a:p>
            <a:endParaRPr lang="en-GB" dirty="0"/>
          </a:p>
        </p:txBody>
      </p:sp>
      <p:pic>
        <p:nvPicPr>
          <p:cNvPr id="5" name="Content Placeholder 4" descr="Graphical user interface, application, Word&#10;&#10;Description automatically generated">
            <a:extLst>
              <a:ext uri="{FF2B5EF4-FFF2-40B4-BE49-F238E27FC236}">
                <a16:creationId xmlns:a16="http://schemas.microsoft.com/office/drawing/2014/main" id="{35B5BBA0-AA5B-5343-9A61-4602A5F8F74F}"/>
              </a:ext>
            </a:extLst>
          </p:cNvPr>
          <p:cNvPicPr>
            <a:picLocks noGrp="1" noChangeAspect="1"/>
          </p:cNvPicPr>
          <p:nvPr>
            <p:ph idx="1"/>
          </p:nvPr>
        </p:nvPicPr>
        <p:blipFill rotWithShape="1">
          <a:blip r:embed="rId2"/>
          <a:srcRect l="26127" t="20203" r="28297" b="28341"/>
          <a:stretch/>
        </p:blipFill>
        <p:spPr>
          <a:xfrm>
            <a:off x="0" y="0"/>
            <a:ext cx="9144000" cy="6858000"/>
          </a:xfrm>
        </p:spPr>
      </p:pic>
    </p:spTree>
    <p:extLst>
      <p:ext uri="{BB962C8B-B14F-4D97-AF65-F5344CB8AC3E}">
        <p14:creationId xmlns:p14="http://schemas.microsoft.com/office/powerpoint/2010/main" val="20650438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F4EC-F757-0140-B8B4-F76CC059A8E7}"/>
              </a:ext>
            </a:extLst>
          </p:cNvPr>
          <p:cNvSpPr>
            <a:spLocks noGrp="1"/>
          </p:cNvSpPr>
          <p:nvPr>
            <p:ph type="title"/>
          </p:nvPr>
        </p:nvSpPr>
        <p:spPr/>
        <p:txBody>
          <a:bodyPr/>
          <a:lstStyle/>
          <a:p>
            <a:endParaRPr lang="en-GB" dirty="0"/>
          </a:p>
        </p:txBody>
      </p:sp>
      <p:pic>
        <p:nvPicPr>
          <p:cNvPr id="5" name="Content Placeholder 4" descr="A picture containing text, screenshot, electronics, computer&#10;&#10;Description automatically generated">
            <a:extLst>
              <a:ext uri="{FF2B5EF4-FFF2-40B4-BE49-F238E27FC236}">
                <a16:creationId xmlns:a16="http://schemas.microsoft.com/office/drawing/2014/main" id="{FFBCBE6C-AC6C-B548-B593-E88FDB7D3448}"/>
              </a:ext>
            </a:extLst>
          </p:cNvPr>
          <p:cNvPicPr>
            <a:picLocks noGrp="1" noChangeAspect="1"/>
          </p:cNvPicPr>
          <p:nvPr>
            <p:ph idx="1"/>
          </p:nvPr>
        </p:nvPicPr>
        <p:blipFill rotWithShape="1">
          <a:blip r:embed="rId3"/>
          <a:srcRect l="26153" t="18940" r="21635" b="12557"/>
          <a:stretch/>
        </p:blipFill>
        <p:spPr>
          <a:xfrm>
            <a:off x="0" y="0"/>
            <a:ext cx="9144000" cy="7223442"/>
          </a:xfrm>
        </p:spPr>
      </p:pic>
    </p:spTree>
    <p:extLst>
      <p:ext uri="{BB962C8B-B14F-4D97-AF65-F5344CB8AC3E}">
        <p14:creationId xmlns:p14="http://schemas.microsoft.com/office/powerpoint/2010/main" val="21923693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E22B4-231F-C840-92D3-39AAA140F471}"/>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BD3D5B15-E06F-8046-A929-732A63893B99}"/>
              </a:ext>
            </a:extLst>
          </p:cNvPr>
          <p:cNvSpPr>
            <a:spLocks noGrp="1"/>
          </p:cNvSpPr>
          <p:nvPr>
            <p:ph idx="1"/>
          </p:nvPr>
        </p:nvSpPr>
        <p:spPr/>
        <p:txBody>
          <a:bodyPr/>
          <a:lstStyle/>
          <a:p>
            <a:r>
              <a:rPr lang="en-GB" dirty="0"/>
              <a:t>Readings - what did you make of the excerpt?</a:t>
            </a:r>
          </a:p>
          <a:p>
            <a:endParaRPr lang="en-GB" dirty="0"/>
          </a:p>
          <a:p>
            <a:r>
              <a:rPr lang="en-GB" dirty="0"/>
              <a:t>What stood out for you?</a:t>
            </a:r>
          </a:p>
          <a:p>
            <a:endParaRPr lang="en-GB" dirty="0"/>
          </a:p>
          <a:p>
            <a:r>
              <a:rPr lang="en-GB" dirty="0"/>
              <a:t>What was interesting for you creatively? How did you envision yourself interacting with the task of interpreting the work?</a:t>
            </a:r>
          </a:p>
        </p:txBody>
      </p:sp>
    </p:spTree>
    <p:extLst>
      <p:ext uri="{BB962C8B-B14F-4D97-AF65-F5344CB8AC3E}">
        <p14:creationId xmlns:p14="http://schemas.microsoft.com/office/powerpoint/2010/main" val="800814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99319-076D-7B4C-B68C-F40645A688F5}"/>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0954712A-5FC7-2E43-B387-D67481F9E16E}"/>
              </a:ext>
            </a:extLst>
          </p:cNvPr>
          <p:cNvSpPr>
            <a:spLocks noGrp="1"/>
          </p:cNvSpPr>
          <p:nvPr>
            <p:ph idx="1"/>
          </p:nvPr>
        </p:nvSpPr>
        <p:spPr/>
        <p:txBody>
          <a:bodyPr/>
          <a:lstStyle/>
          <a:p>
            <a:r>
              <a:rPr lang="en-GB" dirty="0"/>
              <a:t>Immediately interested in character age specificity </a:t>
            </a:r>
          </a:p>
          <a:p>
            <a:endParaRPr lang="en-GB" dirty="0"/>
          </a:p>
          <a:p>
            <a:r>
              <a:rPr lang="en-GB" dirty="0"/>
              <a:t>Very appreciative of author’s instructions about costumes</a:t>
            </a:r>
          </a:p>
          <a:p>
            <a:endParaRPr lang="en-GB" dirty="0"/>
          </a:p>
          <a:p>
            <a:r>
              <a:rPr lang="en-GB" dirty="0"/>
              <a:t>Instantly want to know about the mise </a:t>
            </a:r>
            <a:r>
              <a:rPr lang="en-GB" dirty="0" err="1"/>
              <a:t>en</a:t>
            </a:r>
            <a:r>
              <a:rPr lang="en-GB" dirty="0"/>
              <a:t> scene</a:t>
            </a:r>
          </a:p>
        </p:txBody>
      </p:sp>
    </p:spTree>
    <p:extLst>
      <p:ext uri="{BB962C8B-B14F-4D97-AF65-F5344CB8AC3E}">
        <p14:creationId xmlns:p14="http://schemas.microsoft.com/office/powerpoint/2010/main" val="39938567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99319-076D-7B4C-B68C-F40645A688F5}"/>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0954712A-5FC7-2E43-B387-D67481F9E16E}"/>
              </a:ext>
            </a:extLst>
          </p:cNvPr>
          <p:cNvSpPr>
            <a:spLocks noGrp="1"/>
          </p:cNvSpPr>
          <p:nvPr>
            <p:ph idx="1"/>
          </p:nvPr>
        </p:nvSpPr>
        <p:spPr/>
        <p:txBody>
          <a:bodyPr/>
          <a:lstStyle/>
          <a:p>
            <a:r>
              <a:rPr lang="en-GB" dirty="0"/>
              <a:t>Actors – consideration of physicality as vocabulary</a:t>
            </a:r>
          </a:p>
          <a:p>
            <a:endParaRPr lang="en-GB" dirty="0"/>
          </a:p>
          <a:p>
            <a:r>
              <a:rPr lang="en-GB" dirty="0"/>
              <a:t>Interested in perceptions of duration</a:t>
            </a:r>
          </a:p>
          <a:p>
            <a:endParaRPr lang="en-GB" dirty="0"/>
          </a:p>
          <a:p>
            <a:r>
              <a:rPr lang="en-GB" dirty="0"/>
              <a:t>Page 15 mentions that they get ready ‘without any help’ and later that the change process takes as long as it needs to. </a:t>
            </a:r>
          </a:p>
        </p:txBody>
      </p:sp>
    </p:spTree>
    <p:extLst>
      <p:ext uri="{BB962C8B-B14F-4D97-AF65-F5344CB8AC3E}">
        <p14:creationId xmlns:p14="http://schemas.microsoft.com/office/powerpoint/2010/main" val="589996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99319-076D-7B4C-B68C-F40645A688F5}"/>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0954712A-5FC7-2E43-B387-D67481F9E16E}"/>
              </a:ext>
            </a:extLst>
          </p:cNvPr>
          <p:cNvSpPr>
            <a:spLocks noGrp="1"/>
          </p:cNvSpPr>
          <p:nvPr>
            <p:ph idx="1"/>
          </p:nvPr>
        </p:nvSpPr>
        <p:spPr/>
        <p:txBody>
          <a:bodyPr/>
          <a:lstStyle/>
          <a:p>
            <a:r>
              <a:rPr lang="en-GB" dirty="0"/>
              <a:t>After scene 1 I’m instantly trying to see, read and imagine what is behind the text.</a:t>
            </a:r>
          </a:p>
          <a:p>
            <a:endParaRPr lang="en-GB" dirty="0"/>
          </a:p>
          <a:p>
            <a:r>
              <a:rPr lang="en-GB" dirty="0"/>
              <a:t>So what is behind the text…? </a:t>
            </a:r>
          </a:p>
        </p:txBody>
      </p:sp>
    </p:spTree>
    <p:extLst>
      <p:ext uri="{BB962C8B-B14F-4D97-AF65-F5344CB8AC3E}">
        <p14:creationId xmlns:p14="http://schemas.microsoft.com/office/powerpoint/2010/main" val="3218317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99319-076D-7B4C-B68C-F40645A688F5}"/>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0954712A-5FC7-2E43-B387-D67481F9E16E}"/>
              </a:ext>
            </a:extLst>
          </p:cNvPr>
          <p:cNvSpPr>
            <a:spLocks noGrp="1"/>
          </p:cNvSpPr>
          <p:nvPr>
            <p:ph idx="1"/>
          </p:nvPr>
        </p:nvSpPr>
        <p:spPr/>
        <p:txBody>
          <a:bodyPr>
            <a:normAutofit fontScale="92500"/>
          </a:bodyPr>
          <a:lstStyle/>
          <a:p>
            <a:r>
              <a:rPr lang="en-GB" dirty="0"/>
              <a:t>After scene 1 I’m instantly trying to see, read and imagine what is behind the text.</a:t>
            </a:r>
          </a:p>
          <a:p>
            <a:endParaRPr lang="en-GB" dirty="0"/>
          </a:p>
          <a:p>
            <a:r>
              <a:rPr lang="en-GB" dirty="0"/>
              <a:t>Is this a (social) commentary about the emptiness of fame? The futility in chasing fame? The sad truth that you work all your life but no one notices when you are gone? That people / viewers only want the best versions of your / the character and not the actual person?</a:t>
            </a:r>
          </a:p>
          <a:p>
            <a:endParaRPr lang="en-GB" dirty="0"/>
          </a:p>
        </p:txBody>
      </p:sp>
    </p:spTree>
    <p:extLst>
      <p:ext uri="{BB962C8B-B14F-4D97-AF65-F5344CB8AC3E}">
        <p14:creationId xmlns:p14="http://schemas.microsoft.com/office/powerpoint/2010/main" val="3505273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99319-076D-7B4C-B68C-F40645A688F5}"/>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0954712A-5FC7-2E43-B387-D67481F9E16E}"/>
              </a:ext>
            </a:extLst>
          </p:cNvPr>
          <p:cNvSpPr>
            <a:spLocks noGrp="1"/>
          </p:cNvSpPr>
          <p:nvPr>
            <p:ph idx="1"/>
          </p:nvPr>
        </p:nvSpPr>
        <p:spPr/>
        <p:txBody>
          <a:bodyPr/>
          <a:lstStyle/>
          <a:p>
            <a:r>
              <a:rPr lang="en-GB" dirty="0"/>
              <a:t>After scene 1 I’m instantly trying to see, read and imagine what is behind the text.</a:t>
            </a:r>
          </a:p>
          <a:p>
            <a:endParaRPr lang="en-GB" dirty="0"/>
          </a:p>
          <a:p>
            <a:r>
              <a:rPr lang="en-GB" dirty="0"/>
              <a:t>Is this just my reading of a translated text?</a:t>
            </a:r>
          </a:p>
          <a:p>
            <a:r>
              <a:rPr lang="en-GB" dirty="0"/>
              <a:t>Is this the joy of the postmodern?</a:t>
            </a:r>
          </a:p>
          <a:p>
            <a:r>
              <a:rPr lang="en-GB" dirty="0"/>
              <a:t>Is this the joy of the post-dramatic?</a:t>
            </a:r>
          </a:p>
          <a:p>
            <a:r>
              <a:rPr lang="en-GB" dirty="0"/>
              <a:t>Am I making things up again (Arnold)?</a:t>
            </a:r>
          </a:p>
        </p:txBody>
      </p:sp>
    </p:spTree>
    <p:extLst>
      <p:ext uri="{BB962C8B-B14F-4D97-AF65-F5344CB8AC3E}">
        <p14:creationId xmlns:p14="http://schemas.microsoft.com/office/powerpoint/2010/main" val="1067900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3F42-11CA-9F4D-A210-273FD4D990EA}"/>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8161D155-6982-DB41-BD62-ED32E36563BF}"/>
              </a:ext>
            </a:extLst>
          </p:cNvPr>
          <p:cNvSpPr>
            <a:spLocks noGrp="1"/>
          </p:cNvSpPr>
          <p:nvPr>
            <p:ph idx="1"/>
          </p:nvPr>
        </p:nvSpPr>
        <p:spPr/>
        <p:txBody>
          <a:bodyPr>
            <a:normAutofit lnSpcReduction="10000"/>
          </a:bodyPr>
          <a:lstStyle/>
          <a:p>
            <a:r>
              <a:rPr lang="en-GB" dirty="0"/>
              <a:t>Scene 2 – fears about employment after pregnancy </a:t>
            </a:r>
          </a:p>
          <a:p>
            <a:endParaRPr lang="en-GB" dirty="0"/>
          </a:p>
          <a:p>
            <a:r>
              <a:rPr lang="en-GB" dirty="0"/>
              <a:t>Is this a clever link to the title?</a:t>
            </a:r>
          </a:p>
          <a:p>
            <a:r>
              <a:rPr lang="en-GB" dirty="0"/>
              <a:t>Despite the ‘humanity’ of civilised society, we still treat natural life events (birth) in an animalistic manner?</a:t>
            </a:r>
          </a:p>
          <a:p>
            <a:r>
              <a:rPr lang="en-GB" dirty="0"/>
              <a:t>Employment as man made – man dominated system…?</a:t>
            </a:r>
          </a:p>
        </p:txBody>
      </p:sp>
    </p:spTree>
    <p:extLst>
      <p:ext uri="{BB962C8B-B14F-4D97-AF65-F5344CB8AC3E}">
        <p14:creationId xmlns:p14="http://schemas.microsoft.com/office/powerpoint/2010/main" val="36263072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3F42-11CA-9F4D-A210-273FD4D990EA}"/>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8161D155-6982-DB41-BD62-ED32E36563BF}"/>
              </a:ext>
            </a:extLst>
          </p:cNvPr>
          <p:cNvSpPr>
            <a:spLocks noGrp="1"/>
          </p:cNvSpPr>
          <p:nvPr>
            <p:ph idx="1"/>
          </p:nvPr>
        </p:nvSpPr>
        <p:spPr/>
        <p:txBody>
          <a:bodyPr/>
          <a:lstStyle/>
          <a:p>
            <a:r>
              <a:rPr lang="en-GB" dirty="0"/>
              <a:t>Are there – upon further reading / visual analysis – interesting points to pick up in the animal pairings on stage?</a:t>
            </a:r>
          </a:p>
        </p:txBody>
      </p:sp>
    </p:spTree>
    <p:extLst>
      <p:ext uri="{BB962C8B-B14F-4D97-AF65-F5344CB8AC3E}">
        <p14:creationId xmlns:p14="http://schemas.microsoft.com/office/powerpoint/2010/main" val="28329983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3F42-11CA-9F4D-A210-273FD4D990EA}"/>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8161D155-6982-DB41-BD62-ED32E36563BF}"/>
              </a:ext>
            </a:extLst>
          </p:cNvPr>
          <p:cNvSpPr>
            <a:spLocks noGrp="1"/>
          </p:cNvSpPr>
          <p:nvPr>
            <p:ph idx="1"/>
          </p:nvPr>
        </p:nvSpPr>
        <p:spPr/>
        <p:txBody>
          <a:bodyPr/>
          <a:lstStyle/>
          <a:p>
            <a:endParaRPr lang="en-GB" dirty="0"/>
          </a:p>
          <a:p>
            <a:endParaRPr lang="en-GB" dirty="0"/>
          </a:p>
          <a:p>
            <a:endParaRPr lang="en-GB" dirty="0"/>
          </a:p>
          <a:p>
            <a:r>
              <a:rPr lang="en-GB" dirty="0"/>
              <a:t>Text: “I’m not mental” (page 20)</a:t>
            </a:r>
          </a:p>
          <a:p>
            <a:endParaRPr lang="en-GB" dirty="0"/>
          </a:p>
          <a:p>
            <a:endParaRPr lang="en-GB" dirty="0"/>
          </a:p>
          <a:p>
            <a:r>
              <a:rPr lang="en-GB" dirty="0"/>
              <a:t>Thoughts on use / choice of words?</a:t>
            </a:r>
          </a:p>
        </p:txBody>
      </p:sp>
    </p:spTree>
    <p:extLst>
      <p:ext uri="{BB962C8B-B14F-4D97-AF65-F5344CB8AC3E}">
        <p14:creationId xmlns:p14="http://schemas.microsoft.com/office/powerpoint/2010/main" val="2844391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3F42-11CA-9F4D-A210-273FD4D990EA}"/>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8161D155-6982-DB41-BD62-ED32E36563BF}"/>
              </a:ext>
            </a:extLst>
          </p:cNvPr>
          <p:cNvSpPr>
            <a:spLocks noGrp="1"/>
          </p:cNvSpPr>
          <p:nvPr>
            <p:ph idx="1"/>
          </p:nvPr>
        </p:nvSpPr>
        <p:spPr/>
        <p:txBody>
          <a:bodyPr>
            <a:normAutofit fontScale="85000" lnSpcReduction="20000"/>
          </a:bodyPr>
          <a:lstStyle/>
          <a:p>
            <a:r>
              <a:rPr lang="en-GB" dirty="0">
                <a:hlinkClick r:id="rId3"/>
              </a:rPr>
              <a:t>https://www.bbc.co.uk/news/entertainment-arts-64759118</a:t>
            </a:r>
            <a:endParaRPr lang="en-GB" dirty="0"/>
          </a:p>
          <a:p>
            <a:endParaRPr lang="en-GB" dirty="0"/>
          </a:p>
          <a:p>
            <a:pPr algn="l" fontAlgn="base"/>
            <a:r>
              <a:rPr lang="en-GB" b="1" i="0" dirty="0">
                <a:solidFill>
                  <a:srgbClr val="141414"/>
                </a:solidFill>
                <a:effectLst/>
                <a:latin typeface="inherit"/>
              </a:rPr>
              <a:t>Roald Dahl's books are to be printed in their original form, following criticism of the decision to amend novels including The BFG, making them more suitable for modern audiences.</a:t>
            </a:r>
            <a:endParaRPr lang="en-GB" b="0" i="0" dirty="0">
              <a:solidFill>
                <a:srgbClr val="141414"/>
              </a:solidFill>
              <a:effectLst/>
              <a:latin typeface="ReithSans"/>
            </a:endParaRPr>
          </a:p>
          <a:p>
            <a:pPr algn="l" fontAlgn="base"/>
            <a:r>
              <a:rPr lang="en-GB" b="0" i="0" dirty="0">
                <a:solidFill>
                  <a:srgbClr val="141414"/>
                </a:solidFill>
                <a:effectLst/>
                <a:latin typeface="ReithSans"/>
              </a:rPr>
              <a:t>The plan to remove references to things like characters' appearance and weight had sparked a fierce debate.</a:t>
            </a:r>
          </a:p>
          <a:p>
            <a:pPr algn="l" fontAlgn="base"/>
            <a:r>
              <a:rPr lang="en-GB" b="0" i="0" dirty="0">
                <a:solidFill>
                  <a:srgbClr val="141414"/>
                </a:solidFill>
                <a:effectLst/>
                <a:latin typeface="ReithSans"/>
              </a:rPr>
              <a:t>Words including "fat" and "ugly" were removed after being reviewed by sensitivity readers, who check for potentially offensive content.</a:t>
            </a:r>
          </a:p>
          <a:p>
            <a:endParaRPr lang="en-GB" dirty="0"/>
          </a:p>
        </p:txBody>
      </p:sp>
    </p:spTree>
    <p:extLst>
      <p:ext uri="{BB962C8B-B14F-4D97-AF65-F5344CB8AC3E}">
        <p14:creationId xmlns:p14="http://schemas.microsoft.com/office/powerpoint/2010/main" val="34469897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3F42-11CA-9F4D-A210-273FD4D990EA}"/>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8161D155-6982-DB41-BD62-ED32E36563BF}"/>
              </a:ext>
            </a:extLst>
          </p:cNvPr>
          <p:cNvSpPr>
            <a:spLocks noGrp="1"/>
          </p:cNvSpPr>
          <p:nvPr>
            <p:ph idx="1"/>
          </p:nvPr>
        </p:nvSpPr>
        <p:spPr/>
        <p:txBody>
          <a:bodyPr/>
          <a:lstStyle/>
          <a:p>
            <a:r>
              <a:rPr lang="en-GB" dirty="0"/>
              <a:t>Representation:</a:t>
            </a:r>
          </a:p>
          <a:p>
            <a:r>
              <a:rPr lang="en-GB" dirty="0"/>
              <a:t>In your reading of the text do you consider that male and female characters are portrayed differently in any deliberate and considered way?</a:t>
            </a:r>
          </a:p>
          <a:p>
            <a:r>
              <a:rPr lang="en-GB" dirty="0"/>
              <a:t>How?</a:t>
            </a:r>
          </a:p>
          <a:p>
            <a:r>
              <a:rPr lang="en-GB" dirty="0"/>
              <a:t>Why?</a:t>
            </a:r>
          </a:p>
        </p:txBody>
      </p:sp>
    </p:spTree>
    <p:extLst>
      <p:ext uri="{BB962C8B-B14F-4D97-AF65-F5344CB8AC3E}">
        <p14:creationId xmlns:p14="http://schemas.microsoft.com/office/powerpoint/2010/main" val="605389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3F42-11CA-9F4D-A210-273FD4D990EA}"/>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8161D155-6982-DB41-BD62-ED32E36563BF}"/>
              </a:ext>
            </a:extLst>
          </p:cNvPr>
          <p:cNvSpPr>
            <a:spLocks noGrp="1"/>
          </p:cNvSpPr>
          <p:nvPr>
            <p:ph idx="1"/>
          </p:nvPr>
        </p:nvSpPr>
        <p:spPr/>
        <p:txBody>
          <a:bodyPr/>
          <a:lstStyle/>
          <a:p>
            <a:r>
              <a:rPr lang="en-GB" dirty="0"/>
              <a:t>Scene 1, scene 4.1, </a:t>
            </a:r>
          </a:p>
          <a:p>
            <a:endParaRPr lang="en-GB" dirty="0"/>
          </a:p>
          <a:p>
            <a:r>
              <a:rPr lang="en-GB" dirty="0"/>
              <a:t>Frankie and Peter – what is this relationship?</a:t>
            </a:r>
          </a:p>
          <a:p>
            <a:r>
              <a:rPr lang="en-GB" dirty="0"/>
              <a:t>Also Frankie and Peter’s similar relationships with other characters. </a:t>
            </a:r>
          </a:p>
        </p:txBody>
      </p:sp>
    </p:spTree>
    <p:extLst>
      <p:ext uri="{BB962C8B-B14F-4D97-AF65-F5344CB8AC3E}">
        <p14:creationId xmlns:p14="http://schemas.microsoft.com/office/powerpoint/2010/main" val="1194055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3F42-11CA-9F4D-A210-273FD4D990EA}"/>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8161D155-6982-DB41-BD62-ED32E36563BF}"/>
              </a:ext>
            </a:extLst>
          </p:cNvPr>
          <p:cNvSpPr>
            <a:spLocks noGrp="1"/>
          </p:cNvSpPr>
          <p:nvPr>
            <p:ph idx="1"/>
          </p:nvPr>
        </p:nvSpPr>
        <p:spPr/>
        <p:txBody>
          <a:bodyPr/>
          <a:lstStyle/>
          <a:p>
            <a:r>
              <a:rPr lang="en-GB" dirty="0"/>
              <a:t>Scene 1, scene 4.1, </a:t>
            </a:r>
          </a:p>
          <a:p>
            <a:endParaRPr lang="en-GB" dirty="0"/>
          </a:p>
          <a:p>
            <a:r>
              <a:rPr lang="en-GB" dirty="0"/>
              <a:t>Frankie and Peter – what is this relationship?</a:t>
            </a:r>
          </a:p>
          <a:p>
            <a:r>
              <a:rPr lang="en-GB" dirty="0"/>
              <a:t>Also Frankie and Peter’s similar relationships with other characters. </a:t>
            </a:r>
          </a:p>
          <a:p>
            <a:endParaRPr lang="en-GB" dirty="0"/>
          </a:p>
          <a:p>
            <a:r>
              <a:rPr lang="en-GB" dirty="0"/>
              <a:t>It made me think of sound and soundscapes -  </a:t>
            </a:r>
          </a:p>
        </p:txBody>
      </p:sp>
    </p:spTree>
    <p:extLst>
      <p:ext uri="{BB962C8B-B14F-4D97-AF65-F5344CB8AC3E}">
        <p14:creationId xmlns:p14="http://schemas.microsoft.com/office/powerpoint/2010/main" val="3152728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3F42-11CA-9F4D-A210-273FD4D990EA}"/>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8161D155-6982-DB41-BD62-ED32E36563BF}"/>
              </a:ext>
            </a:extLst>
          </p:cNvPr>
          <p:cNvSpPr>
            <a:spLocks noGrp="1"/>
          </p:cNvSpPr>
          <p:nvPr>
            <p:ph idx="1"/>
          </p:nvPr>
        </p:nvSpPr>
        <p:spPr/>
        <p:txBody>
          <a:bodyPr>
            <a:normAutofit fontScale="92500" lnSpcReduction="10000"/>
          </a:bodyPr>
          <a:lstStyle/>
          <a:p>
            <a:r>
              <a:rPr lang="en-GB" dirty="0"/>
              <a:t>The ‘back and forth’ of Dirk and Peter could be well represented by a almost animal communication.</a:t>
            </a:r>
          </a:p>
          <a:p>
            <a:r>
              <a:rPr lang="en-GB" dirty="0"/>
              <a:t>Incoherent, incomplete sentence structure, delivered with speed and determination but with little overall meaning to the audience. </a:t>
            </a:r>
          </a:p>
          <a:p>
            <a:r>
              <a:rPr lang="en-GB" dirty="0"/>
              <a:t>Flocks of birds arguing, herds of wildebeest braying, incoherent but obviously communication – noise adding to the overall mise </a:t>
            </a:r>
            <a:r>
              <a:rPr lang="en-GB" dirty="0" err="1"/>
              <a:t>en</a:t>
            </a:r>
            <a:r>
              <a:rPr lang="en-GB" dirty="0"/>
              <a:t> scene of the staging. </a:t>
            </a:r>
          </a:p>
        </p:txBody>
      </p:sp>
    </p:spTree>
    <p:extLst>
      <p:ext uri="{BB962C8B-B14F-4D97-AF65-F5344CB8AC3E}">
        <p14:creationId xmlns:p14="http://schemas.microsoft.com/office/powerpoint/2010/main" val="2007734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CDB94-03B4-2C49-9CB4-10290B2A15B6}"/>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92FE8360-DED9-014E-B0A0-BB5A01ACF373}"/>
              </a:ext>
            </a:extLst>
          </p:cNvPr>
          <p:cNvSpPr>
            <a:spLocks noGrp="1"/>
          </p:cNvSpPr>
          <p:nvPr>
            <p:ph idx="1"/>
          </p:nvPr>
        </p:nvSpPr>
        <p:spPr/>
        <p:txBody>
          <a:bodyPr/>
          <a:lstStyle/>
          <a:p>
            <a:r>
              <a:rPr lang="en-GB" dirty="0"/>
              <a:t>Are there connections to any films, artworks, poems, songs that you can think of?</a:t>
            </a:r>
          </a:p>
          <a:p>
            <a:endParaRPr lang="en-GB" dirty="0"/>
          </a:p>
          <a:p>
            <a:r>
              <a:rPr lang="en-GB" i="0" dirty="0">
                <a:solidFill>
                  <a:srgbClr val="252324"/>
                </a:solidFill>
                <a:effectLst/>
                <a:latin typeface="Source Sans Pro" panose="020B0503030403020204" pitchFamily="34" charset="0"/>
              </a:rPr>
              <a:t>Possible links to readings and analysis of Tennyson’s </a:t>
            </a:r>
            <a:r>
              <a:rPr lang="en-GB" i="1" dirty="0">
                <a:solidFill>
                  <a:srgbClr val="252324"/>
                </a:solidFill>
                <a:effectLst/>
                <a:latin typeface="Source Sans Pro" panose="020B0503030403020204" pitchFamily="34" charset="0"/>
              </a:rPr>
              <a:t>In Memoriam</a:t>
            </a:r>
            <a:r>
              <a:rPr lang="en-GB" i="0" dirty="0">
                <a:solidFill>
                  <a:srgbClr val="252324"/>
                </a:solidFill>
                <a:effectLst/>
                <a:latin typeface="Source Sans Pro" panose="020B0503030403020204" pitchFamily="34" charset="0"/>
              </a:rPr>
              <a:t> LVI that describes nature as</a:t>
            </a:r>
          </a:p>
          <a:p>
            <a:r>
              <a:rPr lang="en-GB" dirty="0">
                <a:solidFill>
                  <a:srgbClr val="252324"/>
                </a:solidFill>
                <a:latin typeface="Source Sans Pro" panose="020B0503030403020204" pitchFamily="34" charset="0"/>
              </a:rPr>
              <a:t>‘Red in tooth and claw…’</a:t>
            </a:r>
            <a:endParaRPr lang="en-GB" dirty="0"/>
          </a:p>
        </p:txBody>
      </p:sp>
    </p:spTree>
    <p:extLst>
      <p:ext uri="{BB962C8B-B14F-4D97-AF65-F5344CB8AC3E}">
        <p14:creationId xmlns:p14="http://schemas.microsoft.com/office/powerpoint/2010/main" val="19711907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CDB94-03B4-2C49-9CB4-10290B2A15B6}"/>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92FE8360-DED9-014E-B0A0-BB5A01ACF373}"/>
              </a:ext>
            </a:extLst>
          </p:cNvPr>
          <p:cNvSpPr>
            <a:spLocks noGrp="1"/>
          </p:cNvSpPr>
          <p:nvPr>
            <p:ph idx="1"/>
          </p:nvPr>
        </p:nvSpPr>
        <p:spPr/>
        <p:txBody>
          <a:bodyPr>
            <a:normAutofit lnSpcReduction="10000"/>
          </a:bodyPr>
          <a:lstStyle/>
          <a:p>
            <a:r>
              <a:rPr lang="en-GB" dirty="0"/>
              <a:t>Peter’s sexism in the script on page 27 – tolerable or unacceptable?</a:t>
            </a:r>
          </a:p>
          <a:p>
            <a:endParaRPr lang="en-GB" dirty="0"/>
          </a:p>
          <a:p>
            <a:r>
              <a:rPr lang="en-GB" dirty="0"/>
              <a:t>Creation of tension as the character is showing their ‘type’ allowing an audience to consider that they will represent a set trope and enjoy their fall? </a:t>
            </a:r>
          </a:p>
          <a:p>
            <a:r>
              <a:rPr lang="en-GB" dirty="0"/>
              <a:t>Unacceptable language – the character could be unpleasant in different ways?</a:t>
            </a:r>
          </a:p>
          <a:p>
            <a:endParaRPr lang="en-GB" dirty="0"/>
          </a:p>
        </p:txBody>
      </p:sp>
    </p:spTree>
    <p:extLst>
      <p:ext uri="{BB962C8B-B14F-4D97-AF65-F5344CB8AC3E}">
        <p14:creationId xmlns:p14="http://schemas.microsoft.com/office/powerpoint/2010/main" val="3052871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CDB94-03B4-2C49-9CB4-10290B2A15B6}"/>
              </a:ext>
            </a:extLst>
          </p:cNvPr>
          <p:cNvSpPr>
            <a:spLocks noGrp="1"/>
          </p:cNvSpPr>
          <p:nvPr>
            <p:ph type="title"/>
          </p:nvPr>
        </p:nvSpPr>
        <p:spPr/>
        <p:txBody>
          <a:bodyPr/>
          <a:lstStyle/>
          <a:p>
            <a:r>
              <a:rPr lang="en-GB" dirty="0"/>
              <a:t>Animal Kingdom: </a:t>
            </a:r>
            <a:r>
              <a:rPr lang="en-GB" dirty="0" err="1"/>
              <a:t>Schimmelpfennig</a:t>
            </a:r>
            <a:endParaRPr lang="en-GB" dirty="0"/>
          </a:p>
        </p:txBody>
      </p:sp>
      <p:sp>
        <p:nvSpPr>
          <p:cNvPr id="3" name="Content Placeholder 2">
            <a:extLst>
              <a:ext uri="{FF2B5EF4-FFF2-40B4-BE49-F238E27FC236}">
                <a16:creationId xmlns:a16="http://schemas.microsoft.com/office/drawing/2014/main" id="{92FE8360-DED9-014E-B0A0-BB5A01ACF373}"/>
              </a:ext>
            </a:extLst>
          </p:cNvPr>
          <p:cNvSpPr>
            <a:spLocks noGrp="1"/>
          </p:cNvSpPr>
          <p:nvPr>
            <p:ph idx="1"/>
          </p:nvPr>
        </p:nvSpPr>
        <p:spPr/>
        <p:txBody>
          <a:bodyPr/>
          <a:lstStyle/>
          <a:p>
            <a:r>
              <a:rPr lang="en-GB" dirty="0"/>
              <a:t>Scene 8 – there is a fire in the Animal Kingdom play script (play within play – another trope)</a:t>
            </a:r>
          </a:p>
          <a:p>
            <a:endParaRPr lang="en-GB" dirty="0"/>
          </a:p>
          <a:p>
            <a:r>
              <a:rPr lang="en-GB" dirty="0"/>
              <a:t>Could the scripted plot fire also a metaphorical fire for the cast to be concerned about?</a:t>
            </a:r>
          </a:p>
          <a:p>
            <a:endParaRPr lang="en-GB" dirty="0"/>
          </a:p>
          <a:p>
            <a:endParaRPr lang="en-GB" dirty="0"/>
          </a:p>
        </p:txBody>
      </p:sp>
    </p:spTree>
    <p:extLst>
      <p:ext uri="{BB962C8B-B14F-4D97-AF65-F5344CB8AC3E}">
        <p14:creationId xmlns:p14="http://schemas.microsoft.com/office/powerpoint/2010/main" val="39642842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15D5-058C-6A4E-AAF9-5865B3008A63}"/>
              </a:ext>
            </a:extLst>
          </p:cNvPr>
          <p:cNvSpPr>
            <a:spLocks noGrp="1"/>
          </p:cNvSpPr>
          <p:nvPr>
            <p:ph type="title"/>
          </p:nvPr>
        </p:nvSpPr>
        <p:spPr/>
        <p:txBody>
          <a:bodyPr>
            <a:normAutofit fontScale="90000"/>
          </a:bodyPr>
          <a:lstStyle/>
          <a:p>
            <a:r>
              <a:rPr lang="en-GB" dirty="0"/>
              <a:t>Summary of tasks: for completion by 27</a:t>
            </a:r>
            <a:r>
              <a:rPr lang="en-GB" baseline="30000" dirty="0"/>
              <a:t>th</a:t>
            </a:r>
            <a:r>
              <a:rPr lang="en-GB" dirty="0"/>
              <a:t> February</a:t>
            </a:r>
          </a:p>
        </p:txBody>
      </p:sp>
      <p:sp>
        <p:nvSpPr>
          <p:cNvPr id="3" name="Content Placeholder 2">
            <a:extLst>
              <a:ext uri="{FF2B5EF4-FFF2-40B4-BE49-F238E27FC236}">
                <a16:creationId xmlns:a16="http://schemas.microsoft.com/office/drawing/2014/main" id="{9E7621AD-9496-2043-834C-BECCCFAFC2BE}"/>
              </a:ext>
            </a:extLst>
          </p:cNvPr>
          <p:cNvSpPr>
            <a:spLocks noGrp="1"/>
          </p:cNvSpPr>
          <p:nvPr>
            <p:ph idx="1"/>
          </p:nvPr>
        </p:nvSpPr>
        <p:spPr/>
        <p:txBody>
          <a:bodyPr>
            <a:normAutofit/>
          </a:bodyPr>
          <a:lstStyle/>
          <a:p>
            <a:r>
              <a:rPr lang="en-GB" dirty="0"/>
              <a:t>How would I stage / perform Animal Kingdom and why?</a:t>
            </a:r>
          </a:p>
          <a:p>
            <a:r>
              <a:rPr lang="en-GB" dirty="0"/>
              <a:t>How would I adapt my ideas for short film? Or long film and why?</a:t>
            </a:r>
          </a:p>
          <a:p>
            <a:r>
              <a:rPr lang="en-GB" dirty="0"/>
              <a:t>How would I adapt my ideas for radio or audiobook and why?</a:t>
            </a:r>
          </a:p>
          <a:p>
            <a:r>
              <a:rPr lang="en-GB" dirty="0"/>
              <a:t>How would I adapt my ideas for a VR or </a:t>
            </a:r>
            <a:r>
              <a:rPr lang="en-GB" dirty="0" err="1"/>
              <a:t>Occulus</a:t>
            </a:r>
            <a:r>
              <a:rPr lang="en-GB" dirty="0"/>
              <a:t> 2 project and why?</a:t>
            </a:r>
          </a:p>
          <a:p>
            <a:endParaRPr lang="en-GB" dirty="0"/>
          </a:p>
        </p:txBody>
      </p:sp>
    </p:spTree>
    <p:extLst>
      <p:ext uri="{BB962C8B-B14F-4D97-AF65-F5344CB8AC3E}">
        <p14:creationId xmlns:p14="http://schemas.microsoft.com/office/powerpoint/2010/main" val="25622700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6C3BF-EF86-C24D-BDB3-6CFAD26FE8BB}"/>
              </a:ext>
            </a:extLst>
          </p:cNvPr>
          <p:cNvSpPr>
            <a:spLocks noGrp="1"/>
          </p:cNvSpPr>
          <p:nvPr>
            <p:ph type="title"/>
          </p:nvPr>
        </p:nvSpPr>
        <p:spPr/>
        <p:txBody>
          <a:bodyPr/>
          <a:lstStyle/>
          <a:p>
            <a:r>
              <a:rPr lang="en-GB" dirty="0"/>
              <a:t>Interpretation and theatre</a:t>
            </a:r>
          </a:p>
        </p:txBody>
      </p:sp>
      <p:sp>
        <p:nvSpPr>
          <p:cNvPr id="3" name="Content Placeholder 2">
            <a:extLst>
              <a:ext uri="{FF2B5EF4-FFF2-40B4-BE49-F238E27FC236}">
                <a16:creationId xmlns:a16="http://schemas.microsoft.com/office/drawing/2014/main" id="{B7D82CDF-075B-A343-BA1E-9753FF6CAA67}"/>
              </a:ext>
            </a:extLst>
          </p:cNvPr>
          <p:cNvSpPr>
            <a:spLocks noGrp="1"/>
          </p:cNvSpPr>
          <p:nvPr>
            <p:ph idx="1"/>
          </p:nvPr>
        </p:nvSpPr>
        <p:spPr/>
        <p:txBody>
          <a:bodyPr/>
          <a:lstStyle/>
          <a:p>
            <a:r>
              <a:rPr lang="en-GB" dirty="0"/>
              <a:t>Watch Marc </a:t>
            </a:r>
            <a:r>
              <a:rPr lang="en-GB" dirty="0" err="1"/>
              <a:t>Rees’</a:t>
            </a:r>
            <a:r>
              <a:rPr lang="en-GB" dirty="0"/>
              <a:t> ‘Now The Hero on Digital Theatre Plus.</a:t>
            </a:r>
          </a:p>
          <a:p>
            <a:endParaRPr lang="en-GB" dirty="0"/>
          </a:p>
          <a:p>
            <a:r>
              <a:rPr lang="en-GB" dirty="0"/>
              <a:t>Please watch this piece of performance.</a:t>
            </a:r>
          </a:p>
          <a:p>
            <a:r>
              <a:rPr lang="en-GB" dirty="0"/>
              <a:t>You may wish to consider Pavis’ questionnaire from the last module.</a:t>
            </a:r>
          </a:p>
          <a:p>
            <a:r>
              <a:rPr lang="en-GB" dirty="0"/>
              <a:t>You may wish to enjoy it for what it is.</a:t>
            </a:r>
          </a:p>
          <a:p>
            <a:r>
              <a:rPr lang="en-GB" dirty="0"/>
              <a:t>What is it?</a:t>
            </a:r>
          </a:p>
        </p:txBody>
      </p:sp>
    </p:spTree>
    <p:extLst>
      <p:ext uri="{BB962C8B-B14F-4D97-AF65-F5344CB8AC3E}">
        <p14:creationId xmlns:p14="http://schemas.microsoft.com/office/powerpoint/2010/main" val="2571482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A9A7564-D085-E34F-B480-780A0299DB91}"/>
              </a:ext>
            </a:extLst>
          </p:cNvPr>
          <p:cNvPicPr>
            <a:picLocks noGrp="1" noChangeAspect="1"/>
          </p:cNvPicPr>
          <p:nvPr>
            <p:ph idx="1"/>
          </p:nvPr>
        </p:nvPicPr>
        <p:blipFill rotWithShape="1">
          <a:blip r:embed="rId3"/>
          <a:srcRect t="14206" b="4981"/>
          <a:stretch/>
        </p:blipFill>
        <p:spPr>
          <a:xfrm>
            <a:off x="0" y="1643062"/>
            <a:ext cx="9108500" cy="5214938"/>
          </a:xfrm>
        </p:spPr>
      </p:pic>
      <p:sp>
        <p:nvSpPr>
          <p:cNvPr id="2" name="Title 1">
            <a:extLst>
              <a:ext uri="{FF2B5EF4-FFF2-40B4-BE49-F238E27FC236}">
                <a16:creationId xmlns:a16="http://schemas.microsoft.com/office/drawing/2014/main" id="{023A3FD5-CEC8-5F4C-84D0-725DF5439D50}"/>
              </a:ext>
            </a:extLst>
          </p:cNvPr>
          <p:cNvSpPr>
            <a:spLocks noGrp="1"/>
          </p:cNvSpPr>
          <p:nvPr>
            <p:ph type="title"/>
          </p:nvPr>
        </p:nvSpPr>
        <p:spPr/>
        <p:txBody>
          <a:bodyPr/>
          <a:lstStyle/>
          <a:p>
            <a:r>
              <a:rPr lang="en-GB" dirty="0">
                <a:hlinkClick r:id="rId4"/>
              </a:rPr>
              <a:t>Now the Hero</a:t>
            </a:r>
            <a:endParaRPr lang="en-GB" dirty="0"/>
          </a:p>
        </p:txBody>
      </p:sp>
    </p:spTree>
    <p:extLst>
      <p:ext uri="{BB962C8B-B14F-4D97-AF65-F5344CB8AC3E}">
        <p14:creationId xmlns:p14="http://schemas.microsoft.com/office/powerpoint/2010/main" val="21513402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CC51-403D-424E-82DE-DAF9C2BD7D4C}"/>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FE6244FB-0616-B94A-A365-9B0D33601207}"/>
              </a:ext>
            </a:extLst>
          </p:cNvPr>
          <p:cNvSpPr>
            <a:spLocks noGrp="1"/>
          </p:cNvSpPr>
          <p:nvPr>
            <p:ph idx="1"/>
          </p:nvPr>
        </p:nvSpPr>
        <p:spPr/>
        <p:txBody>
          <a:bodyPr>
            <a:normAutofit/>
          </a:bodyPr>
          <a:lstStyle/>
          <a:p>
            <a:pPr marL="342900" lvl="0" indent="-342900" algn="just">
              <a:lnSpc>
                <a:spcPct val="110000"/>
              </a:lnSpc>
              <a:buFont typeface="Symbol" pitchFamily="2" charset="2"/>
              <a:buChar char=""/>
            </a:pPr>
            <a:r>
              <a:rPr lang="en-GB" sz="2800" b="0" dirty="0">
                <a:effectLst/>
                <a:latin typeface="+mj-lt"/>
                <a:cs typeface="Times New Roman" panose="02020603050405020304" pitchFamily="18" charset="0"/>
              </a:rPr>
              <a:t>Identify and evaluate historical and contemporary issues and their impact on today's global society.  </a:t>
            </a:r>
            <a:endParaRPr lang="en-GB" sz="2800" b="1" dirty="0">
              <a:effectLst/>
              <a:latin typeface="+mj-lt"/>
              <a:cs typeface="Times New Roman" panose="02020603050405020304" pitchFamily="18" charset="0"/>
            </a:endParaRPr>
          </a:p>
          <a:p>
            <a:pPr marL="342900" lvl="0" indent="-342900" algn="just">
              <a:lnSpc>
                <a:spcPct val="110000"/>
              </a:lnSpc>
              <a:buFont typeface="Symbol" pitchFamily="2" charset="2"/>
              <a:buChar char=""/>
            </a:pPr>
            <a:r>
              <a:rPr lang="en-GB" sz="2800" b="0" dirty="0">
                <a:effectLst/>
                <a:latin typeface="+mj-lt"/>
                <a:cs typeface="Times New Roman" panose="02020603050405020304" pitchFamily="18" charset="0"/>
              </a:rPr>
              <a:t>Apply appropriate collaborative working practices to manage conflict and support effective decision making.</a:t>
            </a:r>
            <a:endParaRPr lang="en-GB" sz="2800" b="1" dirty="0">
              <a:effectLst/>
              <a:latin typeface="+mj-lt"/>
              <a:cs typeface="Times New Roman" panose="02020603050405020304" pitchFamily="18" charset="0"/>
            </a:endParaRPr>
          </a:p>
          <a:p>
            <a:pPr marL="342900" lvl="0" indent="-342900" algn="just">
              <a:lnSpc>
                <a:spcPct val="110000"/>
              </a:lnSpc>
              <a:buFont typeface="Symbol" pitchFamily="2" charset="2"/>
              <a:buChar char=""/>
            </a:pPr>
            <a:r>
              <a:rPr lang="en-GB" sz="2800" b="0" dirty="0">
                <a:effectLst/>
                <a:latin typeface="+mj-lt"/>
                <a:cs typeface="Times New Roman" panose="02020603050405020304" pitchFamily="18" charset="0"/>
              </a:rPr>
              <a:t>Implement Design Thinking techniques to investigate problems in order to generate and evaluate solutions.</a:t>
            </a:r>
            <a:endParaRPr lang="en-GB" sz="2800" b="1" dirty="0">
              <a:effectLst/>
              <a:latin typeface="+mj-lt"/>
              <a:cs typeface="Times New Roman" panose="02020603050405020304" pitchFamily="18" charset="0"/>
            </a:endParaRPr>
          </a:p>
          <a:p>
            <a:endParaRPr lang="en-GB" dirty="0"/>
          </a:p>
        </p:txBody>
      </p:sp>
    </p:spTree>
    <p:extLst>
      <p:ext uri="{BB962C8B-B14F-4D97-AF65-F5344CB8AC3E}">
        <p14:creationId xmlns:p14="http://schemas.microsoft.com/office/powerpoint/2010/main" val="35009273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290</TotalTime>
  <Words>2473</Words>
  <Application>Microsoft Macintosh PowerPoint</Application>
  <PresentationFormat>On-screen Show (4:3)</PresentationFormat>
  <Paragraphs>223</Paragraphs>
  <Slides>47</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Arial</vt:lpstr>
      <vt:lpstr>Calibri</vt:lpstr>
      <vt:lpstr>Cambria</vt:lpstr>
      <vt:lpstr>inherit</vt:lpstr>
      <vt:lpstr>ReithSans</vt:lpstr>
      <vt:lpstr>Source Sans Pro</vt:lpstr>
      <vt:lpstr>Symbol</vt:lpstr>
      <vt:lpstr>Times New Roman</vt:lpstr>
      <vt:lpstr>Office Theme</vt:lpstr>
      <vt:lpstr>Contemporary Challenges</vt:lpstr>
      <vt:lpstr>Summary of tasks: for completion by 27th February</vt:lpstr>
      <vt:lpstr>Summary of tasks: for completion by 27th February</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PowerPoint Presentation</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Babbage adaptation essay: Points</vt:lpstr>
      <vt:lpstr>PowerPoint Presentation</vt:lpstr>
      <vt:lpstr>PowerPoint Presentation</vt:lpstr>
      <vt:lpstr>PowerPoint Presentation</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Animal Kingdom: Schimmelpfennig</vt:lpstr>
      <vt:lpstr>Summary of tasks: for completion by 27th February</vt:lpstr>
      <vt:lpstr>Interpretation and theatre</vt:lpstr>
      <vt:lpstr>Now the Hero</vt:lpstr>
      <vt:lpstr>Learning Outcomes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15</cp:revision>
  <dcterms:created xsi:type="dcterms:W3CDTF">2023-02-02T09:43:07Z</dcterms:created>
  <dcterms:modified xsi:type="dcterms:W3CDTF">2023-02-27T16:59:20Z</dcterms:modified>
</cp:coreProperties>
</file>