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notesSlides/notesSlide8.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3.xml" ContentType="application/vnd.openxmlformats-officedocument.themeOverr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4.xml" ContentType="application/vnd.openxmlformats-officedocument.themeOverr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handoutMasterIdLst>
    <p:handoutMasterId r:id="rId17"/>
  </p:handoutMasterIdLst>
  <p:sldIdLst>
    <p:sldId id="257" r:id="rId2"/>
    <p:sldId id="258" r:id="rId3"/>
    <p:sldId id="273" r:id="rId4"/>
    <p:sldId id="259" r:id="rId5"/>
    <p:sldId id="274" r:id="rId6"/>
    <p:sldId id="260" r:id="rId7"/>
    <p:sldId id="261" r:id="rId8"/>
    <p:sldId id="272" r:id="rId9"/>
    <p:sldId id="262" r:id="rId10"/>
    <p:sldId id="263" r:id="rId11"/>
    <p:sldId id="264" r:id="rId12"/>
    <p:sldId id="275" r:id="rId13"/>
    <p:sldId id="265" r:id="rId14"/>
    <p:sldId id="276" r:id="rId15"/>
  </p:sldIdLst>
  <p:sldSz cx="12192000" cy="6858000"/>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911" autoAdjust="0"/>
  </p:normalViewPr>
  <p:slideViewPr>
    <p:cSldViewPr snapToGrid="0">
      <p:cViewPr varScale="1">
        <p:scale>
          <a:sx n="67" d="100"/>
          <a:sy n="67" d="100"/>
        </p:scale>
        <p:origin x="858" y="66"/>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76" d="100"/>
          <a:sy n="76" d="100"/>
        </p:scale>
        <p:origin x="253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2.xlsx"/></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3.xlsx"/></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4.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a:t>Table 1</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Poor</c:v>
                </c:pt>
              </c:strCache>
            </c:strRef>
          </c:tx>
          <c:spPr>
            <a:solidFill>
              <a:schemeClr val="accent1"/>
            </a:solidFill>
            <a:ln>
              <a:noFill/>
            </a:ln>
            <a:effectLst/>
          </c:spPr>
          <c:invertIfNegative val="0"/>
          <c:cat>
            <c:strRef>
              <c:f>Sheet1!$A$2:$A$5</c:f>
              <c:strCache>
                <c:ptCount val="4"/>
                <c:pt idx="0">
                  <c:v>Effectiveness of Training</c:v>
                </c:pt>
                <c:pt idx="1">
                  <c:v>Takeaways from Training</c:v>
                </c:pt>
                <c:pt idx="2">
                  <c:v>Training Experience</c:v>
                </c:pt>
                <c:pt idx="3">
                  <c:v>Impacts of Training </c:v>
                </c:pt>
              </c:strCache>
            </c:strRef>
          </c:cat>
          <c:val>
            <c:numRef>
              <c:f>Sheet1!$B$2:$B$5</c:f>
              <c:numCache>
                <c:formatCode>General</c:formatCode>
                <c:ptCount val="4"/>
                <c:pt idx="0">
                  <c:v>0</c:v>
                </c:pt>
                <c:pt idx="1">
                  <c:v>2.94</c:v>
                </c:pt>
                <c:pt idx="2">
                  <c:v>2.86</c:v>
                </c:pt>
                <c:pt idx="3">
                  <c:v>0</c:v>
                </c:pt>
              </c:numCache>
            </c:numRef>
          </c:val>
          <c:extLst xmlns:c16r2="http://schemas.microsoft.com/office/drawing/2015/06/chart">
            <c:ext xmlns:c16="http://schemas.microsoft.com/office/drawing/2014/chart" uri="{C3380CC4-5D6E-409C-BE32-E72D297353CC}">
              <c16:uniqueId val="{00000000-E132-4EB8-8805-61022DF84AC6}"/>
            </c:ext>
          </c:extLst>
        </c:ser>
        <c:ser>
          <c:idx val="1"/>
          <c:order val="1"/>
          <c:tx>
            <c:strRef>
              <c:f>Sheet1!$C$1</c:f>
              <c:strCache>
                <c:ptCount val="1"/>
                <c:pt idx="0">
                  <c:v>Below Average</c:v>
                </c:pt>
              </c:strCache>
            </c:strRef>
          </c:tx>
          <c:spPr>
            <a:solidFill>
              <a:schemeClr val="accent2"/>
            </a:solidFill>
            <a:ln>
              <a:noFill/>
            </a:ln>
            <a:effectLst/>
          </c:spPr>
          <c:invertIfNegative val="0"/>
          <c:cat>
            <c:strRef>
              <c:f>Sheet1!$A$2:$A$5</c:f>
              <c:strCache>
                <c:ptCount val="4"/>
                <c:pt idx="0">
                  <c:v>Effectiveness of Training</c:v>
                </c:pt>
                <c:pt idx="1">
                  <c:v>Takeaways from Training</c:v>
                </c:pt>
                <c:pt idx="2">
                  <c:v>Training Experience</c:v>
                </c:pt>
                <c:pt idx="3">
                  <c:v>Impacts of Training </c:v>
                </c:pt>
              </c:strCache>
            </c:strRef>
          </c:cat>
          <c:val>
            <c:numRef>
              <c:f>Sheet1!$C$2:$C$5</c:f>
              <c:numCache>
                <c:formatCode>General</c:formatCode>
                <c:ptCount val="4"/>
                <c:pt idx="0">
                  <c:v>11.43</c:v>
                </c:pt>
                <c:pt idx="1">
                  <c:v>2.94</c:v>
                </c:pt>
                <c:pt idx="2">
                  <c:v>2.86</c:v>
                </c:pt>
                <c:pt idx="3">
                  <c:v>12.12</c:v>
                </c:pt>
              </c:numCache>
            </c:numRef>
          </c:val>
          <c:extLst xmlns:c16r2="http://schemas.microsoft.com/office/drawing/2015/06/chart">
            <c:ext xmlns:c16="http://schemas.microsoft.com/office/drawing/2014/chart" uri="{C3380CC4-5D6E-409C-BE32-E72D297353CC}">
              <c16:uniqueId val="{00000001-E132-4EB8-8805-61022DF84AC6}"/>
            </c:ext>
          </c:extLst>
        </c:ser>
        <c:ser>
          <c:idx val="2"/>
          <c:order val="2"/>
          <c:tx>
            <c:strRef>
              <c:f>Sheet1!$D$1</c:f>
              <c:strCache>
                <c:ptCount val="1"/>
                <c:pt idx="0">
                  <c:v>Average</c:v>
                </c:pt>
              </c:strCache>
            </c:strRef>
          </c:tx>
          <c:spPr>
            <a:solidFill>
              <a:schemeClr val="accent3"/>
            </a:solidFill>
            <a:ln>
              <a:noFill/>
            </a:ln>
            <a:effectLst/>
          </c:spPr>
          <c:invertIfNegative val="0"/>
          <c:cat>
            <c:strRef>
              <c:f>Sheet1!$A$2:$A$5</c:f>
              <c:strCache>
                <c:ptCount val="4"/>
                <c:pt idx="0">
                  <c:v>Effectiveness of Training</c:v>
                </c:pt>
                <c:pt idx="1">
                  <c:v>Takeaways from Training</c:v>
                </c:pt>
                <c:pt idx="2">
                  <c:v>Training Experience</c:v>
                </c:pt>
                <c:pt idx="3">
                  <c:v>Impacts of Training </c:v>
                </c:pt>
              </c:strCache>
            </c:strRef>
          </c:cat>
          <c:val>
            <c:numRef>
              <c:f>Sheet1!$D$2:$D$5</c:f>
              <c:numCache>
                <c:formatCode>General</c:formatCode>
                <c:ptCount val="4"/>
                <c:pt idx="0">
                  <c:v>8.57</c:v>
                </c:pt>
                <c:pt idx="1">
                  <c:v>20.6</c:v>
                </c:pt>
                <c:pt idx="2">
                  <c:v>17.14</c:v>
                </c:pt>
                <c:pt idx="3">
                  <c:v>27.27</c:v>
                </c:pt>
              </c:numCache>
            </c:numRef>
          </c:val>
          <c:extLst xmlns:c16r2="http://schemas.microsoft.com/office/drawing/2015/06/chart">
            <c:ext xmlns:c16="http://schemas.microsoft.com/office/drawing/2014/chart" uri="{C3380CC4-5D6E-409C-BE32-E72D297353CC}">
              <c16:uniqueId val="{00000002-E132-4EB8-8805-61022DF84AC6}"/>
            </c:ext>
          </c:extLst>
        </c:ser>
        <c:ser>
          <c:idx val="3"/>
          <c:order val="3"/>
          <c:tx>
            <c:strRef>
              <c:f>Sheet1!$E$1</c:f>
              <c:strCache>
                <c:ptCount val="1"/>
                <c:pt idx="0">
                  <c:v>Good</c:v>
                </c:pt>
              </c:strCache>
            </c:strRef>
          </c:tx>
          <c:spPr>
            <a:solidFill>
              <a:schemeClr val="accent4"/>
            </a:solidFill>
            <a:ln>
              <a:noFill/>
            </a:ln>
            <a:effectLst/>
          </c:spPr>
          <c:invertIfNegative val="0"/>
          <c:cat>
            <c:strRef>
              <c:f>Sheet1!$A$2:$A$5</c:f>
              <c:strCache>
                <c:ptCount val="4"/>
                <c:pt idx="0">
                  <c:v>Effectiveness of Training</c:v>
                </c:pt>
                <c:pt idx="1">
                  <c:v>Takeaways from Training</c:v>
                </c:pt>
                <c:pt idx="2">
                  <c:v>Training Experience</c:v>
                </c:pt>
                <c:pt idx="3">
                  <c:v>Impacts of Training </c:v>
                </c:pt>
              </c:strCache>
            </c:strRef>
          </c:cat>
          <c:val>
            <c:numRef>
              <c:f>Sheet1!$E$2:$E$5</c:f>
              <c:numCache>
                <c:formatCode>General</c:formatCode>
                <c:ptCount val="4"/>
                <c:pt idx="0">
                  <c:v>71.430000000000007</c:v>
                </c:pt>
                <c:pt idx="1">
                  <c:v>64.709999999999994</c:v>
                </c:pt>
                <c:pt idx="2">
                  <c:v>60</c:v>
                </c:pt>
                <c:pt idx="3">
                  <c:v>42.42</c:v>
                </c:pt>
              </c:numCache>
            </c:numRef>
          </c:val>
          <c:extLst xmlns:c16r2="http://schemas.microsoft.com/office/drawing/2015/06/chart">
            <c:ext xmlns:c16="http://schemas.microsoft.com/office/drawing/2014/chart" uri="{C3380CC4-5D6E-409C-BE32-E72D297353CC}">
              <c16:uniqueId val="{00000003-E132-4EB8-8805-61022DF84AC6}"/>
            </c:ext>
          </c:extLst>
        </c:ser>
        <c:ser>
          <c:idx val="4"/>
          <c:order val="4"/>
          <c:tx>
            <c:strRef>
              <c:f>Sheet1!$F$1</c:f>
              <c:strCache>
                <c:ptCount val="1"/>
                <c:pt idx="0">
                  <c:v>Excellent</c:v>
                </c:pt>
              </c:strCache>
            </c:strRef>
          </c:tx>
          <c:spPr>
            <a:solidFill>
              <a:schemeClr val="accent5"/>
            </a:solidFill>
            <a:ln>
              <a:noFill/>
            </a:ln>
            <a:effectLst/>
          </c:spPr>
          <c:invertIfNegative val="0"/>
          <c:cat>
            <c:strRef>
              <c:f>Sheet1!$A$2:$A$5</c:f>
              <c:strCache>
                <c:ptCount val="4"/>
                <c:pt idx="0">
                  <c:v>Effectiveness of Training</c:v>
                </c:pt>
                <c:pt idx="1">
                  <c:v>Takeaways from Training</c:v>
                </c:pt>
                <c:pt idx="2">
                  <c:v>Training Experience</c:v>
                </c:pt>
                <c:pt idx="3">
                  <c:v>Impacts of Training </c:v>
                </c:pt>
              </c:strCache>
            </c:strRef>
          </c:cat>
          <c:val>
            <c:numRef>
              <c:f>Sheet1!$F$2:$F$5</c:f>
              <c:numCache>
                <c:formatCode>General</c:formatCode>
                <c:ptCount val="4"/>
                <c:pt idx="0">
                  <c:v>8.57</c:v>
                </c:pt>
                <c:pt idx="1">
                  <c:v>8.82</c:v>
                </c:pt>
                <c:pt idx="2">
                  <c:v>17.14</c:v>
                </c:pt>
                <c:pt idx="3">
                  <c:v>18.18</c:v>
                </c:pt>
              </c:numCache>
            </c:numRef>
          </c:val>
          <c:extLst xmlns:c16r2="http://schemas.microsoft.com/office/drawing/2015/06/chart">
            <c:ext xmlns:c16="http://schemas.microsoft.com/office/drawing/2014/chart" uri="{C3380CC4-5D6E-409C-BE32-E72D297353CC}">
              <c16:uniqueId val="{00000004-E132-4EB8-8805-61022DF84AC6}"/>
            </c:ext>
          </c:extLst>
        </c:ser>
        <c:dLbls>
          <c:showLegendKey val="0"/>
          <c:showVal val="0"/>
          <c:showCatName val="0"/>
          <c:showSerName val="0"/>
          <c:showPercent val="0"/>
          <c:showBubbleSize val="0"/>
        </c:dLbls>
        <c:gapWidth val="219"/>
        <c:overlap val="-27"/>
        <c:axId val="-853437600"/>
        <c:axId val="-853440320"/>
      </c:barChart>
      <c:catAx>
        <c:axId val="-8534376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53440320"/>
        <c:crosses val="autoZero"/>
        <c:auto val="1"/>
        <c:lblAlgn val="ctr"/>
        <c:lblOffset val="100"/>
        <c:noMultiLvlLbl val="0"/>
      </c:catAx>
      <c:valAx>
        <c:axId val="-853440320"/>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0"/>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53437600"/>
        <c:crosses val="autoZero"/>
        <c:crossBetween val="between"/>
        <c:dispUnits>
          <c:builtInUnit val="hundreds"/>
          <c:dispUnitsLbl>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a:t>Percentage</a:t>
                  </a:r>
                  <a:r>
                    <a:rPr lang="en-GB" baseline="0"/>
                    <a:t> Rate</a:t>
                  </a:r>
                  <a:endParaRPr lang="en-GB"/>
                </a:p>
              </c:rich>
            </c:tx>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dispUnitsLbl>
        </c:dispUnits>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sz="1400">
                <a:latin typeface="Times New Roman" panose="02020603050405020304" pitchFamily="18" charset="0"/>
                <a:cs typeface="Times New Roman" panose="02020603050405020304" pitchFamily="18" charset="0"/>
              </a:rPr>
              <a:t>Table</a:t>
            </a:r>
            <a:r>
              <a:rPr lang="en-GB" sz="1400" baseline="0">
                <a:latin typeface="Times New Roman" panose="02020603050405020304" pitchFamily="18" charset="0"/>
                <a:cs typeface="Times New Roman" panose="02020603050405020304" pitchFamily="18" charset="0"/>
              </a:rPr>
              <a:t> 2</a:t>
            </a:r>
            <a:r>
              <a:rPr lang="en-GB" sz="1400">
                <a:latin typeface="Times New Roman" panose="02020603050405020304" pitchFamily="18" charset="0"/>
                <a:cs typeface="Times New Roman" panose="02020603050405020304" pitchFamily="18" charset="0"/>
              </a:rPr>
              <a:t>: Learning Style</a:t>
            </a:r>
          </a:p>
        </c:rich>
      </c:tx>
      <c:layout>
        <c:manualLayout>
          <c:xMode val="edge"/>
          <c:yMode val="edge"/>
          <c:x val="0.31543044619422572"/>
          <c:y val="0"/>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'Responses compillation'!$F$12:$J$12</c:f>
              <c:strCache>
                <c:ptCount val="5"/>
                <c:pt idx="0">
                  <c:v>Visual</c:v>
                </c:pt>
                <c:pt idx="1">
                  <c:v>Auditory</c:v>
                </c:pt>
                <c:pt idx="2">
                  <c:v>Reading</c:v>
                </c:pt>
                <c:pt idx="3">
                  <c:v>Reading / Writing</c:v>
                </c:pt>
                <c:pt idx="4">
                  <c:v>Other</c:v>
                </c:pt>
              </c:strCache>
            </c:strRef>
          </c:cat>
          <c:val>
            <c:numRef>
              <c:f>'Responses compillation'!$F$13:$J$13</c:f>
              <c:numCache>
                <c:formatCode>General</c:formatCode>
                <c:ptCount val="5"/>
                <c:pt idx="0">
                  <c:v>16</c:v>
                </c:pt>
                <c:pt idx="1">
                  <c:v>4</c:v>
                </c:pt>
                <c:pt idx="2">
                  <c:v>4</c:v>
                </c:pt>
                <c:pt idx="3">
                  <c:v>11</c:v>
                </c:pt>
                <c:pt idx="4">
                  <c:v>0</c:v>
                </c:pt>
              </c:numCache>
            </c:numRef>
          </c:val>
          <c:extLst xmlns:c16r2="http://schemas.microsoft.com/office/drawing/2015/06/chart">
            <c:ext xmlns:c16="http://schemas.microsoft.com/office/drawing/2014/chart" uri="{C3380CC4-5D6E-409C-BE32-E72D297353CC}">
              <c16:uniqueId val="{00000000-38E0-4FEF-B202-49DCA7712260}"/>
            </c:ext>
          </c:extLst>
        </c:ser>
        <c:dLbls>
          <c:showLegendKey val="0"/>
          <c:showVal val="0"/>
          <c:showCatName val="0"/>
          <c:showSerName val="0"/>
          <c:showPercent val="0"/>
          <c:showBubbleSize val="0"/>
        </c:dLbls>
        <c:gapWidth val="219"/>
        <c:overlap val="-27"/>
        <c:axId val="-853436512"/>
        <c:axId val="-853441952"/>
      </c:barChart>
      <c:catAx>
        <c:axId val="-85343651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a:latin typeface="Times New Roman" panose="02020603050405020304" pitchFamily="18" charset="0"/>
                    <a:cs typeface="Times New Roman" panose="02020603050405020304" pitchFamily="18" charset="0"/>
                  </a:rPr>
                  <a:t>Response Rate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853441952"/>
        <c:crosses val="autoZero"/>
        <c:auto val="1"/>
        <c:lblAlgn val="ctr"/>
        <c:lblOffset val="100"/>
        <c:noMultiLvlLbl val="0"/>
      </c:catAx>
      <c:valAx>
        <c:axId val="-8534419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sz="1600">
                    <a:latin typeface="Times New Roman" panose="02020603050405020304" pitchFamily="18" charset="0"/>
                    <a:cs typeface="Times New Roman" panose="02020603050405020304" pitchFamily="18" charset="0"/>
                  </a:rPr>
                  <a:t>Number</a:t>
                </a:r>
                <a:r>
                  <a:rPr lang="en-GB" sz="1600" baseline="0">
                    <a:latin typeface="Times New Roman" panose="02020603050405020304" pitchFamily="18" charset="0"/>
                    <a:cs typeface="Times New Roman" panose="02020603050405020304" pitchFamily="18" charset="0"/>
                  </a:rPr>
                  <a:t> of Participants</a:t>
                </a:r>
                <a:endParaRPr lang="en-GB" sz="1600">
                  <a:latin typeface="Times New Roman" panose="02020603050405020304" pitchFamily="18" charset="0"/>
                  <a:cs typeface="Times New Roman" panose="02020603050405020304" pitchFamily="18" charset="0"/>
                </a:endParaRPr>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85343651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a:latin typeface="Times New Roman" panose="02020603050405020304" pitchFamily="18" charset="0"/>
                <a:cs typeface="Times New Roman" panose="02020603050405020304" pitchFamily="18" charset="0"/>
              </a:rPr>
              <a:t>Table 3: Biggest Challenges during training</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'Responses compillation'!$F$18:$J$18</c:f>
              <c:strCache>
                <c:ptCount val="5"/>
                <c:pt idx="0">
                  <c:v>Communication</c:v>
                </c:pt>
                <c:pt idx="1">
                  <c:v>Not enough visual aids</c:v>
                </c:pt>
                <c:pt idx="2">
                  <c:v>Not enough Activity</c:v>
                </c:pt>
                <c:pt idx="3">
                  <c:v>Technology</c:v>
                </c:pt>
                <c:pt idx="4">
                  <c:v>Other</c:v>
                </c:pt>
              </c:strCache>
            </c:strRef>
          </c:cat>
          <c:val>
            <c:numRef>
              <c:f>'Responses compillation'!$F$19:$J$19</c:f>
              <c:numCache>
                <c:formatCode>General</c:formatCode>
                <c:ptCount val="5"/>
                <c:pt idx="0">
                  <c:v>16</c:v>
                </c:pt>
                <c:pt idx="1">
                  <c:v>5</c:v>
                </c:pt>
                <c:pt idx="2">
                  <c:v>5</c:v>
                </c:pt>
                <c:pt idx="3">
                  <c:v>9</c:v>
                </c:pt>
                <c:pt idx="4">
                  <c:v>0</c:v>
                </c:pt>
              </c:numCache>
            </c:numRef>
          </c:val>
          <c:extLst xmlns:c16r2="http://schemas.microsoft.com/office/drawing/2015/06/chart">
            <c:ext xmlns:c16="http://schemas.microsoft.com/office/drawing/2014/chart" uri="{C3380CC4-5D6E-409C-BE32-E72D297353CC}">
              <c16:uniqueId val="{00000000-72D9-4311-80FC-B4E5EBA43BE6}"/>
            </c:ext>
          </c:extLst>
        </c:ser>
        <c:dLbls>
          <c:showLegendKey val="0"/>
          <c:showVal val="0"/>
          <c:showCatName val="0"/>
          <c:showSerName val="0"/>
          <c:showPercent val="0"/>
          <c:showBubbleSize val="0"/>
        </c:dLbls>
        <c:gapWidth val="219"/>
        <c:overlap val="-27"/>
        <c:axId val="-853439776"/>
        <c:axId val="-853439232"/>
      </c:barChart>
      <c:catAx>
        <c:axId val="-853439776"/>
        <c:scaling>
          <c:orientation val="minMax"/>
        </c:scaling>
        <c:delete val="0"/>
        <c:axPos val="b"/>
        <c:title>
          <c:tx>
            <c:rich>
              <a:bodyPr rot="0" spcFirstLastPara="1" vertOverflow="ellipsis" vert="horz" wrap="square" anchor="ctr" anchorCtr="1"/>
              <a:lstStyle/>
              <a:p>
                <a:pPr>
                  <a:defRPr sz="14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sz="1400">
                    <a:latin typeface="Times New Roman" panose="02020603050405020304" pitchFamily="18" charset="0"/>
                    <a:cs typeface="Times New Roman" panose="02020603050405020304" pitchFamily="18" charset="0"/>
                  </a:rPr>
                  <a:t>Response </a:t>
                </a:r>
              </a:p>
            </c:rich>
          </c:tx>
          <c:layout/>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853439232"/>
        <c:crosses val="autoZero"/>
        <c:auto val="1"/>
        <c:lblAlgn val="ctr"/>
        <c:lblOffset val="100"/>
        <c:noMultiLvlLbl val="0"/>
      </c:catAx>
      <c:valAx>
        <c:axId val="-85343923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sz="1400">
                    <a:latin typeface="Times New Roman" panose="02020603050405020304" pitchFamily="18" charset="0"/>
                    <a:cs typeface="Times New Roman" panose="02020603050405020304" pitchFamily="18" charset="0"/>
                  </a:rPr>
                  <a:t>Number</a:t>
                </a:r>
                <a:r>
                  <a:rPr lang="en-GB" sz="1400" baseline="0">
                    <a:latin typeface="Times New Roman" panose="02020603050405020304" pitchFamily="18" charset="0"/>
                    <a:cs typeface="Times New Roman" panose="02020603050405020304" pitchFamily="18" charset="0"/>
                  </a:rPr>
                  <a:t> of Participants</a:t>
                </a:r>
                <a:endParaRPr lang="en-GB" sz="1400">
                  <a:latin typeface="Times New Roman" panose="02020603050405020304" pitchFamily="18" charset="0"/>
                  <a:cs typeface="Times New Roman" panose="02020603050405020304" pitchFamily="18" charset="0"/>
                </a:endParaRPr>
              </a:p>
            </c:rich>
          </c:tx>
          <c:layout/>
          <c:overlay val="0"/>
          <c:spPr>
            <a:noFill/>
            <a:ln>
              <a:noFill/>
            </a:ln>
            <a:effectLst/>
          </c:spPr>
          <c:txPr>
            <a:bodyPr rot="-5400000" spcFirstLastPara="1" vertOverflow="ellipsis" vert="horz" wrap="square" anchor="ctr" anchorCtr="1"/>
            <a:lstStyle/>
            <a:p>
              <a:pPr>
                <a:defRPr sz="14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85343977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a:t>Table 1</a:t>
            </a:r>
          </a:p>
        </c:rich>
      </c:tx>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Poor</c:v>
                </c:pt>
              </c:strCache>
            </c:strRef>
          </c:tx>
          <c:spPr>
            <a:solidFill>
              <a:schemeClr val="accent1"/>
            </a:solidFill>
            <a:ln>
              <a:noFill/>
            </a:ln>
            <a:effectLst/>
          </c:spPr>
          <c:invertIfNegative val="0"/>
          <c:cat>
            <c:strRef>
              <c:f>Sheet1!$A$2:$A$5</c:f>
              <c:strCache>
                <c:ptCount val="4"/>
                <c:pt idx="0">
                  <c:v>Effectiveness of Training</c:v>
                </c:pt>
                <c:pt idx="1">
                  <c:v>Takeaways from Training</c:v>
                </c:pt>
                <c:pt idx="2">
                  <c:v>Training Experience</c:v>
                </c:pt>
                <c:pt idx="3">
                  <c:v>Impacts of Training </c:v>
                </c:pt>
              </c:strCache>
            </c:strRef>
          </c:cat>
          <c:val>
            <c:numRef>
              <c:f>Sheet1!$B$2:$B$5</c:f>
              <c:numCache>
                <c:formatCode>General</c:formatCode>
                <c:ptCount val="4"/>
                <c:pt idx="0">
                  <c:v>0</c:v>
                </c:pt>
                <c:pt idx="1">
                  <c:v>2.94</c:v>
                </c:pt>
                <c:pt idx="2">
                  <c:v>2.86</c:v>
                </c:pt>
                <c:pt idx="3">
                  <c:v>0</c:v>
                </c:pt>
              </c:numCache>
            </c:numRef>
          </c:val>
          <c:extLst xmlns:c16r2="http://schemas.microsoft.com/office/drawing/2015/06/chart">
            <c:ext xmlns:c16="http://schemas.microsoft.com/office/drawing/2014/chart" uri="{C3380CC4-5D6E-409C-BE32-E72D297353CC}">
              <c16:uniqueId val="{00000000-E132-4EB8-8805-61022DF84AC6}"/>
            </c:ext>
          </c:extLst>
        </c:ser>
        <c:ser>
          <c:idx val="1"/>
          <c:order val="1"/>
          <c:tx>
            <c:strRef>
              <c:f>Sheet1!$C$1</c:f>
              <c:strCache>
                <c:ptCount val="1"/>
                <c:pt idx="0">
                  <c:v>Below Average</c:v>
                </c:pt>
              </c:strCache>
            </c:strRef>
          </c:tx>
          <c:spPr>
            <a:solidFill>
              <a:schemeClr val="accent2"/>
            </a:solidFill>
            <a:ln>
              <a:noFill/>
            </a:ln>
            <a:effectLst/>
          </c:spPr>
          <c:invertIfNegative val="0"/>
          <c:cat>
            <c:strRef>
              <c:f>Sheet1!$A$2:$A$5</c:f>
              <c:strCache>
                <c:ptCount val="4"/>
                <c:pt idx="0">
                  <c:v>Effectiveness of Training</c:v>
                </c:pt>
                <c:pt idx="1">
                  <c:v>Takeaways from Training</c:v>
                </c:pt>
                <c:pt idx="2">
                  <c:v>Training Experience</c:v>
                </c:pt>
                <c:pt idx="3">
                  <c:v>Impacts of Training </c:v>
                </c:pt>
              </c:strCache>
            </c:strRef>
          </c:cat>
          <c:val>
            <c:numRef>
              <c:f>Sheet1!$C$2:$C$5</c:f>
              <c:numCache>
                <c:formatCode>General</c:formatCode>
                <c:ptCount val="4"/>
                <c:pt idx="0">
                  <c:v>11.43</c:v>
                </c:pt>
                <c:pt idx="1">
                  <c:v>2.94</c:v>
                </c:pt>
                <c:pt idx="2">
                  <c:v>2.86</c:v>
                </c:pt>
                <c:pt idx="3">
                  <c:v>12.12</c:v>
                </c:pt>
              </c:numCache>
            </c:numRef>
          </c:val>
          <c:extLst xmlns:c16r2="http://schemas.microsoft.com/office/drawing/2015/06/chart">
            <c:ext xmlns:c16="http://schemas.microsoft.com/office/drawing/2014/chart" uri="{C3380CC4-5D6E-409C-BE32-E72D297353CC}">
              <c16:uniqueId val="{00000001-E132-4EB8-8805-61022DF84AC6}"/>
            </c:ext>
          </c:extLst>
        </c:ser>
        <c:ser>
          <c:idx val="2"/>
          <c:order val="2"/>
          <c:tx>
            <c:strRef>
              <c:f>Sheet1!$D$1</c:f>
              <c:strCache>
                <c:ptCount val="1"/>
                <c:pt idx="0">
                  <c:v>Average</c:v>
                </c:pt>
              </c:strCache>
            </c:strRef>
          </c:tx>
          <c:spPr>
            <a:solidFill>
              <a:schemeClr val="accent3"/>
            </a:solidFill>
            <a:ln>
              <a:noFill/>
            </a:ln>
            <a:effectLst/>
          </c:spPr>
          <c:invertIfNegative val="0"/>
          <c:cat>
            <c:strRef>
              <c:f>Sheet1!$A$2:$A$5</c:f>
              <c:strCache>
                <c:ptCount val="4"/>
                <c:pt idx="0">
                  <c:v>Effectiveness of Training</c:v>
                </c:pt>
                <c:pt idx="1">
                  <c:v>Takeaways from Training</c:v>
                </c:pt>
                <c:pt idx="2">
                  <c:v>Training Experience</c:v>
                </c:pt>
                <c:pt idx="3">
                  <c:v>Impacts of Training </c:v>
                </c:pt>
              </c:strCache>
            </c:strRef>
          </c:cat>
          <c:val>
            <c:numRef>
              <c:f>Sheet1!$D$2:$D$5</c:f>
              <c:numCache>
                <c:formatCode>General</c:formatCode>
                <c:ptCount val="4"/>
                <c:pt idx="0">
                  <c:v>8.57</c:v>
                </c:pt>
                <c:pt idx="1">
                  <c:v>20.6</c:v>
                </c:pt>
                <c:pt idx="2">
                  <c:v>17.14</c:v>
                </c:pt>
                <c:pt idx="3">
                  <c:v>27.27</c:v>
                </c:pt>
              </c:numCache>
            </c:numRef>
          </c:val>
          <c:extLst xmlns:c16r2="http://schemas.microsoft.com/office/drawing/2015/06/chart">
            <c:ext xmlns:c16="http://schemas.microsoft.com/office/drawing/2014/chart" uri="{C3380CC4-5D6E-409C-BE32-E72D297353CC}">
              <c16:uniqueId val="{00000002-E132-4EB8-8805-61022DF84AC6}"/>
            </c:ext>
          </c:extLst>
        </c:ser>
        <c:ser>
          <c:idx val="3"/>
          <c:order val="3"/>
          <c:tx>
            <c:strRef>
              <c:f>Sheet1!$E$1</c:f>
              <c:strCache>
                <c:ptCount val="1"/>
                <c:pt idx="0">
                  <c:v>Good</c:v>
                </c:pt>
              </c:strCache>
            </c:strRef>
          </c:tx>
          <c:spPr>
            <a:solidFill>
              <a:schemeClr val="accent4"/>
            </a:solidFill>
            <a:ln>
              <a:noFill/>
            </a:ln>
            <a:effectLst/>
          </c:spPr>
          <c:invertIfNegative val="0"/>
          <c:cat>
            <c:strRef>
              <c:f>Sheet1!$A$2:$A$5</c:f>
              <c:strCache>
                <c:ptCount val="4"/>
                <c:pt idx="0">
                  <c:v>Effectiveness of Training</c:v>
                </c:pt>
                <c:pt idx="1">
                  <c:v>Takeaways from Training</c:v>
                </c:pt>
                <c:pt idx="2">
                  <c:v>Training Experience</c:v>
                </c:pt>
                <c:pt idx="3">
                  <c:v>Impacts of Training </c:v>
                </c:pt>
              </c:strCache>
            </c:strRef>
          </c:cat>
          <c:val>
            <c:numRef>
              <c:f>Sheet1!$E$2:$E$5</c:f>
              <c:numCache>
                <c:formatCode>General</c:formatCode>
                <c:ptCount val="4"/>
                <c:pt idx="0">
                  <c:v>71.430000000000007</c:v>
                </c:pt>
                <c:pt idx="1">
                  <c:v>64.709999999999994</c:v>
                </c:pt>
                <c:pt idx="2">
                  <c:v>60</c:v>
                </c:pt>
                <c:pt idx="3">
                  <c:v>42.42</c:v>
                </c:pt>
              </c:numCache>
            </c:numRef>
          </c:val>
          <c:extLst xmlns:c16r2="http://schemas.microsoft.com/office/drawing/2015/06/chart">
            <c:ext xmlns:c16="http://schemas.microsoft.com/office/drawing/2014/chart" uri="{C3380CC4-5D6E-409C-BE32-E72D297353CC}">
              <c16:uniqueId val="{00000003-E132-4EB8-8805-61022DF84AC6}"/>
            </c:ext>
          </c:extLst>
        </c:ser>
        <c:ser>
          <c:idx val="4"/>
          <c:order val="4"/>
          <c:tx>
            <c:strRef>
              <c:f>Sheet1!$F$1</c:f>
              <c:strCache>
                <c:ptCount val="1"/>
                <c:pt idx="0">
                  <c:v>Excellent</c:v>
                </c:pt>
              </c:strCache>
            </c:strRef>
          </c:tx>
          <c:spPr>
            <a:solidFill>
              <a:schemeClr val="accent5"/>
            </a:solidFill>
            <a:ln>
              <a:noFill/>
            </a:ln>
            <a:effectLst/>
          </c:spPr>
          <c:invertIfNegative val="0"/>
          <c:cat>
            <c:strRef>
              <c:f>Sheet1!$A$2:$A$5</c:f>
              <c:strCache>
                <c:ptCount val="4"/>
                <c:pt idx="0">
                  <c:v>Effectiveness of Training</c:v>
                </c:pt>
                <c:pt idx="1">
                  <c:v>Takeaways from Training</c:v>
                </c:pt>
                <c:pt idx="2">
                  <c:v>Training Experience</c:v>
                </c:pt>
                <c:pt idx="3">
                  <c:v>Impacts of Training </c:v>
                </c:pt>
              </c:strCache>
            </c:strRef>
          </c:cat>
          <c:val>
            <c:numRef>
              <c:f>Sheet1!$F$2:$F$5</c:f>
              <c:numCache>
                <c:formatCode>General</c:formatCode>
                <c:ptCount val="4"/>
                <c:pt idx="0">
                  <c:v>8.57</c:v>
                </c:pt>
                <c:pt idx="1">
                  <c:v>8.82</c:v>
                </c:pt>
                <c:pt idx="2">
                  <c:v>17.14</c:v>
                </c:pt>
                <c:pt idx="3">
                  <c:v>18.18</c:v>
                </c:pt>
              </c:numCache>
            </c:numRef>
          </c:val>
          <c:extLst xmlns:c16r2="http://schemas.microsoft.com/office/drawing/2015/06/chart">
            <c:ext xmlns:c16="http://schemas.microsoft.com/office/drawing/2014/chart" uri="{C3380CC4-5D6E-409C-BE32-E72D297353CC}">
              <c16:uniqueId val="{00000004-E132-4EB8-8805-61022DF84AC6}"/>
            </c:ext>
          </c:extLst>
        </c:ser>
        <c:dLbls>
          <c:showLegendKey val="0"/>
          <c:showVal val="0"/>
          <c:showCatName val="0"/>
          <c:showSerName val="0"/>
          <c:showPercent val="0"/>
          <c:showBubbleSize val="0"/>
        </c:dLbls>
        <c:gapWidth val="219"/>
        <c:overlap val="-27"/>
        <c:axId val="-853445760"/>
        <c:axId val="-853445216"/>
      </c:barChart>
      <c:catAx>
        <c:axId val="-8534457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53445216"/>
        <c:crosses val="autoZero"/>
        <c:auto val="1"/>
        <c:lblAlgn val="ctr"/>
        <c:lblOffset val="100"/>
        <c:noMultiLvlLbl val="0"/>
      </c:catAx>
      <c:valAx>
        <c:axId val="-853445216"/>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0"/>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853445760"/>
        <c:crosses val="autoZero"/>
        <c:crossBetween val="between"/>
        <c:dispUnits>
          <c:builtInUnit val="hundreds"/>
          <c:dispUnitsLbl>
            <c:layout/>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a:t>Percentage</a:t>
                  </a:r>
                  <a:r>
                    <a:rPr lang="en-GB" baseline="0"/>
                    <a:t> Rate</a:t>
                  </a:r>
                  <a:endParaRPr lang="en-GB"/>
                </a:p>
              </c:rich>
            </c:tx>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dispUnitsLbl>
        </c:dispUnits>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777607" y="0"/>
            <a:ext cx="2889938" cy="498056"/>
          </a:xfrm>
          <a:prstGeom prst="rect">
            <a:avLst/>
          </a:prstGeom>
        </p:spPr>
        <p:txBody>
          <a:bodyPr vert="horz" lIns="91440" tIns="45720" rIns="91440" bIns="45720" rtlCol="0"/>
          <a:lstStyle>
            <a:lvl1pPr algn="r">
              <a:defRPr sz="1200"/>
            </a:lvl1pPr>
          </a:lstStyle>
          <a:p>
            <a:fld id="{68796EA6-6F25-4F19-87BA-7ADCC16DAEFF}" type="datetimeFigureOut">
              <a:rPr lang="en-US" smtClean="0"/>
              <a:t>4/29/2019</a:t>
            </a:fld>
            <a:endParaRPr lang="en-US" dirty="0"/>
          </a:p>
        </p:txBody>
      </p:sp>
      <p:sp>
        <p:nvSpPr>
          <p:cNvPr id="4" name="Footer Placeholder 3"/>
          <p:cNvSpPr>
            <a:spLocks noGrp="1"/>
          </p:cNvSpPr>
          <p:nvPr>
            <p:ph type="ftr" sz="quarter" idx="2"/>
          </p:nvPr>
        </p:nvSpPr>
        <p:spPr>
          <a:xfrm>
            <a:off x="0" y="9428584"/>
            <a:ext cx="2889938" cy="49805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777607" y="9428584"/>
            <a:ext cx="2889938" cy="498055"/>
          </a:xfrm>
          <a:prstGeom prst="rect">
            <a:avLst/>
          </a:prstGeom>
        </p:spPr>
        <p:txBody>
          <a:bodyPr vert="horz" lIns="91440" tIns="45720" rIns="91440" bIns="45720" rtlCol="0" anchor="b"/>
          <a:lstStyle>
            <a:lvl1pPr algn="r">
              <a:defRPr sz="1200"/>
            </a:lvl1pPr>
          </a:lstStyle>
          <a:p>
            <a:fld id="{C64E50CC-F33A-4EF4-9F12-93EC4A21A0CF}" type="slidenum">
              <a:rPr lang="en-US" smtClean="0"/>
              <a:t>‹#›</a:t>
            </a:fld>
            <a:endParaRPr lang="en-US"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777607" y="0"/>
            <a:ext cx="2889938" cy="498056"/>
          </a:xfrm>
          <a:prstGeom prst="rect">
            <a:avLst/>
          </a:prstGeom>
        </p:spPr>
        <p:txBody>
          <a:bodyPr vert="horz" lIns="91440" tIns="45720" rIns="91440" bIns="45720" rtlCol="0"/>
          <a:lstStyle>
            <a:lvl1pPr algn="r">
              <a:defRPr sz="1200"/>
            </a:lvl1pPr>
          </a:lstStyle>
          <a:p>
            <a:fld id="{C39C172E-A8B5-46F6-B05C-DFA3E2E0F207}" type="datetimeFigureOut">
              <a:rPr lang="en-US" smtClean="0"/>
              <a:t>4/29/2019</a:t>
            </a:fld>
            <a:endParaRPr lang="en-US" dirty="0"/>
          </a:p>
        </p:txBody>
      </p:sp>
      <p:sp>
        <p:nvSpPr>
          <p:cNvPr id="4" name="Slide Image Placeholder 3"/>
          <p:cNvSpPr>
            <a:spLocks noGrp="1" noRot="1" noChangeAspect="1"/>
          </p:cNvSpPr>
          <p:nvPr>
            <p:ph type="sldImg" idx="2"/>
          </p:nvPr>
        </p:nvSpPr>
        <p:spPr>
          <a:xfrm>
            <a:off x="357188" y="1241425"/>
            <a:ext cx="5954712"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66909" y="4777194"/>
            <a:ext cx="533527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889938"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777607" y="9428584"/>
            <a:ext cx="2889938" cy="498055"/>
          </a:xfrm>
          <a:prstGeom prst="rect">
            <a:avLst/>
          </a:prstGeom>
        </p:spPr>
        <p:txBody>
          <a:bodyPr vert="horz" lIns="91440" tIns="45720" rIns="91440" bIns="45720" rtlCol="0" anchor="b"/>
          <a:lstStyle>
            <a:lvl1pPr algn="r">
              <a:defRPr sz="1200"/>
            </a:lvl1pPr>
          </a:lstStyle>
          <a:p>
            <a:fld id="{32674CE4-FBD8-4481-AEFB-CA53E599A745}" type="slidenum">
              <a:rPr lang="en-US" smtClean="0"/>
              <a:t>‹#›</a:t>
            </a:fld>
            <a:endParaRPr lang="en-US"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2674CE4-FBD8-4481-AEFB-CA53E599A745}" type="slidenum">
              <a:rPr lang="en-US" smtClean="0"/>
              <a:t>1</a:t>
            </a:fld>
            <a:endParaRPr lang="en-US"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2</a:t>
            </a:fld>
            <a:endParaRPr lang="en-US" dirty="0"/>
          </a:p>
        </p:txBody>
      </p:sp>
    </p:spTree>
    <p:extLst>
      <p:ext uri="{BB962C8B-B14F-4D97-AF65-F5344CB8AC3E}">
        <p14:creationId xmlns:p14="http://schemas.microsoft.com/office/powerpoint/2010/main" val="118867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3</a:t>
            </a:fld>
            <a:endParaRPr lang="en-US" dirty="0"/>
          </a:p>
        </p:txBody>
      </p:sp>
    </p:spTree>
    <p:extLst>
      <p:ext uri="{BB962C8B-B14F-4D97-AF65-F5344CB8AC3E}">
        <p14:creationId xmlns:p14="http://schemas.microsoft.com/office/powerpoint/2010/main" val="1853051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As this research is based on our Team Member’s opinion and feedback, hence, the methodology chosen was a mixed of quantitative (survey) and qualitative aspects (focus group).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The survey method was chosen as it is highly representative with low cost.  The questionnaires were sent to the Kitchen department on the 20.02.19 through the Head Chef who distributed them to the Team Members.</a:t>
            </a:r>
          </a:p>
          <a:p>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For the qualitative aspects, a Focus group was organised as it is easier to conduct and direct. </a:t>
            </a:r>
          </a:p>
          <a:p>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It helped us in saving time and received the information quickly.  A small group of participants were carefully selected; the Outlet Managers, Supervisors and Chefs, from the Kitchen and Food &amp; Beverages departments.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The participants contributed in an open discussion on the 22</a:t>
            </a:r>
            <a:r>
              <a:rPr lang="en-GB" sz="1200" kern="1200" baseline="30000" dirty="0" smtClean="0">
                <a:solidFill>
                  <a:schemeClr val="tx1"/>
                </a:solidFill>
                <a:effectLst/>
                <a:latin typeface="Times New Roman" panose="02020603050405020304" pitchFamily="18" charset="0"/>
                <a:ea typeface="+mn-ea"/>
                <a:cs typeface="Times New Roman" panose="02020603050405020304" pitchFamily="18" charset="0"/>
              </a:rPr>
              <a:t>nd</a:t>
            </a: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 of February, on a series of questions based on training and it was conducted in the presence of a moderator, in the person of the Food &amp; Beverages Manager, who ensured that the results were as unbiased and legitimate as possible.  The Focus group was particularly effective as it supplied information about how people think, feel or act.</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Observation</a:t>
            </a:r>
            <a:r>
              <a:rPr lang="en-GB" sz="1200" kern="1200" baseline="0" dirty="0" smtClean="0">
                <a:solidFill>
                  <a:schemeClr val="tx1"/>
                </a:solidFill>
                <a:effectLst/>
                <a:latin typeface="Times New Roman" panose="02020603050405020304" pitchFamily="18" charset="0"/>
                <a:ea typeface="+mn-ea"/>
                <a:cs typeface="Times New Roman" panose="02020603050405020304" pitchFamily="18" charset="0"/>
              </a:rPr>
              <a:t> is part of regular audits carried on Food Safety.</a:t>
            </a:r>
            <a:endParaRPr lang="en-GB"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smtClean="0">
              <a:solidFill>
                <a:schemeClr val="tx1"/>
              </a:solidFill>
              <a:effectLst/>
              <a:latin typeface="Times New Roman" panose="02020603050405020304" pitchFamily="18" charset="0"/>
              <a:ea typeface="+mn-ea"/>
              <a:cs typeface="Times New Roman" panose="02020603050405020304" pitchFamily="18" charset="0"/>
            </a:endParaRPr>
          </a:p>
          <a:p>
            <a:pPr marL="171450" indent="-171450">
              <a:buFont typeface="Arial" panose="020B0604020202020204" pitchFamily="34" charset="0"/>
              <a:buChar char="•"/>
            </a:pPr>
            <a:endParaRPr lang="en-US" dirty="0" smtClean="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F2FD335-6D8E-486A-8F5F-DFC7325903FF}" type="slidenum">
              <a:rPr lang="en-US" smtClean="0"/>
              <a:t>4</a:t>
            </a:fld>
            <a:endParaRPr lang="en-US" dirty="0"/>
          </a:p>
        </p:txBody>
      </p:sp>
    </p:spTree>
    <p:extLst>
      <p:ext uri="{BB962C8B-B14F-4D97-AF65-F5344CB8AC3E}">
        <p14:creationId xmlns:p14="http://schemas.microsoft.com/office/powerpoint/2010/main" val="955871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5</a:t>
            </a:fld>
            <a:endParaRPr lang="en-US" dirty="0"/>
          </a:p>
        </p:txBody>
      </p:sp>
    </p:spTree>
    <p:extLst>
      <p:ext uri="{BB962C8B-B14F-4D97-AF65-F5344CB8AC3E}">
        <p14:creationId xmlns:p14="http://schemas.microsoft.com/office/powerpoint/2010/main" val="2620245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From the survey and Focus group, data was compiled and analysed.  An average of 34 responses for the survey were received.    There has been a high response rate and this confirms the fact that there has not been any coercion from the Insider Researcher.</a:t>
            </a:r>
          </a:p>
          <a:p>
            <a:pPr marL="171450" indent="-1714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F2FD335-6D8E-486A-8F5F-DFC7325903FF}" type="slidenum">
              <a:rPr lang="en-US" smtClean="0"/>
              <a:t>6</a:t>
            </a:fld>
            <a:endParaRPr lang="en-US" dirty="0"/>
          </a:p>
        </p:txBody>
      </p:sp>
    </p:spTree>
    <p:extLst>
      <p:ext uri="{BB962C8B-B14F-4D97-AF65-F5344CB8AC3E}">
        <p14:creationId xmlns:p14="http://schemas.microsoft.com/office/powerpoint/2010/main" val="3069441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It is evident from the responses that the visual learning style is the strongest preference with 45.71% of responses, closely followed by 31.43% of team members being reading/writing learners.  It is understood that trainers would have to cater for all learning styles, which will largely be comprised of visual, auditory, reading and writing learning styles.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2674CE4-FBD8-4481-AEFB-CA53E599A745}" type="slidenum">
              <a:rPr lang="en-US" smtClean="0"/>
              <a:t>7</a:t>
            </a:fld>
            <a:endParaRPr lang="en-US" dirty="0"/>
          </a:p>
        </p:txBody>
      </p:sp>
    </p:spTree>
    <p:extLst>
      <p:ext uri="{BB962C8B-B14F-4D97-AF65-F5344CB8AC3E}">
        <p14:creationId xmlns:p14="http://schemas.microsoft.com/office/powerpoint/2010/main" val="2766348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Times New Roman" panose="02020603050405020304" pitchFamily="18" charset="0"/>
                <a:ea typeface="+mn-ea"/>
                <a:cs typeface="Times New Roman" panose="02020603050405020304" pitchFamily="18" charset="0"/>
              </a:rPr>
              <a:t>It is immediately apparent from the above table that communication with 45.71% is the biggest challenge, where most of the employees don’t understand well English and training should be given in their language, which is creole.  Followed by technology (25.71%) and 14.29% for not enough visual aids and activity.  This clearly demonstrate the importance of providing the necessary tools that can help the team members to learn.  We need to motivate them to want to learn by giving them the ingredients needed to build a world-class learning culture as mentioned by Palmer and Blake in their book, “The Expertise Economy” (Palmer and Blake, 2018).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2674CE4-FBD8-4481-AEFB-CA53E599A745}" type="slidenum">
              <a:rPr lang="en-US" smtClean="0"/>
              <a:t>8</a:t>
            </a:fld>
            <a:endParaRPr lang="en-US" dirty="0"/>
          </a:p>
        </p:txBody>
      </p:sp>
    </p:spTree>
    <p:extLst>
      <p:ext uri="{BB962C8B-B14F-4D97-AF65-F5344CB8AC3E}">
        <p14:creationId xmlns:p14="http://schemas.microsoft.com/office/powerpoint/2010/main" val="3630174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2674CE4-FBD8-4481-AEFB-CA53E599A745}" type="slidenum">
              <a:rPr lang="en-US" smtClean="0"/>
              <a:t>9</a:t>
            </a:fld>
            <a:endParaRPr lang="en-US" dirty="0"/>
          </a:p>
        </p:txBody>
      </p:sp>
    </p:spTree>
    <p:extLst>
      <p:ext uri="{BB962C8B-B14F-4D97-AF65-F5344CB8AC3E}">
        <p14:creationId xmlns:p14="http://schemas.microsoft.com/office/powerpoint/2010/main" val="2448758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5800B302-F4DC-4547-9C74-CF794137D166}" type="slidenum">
              <a:rPr lang="en-US" smtClean="0"/>
              <a:t>10</a:t>
            </a:fld>
            <a:endParaRPr lang="en-US" dirty="0"/>
          </a:p>
        </p:txBody>
      </p:sp>
    </p:spTree>
    <p:extLst>
      <p:ext uri="{BB962C8B-B14F-4D97-AF65-F5344CB8AC3E}">
        <p14:creationId xmlns:p14="http://schemas.microsoft.com/office/powerpoint/2010/main" val="9086555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674CE4-FBD8-4481-AEFB-CA53E599A745}" type="slidenum">
              <a:rPr lang="en-US" smtClean="0"/>
              <a:t>11</a:t>
            </a:fld>
            <a:endParaRPr lang="en-US" dirty="0"/>
          </a:p>
        </p:txBody>
      </p:sp>
    </p:spTree>
    <p:extLst>
      <p:ext uri="{BB962C8B-B14F-4D97-AF65-F5344CB8AC3E}">
        <p14:creationId xmlns:p14="http://schemas.microsoft.com/office/powerpoint/2010/main" val="3466898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32674CE4-FBD8-4481-AEFB-CA53E599A745}" type="slidenum">
              <a:rPr lang="en-US" smtClean="0"/>
              <a:t>12</a:t>
            </a:fld>
            <a:endParaRPr lang="en-US" dirty="0"/>
          </a:p>
        </p:txBody>
      </p:sp>
    </p:spTree>
    <p:extLst>
      <p:ext uri="{BB962C8B-B14F-4D97-AF65-F5344CB8AC3E}">
        <p14:creationId xmlns:p14="http://schemas.microsoft.com/office/powerpoint/2010/main" val="2919564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2674CE4-FBD8-4481-AEFB-CA53E599A745}" type="slidenum">
              <a:rPr lang="en-US" smtClean="0"/>
              <a:t>13</a:t>
            </a:fld>
            <a:endParaRPr lang="en-US" dirty="0"/>
          </a:p>
        </p:txBody>
      </p:sp>
    </p:spTree>
    <p:extLst>
      <p:ext uri="{BB962C8B-B14F-4D97-AF65-F5344CB8AC3E}">
        <p14:creationId xmlns:p14="http://schemas.microsoft.com/office/powerpoint/2010/main" val="11757767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2674CE4-FBD8-4481-AEFB-CA53E599A745}" type="slidenum">
              <a:rPr lang="en-US" smtClean="0"/>
              <a:t>14</a:t>
            </a:fld>
            <a:endParaRPr lang="en-US" dirty="0"/>
          </a:p>
        </p:txBody>
      </p:sp>
    </p:spTree>
    <p:extLst>
      <p:ext uri="{BB962C8B-B14F-4D97-AF65-F5344CB8AC3E}">
        <p14:creationId xmlns:p14="http://schemas.microsoft.com/office/powerpoint/2010/main" val="3050563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8" name="Title 7"/>
          <p:cNvSpPr>
            <a:spLocks noGrp="1"/>
          </p:cNvSpPr>
          <p:nvPr>
            <p:ph type="ctrTitle"/>
          </p:nvPr>
        </p:nvSpPr>
        <p:spPr>
          <a:xfrm>
            <a:off x="609600" y="2389009"/>
            <a:ext cx="112776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609600" y="3899938"/>
            <a:ext cx="6604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dirty="0"/>
          </a:p>
        </p:txBody>
      </p:sp>
      <p:sp>
        <p:nvSpPr>
          <p:cNvPr id="17" name="Footer Placeholder 16"/>
          <p:cNvSpPr>
            <a:spLocks noGrp="1"/>
          </p:cNvSpPr>
          <p:nvPr>
            <p:ph type="ftr" sz="quarter" idx="11"/>
          </p:nvPr>
        </p:nvSpPr>
        <p:spPr>
          <a:xfrm>
            <a:off x="7265116" y="4205288"/>
            <a:ext cx="1727200" cy="457200"/>
          </a:xfrm>
        </p:spPr>
        <p:txBody>
          <a:bodyPr/>
          <a:lstStyle>
            <a:lvl1pPr>
              <a:defRPr>
                <a:solidFill>
                  <a:schemeClr val="accent2">
                    <a:lumMod val="75000"/>
                  </a:schemeClr>
                </a:solidFill>
              </a:defRPr>
            </a:lvl1pPr>
          </a:lstStyle>
          <a:p>
            <a:r>
              <a:rPr lang="en-US"/>
              <a:t>Add a footer</a:t>
            </a:r>
            <a:endParaRPr lang="en-US" dirty="0"/>
          </a:p>
        </p:txBody>
      </p:sp>
      <p:sp>
        <p:nvSpPr>
          <p:cNvPr id="28" name="Date Placeholder 27"/>
          <p:cNvSpPr>
            <a:spLocks noGrp="1"/>
          </p:cNvSpPr>
          <p:nvPr>
            <p:ph type="dt" sz="half" idx="10"/>
          </p:nvPr>
        </p:nvSpPr>
        <p:spPr>
          <a:xfrm>
            <a:off x="9043832" y="4206240"/>
            <a:ext cx="1280160" cy="457200"/>
          </a:xfrm>
        </p:spPr>
        <p:txBody>
          <a:bodyPr/>
          <a:lstStyle>
            <a:lvl1pPr>
              <a:defRPr>
                <a:solidFill>
                  <a:schemeClr val="accent2">
                    <a:lumMod val="75000"/>
                  </a:schemeClr>
                </a:solidFill>
              </a:defRPr>
            </a:lvl1pPr>
          </a:lstStyle>
          <a:p>
            <a:fld id="{4E708F12-96AD-4ED4-8132-A78F5E42C1F5}" type="datetime1">
              <a:rPr lang="en-US" smtClean="0"/>
              <a:pPr/>
              <a:t>4/29/2019</a:t>
            </a:fld>
            <a:endParaRPr lang="en-US" dirty="0"/>
          </a:p>
        </p:txBody>
      </p:sp>
      <p:sp>
        <p:nvSpPr>
          <p:cNvPr id="29" name="Slide Number Placeholder 28"/>
          <p:cNvSpPr>
            <a:spLocks noGrp="1"/>
          </p:cNvSpPr>
          <p:nvPr>
            <p:ph type="sldNum" sz="quarter" idx="12"/>
          </p:nvPr>
        </p:nvSpPr>
        <p:spPr>
          <a:xfrm>
            <a:off x="11093451" y="1136"/>
            <a:ext cx="996949" cy="365760"/>
          </a:xfrm>
        </p:spPr>
        <p:txBody>
          <a:bodyPr/>
          <a:lstStyle>
            <a:lvl1pPr algn="r">
              <a:defRPr sz="1800">
                <a:solidFill>
                  <a:schemeClr val="bg1"/>
                </a:solidFill>
              </a:defRPr>
            </a:lvl1pPr>
          </a:lstStyle>
          <a:p>
            <a:fld id="{401CF334-2D5C-4859-84A6-CA7E6E43FAEB}" type="slidenum">
              <a:rPr lang="en-US" smtClean="0"/>
              <a:t>‹#›</a:t>
            </a:fld>
            <a:endParaRPr lang="en-US" dirty="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lvl1pPr>
              <a:defRPr/>
            </a:lvl1pPr>
            <a:lvl5pPr>
              <a:defRPr/>
            </a:lvl5pPr>
            <a:lvl6pPr>
              <a:defRPr/>
            </a:lvl6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B98BEDD-6160-49BB-B372-861DE7DE9BA5}" type="datetime1">
              <a:rPr lang="en-US" smtClean="0"/>
              <a:t>4/29/2019</a:t>
            </a:fld>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963084" y="3367088"/>
            <a:ext cx="103632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0AAE819F-B7FD-4B29-8F66-9E318144BC2A}" type="datetime1">
              <a:rPr lang="en-US" smtClean="0"/>
              <a:t>4/29/2019</a:t>
            </a:fld>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2249425"/>
            <a:ext cx="5384800" cy="4341875"/>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4" name="Content Placeholder 3"/>
          <p:cNvSpPr>
            <a:spLocks noGrp="1"/>
          </p:cNvSpPr>
          <p:nvPr>
            <p:ph sz="half" idx="2"/>
          </p:nvPr>
        </p:nvSpPr>
        <p:spPr>
          <a:xfrm>
            <a:off x="6197600" y="2249425"/>
            <a:ext cx="5384800" cy="4341875"/>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D4CA159C-B6E0-4F10-9F4A-2FA57003B139}" type="datetime1">
              <a:rPr lang="en-US" smtClean="0"/>
              <a:t>4/29/2019</a:t>
            </a:fld>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508000" y="2708519"/>
            <a:ext cx="5388864"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6291073" y="2708519"/>
            <a:ext cx="5389033"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28" name="Footer Placeholder 27"/>
          <p:cNvSpPr>
            <a:spLocks noGrp="1"/>
          </p:cNvSpPr>
          <p:nvPr>
            <p:ph type="ftr" sz="quarter" idx="12"/>
          </p:nvPr>
        </p:nvSpPr>
        <p:spPr/>
        <p:txBody>
          <a:bodyPr rtlCol="0"/>
          <a:lstStyle/>
          <a:p>
            <a:r>
              <a:rPr lang="en-US" dirty="0"/>
              <a:t>Add a footer</a:t>
            </a:r>
          </a:p>
        </p:txBody>
      </p:sp>
      <p:sp>
        <p:nvSpPr>
          <p:cNvPr id="26" name="Date Placeholder 25"/>
          <p:cNvSpPr>
            <a:spLocks noGrp="1"/>
          </p:cNvSpPr>
          <p:nvPr>
            <p:ph type="dt" sz="half" idx="10"/>
          </p:nvPr>
        </p:nvSpPr>
        <p:spPr/>
        <p:txBody>
          <a:bodyPr rtlCol="0"/>
          <a:lstStyle/>
          <a:p>
            <a:fld id="{8170CBBB-D1D1-4386-A5E9-07F3477B78F3}" type="datetime1">
              <a:rPr lang="en-US" smtClean="0"/>
              <a:t>4/29/2019</a:t>
            </a:fld>
            <a:endParaRPr lang="en-US" dirty="0"/>
          </a:p>
        </p:txBody>
      </p:sp>
      <p:sp>
        <p:nvSpPr>
          <p:cNvPr id="27" name="Slide Number Placeholder 26"/>
          <p:cNvSpPr>
            <a:spLocks noGrp="1"/>
          </p:cNvSpPr>
          <p:nvPr>
            <p:ph type="sldNum" sz="quarter" idx="11"/>
          </p:nvPr>
        </p:nvSpPr>
        <p:spPr/>
        <p:txBody>
          <a:bodyPr rtlCol="0"/>
          <a:lstStyle/>
          <a:p>
            <a:fld id="{401CF334-2D5C-4859-84A6-CA7E6E43FAEB}" type="slidenum">
              <a:rPr lang="en-US" smtClean="0"/>
              <a:t>‹#›</a:t>
            </a:fld>
            <a:endParaRPr lang="en-US" dirty="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4" name="Footer Placeholder 3"/>
          <p:cNvSpPr>
            <a:spLocks noGrp="1"/>
          </p:cNvSpPr>
          <p:nvPr>
            <p:ph type="ftr" sz="quarter" idx="11"/>
          </p:nvPr>
        </p:nvSpPr>
        <p:spPr>
          <a:xfrm>
            <a:off x="7010400" y="612648"/>
            <a:ext cx="1767840" cy="457200"/>
          </a:xfrm>
        </p:spPr>
        <p:txBody>
          <a:bodyPr/>
          <a:lstStyle/>
          <a:p>
            <a:r>
              <a:rPr lang="en-US" dirty="0"/>
              <a:t>Add a footer</a:t>
            </a:r>
          </a:p>
        </p:txBody>
      </p:sp>
      <p:sp>
        <p:nvSpPr>
          <p:cNvPr id="3" name="Date Placeholder 2"/>
          <p:cNvSpPr>
            <a:spLocks noGrp="1"/>
          </p:cNvSpPr>
          <p:nvPr>
            <p:ph type="dt" sz="half" idx="10"/>
          </p:nvPr>
        </p:nvSpPr>
        <p:spPr>
          <a:xfrm>
            <a:off x="8778240" y="612648"/>
            <a:ext cx="1276352" cy="457200"/>
          </a:xfrm>
        </p:spPr>
        <p:txBody>
          <a:bodyPr/>
          <a:lstStyle/>
          <a:p>
            <a:fld id="{9FA4CAD8-0EA7-4615-B69B-B2F199EF3A93}" type="datetime1">
              <a:rPr lang="en-US" smtClean="0"/>
              <a:t>4/29/2019</a:t>
            </a:fld>
            <a:endParaRPr lang="en-US" dirty="0"/>
          </a:p>
        </p:txBody>
      </p:sp>
      <p:sp>
        <p:nvSpPr>
          <p:cNvPr id="5" name="Slide Number Placeholder 4"/>
          <p:cNvSpPr>
            <a:spLocks noGrp="1"/>
          </p:cNvSpPr>
          <p:nvPr>
            <p:ph type="sldNum" sz="quarter" idx="12"/>
          </p:nvPr>
        </p:nvSpPr>
        <p:spPr>
          <a:xfrm>
            <a:off x="10899648" y="2272"/>
            <a:ext cx="1016000" cy="365760"/>
          </a:xfrm>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B9234BD7-6953-492C-921B-E68B2D7F14C8}" type="datetime1">
              <a:rPr lang="en-US" smtClean="0"/>
              <a:t>4/29/2019</a:t>
            </a:fld>
            <a:endParaRPr lang="en-US" dirty="0"/>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anchor="b"/>
          <a:lstStyle>
            <a:lvl1pPr algn="l">
              <a:buNone/>
              <a:defRPr sz="1800" b="1"/>
            </a:lvl1pPr>
          </a:lstStyle>
          <a:p>
            <a:r>
              <a:rPr kumimoji="0" lang="en-US" dirty="0"/>
              <a:t>Edit Master title style</a:t>
            </a:r>
          </a:p>
        </p:txBody>
      </p:sp>
      <p:sp>
        <p:nvSpPr>
          <p:cNvPr id="4" name="Content Placeholder 3"/>
          <p:cNvSpPr>
            <a:spLocks noGrp="1"/>
          </p:cNvSpPr>
          <p:nvPr>
            <p:ph sz="half" idx="1"/>
          </p:nvPr>
        </p:nvSpPr>
        <p:spPr>
          <a:xfrm>
            <a:off x="203200" y="776287"/>
            <a:ext cx="6803136" cy="5805083"/>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3" name="Text Placeholder 2"/>
          <p:cNvSpPr>
            <a:spLocks noGrp="1"/>
          </p:cNvSpPr>
          <p:nvPr>
            <p:ph type="body" idx="2"/>
          </p:nvPr>
        </p:nvSpPr>
        <p:spPr>
          <a:xfrm>
            <a:off x="7137995" y="2010727"/>
            <a:ext cx="4511040" cy="4580573"/>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5A17D9B-D4D3-4E23-88DF-2E354FA43196}" type="datetime1">
              <a:rPr lang="en-US" smtClean="0"/>
              <a:t>4/29/2019</a:t>
            </a:fld>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8117924" y="3274309"/>
            <a:ext cx="34544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41F67C5-D04E-4576-B61C-12ABA14BBD6C}" type="datetime1">
              <a:rPr lang="en-US" smtClean="0"/>
              <a:t>4/29/2019</a:t>
            </a:fld>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lvl1pPr>
              <a:defRPr/>
            </a:lvl1pPr>
            <a:lvl5pPr>
              <a:defRPr/>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7B7FA170-8299-44AD-AEEF-FC686C3D7804}" type="datetime1">
              <a:rPr lang="en-US" smtClean="0"/>
              <a:t>4/29/2019</a:t>
            </a:fld>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a:lstStyle>
            <a:lvl1pPr>
              <a:defRPr/>
            </a:lvl1pPr>
          </a:lstStyle>
          <a:p>
            <a:r>
              <a:rPr kumimoji="0" lang="en-US" dirty="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a:lstStyle>
            <a:lvl5pPr>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2231763A-68EC-4ECD-9620-D9FE9CDDD622}" type="datetime1">
              <a:rPr lang="en-US" smtClean="0"/>
              <a:t>4/29/2019</a:t>
            </a:fld>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2" name="Title Placeholder 21"/>
          <p:cNvSpPr>
            <a:spLocks noGrp="1"/>
          </p:cNvSpPr>
          <p:nvPr>
            <p:ph type="title"/>
          </p:nvPr>
        </p:nvSpPr>
        <p:spPr>
          <a:xfrm>
            <a:off x="609600" y="1143000"/>
            <a:ext cx="10972800" cy="1066800"/>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609600" y="2249424"/>
            <a:ext cx="10972800" cy="4325112"/>
          </a:xfrm>
          <a:prstGeom prst="rect">
            <a:avLst/>
          </a:prstGeom>
        </p:spPr>
        <p:txBody>
          <a:bodyPr vert="horz">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Footer Placeholder 2"/>
          <p:cNvSpPr>
            <a:spLocks noGrp="1"/>
          </p:cNvSpPr>
          <p:nvPr>
            <p:ph type="ftr" sz="quarter" idx="3"/>
          </p:nvPr>
        </p:nvSpPr>
        <p:spPr>
          <a:xfrm>
            <a:off x="7010400" y="612648"/>
            <a:ext cx="1767840" cy="457200"/>
          </a:xfrm>
          <a:prstGeom prst="rect">
            <a:avLst/>
          </a:prstGeom>
        </p:spPr>
        <p:txBody>
          <a:bodyPr vert="horz"/>
          <a:lstStyle>
            <a:lvl1pPr algn="r" eaLnBrk="1" latinLnBrk="0" hangingPunct="1">
              <a:defRPr kumimoji="0" sz="1100">
                <a:solidFill>
                  <a:schemeClr val="accent2">
                    <a:lumMod val="75000"/>
                  </a:schemeClr>
                </a:solidFill>
              </a:defRPr>
            </a:lvl1pPr>
          </a:lstStyle>
          <a:p>
            <a:r>
              <a:rPr lang="en-US"/>
              <a:t>Add a footer</a:t>
            </a:r>
            <a:endParaRPr lang="en-US" dirty="0"/>
          </a:p>
        </p:txBody>
      </p:sp>
      <p:sp>
        <p:nvSpPr>
          <p:cNvPr id="14" name="Date Placeholder 13"/>
          <p:cNvSpPr>
            <a:spLocks noGrp="1"/>
          </p:cNvSpPr>
          <p:nvPr>
            <p:ph type="dt" sz="half" idx="2"/>
          </p:nvPr>
        </p:nvSpPr>
        <p:spPr>
          <a:xfrm>
            <a:off x="8782048" y="612648"/>
            <a:ext cx="1276352" cy="457200"/>
          </a:xfrm>
          <a:prstGeom prst="rect">
            <a:avLst/>
          </a:prstGeom>
        </p:spPr>
        <p:txBody>
          <a:bodyPr vert="horz"/>
          <a:lstStyle>
            <a:lvl1pPr algn="l" eaLnBrk="1" latinLnBrk="0" hangingPunct="1">
              <a:defRPr kumimoji="0" sz="1100">
                <a:solidFill>
                  <a:schemeClr val="accent2">
                    <a:lumMod val="75000"/>
                  </a:schemeClr>
                </a:solidFill>
              </a:defRPr>
            </a:lvl1pPr>
          </a:lstStyle>
          <a:p>
            <a:fld id="{C20F09E4-6EA4-4BF3-9FC8-FF40373B88E6}" type="datetime1">
              <a:rPr lang="en-US" smtClean="0"/>
              <a:pPr/>
              <a:t>4/29/2019</a:t>
            </a:fld>
            <a:endParaRPr lang="en-US" dirty="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anchor="b"/>
          <a:lstStyle>
            <a:lvl1pPr algn="r" eaLnBrk="1" latinLnBrk="0" hangingPunct="1">
              <a:defRPr kumimoji="0" sz="1800">
                <a:solidFill>
                  <a:srgbClr val="FFFFFF"/>
                </a:solidFill>
              </a:defRPr>
            </a:lvl1pPr>
          </a:lstStyle>
          <a:p>
            <a:fld id="{401CF334-2D5C-4859-84A6-CA7E6E43FAEB}" type="slidenum">
              <a:rPr lang="en-US" smtClean="0"/>
              <a:t>‹#›</a:t>
            </a:fld>
            <a:endParaRPr lang="en-US" dirty="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2276" y="862885"/>
            <a:ext cx="11384924" cy="2996149"/>
          </a:xfrm>
        </p:spPr>
        <p:txBody>
          <a:bodyPr>
            <a:normAutofit/>
          </a:bodyPr>
          <a:lstStyle/>
          <a:p>
            <a:pPr algn="ctr"/>
            <a:r>
              <a:rPr lang="en-GB" b="1" dirty="0">
                <a:latin typeface="Times New Roman" panose="02020603050405020304" pitchFamily="18" charset="0"/>
                <a:cs typeface="Times New Roman" panose="02020603050405020304" pitchFamily="18" charset="0"/>
              </a:rPr>
              <a:t>Enhancing Training Impact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Through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Effective Training Methodology</a:t>
            </a:r>
            <a:br>
              <a:rPr lang="en-GB"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261871" y="4878732"/>
            <a:ext cx="6604000" cy="1752600"/>
          </a:xfrm>
        </p:spPr>
        <p:txBody>
          <a:bodyPr>
            <a:normAutofit fontScale="92500" lnSpcReduction="20000"/>
          </a:bodyPr>
          <a:lstStyle/>
          <a:p>
            <a:endParaRPr lang="en-US"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sz="1700" dirty="0" smtClean="0">
                <a:latin typeface="Times New Roman" panose="02020603050405020304" pitchFamily="18" charset="0"/>
                <a:cs typeface="Times New Roman" panose="02020603050405020304" pitchFamily="18" charset="0"/>
              </a:rPr>
              <a:t>Presented </a:t>
            </a:r>
            <a:r>
              <a:rPr lang="en-US" sz="1700" dirty="0">
                <a:latin typeface="Times New Roman" panose="02020603050405020304" pitchFamily="18" charset="0"/>
                <a:cs typeface="Times New Roman" panose="02020603050405020304" pitchFamily="18" charset="0"/>
              </a:rPr>
              <a:t>by</a:t>
            </a:r>
          </a:p>
          <a:p>
            <a:r>
              <a:rPr lang="en-US" sz="1700" dirty="0" smtClean="0">
                <a:latin typeface="Times New Roman" panose="02020603050405020304" pitchFamily="18" charset="0"/>
                <a:cs typeface="Times New Roman" panose="02020603050405020304" pitchFamily="18" charset="0"/>
              </a:rPr>
              <a:t>Nathacha </a:t>
            </a:r>
            <a:r>
              <a:rPr lang="en-US" sz="1700" dirty="0" smtClean="0">
                <a:latin typeface="Times New Roman" panose="02020603050405020304" pitchFamily="18" charset="0"/>
                <a:cs typeface="Times New Roman" panose="02020603050405020304" pitchFamily="18" charset="0"/>
              </a:rPr>
              <a:t>Antoine</a:t>
            </a:r>
          </a:p>
          <a:p>
            <a:r>
              <a:rPr lang="en-US" sz="1700" dirty="0" smtClean="0">
                <a:latin typeface="Times New Roman" panose="02020603050405020304" pitchFamily="18" charset="0"/>
                <a:cs typeface="Times New Roman" panose="02020603050405020304" pitchFamily="18" charset="0"/>
              </a:rPr>
              <a:t>Student ID: 1715700</a:t>
            </a:r>
            <a:endParaRPr lang="en-US" sz="1700" dirty="0" smtClean="0">
              <a:latin typeface="Times New Roman" panose="02020603050405020304" pitchFamily="18" charset="0"/>
              <a:cs typeface="Times New Roman" panose="02020603050405020304" pitchFamily="18" charset="0"/>
            </a:endParaRPr>
          </a:p>
          <a:p>
            <a:r>
              <a:rPr lang="en-ZA" sz="1700" dirty="0">
                <a:latin typeface="Times New Roman" panose="02020603050405020304" pitchFamily="18" charset="0"/>
                <a:cs typeface="Times New Roman" panose="02020603050405020304" pitchFamily="18" charset="0"/>
              </a:rPr>
              <a:t>Module Code </a:t>
            </a:r>
            <a:r>
              <a:rPr lang="en-ZA" sz="1700" dirty="0" smtClean="0">
                <a:latin typeface="Times New Roman" panose="02020603050405020304" pitchFamily="18" charset="0"/>
                <a:cs typeface="Times New Roman" panose="02020603050405020304" pitchFamily="18" charset="0"/>
              </a:rPr>
              <a:t>: Work – Based Project BMPF4008</a:t>
            </a:r>
            <a:endParaRPr lang="en-ZA" sz="1700"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63872"/>
            <a:ext cx="12191999" cy="1385552"/>
          </a:xfrm>
        </p:spPr>
        <p:txBody>
          <a:bodyPr>
            <a:normAutofit fontScale="90000"/>
          </a:bodyPr>
          <a:lstStyle/>
          <a:p>
            <a:pPr algn="ctr"/>
            <a:r>
              <a:rPr lang="en-ZA" dirty="0" smtClean="0"/>
              <a:t/>
            </a:r>
            <a:br>
              <a:rPr lang="en-ZA" dirty="0" smtClean="0"/>
            </a:br>
            <a:r>
              <a:rPr lang="en-ZA" sz="3600" dirty="0" smtClean="0">
                <a:latin typeface="Times New Roman" panose="02020603050405020304" pitchFamily="18" charset="0"/>
                <a:cs typeface="Times New Roman" panose="02020603050405020304" pitchFamily="18" charset="0"/>
              </a:rPr>
              <a:t>Background</a:t>
            </a:r>
            <a:r>
              <a:rPr lang="en-ZA" sz="3600" dirty="0">
                <a:latin typeface="Times New Roman" panose="02020603050405020304" pitchFamily="18" charset="0"/>
                <a:cs typeface="Times New Roman" panose="02020603050405020304" pitchFamily="18" charset="0"/>
              </a:rPr>
              <a:t> </a:t>
            </a:r>
            <a:r>
              <a:rPr lang="en-ZA" sz="3600" dirty="0" smtClean="0">
                <a:latin typeface="Times New Roman" panose="02020603050405020304" pitchFamily="18" charset="0"/>
                <a:cs typeface="Times New Roman" panose="02020603050405020304" pitchFamily="18" charset="0"/>
              </a:rPr>
              <a:t>and Justification</a:t>
            </a:r>
            <a:r>
              <a:rPr lang="en-ZA" sz="3600" dirty="0">
                <a:latin typeface="Times New Roman" panose="02020603050405020304" pitchFamily="18" charset="0"/>
                <a:cs typeface="Times New Roman" panose="02020603050405020304" pitchFamily="18" charset="0"/>
              </a:rPr>
              <a:t/>
            </a:r>
            <a:br>
              <a:rPr lang="en-ZA" sz="3600"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457200" indent="-457200"/>
            <a:r>
              <a:rPr lang="en-ZA" sz="2600" dirty="0" smtClean="0">
                <a:latin typeface="Times New Roman" panose="02020603050405020304" pitchFamily="18" charset="0"/>
                <a:cs typeface="Times New Roman" panose="02020603050405020304" pitchFamily="18" charset="0"/>
              </a:rPr>
              <a:t>Being responsible of the training department in my resort, I have noticed that Food Safety training was our main concern in Kitchen department.</a:t>
            </a:r>
          </a:p>
          <a:p>
            <a:pPr marL="0" indent="0">
              <a:buNone/>
            </a:pPr>
            <a:endParaRPr lang="en-ZA" sz="2600" dirty="0" smtClean="0">
              <a:latin typeface="Times New Roman" panose="02020603050405020304" pitchFamily="18" charset="0"/>
              <a:cs typeface="Times New Roman" panose="02020603050405020304" pitchFamily="18" charset="0"/>
            </a:endParaRPr>
          </a:p>
          <a:p>
            <a:pPr marL="457200" indent="-457200"/>
            <a:r>
              <a:rPr lang="en-ZA" sz="2600" dirty="0" smtClean="0">
                <a:latin typeface="Times New Roman" panose="02020603050405020304" pitchFamily="18" charset="0"/>
                <a:cs typeface="Times New Roman" panose="02020603050405020304" pitchFamily="18" charset="0"/>
              </a:rPr>
              <a:t>Team members had difficulty in understanding the content of Food Safety training, which is formal training.</a:t>
            </a:r>
          </a:p>
          <a:p>
            <a:pPr marL="0" indent="0">
              <a:buNone/>
            </a:pPr>
            <a:endParaRPr lang="en-ZA" sz="2600" dirty="0" smtClean="0">
              <a:latin typeface="Times New Roman" panose="02020603050405020304" pitchFamily="18" charset="0"/>
              <a:cs typeface="Times New Roman" panose="02020603050405020304" pitchFamily="18" charset="0"/>
            </a:endParaRPr>
          </a:p>
          <a:p>
            <a:pPr marL="457200" indent="-457200"/>
            <a:r>
              <a:rPr lang="en-ZA" sz="2600" dirty="0" smtClean="0">
                <a:latin typeface="Times New Roman" panose="02020603050405020304" pitchFamily="18" charset="0"/>
                <a:cs typeface="Times New Roman" panose="02020603050405020304" pitchFamily="18" charset="0"/>
              </a:rPr>
              <a:t>Thus this study aim to analyse the different methodologies that can be used to enhance our training programs.</a:t>
            </a:r>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63872"/>
            <a:ext cx="12191999" cy="1385552"/>
          </a:xfrm>
        </p:spPr>
        <p:txBody>
          <a:bodyPr>
            <a:normAutofit fontScale="90000"/>
          </a:bodyPr>
          <a:lstStyle/>
          <a:p>
            <a:pPr algn="ctr"/>
            <a:r>
              <a:rPr lang="en-ZA" dirty="0" smtClean="0"/>
              <a:t/>
            </a:r>
            <a:br>
              <a:rPr lang="en-ZA" dirty="0" smtClean="0"/>
            </a:br>
            <a:r>
              <a:rPr lang="en-ZA" sz="3600" dirty="0" smtClean="0">
                <a:latin typeface="Times New Roman" panose="02020603050405020304" pitchFamily="18" charset="0"/>
                <a:cs typeface="Times New Roman" panose="02020603050405020304" pitchFamily="18" charset="0"/>
              </a:rPr>
              <a:t>Aims &amp; Objectives of the Project</a:t>
            </a:r>
            <a:r>
              <a:rPr lang="en-ZA" sz="3600" dirty="0">
                <a:latin typeface="Times New Roman" panose="02020603050405020304" pitchFamily="18" charset="0"/>
                <a:cs typeface="Times New Roman" panose="02020603050405020304" pitchFamily="18" charset="0"/>
              </a:rPr>
              <a:t/>
            </a:r>
            <a:br>
              <a:rPr lang="en-ZA" sz="3600"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457200" indent="-457200"/>
            <a:endParaRPr lang="en-ZA" sz="2200" dirty="0" smtClean="0">
              <a:latin typeface="Times New Roman" panose="02020603050405020304" pitchFamily="18" charset="0"/>
              <a:cs typeface="Times New Roman" panose="02020603050405020304" pitchFamily="18" charset="0"/>
            </a:endParaRPr>
          </a:p>
          <a:p>
            <a:pPr marL="457200" indent="-457200"/>
            <a:r>
              <a:rPr lang="en-ZA" sz="2200" dirty="0" smtClean="0">
                <a:latin typeface="Times New Roman" panose="02020603050405020304" pitchFamily="18" charset="0"/>
                <a:cs typeface="Times New Roman" panose="02020603050405020304" pitchFamily="18" charset="0"/>
              </a:rPr>
              <a:t>To find out how satisfied our team members are with our current training method.</a:t>
            </a:r>
          </a:p>
          <a:p>
            <a:pPr marL="0" indent="0">
              <a:buNone/>
            </a:pPr>
            <a:endParaRPr lang="en-ZA" sz="2200" dirty="0" smtClean="0">
              <a:latin typeface="Times New Roman" panose="02020603050405020304" pitchFamily="18" charset="0"/>
              <a:cs typeface="Times New Roman" panose="02020603050405020304" pitchFamily="18" charset="0"/>
            </a:endParaRPr>
          </a:p>
          <a:p>
            <a:pPr marL="457200" indent="-457200"/>
            <a:r>
              <a:rPr lang="en-ZA" sz="2200" dirty="0" smtClean="0">
                <a:latin typeface="Times New Roman" panose="02020603050405020304" pitchFamily="18" charset="0"/>
                <a:cs typeface="Times New Roman" panose="02020603050405020304" pitchFamily="18" charset="0"/>
              </a:rPr>
              <a:t>To assess how helpful the current training method has been to our team members.</a:t>
            </a:r>
          </a:p>
          <a:p>
            <a:pPr marL="0" indent="0">
              <a:buNone/>
            </a:pPr>
            <a:endParaRPr lang="en-ZA" sz="2200" dirty="0" smtClean="0">
              <a:latin typeface="Times New Roman" panose="02020603050405020304" pitchFamily="18" charset="0"/>
              <a:cs typeface="Times New Roman" panose="02020603050405020304" pitchFamily="18" charset="0"/>
            </a:endParaRPr>
          </a:p>
          <a:p>
            <a:pPr marL="457200" indent="-457200"/>
            <a:r>
              <a:rPr lang="en-ZA" sz="2200" dirty="0" smtClean="0">
                <a:latin typeface="Times New Roman" panose="02020603050405020304" pitchFamily="18" charset="0"/>
                <a:cs typeface="Times New Roman" panose="02020603050405020304" pitchFamily="18" charset="0"/>
              </a:rPr>
              <a:t>To determine what will be the best training methodology for Merville Beach.</a:t>
            </a:r>
          </a:p>
          <a:p>
            <a:pPr marL="0" indent="0">
              <a:buNone/>
            </a:pPr>
            <a:endParaRPr lang="en-ZA" sz="2200" dirty="0" smtClean="0">
              <a:latin typeface="Times New Roman" panose="02020603050405020304" pitchFamily="18" charset="0"/>
              <a:cs typeface="Times New Roman" panose="02020603050405020304" pitchFamily="18" charset="0"/>
            </a:endParaRPr>
          </a:p>
          <a:p>
            <a:pPr marL="457200" indent="-457200"/>
            <a:r>
              <a:rPr lang="en-ZA" sz="2200" dirty="0" smtClean="0">
                <a:latin typeface="Times New Roman" panose="02020603050405020304" pitchFamily="18" charset="0"/>
                <a:cs typeface="Times New Roman" panose="02020603050405020304" pitchFamily="18" charset="0"/>
              </a:rPr>
              <a:t>To make recommendations for improvements to our Food Safety training sessions for Kitchen department.</a:t>
            </a:r>
          </a:p>
        </p:txBody>
      </p:sp>
    </p:spTree>
    <p:extLst>
      <p:ext uri="{BB962C8B-B14F-4D97-AF65-F5344CB8AC3E}">
        <p14:creationId xmlns:p14="http://schemas.microsoft.com/office/powerpoint/2010/main" val="302095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latin typeface="Times New Roman" panose="02020603050405020304" pitchFamily="18" charset="0"/>
                <a:cs typeface="Times New Roman" panose="02020603050405020304" pitchFamily="18" charset="0"/>
              </a:rPr>
              <a:t>Methods Outline</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a:bodyPr>
          <a:lstStyle/>
          <a:p>
            <a:r>
              <a:rPr lang="en-ZA" sz="2400" dirty="0" smtClean="0">
                <a:latin typeface="Times New Roman" panose="02020603050405020304" pitchFamily="18" charset="0"/>
                <a:cs typeface="Times New Roman" panose="02020603050405020304" pitchFamily="18" charset="0"/>
              </a:rPr>
              <a:t>Survey</a:t>
            </a:r>
          </a:p>
          <a:p>
            <a:pPr lvl="1"/>
            <a:r>
              <a:rPr lang="en-ZA" sz="2400" dirty="0" smtClean="0">
                <a:latin typeface="Times New Roman" panose="02020603050405020304" pitchFamily="18" charset="0"/>
                <a:cs typeface="Times New Roman" panose="02020603050405020304" pitchFamily="18" charset="0"/>
              </a:rPr>
              <a:t>The questionnaires were sent to the Kitchen department through the Chef </a:t>
            </a:r>
          </a:p>
          <a:p>
            <a:pPr lvl="1"/>
            <a:r>
              <a:rPr lang="en-ZA" sz="2400" dirty="0" smtClean="0">
                <a:latin typeface="Times New Roman" panose="02020603050405020304" pitchFamily="18" charset="0"/>
                <a:cs typeface="Times New Roman" panose="02020603050405020304" pitchFamily="18" charset="0"/>
              </a:rPr>
              <a:t>35 participants (Team Members) responded to the survey</a:t>
            </a:r>
          </a:p>
          <a:p>
            <a:endParaRPr lang="en-ZA" sz="2400" dirty="0" smtClean="0">
              <a:latin typeface="Times New Roman" panose="02020603050405020304" pitchFamily="18" charset="0"/>
              <a:cs typeface="Times New Roman" panose="02020603050405020304" pitchFamily="18" charset="0"/>
            </a:endParaRPr>
          </a:p>
          <a:p>
            <a:r>
              <a:rPr lang="en-ZA" sz="2400" dirty="0" smtClean="0">
                <a:latin typeface="Times New Roman" panose="02020603050405020304" pitchFamily="18" charset="0"/>
                <a:cs typeface="Times New Roman" panose="02020603050405020304" pitchFamily="18" charset="0"/>
              </a:rPr>
              <a:t>Focus group meeting</a:t>
            </a:r>
          </a:p>
          <a:p>
            <a:pPr lvl="1"/>
            <a:r>
              <a:rPr lang="en-ZA" sz="2400" dirty="0" smtClean="0">
                <a:latin typeface="Times New Roman" panose="02020603050405020304" pitchFamily="18" charset="0"/>
                <a:cs typeface="Times New Roman" panose="02020603050405020304" pitchFamily="18" charset="0"/>
              </a:rPr>
              <a:t>A small group of participants were selected, namely the Outlet Managers, Supervisors and Chefs from Food &amp; Beverages and Kitchen department.</a:t>
            </a:r>
          </a:p>
          <a:p>
            <a:pPr lvl="1"/>
            <a:r>
              <a:rPr lang="en-ZA" sz="2400" dirty="0" smtClean="0">
                <a:latin typeface="Times New Roman" panose="02020603050405020304" pitchFamily="18" charset="0"/>
                <a:cs typeface="Times New Roman" panose="02020603050405020304" pitchFamily="18" charset="0"/>
              </a:rPr>
              <a:t>The session was conducted by a moderator (Food &amp; Beverages Manager) who ensured the results were as unbiased and legitimate as possible.</a:t>
            </a:r>
          </a:p>
          <a:p>
            <a:endParaRPr lang="en-ZA" sz="2400" dirty="0" smtClean="0">
              <a:latin typeface="Times New Roman" panose="02020603050405020304" pitchFamily="18" charset="0"/>
              <a:cs typeface="Times New Roman" panose="02020603050405020304" pitchFamily="18" charset="0"/>
            </a:endParaRPr>
          </a:p>
          <a:p>
            <a:r>
              <a:rPr lang="en-ZA" sz="2400" dirty="0" smtClean="0">
                <a:latin typeface="Times New Roman" panose="02020603050405020304" pitchFamily="18" charset="0"/>
                <a:cs typeface="Times New Roman" panose="02020603050405020304" pitchFamily="18" charset="0"/>
              </a:rPr>
              <a:t>Observation and monitoring of training were done through audits to ensure effectiveness.</a:t>
            </a:r>
          </a:p>
          <a:p>
            <a:endParaRPr lang="en-ZA" dirty="0">
              <a:latin typeface="Times New Roman" panose="02020603050405020304" pitchFamily="18" charset="0"/>
              <a:cs typeface="Times New Roman" panose="02020603050405020304" pitchFamily="18" charset="0"/>
            </a:endParaRPr>
          </a:p>
          <a:p>
            <a:endParaRPr lang="en-ZA" dirty="0">
              <a:latin typeface="Times New Roman" panose="02020603050405020304" pitchFamily="18" charset="0"/>
              <a:cs typeface="Times New Roman" panose="02020603050405020304" pitchFamily="18" charset="0"/>
            </a:endParaRPr>
          </a:p>
          <a:p>
            <a:pPr marL="0" indent="0">
              <a:buNone/>
            </a:pPr>
            <a:endParaRPr lang="en-ZA" dirty="0">
              <a:latin typeface="Times New Roman" panose="02020603050405020304" pitchFamily="18" charset="0"/>
              <a:cs typeface="Times New Roman" panose="02020603050405020304" pitchFamily="18" charset="0"/>
            </a:endParaRPr>
          </a:p>
          <a:p>
            <a:pPr marL="109728" indent="0">
              <a:buNone/>
            </a:pPr>
            <a:endParaRPr lang="en-ZA" dirty="0">
              <a:latin typeface="Times New Roman" panose="02020603050405020304" pitchFamily="18" charset="0"/>
              <a:cs typeface="Times New Roman" panose="02020603050405020304" pitchFamily="18" charset="0"/>
            </a:endParaRPr>
          </a:p>
          <a:p>
            <a:pPr marL="109728" indent="0">
              <a:buNone/>
            </a:pPr>
            <a:endParaRPr lang="en-US" dirty="0"/>
          </a:p>
        </p:txBody>
      </p:sp>
    </p:spTree>
    <p:extLst>
      <p:ext uri="{BB962C8B-B14F-4D97-AF65-F5344CB8AC3E}">
        <p14:creationId xmlns:p14="http://schemas.microsoft.com/office/powerpoint/2010/main" val="997860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02" y="675296"/>
            <a:ext cx="10972800" cy="548197"/>
          </a:xfrm>
        </p:spPr>
        <p:txBody>
          <a:bodyPr>
            <a:noAutofit/>
          </a:bodyPr>
          <a:lstStyle/>
          <a:p>
            <a:pPr algn="ctr"/>
            <a:r>
              <a:rPr lang="en-ZA" sz="3200" dirty="0">
                <a:latin typeface="Times New Roman" panose="02020603050405020304" pitchFamily="18" charset="0"/>
                <a:cs typeface="Times New Roman" panose="02020603050405020304" pitchFamily="18" charset="0"/>
              </a:rPr>
              <a:t>Findings on Survey Questionnaire</a:t>
            </a:r>
            <a:endParaRPr lang="en-US" sz="3200" dirty="0">
              <a:latin typeface="Times New Roman" panose="02020603050405020304" pitchFamily="18" charset="0"/>
              <a:cs typeface="Times New Roman" panose="02020603050405020304" pitchFamily="18" charset="0"/>
            </a:endParaRPr>
          </a:p>
        </p:txBody>
      </p:sp>
      <p:sp>
        <p:nvSpPr>
          <p:cNvPr id="5" name="Text Placeholder 2">
            <a:extLst>
              <a:ext uri="{FF2B5EF4-FFF2-40B4-BE49-F238E27FC236}">
                <a16:creationId xmlns="" xmlns:a16="http://schemas.microsoft.com/office/drawing/2014/main" id="{7CA42D59-EAD6-4F95-84F1-32A30F057856}"/>
              </a:ext>
            </a:extLst>
          </p:cNvPr>
          <p:cNvSpPr txBox="1">
            <a:spLocks/>
          </p:cNvSpPr>
          <p:nvPr/>
        </p:nvSpPr>
        <p:spPr>
          <a:xfrm>
            <a:off x="364902" y="1223493"/>
            <a:ext cx="9198000" cy="360000"/>
          </a:xfrm>
          <a:prstGeom prst="rect">
            <a:avLst/>
          </a:prstGeom>
        </p:spPr>
        <p:txBody>
          <a:bodyPr/>
          <a:lst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pPr marL="109728" indent="0">
              <a:buNone/>
            </a:pPr>
            <a:r>
              <a:rPr lang="en-ZA" sz="2200" dirty="0" smtClean="0">
                <a:latin typeface="Times New Roman" panose="02020603050405020304" pitchFamily="18" charset="0"/>
                <a:cs typeface="Times New Roman" panose="02020603050405020304" pitchFamily="18" charset="0"/>
              </a:rPr>
              <a:t>Questions No. 1 - 4</a:t>
            </a:r>
            <a:endParaRPr lang="en-ZA" sz="2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200" dirty="0" smtClean="0">
                <a:latin typeface="Times New Roman" panose="02020603050405020304" pitchFamily="18" charset="0"/>
                <a:cs typeface="Times New Roman" panose="02020603050405020304" pitchFamily="18" charset="0"/>
              </a:rPr>
              <a:t>Table no.1 refers to responses received from participants on the following questions:</a:t>
            </a:r>
          </a:p>
          <a:p>
            <a:pPr marL="109728" indent="0">
              <a:buNone/>
            </a:pP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Question No.1 – On a scale of 1 to 5, how would you rate the effectiveness of the training you have received?</a:t>
            </a:r>
          </a:p>
          <a:p>
            <a:pPr marL="411480" lvl="1" indent="0">
              <a:buNone/>
            </a:pP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Question no.2 – On a scale of 1 to 5, how easily can you derive takeaways from the training you have received and apply it to your workplace?</a:t>
            </a:r>
          </a:p>
          <a:p>
            <a:pPr marL="411480" lvl="1" indent="0">
              <a:buNone/>
            </a:pP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Question no.3 – Overall, how satisfied are you with your training experience?</a:t>
            </a:r>
          </a:p>
          <a:p>
            <a:pPr marL="411480" lvl="1" indent="0">
              <a:buNone/>
            </a:pP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Question no.4 - What are the impacts of training on your current work environment? </a:t>
            </a: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5860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902" y="675296"/>
            <a:ext cx="10972800" cy="548197"/>
          </a:xfrm>
        </p:spPr>
        <p:txBody>
          <a:bodyPr>
            <a:noAutofit/>
          </a:bodyPr>
          <a:lstStyle/>
          <a:p>
            <a:r>
              <a:rPr lang="en-ZA" sz="3200" dirty="0" smtClean="0">
                <a:latin typeface="Times New Roman" panose="02020603050405020304" pitchFamily="18" charset="0"/>
                <a:cs typeface="Times New Roman" panose="02020603050405020304" pitchFamily="18" charset="0"/>
              </a:rPr>
              <a:t>Findings – Survey Sample Size (35 participants)</a:t>
            </a:r>
            <a:endParaRPr lang="en-US" sz="3200"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22176496"/>
              </p:ext>
            </p:extLst>
          </p:nvPr>
        </p:nvGraphicFramePr>
        <p:xfrm>
          <a:off x="519448" y="1927516"/>
          <a:ext cx="10972800" cy="4930484"/>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Placeholder 2">
            <a:extLst>
              <a:ext uri="{FF2B5EF4-FFF2-40B4-BE49-F238E27FC236}">
                <a16:creationId xmlns="" xmlns:a16="http://schemas.microsoft.com/office/drawing/2014/main" id="{7CA42D59-EAD6-4F95-84F1-32A30F057856}"/>
              </a:ext>
            </a:extLst>
          </p:cNvPr>
          <p:cNvSpPr txBox="1">
            <a:spLocks/>
          </p:cNvSpPr>
          <p:nvPr/>
        </p:nvSpPr>
        <p:spPr>
          <a:xfrm>
            <a:off x="364902" y="1223493"/>
            <a:ext cx="9198000" cy="360000"/>
          </a:xfrm>
          <a:prstGeom prst="rect">
            <a:avLst/>
          </a:prstGeom>
        </p:spPr>
        <p:txBody>
          <a:bodyPr/>
          <a:lst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pPr marL="109728" indent="0">
              <a:buNone/>
            </a:pPr>
            <a:r>
              <a:rPr lang="en-ZA" dirty="0" smtClean="0"/>
              <a:t>Questions No. 1 - 4</a:t>
            </a:r>
            <a:endParaRPr lang="en-ZA" dirty="0"/>
          </a:p>
        </p:txBody>
      </p:sp>
    </p:spTree>
    <p:extLst>
      <p:ext uri="{BB962C8B-B14F-4D97-AF65-F5344CB8AC3E}">
        <p14:creationId xmlns:p14="http://schemas.microsoft.com/office/powerpoint/2010/main" val="384888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545205" y="783000"/>
            <a:ext cx="10972800" cy="1066800"/>
          </a:xfrm>
        </p:spPr>
        <p:txBody>
          <a:bodyPr>
            <a:normAutofit/>
          </a:bodyPr>
          <a:lstStyle/>
          <a:p>
            <a:pPr algn="ctr"/>
            <a:r>
              <a:rPr lang="en-ZA" sz="3200" dirty="0" smtClean="0">
                <a:latin typeface="Times New Roman" panose="02020603050405020304" pitchFamily="18" charset="0"/>
                <a:cs typeface="Times New Roman" panose="02020603050405020304" pitchFamily="18" charset="0"/>
              </a:rPr>
              <a:t>Findings on Survey Questionnaire</a:t>
            </a:r>
            <a:endParaRPr lang="en-US" sz="3200" dirty="0">
              <a:latin typeface="Times New Roman" panose="02020603050405020304" pitchFamily="18" charset="0"/>
              <a:cs typeface="Times New Roman" panose="02020603050405020304" pitchFamily="18" charset="0"/>
            </a:endParaRPr>
          </a:p>
        </p:txBody>
      </p:sp>
      <p:sp>
        <p:nvSpPr>
          <p:cNvPr id="7" name="Text Placeholder 4"/>
          <p:cNvSpPr txBox="1">
            <a:spLocks/>
          </p:cNvSpPr>
          <p:nvPr/>
        </p:nvSpPr>
        <p:spPr>
          <a:xfrm>
            <a:off x="0" y="1849800"/>
            <a:ext cx="9198116" cy="360000"/>
          </a:xfrm>
          <a:prstGeom prst="rect">
            <a:avLst/>
          </a:prstGeom>
        </p:spPr>
        <p:txBody>
          <a:bodyPr/>
          <a:lst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pPr marL="109728" indent="0">
              <a:buNone/>
            </a:pPr>
            <a:r>
              <a:rPr lang="en-GB" sz="2200" dirty="0" smtClean="0">
                <a:latin typeface="Times New Roman" panose="02020603050405020304" pitchFamily="18" charset="0"/>
                <a:cs typeface="Times New Roman" panose="02020603050405020304" pitchFamily="18" charset="0"/>
              </a:rPr>
              <a:t>Question No. 6 – What is your favourite way of learning?</a:t>
            </a:r>
            <a:endParaRPr lang="en-GB" sz="2200" dirty="0"/>
          </a:p>
        </p:txBody>
      </p:sp>
      <p:graphicFrame>
        <p:nvGraphicFramePr>
          <p:cNvPr id="8" name="Chart 7"/>
          <p:cNvGraphicFramePr/>
          <p:nvPr>
            <p:extLst>
              <p:ext uri="{D42A27DB-BD31-4B8C-83A1-F6EECF244321}">
                <p14:modId xmlns:p14="http://schemas.microsoft.com/office/powerpoint/2010/main" val="1856904192"/>
              </p:ext>
            </p:extLst>
          </p:nvPr>
        </p:nvGraphicFramePr>
        <p:xfrm>
          <a:off x="216793" y="2671763"/>
          <a:ext cx="10441682" cy="418623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2370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545205" y="783000"/>
            <a:ext cx="10972800" cy="1066800"/>
          </a:xfrm>
        </p:spPr>
        <p:txBody>
          <a:bodyPr>
            <a:normAutofit/>
          </a:bodyPr>
          <a:lstStyle/>
          <a:p>
            <a:pPr algn="ctr"/>
            <a:r>
              <a:rPr lang="en-ZA" sz="3200" dirty="0">
                <a:latin typeface="Times New Roman" panose="02020603050405020304" pitchFamily="18" charset="0"/>
                <a:cs typeface="Times New Roman" panose="02020603050405020304" pitchFamily="18" charset="0"/>
              </a:rPr>
              <a:t>Findings on Survey Questionnaire</a:t>
            </a:r>
            <a:endParaRPr lang="en-US" sz="3200" dirty="0">
              <a:latin typeface="Times New Roman" panose="02020603050405020304" pitchFamily="18" charset="0"/>
              <a:cs typeface="Times New Roman" panose="02020603050405020304" pitchFamily="18" charset="0"/>
            </a:endParaRPr>
          </a:p>
        </p:txBody>
      </p:sp>
      <p:sp>
        <p:nvSpPr>
          <p:cNvPr id="7" name="Text Placeholder 4"/>
          <p:cNvSpPr txBox="1">
            <a:spLocks/>
          </p:cNvSpPr>
          <p:nvPr/>
        </p:nvSpPr>
        <p:spPr>
          <a:xfrm>
            <a:off x="0" y="1849800"/>
            <a:ext cx="9198116" cy="360000"/>
          </a:xfrm>
          <a:prstGeom prst="rect">
            <a:avLst/>
          </a:prstGeom>
        </p:spPr>
        <p:txBody>
          <a:bodyPr/>
          <a:lst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pPr marL="109728" indent="0">
              <a:buNone/>
            </a:pPr>
            <a:r>
              <a:rPr lang="en-GB" sz="2200" dirty="0" smtClean="0">
                <a:latin typeface="Times New Roman" panose="02020603050405020304" pitchFamily="18" charset="0"/>
                <a:cs typeface="Times New Roman" panose="02020603050405020304" pitchFamily="18" charset="0"/>
              </a:rPr>
              <a:t>Question No. 8 – What are your biggest challenges?</a:t>
            </a:r>
            <a:r>
              <a:rPr lang="en-GB" sz="2200" dirty="0" smtClean="0"/>
              <a:t>  </a:t>
            </a:r>
            <a:endParaRPr lang="en-GB" sz="2200" dirty="0"/>
          </a:p>
        </p:txBody>
      </p:sp>
      <p:graphicFrame>
        <p:nvGraphicFramePr>
          <p:cNvPr id="10" name="Chart 9"/>
          <p:cNvGraphicFramePr/>
          <p:nvPr>
            <p:extLst>
              <p:ext uri="{D42A27DB-BD31-4B8C-83A1-F6EECF244321}">
                <p14:modId xmlns:p14="http://schemas.microsoft.com/office/powerpoint/2010/main" val="3601887640"/>
              </p:ext>
            </p:extLst>
          </p:nvPr>
        </p:nvGraphicFramePr>
        <p:xfrm>
          <a:off x="285751" y="2614612"/>
          <a:ext cx="10487024" cy="420367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45296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ZA" sz="3200" dirty="0">
                <a:latin typeface="Times New Roman" panose="02020603050405020304" pitchFamily="18" charset="0"/>
                <a:cs typeface="Times New Roman" panose="02020603050405020304" pitchFamily="18" charset="0"/>
              </a:rPr>
              <a:t>Findings on Survey </a:t>
            </a:r>
            <a:r>
              <a:rPr lang="en-ZA" sz="3200" dirty="0" smtClean="0">
                <a:latin typeface="Times New Roman" panose="02020603050405020304" pitchFamily="18" charset="0"/>
                <a:cs typeface="Times New Roman" panose="02020603050405020304" pitchFamily="18" charset="0"/>
              </a:rPr>
              <a:t>Questionnaire </a:t>
            </a: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9600" y="2000250"/>
            <a:ext cx="10972800" cy="4574286"/>
          </a:xfrm>
        </p:spPr>
        <p:txBody>
          <a:bodyPr>
            <a:normAutofit fontScale="85000" lnSpcReduction="20000"/>
          </a:bodyPr>
          <a:lstStyle/>
          <a:p>
            <a:r>
              <a:rPr lang="en-ZA" sz="2200" dirty="0" smtClean="0">
                <a:latin typeface="Times New Roman" panose="02020603050405020304" pitchFamily="18" charset="0"/>
                <a:cs typeface="Times New Roman" panose="02020603050405020304" pitchFamily="18" charset="0"/>
              </a:rPr>
              <a:t>Below is a list of Suggestions received from the Survey:</a:t>
            </a:r>
          </a:p>
          <a:p>
            <a:pPr marL="109728" indent="0">
              <a:buNone/>
            </a:pPr>
            <a:r>
              <a:rPr lang="en-ZA" sz="2200" dirty="0" smtClean="0">
                <a:latin typeface="Times New Roman" panose="02020603050405020304" pitchFamily="18" charset="0"/>
                <a:cs typeface="Times New Roman" panose="02020603050405020304" pitchFamily="18" charset="0"/>
              </a:rPr>
              <a:t> </a:t>
            </a:r>
          </a:p>
          <a:p>
            <a:pPr lvl="1"/>
            <a:r>
              <a:rPr lang="en-ZA" sz="2200" dirty="0" smtClean="0">
                <a:latin typeface="Times New Roman" panose="02020603050405020304" pitchFamily="18" charset="0"/>
                <a:cs typeface="Times New Roman" panose="02020603050405020304" pitchFamily="18" charset="0"/>
              </a:rPr>
              <a:t>As our Team Members are adults, they need to understand what they are learning.</a:t>
            </a:r>
          </a:p>
          <a:p>
            <a:pPr marL="411480" lvl="1" indent="0">
              <a:buNone/>
            </a:pPr>
            <a:endParaRPr lang="en-ZA" sz="2200" dirty="0" smtClean="0">
              <a:latin typeface="Times New Roman" panose="02020603050405020304" pitchFamily="18" charset="0"/>
              <a:cs typeface="Times New Roman" panose="02020603050405020304" pitchFamily="18" charset="0"/>
            </a:endParaRPr>
          </a:p>
          <a:p>
            <a:pPr lvl="1"/>
            <a:r>
              <a:rPr lang="en-ZA" sz="2200" dirty="0" smtClean="0">
                <a:latin typeface="Times New Roman" panose="02020603050405020304" pitchFamily="18" charset="0"/>
                <a:cs typeface="Times New Roman" panose="02020603050405020304" pitchFamily="18" charset="0"/>
              </a:rPr>
              <a:t>They think that structures learning – classroom based learning is important.</a:t>
            </a:r>
          </a:p>
          <a:p>
            <a:pPr marL="411480" lvl="1" indent="0">
              <a:buNone/>
            </a:pPr>
            <a:endParaRPr lang="en-ZA" sz="2200" dirty="0" smtClean="0">
              <a:latin typeface="Times New Roman" panose="02020603050405020304" pitchFamily="18" charset="0"/>
              <a:cs typeface="Times New Roman" panose="02020603050405020304" pitchFamily="18" charset="0"/>
            </a:endParaRPr>
          </a:p>
          <a:p>
            <a:pPr lvl="1"/>
            <a:r>
              <a:rPr lang="en-ZA" sz="2200" dirty="0" smtClean="0">
                <a:latin typeface="Times New Roman" panose="02020603050405020304" pitchFamily="18" charset="0"/>
                <a:cs typeface="Times New Roman" panose="02020603050405020304" pitchFamily="18" charset="0"/>
              </a:rPr>
              <a:t>They also suggested to have different trainings based on competences.</a:t>
            </a:r>
          </a:p>
          <a:p>
            <a:pPr marL="411480" lvl="1" indent="0">
              <a:buNone/>
            </a:pPr>
            <a:endParaRPr lang="en-ZA" sz="2200" dirty="0" smtClean="0">
              <a:latin typeface="Times New Roman" panose="02020603050405020304" pitchFamily="18" charset="0"/>
              <a:cs typeface="Times New Roman" panose="02020603050405020304" pitchFamily="18" charset="0"/>
            </a:endParaRPr>
          </a:p>
          <a:p>
            <a:pPr lvl="1"/>
            <a:r>
              <a:rPr lang="en-ZA" sz="2200" dirty="0" smtClean="0">
                <a:latin typeface="Times New Roman" panose="02020603050405020304" pitchFamily="18" charset="0"/>
                <a:cs typeface="Times New Roman" panose="02020603050405020304" pitchFamily="18" charset="0"/>
              </a:rPr>
              <a:t>We need to have more regular training with more activities.</a:t>
            </a:r>
          </a:p>
          <a:p>
            <a:pPr marL="411480" lvl="1" indent="0">
              <a:buNone/>
            </a:pPr>
            <a:endParaRPr lang="en-ZA" sz="2200" dirty="0" smtClean="0">
              <a:latin typeface="Times New Roman" panose="02020603050405020304" pitchFamily="18" charset="0"/>
              <a:cs typeface="Times New Roman" panose="02020603050405020304" pitchFamily="18" charset="0"/>
            </a:endParaRPr>
          </a:p>
          <a:p>
            <a:pPr lvl="1"/>
            <a:r>
              <a:rPr lang="en-ZA" sz="2200" dirty="0" smtClean="0">
                <a:latin typeface="Times New Roman" panose="02020603050405020304" pitchFamily="18" charset="0"/>
                <a:cs typeface="Times New Roman" panose="02020603050405020304" pitchFamily="18" charset="0"/>
              </a:rPr>
              <a:t>The training should be more interactive with use of technology.</a:t>
            </a:r>
          </a:p>
          <a:p>
            <a:pPr marL="411480" lvl="1" indent="0">
              <a:buNone/>
            </a:pPr>
            <a:r>
              <a:rPr lang="en-GB" sz="2200" dirty="0" smtClean="0">
                <a:latin typeface="Times New Roman" panose="02020603050405020304" pitchFamily="18" charset="0"/>
                <a:cs typeface="Times New Roman" panose="02020603050405020304" pitchFamily="18" charset="0"/>
              </a:rPr>
              <a:t> </a:t>
            </a:r>
          </a:p>
          <a:p>
            <a:pPr lvl="1"/>
            <a:r>
              <a:rPr lang="en-GB" sz="2200" dirty="0" smtClean="0">
                <a:latin typeface="Times New Roman" panose="02020603050405020304" pitchFamily="18" charset="0"/>
                <a:cs typeface="Times New Roman" panose="02020603050405020304" pitchFamily="18" charset="0"/>
              </a:rPr>
              <a:t>As mentioned by Overton and Dixon in the article “Towards Maturity” (Overton and Dixon, 2016), we need to adapt our training programs to meet the needs of the 21st century workforce.  The above mentioned suggestions will help us in designing training programmes appropriate to the team members’ requirements.</a:t>
            </a:r>
          </a:p>
          <a:p>
            <a:pPr lvl="1"/>
            <a:endParaRPr lang="en-ZA" sz="2200" dirty="0" smtClean="0">
              <a:latin typeface="Times New Roman" panose="02020603050405020304" pitchFamily="18" charset="0"/>
              <a:cs typeface="Times New Roman" panose="02020603050405020304" pitchFamily="18" charset="0"/>
            </a:endParaRPr>
          </a:p>
          <a:p>
            <a:pPr lvl="1"/>
            <a:endParaRPr lang="en-ZA" sz="2200" dirty="0">
              <a:latin typeface="Times New Roman" panose="02020603050405020304" pitchFamily="18" charset="0"/>
              <a:cs typeface="Times New Roman" panose="02020603050405020304" pitchFamily="18" charset="0"/>
            </a:endParaRPr>
          </a:p>
          <a:p>
            <a:pPr marL="109728" indent="0">
              <a:buNone/>
            </a:pPr>
            <a:endParaRPr lang="en-US" sz="2200" dirty="0"/>
          </a:p>
        </p:txBody>
      </p:sp>
    </p:spTree>
    <p:extLst>
      <p:ext uri="{BB962C8B-B14F-4D97-AF65-F5344CB8AC3E}">
        <p14:creationId xmlns:p14="http://schemas.microsoft.com/office/powerpoint/2010/main" val="3514341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ZA" sz="3200" u="sng" dirty="0">
                <a:latin typeface="Times New Roman" panose="02020603050405020304" pitchFamily="18" charset="0"/>
                <a:cs typeface="Times New Roman" panose="02020603050405020304" pitchFamily="18" charset="0"/>
              </a:rPr>
              <a:t>Focus </a:t>
            </a:r>
            <a:r>
              <a:rPr lang="en-ZA" sz="3200" u="sng" dirty="0" smtClean="0">
                <a:latin typeface="Times New Roman" panose="02020603050405020304" pitchFamily="18" charset="0"/>
                <a:cs typeface="Times New Roman" panose="02020603050405020304" pitchFamily="18" charset="0"/>
              </a:rPr>
              <a:t>group &amp; Observation </a:t>
            </a:r>
            <a:r>
              <a:rPr lang="en-ZA" sz="3200" u="sng" dirty="0">
                <a:latin typeface="Times New Roman" panose="02020603050405020304" pitchFamily="18" charset="0"/>
                <a:cs typeface="Times New Roman" panose="02020603050405020304" pitchFamily="18" charset="0"/>
              </a:rPr>
              <a:t>findings</a:t>
            </a:r>
            <a:endParaRPr lang="en-US" sz="3200"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9600" y="2249424"/>
            <a:ext cx="10972800" cy="4608576"/>
          </a:xfrm>
        </p:spPr>
        <p:txBody>
          <a:bodyPr>
            <a:normAutofit fontScale="92500" lnSpcReduction="20000"/>
          </a:bodyPr>
          <a:lstStyle/>
          <a:p>
            <a:r>
              <a:rPr lang="en-ZA" sz="2600" dirty="0" smtClean="0">
                <a:solidFill>
                  <a:schemeClr val="tx1">
                    <a:lumMod val="65000"/>
                    <a:lumOff val="35000"/>
                  </a:schemeClr>
                </a:solidFill>
                <a:latin typeface="Times New Roman" panose="02020603050405020304" pitchFamily="18" charset="0"/>
                <a:cs typeface="Times New Roman" panose="02020603050405020304" pitchFamily="18" charset="0"/>
              </a:rPr>
              <a:t>Below are the feedback received from the Focus group where the participants were asked questions related to our current training method:</a:t>
            </a:r>
          </a:p>
          <a:p>
            <a:pPr marL="109728" indent="0">
              <a:buNone/>
            </a:pPr>
            <a:endParaRPr lang="en-ZA" sz="2600" dirty="0" smtClean="0">
              <a:solidFill>
                <a:schemeClr val="tx1">
                  <a:lumMod val="65000"/>
                  <a:lumOff val="35000"/>
                </a:schemeClr>
              </a:solidFill>
              <a:latin typeface="Times New Roman" panose="02020603050405020304" pitchFamily="18" charset="0"/>
              <a:cs typeface="Times New Roman" panose="02020603050405020304" pitchFamily="18" charset="0"/>
            </a:endParaRPr>
          </a:p>
          <a:p>
            <a:pPr lvl="1"/>
            <a:r>
              <a:rPr lang="en-ZA" dirty="0" smtClean="0">
                <a:solidFill>
                  <a:schemeClr val="tx1">
                    <a:lumMod val="65000"/>
                    <a:lumOff val="35000"/>
                  </a:schemeClr>
                </a:solidFill>
                <a:latin typeface="Times New Roman" panose="02020603050405020304" pitchFamily="18" charset="0"/>
                <a:cs typeface="Times New Roman" panose="02020603050405020304" pitchFamily="18" charset="0"/>
              </a:rPr>
              <a:t>During the meeting it has been concluded that our Team Members are mostly millennial and Visual learners.</a:t>
            </a:r>
          </a:p>
          <a:p>
            <a:pPr lvl="1"/>
            <a:r>
              <a:rPr lang="en-ZA" dirty="0" smtClean="0">
                <a:solidFill>
                  <a:schemeClr val="tx1">
                    <a:lumMod val="65000"/>
                    <a:lumOff val="35000"/>
                  </a:schemeClr>
                </a:solidFill>
                <a:latin typeface="Times New Roman" panose="02020603050405020304" pitchFamily="18" charset="0"/>
                <a:cs typeface="Times New Roman" panose="02020603050405020304" pitchFamily="18" charset="0"/>
              </a:rPr>
              <a:t>They do not like reading or analysing </a:t>
            </a:r>
          </a:p>
          <a:p>
            <a:pPr lvl="1"/>
            <a:r>
              <a:rPr lang="en-ZA" dirty="0" smtClean="0">
                <a:solidFill>
                  <a:schemeClr val="tx1">
                    <a:lumMod val="65000"/>
                    <a:lumOff val="35000"/>
                  </a:schemeClr>
                </a:solidFill>
                <a:latin typeface="Times New Roman" panose="02020603050405020304" pitchFamily="18" charset="0"/>
                <a:cs typeface="Times New Roman" panose="02020603050405020304" pitchFamily="18" charset="0"/>
              </a:rPr>
              <a:t>They think that training is very helpful and helps them to acquire knowledge</a:t>
            </a:r>
          </a:p>
          <a:p>
            <a:pPr lvl="1"/>
            <a:r>
              <a:rPr lang="en-ZA" dirty="0" smtClean="0">
                <a:solidFill>
                  <a:schemeClr val="tx1">
                    <a:lumMod val="65000"/>
                    <a:lumOff val="35000"/>
                  </a:schemeClr>
                </a:solidFill>
                <a:latin typeface="Times New Roman" panose="02020603050405020304" pitchFamily="18" charset="0"/>
                <a:cs typeface="Times New Roman" panose="02020603050405020304" pitchFamily="18" charset="0"/>
              </a:rPr>
              <a:t>Their biggest challenge is the use of technology and </a:t>
            </a:r>
          </a:p>
          <a:p>
            <a:pPr marL="411480" lvl="1" indent="0">
              <a:buNone/>
            </a:pPr>
            <a:r>
              <a:rPr lang="en-ZA" dirty="0">
                <a:solidFill>
                  <a:schemeClr val="tx1">
                    <a:lumMod val="65000"/>
                    <a:lumOff val="35000"/>
                  </a:schemeClr>
                </a:solidFill>
                <a:latin typeface="Times New Roman" panose="02020603050405020304" pitchFamily="18" charset="0"/>
                <a:cs typeface="Times New Roman" panose="02020603050405020304" pitchFamily="18" charset="0"/>
              </a:rPr>
              <a:t> </a:t>
            </a:r>
            <a:r>
              <a:rPr lang="en-ZA" dirty="0" smtClean="0">
                <a:solidFill>
                  <a:schemeClr val="tx1">
                    <a:lumMod val="65000"/>
                    <a:lumOff val="35000"/>
                  </a:schemeClr>
                </a:solidFill>
                <a:latin typeface="Times New Roman" panose="02020603050405020304" pitchFamily="18" charset="0"/>
                <a:cs typeface="Times New Roman" panose="02020603050405020304" pitchFamily="18" charset="0"/>
              </a:rPr>
              <a:t>   Communication.	</a:t>
            </a:r>
          </a:p>
          <a:p>
            <a:pPr marL="411480" lvl="1" indent="0">
              <a:buNone/>
            </a:pPr>
            <a:endParaRPr lang="en-ZA" dirty="0">
              <a:solidFill>
                <a:schemeClr val="tx1">
                  <a:lumMod val="65000"/>
                  <a:lumOff val="35000"/>
                </a:schemeClr>
              </a:solidFill>
              <a:latin typeface="Times New Roman" panose="02020603050405020304" pitchFamily="18" charset="0"/>
              <a:cs typeface="Times New Roman" panose="02020603050405020304" pitchFamily="18" charset="0"/>
            </a:endParaRPr>
          </a:p>
          <a:p>
            <a:r>
              <a:rPr lang="en-ZA" sz="2600" dirty="0" smtClean="0">
                <a:solidFill>
                  <a:schemeClr val="tx1">
                    <a:lumMod val="65000"/>
                    <a:lumOff val="35000"/>
                  </a:schemeClr>
                </a:solidFill>
                <a:latin typeface="Times New Roman" panose="02020603050405020304" pitchFamily="18" charset="0"/>
                <a:cs typeface="Times New Roman" panose="02020603050405020304" pitchFamily="18" charset="0"/>
              </a:rPr>
              <a:t>Observation - Food Safety Audits </a:t>
            </a:r>
          </a:p>
          <a:p>
            <a:pPr lvl="1"/>
            <a:r>
              <a:rPr lang="en-ZA" dirty="0" smtClean="0">
                <a:solidFill>
                  <a:schemeClr val="tx1">
                    <a:lumMod val="65000"/>
                    <a:lumOff val="35000"/>
                  </a:schemeClr>
                </a:solidFill>
                <a:latin typeface="Times New Roman" panose="02020603050405020304" pitchFamily="18" charset="0"/>
                <a:cs typeface="Times New Roman" panose="02020603050405020304" pitchFamily="18" charset="0"/>
              </a:rPr>
              <a:t>During regular audits, recurrent non-conformances were observed, even though Team Members said that they like current training.</a:t>
            </a:r>
            <a:endParaRPr lang="en-ZA" dirty="0">
              <a:solidFill>
                <a:schemeClr val="tx1">
                  <a:lumMod val="65000"/>
                  <a:lumOff val="35000"/>
                </a:schemeClr>
              </a:solidFill>
              <a:latin typeface="Times New Roman" panose="02020603050405020304" pitchFamily="18" charset="0"/>
              <a:cs typeface="Times New Roman" panose="02020603050405020304" pitchFamily="18" charset="0"/>
            </a:endParaRPr>
          </a:p>
          <a:p>
            <a:pPr marL="109728" indent="0">
              <a:buNone/>
            </a:pPr>
            <a:endParaRPr lang="en-US"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88253" y="598741"/>
            <a:ext cx="2203747" cy="1650683"/>
          </a:xfrm>
          <a:prstGeom prst="rect">
            <a:avLst/>
          </a:prstGeom>
        </p:spPr>
      </p:pic>
    </p:spTree>
    <p:extLst>
      <p:ext uri="{BB962C8B-B14F-4D97-AF65-F5344CB8AC3E}">
        <p14:creationId xmlns:p14="http://schemas.microsoft.com/office/powerpoint/2010/main" val="304608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71514"/>
            <a:ext cx="10972800" cy="857249"/>
          </a:xfrm>
        </p:spPr>
        <p:txBody>
          <a:bodyPr>
            <a:normAutofit/>
          </a:bodyPr>
          <a:lstStyle/>
          <a:p>
            <a:pPr algn="ctr"/>
            <a:r>
              <a:rPr lang="en-ZA" sz="3200" dirty="0" smtClean="0">
                <a:latin typeface="Times New Roman" panose="02020603050405020304" pitchFamily="18" charset="0"/>
                <a:cs typeface="Times New Roman" panose="02020603050405020304" pitchFamily="18" charset="0"/>
              </a:rPr>
              <a:t>Conclusion</a:t>
            </a:r>
            <a:endParaRPr lang="en-US" sz="3200" dirty="0">
              <a:latin typeface="Times New Roman" panose="02020603050405020304" pitchFamily="18" charset="0"/>
              <a:cs typeface="Times New Roman" panose="02020603050405020304" pitchFamily="18" charset="0"/>
            </a:endParaRPr>
          </a:p>
        </p:txBody>
      </p:sp>
      <p:sp>
        <p:nvSpPr>
          <p:cNvPr id="4" name="Text Placeholder 3"/>
          <p:cNvSpPr>
            <a:spLocks noGrp="1"/>
          </p:cNvSpPr>
          <p:nvPr>
            <p:ph sz="half" idx="1"/>
          </p:nvPr>
        </p:nvSpPr>
        <p:spPr>
          <a:xfrm>
            <a:off x="609600" y="1700213"/>
            <a:ext cx="10972800" cy="4891087"/>
          </a:xfrm>
        </p:spPr>
        <p:txBody>
          <a:bodyPr/>
          <a:lstStyle/>
          <a:p>
            <a:endParaRPr lang="en-ZA" sz="2800" dirty="0">
              <a:solidFill>
                <a:srgbClr val="000000">
                  <a:lumMod val="75000"/>
                  <a:lumOff val="25000"/>
                </a:srgbClr>
              </a:solidFill>
              <a:latin typeface="Times New Roman" panose="02020603050405020304" pitchFamily="18" charset="0"/>
              <a:cs typeface="Times New Roman" panose="02020603050405020304" pitchFamily="18" charset="0"/>
            </a:endParaRPr>
          </a:p>
          <a:p>
            <a:pPr lvl="0"/>
            <a:endParaRPr lang="en-ZA" sz="2800" dirty="0">
              <a:solidFill>
                <a:srgbClr val="000000">
                  <a:lumMod val="75000"/>
                  <a:lumOff val="25000"/>
                </a:srgbClr>
              </a:solidFill>
              <a:latin typeface="Times New Roman" panose="02020603050405020304" pitchFamily="18" charset="0"/>
              <a:cs typeface="Times New Roman" panose="02020603050405020304" pitchFamily="18" charset="0"/>
            </a:endParaRPr>
          </a:p>
          <a:p>
            <a:pPr lvl="0"/>
            <a:endParaRPr lang="en-ZA" dirty="0">
              <a:solidFill>
                <a:srgbClr val="000000">
                  <a:lumMod val="75000"/>
                  <a:lumOff val="25000"/>
                </a:srgbClr>
              </a:solidFill>
            </a:endParaRPr>
          </a:p>
          <a:p>
            <a:pPr marL="109728" lvl="0" indent="0">
              <a:buNone/>
            </a:pPr>
            <a:endParaRPr lang="en-ZA" dirty="0">
              <a:solidFill>
                <a:srgbClr val="000000">
                  <a:lumMod val="75000"/>
                  <a:lumOff val="25000"/>
                </a:srgbClr>
              </a:solidFill>
            </a:endParaRPr>
          </a:p>
          <a:p>
            <a:pPr marL="109728" indent="0">
              <a:buNone/>
            </a:pPr>
            <a:endParaRPr lang="en-US" dirty="0"/>
          </a:p>
        </p:txBody>
      </p:sp>
      <p:sp>
        <p:nvSpPr>
          <p:cNvPr id="3" name="AutoShape 2" descr="Image result for 70.20.10 model"/>
          <p:cNvSpPr>
            <a:spLocks noChangeAspect="1" noChangeArrowheads="1"/>
          </p:cNvSpPr>
          <p:nvPr/>
        </p:nvSpPr>
        <p:spPr bwMode="auto">
          <a:xfrm>
            <a:off x="155575" y="-876300"/>
            <a:ext cx="7810500" cy="1838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Content Placeholder 4"/>
          <p:cNvSpPr>
            <a:spLocks noGrp="1"/>
          </p:cNvSpPr>
          <p:nvPr>
            <p:ph sz="half" idx="1"/>
          </p:nvPr>
        </p:nvSpPr>
        <p:spPr>
          <a:xfrm>
            <a:off x="609599" y="1700213"/>
            <a:ext cx="6291263" cy="4891087"/>
          </a:xfrm>
        </p:spPr>
        <p:txBody>
          <a:bodyPr>
            <a:normAutofit fontScale="85000" lnSpcReduction="20000"/>
          </a:bodyPr>
          <a:lstStyle/>
          <a:p>
            <a:endParaRPr lang="en-GB" dirty="0" smtClean="0"/>
          </a:p>
          <a:p>
            <a:r>
              <a:rPr lang="en-GB" sz="2400" dirty="0" smtClean="0">
                <a:latin typeface="Times New Roman" panose="02020603050405020304" pitchFamily="18" charset="0"/>
                <a:cs typeface="Times New Roman" panose="02020603050405020304" pitchFamily="18" charset="0"/>
              </a:rPr>
              <a:t>To conclude this study, it has been noted from the results of the Survey, Focus group and Observation, that the team member’s perception on the current training is positive.</a:t>
            </a:r>
          </a:p>
          <a:p>
            <a:pPr marL="109728" indent="0">
              <a:buNone/>
            </a:pPr>
            <a:endParaRPr lang="en-GB" sz="2400" dirty="0" smtClean="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However, the application of training on the job is not effective (please refer to table no.1, response rate for question no.4).</a:t>
            </a:r>
          </a:p>
          <a:p>
            <a:pPr marL="109728" indent="0">
              <a:buNone/>
            </a:pPr>
            <a:endParaRPr lang="en-GB" sz="2400" dirty="0" smtClean="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Audits carried out in kitchen confirms that there is still room for improvements as recurrent non-conformances were observed.</a:t>
            </a:r>
          </a:p>
          <a:p>
            <a:endParaRPr lang="en-GB" sz="2400" dirty="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The findings from the Focus group confirms the fact that traditional approaches to workplace learning no longer work as mentioned by (</a:t>
            </a:r>
            <a:r>
              <a:rPr lang="en-GB" sz="2400" dirty="0" err="1" smtClean="0">
                <a:latin typeface="Times New Roman" panose="02020603050405020304" pitchFamily="18" charset="0"/>
                <a:cs typeface="Times New Roman" panose="02020603050405020304" pitchFamily="18" charset="0"/>
              </a:rPr>
              <a:t>Arets</a:t>
            </a:r>
            <a:r>
              <a:rPr lang="en-GB" sz="2400" dirty="0" smtClean="0">
                <a:latin typeface="Times New Roman" panose="02020603050405020304" pitchFamily="18" charset="0"/>
                <a:cs typeface="Times New Roman" panose="02020603050405020304" pitchFamily="18" charset="0"/>
              </a:rPr>
              <a:t>, </a:t>
            </a:r>
            <a:r>
              <a:rPr lang="en-GB" sz="2400" dirty="0" err="1" smtClean="0">
                <a:latin typeface="Times New Roman" panose="02020603050405020304" pitchFamily="18" charset="0"/>
                <a:cs typeface="Times New Roman" panose="02020603050405020304" pitchFamily="18" charset="0"/>
              </a:rPr>
              <a:t>Jennigns</a:t>
            </a:r>
            <a:r>
              <a:rPr lang="en-GB" sz="2400" dirty="0" smtClean="0">
                <a:latin typeface="Times New Roman" panose="02020603050405020304" pitchFamily="18" charset="0"/>
                <a:cs typeface="Times New Roman" panose="02020603050405020304" pitchFamily="18" charset="0"/>
              </a:rPr>
              <a:t> and </a:t>
            </a:r>
            <a:r>
              <a:rPr lang="en-GB" sz="2400" dirty="0" err="1" smtClean="0">
                <a:latin typeface="Times New Roman" panose="02020603050405020304" pitchFamily="18" charset="0"/>
                <a:cs typeface="Times New Roman" panose="02020603050405020304" pitchFamily="18" charset="0"/>
              </a:rPr>
              <a:t>Heijnen</a:t>
            </a:r>
            <a:r>
              <a:rPr lang="en-GB" sz="2400" dirty="0" smtClean="0">
                <a:latin typeface="Times New Roman" panose="02020603050405020304" pitchFamily="18" charset="0"/>
                <a:cs typeface="Times New Roman" panose="02020603050405020304" pitchFamily="18" charset="0"/>
              </a:rPr>
              <a:t>, 2016), in their book “702010”.</a:t>
            </a:r>
          </a:p>
          <a:p>
            <a:pPr marL="109728" indent="0">
              <a:buNone/>
            </a:pPr>
            <a:endParaRPr lang="en-GB" dirty="0" smtClean="0"/>
          </a:p>
          <a:p>
            <a:endParaRPr lang="en-GB" dirty="0"/>
          </a:p>
        </p:txBody>
      </p:sp>
      <p:graphicFrame>
        <p:nvGraphicFramePr>
          <p:cNvPr id="8" name="Content Placeholder 3"/>
          <p:cNvGraphicFramePr>
            <a:graphicFrameLocks noGrp="1"/>
          </p:cNvGraphicFramePr>
          <p:nvPr>
            <p:ph idx="1"/>
            <p:extLst>
              <p:ext uri="{D42A27DB-BD31-4B8C-83A1-F6EECF244321}">
                <p14:modId xmlns:p14="http://schemas.microsoft.com/office/powerpoint/2010/main" val="2333577399"/>
              </p:ext>
            </p:extLst>
          </p:nvPr>
        </p:nvGraphicFramePr>
        <p:xfrm>
          <a:off x="6943724" y="1927516"/>
          <a:ext cx="4548523" cy="440184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199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36626"/>
            <a:ext cx="10972800" cy="857249"/>
          </a:xfrm>
        </p:spPr>
        <p:txBody>
          <a:bodyPr>
            <a:normAutofit/>
          </a:bodyPr>
          <a:lstStyle/>
          <a:p>
            <a:pPr algn="ctr"/>
            <a:r>
              <a:rPr lang="en-ZA" sz="3200" dirty="0" smtClean="0">
                <a:latin typeface="Times New Roman" panose="02020603050405020304" pitchFamily="18" charset="0"/>
                <a:cs typeface="Times New Roman" panose="02020603050405020304" pitchFamily="18" charset="0"/>
              </a:rPr>
              <a:t>Recommendations</a:t>
            </a:r>
            <a:endParaRPr lang="en-US" sz="3200" dirty="0">
              <a:latin typeface="Times New Roman" panose="02020603050405020304" pitchFamily="18" charset="0"/>
              <a:cs typeface="Times New Roman" panose="02020603050405020304" pitchFamily="18" charset="0"/>
            </a:endParaRPr>
          </a:p>
        </p:txBody>
      </p:sp>
      <p:sp>
        <p:nvSpPr>
          <p:cNvPr id="4" name="Text Placeholder 3"/>
          <p:cNvSpPr>
            <a:spLocks noGrp="1"/>
          </p:cNvSpPr>
          <p:nvPr>
            <p:ph sz="half" idx="1"/>
          </p:nvPr>
        </p:nvSpPr>
        <p:spPr>
          <a:xfrm>
            <a:off x="609600" y="1443360"/>
            <a:ext cx="10972800" cy="4891087"/>
          </a:xfrm>
        </p:spPr>
        <p:txBody>
          <a:bodyPr/>
          <a:lstStyle/>
          <a:p>
            <a:r>
              <a:rPr lang="en-GB" sz="2200" dirty="0">
                <a:latin typeface="Times New Roman" panose="02020603050405020304" pitchFamily="18" charset="0"/>
                <a:cs typeface="Times New Roman" panose="02020603050405020304" pitchFamily="18" charset="0"/>
              </a:rPr>
              <a:t>The findings also revealed that we need to think about designing a training that will be effective for Food Safety training in Kitchen department taking into consideration the feedback received from the Team Members</a:t>
            </a:r>
            <a:r>
              <a:rPr lang="en-GB" sz="2200" dirty="0" smtClean="0">
                <a:latin typeface="Times New Roman" panose="02020603050405020304" pitchFamily="18" charset="0"/>
                <a:cs typeface="Times New Roman" panose="02020603050405020304" pitchFamily="18" charset="0"/>
              </a:rPr>
              <a:t>.</a:t>
            </a:r>
          </a:p>
          <a:p>
            <a:endParaRPr lang="en-GB" sz="2200" dirty="0">
              <a:latin typeface="Times New Roman" panose="02020603050405020304" pitchFamily="18" charset="0"/>
              <a:cs typeface="Times New Roman" panose="02020603050405020304" pitchFamily="18" charset="0"/>
            </a:endParaRPr>
          </a:p>
          <a:p>
            <a:r>
              <a:rPr lang="en-GB" sz="2200" dirty="0" smtClean="0">
                <a:latin typeface="Times New Roman" panose="02020603050405020304" pitchFamily="18" charset="0"/>
                <a:cs typeface="Times New Roman" panose="02020603050405020304" pitchFamily="18" charset="0"/>
              </a:rPr>
              <a:t>This </a:t>
            </a:r>
            <a:r>
              <a:rPr lang="en-GB" sz="2200" dirty="0">
                <a:latin typeface="Times New Roman" panose="02020603050405020304" pitchFamily="18" charset="0"/>
                <a:cs typeface="Times New Roman" panose="02020603050405020304" pitchFamily="18" charset="0"/>
              </a:rPr>
              <a:t>can be achieved through the 70:20:10 model where 70% is on-the-job learning, 20% of learning through other people and 10% through formal training</a:t>
            </a:r>
            <a:r>
              <a:rPr lang="en-GB" sz="2200" dirty="0" smtClean="0">
                <a:latin typeface="Times New Roman" panose="02020603050405020304" pitchFamily="18" charset="0"/>
                <a:cs typeface="Times New Roman" panose="02020603050405020304" pitchFamily="18" charset="0"/>
              </a:rPr>
              <a:t>.</a:t>
            </a:r>
          </a:p>
          <a:p>
            <a:pPr marL="109728" indent="0">
              <a:buNone/>
            </a:pPr>
            <a:endParaRPr lang="en-GB" sz="2200" dirty="0" smtClean="0">
              <a:latin typeface="Times New Roman" panose="02020603050405020304" pitchFamily="18" charset="0"/>
              <a:cs typeface="Times New Roman" panose="02020603050405020304" pitchFamily="18" charset="0"/>
            </a:endParaRPr>
          </a:p>
          <a:p>
            <a:r>
              <a:rPr lang="en-GB" sz="2200" dirty="0" smtClean="0">
                <a:latin typeface="Times New Roman" panose="02020603050405020304" pitchFamily="18" charset="0"/>
                <a:cs typeface="Times New Roman" panose="02020603050405020304" pitchFamily="18" charset="0"/>
              </a:rPr>
              <a:t>This entirely </a:t>
            </a:r>
            <a:r>
              <a:rPr lang="en-GB" sz="2200" dirty="0">
                <a:latin typeface="Times New Roman" panose="02020603050405020304" pitchFamily="18" charset="0"/>
                <a:cs typeface="Times New Roman" panose="02020603050405020304" pitchFamily="18" charset="0"/>
              </a:rPr>
              <a:t>aligned with the literature review as mentioned by (</a:t>
            </a:r>
            <a:r>
              <a:rPr lang="en-GB" sz="2200" dirty="0" err="1">
                <a:latin typeface="Times New Roman" panose="02020603050405020304" pitchFamily="18" charset="0"/>
                <a:cs typeface="Times New Roman" panose="02020603050405020304" pitchFamily="18" charset="0"/>
              </a:rPr>
              <a:t>Arets</a:t>
            </a:r>
            <a:r>
              <a:rPr lang="en-GB" sz="2200" dirty="0">
                <a:latin typeface="Times New Roman" panose="02020603050405020304" pitchFamily="18" charset="0"/>
                <a:cs typeface="Times New Roman" panose="02020603050405020304" pitchFamily="18" charset="0"/>
              </a:rPr>
              <a:t>, Jennings and </a:t>
            </a:r>
            <a:r>
              <a:rPr lang="en-GB" sz="2200" dirty="0" err="1">
                <a:latin typeface="Times New Roman" panose="02020603050405020304" pitchFamily="18" charset="0"/>
                <a:cs typeface="Times New Roman" panose="02020603050405020304" pitchFamily="18" charset="0"/>
              </a:rPr>
              <a:t>Heijnen</a:t>
            </a:r>
            <a:r>
              <a:rPr lang="en-GB" sz="2200" dirty="0">
                <a:latin typeface="Times New Roman" panose="02020603050405020304" pitchFamily="18" charset="0"/>
                <a:cs typeface="Times New Roman" panose="02020603050405020304" pitchFamily="18" charset="0"/>
              </a:rPr>
              <a:t>, 2016), in their book “702010.   “Structured learning is still important, but is not the only way, or even the main way in which people achieve high levels of performance.” </a:t>
            </a:r>
          </a:p>
          <a:p>
            <a:endParaRPr lang="en-GB" dirty="0"/>
          </a:p>
          <a:p>
            <a:endParaRPr lang="en-GB" dirty="0"/>
          </a:p>
          <a:p>
            <a:endParaRPr lang="en-US" dirty="0"/>
          </a:p>
        </p:txBody>
      </p:sp>
      <p:sp>
        <p:nvSpPr>
          <p:cNvPr id="3" name="AutoShape 2" descr="Image result for 70.20.10 model"/>
          <p:cNvSpPr>
            <a:spLocks noChangeAspect="1" noChangeArrowheads="1"/>
          </p:cNvSpPr>
          <p:nvPr/>
        </p:nvSpPr>
        <p:spPr bwMode="auto">
          <a:xfrm>
            <a:off x="155575" y="-876300"/>
            <a:ext cx="7810500" cy="1838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stretch>
            <a:fillRect/>
          </a:stretch>
        </p:blipFill>
        <p:spPr>
          <a:xfrm>
            <a:off x="3620500" y="5416475"/>
            <a:ext cx="5383086" cy="1267292"/>
          </a:xfrm>
          <a:prstGeom prst="rect">
            <a:avLst/>
          </a:prstGeom>
        </p:spPr>
      </p:pic>
    </p:spTree>
    <p:extLst>
      <p:ext uri="{BB962C8B-B14F-4D97-AF65-F5344CB8AC3E}">
        <p14:creationId xmlns:p14="http://schemas.microsoft.com/office/powerpoint/2010/main" val="2111811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ZA" sz="3200" dirty="0">
                <a:latin typeface="Times New Roman" panose="02020603050405020304" pitchFamily="18" charset="0"/>
                <a:cs typeface="Times New Roman" panose="02020603050405020304" pitchFamily="18" charset="0"/>
              </a:rPr>
              <a:t>Learning </a:t>
            </a:r>
            <a:r>
              <a:rPr lang="en-ZA" sz="3200" dirty="0" smtClean="0">
                <a:latin typeface="Times New Roman" panose="02020603050405020304" pitchFamily="18" charset="0"/>
                <a:cs typeface="Times New Roman" panose="02020603050405020304" pitchFamily="18" charset="0"/>
              </a:rPr>
              <a:t>Outcomes</a:t>
            </a:r>
            <a:endParaRPr lang="en-US" sz="3200"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idx="1"/>
          </p:nvPr>
        </p:nvSpPr>
        <p:spPr/>
        <p:txBody>
          <a:bodyPr>
            <a:normAutofit/>
          </a:bodyPr>
          <a:lstStyle/>
          <a:p>
            <a:pPr marL="109728" indent="0">
              <a:buNone/>
            </a:pPr>
            <a:r>
              <a:rPr lang="en-ZA" dirty="0" smtClean="0">
                <a:latin typeface="Times New Roman" panose="02020603050405020304" pitchFamily="18" charset="0"/>
                <a:cs typeface="Times New Roman" panose="02020603050405020304" pitchFamily="18" charset="0"/>
              </a:rPr>
              <a:t>Summary of my </a:t>
            </a:r>
            <a:r>
              <a:rPr lang="en-ZA" dirty="0">
                <a:latin typeface="Times New Roman" panose="02020603050405020304" pitchFamily="18" charset="0"/>
                <a:cs typeface="Times New Roman" panose="02020603050405020304" pitchFamily="18" charset="0"/>
              </a:rPr>
              <a:t>personal and professional learning achieved through this project</a:t>
            </a:r>
            <a:r>
              <a:rPr lang="en-ZA" dirty="0" smtClean="0">
                <a:latin typeface="Times New Roman" panose="02020603050405020304" pitchFamily="18" charset="0"/>
                <a:cs typeface="Times New Roman" panose="02020603050405020304" pitchFamily="18" charset="0"/>
              </a:rPr>
              <a:t>. I have been able to:</a:t>
            </a:r>
          </a:p>
          <a:p>
            <a:endParaRPr lang="en-ZA" dirty="0">
              <a:latin typeface="Times New Roman" panose="02020603050405020304" pitchFamily="18" charset="0"/>
              <a:cs typeface="Times New Roman" panose="02020603050405020304" pitchFamily="18" charset="0"/>
            </a:endParaRPr>
          </a:p>
          <a:p>
            <a:pPr lvl="1"/>
            <a:r>
              <a:rPr lang="en-ZA" sz="2200" dirty="0" smtClean="0">
                <a:latin typeface="Times New Roman" panose="02020603050405020304" pitchFamily="18" charset="0"/>
                <a:cs typeface="Times New Roman" panose="02020603050405020304" pitchFamily="18" charset="0"/>
              </a:rPr>
              <a:t>Broaden my knowledge  on different training methodologies that can be used in the workplace </a:t>
            </a:r>
          </a:p>
          <a:p>
            <a:pPr lvl="1"/>
            <a:r>
              <a:rPr lang="en-ZA" sz="2200" dirty="0" smtClean="0">
                <a:latin typeface="Times New Roman" panose="02020603050405020304" pitchFamily="18" charset="0"/>
                <a:cs typeface="Times New Roman" panose="02020603050405020304" pitchFamily="18" charset="0"/>
              </a:rPr>
              <a:t>Research for different literature sources relevant to my project.</a:t>
            </a:r>
          </a:p>
          <a:p>
            <a:pPr lvl="1"/>
            <a:endParaRPr lang="en-ZA" sz="2200" dirty="0">
              <a:latin typeface="Times New Roman" panose="02020603050405020304" pitchFamily="18" charset="0"/>
              <a:cs typeface="Times New Roman" panose="02020603050405020304" pitchFamily="18" charset="0"/>
            </a:endParaRPr>
          </a:p>
          <a:p>
            <a:pPr lvl="1"/>
            <a:r>
              <a:rPr lang="en-ZA" sz="2200" dirty="0" smtClean="0">
                <a:latin typeface="Times New Roman" panose="02020603050405020304" pitchFamily="18" charset="0"/>
                <a:cs typeface="Times New Roman" panose="02020603050405020304" pitchFamily="18" charset="0"/>
              </a:rPr>
              <a:t>Learn the importance of using different training techniques for different audiences and on different subjects.</a:t>
            </a:r>
          </a:p>
          <a:p>
            <a:pPr lvl="1"/>
            <a:endParaRPr lang="en-ZA" sz="2200" dirty="0">
              <a:latin typeface="Times New Roman" panose="02020603050405020304" pitchFamily="18" charset="0"/>
              <a:cs typeface="Times New Roman" panose="02020603050405020304" pitchFamily="18" charset="0"/>
            </a:endParaRPr>
          </a:p>
          <a:p>
            <a:pPr lvl="1"/>
            <a:r>
              <a:rPr lang="en-ZA" sz="2200" dirty="0" smtClean="0">
                <a:latin typeface="Times New Roman" panose="02020603050405020304" pitchFamily="18" charset="0"/>
                <a:cs typeface="Times New Roman" panose="02020603050405020304" pitchFamily="18" charset="0"/>
              </a:rPr>
              <a:t>Improve my skills on Microsoft Office (specifically using graphs).</a:t>
            </a:r>
          </a:p>
          <a:p>
            <a:pPr lvl="1"/>
            <a:endParaRPr lang="en-ZA" dirty="0">
              <a:latin typeface="Times New Roman" panose="02020603050405020304" pitchFamily="18" charset="0"/>
              <a:cs typeface="Times New Roman" panose="02020603050405020304" pitchFamily="18" charset="0"/>
            </a:endParaRPr>
          </a:p>
          <a:p>
            <a:pPr lvl="1"/>
            <a:endParaRPr lang="en-ZA" dirty="0" smtClean="0">
              <a:latin typeface="Times New Roman" panose="02020603050405020304" pitchFamily="18" charset="0"/>
              <a:cs typeface="Times New Roman" panose="02020603050405020304" pitchFamily="18" charset="0"/>
            </a:endParaRPr>
          </a:p>
          <a:p>
            <a:endParaRPr lang="en-ZA" dirty="0">
              <a:latin typeface="Times New Roman" panose="02020603050405020304" pitchFamily="18" charset="0"/>
              <a:cs typeface="Times New Roman" panose="02020603050405020304" pitchFamily="18" charset="0"/>
            </a:endParaRPr>
          </a:p>
          <a:p>
            <a:pPr marL="109728" indent="0">
              <a:buNone/>
            </a:pPr>
            <a:endParaRPr lang="en-ZA" dirty="0" smtClean="0">
              <a:latin typeface="Times New Roman" panose="02020603050405020304" pitchFamily="18" charset="0"/>
              <a:cs typeface="Times New Roman" panose="02020603050405020304" pitchFamily="18" charset="0"/>
            </a:endParaRPr>
          </a:p>
          <a:p>
            <a:pPr marL="109728" indent="0">
              <a:buNone/>
            </a:pPr>
            <a:endParaRPr lang="en-ZA" dirty="0" smtClean="0">
              <a:latin typeface="Times New Roman" panose="02020603050405020304" pitchFamily="18" charset="0"/>
              <a:cs typeface="Times New Roman" panose="02020603050405020304" pitchFamily="18" charset="0"/>
            </a:endParaRPr>
          </a:p>
          <a:p>
            <a:pPr marL="109728" indent="0">
              <a:buNone/>
            </a:pPr>
            <a:endParaRPr lang="en-US" dirty="0"/>
          </a:p>
        </p:txBody>
      </p:sp>
    </p:spTree>
    <p:extLst>
      <p:ext uri="{BB962C8B-B14F-4D97-AF65-F5344CB8AC3E}">
        <p14:creationId xmlns:p14="http://schemas.microsoft.com/office/powerpoint/2010/main" val="2822598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ZA" sz="3200" dirty="0" smtClean="0">
                <a:latin typeface="Times New Roman" panose="02020603050405020304" pitchFamily="18" charset="0"/>
                <a:cs typeface="Times New Roman" panose="02020603050405020304" pitchFamily="18" charset="0"/>
              </a:rPr>
              <a:t>Reference List</a:t>
            </a:r>
            <a:endParaRPr lang="en-US" sz="3200"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idx="1"/>
          </p:nvPr>
        </p:nvSpPr>
        <p:spPr/>
        <p:txBody>
          <a:bodyPr>
            <a:normAutofit/>
          </a:bodyPr>
          <a:lstStyle/>
          <a:p>
            <a:pPr lvl="1"/>
            <a:endParaRPr lang="en-ZA" dirty="0" smtClean="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Palmer, K. and Blake, D. (2018). The expertise economy - How the Smartest Companies Use Learning to Engage, Compete and Succeed. Boston: Nicholas </a:t>
            </a:r>
            <a:r>
              <a:rPr lang="en-GB" sz="2000" dirty="0" err="1">
                <a:latin typeface="Times New Roman" panose="02020603050405020304" pitchFamily="18" charset="0"/>
                <a:cs typeface="Times New Roman" panose="02020603050405020304" pitchFamily="18" charset="0"/>
              </a:rPr>
              <a:t>Brealey</a:t>
            </a:r>
            <a:r>
              <a:rPr lang="en-GB" sz="2000" dirty="0">
                <a:latin typeface="Times New Roman" panose="02020603050405020304" pitchFamily="18" charset="0"/>
                <a:cs typeface="Times New Roman" panose="02020603050405020304" pitchFamily="18" charset="0"/>
              </a:rPr>
              <a:t> Publishing</a:t>
            </a:r>
            <a:r>
              <a:rPr lang="en-GB" sz="2000" dirty="0" smtClean="0">
                <a:latin typeface="Times New Roman" panose="02020603050405020304" pitchFamily="18" charset="0"/>
                <a:cs typeface="Times New Roman" panose="02020603050405020304" pitchFamily="18" charset="0"/>
              </a:rPr>
              <a:t>.</a:t>
            </a:r>
          </a:p>
          <a:p>
            <a:pPr marL="109728" lvl="0" indent="0">
              <a:buNone/>
            </a:pPr>
            <a:endParaRPr lang="en-GB"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Overton, L. and Dixon, J. (2016). Towards Maturity. [Article] Get Abstract</a:t>
            </a:r>
            <a:r>
              <a:rPr lang="en-GB" sz="2000" dirty="0" smtClean="0">
                <a:latin typeface="Times New Roman" panose="02020603050405020304" pitchFamily="18" charset="0"/>
                <a:cs typeface="Times New Roman" panose="02020603050405020304" pitchFamily="18" charset="0"/>
              </a:rPr>
              <a:t>.</a:t>
            </a:r>
          </a:p>
          <a:p>
            <a:pPr marL="109728" lvl="0" indent="0">
              <a:buNone/>
            </a:pPr>
            <a:endParaRPr lang="en-GB" sz="2000" dirty="0">
              <a:latin typeface="Times New Roman" panose="02020603050405020304" pitchFamily="18" charset="0"/>
              <a:cs typeface="Times New Roman" panose="02020603050405020304" pitchFamily="18" charset="0"/>
            </a:endParaRPr>
          </a:p>
          <a:p>
            <a:pPr lvl="0"/>
            <a:r>
              <a:rPr lang="en-GB" sz="2000" dirty="0" err="1">
                <a:latin typeface="Times New Roman" panose="02020603050405020304" pitchFamily="18" charset="0"/>
                <a:cs typeface="Times New Roman" panose="02020603050405020304" pitchFamily="18" charset="0"/>
              </a:rPr>
              <a:t>Arets</a:t>
            </a:r>
            <a:r>
              <a:rPr lang="en-GB" sz="2000" dirty="0">
                <a:latin typeface="Times New Roman" panose="02020603050405020304" pitchFamily="18" charset="0"/>
                <a:cs typeface="Times New Roman" panose="02020603050405020304" pitchFamily="18" charset="0"/>
              </a:rPr>
              <a:t>, J., Jennings, C. and </a:t>
            </a:r>
            <a:r>
              <a:rPr lang="en-GB" sz="2000" dirty="0" err="1">
                <a:latin typeface="Times New Roman" panose="02020603050405020304" pitchFamily="18" charset="0"/>
                <a:cs typeface="Times New Roman" panose="02020603050405020304" pitchFamily="18" charset="0"/>
              </a:rPr>
              <a:t>Heijnen</a:t>
            </a:r>
            <a:r>
              <a:rPr lang="en-GB" sz="2000" dirty="0">
                <a:latin typeface="Times New Roman" panose="02020603050405020304" pitchFamily="18" charset="0"/>
                <a:cs typeface="Times New Roman" panose="02020603050405020304" pitchFamily="18" charset="0"/>
              </a:rPr>
              <a:t>, V. (2016). 702010. Maastricht: </a:t>
            </a:r>
            <a:r>
              <a:rPr lang="en-GB" sz="2000" dirty="0" err="1">
                <a:latin typeface="Times New Roman" panose="02020603050405020304" pitchFamily="18" charset="0"/>
                <a:cs typeface="Times New Roman" panose="02020603050405020304" pitchFamily="18" charset="0"/>
              </a:rPr>
              <a:t>Sutler</a:t>
            </a:r>
            <a:r>
              <a:rPr lang="en-GB" sz="2000" dirty="0">
                <a:latin typeface="Times New Roman" panose="02020603050405020304" pitchFamily="18" charset="0"/>
                <a:cs typeface="Times New Roman" panose="02020603050405020304" pitchFamily="18" charset="0"/>
              </a:rPr>
              <a:t> Media.</a:t>
            </a:r>
          </a:p>
          <a:p>
            <a:pPr marL="411480" lvl="1" indent="0">
              <a:buNone/>
            </a:pPr>
            <a:endParaRPr lang="en-ZA" dirty="0" smtClean="0">
              <a:latin typeface="Times New Roman" panose="02020603050405020304" pitchFamily="18" charset="0"/>
              <a:cs typeface="Times New Roman" panose="02020603050405020304" pitchFamily="18" charset="0"/>
            </a:endParaRPr>
          </a:p>
          <a:p>
            <a:endParaRPr lang="en-ZA" dirty="0">
              <a:latin typeface="Times New Roman" panose="02020603050405020304" pitchFamily="18" charset="0"/>
              <a:cs typeface="Times New Roman" panose="02020603050405020304" pitchFamily="18" charset="0"/>
            </a:endParaRPr>
          </a:p>
          <a:p>
            <a:pPr marL="109728" indent="0">
              <a:buNone/>
            </a:pPr>
            <a:endParaRPr lang="en-ZA" dirty="0" smtClean="0">
              <a:latin typeface="Times New Roman" panose="02020603050405020304" pitchFamily="18" charset="0"/>
              <a:cs typeface="Times New Roman" panose="02020603050405020304" pitchFamily="18" charset="0"/>
            </a:endParaRPr>
          </a:p>
          <a:p>
            <a:pPr marL="109728" indent="0">
              <a:buNone/>
            </a:pPr>
            <a:endParaRPr lang="en-ZA" dirty="0" smtClean="0">
              <a:latin typeface="Times New Roman" panose="02020603050405020304" pitchFamily="18" charset="0"/>
              <a:cs typeface="Times New Roman" panose="02020603050405020304" pitchFamily="18" charset="0"/>
            </a:endParaRPr>
          </a:p>
          <a:p>
            <a:pPr marL="109728" indent="0">
              <a:buNone/>
            </a:pPr>
            <a:endParaRPr lang="en-US" dirty="0"/>
          </a:p>
        </p:txBody>
      </p:sp>
    </p:spTree>
    <p:extLst>
      <p:ext uri="{BB962C8B-B14F-4D97-AF65-F5344CB8AC3E}">
        <p14:creationId xmlns:p14="http://schemas.microsoft.com/office/powerpoint/2010/main" val="1039754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Training presentation.potx" id="{7B9FCAFE-DDE5-4198-9987-54DFCAD80598}" vid="{6015A8B0-C387-4E39-945C-0F39E3EB10B6}"/>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emplate>Training presentation</Template>
  <TotalTime>1584</TotalTime>
  <Words>1458</Words>
  <Application>Microsoft Office PowerPoint</Application>
  <PresentationFormat>Widescreen</PresentationFormat>
  <Paragraphs>152</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Georgia</vt:lpstr>
      <vt:lpstr>Times New Roman</vt:lpstr>
      <vt:lpstr>Wingdings 2</vt:lpstr>
      <vt:lpstr>Training presentation</vt:lpstr>
      <vt:lpstr>Enhancing Training Impact  Through  Effective Training Methodology </vt:lpstr>
      <vt:lpstr> Background and Justification </vt:lpstr>
      <vt:lpstr> Aims &amp; Objectives of the Project </vt:lpstr>
      <vt:lpstr>Methods Outline</vt:lpstr>
      <vt:lpstr>Findings on Survey Questionnaire</vt:lpstr>
      <vt:lpstr>Findings – Survey Sample Size (35 participants)</vt:lpstr>
      <vt:lpstr>Findings on Survey Questionnaire</vt:lpstr>
      <vt:lpstr>Findings on Survey Questionnaire</vt:lpstr>
      <vt:lpstr>Findings on Survey Questionnaire </vt:lpstr>
      <vt:lpstr>Focus group &amp; Observation findings</vt:lpstr>
      <vt:lpstr>Conclusion</vt:lpstr>
      <vt:lpstr>Recommendations</vt:lpstr>
      <vt:lpstr>Learning Outcomes</vt:lpstr>
      <vt:lpstr>Reference List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Training Presentation</dc:title>
  <dc:creator>Nathacha Antoine - Merville Beach</dc:creator>
  <cp:lastModifiedBy>Nathacha Antoine - Merville Beach</cp:lastModifiedBy>
  <cp:revision>69</cp:revision>
  <cp:lastPrinted>2019-04-15T07:58:28Z</cp:lastPrinted>
  <dcterms:created xsi:type="dcterms:W3CDTF">2019-04-03T05:52:39Z</dcterms:created>
  <dcterms:modified xsi:type="dcterms:W3CDTF">2019-04-29T08:42:19Z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