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2" r:id="rId4"/>
    <p:sldId id="263" r:id="rId5"/>
    <p:sldId id="267" r:id="rId6"/>
    <p:sldId id="264" r:id="rId7"/>
    <p:sldId id="265" r:id="rId8"/>
    <p:sldId id="259" r:id="rId9"/>
    <p:sldId id="266" r:id="rId10"/>
    <p:sldId id="258" r:id="rId11"/>
    <p:sldId id="25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5" d="100"/>
          <a:sy n="115" d="100"/>
        </p:scale>
        <p:origin x="43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7/9/2024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52008" y="1762299"/>
            <a:ext cx="8844540" cy="1826364"/>
          </a:xfrm>
        </p:spPr>
        <p:txBody>
          <a:bodyPr>
            <a:normAutofit/>
          </a:bodyPr>
          <a:lstStyle/>
          <a:p>
            <a:pPr algn="ctr"/>
            <a:r>
              <a:rPr lang="en-US" sz="4800" b="1" dirty="0">
                <a:solidFill>
                  <a:schemeClr val="tx1"/>
                </a:solidFill>
                <a:latin typeface="Times New Roman" panose="02020603050405020304" pitchFamily="18" charset="0"/>
                <a:cs typeface="Times New Roman" panose="02020603050405020304" pitchFamily="18" charset="0"/>
              </a:rPr>
              <a:t>The Evolution of Mental Health Services</a:t>
            </a:r>
            <a:endParaRPr lang="en-GB" sz="4800" b="1"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type="subTitle" idx="1"/>
          </p:nvPr>
        </p:nvSpPr>
        <p:spPr bwMode="auto">
          <a:xfrm>
            <a:off x="2730529" y="4612986"/>
            <a:ext cx="8503228"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buClrTx/>
            </a:pPr>
            <a:r>
              <a:rPr lang="en-US" b="1" dirty="0">
                <a:solidFill>
                  <a:schemeClr val="tx1"/>
                </a:solidFill>
                <a:latin typeface="Times New Roman" panose="02020603050405020304" pitchFamily="18" charset="0"/>
                <a:cs typeface="Times New Roman" panose="02020603050405020304" pitchFamily="18" charset="0"/>
              </a:rPr>
              <a:t>Name: Laura Ramos </a:t>
            </a:r>
          </a:p>
          <a:p>
            <a:pPr lvl="0" defTabSz="914400" eaLnBrk="0" fontAlgn="base" hangingPunct="0">
              <a:spcBef>
                <a:spcPct val="0"/>
              </a:spcBef>
              <a:spcAft>
                <a:spcPct val="0"/>
              </a:spcAft>
              <a:buClrTx/>
            </a:pPr>
            <a:r>
              <a:rPr lang="en-US" b="1" dirty="0">
                <a:solidFill>
                  <a:schemeClr val="tx1"/>
                </a:solidFill>
                <a:latin typeface="Times New Roman" panose="02020603050405020304" pitchFamily="18" charset="0"/>
                <a:cs typeface="Times New Roman" panose="02020603050405020304" pitchFamily="18" charset="0"/>
              </a:rPr>
              <a:t>Student ID: </a:t>
            </a:r>
            <a:r>
              <a:rPr lang="en-US" b="1" dirty="0" smtClean="0">
                <a:solidFill>
                  <a:schemeClr val="tx1"/>
                </a:solidFill>
                <a:latin typeface="Times New Roman" panose="02020603050405020304" pitchFamily="18" charset="0"/>
                <a:cs typeface="Times New Roman" panose="02020603050405020304" pitchFamily="18" charset="0"/>
              </a:rPr>
              <a:t>2328972</a:t>
            </a:r>
            <a:endParaRPr lang="en-US" b="1"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buClrTx/>
            </a:pPr>
            <a:r>
              <a:rPr lang="en-US" b="1" dirty="0">
                <a:solidFill>
                  <a:schemeClr val="tx1"/>
                </a:solidFill>
                <a:latin typeface="Times New Roman" panose="02020603050405020304" pitchFamily="18" charset="0"/>
                <a:cs typeface="Times New Roman" panose="02020603050405020304" pitchFamily="18" charset="0"/>
              </a:rPr>
              <a:t>Module </a:t>
            </a:r>
            <a:r>
              <a:rPr lang="en-US" b="1" dirty="0" smtClean="0">
                <a:solidFill>
                  <a:schemeClr val="tx1"/>
                </a:solidFill>
                <a:latin typeface="Times New Roman" panose="02020603050405020304" pitchFamily="18" charset="0"/>
                <a:cs typeface="Times New Roman" panose="02020603050405020304" pitchFamily="18" charset="0"/>
              </a:rPr>
              <a:t>Name: </a:t>
            </a:r>
            <a:r>
              <a:rPr lang="en-US" b="1" dirty="0">
                <a:solidFill>
                  <a:schemeClr val="tx1"/>
                </a:solidFill>
                <a:latin typeface="Times New Roman" panose="02020603050405020304" pitchFamily="18" charset="0"/>
                <a:cs typeface="Times New Roman" panose="02020603050405020304" pitchFamily="18" charset="0"/>
              </a:rPr>
              <a:t>Introduction to Health and Social Care</a:t>
            </a:r>
          </a:p>
          <a:p>
            <a:pPr lvl="0" defTabSz="914400" eaLnBrk="0" fontAlgn="base" hangingPunct="0">
              <a:spcBef>
                <a:spcPct val="0"/>
              </a:spcBef>
              <a:spcAft>
                <a:spcPct val="0"/>
              </a:spcAft>
              <a:buClrTx/>
            </a:pPr>
            <a:r>
              <a:rPr lang="en-US" b="1" dirty="0">
                <a:solidFill>
                  <a:schemeClr val="tx1"/>
                </a:solidFill>
                <a:latin typeface="Times New Roman" panose="02020603050405020304" pitchFamily="18" charset="0"/>
                <a:cs typeface="Times New Roman" panose="02020603050405020304" pitchFamily="18" charset="0"/>
              </a:rPr>
              <a:t>Module code: LCHS4003</a:t>
            </a:r>
          </a:p>
          <a:p>
            <a:pPr lvl="0" defTabSz="914400" eaLnBrk="0" fontAlgn="base" hangingPunct="0">
              <a:spcBef>
                <a:spcPct val="0"/>
              </a:spcBef>
              <a:spcAft>
                <a:spcPct val="0"/>
              </a:spcAft>
              <a:buClrTx/>
            </a:pPr>
            <a:r>
              <a:rPr lang="en-US" b="1" dirty="0">
                <a:solidFill>
                  <a:schemeClr val="tx1"/>
                </a:solidFill>
                <a:latin typeface="Times New Roman" panose="02020603050405020304" pitchFamily="18" charset="0"/>
                <a:cs typeface="Times New Roman" panose="02020603050405020304" pitchFamily="18" charset="0"/>
              </a:rPr>
              <a:t>Lecturer: Muhammad Aliyu</a:t>
            </a:r>
            <a:endParaRPr kumimoji="0" lang="en-US" sz="18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8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Date</a:t>
            </a:r>
            <a:r>
              <a:rPr kumimoji="0" lang="en-US" sz="1800" b="1"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t>
            </a:r>
            <a:r>
              <a:rPr kumimoji="0" 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09/07/2024</a:t>
            </a:r>
            <a:endParaRPr kumimoji="0" 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7467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Times New Roman" panose="02020603050405020304" pitchFamily="18" charset="0"/>
                <a:cs typeface="Times New Roman" panose="02020603050405020304" pitchFamily="18" charset="0"/>
              </a:rPr>
              <a:t>Introduction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905001"/>
            <a:ext cx="8915400" cy="4102692"/>
          </a:xfrm>
        </p:spPr>
        <p:txBody>
          <a:bodyPr>
            <a:normAutofit/>
          </a:bodyPr>
          <a:lstStyle/>
          <a:p>
            <a:pPr marL="457200" lvl="1" indent="0" algn="just">
              <a:buNone/>
            </a:pPr>
            <a:r>
              <a:rPr lang="en-US" sz="2000" dirty="0" smtClean="0">
                <a:latin typeface="Times New Roman" panose="02020603050405020304" pitchFamily="18" charset="0"/>
                <a:cs typeface="Times New Roman" panose="02020603050405020304" pitchFamily="18" charset="0"/>
              </a:rPr>
              <a:t>Mental </a:t>
            </a:r>
            <a:r>
              <a:rPr lang="en-US" sz="2000" dirty="0">
                <a:latin typeface="Times New Roman" panose="02020603050405020304" pitchFamily="18" charset="0"/>
                <a:cs typeface="Times New Roman" panose="02020603050405020304" pitchFamily="18" charset="0"/>
              </a:rPr>
              <a:t>health services have undergone significant transformations over the centuries, particularly after </a:t>
            </a:r>
            <a:r>
              <a:rPr lang="en-US" sz="2000" dirty="0" smtClean="0">
                <a:latin typeface="Times New Roman" panose="02020603050405020304" pitchFamily="18" charset="0"/>
                <a:cs typeface="Times New Roman" panose="02020603050405020304" pitchFamily="18" charset="0"/>
              </a:rPr>
              <a:t>1948, essential </a:t>
            </a:r>
            <a:r>
              <a:rPr lang="en-US" sz="2000" dirty="0">
                <a:latin typeface="Times New Roman" panose="02020603050405020304" pitchFamily="18" charset="0"/>
                <a:cs typeface="Times New Roman" panose="02020603050405020304" pitchFamily="18" charset="0"/>
              </a:rPr>
              <a:t>for community health, addressing mental health needs is crucial for overall well-being and societal productivity.</a:t>
            </a:r>
          </a:p>
        </p:txBody>
      </p:sp>
      <p:pic>
        <p:nvPicPr>
          <p:cNvPr id="1027" name="Picture 3" descr="Scrabble tiles spelling out &quot;Mental Health&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9819" y="3474720"/>
            <a:ext cx="4904508" cy="2707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101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6551" y="615565"/>
            <a:ext cx="8911687" cy="743217"/>
          </a:xfrm>
        </p:spPr>
        <p:txBody>
          <a:bodyPr/>
          <a:lstStyle/>
          <a:p>
            <a:pPr algn="ctr"/>
            <a:r>
              <a:rPr lang="en-US" b="1" dirty="0">
                <a:latin typeface="Times New Roman" panose="02020603050405020304" pitchFamily="18" charset="0"/>
                <a:cs typeface="Times New Roman" panose="02020603050405020304" pitchFamily="18" charset="0"/>
              </a:rPr>
              <a:t>Historical Background</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57057" y="1460243"/>
            <a:ext cx="6538550" cy="4840803"/>
          </a:xfrm>
        </p:spPr>
        <p:txBody>
          <a:bodyPr>
            <a:normAutofit lnSpcReduction="10000"/>
          </a:bodyPr>
          <a:lstStyle/>
          <a:p>
            <a:pPr marL="0" indent="0" algn="just">
              <a:buNone/>
            </a:pPr>
            <a:r>
              <a:rPr lang="en-US" b="1" dirty="0" smtClean="0">
                <a:latin typeface="Times New Roman" panose="02020603050405020304" pitchFamily="18" charset="0"/>
                <a:cs typeface="Times New Roman" panose="02020603050405020304" pitchFamily="18" charset="0"/>
              </a:rPr>
              <a:t>Origins Before 1948:</a:t>
            </a:r>
          </a:p>
          <a:p>
            <a:pPr algn="just"/>
            <a:r>
              <a:rPr lang="en-US" b="1" dirty="0" smtClean="0">
                <a:latin typeface="Times New Roman" panose="02020603050405020304" pitchFamily="18" charset="0"/>
                <a:cs typeface="Times New Roman" panose="02020603050405020304" pitchFamily="18" charset="0"/>
              </a:rPr>
              <a:t>Early Mental Health </a:t>
            </a:r>
            <a:r>
              <a:rPr lang="en-US" b="1" dirty="0">
                <a:latin typeface="Times New Roman" panose="02020603050405020304" pitchFamily="18" charset="0"/>
                <a:cs typeface="Times New Roman" panose="02020603050405020304" pitchFamily="18" charset="0"/>
              </a:rPr>
              <a:t>Care (19th Century):</a:t>
            </a:r>
            <a:endParaRPr lang="en-US" b="1" dirty="0" smtClean="0">
              <a:latin typeface="Times New Roman" panose="02020603050405020304" pitchFamily="18" charset="0"/>
              <a:cs typeface="Times New Roman" panose="02020603050405020304" pitchFamily="18" charset="0"/>
            </a:endParaRPr>
          </a:p>
          <a:p>
            <a:pPr lvl="1" algn="just">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The basic system of mental health care in the 19th century could be said to revolve </a:t>
            </a:r>
            <a:r>
              <a:rPr lang="en-US" dirty="0" smtClean="0">
                <a:latin typeface="Times New Roman" panose="02020603050405020304" pitchFamily="18" charset="0"/>
                <a:cs typeface="Times New Roman" panose="02020603050405020304" pitchFamily="18" charset="0"/>
              </a:rPr>
              <a:t>around asylums. </a:t>
            </a:r>
          </a:p>
          <a:p>
            <a:pPr lvl="1" algn="just">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They </a:t>
            </a:r>
            <a:r>
              <a:rPr lang="en-US" dirty="0" smtClean="0">
                <a:latin typeface="Times New Roman" panose="02020603050405020304" pitchFamily="18" charset="0"/>
                <a:cs typeface="Times New Roman" panose="02020603050405020304" pitchFamily="18" charset="0"/>
              </a:rPr>
              <a:t>were characteristically overcrowded with unhappy and neglected living conditions and restricted admittance to medical services (</a:t>
            </a:r>
            <a:r>
              <a:rPr lang="en-US" dirty="0" err="1" smtClean="0">
                <a:latin typeface="Times New Roman" panose="02020603050405020304" pitchFamily="18" charset="0"/>
                <a:cs typeface="Times New Roman" panose="02020603050405020304" pitchFamily="18" charset="0"/>
              </a:rPr>
              <a:t>Ikkos</a:t>
            </a:r>
            <a:r>
              <a:rPr lang="en-US" dirty="0" smtClean="0">
                <a:latin typeface="Times New Roman" panose="02020603050405020304" pitchFamily="18" charset="0"/>
                <a:cs typeface="Times New Roman" panose="02020603050405020304" pitchFamily="18" charset="0"/>
              </a:rPr>
              <a:t>, 2017</a:t>
            </a:r>
            <a:r>
              <a:rPr lang="en-US" dirty="0" smtClean="0">
                <a:latin typeface="Times New Roman" panose="02020603050405020304" pitchFamily="18" charset="0"/>
                <a:cs typeface="Times New Roman" panose="02020603050405020304" pitchFamily="18" charset="0"/>
              </a:rPr>
              <a:t>).</a:t>
            </a:r>
            <a:endParaRPr lang="en-US" dirty="0" smtClean="0">
              <a:latin typeface="Times New Roman" panose="02020603050405020304" pitchFamily="18" charset="0"/>
              <a:cs typeface="Times New Roman" panose="02020603050405020304" pitchFamily="18" charset="0"/>
            </a:endParaRPr>
          </a:p>
          <a:p>
            <a:pPr algn="just"/>
            <a:r>
              <a:rPr lang="en-US" b="1" dirty="0" smtClean="0">
                <a:latin typeface="Times New Roman" panose="02020603050405020304" pitchFamily="18" charset="0"/>
                <a:cs typeface="Times New Roman" panose="02020603050405020304" pitchFamily="18" charset="0"/>
              </a:rPr>
              <a:t>Key Figures:</a:t>
            </a:r>
          </a:p>
          <a:p>
            <a:pPr lvl="1" algn="just">
              <a:buFont typeface="Arial" panose="020B0604020202020204" pitchFamily="34" charset="0"/>
              <a:buChar char="•"/>
            </a:pPr>
            <a:r>
              <a:rPr lang="en-US" b="1" dirty="0" smtClean="0">
                <a:latin typeface="Times New Roman" panose="02020603050405020304" pitchFamily="18" charset="0"/>
                <a:cs typeface="Times New Roman" panose="02020603050405020304" pitchFamily="18" charset="0"/>
              </a:rPr>
              <a:t>Dorothea </a:t>
            </a:r>
            <a:r>
              <a:rPr lang="en-US" b="1" dirty="0">
                <a:latin typeface="Times New Roman" panose="02020603050405020304" pitchFamily="18" charset="0"/>
                <a:cs typeface="Times New Roman" panose="02020603050405020304" pitchFamily="18" charset="0"/>
              </a:rPr>
              <a:t>Dix (1802-1887): </a:t>
            </a:r>
            <a:r>
              <a:rPr lang="en-US" dirty="0" smtClean="0">
                <a:latin typeface="Times New Roman" panose="02020603050405020304" pitchFamily="18" charset="0"/>
                <a:cs typeface="Times New Roman" panose="02020603050405020304" pitchFamily="18" charset="0"/>
              </a:rPr>
              <a:t>She was a significant activist advocating for the </a:t>
            </a:r>
            <a:r>
              <a:rPr lang="en-US" i="1" dirty="0" smtClean="0">
                <a:latin typeface="Times New Roman" panose="02020603050405020304" pitchFamily="18" charset="0"/>
                <a:cs typeface="Times New Roman" panose="02020603050405020304" pitchFamily="18" charset="0"/>
              </a:rPr>
              <a:t>decent treatment of mental patients </a:t>
            </a:r>
            <a:r>
              <a:rPr lang="en-US" dirty="0" smtClean="0">
                <a:latin typeface="Times New Roman" panose="02020603050405020304" pitchFamily="18" charset="0"/>
                <a:cs typeface="Times New Roman" panose="02020603050405020304" pitchFamily="18" charset="0"/>
              </a:rPr>
              <a:t>in the U.S and fought for the opening of state hospitals.</a:t>
            </a:r>
          </a:p>
          <a:p>
            <a:pPr lvl="1" algn="just">
              <a:buFont typeface="Arial" panose="020B0604020202020204" pitchFamily="34" charset="0"/>
              <a:buChar char="•"/>
            </a:pPr>
            <a:r>
              <a:rPr lang="en-US" b="1" dirty="0" smtClean="0">
                <a:latin typeface="Times New Roman" panose="02020603050405020304" pitchFamily="18" charset="0"/>
                <a:cs typeface="Times New Roman" panose="02020603050405020304" pitchFamily="18" charset="0"/>
              </a:rPr>
              <a:t>Philippe </a:t>
            </a:r>
            <a:r>
              <a:rPr lang="en-US" b="1" dirty="0" err="1" smtClean="0">
                <a:latin typeface="Times New Roman" panose="02020603050405020304" pitchFamily="18" charset="0"/>
                <a:cs typeface="Times New Roman" panose="02020603050405020304" pitchFamily="18" charset="0"/>
              </a:rPr>
              <a:t>Pinel</a:t>
            </a:r>
            <a:r>
              <a:rPr lang="en-US" b="1" dirty="0">
                <a:latin typeface="Times New Roman" panose="02020603050405020304" pitchFamily="18" charset="0"/>
                <a:cs typeface="Times New Roman" panose="02020603050405020304" pitchFamily="18" charset="0"/>
              </a:rPr>
              <a:t> (1745-1826): </a:t>
            </a:r>
            <a:r>
              <a:rPr lang="en-US" dirty="0" smtClean="0">
                <a:latin typeface="Times New Roman" panose="02020603050405020304" pitchFamily="18" charset="0"/>
                <a:cs typeface="Times New Roman" panose="02020603050405020304" pitchFamily="18" charset="0"/>
              </a:rPr>
              <a:t>One of the first promoters of moral treatment for the insane in France to </a:t>
            </a:r>
            <a:r>
              <a:rPr lang="en-US" i="1" dirty="0" smtClean="0">
                <a:latin typeface="Times New Roman" panose="02020603050405020304" pitchFamily="18" charset="0"/>
                <a:cs typeface="Times New Roman" panose="02020603050405020304" pitchFamily="18" charset="0"/>
              </a:rPr>
              <a:t>fight for the </a:t>
            </a:r>
            <a:r>
              <a:rPr lang="en-US" i="1" dirty="0" smtClean="0">
                <a:latin typeface="Times New Roman" panose="02020603050405020304" pitchFamily="18" charset="0"/>
                <a:cs typeface="Times New Roman" panose="02020603050405020304" pitchFamily="18" charset="0"/>
              </a:rPr>
              <a:t>liberating </a:t>
            </a:r>
            <a:r>
              <a:rPr lang="en-US" i="1" dirty="0" smtClean="0">
                <a:latin typeface="Times New Roman" panose="02020603050405020304" pitchFamily="18" charset="0"/>
                <a:cs typeface="Times New Roman" panose="02020603050405020304" pitchFamily="18" charset="0"/>
              </a:rPr>
              <a:t>of the patients and improvement</a:t>
            </a:r>
            <a:r>
              <a:rPr lang="en-US" dirty="0" smtClean="0">
                <a:latin typeface="Times New Roman" panose="02020603050405020304" pitchFamily="18" charset="0"/>
                <a:cs typeface="Times New Roman" panose="02020603050405020304" pitchFamily="18" charset="0"/>
              </a:rPr>
              <a:t> </a:t>
            </a:r>
            <a:r>
              <a:rPr lang="en-US" i="1" dirty="0" smtClean="0">
                <a:latin typeface="Times New Roman" panose="02020603050405020304" pitchFamily="18" charset="0"/>
                <a:cs typeface="Times New Roman" panose="02020603050405020304" pitchFamily="18" charset="0"/>
              </a:rPr>
              <a:t>of </a:t>
            </a:r>
            <a:r>
              <a:rPr lang="en-US" i="1" dirty="0" smtClean="0">
                <a:latin typeface="Times New Roman" panose="02020603050405020304" pitchFamily="18" charset="0"/>
                <a:cs typeface="Times New Roman" panose="02020603050405020304" pitchFamily="18" charset="0"/>
              </a:rPr>
              <a:t>severe </a:t>
            </a:r>
            <a:r>
              <a:rPr lang="en-US" i="1" dirty="0" smtClean="0">
                <a:latin typeface="Times New Roman" panose="02020603050405020304" pitchFamily="18" charset="0"/>
                <a:cs typeface="Times New Roman" panose="02020603050405020304" pitchFamily="18" charset="0"/>
              </a:rPr>
              <a:t>conditions in asylums.</a:t>
            </a:r>
          </a:p>
          <a:p>
            <a:pPr algn="just"/>
            <a:r>
              <a:rPr lang="en-US" b="1" dirty="0" smtClean="0">
                <a:latin typeface="Times New Roman" panose="02020603050405020304" pitchFamily="18" charset="0"/>
                <a:cs typeface="Times New Roman" panose="02020603050405020304" pitchFamily="18" charset="0"/>
              </a:rPr>
              <a:t>Legislative Acts:</a:t>
            </a:r>
          </a:p>
          <a:p>
            <a:pPr lvl="1" algn="just">
              <a:buFont typeface="Arial" panose="020B0604020202020204" pitchFamily="34" charset="0"/>
              <a:buChar char="•"/>
            </a:pPr>
            <a:r>
              <a:rPr lang="en-US" b="1" dirty="0" smtClean="0">
                <a:latin typeface="Times New Roman" panose="02020603050405020304" pitchFamily="18" charset="0"/>
                <a:cs typeface="Times New Roman" panose="02020603050405020304" pitchFamily="18" charset="0"/>
              </a:rPr>
              <a:t>Lunacy Act 1845 (UK):</a:t>
            </a:r>
            <a:r>
              <a:rPr lang="en-US" dirty="0" smtClean="0">
                <a:latin typeface="Times New Roman" panose="02020603050405020304" pitchFamily="18" charset="0"/>
                <a:cs typeface="Times New Roman" panose="02020603050405020304" pitchFamily="18" charset="0"/>
              </a:rPr>
              <a:t> First formal legal framework for asylums.</a:t>
            </a:r>
            <a:endParaRPr lang="en-US" dirty="0">
              <a:latin typeface="Times New Roman" panose="02020603050405020304" pitchFamily="18" charset="0"/>
              <a:cs typeface="Times New Roman" panose="02020603050405020304" pitchFamily="18" charset="0"/>
            </a:endParaRPr>
          </a:p>
        </p:txBody>
      </p:sp>
      <p:pic>
        <p:nvPicPr>
          <p:cNvPr id="5122" name="Picture 2" descr="A painting depicts the inside of a mental asylum in the early 1800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1716" y="1155470"/>
            <a:ext cx="3217048" cy="248550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9002661" y="3718421"/>
            <a:ext cx="1587754" cy="1128586"/>
          </a:xfrm>
          <a:prstGeom prst="rect">
            <a:avLst/>
          </a:prstGeom>
          <a:ln>
            <a:noFill/>
          </a:ln>
          <a:effectLst>
            <a:softEdge rad="112500"/>
          </a:effectLst>
        </p:spPr>
      </p:pic>
      <p:pic>
        <p:nvPicPr>
          <p:cNvPr id="5" name="Picture 4"/>
          <p:cNvPicPr>
            <a:picLocks noChangeAspect="1"/>
          </p:cNvPicPr>
          <p:nvPr/>
        </p:nvPicPr>
        <p:blipFill>
          <a:blip r:embed="rId4"/>
          <a:stretch>
            <a:fillRect/>
          </a:stretch>
        </p:blipFill>
        <p:spPr>
          <a:xfrm>
            <a:off x="10674786" y="4282714"/>
            <a:ext cx="1146904" cy="1236937"/>
          </a:xfrm>
          <a:prstGeom prst="rect">
            <a:avLst/>
          </a:prstGeom>
          <a:ln>
            <a:noFill/>
          </a:ln>
          <a:effectLst>
            <a:softEdge rad="112500"/>
          </a:effectLst>
        </p:spPr>
      </p:pic>
    </p:spTree>
    <p:extLst>
      <p:ext uri="{BB962C8B-B14F-4D97-AF65-F5344CB8AC3E}">
        <p14:creationId xmlns:p14="http://schemas.microsoft.com/office/powerpoint/2010/main" val="442923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62298" y="814648"/>
            <a:ext cx="5424715" cy="5536276"/>
          </a:xfrm>
        </p:spPr>
        <p:txBody>
          <a:bodyPr>
            <a:noAutofit/>
          </a:bodyPr>
          <a:lstStyle/>
          <a:p>
            <a:pPr marL="0" indent="0">
              <a:buNone/>
            </a:pPr>
            <a:r>
              <a:rPr lang="en-US" sz="1600" b="1" dirty="0">
                <a:latin typeface="Times New Roman" panose="02020603050405020304" pitchFamily="18" charset="0"/>
                <a:cs typeface="Times New Roman" panose="02020603050405020304" pitchFamily="18" charset="0"/>
              </a:rPr>
              <a:t>Development Post-1948</a:t>
            </a:r>
            <a:r>
              <a:rPr lang="en-US" sz="1600" b="1" dirty="0" smtClean="0">
                <a:latin typeface="Times New Roman" panose="02020603050405020304" pitchFamily="18" charset="0"/>
                <a:cs typeface="Times New Roman" panose="02020603050405020304" pitchFamily="18" charset="0"/>
              </a:rPr>
              <a:t>:</a:t>
            </a:r>
          </a:p>
          <a:p>
            <a:r>
              <a:rPr lang="en-US" sz="1600" b="1" dirty="0" smtClean="0">
                <a:latin typeface="Times New Roman" panose="02020603050405020304" pitchFamily="18" charset="0"/>
                <a:cs typeface="Times New Roman" panose="02020603050405020304" pitchFamily="18" charset="0"/>
              </a:rPr>
              <a:t>NHS </a:t>
            </a:r>
            <a:r>
              <a:rPr lang="en-US" sz="1600" b="1" dirty="0">
                <a:latin typeface="Times New Roman" panose="02020603050405020304" pitchFamily="18" charset="0"/>
                <a:cs typeface="Times New Roman" panose="02020603050405020304" pitchFamily="18" charset="0"/>
              </a:rPr>
              <a:t>Formation (1948</a:t>
            </a:r>
            <a:r>
              <a:rPr lang="en-US" sz="1600" b="1" dirty="0" smtClean="0">
                <a:latin typeface="Times New Roman" panose="02020603050405020304" pitchFamily="18" charset="0"/>
                <a:cs typeface="Times New Roman" panose="02020603050405020304" pitchFamily="18" charset="0"/>
              </a:rPr>
              <a:t>):</a:t>
            </a:r>
            <a:endParaRPr lang="en-US" sz="1600" dirty="0" smtClean="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Mental </a:t>
            </a:r>
            <a:r>
              <a:rPr lang="en-US" dirty="0">
                <a:latin typeface="Times New Roman" panose="02020603050405020304" pitchFamily="18" charset="0"/>
                <a:cs typeface="Times New Roman" panose="02020603050405020304" pitchFamily="18" charset="0"/>
              </a:rPr>
              <a:t>health services became part of the newly formed National Health Service (NHS) in the </a:t>
            </a:r>
            <a:r>
              <a:rPr lang="en-US" dirty="0" smtClean="0">
                <a:latin typeface="Times New Roman" panose="02020603050405020304" pitchFamily="18" charset="0"/>
                <a:cs typeface="Times New Roman" panose="02020603050405020304" pitchFamily="18" charset="0"/>
              </a:rPr>
              <a:t>UK. </a:t>
            </a:r>
            <a:r>
              <a:rPr lang="en-US" dirty="0">
                <a:latin typeface="Times New Roman" panose="02020603050405020304" pitchFamily="18" charset="0"/>
                <a:cs typeface="Times New Roman" panose="02020603050405020304" pitchFamily="18" charset="0"/>
              </a:rPr>
              <a:t>(Department of Health and Social Care, 2021)</a:t>
            </a:r>
            <a:endParaRPr lang="en-US" dirty="0" smtClean="0">
              <a:latin typeface="Times New Roman" panose="02020603050405020304" pitchFamily="18" charset="0"/>
              <a:cs typeface="Times New Roman" panose="02020603050405020304" pitchFamily="18" charset="0"/>
            </a:endParaRPr>
          </a:p>
          <a:p>
            <a:r>
              <a:rPr lang="en-US" sz="1600" b="1" dirty="0" smtClean="0">
                <a:latin typeface="Times New Roman" panose="02020603050405020304" pitchFamily="18" charset="0"/>
                <a:cs typeface="Times New Roman" panose="02020603050405020304" pitchFamily="18" charset="0"/>
              </a:rPr>
              <a:t>Deinstitutionalization </a:t>
            </a:r>
            <a:r>
              <a:rPr lang="en-US" sz="1600" b="1" dirty="0">
                <a:latin typeface="Times New Roman" panose="02020603050405020304" pitchFamily="18" charset="0"/>
                <a:cs typeface="Times New Roman" panose="02020603050405020304" pitchFamily="18" charset="0"/>
              </a:rPr>
              <a:t>Movement (1950s-1980s):</a:t>
            </a:r>
            <a:endParaRPr lang="en-US" sz="16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Shift from </a:t>
            </a:r>
            <a:r>
              <a:rPr lang="en-US" dirty="0">
                <a:latin typeface="Times New Roman" panose="02020603050405020304" pitchFamily="18" charset="0"/>
                <a:cs typeface="Times New Roman" panose="02020603050405020304" pitchFamily="18" charset="0"/>
              </a:rPr>
              <a:t>asylum to community </a:t>
            </a:r>
            <a:r>
              <a:rPr lang="en-US" dirty="0" smtClean="0">
                <a:latin typeface="Times New Roman" panose="02020603050405020304" pitchFamily="18" charset="0"/>
                <a:cs typeface="Times New Roman" panose="02020603050405020304" pitchFamily="18" charset="0"/>
              </a:rPr>
              <a:t>based care.</a:t>
            </a:r>
          </a:p>
          <a:p>
            <a:pPr lvl="1">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Explicitly </a:t>
            </a:r>
            <a:r>
              <a:rPr lang="en-US" dirty="0">
                <a:latin typeface="Times New Roman" panose="02020603050405020304" pitchFamily="18" charset="0"/>
                <a:cs typeface="Times New Roman" panose="02020603050405020304" pitchFamily="18" charset="0"/>
              </a:rPr>
              <a:t>attempted to restore the patients to their position in society, de-emphasize the disease image and offer less harsh </a:t>
            </a:r>
            <a:r>
              <a:rPr lang="en-US" dirty="0" smtClean="0">
                <a:latin typeface="Times New Roman" panose="02020603050405020304" pitchFamily="18" charset="0"/>
                <a:cs typeface="Times New Roman" panose="02020603050405020304" pitchFamily="18" charset="0"/>
              </a:rPr>
              <a:t>approach. </a:t>
            </a:r>
            <a:r>
              <a:rPr lang="en-US" dirty="0" smtClean="0">
                <a:latin typeface="Times New Roman" panose="02020603050405020304" pitchFamily="18" charset="0"/>
                <a:cs typeface="Times New Roman" panose="02020603050405020304" pitchFamily="18" charset="0"/>
              </a:rPr>
              <a:t>(</a:t>
            </a:r>
            <a:r>
              <a:rPr lang="en-US" dirty="0" err="1" smtClean="0">
                <a:latin typeface="Times New Roman" panose="02020603050405020304" pitchFamily="18" charset="0"/>
                <a:cs typeface="Times New Roman" panose="02020603050405020304" pitchFamily="18" charset="0"/>
              </a:rPr>
              <a:t>Ikkos</a:t>
            </a:r>
            <a:r>
              <a:rPr lang="en-US" dirty="0" smtClean="0">
                <a:latin typeface="Times New Roman" panose="02020603050405020304" pitchFamily="18" charset="0"/>
                <a:cs typeface="Times New Roman" panose="02020603050405020304" pitchFamily="18" charset="0"/>
              </a:rPr>
              <a:t>, 2017).</a:t>
            </a:r>
          </a:p>
          <a:p>
            <a:pPr lvl="1">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Mental Health Act 1959 (UK):</a:t>
            </a:r>
            <a:r>
              <a:rPr lang="en-US" dirty="0">
                <a:latin typeface="Times New Roman" panose="02020603050405020304" pitchFamily="18" charset="0"/>
                <a:cs typeface="Times New Roman" panose="02020603050405020304" pitchFamily="18" charset="0"/>
              </a:rPr>
              <a:t> A major piece of legislation that can be classified as the start of deinstitutionalization, paving way for care in the community other than in large </a:t>
            </a:r>
            <a:r>
              <a:rPr lang="en-US" dirty="0" smtClean="0">
                <a:latin typeface="Times New Roman" panose="02020603050405020304" pitchFamily="18" charset="0"/>
                <a:cs typeface="Times New Roman" panose="02020603050405020304" pitchFamily="18" charset="0"/>
              </a:rPr>
              <a:t>facilities. </a:t>
            </a:r>
            <a:r>
              <a:rPr lang="en-US" dirty="0">
                <a:latin typeface="Times New Roman" panose="02020603050405020304" pitchFamily="18" charset="0"/>
                <a:cs typeface="Times New Roman" panose="02020603050405020304" pitchFamily="18" charset="0"/>
              </a:rPr>
              <a:t>(Department of Health and Social Care, 2021</a:t>
            </a:r>
            <a:r>
              <a:rPr lang="en-US" dirty="0" smtClean="0">
                <a:latin typeface="Times New Roman" panose="02020603050405020304" pitchFamily="18" charset="0"/>
                <a:cs typeface="Times New Roman" panose="02020603050405020304" pitchFamily="18" charset="0"/>
              </a:rPr>
              <a:t>).</a:t>
            </a:r>
          </a:p>
        </p:txBody>
      </p:sp>
      <p:pic>
        <p:nvPicPr>
          <p:cNvPr id="6146" name="Picture 2" descr="An external file that holds a picture, illustration, etc.&#10;Object name is S0025727315000484_fi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9788" y="814648"/>
            <a:ext cx="4536066" cy="5194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449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12314" y="810140"/>
            <a:ext cx="8153162" cy="2415198"/>
          </a:xfrm>
        </p:spPr>
        <p:txBody>
          <a:bodyPr>
            <a:noAutofit/>
          </a:bodyPr>
          <a:lstStyle/>
          <a:p>
            <a:pPr marL="0" indent="0">
              <a:buNone/>
            </a:pPr>
            <a:r>
              <a:rPr lang="en-GB" sz="1400" b="1" dirty="0">
                <a:latin typeface="Times New Roman" panose="02020603050405020304" pitchFamily="18" charset="0"/>
                <a:cs typeface="Times New Roman" panose="02020603050405020304" pitchFamily="18" charset="0"/>
              </a:rPr>
              <a:t>Introduction of Psychiatric Medications:</a:t>
            </a:r>
          </a:p>
          <a:p>
            <a:r>
              <a:rPr lang="en-GB" sz="1400" b="1" dirty="0">
                <a:latin typeface="Times New Roman" panose="02020603050405020304" pitchFamily="18" charset="0"/>
                <a:cs typeface="Times New Roman" panose="02020603050405020304" pitchFamily="18" charset="0"/>
              </a:rPr>
              <a:t>Antipsychotics:</a:t>
            </a:r>
            <a:endParaRPr lang="en-GB" sz="1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Chlorpromazine (1952): First antipsychotic drug.</a:t>
            </a:r>
          </a:p>
          <a:p>
            <a:r>
              <a:rPr lang="en-GB" sz="1400" b="1" dirty="0">
                <a:latin typeface="Times New Roman" panose="02020603050405020304" pitchFamily="18" charset="0"/>
                <a:cs typeface="Times New Roman" panose="02020603050405020304" pitchFamily="18" charset="0"/>
              </a:rPr>
              <a:t>Antidepressants:</a:t>
            </a:r>
            <a:endParaRPr lang="en-GB" sz="1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Imipramine (1957): First tricyclic antidepressant.</a:t>
            </a:r>
          </a:p>
          <a:p>
            <a:pPr lvl="1">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Fluoxetine (Prozac) (1987): Popular </a:t>
            </a:r>
            <a:r>
              <a:rPr lang="en-GB" sz="1400" dirty="0" smtClean="0">
                <a:latin typeface="Times New Roman" panose="02020603050405020304" pitchFamily="18" charset="0"/>
                <a:cs typeface="Times New Roman" panose="02020603050405020304" pitchFamily="18" charset="0"/>
              </a:rPr>
              <a:t>SSRI</a:t>
            </a:r>
            <a:r>
              <a:rPr lang="en-GB" sz="1400"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(Selective serotonin reuptake </a:t>
            </a:r>
            <a:r>
              <a:rPr lang="en-GB" sz="1400" dirty="0" smtClean="0">
                <a:latin typeface="Times New Roman" panose="02020603050405020304" pitchFamily="18" charset="0"/>
                <a:cs typeface="Times New Roman" panose="02020603050405020304" pitchFamily="18" charset="0"/>
              </a:rPr>
              <a:t>inhibitors).</a:t>
            </a:r>
            <a:endParaRPr lang="en-GB" sz="1400" dirty="0" smtClean="0">
              <a:latin typeface="Times New Roman" panose="02020603050405020304" pitchFamily="18" charset="0"/>
              <a:cs typeface="Times New Roman" panose="02020603050405020304" pitchFamily="18" charset="0"/>
            </a:endParaRPr>
          </a:p>
        </p:txBody>
      </p:sp>
      <p:pic>
        <p:nvPicPr>
          <p:cNvPr id="7"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0983" y="3105357"/>
            <a:ext cx="5894661" cy="322707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313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0991" y="205367"/>
            <a:ext cx="8911687" cy="854312"/>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Current </a:t>
            </a:r>
            <a:r>
              <a:rPr lang="en-US" b="1" dirty="0">
                <a:latin typeface="Times New Roman" panose="02020603050405020304" pitchFamily="18" charset="0"/>
                <a:cs typeface="Times New Roman" panose="02020603050405020304" pitchFamily="18" charset="0"/>
              </a:rPr>
              <a:t>State of Mental Health </a:t>
            </a:r>
            <a:r>
              <a:rPr lang="en-US" b="1" dirty="0" smtClean="0">
                <a:latin typeface="Times New Roman" panose="02020603050405020304" pitchFamily="18" charset="0"/>
                <a:cs typeface="Times New Roman" panose="02020603050405020304" pitchFamily="18" charset="0"/>
              </a:rPr>
              <a:t>Services</a:t>
            </a:r>
            <a:r>
              <a:rPr lang="en-US" b="1" dirty="0">
                <a:latin typeface="Times New Roman" panose="02020603050405020304" pitchFamily="18" charset="0"/>
                <a:cs typeface="Times New Roman" panose="02020603050405020304" pitchFamily="18" charset="0"/>
              </a:rPr>
              <a:t/>
            </a:r>
            <a:br>
              <a:rPr lang="en-US"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73181" y="1059679"/>
            <a:ext cx="5881604" cy="5100052"/>
          </a:xfrm>
        </p:spPr>
        <p:txBody>
          <a:bodyPr>
            <a:noAutofit/>
          </a:bodyPr>
          <a:lstStyle/>
          <a:p>
            <a:pPr algn="just"/>
            <a:r>
              <a:rPr lang="en-US" sz="1600" b="1" dirty="0">
                <a:latin typeface="Times New Roman" panose="02020603050405020304" pitchFamily="18" charset="0"/>
                <a:cs typeface="Times New Roman" panose="02020603050405020304" pitchFamily="18" charset="0"/>
              </a:rPr>
              <a:t>Current </a:t>
            </a:r>
            <a:r>
              <a:rPr lang="en-US" sz="1600" b="1" dirty="0" smtClean="0">
                <a:latin typeface="Times New Roman" panose="02020603050405020304" pitchFamily="18" charset="0"/>
                <a:cs typeface="Times New Roman" panose="02020603050405020304" pitchFamily="18" charset="0"/>
              </a:rPr>
              <a:t>Structure</a:t>
            </a:r>
            <a:r>
              <a:rPr lang="en-US" sz="1600" b="1"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a:p>
            <a:pPr lvl="1" algn="just">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Contemporary mental health care is part of the overall health care delivery system or the National Health Service, as the case </a:t>
            </a:r>
            <a:r>
              <a:rPr lang="en-US" sz="1400" dirty="0" smtClean="0">
                <a:latin typeface="Times New Roman" panose="02020603050405020304" pitchFamily="18" charset="0"/>
                <a:cs typeface="Times New Roman" panose="02020603050405020304" pitchFamily="18" charset="0"/>
              </a:rPr>
              <a:t>maybe.</a:t>
            </a:r>
          </a:p>
          <a:p>
            <a:pPr lvl="1" algn="just">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Mental </a:t>
            </a:r>
            <a:r>
              <a:rPr lang="en-US" sz="1400" dirty="0">
                <a:latin typeface="Times New Roman" panose="02020603050405020304" pitchFamily="18" charset="0"/>
                <a:cs typeface="Times New Roman" panose="02020603050405020304" pitchFamily="18" charset="0"/>
              </a:rPr>
              <a:t>health trusts are specialized services and organizations in the </a:t>
            </a:r>
            <a:r>
              <a:rPr lang="en-US" sz="1400" dirty="0" smtClean="0">
                <a:latin typeface="Times New Roman" panose="02020603050405020304" pitchFamily="18" charset="0"/>
                <a:cs typeface="Times New Roman" panose="02020603050405020304" pitchFamily="18" charset="0"/>
              </a:rPr>
              <a:t>NHS (</a:t>
            </a:r>
            <a:r>
              <a:rPr lang="en-GB" sz="1400" dirty="0">
                <a:latin typeface="Times New Roman" panose="02020603050405020304" pitchFamily="18" charset="0"/>
                <a:cs typeface="Times New Roman" panose="02020603050405020304" pitchFamily="18" charset="0"/>
              </a:rPr>
              <a:t>Wakefield, et al., 2021</a:t>
            </a:r>
            <a:r>
              <a:rPr lang="en-GB" sz="1400" dirty="0" smtClean="0">
                <a:latin typeface="Times New Roman" panose="02020603050405020304" pitchFamily="18" charset="0"/>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a:p>
            <a:pPr algn="just"/>
            <a:r>
              <a:rPr lang="en-US" sz="1600" b="1" dirty="0">
                <a:latin typeface="Times New Roman" panose="02020603050405020304" pitchFamily="18" charset="0"/>
                <a:cs typeface="Times New Roman" panose="02020603050405020304" pitchFamily="18" charset="0"/>
              </a:rPr>
              <a:t>Key Services:</a:t>
            </a:r>
            <a:endParaRPr lang="en-US" sz="1600" dirty="0">
              <a:latin typeface="Times New Roman" panose="02020603050405020304" pitchFamily="18" charset="0"/>
              <a:cs typeface="Times New Roman" panose="02020603050405020304" pitchFamily="18" charset="0"/>
            </a:endParaRPr>
          </a:p>
          <a:p>
            <a:pPr lvl="1" algn="just">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Outpatient care: This fall under checkups with mental health specialists and therapy sessions</a:t>
            </a:r>
            <a:r>
              <a:rPr lang="en-US" sz="1400" dirty="0" smtClean="0">
                <a:latin typeface="Times New Roman" panose="02020603050405020304" pitchFamily="18" charset="0"/>
                <a:cs typeface="Times New Roman" panose="02020603050405020304" pitchFamily="18" charset="0"/>
              </a:rPr>
              <a:t>.</a:t>
            </a:r>
          </a:p>
          <a:p>
            <a:pPr lvl="1" algn="just">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Crisis intervention: Intervenes at the time of emergencies to ensure that the patient does not cause any harm to themselves</a:t>
            </a:r>
            <a:r>
              <a:rPr lang="en-US" sz="1400" dirty="0" smtClean="0">
                <a:latin typeface="Times New Roman" panose="02020603050405020304" pitchFamily="18" charset="0"/>
                <a:cs typeface="Times New Roman" panose="02020603050405020304" pitchFamily="18" charset="0"/>
              </a:rPr>
              <a:t>.</a:t>
            </a:r>
          </a:p>
          <a:p>
            <a:pPr lvl="1" algn="just">
              <a:buFont typeface="Arial" panose="020B0604020202020204" pitchFamily="34" charset="0"/>
              <a:buChar char="•"/>
            </a:pPr>
            <a:r>
              <a:rPr lang="en-US" sz="1400" dirty="0" smtClean="0">
                <a:latin typeface="Times New Roman" panose="02020603050405020304" pitchFamily="18" charset="0"/>
                <a:cs typeface="Times New Roman" panose="02020603050405020304" pitchFamily="18" charset="0"/>
              </a:rPr>
              <a:t>´</a:t>
            </a:r>
            <a:r>
              <a:rPr lang="en-US" sz="1400" dirty="0">
                <a:latin typeface="Times New Roman" panose="02020603050405020304" pitchFamily="18" charset="0"/>
                <a:cs typeface="Times New Roman" panose="02020603050405020304" pitchFamily="18" charset="0"/>
              </a:rPr>
              <a:t>Inpatient care: Admission at the facilities for complicated conditions that necessitate extensive management.</a:t>
            </a:r>
          </a:p>
          <a:p>
            <a:pPr algn="just"/>
            <a:r>
              <a:rPr lang="en-US" sz="1600" b="1" dirty="0">
                <a:latin typeface="Times New Roman" panose="02020603050405020304" pitchFamily="18" charset="0"/>
                <a:cs typeface="Times New Roman" panose="02020603050405020304" pitchFamily="18" charset="0"/>
              </a:rPr>
              <a:t>Multidisciplinary Teams</a:t>
            </a:r>
            <a:r>
              <a:rPr lang="en-US" sz="1600" b="1" dirty="0" smtClean="0">
                <a:latin typeface="Times New Roman" panose="02020603050405020304" pitchFamily="18" charset="0"/>
                <a:cs typeface="Times New Roman" panose="02020603050405020304" pitchFamily="18" charset="0"/>
              </a:rPr>
              <a:t>:</a:t>
            </a:r>
            <a:endParaRPr lang="en-US" sz="1600" dirty="0" smtClean="0">
              <a:latin typeface="Times New Roman" panose="02020603050405020304" pitchFamily="18" charset="0"/>
              <a:cs typeface="Times New Roman" panose="02020603050405020304" pitchFamily="18" charset="0"/>
            </a:endParaRPr>
          </a:p>
          <a:p>
            <a:pPr lvl="1"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There is integration of care by several teams and this involves psychiatrists, psychologists, nurses, social workers, and occupational therapists</a:t>
            </a:r>
            <a:r>
              <a:rPr lang="en-US" sz="1400" dirty="0" smtClean="0">
                <a:latin typeface="Times New Roman" panose="02020603050405020304" pitchFamily="18" charset="0"/>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pic>
        <p:nvPicPr>
          <p:cNvPr id="8194" name="Picture 2" descr="Multidisciplinary mental health team"/>
          <p:cNvPicPr>
            <a:picLocks noChangeAspect="1" noChangeArrowheads="1"/>
          </p:cNvPicPr>
          <p:nvPr/>
        </p:nvPicPr>
        <p:blipFill rotWithShape="1">
          <a:blip r:embed="rId2">
            <a:extLst>
              <a:ext uri="{28A0092B-C50C-407E-A947-70E740481C1C}">
                <a14:useLocalDpi xmlns:a14="http://schemas.microsoft.com/office/drawing/2010/main" val="0"/>
              </a:ext>
            </a:extLst>
          </a:blip>
          <a:srcRect l="1778" r="4402"/>
          <a:stretch/>
        </p:blipFill>
        <p:spPr bwMode="auto">
          <a:xfrm>
            <a:off x="8348464" y="2018629"/>
            <a:ext cx="3606327" cy="2882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8301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8724" y="184102"/>
            <a:ext cx="8911687" cy="640445"/>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Current </a:t>
            </a:r>
            <a:r>
              <a:rPr lang="en-US" b="1" dirty="0" smtClean="0">
                <a:latin typeface="Times New Roman" panose="02020603050405020304" pitchFamily="18" charset="0"/>
                <a:cs typeface="Times New Roman" panose="02020603050405020304" pitchFamily="18" charset="0"/>
              </a:rPr>
              <a:t>State, comparison </a:t>
            </a:r>
            <a:r>
              <a:rPr lang="en-US" b="1" dirty="0">
                <a:latin typeface="Times New Roman" panose="02020603050405020304" pitchFamily="18" charset="0"/>
                <a:cs typeface="Times New Roman" panose="02020603050405020304" pitchFamily="18" charset="0"/>
              </a:rPr>
              <a:t>with the </a:t>
            </a:r>
            <a:r>
              <a:rPr lang="en-US" b="1" dirty="0" smtClean="0">
                <a:latin typeface="Times New Roman" panose="02020603050405020304" pitchFamily="18" charset="0"/>
                <a:cs typeface="Times New Roman" panose="02020603050405020304" pitchFamily="18" charset="0"/>
              </a:rPr>
              <a:t>Past</a:t>
            </a:r>
            <a:r>
              <a:rPr lang="en-US" b="1" dirty="0">
                <a:latin typeface="Times New Roman" panose="02020603050405020304" pitchFamily="18" charset="0"/>
                <a:cs typeface="Times New Roman" panose="02020603050405020304" pitchFamily="18" charset="0"/>
              </a:rPr>
              <a:t/>
            </a:r>
            <a:br>
              <a:rPr lang="en-US"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14258" y="1102407"/>
            <a:ext cx="6725540" cy="4800046"/>
          </a:xfrm>
        </p:spPr>
        <p:txBody>
          <a:bodyPr>
            <a:noAutofit/>
          </a:bodyPr>
          <a:lstStyle/>
          <a:p>
            <a:pPr lvl="1"/>
            <a:r>
              <a:rPr lang="en-US" sz="1500" b="1" dirty="0" smtClean="0">
                <a:latin typeface="Times New Roman" panose="02020603050405020304" pitchFamily="18" charset="0"/>
                <a:cs typeface="Times New Roman" panose="02020603050405020304" pitchFamily="18" charset="0"/>
              </a:rPr>
              <a:t>Institutional </a:t>
            </a:r>
            <a:r>
              <a:rPr lang="en-US" sz="1500" b="1" dirty="0">
                <a:latin typeface="Times New Roman" panose="02020603050405020304" pitchFamily="18" charset="0"/>
                <a:cs typeface="Times New Roman" panose="02020603050405020304" pitchFamily="18" charset="0"/>
              </a:rPr>
              <a:t>to Community Care:</a:t>
            </a:r>
            <a:endParaRPr lang="en-US" sz="1500" dirty="0">
              <a:latin typeface="Times New Roman" panose="02020603050405020304" pitchFamily="18" charset="0"/>
              <a:cs typeface="Times New Roman" panose="02020603050405020304" pitchFamily="18" charset="0"/>
            </a:endParaRPr>
          </a:p>
          <a:p>
            <a:pPr lvl="2">
              <a:buFont typeface="Arial" panose="020B0604020202020204" pitchFamily="34" charset="0"/>
              <a:buChar char="•"/>
            </a:pPr>
            <a:r>
              <a:rPr lang="en-US" sz="1500" dirty="0" smtClean="0">
                <a:latin typeface="Times New Roman" panose="02020603050405020304" pitchFamily="18" charset="0"/>
                <a:cs typeface="Times New Roman" panose="02020603050405020304" pitchFamily="18" charset="0"/>
              </a:rPr>
              <a:t>In </a:t>
            </a:r>
            <a:r>
              <a:rPr lang="en-US" sz="1500" dirty="0">
                <a:latin typeface="Times New Roman" panose="02020603050405020304" pitchFamily="18" charset="0"/>
                <a:cs typeface="Times New Roman" panose="02020603050405020304" pitchFamily="18" charset="0"/>
              </a:rPr>
              <a:t>the old days, the treatment of mental disorders was commonly based on hospitalization in facilities such as </a:t>
            </a:r>
            <a:r>
              <a:rPr lang="en-US" sz="1500" dirty="0" smtClean="0">
                <a:latin typeface="Times New Roman" panose="02020603050405020304" pitchFamily="18" charset="0"/>
                <a:cs typeface="Times New Roman" panose="02020603050405020304" pitchFamily="18" charset="0"/>
              </a:rPr>
              <a:t>asylums.</a:t>
            </a:r>
          </a:p>
          <a:p>
            <a:pPr lvl="2">
              <a:buFont typeface="Arial" panose="020B0604020202020204" pitchFamily="34" charset="0"/>
              <a:buChar char="•"/>
            </a:pPr>
            <a:r>
              <a:rPr lang="en-US" sz="1500" dirty="0" smtClean="0">
                <a:latin typeface="Times New Roman" panose="02020603050405020304" pitchFamily="18" charset="0"/>
                <a:cs typeface="Times New Roman" panose="02020603050405020304" pitchFamily="18" charset="0"/>
              </a:rPr>
              <a:t>Currently </a:t>
            </a:r>
            <a:r>
              <a:rPr lang="en-US" sz="1500" dirty="0">
                <a:latin typeface="Times New Roman" panose="02020603050405020304" pitchFamily="18" charset="0"/>
                <a:cs typeface="Times New Roman" panose="02020603050405020304" pitchFamily="18" charset="0"/>
              </a:rPr>
              <a:t>there is emphasis on discharge, people are taken to their homes and or work places with an option of receiving care under outpatient </a:t>
            </a:r>
            <a:r>
              <a:rPr lang="en-US" sz="1500" dirty="0" smtClean="0">
                <a:latin typeface="Times New Roman" panose="02020603050405020304" pitchFamily="18" charset="0"/>
                <a:cs typeface="Times New Roman" panose="02020603050405020304" pitchFamily="18" charset="0"/>
              </a:rPr>
              <a:t>services </a:t>
            </a:r>
            <a:r>
              <a:rPr lang="en-US" sz="1500" dirty="0">
                <a:latin typeface="Times New Roman" panose="02020603050405020304" pitchFamily="18" charset="0"/>
                <a:cs typeface="Times New Roman" panose="02020603050405020304" pitchFamily="18" charset="0"/>
              </a:rPr>
              <a:t>(Horton-Deutsch, et al., 2017</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a:p>
            <a:pPr lvl="1"/>
            <a:r>
              <a:rPr lang="en-US" sz="1500" b="1" dirty="0">
                <a:latin typeface="Times New Roman" panose="02020603050405020304" pitchFamily="18" charset="0"/>
                <a:cs typeface="Times New Roman" panose="02020603050405020304" pitchFamily="18" charset="0"/>
              </a:rPr>
              <a:t>Patient Rights and Autonomy:</a:t>
            </a:r>
            <a:endParaRPr lang="en-US" sz="1500" dirty="0">
              <a:latin typeface="Times New Roman" panose="02020603050405020304" pitchFamily="18" charset="0"/>
              <a:cs typeface="Times New Roman" panose="02020603050405020304" pitchFamily="18" charset="0"/>
            </a:endParaRPr>
          </a:p>
          <a:p>
            <a:pPr lvl="2">
              <a:buFont typeface="Arial" panose="020B0604020202020204" pitchFamily="34" charset="0"/>
              <a:buChar char="•"/>
            </a:pPr>
            <a:r>
              <a:rPr lang="en-US" sz="1500" dirty="0" smtClean="0">
                <a:latin typeface="Times New Roman" panose="02020603050405020304" pitchFamily="18" charset="0"/>
                <a:cs typeface="Times New Roman" panose="02020603050405020304" pitchFamily="18" charset="0"/>
              </a:rPr>
              <a:t>A </a:t>
            </a:r>
            <a:r>
              <a:rPr lang="en-US" sz="1500" dirty="0">
                <a:latin typeface="Times New Roman" panose="02020603050405020304" pitchFamily="18" charset="0"/>
                <a:cs typeface="Times New Roman" panose="02020603050405020304" pitchFamily="18" charset="0"/>
              </a:rPr>
              <a:t>lot of importance being given to the patient’s consent regarding decisions as to the treatment the patient is to receive, an aspect that was unfamiliar to the earlier or the medical approaches</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a:p>
            <a:pPr lvl="1"/>
            <a:r>
              <a:rPr lang="en-US" sz="1500" b="1" dirty="0">
                <a:latin typeface="Times New Roman" panose="02020603050405020304" pitchFamily="18" charset="0"/>
                <a:cs typeface="Times New Roman" panose="02020603050405020304" pitchFamily="18" charset="0"/>
              </a:rPr>
              <a:t>Integration with Primary Care:</a:t>
            </a:r>
            <a:endParaRPr lang="en-US" sz="1500" dirty="0">
              <a:latin typeface="Times New Roman" panose="02020603050405020304" pitchFamily="18" charset="0"/>
              <a:cs typeface="Times New Roman" panose="02020603050405020304" pitchFamily="18" charset="0"/>
            </a:endParaRPr>
          </a:p>
          <a:p>
            <a:pPr lvl="2">
              <a:buFont typeface="Arial" panose="020B0604020202020204" pitchFamily="34" charset="0"/>
              <a:buChar char="•"/>
            </a:pPr>
            <a:r>
              <a:rPr lang="en-US" sz="1500" dirty="0" smtClean="0">
                <a:latin typeface="Times New Roman" panose="02020603050405020304" pitchFamily="18" charset="0"/>
                <a:cs typeface="Times New Roman" panose="02020603050405020304" pitchFamily="18" charset="0"/>
              </a:rPr>
              <a:t>Primary </a:t>
            </a:r>
            <a:r>
              <a:rPr lang="en-US" sz="1500" dirty="0">
                <a:latin typeface="Times New Roman" panose="02020603050405020304" pitchFamily="18" charset="0"/>
                <a:cs typeface="Times New Roman" panose="02020603050405020304" pitchFamily="18" charset="0"/>
              </a:rPr>
              <a:t>care services are usually augmented by mental health services hence there is a great likelihood of health care being offered holistically. Such integration also assists in the prompt identification and treatment of the mental and physical health </a:t>
            </a:r>
            <a:r>
              <a:rPr lang="en-US" sz="1500" dirty="0" smtClean="0">
                <a:latin typeface="Times New Roman" panose="02020603050405020304" pitchFamily="18" charset="0"/>
                <a:cs typeface="Times New Roman" panose="02020603050405020304" pitchFamily="18" charset="0"/>
              </a:rPr>
              <a:t>problems </a:t>
            </a:r>
            <a:r>
              <a:rPr lang="en-US" sz="1500" dirty="0">
                <a:latin typeface="Times New Roman" panose="02020603050405020304" pitchFamily="18" charset="0"/>
                <a:cs typeface="Times New Roman" panose="02020603050405020304" pitchFamily="18" charset="0"/>
              </a:rPr>
              <a:t>(</a:t>
            </a:r>
            <a:r>
              <a:rPr lang="en-GB" sz="1500" dirty="0">
                <a:latin typeface="Times New Roman" panose="02020603050405020304" pitchFamily="18" charset="0"/>
                <a:cs typeface="Times New Roman" panose="02020603050405020304" pitchFamily="18" charset="0"/>
              </a:rPr>
              <a:t>Wakefield, et al., 2021)</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p:txBody>
      </p:sp>
      <p:pic>
        <p:nvPicPr>
          <p:cNvPr id="9218" name="Picture 2" descr="https://s3-us-west-2.amazonaws.com/courses-images-archive-read-only/wp-content/uploads/sites/902/2015/02/23225139/CNX_Psych_16_01_Homeless.jpg"/>
          <p:cNvPicPr>
            <a:picLocks noChangeAspect="1" noChangeArrowheads="1"/>
          </p:cNvPicPr>
          <p:nvPr/>
        </p:nvPicPr>
        <p:blipFill rotWithShape="1">
          <a:blip r:embed="rId2">
            <a:extLst>
              <a:ext uri="{28A0092B-C50C-407E-A947-70E740481C1C}">
                <a14:useLocalDpi xmlns:a14="http://schemas.microsoft.com/office/drawing/2010/main" val="0"/>
              </a:ext>
            </a:extLst>
          </a:blip>
          <a:srcRect l="40952" b="12388"/>
          <a:stretch/>
        </p:blipFill>
        <p:spPr bwMode="auto">
          <a:xfrm>
            <a:off x="8922291" y="3721294"/>
            <a:ext cx="2548138" cy="206421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s://s3-us-west-2.amazonaws.com/courses-images-archive-read-only/wp-content/uploads/sites/902/2015/02/23225139/CNX_Psych_16_01_Homeless.jpg"/>
          <p:cNvPicPr>
            <a:picLocks noChangeAspect="1" noChangeArrowheads="1"/>
          </p:cNvPicPr>
          <p:nvPr/>
        </p:nvPicPr>
        <p:blipFill rotWithShape="1">
          <a:blip r:embed="rId2">
            <a:extLst>
              <a:ext uri="{28A0092B-C50C-407E-A947-70E740481C1C}">
                <a14:useLocalDpi xmlns:a14="http://schemas.microsoft.com/office/drawing/2010/main" val="0"/>
              </a:ext>
            </a:extLst>
          </a:blip>
          <a:srcRect l="-634" r="67970" b="12388"/>
          <a:stretch/>
        </p:blipFill>
        <p:spPr bwMode="auto">
          <a:xfrm>
            <a:off x="9491573" y="1315541"/>
            <a:ext cx="1409574" cy="2064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125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6588" y="444648"/>
            <a:ext cx="8911687" cy="640668"/>
          </a:xfrm>
        </p:spPr>
        <p:txBody>
          <a:bodyPr/>
          <a:lstStyle/>
          <a:p>
            <a:pPr algn="ctr"/>
            <a:r>
              <a:rPr lang="en-US" b="1" dirty="0">
                <a:latin typeface="Times New Roman" panose="02020603050405020304" pitchFamily="18" charset="0"/>
                <a:cs typeface="Times New Roman" panose="02020603050405020304" pitchFamily="18" charset="0"/>
              </a:rPr>
              <a:t>Impact on </a:t>
            </a:r>
            <a:r>
              <a:rPr lang="en-US" b="1" dirty="0" smtClean="0">
                <a:latin typeface="Times New Roman" panose="02020603050405020304" pitchFamily="18" charset="0"/>
                <a:cs typeface="Times New Roman" panose="02020603050405020304" pitchFamily="18" charset="0"/>
              </a:rPr>
              <a:t>Healthcare</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068732" y="1239141"/>
            <a:ext cx="6315344" cy="5160946"/>
          </a:xfrm>
        </p:spPr>
        <p:txBody>
          <a:bodyPr>
            <a:noAutofit/>
          </a:bodyPr>
          <a:lstStyle/>
          <a:p>
            <a:r>
              <a:rPr lang="en-US" sz="1200" b="1" dirty="0" smtClean="0">
                <a:latin typeface="Times New Roman" panose="02020603050405020304" pitchFamily="18" charset="0"/>
                <a:cs typeface="Times New Roman" panose="02020603050405020304" pitchFamily="18" charset="0"/>
              </a:rPr>
              <a:t>Access </a:t>
            </a:r>
            <a:r>
              <a:rPr lang="en-US" sz="1200" b="1" dirty="0">
                <a:latin typeface="Times New Roman" panose="02020603050405020304" pitchFamily="18" charset="0"/>
                <a:cs typeface="Times New Roman" panose="02020603050405020304" pitchFamily="18" charset="0"/>
              </a:rPr>
              <a:t>to Services:</a:t>
            </a:r>
            <a:endParaRPr lang="en-US" sz="12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sz="1200" dirty="0" smtClean="0">
                <a:latin typeface="Times New Roman" panose="02020603050405020304" pitchFamily="18" charset="0"/>
                <a:cs typeface="Times New Roman" panose="02020603050405020304" pitchFamily="18" charset="0"/>
              </a:rPr>
              <a:t>Thus</a:t>
            </a:r>
            <a:r>
              <a:rPr lang="en-US" sz="1200" dirty="0">
                <a:latin typeface="Times New Roman" panose="02020603050405020304" pitchFamily="18" charset="0"/>
                <a:cs typeface="Times New Roman" panose="02020603050405020304" pitchFamily="18" charset="0"/>
              </a:rPr>
              <a:t>, there has been an improvement in the availability of mental health services by means of the community mental health centers, online counseling, and helpline </a:t>
            </a:r>
            <a:r>
              <a:rPr lang="en-US" sz="1200" dirty="0" smtClean="0">
                <a:latin typeface="Times New Roman" panose="02020603050405020304" pitchFamily="18" charset="0"/>
                <a:cs typeface="Times New Roman" panose="02020603050405020304" pitchFamily="18" charset="0"/>
              </a:rPr>
              <a:t>services </a:t>
            </a:r>
            <a:r>
              <a:rPr lang="en-US" sz="1200" dirty="0">
                <a:latin typeface="Times New Roman" panose="02020603050405020304" pitchFamily="18" charset="0"/>
                <a:cs typeface="Times New Roman" panose="02020603050405020304" pitchFamily="18" charset="0"/>
              </a:rPr>
              <a:t>(</a:t>
            </a:r>
            <a:r>
              <a:rPr lang="en-GB" sz="1200" dirty="0">
                <a:latin typeface="Times New Roman" panose="02020603050405020304" pitchFamily="18" charset="0"/>
                <a:cs typeface="Times New Roman" panose="02020603050405020304" pitchFamily="18" charset="0"/>
              </a:rPr>
              <a:t>Wakefield, et al., 2021)</a:t>
            </a:r>
            <a:r>
              <a:rPr lang="en-US" sz="1200" dirty="0" smtClean="0">
                <a:latin typeface="Times New Roman" panose="02020603050405020304" pitchFamily="18" charset="0"/>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a:p>
            <a:r>
              <a:rPr lang="en-US" sz="1200" b="1" dirty="0">
                <a:latin typeface="Times New Roman" panose="02020603050405020304" pitchFamily="18" charset="0"/>
                <a:cs typeface="Times New Roman" panose="02020603050405020304" pitchFamily="18" charset="0"/>
              </a:rPr>
              <a:t>Reduction in Stigma:</a:t>
            </a:r>
            <a:endParaRPr lang="en-US" sz="12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sz="1200" dirty="0" smtClean="0">
                <a:latin typeface="Times New Roman" panose="02020603050405020304" pitchFamily="18" charset="0"/>
                <a:cs typeface="Times New Roman" panose="02020603050405020304" pitchFamily="18" charset="0"/>
              </a:rPr>
              <a:t>Assessment </a:t>
            </a:r>
            <a:r>
              <a:rPr lang="en-US" sz="1200" dirty="0">
                <a:latin typeface="Times New Roman" panose="02020603050405020304" pitchFamily="18" charset="0"/>
                <a:cs typeface="Times New Roman" panose="02020603050405020304" pitchFamily="18" charset="0"/>
              </a:rPr>
              <a:t>campaigns raise awareness about getting help when experiencing mental health issues or disorders.</a:t>
            </a:r>
          </a:p>
          <a:p>
            <a:pPr lvl="1">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Movements have been made through many organizations such as Time to Change with a aim of eradicating stigma</a:t>
            </a:r>
            <a:r>
              <a:rPr lang="en-US" sz="1200" dirty="0" smtClean="0">
                <a:latin typeface="Times New Roman" panose="02020603050405020304" pitchFamily="18" charset="0"/>
                <a:cs typeface="Times New Roman" panose="02020603050405020304" pitchFamily="18" charset="0"/>
              </a:rPr>
              <a:t>.</a:t>
            </a:r>
          </a:p>
          <a:p>
            <a:r>
              <a:rPr lang="en-US" sz="1200" b="1" dirty="0" smtClean="0">
                <a:latin typeface="Times New Roman" panose="02020603050405020304" pitchFamily="18" charset="0"/>
                <a:cs typeface="Times New Roman" panose="02020603050405020304" pitchFamily="18" charset="0"/>
              </a:rPr>
              <a:t>Patient Outcomes:</a:t>
            </a:r>
            <a:endParaRPr lang="en-US" sz="1200" dirty="0" smtClean="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US" sz="1200" dirty="0" smtClean="0">
                <a:latin typeface="Times New Roman" panose="02020603050405020304" pitchFamily="18" charset="0"/>
                <a:cs typeface="Times New Roman" panose="02020603050405020304" pitchFamily="18" charset="0"/>
              </a:rPr>
              <a:t>Embracing of operational best practices, for instance, evidence-based practice such as the cognitive-behavioral therapy (CBT) has made a marked difference in the patients’ well-being.</a:t>
            </a:r>
          </a:p>
          <a:p>
            <a:pPr lvl="1">
              <a:buFont typeface="Arial" panose="020B0604020202020204" pitchFamily="34" charset="0"/>
              <a:buChar char="•"/>
            </a:pPr>
            <a:r>
              <a:rPr lang="en-US" sz="1200" dirty="0" smtClean="0">
                <a:latin typeface="Times New Roman" panose="02020603050405020304" pitchFamily="18" charset="0"/>
                <a:cs typeface="Times New Roman" panose="02020603050405020304" pitchFamily="18" charset="0"/>
              </a:rPr>
              <a:t>Thus, special education systems, especially in childhood, have contributed to the positive prognosis of mental health (Horton-Deutsch, et al., 2017).</a:t>
            </a:r>
          </a:p>
          <a:p>
            <a:pPr marL="0" indent="0">
              <a:buNone/>
            </a:pPr>
            <a:r>
              <a:rPr lang="en-US" sz="1200" b="1" dirty="0" smtClean="0">
                <a:latin typeface="Times New Roman" panose="02020603050405020304" pitchFamily="18" charset="0"/>
                <a:cs typeface="Times New Roman" panose="02020603050405020304" pitchFamily="18" charset="0"/>
              </a:rPr>
              <a:t>For e</a:t>
            </a:r>
            <a:r>
              <a:rPr lang="en-US" sz="1200" b="1" dirty="0" smtClean="0">
                <a:latin typeface="Times New Roman" panose="02020603050405020304" pitchFamily="18" charset="0"/>
                <a:cs typeface="Times New Roman" panose="02020603050405020304" pitchFamily="18" charset="0"/>
              </a:rPr>
              <a:t>xample</a:t>
            </a:r>
            <a:r>
              <a:rPr lang="en-US" sz="1200" b="1" dirty="0" smtClean="0">
                <a:latin typeface="Times New Roman" panose="02020603050405020304" pitchFamily="18" charset="0"/>
                <a:cs typeface="Times New Roman" panose="02020603050405020304" pitchFamily="18" charset="0"/>
              </a:rPr>
              <a:t>:</a:t>
            </a:r>
          </a:p>
          <a:p>
            <a:pPr>
              <a:buFont typeface="Arial" panose="020B0604020202020204" pitchFamily="34" charset="0"/>
              <a:buChar char="•"/>
            </a:pPr>
            <a:r>
              <a:rPr lang="en-US" sz="1200" b="1" dirty="0" smtClean="0">
                <a:latin typeface="Times New Roman" panose="02020603050405020304" pitchFamily="18" charset="0"/>
                <a:cs typeface="Times New Roman" panose="02020603050405020304" pitchFamily="18" charset="0"/>
              </a:rPr>
              <a:t>Cognitive-Behavioral Therapy (CBT): </a:t>
            </a:r>
            <a:r>
              <a:rPr lang="en-US" sz="1200" dirty="0" smtClean="0">
                <a:latin typeface="Times New Roman" panose="02020603050405020304" pitchFamily="18" charset="0"/>
                <a:cs typeface="Times New Roman" panose="02020603050405020304" pitchFamily="18" charset="0"/>
              </a:rPr>
              <a:t>Effective for treating anxiety, depression, and PTSD.</a:t>
            </a:r>
          </a:p>
          <a:p>
            <a:pPr>
              <a:buFont typeface="Arial" panose="020B0604020202020204" pitchFamily="34" charset="0"/>
              <a:buChar char="•"/>
            </a:pPr>
            <a:r>
              <a:rPr lang="en-US" sz="1200" b="1" dirty="0" smtClean="0">
                <a:latin typeface="Times New Roman" panose="02020603050405020304" pitchFamily="18" charset="0"/>
                <a:cs typeface="Times New Roman" panose="02020603050405020304" pitchFamily="18" charset="0"/>
              </a:rPr>
              <a:t>Early Intervention for Psychosis: </a:t>
            </a:r>
            <a:r>
              <a:rPr lang="en-US" sz="1200" dirty="0" smtClean="0">
                <a:latin typeface="Times New Roman" panose="02020603050405020304" pitchFamily="18" charset="0"/>
                <a:cs typeface="Times New Roman" panose="02020603050405020304" pitchFamily="18" charset="0"/>
              </a:rPr>
              <a:t>Improves prognosis and quality of life.</a:t>
            </a:r>
            <a:endParaRPr lang="en-US" sz="1200"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2"/>
          <a:stretch>
            <a:fillRect/>
          </a:stretch>
        </p:blipFill>
        <p:spPr>
          <a:xfrm>
            <a:off x="8384075" y="1404851"/>
            <a:ext cx="3744193" cy="3722625"/>
          </a:xfrm>
          <a:prstGeom prst="rect">
            <a:avLst/>
          </a:prstGeom>
        </p:spPr>
      </p:pic>
    </p:spTree>
    <p:extLst>
      <p:ext uri="{BB962C8B-B14F-4D97-AF65-F5344CB8AC3E}">
        <p14:creationId xmlns:p14="http://schemas.microsoft.com/office/powerpoint/2010/main" val="966549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1093" y="555743"/>
            <a:ext cx="8911687" cy="803038"/>
          </a:xfrm>
        </p:spPr>
        <p:txBody>
          <a:bodyPr/>
          <a:lstStyle/>
          <a:p>
            <a:pPr algn="ctr"/>
            <a:r>
              <a:rPr lang="en-US" b="1" dirty="0">
                <a:latin typeface="Times New Roman" panose="02020603050405020304" pitchFamily="18" charset="0"/>
                <a:cs typeface="Times New Roman" panose="02020603050405020304" pitchFamily="18" charset="0"/>
              </a:rPr>
              <a:t>Cultural </a:t>
            </a:r>
            <a:r>
              <a:rPr lang="en-US" b="1" dirty="0" smtClean="0">
                <a:latin typeface="Times New Roman" panose="02020603050405020304" pitchFamily="18" charset="0"/>
                <a:cs typeface="Times New Roman" panose="02020603050405020304" pitchFamily="18" charset="0"/>
              </a:rPr>
              <a:t>Changes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91006" y="1512604"/>
            <a:ext cx="6247139" cy="4253338"/>
          </a:xfrm>
        </p:spPr>
        <p:txBody>
          <a:bodyPr>
            <a:normAutofit/>
          </a:bodyPr>
          <a:lstStyle/>
          <a:p>
            <a:pPr algn="just"/>
            <a:r>
              <a:rPr lang="en-US" sz="2000" b="1" dirty="0" smtClean="0">
                <a:latin typeface="Times New Roman" panose="02020603050405020304" pitchFamily="18" charset="0"/>
                <a:cs typeface="Times New Roman" panose="02020603050405020304" pitchFamily="18" charset="0"/>
              </a:rPr>
              <a:t>Global </a:t>
            </a:r>
            <a:r>
              <a:rPr lang="en-US" sz="2000" b="1" dirty="0">
                <a:latin typeface="Times New Roman" panose="02020603050405020304" pitchFamily="18" charset="0"/>
                <a:cs typeface="Times New Roman" panose="02020603050405020304" pitchFamily="18" charset="0"/>
              </a:rPr>
              <a:t>and Cultural Variations:</a:t>
            </a:r>
            <a:endParaRPr lang="en-US" sz="2000" dirty="0">
              <a:latin typeface="Times New Roman" panose="02020603050405020304" pitchFamily="18" charset="0"/>
              <a:cs typeface="Times New Roman" panose="02020603050405020304" pitchFamily="18" charset="0"/>
            </a:endParaRPr>
          </a:p>
          <a:p>
            <a:pPr marL="457200" lvl="1" indent="0" algn="just">
              <a:buNone/>
            </a:pPr>
            <a:r>
              <a:rPr lang="en-US" sz="1800" b="1" dirty="0">
                <a:latin typeface="Times New Roman" panose="02020603050405020304" pitchFamily="18" charset="0"/>
                <a:cs typeface="Times New Roman" panose="02020603050405020304" pitchFamily="18" charset="0"/>
              </a:rPr>
              <a:t>Western Cultures:</a:t>
            </a:r>
            <a:endParaRPr lang="en-US" sz="1800" dirty="0">
              <a:latin typeface="Times New Roman" panose="02020603050405020304" pitchFamily="18" charset="0"/>
              <a:cs typeface="Times New Roman" panose="02020603050405020304" pitchFamily="18" charset="0"/>
            </a:endParaRPr>
          </a:p>
          <a:p>
            <a:pPr lvl="2"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Early adoption of psychiatric medications and community care.</a:t>
            </a:r>
          </a:p>
          <a:p>
            <a:pPr lvl="1" algn="just"/>
            <a:r>
              <a:rPr lang="en-US" sz="1800" b="1" dirty="0">
                <a:latin typeface="Times New Roman" panose="02020603050405020304" pitchFamily="18" charset="0"/>
                <a:cs typeface="Times New Roman" panose="02020603050405020304" pitchFamily="18" charset="0"/>
              </a:rPr>
              <a:t>Non-Western Cultures:</a:t>
            </a:r>
            <a:endParaRPr lang="en-US" sz="1800" dirty="0">
              <a:latin typeface="Times New Roman" panose="02020603050405020304" pitchFamily="18" charset="0"/>
              <a:cs typeface="Times New Roman" panose="02020603050405020304" pitchFamily="18" charset="0"/>
            </a:endParaRPr>
          </a:p>
          <a:p>
            <a:pPr lvl="2"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Traditional healing practices integrated with modern mental health services.</a:t>
            </a:r>
          </a:p>
          <a:p>
            <a:pPr lvl="2"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Examples from Asia and Africa where community and family play a significant role in mental health care.</a:t>
            </a:r>
          </a:p>
          <a:p>
            <a:pPr lvl="1" algn="just"/>
            <a:r>
              <a:rPr lang="en-US" sz="1800" b="1" dirty="0">
                <a:latin typeface="Times New Roman" panose="02020603050405020304" pitchFamily="18" charset="0"/>
                <a:cs typeface="Times New Roman" panose="02020603050405020304" pitchFamily="18" charset="0"/>
              </a:rPr>
              <a:t>Stigma Reduction:</a:t>
            </a:r>
            <a:endParaRPr lang="en-US" sz="1800" dirty="0">
              <a:latin typeface="Times New Roman" panose="02020603050405020304" pitchFamily="18" charset="0"/>
              <a:cs typeface="Times New Roman" panose="02020603050405020304" pitchFamily="18" charset="0"/>
            </a:endParaRPr>
          </a:p>
          <a:p>
            <a:pPr lvl="2"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Varies significantly across cultures, with ongoing efforts needed in many parts of the world.</a:t>
            </a:r>
          </a:p>
          <a:p>
            <a:endParaRPr lang="en-GB" dirty="0"/>
          </a:p>
        </p:txBody>
      </p:sp>
      <p:pic>
        <p:nvPicPr>
          <p:cNvPr id="3076" name="Picture 4" descr="Cultural Influences on Mental Health | The Public Health Advoca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9241" y="2545629"/>
            <a:ext cx="3455405" cy="2477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409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983" y="470286"/>
            <a:ext cx="8911687" cy="794269"/>
          </a:xfrm>
        </p:spPr>
        <p:txBody>
          <a:bodyPr/>
          <a:lstStyle/>
          <a:p>
            <a:pPr algn="ctr"/>
            <a:r>
              <a:rPr lang="en-US" b="1" dirty="0" smtClean="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674976" y="1418379"/>
            <a:ext cx="6376913" cy="4503634"/>
          </a:xfrm>
        </p:spPr>
        <p:txBody>
          <a:bodyPr>
            <a:noAutofit/>
          </a:bodyPr>
          <a:lstStyle/>
          <a:p>
            <a:pPr marL="457200" lvl="1" indent="0" algn="just">
              <a:buNone/>
            </a:pPr>
            <a:r>
              <a:rPr lang="en-US" dirty="0" smtClean="0">
                <a:latin typeface="Times New Roman" panose="02020603050405020304" pitchFamily="18" charset="0"/>
                <a:cs typeface="Times New Roman" panose="02020603050405020304" pitchFamily="18" charset="0"/>
              </a:rPr>
              <a:t>Mental </a:t>
            </a:r>
            <a:r>
              <a:rPr lang="en-US" dirty="0">
                <a:latin typeface="Times New Roman" panose="02020603050405020304" pitchFamily="18" charset="0"/>
                <a:cs typeface="Times New Roman" panose="02020603050405020304" pitchFamily="18" charset="0"/>
              </a:rPr>
              <a:t>health services are no longer Gloomy institutionalized asylums but are part of the community care system, and thus, are indicative of progression in dealing with the mental health problems</a:t>
            </a:r>
            <a:r>
              <a:rPr lang="en-US" dirty="0" smtClean="0">
                <a:latin typeface="Times New Roman" panose="02020603050405020304" pitchFamily="18" charset="0"/>
                <a:cs typeface="Times New Roman" panose="02020603050405020304" pitchFamily="18" charset="0"/>
              </a:rPr>
              <a:t>.</a:t>
            </a:r>
          </a:p>
          <a:p>
            <a:pPr marL="457200" lvl="1" indent="0" algn="just">
              <a:buNone/>
            </a:pPr>
            <a:r>
              <a:rPr lang="en-US" dirty="0" smtClean="0">
                <a:latin typeface="Times New Roman" panose="02020603050405020304" pitchFamily="18" charset="0"/>
                <a:cs typeface="Times New Roman" panose="02020603050405020304" pitchFamily="18" charset="0"/>
              </a:rPr>
              <a:t>Positive </a:t>
            </a:r>
            <a:r>
              <a:rPr lang="en-US" dirty="0">
                <a:latin typeface="Times New Roman" panose="02020603050405020304" pitchFamily="18" charset="0"/>
                <a:cs typeface="Times New Roman" panose="02020603050405020304" pitchFamily="18" charset="0"/>
              </a:rPr>
              <a:t>changes include improvement of the quality of patient’s life, increased utilization of services, and decreased prejudice.</a:t>
            </a:r>
            <a:endParaRPr lang="en-US" dirty="0" smtClean="0">
              <a:latin typeface="Times New Roman" panose="02020603050405020304" pitchFamily="18" charset="0"/>
              <a:cs typeface="Times New Roman" panose="02020603050405020304" pitchFamily="18" charset="0"/>
            </a:endParaRPr>
          </a:p>
          <a:p>
            <a:pPr marL="457200" lvl="1" indent="0" algn="just">
              <a:buNone/>
            </a:pPr>
            <a:r>
              <a:rPr lang="en-US" sz="1750" b="1" dirty="0" smtClean="0">
                <a:latin typeface="Times New Roman" panose="02020603050405020304" pitchFamily="18" charset="0"/>
                <a:cs typeface="Times New Roman" panose="02020603050405020304" pitchFamily="18" charset="0"/>
              </a:rPr>
              <a:t>Future </a:t>
            </a:r>
            <a:r>
              <a:rPr lang="en-US" sz="1750" b="1" dirty="0" smtClean="0">
                <a:latin typeface="Times New Roman" panose="02020603050405020304" pitchFamily="18" charset="0"/>
                <a:cs typeface="Times New Roman" panose="02020603050405020304" pitchFamily="18" charset="0"/>
              </a:rPr>
              <a:t>Outlook:</a:t>
            </a:r>
            <a:endParaRPr lang="en-US" sz="1750" dirty="0">
              <a:latin typeface="Times New Roman" panose="02020603050405020304" pitchFamily="18" charset="0"/>
              <a:cs typeface="Times New Roman" panose="02020603050405020304" pitchFamily="18" charset="0"/>
            </a:endParaRPr>
          </a:p>
          <a:p>
            <a:pPr marL="457200" lvl="1" indent="0" algn="just">
              <a:buNone/>
            </a:pPr>
            <a:r>
              <a:rPr lang="en-US" sz="1600" dirty="0" smtClean="0">
                <a:latin typeface="Times New Roman" panose="02020603050405020304" pitchFamily="18" charset="0"/>
                <a:cs typeface="Times New Roman" panose="02020603050405020304" pitchFamily="18" charset="0"/>
              </a:rPr>
              <a:t>Teletherapy </a:t>
            </a:r>
            <a:r>
              <a:rPr lang="en-US" sz="1600" dirty="0">
                <a:latin typeface="Times New Roman" panose="02020603050405020304" pitchFamily="18" charset="0"/>
                <a:cs typeface="Times New Roman" panose="02020603050405020304" pitchFamily="18" charset="0"/>
              </a:rPr>
              <a:t>and mental health apps are tagged as digital mental health tools, aimed at offering support and treatment options to the </a:t>
            </a:r>
            <a:r>
              <a:rPr lang="en-US" sz="1600" dirty="0" smtClean="0">
                <a:latin typeface="Times New Roman" panose="02020603050405020304" pitchFamily="18" charset="0"/>
                <a:cs typeface="Times New Roman" panose="02020603050405020304" pitchFamily="18" charset="0"/>
              </a:rPr>
              <a:t>population.</a:t>
            </a:r>
          </a:p>
          <a:p>
            <a:pPr marL="457200" lvl="1" indent="0" algn="just">
              <a:buNone/>
            </a:pPr>
            <a:r>
              <a:rPr lang="en-US" sz="1600" dirty="0" smtClean="0">
                <a:latin typeface="Times New Roman" panose="02020603050405020304" pitchFamily="18" charset="0"/>
                <a:cs typeface="Times New Roman" panose="02020603050405020304" pitchFamily="18" charset="0"/>
              </a:rPr>
              <a:t>Further </a:t>
            </a:r>
            <a:r>
              <a:rPr lang="en-US" sz="1600" dirty="0">
                <a:latin typeface="Times New Roman" panose="02020603050405020304" pitchFamily="18" charset="0"/>
                <a:cs typeface="Times New Roman" panose="02020603050405020304" pitchFamily="18" charset="0"/>
              </a:rPr>
              <a:t>connectivity to other health care services will also be critical for the patient’s seamless holistic care. personalized medicine strategies and growth in the knowledge of mental health disorders at the gene and protein levels are also </a:t>
            </a:r>
            <a:r>
              <a:rPr lang="en-US" sz="1600" dirty="0" smtClean="0">
                <a:latin typeface="Times New Roman" panose="02020603050405020304" pitchFamily="18" charset="0"/>
                <a:cs typeface="Times New Roman" panose="02020603050405020304" pitchFamily="18" charset="0"/>
              </a:rPr>
              <a:t>likely </a:t>
            </a:r>
            <a:r>
              <a:rPr lang="en-US" sz="1600" dirty="0">
                <a:latin typeface="Times New Roman" panose="02020603050405020304" pitchFamily="18" charset="0"/>
                <a:cs typeface="Times New Roman" panose="02020603050405020304" pitchFamily="18" charset="0"/>
              </a:rPr>
              <a:t>(Department of Health and Social Care, 2021</a:t>
            </a:r>
            <a:r>
              <a:rPr lang="en-US" sz="1600" dirty="0" smtClean="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p:txBody>
      </p:sp>
      <p:pic>
        <p:nvPicPr>
          <p:cNvPr id="2052" name="Picture 4" descr="How advancing tech has shaped mental health in 2024 and the way forward -  Express Compu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4439" y="2500493"/>
            <a:ext cx="3604575" cy="2066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182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32656"/>
            <a:ext cx="8911687" cy="845766"/>
          </a:xfrm>
        </p:spPr>
        <p:txBody>
          <a:bodyPr/>
          <a:lstStyle/>
          <a:p>
            <a:r>
              <a:rPr lang="en-US" b="1"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75566" y="1239140"/>
            <a:ext cx="8725420" cy="4364433"/>
          </a:xfrm>
        </p:spPr>
        <p:txBody>
          <a:bodyPr>
            <a:normAutofit/>
          </a:bodyPr>
          <a:lstStyle/>
          <a:p>
            <a:pPr marL="0" indent="0">
              <a:buNone/>
            </a:pP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Department </a:t>
            </a:r>
            <a:r>
              <a:rPr lang="en-US" dirty="0">
                <a:latin typeface="Times New Roman" panose="02020603050405020304" pitchFamily="18" charset="0"/>
                <a:cs typeface="Times New Roman" panose="02020603050405020304" pitchFamily="18" charset="0"/>
              </a:rPr>
              <a:t>of Health and Social Care. (2021). Reforming the Mental Health Act: government </a:t>
            </a:r>
            <a:r>
              <a:rPr lang="en-US" dirty="0" smtClean="0">
                <a:latin typeface="Times New Roman" panose="02020603050405020304" pitchFamily="18" charset="0"/>
                <a:cs typeface="Times New Roman" panose="02020603050405020304" pitchFamily="18" charset="0"/>
              </a:rPr>
              <a:t>response. </a:t>
            </a:r>
            <a:r>
              <a:rPr lang="en-US" dirty="0">
                <a:latin typeface="Times New Roman" panose="02020603050405020304" pitchFamily="18" charset="0"/>
                <a:cs typeface="Times New Roman" panose="02020603050405020304" pitchFamily="18" charset="0"/>
              </a:rPr>
              <a:t>Retrieved from </a:t>
            </a:r>
            <a:r>
              <a:rPr lang="en-US" dirty="0">
                <a:latin typeface="Times New Roman" panose="02020603050405020304" pitchFamily="18" charset="0"/>
                <a:cs typeface="Times New Roman" panose="02020603050405020304" pitchFamily="18" charset="0"/>
                <a:hlinkClick r:id="rId2"/>
              </a:rPr>
              <a:t>Gov.uk</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Horton-Deutsch, S., Waite, R., &amp; Bentley, M. (2017). Models and frameworks of mental health care within community environments. In E. L. Yearwood &amp; V. P. Hines-Martin (Eds.), </a:t>
            </a:r>
            <a:r>
              <a:rPr lang="en-US" i="1" dirty="0">
                <a:latin typeface="Times New Roman" panose="02020603050405020304" pitchFamily="18" charset="0"/>
                <a:cs typeface="Times New Roman" panose="02020603050405020304" pitchFamily="18" charset="0"/>
              </a:rPr>
              <a:t>Routledge handbook of global mental health nursing: Evidence, practice and empowerment</a:t>
            </a:r>
            <a:r>
              <a:rPr lang="en-US" dirty="0">
                <a:latin typeface="Times New Roman" panose="02020603050405020304" pitchFamily="18" charset="0"/>
                <a:cs typeface="Times New Roman" panose="02020603050405020304" pitchFamily="18" charset="0"/>
              </a:rPr>
              <a:t> (</a:t>
            </a:r>
            <a:r>
              <a:rPr lang="en-US" dirty="0" err="1" smtClean="0">
                <a:latin typeface="Times New Roman" panose="02020603050405020304" pitchFamily="18" charset="0"/>
                <a:cs typeface="Times New Roman" panose="02020603050405020304" pitchFamily="18" charset="0"/>
              </a:rPr>
              <a:t>pag</a:t>
            </a:r>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457–475). </a:t>
            </a:r>
            <a:r>
              <a:rPr lang="en-US" dirty="0" err="1">
                <a:latin typeface="Times New Roman" panose="02020603050405020304" pitchFamily="18" charset="0"/>
                <a:cs typeface="Times New Roman" panose="02020603050405020304" pitchFamily="18" charset="0"/>
              </a:rPr>
              <a:t>Routledge</a:t>
            </a:r>
            <a:r>
              <a:rPr lang="en-US" dirty="0">
                <a:latin typeface="Times New Roman" panose="02020603050405020304" pitchFamily="18" charset="0"/>
                <a:cs typeface="Times New Roman" panose="02020603050405020304" pitchFamily="18" charset="0"/>
              </a:rPr>
              <a:t>/Taylor &amp; Francis Group.</a:t>
            </a:r>
          </a:p>
          <a:p>
            <a:pPr lvl="1"/>
            <a:r>
              <a:rPr lang="en-US" dirty="0" err="1" smtClean="0">
                <a:latin typeface="Times New Roman" panose="02020603050405020304" pitchFamily="18" charset="0"/>
                <a:cs typeface="Times New Roman" panose="02020603050405020304" pitchFamily="18" charset="0"/>
              </a:rPr>
              <a:t>Ikkos</a:t>
            </a: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G. </a:t>
            </a:r>
            <a:r>
              <a:rPr lang="en-US" dirty="0">
                <a:latin typeface="Times New Roman" panose="02020603050405020304" pitchFamily="18" charset="0"/>
                <a:cs typeface="Times New Roman" panose="02020603050405020304" pitchFamily="18" charset="0"/>
              </a:rPr>
              <a:t>(2017). Kathleen Jones' Asylums and After. A Revised History of the Mental Health Services: From the Early 18th Century to the 1990s (1993) – reflection. </a:t>
            </a:r>
            <a:r>
              <a:rPr lang="en-US" i="1" dirty="0">
                <a:latin typeface="Times New Roman" panose="02020603050405020304" pitchFamily="18" charset="0"/>
                <a:cs typeface="Times New Roman" panose="02020603050405020304" pitchFamily="18" charset="0"/>
              </a:rPr>
              <a:t>The British Journal of </a:t>
            </a:r>
            <a:r>
              <a:rPr lang="en-US" i="1" dirty="0" smtClean="0">
                <a:latin typeface="Times New Roman" panose="02020603050405020304" pitchFamily="18" charset="0"/>
                <a:cs typeface="Times New Roman" panose="02020603050405020304" pitchFamily="18" charset="0"/>
              </a:rPr>
              <a:t>Psychiatry</a:t>
            </a:r>
            <a:r>
              <a:rPr lang="en-US" dirty="0" smtClean="0">
                <a:latin typeface="Times New Roman" panose="02020603050405020304" pitchFamily="18" charset="0"/>
                <a:cs typeface="Times New Roman" panose="02020603050405020304" pitchFamily="18" charset="0"/>
              </a:rPr>
              <a:t>.</a:t>
            </a:r>
            <a:endParaRPr lang="en-US" dirty="0" smtClean="0">
              <a:latin typeface="Times New Roman" panose="02020603050405020304" pitchFamily="18" charset="0"/>
              <a:cs typeface="Times New Roman" panose="02020603050405020304" pitchFamily="18" charset="0"/>
            </a:endParaRPr>
          </a:p>
          <a:p>
            <a:pPr lvl="1"/>
            <a:r>
              <a:rPr lang="en-GB" dirty="0" smtClean="0">
                <a:latin typeface="Times New Roman" panose="02020603050405020304" pitchFamily="18" charset="0"/>
                <a:cs typeface="Times New Roman" panose="02020603050405020304" pitchFamily="18" charset="0"/>
              </a:rPr>
              <a:t>Wakefield</a:t>
            </a:r>
            <a:r>
              <a:rPr lang="en-GB" dirty="0">
                <a:latin typeface="Times New Roman" panose="02020603050405020304" pitchFamily="18" charset="0"/>
                <a:cs typeface="Times New Roman" panose="02020603050405020304" pitchFamily="18" charset="0"/>
              </a:rPr>
              <a:t>, S., </a:t>
            </a:r>
            <a:r>
              <a:rPr lang="en-GB" dirty="0" err="1">
                <a:latin typeface="Times New Roman" panose="02020603050405020304" pitchFamily="18" charset="0"/>
                <a:cs typeface="Times New Roman" panose="02020603050405020304" pitchFamily="18" charset="0"/>
              </a:rPr>
              <a:t>Kellett</a:t>
            </a:r>
            <a:r>
              <a:rPr lang="en-GB" dirty="0">
                <a:latin typeface="Times New Roman" panose="02020603050405020304" pitchFamily="18" charset="0"/>
                <a:cs typeface="Times New Roman" panose="02020603050405020304" pitchFamily="18" charset="0"/>
              </a:rPr>
              <a:t>, S., Simmonds‐Buckley, M., Stockton, D., Bradbury, A., &amp; Delgadillo, J. (2021). Improving Access to Psychological Therapies (IAPT) in the United Kingdom: A systematic review and meta‐analysis of 10‐years of practice‐based evidence. </a:t>
            </a:r>
            <a:r>
              <a:rPr lang="en-GB" i="1" dirty="0">
                <a:latin typeface="Times New Roman" panose="02020603050405020304" pitchFamily="18" charset="0"/>
                <a:cs typeface="Times New Roman" panose="02020603050405020304" pitchFamily="18" charset="0"/>
              </a:rPr>
              <a:t>British Journal of Clinical Psychology, 60</a:t>
            </a:r>
            <a:r>
              <a:rPr lang="en-GB" dirty="0">
                <a:latin typeface="Times New Roman" panose="02020603050405020304" pitchFamily="18" charset="0"/>
                <a:cs typeface="Times New Roman" panose="02020603050405020304" pitchFamily="18" charset="0"/>
              </a:rPr>
              <a:t>(1</a:t>
            </a:r>
            <a:r>
              <a:rPr lang="en-GB" dirty="0" smtClean="0">
                <a:latin typeface="Times New Roman" panose="02020603050405020304" pitchFamily="18" charset="0"/>
                <a:cs typeface="Times New Roman" panose="02020603050405020304" pitchFamily="18" charset="0"/>
              </a:rPr>
              <a:t>),</a:t>
            </a:r>
            <a:r>
              <a:rPr lang="en-GB" dirty="0" err="1" smtClean="0">
                <a:latin typeface="Times New Roman" panose="02020603050405020304" pitchFamily="18" charset="0"/>
                <a:cs typeface="Times New Roman" panose="02020603050405020304" pitchFamily="18" charset="0"/>
              </a:rPr>
              <a:t>pag</a:t>
            </a:r>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1–37. https://</a:t>
            </a:r>
            <a:r>
              <a:rPr lang="en-GB" dirty="0" smtClean="0">
                <a:latin typeface="Times New Roman" panose="02020603050405020304" pitchFamily="18" charset="0"/>
                <a:cs typeface="Times New Roman" panose="02020603050405020304" pitchFamily="18" charset="0"/>
              </a:rPr>
              <a:t>doi.org/10.1111/bjc.12259.</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624297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220</TotalTime>
  <Words>1103</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Times New Roman</vt:lpstr>
      <vt:lpstr>Wingdings 3</vt:lpstr>
      <vt:lpstr>Wisp</vt:lpstr>
      <vt:lpstr>The Evolution of Mental Health Services</vt:lpstr>
      <vt:lpstr>Introduction</vt:lpstr>
      <vt:lpstr>Historical Background</vt:lpstr>
      <vt:lpstr>PowerPoint Presentation</vt:lpstr>
      <vt:lpstr>PowerPoint Presentation</vt:lpstr>
      <vt:lpstr>Current State of Mental Health Services </vt:lpstr>
      <vt:lpstr>Current State, comparison with the Past </vt:lpstr>
      <vt:lpstr>Impact on Healthcare</vt:lpstr>
      <vt:lpstr>Cultural Changes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Evolution of Mental Health Services</dc:title>
  <dc:creator>A.S Computers</dc:creator>
  <cp:lastModifiedBy>User</cp:lastModifiedBy>
  <cp:revision>23</cp:revision>
  <dcterms:created xsi:type="dcterms:W3CDTF">2024-06-29T03:35:12Z</dcterms:created>
  <dcterms:modified xsi:type="dcterms:W3CDTF">2024-07-09T11:23:08Z</dcterms:modified>
</cp:coreProperties>
</file>