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1"/>
  </p:sldMasterIdLst>
  <p:notesMasterIdLst>
    <p:notesMasterId r:id="rId60"/>
  </p:notesMasterIdLst>
  <p:handoutMasterIdLst>
    <p:handoutMasterId r:id="rId61"/>
  </p:handoutMasterIdLst>
  <p:sldIdLst>
    <p:sldId id="407" r:id="rId2"/>
    <p:sldId id="346" r:id="rId3"/>
    <p:sldId id="347" r:id="rId4"/>
    <p:sldId id="348" r:id="rId5"/>
    <p:sldId id="349" r:id="rId6"/>
    <p:sldId id="350" r:id="rId7"/>
    <p:sldId id="351" r:id="rId8"/>
    <p:sldId id="352" r:id="rId9"/>
    <p:sldId id="353" r:id="rId10"/>
    <p:sldId id="354" r:id="rId11"/>
    <p:sldId id="355" r:id="rId12"/>
    <p:sldId id="356" r:id="rId13"/>
    <p:sldId id="357" r:id="rId14"/>
    <p:sldId id="358" r:id="rId15"/>
    <p:sldId id="359" r:id="rId16"/>
    <p:sldId id="360" r:id="rId17"/>
    <p:sldId id="361" r:id="rId18"/>
    <p:sldId id="362" r:id="rId19"/>
    <p:sldId id="363" r:id="rId20"/>
    <p:sldId id="364" r:id="rId21"/>
    <p:sldId id="365" r:id="rId22"/>
    <p:sldId id="367" r:id="rId23"/>
    <p:sldId id="368" r:id="rId24"/>
    <p:sldId id="369" r:id="rId25"/>
    <p:sldId id="370" r:id="rId26"/>
    <p:sldId id="371" r:id="rId27"/>
    <p:sldId id="372" r:id="rId28"/>
    <p:sldId id="373" r:id="rId29"/>
    <p:sldId id="374" r:id="rId30"/>
    <p:sldId id="375" r:id="rId31"/>
    <p:sldId id="376" r:id="rId32"/>
    <p:sldId id="377" r:id="rId33"/>
    <p:sldId id="378" r:id="rId34"/>
    <p:sldId id="379" r:id="rId35"/>
    <p:sldId id="380" r:id="rId36"/>
    <p:sldId id="381" r:id="rId37"/>
    <p:sldId id="383" r:id="rId38"/>
    <p:sldId id="384" r:id="rId39"/>
    <p:sldId id="386" r:id="rId40"/>
    <p:sldId id="387" r:id="rId41"/>
    <p:sldId id="388" r:id="rId42"/>
    <p:sldId id="389" r:id="rId43"/>
    <p:sldId id="390" r:id="rId44"/>
    <p:sldId id="391" r:id="rId45"/>
    <p:sldId id="392" r:id="rId46"/>
    <p:sldId id="393" r:id="rId47"/>
    <p:sldId id="394" r:id="rId48"/>
    <p:sldId id="395" r:id="rId49"/>
    <p:sldId id="396" r:id="rId50"/>
    <p:sldId id="397" r:id="rId51"/>
    <p:sldId id="398" r:id="rId52"/>
    <p:sldId id="399" r:id="rId53"/>
    <p:sldId id="400" r:id="rId54"/>
    <p:sldId id="401" r:id="rId55"/>
    <p:sldId id="402" r:id="rId56"/>
    <p:sldId id="403" r:id="rId57"/>
    <p:sldId id="404" r:id="rId58"/>
    <p:sldId id="405" r:id="rId59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59"/>
    <a:srgbClr val="000070"/>
    <a:srgbClr val="FF6600"/>
    <a:srgbClr val="00008F"/>
    <a:srgbClr val="CC0000"/>
    <a:srgbClr val="FFF0D1"/>
    <a:srgbClr val="FFFFCC"/>
    <a:srgbClr val="99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431" autoAdjust="0"/>
    <p:restoredTop sz="94719" autoAdjust="0"/>
  </p:normalViewPr>
  <p:slideViewPr>
    <p:cSldViewPr snapToGrid="0">
      <p:cViewPr varScale="1">
        <p:scale>
          <a:sx n="152" d="100"/>
          <a:sy n="152" d="100"/>
        </p:scale>
        <p:origin x="1352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14586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handoutMaster" Target="handoutMasters/handoutMaster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notesMaster" Target="notesMasters/notesMaster1.xml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baseline="0">
                <a:latin typeface="Times New Roman" pitchFamily="-65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baseline="0">
                <a:latin typeface="Times New Roman" pitchFamily="-65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baseline="0">
                <a:latin typeface="Times New Roman" pitchFamily="-65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aseline="0"/>
            </a:lvl1pPr>
          </a:lstStyle>
          <a:p>
            <a:pPr>
              <a:defRPr/>
            </a:pPr>
            <a:fld id="{FBA957ED-4ED3-43E8-920D-650814A73E2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baseline="0">
                <a:latin typeface="Times New Roman" pitchFamily="-65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baseline="0">
                <a:latin typeface="Times New Roman" pitchFamily="-65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baseline="0">
                <a:latin typeface="Times New Roman" pitchFamily="-65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aseline="0"/>
            </a:lvl1pPr>
          </a:lstStyle>
          <a:p>
            <a:pPr>
              <a:defRPr/>
            </a:pPr>
            <a:fld id="{5F50F230-A820-4766-A949-4C4708509B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ＭＳ Ｐゴシック" pitchFamily="-65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2BEF692-EE7D-440C-BEC2-41F7074264AA}" type="slidenum">
              <a:rPr lang="en-US" altLang="en-US" sz="1200" baseline="0" smtClean="0"/>
              <a:pPr/>
              <a:t>2</a:t>
            </a:fld>
            <a:endParaRPr lang="en-US" altLang="en-US" sz="1200" baseline="0"/>
          </a:p>
        </p:txBody>
      </p:sp>
      <p:sp>
        <p:nvSpPr>
          <p:cNvPr id="1300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47C8484-915A-4552-9A6E-97E635B1E66A}" type="slidenum">
              <a:rPr lang="en-US" altLang="en-US" sz="1200" baseline="0" smtClean="0"/>
              <a:pPr/>
              <a:t>3</a:t>
            </a:fld>
            <a:endParaRPr lang="en-US" altLang="en-US" sz="1200" baseline="0"/>
          </a:p>
        </p:txBody>
      </p:sp>
      <p:sp>
        <p:nvSpPr>
          <p:cNvPr id="1320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21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F35FE79-59E8-4D8F-A147-36A4C1D34443}" type="slidenum">
              <a:rPr lang="en-US" altLang="en-US" sz="1200" baseline="0" smtClean="0"/>
              <a:pPr/>
              <a:t>4</a:t>
            </a:fld>
            <a:endParaRPr lang="en-US" altLang="en-US" sz="1200" baseline="0"/>
          </a:p>
        </p:txBody>
      </p:sp>
      <p:sp>
        <p:nvSpPr>
          <p:cNvPr id="134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4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359BAE6-5B44-4E2C-9201-1400FB6B6DBF}" type="slidenum">
              <a:rPr lang="en-US" altLang="en-US" sz="1200" baseline="0" smtClean="0"/>
              <a:pPr/>
              <a:t>5</a:t>
            </a:fld>
            <a:endParaRPr lang="en-US" altLang="en-US" sz="1200" baseline="0"/>
          </a:p>
        </p:txBody>
      </p:sp>
      <p:sp>
        <p:nvSpPr>
          <p:cNvPr id="136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6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BCCF7D8-8EB4-487C-B61B-9741AAA50311}" type="slidenum">
              <a:rPr lang="en-US" altLang="en-US" sz="1200" baseline="0" smtClean="0"/>
              <a:pPr/>
              <a:t>6</a:t>
            </a:fld>
            <a:endParaRPr lang="en-US" altLang="en-US" sz="1200" baseline="0"/>
          </a:p>
        </p:txBody>
      </p:sp>
      <p:sp>
        <p:nvSpPr>
          <p:cNvPr id="138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8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679D5BC-2072-4B4C-8DD4-BA1E3AE333C1}" type="slidenum">
              <a:rPr lang="en-US" altLang="en-US" sz="1200" baseline="0" smtClean="0"/>
              <a:pPr/>
              <a:t>7</a:t>
            </a:fld>
            <a:endParaRPr lang="en-US" altLang="en-US" sz="1200" baseline="0"/>
          </a:p>
        </p:txBody>
      </p:sp>
      <p:sp>
        <p:nvSpPr>
          <p:cNvPr id="140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A89ACF4-B862-4ADC-809A-A0E87EE3E0AB}" type="slidenum">
              <a:rPr lang="en-US" altLang="en-US" sz="1200" baseline="0" smtClean="0"/>
              <a:pPr/>
              <a:t>8</a:t>
            </a:fld>
            <a:endParaRPr lang="en-US" altLang="en-US" sz="1200" baseline="0"/>
          </a:p>
        </p:txBody>
      </p:sp>
      <p:sp>
        <p:nvSpPr>
          <p:cNvPr id="142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2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C24E22F-3857-4067-B277-5DA3CAD492F9}" type="slidenum">
              <a:rPr lang="en-US" altLang="en-US" sz="1200" baseline="0" smtClean="0"/>
              <a:pPr/>
              <a:t>9</a:t>
            </a:fld>
            <a:endParaRPr lang="en-US" altLang="en-US" sz="1200" baseline="0"/>
          </a:p>
        </p:txBody>
      </p:sp>
      <p:sp>
        <p:nvSpPr>
          <p:cNvPr id="144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4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26F5A11-717E-4A51-9555-E39C2FFE081E}" type="slidenum">
              <a:rPr lang="en-US" altLang="en-US" sz="1200" baseline="0" smtClean="0"/>
              <a:pPr/>
              <a:t>10</a:t>
            </a:fld>
            <a:endParaRPr lang="en-US" altLang="en-US" sz="1200" baseline="0"/>
          </a:p>
        </p:txBody>
      </p:sp>
      <p:sp>
        <p:nvSpPr>
          <p:cNvPr id="146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6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A72BDCB-55B8-4412-8113-6832B936EC6D}" type="slidenum">
              <a:rPr lang="en-US" altLang="en-US" sz="1200" baseline="0" smtClean="0"/>
              <a:pPr/>
              <a:t>11</a:t>
            </a:fld>
            <a:endParaRPr lang="en-US" altLang="en-US" sz="1200" baseline="0"/>
          </a:p>
        </p:txBody>
      </p:sp>
      <p:sp>
        <p:nvSpPr>
          <p:cNvPr id="148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8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BF190A7-3195-4A4D-976C-F049EAB1D209}" type="slidenum">
              <a:rPr lang="en-US" altLang="en-US" sz="1200" baseline="0" smtClean="0"/>
              <a:pPr/>
              <a:t>12</a:t>
            </a:fld>
            <a:endParaRPr lang="en-US" altLang="en-US" sz="1200" baseline="0"/>
          </a:p>
        </p:txBody>
      </p:sp>
      <p:sp>
        <p:nvSpPr>
          <p:cNvPr id="150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0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D9A275E-83EC-4FEA-AED7-9B70E2663BCF}" type="slidenum">
              <a:rPr lang="en-US" altLang="en-US" sz="1200" baseline="0" smtClean="0"/>
              <a:pPr/>
              <a:t>13</a:t>
            </a:fld>
            <a:endParaRPr lang="en-US" altLang="en-US" sz="1200" baseline="0"/>
          </a:p>
        </p:txBody>
      </p:sp>
      <p:sp>
        <p:nvSpPr>
          <p:cNvPr id="152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2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2626F10-578E-4233-9252-176E5C65EE78}" type="slidenum">
              <a:rPr lang="en-US" altLang="en-US" sz="1200" baseline="0" smtClean="0"/>
              <a:pPr/>
              <a:t>14</a:t>
            </a:fld>
            <a:endParaRPr lang="en-US" altLang="en-US" sz="1200" baseline="0"/>
          </a:p>
        </p:txBody>
      </p:sp>
      <p:sp>
        <p:nvSpPr>
          <p:cNvPr id="154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4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B9B2111-6897-40F3-97A6-6EBC713E91E1}" type="slidenum">
              <a:rPr lang="en-US" altLang="en-US" sz="1200" baseline="0" smtClean="0"/>
              <a:pPr/>
              <a:t>15</a:t>
            </a:fld>
            <a:endParaRPr lang="en-US" altLang="en-US" sz="1200" baseline="0"/>
          </a:p>
        </p:txBody>
      </p:sp>
      <p:sp>
        <p:nvSpPr>
          <p:cNvPr id="156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6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886FBE8-001C-42B5-B48A-52AB1FC02A8A}" type="slidenum">
              <a:rPr lang="en-US" altLang="en-US" sz="1200" baseline="0" smtClean="0"/>
              <a:pPr/>
              <a:t>16</a:t>
            </a:fld>
            <a:endParaRPr lang="en-US" altLang="en-US" sz="1200" baseline="0"/>
          </a:p>
        </p:txBody>
      </p:sp>
      <p:sp>
        <p:nvSpPr>
          <p:cNvPr id="158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8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CD315F5-0EAB-4CEF-B816-FEFDA5E796AA}" type="slidenum">
              <a:rPr lang="en-US" altLang="en-US" sz="1200" baseline="0" smtClean="0"/>
              <a:pPr/>
              <a:t>17</a:t>
            </a:fld>
            <a:endParaRPr lang="en-US" altLang="en-US" sz="1200" baseline="0"/>
          </a:p>
        </p:txBody>
      </p:sp>
      <p:sp>
        <p:nvSpPr>
          <p:cNvPr id="160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0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39A8E7B-1F32-46A4-92D3-276AB8FBEC73}" type="slidenum">
              <a:rPr lang="en-US" altLang="en-US" sz="1200" baseline="0" smtClean="0"/>
              <a:pPr/>
              <a:t>18</a:t>
            </a:fld>
            <a:endParaRPr lang="en-US" altLang="en-US" sz="1200" baseline="0"/>
          </a:p>
        </p:txBody>
      </p:sp>
      <p:sp>
        <p:nvSpPr>
          <p:cNvPr id="162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2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01F45B1-41D2-4D38-B7CC-6E8370AAC03B}" type="slidenum">
              <a:rPr lang="en-US" altLang="en-US" sz="1200" baseline="0" smtClean="0"/>
              <a:pPr/>
              <a:t>19</a:t>
            </a:fld>
            <a:endParaRPr lang="en-US" altLang="en-US" sz="1200" baseline="0"/>
          </a:p>
        </p:txBody>
      </p:sp>
      <p:sp>
        <p:nvSpPr>
          <p:cNvPr id="164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4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0A1C9B9-F90E-4A5C-AA17-0215075EB21B}" type="slidenum">
              <a:rPr lang="en-US" altLang="en-US" sz="1200" baseline="0" smtClean="0"/>
              <a:pPr/>
              <a:t>20</a:t>
            </a:fld>
            <a:endParaRPr lang="en-US" altLang="en-US" sz="1200" baseline="0"/>
          </a:p>
        </p:txBody>
      </p:sp>
      <p:sp>
        <p:nvSpPr>
          <p:cNvPr id="166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6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5107E9-E99D-4DF5-BB37-34D6B8BACB2B}" type="slidenum">
              <a:rPr lang="en-US" altLang="en-US" sz="1200" baseline="0" smtClean="0"/>
              <a:pPr/>
              <a:t>21</a:t>
            </a:fld>
            <a:endParaRPr lang="en-US" altLang="en-US" sz="1200" baseline="0"/>
          </a:p>
        </p:txBody>
      </p:sp>
      <p:sp>
        <p:nvSpPr>
          <p:cNvPr id="168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8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A6FA083-BCA6-42B8-8339-8E3FC9282D03}" type="slidenum">
              <a:rPr lang="en-US" altLang="en-US" sz="1200" baseline="0" smtClean="0"/>
              <a:pPr/>
              <a:t>22</a:t>
            </a:fld>
            <a:endParaRPr lang="en-US" altLang="en-US" sz="1200" baseline="0"/>
          </a:p>
        </p:txBody>
      </p:sp>
      <p:sp>
        <p:nvSpPr>
          <p:cNvPr id="173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3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D41531E-FD10-4C26-8B18-90F5795093EF}" type="slidenum">
              <a:rPr lang="en-US" altLang="en-US" sz="1200" baseline="0" smtClean="0"/>
              <a:pPr/>
              <a:t>23</a:t>
            </a:fld>
            <a:endParaRPr lang="en-US" altLang="en-US" sz="1200" baseline="0"/>
          </a:p>
        </p:txBody>
      </p:sp>
      <p:sp>
        <p:nvSpPr>
          <p:cNvPr id="175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5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8C273F5-0EA3-460D-A190-AC5311E19B13}" type="slidenum">
              <a:rPr lang="en-US" altLang="en-US" sz="1200" baseline="0" smtClean="0"/>
              <a:pPr/>
              <a:t>24</a:t>
            </a:fld>
            <a:endParaRPr lang="en-US" altLang="en-US" sz="1200" baseline="0"/>
          </a:p>
        </p:txBody>
      </p:sp>
      <p:sp>
        <p:nvSpPr>
          <p:cNvPr id="177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7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1EF1D8E-9A2F-40CB-8BC8-D04540D30184}" type="slidenum">
              <a:rPr lang="en-US" altLang="en-US" sz="1200" baseline="0" smtClean="0"/>
              <a:pPr/>
              <a:t>25</a:t>
            </a:fld>
            <a:endParaRPr lang="en-US" altLang="en-US" sz="1200" baseline="0"/>
          </a:p>
        </p:txBody>
      </p:sp>
      <p:sp>
        <p:nvSpPr>
          <p:cNvPr id="179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9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C7F8A6-DBE8-4901-B988-D2E7C7B77B21}" type="slidenum">
              <a:rPr lang="en-US" altLang="en-US" sz="1200" baseline="0" smtClean="0"/>
              <a:pPr/>
              <a:t>26</a:t>
            </a:fld>
            <a:endParaRPr lang="en-US" altLang="en-US" sz="1200" baseline="0"/>
          </a:p>
        </p:txBody>
      </p:sp>
      <p:sp>
        <p:nvSpPr>
          <p:cNvPr id="181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1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23C66F9-C992-4153-B383-C6ACC5F0516D}" type="slidenum">
              <a:rPr lang="en-US" altLang="en-US" sz="1200" baseline="0" smtClean="0"/>
              <a:pPr/>
              <a:t>27</a:t>
            </a:fld>
            <a:endParaRPr lang="en-US" altLang="en-US" sz="1200" baseline="0"/>
          </a:p>
        </p:txBody>
      </p:sp>
      <p:sp>
        <p:nvSpPr>
          <p:cNvPr id="183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3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DA29A4B-FA62-424D-9362-2C2DED801CFB}" type="slidenum">
              <a:rPr lang="en-US" altLang="en-US" sz="1200" baseline="0" smtClean="0"/>
              <a:pPr/>
              <a:t>28</a:t>
            </a:fld>
            <a:endParaRPr lang="en-US" altLang="en-US" sz="1200" baseline="0"/>
          </a:p>
        </p:txBody>
      </p:sp>
      <p:sp>
        <p:nvSpPr>
          <p:cNvPr id="185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5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B33ED08-3323-473D-9778-AAE66BB85C8A}" type="slidenum">
              <a:rPr lang="en-US" altLang="en-US" sz="1200" baseline="0" smtClean="0"/>
              <a:pPr/>
              <a:t>29</a:t>
            </a:fld>
            <a:endParaRPr lang="en-US" altLang="en-US" sz="1200" baseline="0"/>
          </a:p>
        </p:txBody>
      </p:sp>
      <p:sp>
        <p:nvSpPr>
          <p:cNvPr id="187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7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9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93EB9D9-5880-48E1-9C80-4ED9F8DEDC2F}" type="slidenum">
              <a:rPr lang="en-US" altLang="en-US" sz="1200" baseline="0" smtClean="0"/>
              <a:pPr/>
              <a:t>31</a:t>
            </a:fld>
            <a:endParaRPr lang="en-US" altLang="en-US" sz="1200" baseline="0"/>
          </a:p>
        </p:txBody>
      </p:sp>
      <p:sp>
        <p:nvSpPr>
          <p:cNvPr id="191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14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BA11850-7273-44F5-8DEB-CE887EB66183}" type="slidenum">
              <a:rPr lang="en-US" altLang="en-US" sz="1200" baseline="0" smtClean="0"/>
              <a:pPr/>
              <a:t>32</a:t>
            </a:fld>
            <a:endParaRPr lang="en-US" altLang="en-US" sz="1200" baseline="0"/>
          </a:p>
        </p:txBody>
      </p:sp>
      <p:sp>
        <p:nvSpPr>
          <p:cNvPr id="193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35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DF1EB83-8FB9-41B5-B1C9-40D1A54D39C3}" type="slidenum">
              <a:rPr lang="en-US" altLang="en-US" sz="1200" baseline="0" smtClean="0"/>
              <a:pPr/>
              <a:t>33</a:t>
            </a:fld>
            <a:endParaRPr lang="en-US" altLang="en-US" sz="1200" baseline="0"/>
          </a:p>
        </p:txBody>
      </p:sp>
      <p:sp>
        <p:nvSpPr>
          <p:cNvPr id="195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5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3CF4FDD-EBC3-4FDF-9051-44BC473A80A7}" type="slidenum">
              <a:rPr lang="en-US" altLang="en-US" sz="1200" baseline="0" smtClean="0"/>
              <a:pPr/>
              <a:t>34</a:t>
            </a:fld>
            <a:endParaRPr lang="en-US" altLang="en-US" sz="1200" baseline="0"/>
          </a:p>
        </p:txBody>
      </p:sp>
      <p:sp>
        <p:nvSpPr>
          <p:cNvPr id="197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7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DD5D965-D620-40CC-BA2F-7F581CEA5516}" type="slidenum">
              <a:rPr lang="en-US" altLang="en-US" sz="1200" baseline="0" smtClean="0"/>
              <a:pPr/>
              <a:t>35</a:t>
            </a:fld>
            <a:endParaRPr lang="en-US" altLang="en-US" sz="1200" baseline="0"/>
          </a:p>
        </p:txBody>
      </p:sp>
      <p:sp>
        <p:nvSpPr>
          <p:cNvPr id="199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9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778ACFD-9753-42A6-88AB-D0CECA42907B}" type="slidenum">
              <a:rPr lang="en-US" altLang="en-US" sz="1200" baseline="0" smtClean="0"/>
              <a:pPr/>
              <a:t>36</a:t>
            </a:fld>
            <a:endParaRPr lang="en-US" altLang="en-US" sz="1200" baseline="0"/>
          </a:p>
        </p:txBody>
      </p:sp>
      <p:sp>
        <p:nvSpPr>
          <p:cNvPr id="201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1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C6C2151-1F67-4EA7-A88A-99E72DC623D2}" type="slidenum">
              <a:rPr lang="en-US" altLang="en-US" sz="1200" baseline="0" smtClean="0"/>
              <a:pPr/>
              <a:t>38</a:t>
            </a:fld>
            <a:endParaRPr lang="en-US" altLang="en-US" sz="1200" baseline="0"/>
          </a:p>
        </p:txBody>
      </p:sp>
      <p:sp>
        <p:nvSpPr>
          <p:cNvPr id="206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68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BE6DD09-9648-434A-96A9-87725AD039DB}" type="slidenum">
              <a:rPr lang="en-US" altLang="en-US" sz="1200" baseline="0" smtClean="0"/>
              <a:pPr/>
              <a:t>39</a:t>
            </a:fld>
            <a:endParaRPr lang="en-US" altLang="en-US" sz="1200" baseline="0"/>
          </a:p>
        </p:txBody>
      </p:sp>
      <p:sp>
        <p:nvSpPr>
          <p:cNvPr id="2099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99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9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FBBE402-3EF1-4FEF-BF34-3211CC732529}" type="slidenum">
              <a:rPr lang="en-US" altLang="en-US" sz="1200" baseline="0" smtClean="0"/>
              <a:pPr/>
              <a:t>40</a:t>
            </a:fld>
            <a:endParaRPr lang="en-US" altLang="en-US" sz="1200" baseline="0"/>
          </a:p>
        </p:txBody>
      </p:sp>
      <p:sp>
        <p:nvSpPr>
          <p:cNvPr id="2119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19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0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E447C00-0F8B-4E16-ADFC-CF8154E3C83F}" type="slidenum">
              <a:rPr lang="en-US" altLang="en-US" sz="1200" baseline="0" smtClean="0"/>
              <a:pPr/>
              <a:t>41</a:t>
            </a:fld>
            <a:endParaRPr lang="en-US" altLang="en-US" sz="1200" baseline="0"/>
          </a:p>
        </p:txBody>
      </p:sp>
      <p:sp>
        <p:nvSpPr>
          <p:cNvPr id="2140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40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0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D4CE63F-A840-4D4A-8ED3-E0D8E6EFE56B}" type="slidenum">
              <a:rPr lang="en-US" altLang="en-US" sz="1200" baseline="0" smtClean="0"/>
              <a:pPr/>
              <a:t>42</a:t>
            </a:fld>
            <a:endParaRPr lang="en-US" altLang="en-US" sz="1200" baseline="0"/>
          </a:p>
        </p:txBody>
      </p:sp>
      <p:sp>
        <p:nvSpPr>
          <p:cNvPr id="2160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60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1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B317F43-B6BD-40D3-9D5E-0EAFDA36F679}" type="slidenum">
              <a:rPr lang="en-US" altLang="en-US" sz="1200" baseline="0" smtClean="0"/>
              <a:pPr/>
              <a:t>43</a:t>
            </a:fld>
            <a:endParaRPr lang="en-US" altLang="en-US" sz="1200" baseline="0"/>
          </a:p>
        </p:txBody>
      </p:sp>
      <p:sp>
        <p:nvSpPr>
          <p:cNvPr id="2181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81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1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8628EC1-A6F4-465D-B461-9E28B6A73ED2}" type="slidenum">
              <a:rPr lang="en-US" altLang="en-US" sz="1200" baseline="0" smtClean="0"/>
              <a:pPr/>
              <a:t>44</a:t>
            </a:fld>
            <a:endParaRPr lang="en-US" altLang="en-US" sz="1200" baseline="0"/>
          </a:p>
        </p:txBody>
      </p:sp>
      <p:sp>
        <p:nvSpPr>
          <p:cNvPr id="2201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01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2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0DCD7BA-C24D-42EB-9DB1-878096318D15}" type="slidenum">
              <a:rPr lang="en-US" altLang="en-US" sz="1200" baseline="0" smtClean="0"/>
              <a:pPr/>
              <a:t>46</a:t>
            </a:fld>
            <a:endParaRPr lang="en-US" altLang="en-US" sz="1200" baseline="0"/>
          </a:p>
        </p:txBody>
      </p:sp>
      <p:sp>
        <p:nvSpPr>
          <p:cNvPr id="2232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32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F78D1F0-1FED-4A53-A04E-00ECFC37DFBF}" type="slidenum">
              <a:rPr lang="en-US" altLang="en-US" sz="1200" baseline="0" smtClean="0"/>
              <a:pPr/>
              <a:t>47</a:t>
            </a:fld>
            <a:endParaRPr lang="en-US" altLang="en-US" sz="1200" baseline="0"/>
          </a:p>
        </p:txBody>
      </p:sp>
      <p:sp>
        <p:nvSpPr>
          <p:cNvPr id="2252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2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3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0E16B51-9CC7-4E7F-B4BA-37F8524E5077}" type="slidenum">
              <a:rPr lang="en-US" altLang="en-US" sz="1200" baseline="0" smtClean="0"/>
              <a:pPr/>
              <a:t>48</a:t>
            </a:fld>
            <a:endParaRPr lang="en-US" altLang="en-US" sz="1200" baseline="0"/>
          </a:p>
        </p:txBody>
      </p:sp>
      <p:sp>
        <p:nvSpPr>
          <p:cNvPr id="2273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73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D6EA48C-13F1-44E8-AD54-78E83D3AB8F3}" type="slidenum">
              <a:rPr lang="en-US" altLang="en-US" sz="1200" baseline="0" smtClean="0"/>
              <a:pPr/>
              <a:t>49</a:t>
            </a:fld>
            <a:endParaRPr lang="en-US" altLang="en-US" sz="1200" baseline="0"/>
          </a:p>
        </p:txBody>
      </p:sp>
      <p:sp>
        <p:nvSpPr>
          <p:cNvPr id="2293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93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75F7808-4C23-44B8-8AE8-0DBC8E47B1D4}" type="slidenum">
              <a:rPr lang="en-US" altLang="en-US" sz="1200" baseline="0" smtClean="0"/>
              <a:pPr/>
              <a:t>50</a:t>
            </a:fld>
            <a:endParaRPr lang="en-US" altLang="en-US" sz="1200" baseline="0"/>
          </a:p>
        </p:txBody>
      </p:sp>
      <p:sp>
        <p:nvSpPr>
          <p:cNvPr id="2314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14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4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47B7B9E-E40A-44BF-A552-13622E18AA91}" type="slidenum">
              <a:rPr lang="en-US" altLang="en-US" sz="1200" baseline="0" smtClean="0"/>
              <a:pPr/>
              <a:t>51</a:t>
            </a:fld>
            <a:endParaRPr lang="en-US" altLang="en-US" sz="1200" baseline="0"/>
          </a:p>
        </p:txBody>
      </p:sp>
      <p:sp>
        <p:nvSpPr>
          <p:cNvPr id="2334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34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8CE3F44-1482-4973-BBA5-4537D7619403}" type="slidenum">
              <a:rPr lang="en-US" altLang="en-US" sz="1200" baseline="0" smtClean="0"/>
              <a:pPr/>
              <a:t>52</a:t>
            </a:fld>
            <a:endParaRPr lang="en-US" altLang="en-US" sz="1200" baseline="0"/>
          </a:p>
        </p:txBody>
      </p:sp>
      <p:sp>
        <p:nvSpPr>
          <p:cNvPr id="2355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9157D87-0B23-4D9D-9CCB-278E73F8F49D}" type="slidenum">
              <a:rPr lang="en-US" altLang="en-US" sz="1200" baseline="0" smtClean="0"/>
              <a:pPr/>
              <a:t>53</a:t>
            </a:fld>
            <a:endParaRPr lang="en-US" altLang="en-US" sz="1200" baseline="0"/>
          </a:p>
        </p:txBody>
      </p:sp>
      <p:sp>
        <p:nvSpPr>
          <p:cNvPr id="2375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75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FA00A43-01DE-4429-BFDC-C4EFFF9610FC}" type="slidenum">
              <a:rPr lang="en-US" altLang="en-US" sz="1200" baseline="0" smtClean="0"/>
              <a:pPr/>
              <a:t>54</a:t>
            </a:fld>
            <a:endParaRPr lang="en-US" altLang="en-US" sz="1200" baseline="0"/>
          </a:p>
        </p:txBody>
      </p:sp>
      <p:sp>
        <p:nvSpPr>
          <p:cNvPr id="2396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96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6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13AEF9F7-38CA-45F3-8B9C-10696E264E15}" type="slidenum">
              <a:rPr lang="en-US" altLang="en-US" sz="1200" baseline="0" smtClean="0"/>
              <a:pPr/>
              <a:t>55</a:t>
            </a:fld>
            <a:endParaRPr lang="en-US" altLang="en-US" sz="1200" baseline="0"/>
          </a:p>
        </p:txBody>
      </p:sp>
      <p:sp>
        <p:nvSpPr>
          <p:cNvPr id="2416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16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BE62481-1662-4978-9DDF-6F5E013FB2E6}" type="slidenum">
              <a:rPr lang="en-US" altLang="en-US" sz="1200" baseline="0" smtClean="0"/>
              <a:pPr/>
              <a:t>56</a:t>
            </a:fld>
            <a:endParaRPr lang="en-US" altLang="en-US" sz="1200" baseline="0"/>
          </a:p>
        </p:txBody>
      </p:sp>
      <p:sp>
        <p:nvSpPr>
          <p:cNvPr id="2437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37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D952B05-F63A-4078-8A2A-992E4082979C}" type="slidenum">
              <a:rPr lang="en-US" altLang="en-US" sz="1200" baseline="0" smtClean="0"/>
              <a:pPr/>
              <a:t>57</a:t>
            </a:fld>
            <a:endParaRPr lang="en-US" altLang="en-US" sz="1200" baseline="0"/>
          </a:p>
        </p:txBody>
      </p:sp>
      <p:sp>
        <p:nvSpPr>
          <p:cNvPr id="2457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8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08F2AEE-8840-4AA8-A3D8-EF4BC7105812}" type="slidenum">
              <a:rPr lang="en-US" altLang="en-US" sz="1200" baseline="0" smtClean="0"/>
              <a:pPr/>
              <a:t>58</a:t>
            </a:fld>
            <a:endParaRPr lang="en-US" altLang="en-US" sz="1200" baseline="0"/>
          </a:p>
        </p:txBody>
      </p:sp>
      <p:sp>
        <p:nvSpPr>
          <p:cNvPr id="2478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78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76B2D6-3AD5-472A-B4CD-BE8C0B1FB015}" type="datetimeFigureOut">
              <a:rPr lang="en-GB"/>
              <a:pPr>
                <a:defRPr/>
              </a:pPr>
              <a:t>18/09/2020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2A993C-D06F-484E-8710-6CAE9D74F69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4348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02F4F7-757B-4CC8-9A7F-CA2E2562B21E}" type="datetimeFigureOut">
              <a:rPr lang="en-GB"/>
              <a:pPr>
                <a:defRPr/>
              </a:pPr>
              <a:t>18/09/2020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B05BFD-1AB8-4A48-9A86-52DF1684E2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987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8FE15-F24F-4B52-8E4A-C4E774AA05E7}" type="datetimeFigureOut">
              <a:rPr lang="en-GB"/>
              <a:pPr>
                <a:defRPr/>
              </a:pPr>
              <a:t>18/09/2020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144896-78EA-4FBF-A39C-69ADB6BECA4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25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5DE10C-AF17-44E8-9D60-856AA235FF48}" type="datetimeFigureOut">
              <a:rPr lang="en-GB"/>
              <a:pPr>
                <a:defRPr/>
              </a:pPr>
              <a:t>18/09/2020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396964-1D4F-4E51-9B2D-96002D50D55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7337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F394D-7B70-40B4-94AD-CCA05094FB5C}" type="datetimeFigureOut">
              <a:rPr lang="en-GB"/>
              <a:pPr>
                <a:defRPr/>
              </a:pPr>
              <a:t>18/09/2020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F95376-95C4-4355-BB0C-487EEBFD196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0050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0FF989-F291-450B-A322-B19275F56679}" type="datetimeFigureOut">
              <a:rPr lang="en-GB"/>
              <a:pPr>
                <a:defRPr/>
              </a:pPr>
              <a:t>18/09/2020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EDF26-EEE2-4535-B92E-21A5F5BB6AD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54254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22197-2606-4071-8965-FA94D022F04D}" type="datetimeFigureOut">
              <a:rPr lang="en-GB"/>
              <a:pPr>
                <a:defRPr/>
              </a:pPr>
              <a:t>18/09/2020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2AF4AF-4601-4AC6-BFD2-48EAB085265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7433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114B80-2EB7-4060-B13A-E0327748DFED}" type="datetimeFigureOut">
              <a:rPr lang="en-GB"/>
              <a:pPr>
                <a:defRPr/>
              </a:pPr>
              <a:t>18/09/2020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04B735-47B8-470F-B882-4B0A9C5DC88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51975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0D2A6-A638-4693-A62A-6DD7814CEC5F}" type="datetimeFigureOut">
              <a:rPr lang="en-GB"/>
              <a:pPr>
                <a:defRPr/>
              </a:pPr>
              <a:t>18/09/2020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A160B-BDE7-4150-993C-0527E9656CE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8811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D0DB94-5E69-4E43-9455-C1B86C68F40A}" type="datetimeFigureOut">
              <a:rPr lang="en-GB"/>
              <a:pPr>
                <a:defRPr/>
              </a:pPr>
              <a:t>18/09/2020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B666-123D-4503-BC90-D23367346A4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1701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865FB1-4E25-4B17-A59C-81AB98AAD51E}" type="datetimeFigureOut">
              <a:rPr lang="en-GB"/>
              <a:pPr>
                <a:defRPr/>
              </a:pPr>
              <a:t>18/09/2020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905CFE-753D-40F5-A825-259BC322061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2966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9B37B61-E4BF-4EBB-B765-4F0D837C2D63}" type="datetimeFigureOut">
              <a:rPr lang="en-GB"/>
              <a:pPr>
                <a:defRPr/>
              </a:pPr>
              <a:t>18/09/2020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8436501-BDF2-440C-BE14-AEF4FEA0898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C19E6-8B0B-974C-8F74-D9BCA3B0DD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114" y="1042987"/>
            <a:ext cx="7772400" cy="1470025"/>
          </a:xfrm>
        </p:spPr>
        <p:txBody>
          <a:bodyPr/>
          <a:lstStyle/>
          <a:p>
            <a:r>
              <a:rPr lang="en-GB" dirty="0"/>
              <a:t>Programme Design for Resistance Training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CC6475-D3CB-FF4D-9CB4-64C7648ACF7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Based on Chapter 17 – Haff &amp; Triplett (2016)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32174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6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Principles of Anaerobic Exercise Prescription</a:t>
            </a:r>
          </a:p>
        </p:txBody>
      </p:sp>
      <p:sp>
        <p:nvSpPr>
          <p:cNvPr id="10243" name="Rectangle 7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Resistance training program design variables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Needs analysis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Exercise selection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Training frequency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Exercise order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Training load and repetitions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Volume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Rest periods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1: Needs Analysis </a:t>
            </a:r>
          </a:p>
        </p:txBody>
      </p:sp>
      <p:sp>
        <p:nvSpPr>
          <p:cNvPr id="12291" name="Rectangle 5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91318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Needs analysis is a two-stage process that includes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An evaluation of the requirements and characteristics of the sport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An assessment of the athlete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0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0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0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1: Needs Analysis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40417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Evaluation of the sport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Movement analysis: body and limb movement patterns and muscular involvement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Physiological analysis: strength, power, hypertrophy, and muscular endurance priorities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Injury analysis</a:t>
            </a:r>
            <a:r>
              <a:rPr lang="en-US" altLang="en-US">
                <a:ea typeface="ＭＳ Ｐゴシック" panose="020B0600070205080204" pitchFamily="34" charset="-128"/>
              </a:rPr>
              <a:t>: common </a:t>
            </a:r>
            <a:r>
              <a:rPr lang="en-US" altLang="en-US" dirty="0">
                <a:ea typeface="ＭＳ Ｐゴシック" panose="020B0600070205080204" pitchFamily="34" charset="-128"/>
              </a:rPr>
              <a:t>sites for joint and muscle injury and causative factors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1: Needs Analysis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635000" y="1417638"/>
            <a:ext cx="8051800" cy="39417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Assessment of the athlete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Training status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Type of training program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Length of recent regular participation in previous training programs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Level of intensity involved in previous training programs 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Degree of exercise technique experience</a:t>
            </a:r>
          </a:p>
          <a:p>
            <a:pPr lvl="2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13721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74638"/>
            <a:ext cx="8549887" cy="3569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1: Needs Analysis</a:t>
            </a:r>
          </a:p>
        </p:txBody>
      </p:sp>
      <p:sp>
        <p:nvSpPr>
          <p:cNvPr id="20483" name="Rectangle 5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Assessment of the athlete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Physical testing and evaluation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Tests should relate to the athlete’s sport.  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Use the results of the movement analysis to select tests.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After testing, compare results with normative or descriptive data to determine the athlete’s strengths and weaknesses.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Primary resistance training goal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Typically to improve strength, power, hypertrophy, or muscular endurance.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Concentrate on one training outcome per season.</a:t>
            </a:r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141315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" y="440170"/>
            <a:ext cx="8676033" cy="30234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2: Exercise Selection </a:t>
            </a:r>
          </a:p>
        </p:txBody>
      </p:sp>
      <p:sp>
        <p:nvSpPr>
          <p:cNvPr id="24579" name="Rectangle 5"/>
          <p:cNvSpPr>
            <a:spLocks noGrp="1" noChangeArrowheads="1"/>
          </p:cNvSpPr>
          <p:nvPr>
            <p:ph idx="1"/>
          </p:nvPr>
        </p:nvSpPr>
        <p:spPr>
          <a:xfrm>
            <a:off x="571500" y="1417638"/>
            <a:ext cx="8051800" cy="40322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Choosing exercises for a resistance training program requires knowing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The movement and muscular requirements of the sport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An athlete’s exercise technique experience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Equipment available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The amount of training time available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2: Exercise Selection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635000" y="1300019"/>
            <a:ext cx="8051800" cy="4121150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Exercise type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Core exercises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Recruit one or more large muscle areas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Involve two or more primary joints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Receive priority because of their direct application to the sport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Assistance exercises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Recruit smaller muscle areas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Involve only one primary joint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Considered less important to improving sport performance</a:t>
            </a:r>
          </a:p>
          <a:p>
            <a:pPr lvl="2" fontAlgn="auto">
              <a:spcAft>
                <a:spcPts val="0"/>
              </a:spcAft>
              <a:defRPr/>
            </a:pPr>
            <a:endParaRPr lang="en-US" altLang="en-US" sz="60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2: Exercise Selection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401161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Exercise type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Structural exercises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Emphasize loading the spine directly or indirectly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Power exercises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Structural exercises that are performed very quickly or explosively</a:t>
            </a:r>
          </a:p>
          <a:p>
            <a:pPr lvl="2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2: Exercise Selection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546100" y="1334654"/>
            <a:ext cx="8051800" cy="41306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Movement analysis of the sport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Sport-specific exercises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The more similar the training activity is to the actual sport movement, the greater the likelihood that there will be a positive transfer to that sport.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This concept is called training </a:t>
            </a:r>
            <a:r>
              <a:rPr lang="en-US" altLang="en-US" i="1" dirty="0">
                <a:ea typeface="ＭＳ Ｐゴシック" panose="020B0600070205080204" pitchFamily="34" charset="-128"/>
              </a:rPr>
              <a:t>specificity</a:t>
            </a:r>
            <a:r>
              <a:rPr lang="en-US" altLang="en-US" dirty="0">
                <a:ea typeface="ＭＳ Ｐゴシック" panose="020B0600070205080204" pitchFamily="34" charset="-128"/>
              </a:rPr>
              <a:t> or </a:t>
            </a:r>
            <a:r>
              <a:rPr lang="en-US" altLang="en-US" i="1" dirty="0">
                <a:ea typeface="ＭＳ Ｐゴシック" panose="020B0600070205080204" pitchFamily="34" charset="-128"/>
              </a:rPr>
              <a:t>specific adaptation to imposed demands</a:t>
            </a:r>
            <a:r>
              <a:rPr lang="en-US" altLang="en-US" dirty="0">
                <a:ea typeface="ＭＳ Ｐゴシック" panose="020B0600070205080204" pitchFamily="34" charset="-128"/>
              </a:rPr>
              <a:t> (SAID).</a:t>
            </a:r>
          </a:p>
          <a:p>
            <a:pPr lvl="2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151555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74638"/>
            <a:ext cx="8250870" cy="40318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2: Exercise Selection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17638"/>
            <a:ext cx="8051800" cy="3971925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Movement analysis of the sport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Muscle balance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i="1">
                <a:ea typeface="ＭＳ Ｐゴシック" panose="020B0600070205080204" pitchFamily="34" charset="-128"/>
              </a:rPr>
              <a:t>Agonist:</a:t>
            </a:r>
            <a:r>
              <a:rPr lang="en-US" altLang="en-US">
                <a:ea typeface="ＭＳ Ｐゴシック" panose="020B0600070205080204" pitchFamily="34" charset="-128"/>
              </a:rPr>
              <a:t> The muscle or muscle group actively causing the movement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i="1">
                <a:ea typeface="ＭＳ Ｐゴシック" panose="020B0600070205080204" pitchFamily="34" charset="-128"/>
              </a:rPr>
              <a:t>Antagonist:</a:t>
            </a:r>
            <a:r>
              <a:rPr lang="en-US" altLang="en-US">
                <a:ea typeface="ＭＳ Ｐゴシック" panose="020B0600070205080204" pitchFamily="34" charset="-128"/>
              </a:rPr>
              <a:t> The sometimes passive muscle or muscle group located on the opposite side of the limb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Exercises to promote recovery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Do not involve high muscular stress or high stress on the nervous system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Promote movement and restoration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2: Exercise Selection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6867" name="Rectangle 5"/>
          <p:cNvSpPr>
            <a:spLocks noGrp="1" noChangeArrowheads="1"/>
          </p:cNvSpPr>
          <p:nvPr>
            <p:ph idx="1"/>
          </p:nvPr>
        </p:nvSpPr>
        <p:spPr>
          <a:xfrm>
            <a:off x="457200" y="1311564"/>
            <a:ext cx="8229600" cy="3916363"/>
          </a:xfrm>
        </p:spPr>
        <p:txBody>
          <a:bodyPr rtlCol="0">
            <a:normAutofit fontScale="92500"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Exercise technique experience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Do not assume that an athlete will perform an exercise correctly.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If there is any doubt, have the athlete demonstrate the exercise, and provide instruction as needed.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sz="400">
              <a:ea typeface="ＭＳ Ｐゴシック" panose="020B0600070205080204" pitchFamily="34" charset="-128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Availability of resistance training equipment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sz="400">
              <a:ea typeface="ＭＳ Ｐゴシック" panose="020B0600070205080204" pitchFamily="34" charset="-128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Available training time per session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Prioritize time-efficient exercises when time is limited.</a:t>
            </a:r>
          </a:p>
        </p:txBody>
      </p:sp>
    </p:spTree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3: Training Frequency 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242300" cy="384333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Training frequency is the number of training sessions completed in a given time period.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600" dirty="0">
              <a:ea typeface="ＭＳ Ｐゴシック" panose="020B0600070205080204" pitchFamily="34" charset="-128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For a resistance training program, a common time period is one week.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0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0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0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0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3: Training Frequency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546100" y="1311563"/>
            <a:ext cx="8051800" cy="38830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Training status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Training status affects the number of rest days needed between sessions.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A frequency of three workouts per week is recommended for many athletes to allow sufficient recovery between sessions.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GB" altLang="en-US" dirty="0">
                <a:ea typeface="ＭＳ Ｐゴシック" panose="020B0600070205080204" pitchFamily="34" charset="-128"/>
              </a:rPr>
            </a:br>
            <a:br>
              <a:rPr lang="en-GB" altLang="en-US" dirty="0">
                <a:ea typeface="ＭＳ Ｐゴシック" panose="020B0600070205080204" pitchFamily="34" charset="-128"/>
              </a:rPr>
            </a:br>
            <a:br>
              <a:rPr lang="en-GB" altLang="en-US" dirty="0">
                <a:ea typeface="ＭＳ Ｐゴシック" panose="020B0600070205080204" pitchFamily="34" charset="-128"/>
              </a:rPr>
            </a:br>
            <a:br>
              <a:rPr lang="en-GB" altLang="en-US" dirty="0">
                <a:ea typeface="ＭＳ Ｐゴシック" panose="020B0600070205080204" pitchFamily="34" charset="-128"/>
              </a:rPr>
            </a:br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161795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543" y="565150"/>
            <a:ext cx="8125257" cy="4367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3: Training Frequency</a:t>
            </a:r>
          </a:p>
        </p:txBody>
      </p:sp>
      <p:sp>
        <p:nvSpPr>
          <p:cNvPr id="163843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644900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Training status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More highly resistance-trained (intermediate or advanced) athletes can augment their training by using a split routine in which different muscle groups are trained on different days. </a:t>
            </a:r>
          </a:p>
          <a:p>
            <a:pPr lvl="1"/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GB" altLang="en-US" dirty="0">
                <a:ea typeface="ＭＳ Ｐゴシック" panose="020B0600070205080204" pitchFamily="34" charset="-128"/>
              </a:rPr>
            </a:br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165891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568036"/>
            <a:ext cx="8264751" cy="403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3: Training Frequency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5845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Sport season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Seasonal demands of the sport may limit the time available for resistance training.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3: Training Frequency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86238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Training load and exercise type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Athletes who train with maximal or near-maximal loads require more recovery time before their next training session.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3: Training Frequency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740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Other training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Training frequency is influenced by the overall amount of physical stress.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Consider the effects of</a:t>
            </a:r>
          </a:p>
          <a:p>
            <a:pPr lvl="2"/>
            <a:r>
              <a:rPr lang="en-US" altLang="en-US">
                <a:ea typeface="ＭＳ Ｐゴシック" panose="020B0600070205080204" pitchFamily="34" charset="-128"/>
              </a:rPr>
              <a:t>Other aerobic or anaerobic training</a:t>
            </a:r>
          </a:p>
          <a:p>
            <a:pPr lvl="2"/>
            <a:r>
              <a:rPr lang="en-US" altLang="en-US">
                <a:ea typeface="ＭＳ Ｐゴシック" panose="020B0600070205080204" pitchFamily="34" charset="-128"/>
              </a:rPr>
              <a:t>Sport skill practice</a:t>
            </a:r>
          </a:p>
          <a:p>
            <a:pPr lvl="2"/>
            <a:r>
              <a:rPr lang="en-US" altLang="en-US">
                <a:ea typeface="ＭＳ Ｐゴシック" panose="020B0600070205080204" pitchFamily="34" charset="-128"/>
              </a:rPr>
              <a:t>Physically demanding occupations</a:t>
            </a:r>
          </a:p>
        </p:txBody>
      </p:sp>
    </p:spTree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4: Exercise Order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3559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Exercise order is the sequence of resistance exercises performed during one training session.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0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0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0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0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0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0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0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4: Exercise Order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59395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8925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Power, other core, then assistance exercises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Power exercises (such as the snatch, hang clean, power clean, and push jerk) should be performed</a:t>
            </a:r>
            <a:br>
              <a:rPr lang="en-US" altLang="en-US" dirty="0">
                <a:ea typeface="ＭＳ Ｐゴシック" panose="020B0600070205080204" pitchFamily="34" charset="-128"/>
              </a:rPr>
            </a:br>
            <a:r>
              <a:rPr lang="en-US" altLang="en-US" dirty="0">
                <a:ea typeface="ＭＳ Ｐゴシック" panose="020B0600070205080204" pitchFamily="34" charset="-128"/>
              </a:rPr>
              <a:t>first in a training session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Followed by other nonpower core exercises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Then assistance exercises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4: Exercise Order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>
          <a:xfrm>
            <a:off x="635000" y="1417638"/>
            <a:ext cx="8051800" cy="391318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Upper and lower body exercises (alternated)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One method of providing the opportunity for athletes to recover more fully between exercises is to alternate upper body exercises with lower body exercises.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If the exercises are performed with minimal rest periods, this method is also referred to as </a:t>
            </a:r>
            <a:r>
              <a:rPr lang="en-US" altLang="en-US" i="1" dirty="0">
                <a:ea typeface="ＭＳ Ｐゴシック" panose="020B0600070205080204" pitchFamily="34" charset="-128"/>
              </a:rPr>
              <a:t>circuit training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4: Exercise Order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8735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“Push” and “pull” exercises (alternated)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Another method of improving recovery and recruitment between exercises is to alternate pushing exercises (bench press, shoulder press, and triceps extension) with pulling exercises (lat pulldown, bent-over row, biceps curl).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4: Exercise Order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Supersets and compound sets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A </a:t>
            </a:r>
            <a:r>
              <a:rPr lang="en-US" altLang="en-US" i="1" dirty="0">
                <a:ea typeface="ＭＳ Ｐゴシック" panose="020B0600070205080204" pitchFamily="34" charset="-128"/>
              </a:rPr>
              <a:t>superset</a:t>
            </a:r>
            <a:r>
              <a:rPr lang="en-US" altLang="en-US" dirty="0">
                <a:ea typeface="ＭＳ Ｐゴシック" panose="020B0600070205080204" pitchFamily="34" charset="-128"/>
              </a:rPr>
              <a:t> involves two sequentially performed exercises that stress two opposing muscles or muscle areas (i.e., an agonist and its antagonist).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A </a:t>
            </a:r>
            <a:r>
              <a:rPr lang="en-US" altLang="en-US" i="1" dirty="0">
                <a:ea typeface="ＭＳ Ｐゴシック" panose="020B0600070205080204" pitchFamily="34" charset="-128"/>
              </a:rPr>
              <a:t>compound set</a:t>
            </a:r>
            <a:r>
              <a:rPr lang="en-US" altLang="en-US" dirty="0">
                <a:ea typeface="ＭＳ Ｐゴシック" panose="020B0600070205080204" pitchFamily="34" charset="-128"/>
              </a:rPr>
              <a:t> involves sequentially performing two different exercises for the same muscle group. 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4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Step 5: Training Load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and Repetitions </a:t>
            </a:r>
          </a:p>
        </p:txBody>
      </p:sp>
      <p:sp>
        <p:nvSpPr>
          <p:cNvPr id="67587" name="Rectangle 5"/>
          <p:cNvSpPr>
            <a:spLocks noGrp="1" noChangeArrowheads="1"/>
          </p:cNvSpPr>
          <p:nvPr>
            <p:ph idx="1"/>
          </p:nvPr>
        </p:nvSpPr>
        <p:spPr>
          <a:xfrm>
            <a:off x="546100" y="1417638"/>
            <a:ext cx="8051800" cy="4041775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Terminology used to quantify and qualify mechanical work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Mechanical work = force </a:t>
            </a:r>
            <a:r>
              <a:rPr lang="en-US" altLang="en-US">
                <a:ea typeface="ＭＳ Ｐゴシック" panose="020B0600070205080204" pitchFamily="34" charset="-128"/>
                <a:cs typeface="Arial" panose="020B0604020202020204" pitchFamily="34" charset="0"/>
              </a:rPr>
              <a:t>×</a:t>
            </a:r>
            <a:r>
              <a:rPr lang="en-US" altLang="en-US">
                <a:ea typeface="ＭＳ Ｐゴシック" panose="020B0600070205080204" pitchFamily="34" charset="-128"/>
              </a:rPr>
              <a:t> displacement.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Volume-load is a practical measure for the quantity of work performed in resistance training.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Volume-load = weight units </a:t>
            </a:r>
            <a:r>
              <a:rPr lang="en-US" altLang="en-US">
                <a:ea typeface="ＭＳ Ｐゴシック" panose="020B0600070205080204" pitchFamily="34" charset="-128"/>
                <a:cs typeface="Arial" panose="020B0604020202020204" pitchFamily="34" charset="0"/>
              </a:rPr>
              <a:t>×</a:t>
            </a:r>
            <a:r>
              <a:rPr lang="en-US" altLang="en-US">
                <a:ea typeface="ＭＳ Ｐゴシック" panose="020B0600070205080204" pitchFamily="34" charset="-128"/>
              </a:rPr>
              <a:t> repetitions.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Arrangement of repetitions and sets affects the intensity value, a measure of the quality of work performed.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Step 5: Training Load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and Repetitions </a:t>
            </a:r>
            <a:r>
              <a:rPr lang="en-US" altLang="en-US" sz="2400" i="1">
                <a:ea typeface="ＭＳ Ｐゴシック" panose="020B0600070205080204" pitchFamily="34" charset="-128"/>
              </a:rPr>
              <a:t>(continued)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69635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400208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Relationship between load and repetitions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The heavier the load, the lower the number of repetitions that can be performed.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Load is commonly characterized as a percentage of a 1-repetition maximum (1RM) or as a repetition maximum (RM).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Key Terms 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idx="1"/>
          </p:nvPr>
        </p:nvSpPr>
        <p:spPr>
          <a:xfrm>
            <a:off x="635000" y="1417638"/>
            <a:ext cx="8051800" cy="4060825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load: Most simplistically refers to the amount of weight assigned to an exercise set; often characterized as the most critical aspect of a resistance training program.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1-repetition maximum (1RM): Greatest amount of weight that can be lifted with proper technique for only one repetition.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repetition maximum (RM): Most weight lifted for a specified number of repetitions. </a:t>
            </a:r>
            <a:endParaRPr lang="en-US" altLang="en-US" sz="1400" i="1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192515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9290" y="274638"/>
            <a:ext cx="4380275" cy="51517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Step 5: Training Load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and Repetitions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546100" y="1417638"/>
            <a:ext cx="8051800" cy="413067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1RM and multiple-RM testing options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Testing the 1RM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1RM testing requires adequate training status (intermediate or advanced) and experience with the exercises being tested.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Choose core exercises for 1RM testing.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Choose exercises that can accurately and consistently assess muscular strength and that allow the athlete to maintain correct body position throughout the testing.</a:t>
            </a:r>
          </a:p>
          <a:p>
            <a:pPr lvl="2" fontAlgn="auto">
              <a:spcAft>
                <a:spcPts val="0"/>
              </a:spcAft>
              <a:defRPr/>
            </a:pPr>
            <a:endParaRPr lang="en-US" altLang="en-US" sz="6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Step 5: Training Load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and Repetitions</a:t>
            </a:r>
          </a:p>
        </p:txBody>
      </p:sp>
      <p:sp>
        <p:nvSpPr>
          <p:cNvPr id="196611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4002088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1RM and multiple-RM testing options 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Estimate a 1RM using a table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Estimate a 1RM using prediction equations</a:t>
            </a:r>
          </a:p>
          <a:p>
            <a:pPr lvl="2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Equations are available to predict the 1RM from multiple-RM loads.</a:t>
            </a:r>
          </a:p>
          <a:p>
            <a:pPr lvl="2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They are most accurate when based on low (</a:t>
            </a:r>
            <a:r>
              <a:rPr lang="en-US" altLang="en-US">
                <a:ea typeface="ＭＳ Ｐゴシック" panose="020B0600070205080204" pitchFamily="34" charset="-128"/>
                <a:cs typeface="Arial" panose="020B0604020202020204" pitchFamily="34" charset="0"/>
              </a:rPr>
              <a:t>≤10) </a:t>
            </a:r>
            <a:r>
              <a:rPr lang="en-US" altLang="en-US">
                <a:ea typeface="ＭＳ Ｐゴシック" panose="020B0600070205080204" pitchFamily="34" charset="-128"/>
              </a:rPr>
              <a:t>multiple-RM testing (heavy loads).</a:t>
            </a:r>
          </a:p>
          <a:p>
            <a:pPr lvl="2"/>
            <a:endParaRPr lang="en-US" altLang="en-US" sz="6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Step 5: Training Load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and Repetitions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544888"/>
          </a:xfrm>
        </p:spPr>
        <p:txBody>
          <a:bodyPr rtlCol="0"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1RM and multiple-RM testing options 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Multiple-RM testing based on goal repetitions</a:t>
            </a:r>
          </a:p>
          <a:p>
            <a:pPr lvl="2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Requires the strength and conditioning professional to first decide the number of repetitions (i.e., the goal repetitions) the athlete will perform in the actual program for the exercise being tested.</a:t>
            </a:r>
          </a:p>
          <a:p>
            <a:pPr lvl="2" fontAlgn="auto"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Step 5: Training Load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and Repetitions </a:t>
            </a:r>
            <a:r>
              <a:rPr lang="en-US" altLang="en-US" sz="2400" i="1">
                <a:ea typeface="ＭＳ Ｐゴシック" panose="020B0600070205080204" pitchFamily="34" charset="-128"/>
              </a:rPr>
              <a:t>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007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Assigning load and repetitions based on the training goal 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Once decided on, the training goal can be applied to determine specific load and repetition assignments via the RM continuum, a percentage of the 1RM, or the results of multiple-RM testing.</a:t>
            </a:r>
          </a:p>
        </p:txBody>
      </p:sp>
    </p:spTree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2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204803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4545" y="274638"/>
            <a:ext cx="5830455" cy="54470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Step 5: Training Load and Repetitions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Assigning load and repetitions based on the training goal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Repetition maximum continuum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Use relatively heavy loads if the goal is strength or power.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Use moderate loads for hypertrophy.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Use light loads for muscular endurance.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A certain RM emphasizes a certain outcome (indicated by the larger font sizes), but training benefits are blended at any given RM.</a:t>
            </a:r>
          </a:p>
        </p:txBody>
      </p:sp>
    </p:spTree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20889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18" y="846138"/>
            <a:ext cx="8996363" cy="368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Step 5: Training Load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and Repetitions</a:t>
            </a:r>
          </a:p>
        </p:txBody>
      </p:sp>
      <p:sp>
        <p:nvSpPr>
          <p:cNvPr id="94211" name="Rectangle 3"/>
          <p:cNvSpPr>
            <a:spLocks noGrp="1" noChangeArrowheads="1"/>
          </p:cNvSpPr>
          <p:nvPr>
            <p:ph idx="1"/>
          </p:nvPr>
        </p:nvSpPr>
        <p:spPr>
          <a:xfrm>
            <a:off x="635000" y="1634836"/>
            <a:ext cx="8051800" cy="40227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Assigning load and repetitions based on the training goal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Percentage of the 1RM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The relationship between the percentage of the 1RM and the estimated number of repetitions that can be performed at that load.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The training goal is attained when the athlete lifts a load of a certain percentage of the 1RM for the goal number of repetitions.</a:t>
            </a:r>
          </a:p>
          <a:p>
            <a:pPr lvl="2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99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212995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3818" y="169011"/>
            <a:ext cx="4592493" cy="54862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Step 5: Training Load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and Repetitions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84333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Assigning load and repetitions based on the training goal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Percentage of the 1RM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Particular load and repetition assignments are indicated for athletes training for </a:t>
            </a:r>
            <a:r>
              <a:rPr lang="en-US" altLang="en-US" i="1" dirty="0">
                <a:ea typeface="ＭＳ Ｐゴシック" panose="020B0600070205080204" pitchFamily="34" charset="-128"/>
              </a:rPr>
              <a:t>single-effort power events</a:t>
            </a:r>
            <a:r>
              <a:rPr lang="en-US" altLang="en-US" dirty="0">
                <a:ea typeface="ＭＳ Ｐゴシック" panose="020B0600070205080204" pitchFamily="34" charset="-128"/>
              </a:rPr>
              <a:t> (e.g., shot put, high jump, weightlifting) and for </a:t>
            </a:r>
            <a:r>
              <a:rPr lang="en-US" altLang="en-US" i="1" dirty="0">
                <a:ea typeface="ＭＳ Ｐゴシック" panose="020B0600070205080204" pitchFamily="34" charset="-128"/>
              </a:rPr>
              <a:t>multiple-effort power events</a:t>
            </a:r>
            <a:r>
              <a:rPr lang="en-US" altLang="en-US" dirty="0">
                <a:ea typeface="ＭＳ Ｐゴシック" panose="020B0600070205080204" pitchFamily="34" charset="-128"/>
              </a:rPr>
              <a:t> (e.g., basketball, volleyball).</a:t>
            </a:r>
          </a:p>
          <a:p>
            <a:pPr lvl="3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1371600" lvl="3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1371600" lvl="3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1371600" lvl="3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4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Step 5: Training Load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and Repetitions </a:t>
            </a:r>
            <a:r>
              <a:rPr lang="en-US" altLang="en-US" sz="2400" i="1">
                <a:ea typeface="ＭＳ Ｐゴシック" panose="020B0600070205080204" pitchFamily="34" charset="-128"/>
              </a:rPr>
              <a:t>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00355" name="Rectangle 5"/>
          <p:cNvSpPr>
            <a:spLocks noGrp="1" noChangeArrowheads="1"/>
          </p:cNvSpPr>
          <p:nvPr>
            <p:ph idx="1"/>
          </p:nvPr>
        </p:nvSpPr>
        <p:spPr>
          <a:xfrm>
            <a:off x="571500" y="1588655"/>
            <a:ext cx="8051800" cy="388302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Variation of the training load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“Heavy day” loads are designed to be full repetition maximums, the greatest resistance that can be successfully lifted for the goal number of repetitions. 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The loads for the other training days are reduced to provide recovery after the heavy day while still maintaining sufficient training frequency and volume.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Step 5: Training Load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and Repetitions </a:t>
            </a:r>
            <a:r>
              <a:rPr lang="en-US" altLang="en-US" sz="2400" i="1">
                <a:ea typeface="ＭＳ Ｐゴシック" panose="020B0600070205080204" pitchFamily="34" charset="-128"/>
              </a:rPr>
              <a:t>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02403" name="Rectangle 3"/>
          <p:cNvSpPr>
            <a:spLocks noGrp="1" noChangeArrowheads="1"/>
          </p:cNvSpPr>
          <p:nvPr>
            <p:ph idx="1"/>
          </p:nvPr>
        </p:nvSpPr>
        <p:spPr>
          <a:xfrm>
            <a:off x="546100" y="1542473"/>
            <a:ext cx="8051800" cy="393223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Progression of the training load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Timing load increases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As the athlete adapts to the training stimulus, loads must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>
                <a:ea typeface="ＭＳ Ｐゴシック" panose="020B0600070205080204" pitchFamily="34" charset="-128"/>
              </a:rPr>
              <a:t>be increased so that improvements will continue over time.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Monitoring each athlete’s training and response helps the strength and conditioning professional know when and to what extent loads should be increased.</a:t>
            </a:r>
          </a:p>
          <a:p>
            <a:pPr lvl="2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1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Key Term</a:t>
            </a:r>
          </a:p>
        </p:txBody>
      </p:sp>
      <p:sp>
        <p:nvSpPr>
          <p:cNvPr id="10240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2-for-2 rule: A conservative method that can be used to increase an athlete’s training loads; if the athlete can perform two or more repeti-tions over his or her assigned repetition goal in the last set in two consecutive workouts for a given exercise, weight should be added to that exercise for the next training session.</a:t>
            </a:r>
          </a:p>
        </p:txBody>
      </p:sp>
    </p:spTree>
  </p:cSld>
  <p:clrMapOvr>
    <a:masterClrMapping/>
  </p:clrMapOvr>
  <p:transition spd="slow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>
          <a:xfrm>
            <a:off x="387350" y="506413"/>
            <a:ext cx="85344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Step 5: Training Load 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and Repetitions</a:t>
            </a:r>
          </a:p>
        </p:txBody>
      </p:sp>
      <p:sp>
        <p:nvSpPr>
          <p:cNvPr id="2222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Progression of the training load 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Quantity of load increases </a:t>
            </a:r>
          </a:p>
          <a:p>
            <a:pPr lvl="2"/>
            <a:r>
              <a:rPr lang="en-US" altLang="en-US">
                <a:ea typeface="ＭＳ Ｐゴシック" panose="020B0600070205080204" pitchFamily="34" charset="-128"/>
              </a:rPr>
              <a:t>Table 17.10 (next slide) provides general recommendations.</a:t>
            </a:r>
          </a:p>
          <a:p>
            <a:pPr lvl="2"/>
            <a:r>
              <a:rPr lang="en-US" altLang="en-US">
                <a:ea typeface="ＭＳ Ｐゴシック" panose="020B0600070205080204" pitchFamily="34" charset="-128"/>
              </a:rPr>
              <a:t>Variations in training status, volume-loads, and exercises greatly influence appropriate load increases.</a:t>
            </a:r>
          </a:p>
          <a:p>
            <a:pPr lvl="2"/>
            <a:r>
              <a:rPr lang="en-US" altLang="en-US">
                <a:ea typeface="ＭＳ Ｐゴシック" panose="020B0600070205080204" pitchFamily="34" charset="-128"/>
              </a:rPr>
              <a:t>Relative load increases of 2.5% to 10% can be used in place of the absolute values in table 17.10.</a:t>
            </a:r>
          </a:p>
        </p:txBody>
      </p:sp>
    </p:spTree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5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Table 17.10</a:t>
            </a:r>
          </a:p>
        </p:txBody>
      </p:sp>
      <p:pic>
        <p:nvPicPr>
          <p:cNvPr id="22425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570" y="1679027"/>
            <a:ext cx="8790612" cy="2726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6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Key Terms</a:t>
            </a:r>
          </a:p>
        </p:txBody>
      </p:sp>
      <p:sp>
        <p:nvSpPr>
          <p:cNvPr id="107523" name="Rectangle 9"/>
          <p:cNvSpPr>
            <a:spLocks noGrp="1" noChangeArrowheads="1"/>
          </p:cNvSpPr>
          <p:nvPr>
            <p:ph idx="1"/>
          </p:nvPr>
        </p:nvSpPr>
        <p:spPr>
          <a:xfrm>
            <a:off x="546100" y="1195388"/>
            <a:ext cx="8051800" cy="4611687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volume: The total amount of weight lifted in a training session.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set: A group of repetitions sequentially performed before the athlete stops to rest.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repetition-volume: The total number of repeti-tions performed during a workout session.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volume-load: The total number of sets multi-plied by the number of repetitions per set, multiplied by the weight lifted per rep.</a:t>
            </a:r>
          </a:p>
        </p:txBody>
      </p:sp>
    </p:spTree>
  </p:cSld>
  <p:clrMapOvr>
    <a:masterClrMapping/>
  </p:clrMapOvr>
  <p:transition spd="slow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6: Volume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417638"/>
            <a:ext cx="8051800" cy="39925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Multiple versus single sets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Single-set training may be appropriate for untrained individuals or during the first several months of training.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But many studies indicate that higher volumes are necessary to promote further gains in strength, especially for intermediate and advanced resistance-trained athletes.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6: Volume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113667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86238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Training status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It is appropriate for an athlete to perform only one or two sets as a beginner and to add sets as he or she becomes better trained.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6: Volume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15715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40227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Primary resistance training goal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Training volume is directly based on the resistance training goal.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Table 17.11</a:t>
            </a:r>
          </a:p>
        </p:txBody>
      </p:sp>
      <p:pic>
        <p:nvPicPr>
          <p:cNvPr id="23449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2118" y="274638"/>
            <a:ext cx="4737577" cy="5122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6: Volume</a:t>
            </a:r>
          </a:p>
        </p:txBody>
      </p:sp>
      <p:sp>
        <p:nvSpPr>
          <p:cNvPr id="119811" name="Rectangle 5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9719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Primary resistance training goal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Strength and power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Volume assignments for power training are typically lower than those for strength training in order to maximize the quality of exercise.</a:t>
            </a:r>
          </a:p>
          <a:p>
            <a:pPr lvl="2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6: Volume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198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Primary resistance training goal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Hypertrophy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Increases in muscular size are associated with higher training volumes and performing three or more exercises per muscle group.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Muscular endurance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>
                <a:ea typeface="ＭＳ Ｐゴシック" panose="020B0600070205080204" pitchFamily="34" charset="-128"/>
              </a:rPr>
              <a:t>Programs for muscular endurance involve many repetitions (12 or more) per set, lighter loads, and fewer sets.</a:t>
            </a:r>
          </a:p>
        </p:txBody>
      </p:sp>
    </p:spTree>
  </p:cSld>
  <p:clrMapOvr>
    <a:masterClrMapping/>
  </p:clrMapOvr>
  <p:transition spd="slow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2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7: Rest Periods</a:t>
            </a:r>
          </a:p>
        </p:txBody>
      </p:sp>
      <p:sp>
        <p:nvSpPr>
          <p:cNvPr id="240643" name="Rectangle 7"/>
          <p:cNvSpPr>
            <a:spLocks noGrp="1" noChangeArrowheads="1"/>
          </p:cNvSpPr>
          <p:nvPr>
            <p:ph idx="1"/>
          </p:nvPr>
        </p:nvSpPr>
        <p:spPr>
          <a:xfrm>
            <a:off x="457200" y="1417638"/>
            <a:ext cx="8051800" cy="3962400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The time dedicated to recovery between sets and exercises is called the </a:t>
            </a:r>
            <a:r>
              <a:rPr lang="en-US" altLang="en-US" i="1">
                <a:ea typeface="ＭＳ Ｐゴシック" panose="020B0600070205080204" pitchFamily="34" charset="-128"/>
              </a:rPr>
              <a:t>rest period</a:t>
            </a:r>
            <a:r>
              <a:rPr lang="en-US" altLang="en-US">
                <a:ea typeface="ＭＳ Ｐゴシック" panose="020B0600070205080204" pitchFamily="34" charset="-128"/>
              </a:rPr>
              <a:t> or </a:t>
            </a:r>
            <a:r>
              <a:rPr lang="en-US" altLang="en-US" i="1">
                <a:ea typeface="ＭＳ Ｐゴシック" panose="020B0600070205080204" pitchFamily="34" charset="-128"/>
              </a:rPr>
              <a:t>interset rest</a:t>
            </a:r>
            <a:r>
              <a:rPr lang="en-US" altLang="en-US">
                <a:ea typeface="ＭＳ Ｐゴシック" panose="020B0600070205080204" pitchFamily="34" charset="-128"/>
              </a:rPr>
              <a:t>.</a:t>
            </a:r>
          </a:p>
          <a:p>
            <a:endParaRPr lang="en-US" altLang="en-US" sz="600">
              <a:ea typeface="ＭＳ Ｐゴシック" panose="020B0600070205080204" pitchFamily="34" charset="-128"/>
            </a:endParaRPr>
          </a:p>
          <a:p>
            <a:r>
              <a:rPr lang="en-US" altLang="en-US">
                <a:ea typeface="ＭＳ Ｐゴシック" panose="020B0600070205080204" pitchFamily="34" charset="-128"/>
              </a:rPr>
              <a:t>The length of the rest period between sets and exercises is highly dependent on the goal of training, the relative load lifted, and the athlete’s training status.</a:t>
            </a:r>
          </a:p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69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Table 17.12</a:t>
            </a:r>
          </a:p>
        </p:txBody>
      </p:sp>
      <p:pic>
        <p:nvPicPr>
          <p:cNvPr id="242691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044" y="392547"/>
            <a:ext cx="4930359" cy="4561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7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7: Rest Periods </a:t>
            </a:r>
          </a:p>
        </p:txBody>
      </p:sp>
      <p:sp>
        <p:nvSpPr>
          <p:cNvPr id="128003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8735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Strength and power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Maximal or near-maximal loads require longer rest periods.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Guidelines range from 2 to 5 minutes.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slow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Step 7: Rest Periods</a:t>
            </a:r>
            <a:r>
              <a:rPr lang="en-US" altLang="en-US" sz="2400" i="1">
                <a:ea typeface="ＭＳ Ｐゴシック" panose="020B0600070205080204" pitchFamily="34" charset="-128"/>
              </a:rPr>
              <a:t> (continued)</a:t>
            </a:r>
            <a:r>
              <a:rPr lang="en-US" altLang="en-US">
                <a:ea typeface="ＭＳ Ｐゴシック" panose="020B0600070205080204" pitchFamily="34" charset="-128"/>
              </a:rPr>
              <a:t> </a:t>
            </a:r>
          </a:p>
        </p:txBody>
      </p:sp>
      <p:sp>
        <p:nvSpPr>
          <p:cNvPr id="24678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Hypertrophy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Short to moderate rest periods are required.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Typical strategies range from 30 seconds to 1.5 minutes.</a:t>
            </a:r>
          </a:p>
          <a:p>
            <a:r>
              <a:rPr lang="en-US" altLang="en-US">
                <a:ea typeface="ＭＳ Ｐゴシック" panose="020B0600070205080204" pitchFamily="34" charset="-128"/>
              </a:rPr>
              <a:t>Muscular endurance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Very short rest periods of 30 seconds or less are required.</a:t>
            </a: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Theme</Template>
  <TotalTime>4168</TotalTime>
  <Words>2351</Words>
  <Application>Microsoft Macintosh PowerPoint</Application>
  <PresentationFormat>On-screen Show (4:3)</PresentationFormat>
  <Paragraphs>384</Paragraphs>
  <Slides>58</Slides>
  <Notes>55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62" baseType="lpstr">
      <vt:lpstr>Arial</vt:lpstr>
      <vt:lpstr>Myriad Pro</vt:lpstr>
      <vt:lpstr>Times New Roman</vt:lpstr>
      <vt:lpstr>UWTSD Theme</vt:lpstr>
      <vt:lpstr>Programme Design for Resistance Training</vt:lpstr>
      <vt:lpstr>Principles of Anaerobic Exercise Prescription</vt:lpstr>
      <vt:lpstr>Step 1: Needs Analysis </vt:lpstr>
      <vt:lpstr>Step 1: Needs Analysis (continued)</vt:lpstr>
      <vt:lpstr>Step 1: Needs Analysis (continued)</vt:lpstr>
      <vt:lpstr>PowerPoint Presentation</vt:lpstr>
      <vt:lpstr>Step 1: Needs Analysis</vt:lpstr>
      <vt:lpstr>PowerPoint Presentation</vt:lpstr>
      <vt:lpstr>Step 2: Exercise Selection </vt:lpstr>
      <vt:lpstr>Step 2: Exercise Selection (continued)</vt:lpstr>
      <vt:lpstr>Step 2: Exercise Selection (continued)</vt:lpstr>
      <vt:lpstr>Step 2: Exercise Selection (continued)</vt:lpstr>
      <vt:lpstr>PowerPoint Presentation</vt:lpstr>
      <vt:lpstr>Step 2: Exercise Selection</vt:lpstr>
      <vt:lpstr>Step 2: Exercise Selection (continued)</vt:lpstr>
      <vt:lpstr>Step 3: Training Frequency </vt:lpstr>
      <vt:lpstr>Step 3: Training Frequency (continued)</vt:lpstr>
      <vt:lpstr>    </vt:lpstr>
      <vt:lpstr>Step 3: Training Frequency</vt:lpstr>
      <vt:lpstr> </vt:lpstr>
      <vt:lpstr>Step 3: Training Frequency</vt:lpstr>
      <vt:lpstr>Step 3: Training Frequency</vt:lpstr>
      <vt:lpstr>Step 3: Training Frequency (continued)</vt:lpstr>
      <vt:lpstr>Step 4: Exercise Order</vt:lpstr>
      <vt:lpstr>Step 4: Exercise Order (continued)</vt:lpstr>
      <vt:lpstr>Step 4: Exercise Order (continued)</vt:lpstr>
      <vt:lpstr>Step 4: Exercise Order (continued)</vt:lpstr>
      <vt:lpstr>Step 4: Exercise Order (continued)</vt:lpstr>
      <vt:lpstr>Step 5: Training Load  and Repetitions </vt:lpstr>
      <vt:lpstr>Step 5: Training Load  and Repetitions (continued)</vt:lpstr>
      <vt:lpstr>Key Terms </vt:lpstr>
      <vt:lpstr>PowerPoint Presentation</vt:lpstr>
      <vt:lpstr>Step 5: Training Load  and Repetitions</vt:lpstr>
      <vt:lpstr>Step 5: Training Load  and Repetitions</vt:lpstr>
      <vt:lpstr>Step 5: Training Load  and Repetitions</vt:lpstr>
      <vt:lpstr>Step 5: Training Load  and Repetitions (continued)</vt:lpstr>
      <vt:lpstr>PowerPoint Presentation</vt:lpstr>
      <vt:lpstr>Step 5: Training Load and Repetitions</vt:lpstr>
      <vt:lpstr>PowerPoint Presentation</vt:lpstr>
      <vt:lpstr>Step 5: Training Load  and Repetitions</vt:lpstr>
      <vt:lpstr>PowerPoint Presentation</vt:lpstr>
      <vt:lpstr>Step 5: Training Load  and Repetitions</vt:lpstr>
      <vt:lpstr>Step 5: Training Load  and Repetitions (continued)</vt:lpstr>
      <vt:lpstr>Step 5: Training Load  and Repetitions (continued)</vt:lpstr>
      <vt:lpstr>Key Term</vt:lpstr>
      <vt:lpstr>Step 5: Training Load  and Repetitions</vt:lpstr>
      <vt:lpstr>Table 17.10</vt:lpstr>
      <vt:lpstr>Key Terms</vt:lpstr>
      <vt:lpstr>Step 6: Volume</vt:lpstr>
      <vt:lpstr>Step 6: Volume (continued)</vt:lpstr>
      <vt:lpstr>Step 6: Volume (continued)</vt:lpstr>
      <vt:lpstr>Table 17.11</vt:lpstr>
      <vt:lpstr>Step 6: Volume</vt:lpstr>
      <vt:lpstr>Step 6: Volume (continued)</vt:lpstr>
      <vt:lpstr>Step 7: Rest Periods</vt:lpstr>
      <vt:lpstr>Table 17.12</vt:lpstr>
      <vt:lpstr>Step 7: Rest Periods </vt:lpstr>
      <vt:lpstr>Step 7: Rest Periods (continued) </vt:lpstr>
    </vt:vector>
  </TitlesOfParts>
  <Company>Human Kinetics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Package</dc:title>
  <dc:creator>Courtney GOODMAN</dc:creator>
  <cp:lastModifiedBy>Geraint Forster</cp:lastModifiedBy>
  <cp:revision>130</cp:revision>
  <dcterms:created xsi:type="dcterms:W3CDTF">2008-06-09T17:57:07Z</dcterms:created>
  <dcterms:modified xsi:type="dcterms:W3CDTF">2020-09-18T12:36:53Z</dcterms:modified>
</cp:coreProperties>
</file>