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15"/>
  </p:notesMasterIdLst>
  <p:handoutMasterIdLst>
    <p:handoutMasterId r:id="rId16"/>
  </p:handoutMasterIdLst>
  <p:sldIdLst>
    <p:sldId id="1497" r:id="rId5"/>
    <p:sldId id="1514" r:id="rId6"/>
    <p:sldId id="1499" r:id="rId7"/>
    <p:sldId id="1500" r:id="rId8"/>
    <p:sldId id="1518" r:id="rId9"/>
    <p:sldId id="1502" r:id="rId10"/>
    <p:sldId id="1516" r:id="rId11"/>
    <p:sldId id="1517" r:id="rId12"/>
    <p:sldId id="1511" r:id="rId13"/>
    <p:sldId id="151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0079" autoAdjust="0"/>
  </p:normalViewPr>
  <p:slideViewPr>
    <p:cSldViewPr snapToGrid="0">
      <p:cViewPr varScale="1">
        <p:scale>
          <a:sx n="47" d="100"/>
          <a:sy n="47" d="100"/>
        </p:scale>
        <p:origin x="77" y="912"/>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rlene elie" userId="c234b4f6351623cc" providerId="LiveId" clId="{75E3C913-AA98-48D8-8F3C-B405C266A49D}"/>
    <pc:docChg chg="undo custSel addSld delSld modSld sldOrd">
      <pc:chgData name="yrlene elie" userId="c234b4f6351623cc" providerId="LiveId" clId="{75E3C913-AA98-48D8-8F3C-B405C266A49D}" dt="2026-03-21T22:24:29.300" v="994" actId="2696"/>
      <pc:docMkLst>
        <pc:docMk/>
      </pc:docMkLst>
      <pc:sldChg chg="modSp mod">
        <pc:chgData name="yrlene elie" userId="c234b4f6351623cc" providerId="LiveId" clId="{75E3C913-AA98-48D8-8F3C-B405C266A49D}" dt="2026-03-20T22:06:51.066" v="989" actId="20577"/>
        <pc:sldMkLst>
          <pc:docMk/>
          <pc:sldMk cId="1773831372" sldId="1497"/>
        </pc:sldMkLst>
        <pc:spChg chg="mod">
          <ac:chgData name="yrlene elie" userId="c234b4f6351623cc" providerId="LiveId" clId="{75E3C913-AA98-48D8-8F3C-B405C266A49D}" dt="2026-03-20T22:06:51.066" v="989" actId="20577"/>
          <ac:spMkLst>
            <pc:docMk/>
            <pc:sldMk cId="1773831372" sldId="1497"/>
            <ac:spMk id="2" creationId="{1F057989-07E4-B482-9F2A-EBF670F7FA92}"/>
          </ac:spMkLst>
        </pc:spChg>
      </pc:sldChg>
      <pc:sldChg chg="modSp mod">
        <pc:chgData name="yrlene elie" userId="c234b4f6351623cc" providerId="LiveId" clId="{75E3C913-AA98-48D8-8F3C-B405C266A49D}" dt="2026-03-19T10:30:39.915" v="408" actId="20577"/>
        <pc:sldMkLst>
          <pc:docMk/>
          <pc:sldMk cId="1751885377" sldId="1499"/>
        </pc:sldMkLst>
        <pc:spChg chg="mod">
          <ac:chgData name="yrlene elie" userId="c234b4f6351623cc" providerId="LiveId" clId="{75E3C913-AA98-48D8-8F3C-B405C266A49D}" dt="2026-03-19T10:30:39.915" v="408" actId="20577"/>
          <ac:spMkLst>
            <pc:docMk/>
            <pc:sldMk cId="1751885377" sldId="1499"/>
            <ac:spMk id="3" creationId="{C45C6EC0-B6B5-A734-5B25-449240AD9B1D}"/>
          </ac:spMkLst>
        </pc:spChg>
      </pc:sldChg>
      <pc:sldChg chg="modSp mod">
        <pc:chgData name="yrlene elie" userId="c234b4f6351623cc" providerId="LiveId" clId="{75E3C913-AA98-48D8-8F3C-B405C266A49D}" dt="2026-03-19T10:24:19.576" v="363" actId="1076"/>
        <pc:sldMkLst>
          <pc:docMk/>
          <pc:sldMk cId="1858387724" sldId="1502"/>
        </pc:sldMkLst>
        <pc:spChg chg="mod">
          <ac:chgData name="yrlene elie" userId="c234b4f6351623cc" providerId="LiveId" clId="{75E3C913-AA98-48D8-8F3C-B405C266A49D}" dt="2026-03-19T10:24:19.576" v="363" actId="1076"/>
          <ac:spMkLst>
            <pc:docMk/>
            <pc:sldMk cId="1858387724" sldId="1502"/>
            <ac:spMk id="3" creationId="{B62DC41C-22C9-B475-CE37-D1450AE9D44B}"/>
          </ac:spMkLst>
        </pc:spChg>
        <pc:spChg chg="mod">
          <ac:chgData name="yrlene elie" userId="c234b4f6351623cc" providerId="LiveId" clId="{75E3C913-AA98-48D8-8F3C-B405C266A49D}" dt="2026-03-19T10:20:44.683" v="283" actId="14100"/>
          <ac:spMkLst>
            <pc:docMk/>
            <pc:sldMk cId="1858387724" sldId="1502"/>
            <ac:spMk id="4" creationId="{211314CA-CADF-E939-948A-7C3C98D6A472}"/>
          </ac:spMkLst>
        </pc:spChg>
      </pc:sldChg>
      <pc:sldChg chg="modSp mod">
        <pc:chgData name="yrlene elie" userId="c234b4f6351623cc" providerId="LiveId" clId="{75E3C913-AA98-48D8-8F3C-B405C266A49D}" dt="2026-03-19T12:37:32.163" v="988" actId="12"/>
        <pc:sldMkLst>
          <pc:docMk/>
          <pc:sldMk cId="2236553916" sldId="1511"/>
        </pc:sldMkLst>
        <pc:spChg chg="mod">
          <ac:chgData name="yrlene elie" userId="c234b4f6351623cc" providerId="LiveId" clId="{75E3C913-AA98-48D8-8F3C-B405C266A49D}" dt="2026-03-19T12:37:32.163" v="988" actId="12"/>
          <ac:spMkLst>
            <pc:docMk/>
            <pc:sldMk cId="2236553916" sldId="1511"/>
            <ac:spMk id="3" creationId="{3C6EE18F-CF72-C06C-3020-B9FA4DEAB729}"/>
          </ac:spMkLst>
        </pc:spChg>
      </pc:sldChg>
      <pc:sldChg chg="modSp mod">
        <pc:chgData name="yrlene elie" userId="c234b4f6351623cc" providerId="LiveId" clId="{75E3C913-AA98-48D8-8F3C-B405C266A49D}" dt="2026-03-20T22:07:17.272" v="990" actId="20577"/>
        <pc:sldMkLst>
          <pc:docMk/>
          <pc:sldMk cId="2002021855" sldId="1514"/>
        </pc:sldMkLst>
        <pc:spChg chg="mod">
          <ac:chgData name="yrlene elie" userId="c234b4f6351623cc" providerId="LiveId" clId="{75E3C913-AA98-48D8-8F3C-B405C266A49D}" dt="2026-03-20T22:07:17.272" v="990" actId="20577"/>
          <ac:spMkLst>
            <pc:docMk/>
            <pc:sldMk cId="2002021855" sldId="1514"/>
            <ac:spMk id="3" creationId="{8DE9521F-CC42-235E-F804-B826A36205D1}"/>
          </ac:spMkLst>
        </pc:spChg>
      </pc:sldChg>
      <pc:sldChg chg="modSp mod">
        <pc:chgData name="yrlene elie" userId="c234b4f6351623cc" providerId="LiveId" clId="{75E3C913-AA98-48D8-8F3C-B405C266A49D}" dt="2026-03-19T12:33:20.353" v="853" actId="20577"/>
        <pc:sldMkLst>
          <pc:docMk/>
          <pc:sldMk cId="2949280008" sldId="1516"/>
        </pc:sldMkLst>
        <pc:spChg chg="mod">
          <ac:chgData name="yrlene elie" userId="c234b4f6351623cc" providerId="LiveId" clId="{75E3C913-AA98-48D8-8F3C-B405C266A49D}" dt="2026-03-19T12:33:20.353" v="853" actId="20577"/>
          <ac:spMkLst>
            <pc:docMk/>
            <pc:sldMk cId="2949280008" sldId="1516"/>
            <ac:spMk id="4" creationId="{5751BC45-CAED-BB43-A297-009708D51D81}"/>
          </ac:spMkLst>
        </pc:spChg>
        <pc:spChg chg="mod">
          <ac:chgData name="yrlene elie" userId="c234b4f6351623cc" providerId="LiveId" clId="{75E3C913-AA98-48D8-8F3C-B405C266A49D}" dt="2026-03-19T10:55:56.524" v="732" actId="1076"/>
          <ac:spMkLst>
            <pc:docMk/>
            <pc:sldMk cId="2949280008" sldId="1516"/>
            <ac:spMk id="9" creationId="{D402804E-A49E-051B-8A36-419ABEFE61F0}"/>
          </ac:spMkLst>
        </pc:spChg>
        <pc:spChg chg="mod">
          <ac:chgData name="yrlene elie" userId="c234b4f6351623cc" providerId="LiveId" clId="{75E3C913-AA98-48D8-8F3C-B405C266A49D}" dt="2026-03-19T10:55:50.326" v="731" actId="1076"/>
          <ac:spMkLst>
            <pc:docMk/>
            <pc:sldMk cId="2949280008" sldId="1516"/>
            <ac:spMk id="10" creationId="{1241145C-1D43-9A47-2B56-B20AACDA5941}"/>
          </ac:spMkLst>
        </pc:spChg>
        <pc:graphicFrameChg chg="mod modGraphic">
          <ac:chgData name="yrlene elie" userId="c234b4f6351623cc" providerId="LiveId" clId="{75E3C913-AA98-48D8-8F3C-B405C266A49D}" dt="2026-03-19T10:57:25.465" v="758" actId="255"/>
          <ac:graphicFrameMkLst>
            <pc:docMk/>
            <pc:sldMk cId="2949280008" sldId="1516"/>
            <ac:graphicFrameMk id="7" creationId="{D2F52EDF-8D4F-6EDC-5E46-6AA0FA1F323E}"/>
          </ac:graphicFrameMkLst>
        </pc:graphicFrameChg>
      </pc:sldChg>
      <pc:sldChg chg="addSp modSp mod ord">
        <pc:chgData name="yrlene elie" userId="c234b4f6351623cc" providerId="LiveId" clId="{75E3C913-AA98-48D8-8F3C-B405C266A49D}" dt="2026-03-19T11:10:22.454" v="797" actId="1076"/>
        <pc:sldMkLst>
          <pc:docMk/>
          <pc:sldMk cId="272877688" sldId="1518"/>
        </pc:sldMkLst>
        <pc:spChg chg="mod">
          <ac:chgData name="yrlene elie" userId="c234b4f6351623cc" providerId="LiveId" clId="{75E3C913-AA98-48D8-8F3C-B405C266A49D}" dt="2026-03-19T11:07:02.499" v="783" actId="113"/>
          <ac:spMkLst>
            <pc:docMk/>
            <pc:sldMk cId="272877688" sldId="1518"/>
            <ac:spMk id="2" creationId="{23B37C75-23C9-17A3-16B6-ECD423E57259}"/>
          </ac:spMkLst>
        </pc:spChg>
        <pc:spChg chg="mod">
          <ac:chgData name="yrlene elie" userId="c234b4f6351623cc" providerId="LiveId" clId="{75E3C913-AA98-48D8-8F3C-B405C266A49D}" dt="2026-03-19T11:07:31.486" v="795" actId="20577"/>
          <ac:spMkLst>
            <pc:docMk/>
            <pc:sldMk cId="272877688" sldId="1518"/>
            <ac:spMk id="3" creationId="{31FEB8CF-9E22-6779-27CB-25347B9558FE}"/>
          </ac:spMkLst>
        </pc:spChg>
        <pc:picChg chg="add mod">
          <ac:chgData name="yrlene elie" userId="c234b4f6351623cc" providerId="LiveId" clId="{75E3C913-AA98-48D8-8F3C-B405C266A49D}" dt="2026-03-19T11:10:22.454" v="797" actId="1076"/>
          <ac:picMkLst>
            <pc:docMk/>
            <pc:sldMk cId="272877688" sldId="1518"/>
            <ac:picMk id="5" creationId="{B3075FA8-A65D-D7E9-A09F-1EE515551CE3}"/>
          </ac:picMkLst>
        </pc:picChg>
      </pc:sldChg>
      <pc:sldChg chg="modSp mod">
        <pc:chgData name="yrlene elie" userId="c234b4f6351623cc" providerId="LiveId" clId="{75E3C913-AA98-48D8-8F3C-B405C266A49D}" dt="2026-03-19T10:18:11.300" v="242" actId="20577"/>
        <pc:sldMkLst>
          <pc:docMk/>
          <pc:sldMk cId="720649493" sldId="1519"/>
        </pc:sldMkLst>
        <pc:spChg chg="mod">
          <ac:chgData name="yrlene elie" userId="c234b4f6351623cc" providerId="LiveId" clId="{75E3C913-AA98-48D8-8F3C-B405C266A49D}" dt="2026-03-19T10:18:11.300" v="242" actId="20577"/>
          <ac:spMkLst>
            <pc:docMk/>
            <pc:sldMk cId="720649493" sldId="1519"/>
            <ac:spMk id="3" creationId="{51C6EB7E-7BB5-6E5F-EE97-37F546EA23C8}"/>
          </ac:spMkLst>
        </pc:spChg>
      </pc:sldChg>
      <pc:sldChg chg="new del">
        <pc:chgData name="yrlene elie" userId="c234b4f6351623cc" providerId="LiveId" clId="{75E3C913-AA98-48D8-8F3C-B405C266A49D}" dt="2026-03-21T22:24:29.300" v="994" actId="2696"/>
        <pc:sldMkLst>
          <pc:docMk/>
          <pc:sldMk cId="2465514218" sldId="1520"/>
        </pc:sldMkLst>
      </pc:sldChg>
      <pc:sldChg chg="new del">
        <pc:chgData name="yrlene elie" userId="c234b4f6351623cc" providerId="LiveId" clId="{75E3C913-AA98-48D8-8F3C-B405C266A49D}" dt="2026-03-21T21:22:15.275" v="992" actId="2696"/>
        <pc:sldMkLst>
          <pc:docMk/>
          <pc:sldMk cId="2491347151" sldId="152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FCB6DA-DA1F-41AF-B3B7-96B91D669308}"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484BFA54-48DE-41CA-B3DD-502598973CC8}">
      <dgm:prSet phldrT="[Text]" custT="1"/>
      <dgm:spPr>
        <a:solidFill>
          <a:schemeClr val="accent2">
            <a:lumMod val="90000"/>
          </a:schemeClr>
        </a:solidFill>
      </dgm:spPr>
      <dgm:t>
        <a:bodyPr/>
        <a:lstStyle/>
        <a:p>
          <a:pPr>
            <a:buNone/>
          </a:pPr>
          <a:r>
            <a:rPr lang="en-GB" sz="1400" b="1" dirty="0"/>
            <a:t>1. Identify the issue:</a:t>
          </a:r>
          <a:r>
            <a:rPr lang="en-GB" sz="1400" dirty="0"/>
            <a:t> </a:t>
          </a:r>
        </a:p>
        <a:p>
          <a:pPr>
            <a:buNone/>
          </a:pPr>
          <a:r>
            <a:rPr lang="en-GB" sz="1400" b="1" dirty="0"/>
            <a:t>patient becoming anxious</a:t>
          </a:r>
        </a:p>
      </dgm:t>
    </dgm:pt>
    <dgm:pt modelId="{6A63C442-9735-43A4-AFFE-4FD5E47E53B1}" type="parTrans" cxnId="{DC1A5E62-B912-4384-A518-26FEC77300AF}">
      <dgm:prSet/>
      <dgm:spPr/>
      <dgm:t>
        <a:bodyPr/>
        <a:lstStyle/>
        <a:p>
          <a:endParaRPr lang="en-GB"/>
        </a:p>
      </dgm:t>
    </dgm:pt>
    <dgm:pt modelId="{7E7BA586-B624-46FC-9027-82CFDAEF3526}" type="sibTrans" cxnId="{DC1A5E62-B912-4384-A518-26FEC77300AF}">
      <dgm:prSet/>
      <dgm:spPr>
        <a:solidFill>
          <a:srgbClr val="002060"/>
        </a:solidFill>
      </dgm:spPr>
      <dgm:t>
        <a:bodyPr/>
        <a:lstStyle/>
        <a:p>
          <a:endParaRPr lang="en-GB"/>
        </a:p>
      </dgm:t>
    </dgm:pt>
    <dgm:pt modelId="{28F434EA-314F-47F5-988B-957173200891}">
      <dgm:prSet phldrT="[Text]" custT="1"/>
      <dgm:spPr>
        <a:solidFill>
          <a:schemeClr val="accent2">
            <a:lumMod val="75000"/>
          </a:schemeClr>
        </a:solidFill>
      </dgm:spPr>
      <dgm:t>
        <a:bodyPr/>
        <a:lstStyle/>
        <a:p>
          <a:pPr>
            <a:buNone/>
          </a:pPr>
          <a:r>
            <a:rPr lang="en-GB" sz="1200" b="1" dirty="0"/>
            <a:t>2. Gather information:</a:t>
          </a:r>
          <a:r>
            <a:rPr lang="en-GB" sz="1200" dirty="0"/>
            <a:t> </a:t>
          </a:r>
        </a:p>
        <a:p>
          <a:pPr>
            <a:buNone/>
          </a:pPr>
          <a:r>
            <a:rPr lang="en-GB" sz="1200" b="1" dirty="0"/>
            <a:t>The team quickly checks what might be causing the anxiety, sensitivity, fear, discomfort, or lack of understanding.</a:t>
          </a:r>
        </a:p>
      </dgm:t>
    </dgm:pt>
    <dgm:pt modelId="{DE58785E-ECEE-4CF7-9DD6-6FB608E26E5F}" type="parTrans" cxnId="{CD13DFD3-94DC-4EE2-97B9-D6BCAC2FDDF0}">
      <dgm:prSet/>
      <dgm:spPr/>
      <dgm:t>
        <a:bodyPr/>
        <a:lstStyle/>
        <a:p>
          <a:endParaRPr lang="en-GB"/>
        </a:p>
      </dgm:t>
    </dgm:pt>
    <dgm:pt modelId="{80B33E7C-46FF-4175-9BF0-3E1104F4FA1D}" type="sibTrans" cxnId="{CD13DFD3-94DC-4EE2-97B9-D6BCAC2FDDF0}">
      <dgm:prSet/>
      <dgm:spPr>
        <a:solidFill>
          <a:schemeClr val="accent2">
            <a:lumMod val="25000"/>
          </a:schemeClr>
        </a:solidFill>
      </dgm:spPr>
      <dgm:t>
        <a:bodyPr/>
        <a:lstStyle/>
        <a:p>
          <a:endParaRPr lang="en-GB"/>
        </a:p>
      </dgm:t>
    </dgm:pt>
    <dgm:pt modelId="{D8DD38F0-5C29-4084-8802-53172819CEF8}">
      <dgm:prSet phldrT="[Text]"/>
      <dgm:spPr>
        <a:solidFill>
          <a:schemeClr val="accent2">
            <a:lumMod val="50000"/>
          </a:schemeClr>
        </a:solidFill>
      </dgm:spPr>
      <dgm:t>
        <a:bodyPr/>
        <a:lstStyle/>
        <a:p>
          <a:pPr algn="ctr">
            <a:buFont typeface="Arial" panose="020B0604020202020204" pitchFamily="34" charset="0"/>
            <a:buChar char="•"/>
          </a:pPr>
          <a:r>
            <a:rPr lang="en-GB" b="1" dirty="0"/>
            <a:t>3. Analyse possible causes:</a:t>
          </a:r>
          <a:r>
            <a:rPr lang="en-GB" dirty="0"/>
            <a:t> </a:t>
          </a:r>
        </a:p>
        <a:p>
          <a:pPr algn="ctr">
            <a:buFont typeface="Arial" panose="020B0604020202020204" pitchFamily="34" charset="0"/>
            <a:buChar char="•"/>
          </a:pPr>
          <a:r>
            <a:rPr lang="en-GB" b="1" dirty="0"/>
            <a:t>The team decides on the best actions: slow down, reassure the patient, apply desensitising gel, and adjust technique.</a:t>
          </a:r>
        </a:p>
      </dgm:t>
    </dgm:pt>
    <dgm:pt modelId="{B6436079-2BB1-47A8-B2BC-4E4FE51D0F15}" type="parTrans" cxnId="{24960554-FEAC-4B13-AC7D-DA8047A9BA5A}">
      <dgm:prSet/>
      <dgm:spPr/>
      <dgm:t>
        <a:bodyPr/>
        <a:lstStyle/>
        <a:p>
          <a:endParaRPr lang="en-GB"/>
        </a:p>
      </dgm:t>
    </dgm:pt>
    <dgm:pt modelId="{67CBE2C9-FB44-41D7-96CD-BAE90A72962B}" type="sibTrans" cxnId="{24960554-FEAC-4B13-AC7D-DA8047A9BA5A}">
      <dgm:prSet/>
      <dgm:spPr>
        <a:solidFill>
          <a:schemeClr val="accent2">
            <a:lumMod val="25000"/>
          </a:schemeClr>
        </a:solidFill>
      </dgm:spPr>
      <dgm:t>
        <a:bodyPr/>
        <a:lstStyle/>
        <a:p>
          <a:endParaRPr lang="en-GB"/>
        </a:p>
      </dgm:t>
    </dgm:pt>
    <dgm:pt modelId="{1EDAAC53-7121-4022-81EC-EB243A580CF0}">
      <dgm:prSet custT="1"/>
      <dgm:spPr>
        <a:solidFill>
          <a:schemeClr val="accent2">
            <a:lumMod val="10000"/>
          </a:schemeClr>
        </a:solidFill>
      </dgm:spPr>
      <dgm:t>
        <a:bodyPr/>
        <a:lstStyle/>
        <a:p>
          <a:pPr algn="ctr"/>
          <a:r>
            <a:rPr lang="en-GB" sz="1400" b="1" dirty="0"/>
            <a:t>5. Review outcome:</a:t>
          </a:r>
          <a:r>
            <a:rPr lang="en-GB" sz="1400" dirty="0"/>
            <a:t>  </a:t>
          </a:r>
        </a:p>
        <a:p>
          <a:pPr algn="l"/>
          <a:r>
            <a:rPr lang="en-GB" sz="1400" b="1" dirty="0"/>
            <a:t>• Resident becomes calmer </a:t>
          </a:r>
        </a:p>
        <a:p>
          <a:pPr algn="l"/>
          <a:r>
            <a:rPr lang="en-GB" sz="1400" b="1" dirty="0"/>
            <a:t>• Record and report for team follow‑up</a:t>
          </a:r>
        </a:p>
      </dgm:t>
    </dgm:pt>
    <dgm:pt modelId="{B17C2C29-0881-4C7E-86F2-26CAD49BE6B6}" type="parTrans" cxnId="{080E603D-B566-45DA-8C9A-2E578D92767A}">
      <dgm:prSet/>
      <dgm:spPr/>
      <dgm:t>
        <a:bodyPr/>
        <a:lstStyle/>
        <a:p>
          <a:endParaRPr lang="en-GB"/>
        </a:p>
      </dgm:t>
    </dgm:pt>
    <dgm:pt modelId="{3A9269AD-B2E8-4B5D-A317-8AE90B79BD38}" type="sibTrans" cxnId="{080E603D-B566-45DA-8C9A-2E578D92767A}">
      <dgm:prSet/>
      <dgm:spPr/>
      <dgm:t>
        <a:bodyPr/>
        <a:lstStyle/>
        <a:p>
          <a:endParaRPr lang="en-GB"/>
        </a:p>
      </dgm:t>
    </dgm:pt>
    <dgm:pt modelId="{C1F31E1F-9A2E-4E83-A7D1-F5479C10B4AF}">
      <dgm:prSet custT="1"/>
      <dgm:spPr>
        <a:solidFill>
          <a:schemeClr val="accent2">
            <a:lumMod val="25000"/>
          </a:schemeClr>
        </a:solidFill>
      </dgm:spPr>
      <dgm:t>
        <a:bodyPr/>
        <a:lstStyle/>
        <a:p>
          <a:pPr>
            <a:buNone/>
          </a:pPr>
          <a:r>
            <a:rPr lang="en-GB" sz="1200" b="1" dirty="0"/>
            <a:t>4. Take action:</a:t>
          </a:r>
          <a:r>
            <a:rPr lang="en-GB" sz="1200" dirty="0"/>
            <a:t> </a:t>
          </a:r>
        </a:p>
      </dgm:t>
    </dgm:pt>
    <dgm:pt modelId="{1EFEC843-687A-49E8-82E6-3D3268444D22}" type="parTrans" cxnId="{3D7466A9-D94A-4B3C-A368-58473A044814}">
      <dgm:prSet/>
      <dgm:spPr/>
      <dgm:t>
        <a:bodyPr/>
        <a:lstStyle/>
        <a:p>
          <a:endParaRPr lang="en-GB"/>
        </a:p>
      </dgm:t>
    </dgm:pt>
    <dgm:pt modelId="{A1B16CAD-6649-4A04-81A8-6F733BA244BD}" type="sibTrans" cxnId="{3D7466A9-D94A-4B3C-A368-58473A044814}">
      <dgm:prSet/>
      <dgm:spPr>
        <a:solidFill>
          <a:schemeClr val="accent2">
            <a:lumMod val="25000"/>
          </a:schemeClr>
        </a:solidFill>
      </dgm:spPr>
      <dgm:t>
        <a:bodyPr/>
        <a:lstStyle/>
        <a:p>
          <a:endParaRPr lang="en-GB"/>
        </a:p>
      </dgm:t>
    </dgm:pt>
    <dgm:pt modelId="{2B257704-3657-4010-A3D2-69D6121C400B}">
      <dgm:prSet custT="1"/>
      <dgm:spPr>
        <a:solidFill>
          <a:schemeClr val="accent2">
            <a:lumMod val="25000"/>
          </a:schemeClr>
        </a:solidFill>
      </dgm:spPr>
      <dgm:t>
        <a:bodyPr/>
        <a:lstStyle/>
        <a:p>
          <a:pPr>
            <a:buFont typeface="Arial" panose="020B0604020202020204" pitchFamily="34" charset="0"/>
            <a:buChar char="•"/>
          </a:pPr>
          <a:r>
            <a:rPr lang="en-GB" sz="1200" b="1" dirty="0"/>
            <a:t>Prepares desensitising gel</a:t>
          </a:r>
        </a:p>
      </dgm:t>
    </dgm:pt>
    <dgm:pt modelId="{2467A185-7BBC-4B53-B00C-8531606CB6DE}" type="parTrans" cxnId="{2F52DECB-D1D0-4DCE-980C-3E976285E177}">
      <dgm:prSet/>
      <dgm:spPr/>
      <dgm:t>
        <a:bodyPr/>
        <a:lstStyle/>
        <a:p>
          <a:endParaRPr lang="en-GB"/>
        </a:p>
      </dgm:t>
    </dgm:pt>
    <dgm:pt modelId="{6B0DF2EF-8FBA-4C48-9521-74397D08A538}" type="sibTrans" cxnId="{2F52DECB-D1D0-4DCE-980C-3E976285E177}">
      <dgm:prSet/>
      <dgm:spPr/>
      <dgm:t>
        <a:bodyPr/>
        <a:lstStyle/>
        <a:p>
          <a:endParaRPr lang="en-GB"/>
        </a:p>
      </dgm:t>
    </dgm:pt>
    <dgm:pt modelId="{BA74ADF1-1BBF-4690-ACDA-E3D234055029}">
      <dgm:prSet custT="1"/>
      <dgm:spPr/>
      <dgm:t>
        <a:bodyPr/>
        <a:lstStyle/>
        <a:p>
          <a:pPr>
            <a:buFont typeface="Arial" panose="020B0604020202020204" pitchFamily="34" charset="0"/>
            <a:buChar char="•"/>
          </a:pPr>
          <a:r>
            <a:rPr lang="en-GB" sz="1200" b="1" dirty="0"/>
            <a:t>Reassures and explains the plan</a:t>
          </a:r>
        </a:p>
      </dgm:t>
    </dgm:pt>
    <dgm:pt modelId="{8299361E-1B42-48BD-80E9-402786A17438}" type="parTrans" cxnId="{A33AC5A0-41B4-4BD2-A150-F9BBE456943B}">
      <dgm:prSet/>
      <dgm:spPr/>
      <dgm:t>
        <a:bodyPr/>
        <a:lstStyle/>
        <a:p>
          <a:endParaRPr lang="en-GB"/>
        </a:p>
      </dgm:t>
    </dgm:pt>
    <dgm:pt modelId="{476D0A7C-F394-4899-B6FC-273B98C18764}" type="sibTrans" cxnId="{A33AC5A0-41B4-4BD2-A150-F9BBE456943B}">
      <dgm:prSet/>
      <dgm:spPr/>
      <dgm:t>
        <a:bodyPr/>
        <a:lstStyle/>
        <a:p>
          <a:endParaRPr lang="en-GB"/>
        </a:p>
      </dgm:t>
    </dgm:pt>
    <dgm:pt modelId="{062B2A74-4D86-4F2B-BA95-1AB9C7595DFD}">
      <dgm:prSet custT="1"/>
      <dgm:spPr/>
      <dgm:t>
        <a:bodyPr/>
        <a:lstStyle/>
        <a:p>
          <a:pPr>
            <a:buFont typeface="Arial" panose="020B0604020202020204" pitchFamily="34" charset="0"/>
            <a:buChar char="•"/>
          </a:pPr>
          <a:r>
            <a:rPr lang="en-GB" sz="1200" b="1" dirty="0"/>
            <a:t>You (hygienist): slow down, modify technique, and talk the patient through each step</a:t>
          </a:r>
        </a:p>
      </dgm:t>
    </dgm:pt>
    <dgm:pt modelId="{865B4387-9E25-46ED-8BDD-89F6DCD7E25A}" type="parTrans" cxnId="{4AC7CD72-EE63-4BD7-AFDD-98469EE5502E}">
      <dgm:prSet/>
      <dgm:spPr/>
      <dgm:t>
        <a:bodyPr/>
        <a:lstStyle/>
        <a:p>
          <a:endParaRPr lang="en-GB"/>
        </a:p>
      </dgm:t>
    </dgm:pt>
    <dgm:pt modelId="{9D024011-EEEB-41BB-BF17-953BD7D38C0E}" type="sibTrans" cxnId="{4AC7CD72-EE63-4BD7-AFDD-98469EE5502E}">
      <dgm:prSet/>
      <dgm:spPr/>
      <dgm:t>
        <a:bodyPr/>
        <a:lstStyle/>
        <a:p>
          <a:endParaRPr lang="en-GB"/>
        </a:p>
      </dgm:t>
    </dgm:pt>
    <dgm:pt modelId="{FA1BD770-C929-45D1-8817-BDAB5AC0464C}">
      <dgm:prSet custT="1"/>
      <dgm:spPr/>
      <dgm:t>
        <a:bodyPr/>
        <a:lstStyle/>
        <a:p>
          <a:pPr>
            <a:buFont typeface="Arial" panose="020B0604020202020204" pitchFamily="34" charset="0"/>
            <a:buChar char="•"/>
          </a:pPr>
          <a:r>
            <a:rPr lang="en-GB" sz="1200" b="1" dirty="0"/>
            <a:t>Team: stays calm and supportive</a:t>
          </a:r>
        </a:p>
      </dgm:t>
    </dgm:pt>
    <dgm:pt modelId="{815B2090-4412-4A1F-B455-7F74B53A7FEA}" type="parTrans" cxnId="{39E5612F-7074-4559-9F89-CE729C7B3CC1}">
      <dgm:prSet/>
      <dgm:spPr/>
      <dgm:t>
        <a:bodyPr/>
        <a:lstStyle/>
        <a:p>
          <a:endParaRPr lang="en-GB"/>
        </a:p>
      </dgm:t>
    </dgm:pt>
    <dgm:pt modelId="{F5981001-7C90-404E-8BFA-67ECEEFF21A1}" type="sibTrans" cxnId="{39E5612F-7074-4559-9F89-CE729C7B3CC1}">
      <dgm:prSet/>
      <dgm:spPr/>
      <dgm:t>
        <a:bodyPr/>
        <a:lstStyle/>
        <a:p>
          <a:endParaRPr lang="en-GB"/>
        </a:p>
      </dgm:t>
    </dgm:pt>
    <dgm:pt modelId="{BC45D1BE-5B2C-464C-A4BD-A9E140E78DC0}" type="pres">
      <dgm:prSet presAssocID="{0AFCB6DA-DA1F-41AF-B3B7-96B91D669308}" presName="Name0" presStyleCnt="0">
        <dgm:presLayoutVars>
          <dgm:dir/>
          <dgm:resizeHandles val="exact"/>
        </dgm:presLayoutVars>
      </dgm:prSet>
      <dgm:spPr/>
    </dgm:pt>
    <dgm:pt modelId="{9736AABD-574C-41BA-ABC2-017FD6D1C2CA}" type="pres">
      <dgm:prSet presAssocID="{484BFA54-48DE-41CA-B3DD-502598973CC8}" presName="node" presStyleLbl="node1" presStyleIdx="0" presStyleCnt="5">
        <dgm:presLayoutVars>
          <dgm:bulletEnabled val="1"/>
        </dgm:presLayoutVars>
      </dgm:prSet>
      <dgm:spPr/>
    </dgm:pt>
    <dgm:pt modelId="{73F2F865-580B-4EE8-A587-709D7F58BE74}" type="pres">
      <dgm:prSet presAssocID="{7E7BA586-B624-46FC-9027-82CFDAEF3526}" presName="sibTrans" presStyleLbl="sibTrans2D1" presStyleIdx="0" presStyleCnt="4"/>
      <dgm:spPr/>
    </dgm:pt>
    <dgm:pt modelId="{5C4C1D20-DB73-4932-AC3A-9A7E7419EEED}" type="pres">
      <dgm:prSet presAssocID="{7E7BA586-B624-46FC-9027-82CFDAEF3526}" presName="connectorText" presStyleLbl="sibTrans2D1" presStyleIdx="0" presStyleCnt="4"/>
      <dgm:spPr/>
    </dgm:pt>
    <dgm:pt modelId="{B16CE5FD-5536-4DBA-B1A2-165674BA45ED}" type="pres">
      <dgm:prSet presAssocID="{28F434EA-314F-47F5-988B-957173200891}" presName="node" presStyleLbl="node1" presStyleIdx="1" presStyleCnt="5" custLinFactNeighborX="1305" custLinFactNeighborY="0">
        <dgm:presLayoutVars>
          <dgm:bulletEnabled val="1"/>
        </dgm:presLayoutVars>
      </dgm:prSet>
      <dgm:spPr/>
    </dgm:pt>
    <dgm:pt modelId="{EFD6D404-29BB-4B2A-AD10-008B94166353}" type="pres">
      <dgm:prSet presAssocID="{80B33E7C-46FF-4175-9BF0-3E1104F4FA1D}" presName="sibTrans" presStyleLbl="sibTrans2D1" presStyleIdx="1" presStyleCnt="4"/>
      <dgm:spPr/>
    </dgm:pt>
    <dgm:pt modelId="{A259AD9B-C2ED-4532-9FFE-4CF99F811348}" type="pres">
      <dgm:prSet presAssocID="{80B33E7C-46FF-4175-9BF0-3E1104F4FA1D}" presName="connectorText" presStyleLbl="sibTrans2D1" presStyleIdx="1" presStyleCnt="4"/>
      <dgm:spPr/>
    </dgm:pt>
    <dgm:pt modelId="{500723ED-FFE7-4862-96CF-6E67B42B93D1}" type="pres">
      <dgm:prSet presAssocID="{D8DD38F0-5C29-4084-8802-53172819CEF8}" presName="node" presStyleLbl="node1" presStyleIdx="2" presStyleCnt="5">
        <dgm:presLayoutVars>
          <dgm:bulletEnabled val="1"/>
        </dgm:presLayoutVars>
      </dgm:prSet>
      <dgm:spPr/>
    </dgm:pt>
    <dgm:pt modelId="{25E73611-ECB5-45D7-AF24-A0D4FB51BF07}" type="pres">
      <dgm:prSet presAssocID="{67CBE2C9-FB44-41D7-96CD-BAE90A72962B}" presName="sibTrans" presStyleLbl="sibTrans2D1" presStyleIdx="2" presStyleCnt="4"/>
      <dgm:spPr/>
    </dgm:pt>
    <dgm:pt modelId="{33DE2561-1AB5-46DC-9626-6AA6D6C5B396}" type="pres">
      <dgm:prSet presAssocID="{67CBE2C9-FB44-41D7-96CD-BAE90A72962B}" presName="connectorText" presStyleLbl="sibTrans2D1" presStyleIdx="2" presStyleCnt="4"/>
      <dgm:spPr/>
    </dgm:pt>
    <dgm:pt modelId="{F292A673-C920-4BFA-A288-B9384A207A70}" type="pres">
      <dgm:prSet presAssocID="{C1F31E1F-9A2E-4E83-A7D1-F5479C10B4AF}" presName="node" presStyleLbl="node1" presStyleIdx="3" presStyleCnt="5">
        <dgm:presLayoutVars>
          <dgm:bulletEnabled val="1"/>
        </dgm:presLayoutVars>
      </dgm:prSet>
      <dgm:spPr/>
    </dgm:pt>
    <dgm:pt modelId="{4D5FC024-A4D6-4978-AB0E-ED4CB62D68D4}" type="pres">
      <dgm:prSet presAssocID="{A1B16CAD-6649-4A04-81A8-6F733BA244BD}" presName="sibTrans" presStyleLbl="sibTrans2D1" presStyleIdx="3" presStyleCnt="4"/>
      <dgm:spPr/>
    </dgm:pt>
    <dgm:pt modelId="{31689342-6DAE-409E-BA90-164306D1A471}" type="pres">
      <dgm:prSet presAssocID="{A1B16CAD-6649-4A04-81A8-6F733BA244BD}" presName="connectorText" presStyleLbl="sibTrans2D1" presStyleIdx="3" presStyleCnt="4"/>
      <dgm:spPr/>
    </dgm:pt>
    <dgm:pt modelId="{BF035AE2-46D6-4AC8-ACFD-D4C78924F966}" type="pres">
      <dgm:prSet presAssocID="{1EDAAC53-7121-4022-81EC-EB243A580CF0}" presName="node" presStyleLbl="node1" presStyleIdx="4" presStyleCnt="5">
        <dgm:presLayoutVars>
          <dgm:bulletEnabled val="1"/>
        </dgm:presLayoutVars>
      </dgm:prSet>
      <dgm:spPr/>
    </dgm:pt>
  </dgm:ptLst>
  <dgm:cxnLst>
    <dgm:cxn modelId="{EF5B0C01-9341-4605-805D-72E0A7C2AC95}" type="presOf" srcId="{FA1BD770-C929-45D1-8817-BDAB5AC0464C}" destId="{F292A673-C920-4BFA-A288-B9384A207A70}" srcOrd="0" destOrd="4" presId="urn:microsoft.com/office/officeart/2005/8/layout/process1"/>
    <dgm:cxn modelId="{E7D6F513-CCBB-4820-8C9E-A33B66C535E6}" type="presOf" srcId="{D8DD38F0-5C29-4084-8802-53172819CEF8}" destId="{500723ED-FFE7-4862-96CF-6E67B42B93D1}" srcOrd="0" destOrd="0" presId="urn:microsoft.com/office/officeart/2005/8/layout/process1"/>
    <dgm:cxn modelId="{E3703522-A40E-4DFF-9A86-56F09EE7F08C}" type="presOf" srcId="{28F434EA-314F-47F5-988B-957173200891}" destId="{B16CE5FD-5536-4DBA-B1A2-165674BA45ED}" srcOrd="0" destOrd="0" presId="urn:microsoft.com/office/officeart/2005/8/layout/process1"/>
    <dgm:cxn modelId="{24872A29-2941-449F-A619-2C8B5D5A0DD2}" type="presOf" srcId="{C1F31E1F-9A2E-4E83-A7D1-F5479C10B4AF}" destId="{F292A673-C920-4BFA-A288-B9384A207A70}" srcOrd="0" destOrd="0" presId="urn:microsoft.com/office/officeart/2005/8/layout/process1"/>
    <dgm:cxn modelId="{1635AA29-6B75-44E6-B536-520899154DA8}" type="presOf" srcId="{7E7BA586-B624-46FC-9027-82CFDAEF3526}" destId="{73F2F865-580B-4EE8-A587-709D7F58BE74}" srcOrd="0" destOrd="0" presId="urn:microsoft.com/office/officeart/2005/8/layout/process1"/>
    <dgm:cxn modelId="{39E5612F-7074-4559-9F89-CE729C7B3CC1}" srcId="{C1F31E1F-9A2E-4E83-A7D1-F5479C10B4AF}" destId="{FA1BD770-C929-45D1-8817-BDAB5AC0464C}" srcOrd="3" destOrd="0" parTransId="{815B2090-4412-4A1F-B455-7F74B53A7FEA}" sibTransId="{F5981001-7C90-404E-8BFA-67ECEEFF21A1}"/>
    <dgm:cxn modelId="{080E603D-B566-45DA-8C9A-2E578D92767A}" srcId="{0AFCB6DA-DA1F-41AF-B3B7-96B91D669308}" destId="{1EDAAC53-7121-4022-81EC-EB243A580CF0}" srcOrd="4" destOrd="0" parTransId="{B17C2C29-0881-4C7E-86F2-26CAD49BE6B6}" sibTransId="{3A9269AD-B2E8-4B5D-A317-8AE90B79BD38}"/>
    <dgm:cxn modelId="{DC1A5E62-B912-4384-A518-26FEC77300AF}" srcId="{0AFCB6DA-DA1F-41AF-B3B7-96B91D669308}" destId="{484BFA54-48DE-41CA-B3DD-502598973CC8}" srcOrd="0" destOrd="0" parTransId="{6A63C442-9735-43A4-AFFE-4FD5E47E53B1}" sibTransId="{7E7BA586-B624-46FC-9027-82CFDAEF3526}"/>
    <dgm:cxn modelId="{5CF53F65-6677-492C-A333-9065B3DC1972}" type="presOf" srcId="{A1B16CAD-6649-4A04-81A8-6F733BA244BD}" destId="{31689342-6DAE-409E-BA90-164306D1A471}" srcOrd="1" destOrd="0" presId="urn:microsoft.com/office/officeart/2005/8/layout/process1"/>
    <dgm:cxn modelId="{8B40A048-9545-43F0-9B23-B26EB1439AA6}" type="presOf" srcId="{1EDAAC53-7121-4022-81EC-EB243A580CF0}" destId="{BF035AE2-46D6-4AC8-ACFD-D4C78924F966}" srcOrd="0" destOrd="0" presId="urn:microsoft.com/office/officeart/2005/8/layout/process1"/>
    <dgm:cxn modelId="{AEA14450-779E-4923-A057-AFAD7BF8E4E9}" type="presOf" srcId="{7E7BA586-B624-46FC-9027-82CFDAEF3526}" destId="{5C4C1D20-DB73-4932-AC3A-9A7E7419EEED}" srcOrd="1" destOrd="0" presId="urn:microsoft.com/office/officeart/2005/8/layout/process1"/>
    <dgm:cxn modelId="{4AC7CD72-EE63-4BD7-AFDD-98469EE5502E}" srcId="{C1F31E1F-9A2E-4E83-A7D1-F5479C10B4AF}" destId="{062B2A74-4D86-4F2B-BA95-1AB9C7595DFD}" srcOrd="2" destOrd="0" parTransId="{865B4387-9E25-46ED-8BDD-89F6DCD7E25A}" sibTransId="{9D024011-EEEB-41BB-BF17-953BD7D38C0E}"/>
    <dgm:cxn modelId="{24960554-FEAC-4B13-AC7D-DA8047A9BA5A}" srcId="{0AFCB6DA-DA1F-41AF-B3B7-96B91D669308}" destId="{D8DD38F0-5C29-4084-8802-53172819CEF8}" srcOrd="2" destOrd="0" parTransId="{B6436079-2BB1-47A8-B2BC-4E4FE51D0F15}" sibTransId="{67CBE2C9-FB44-41D7-96CD-BAE90A72962B}"/>
    <dgm:cxn modelId="{8F8A4D96-B313-4F96-9DBA-C6CA24CA7DA9}" type="presOf" srcId="{67CBE2C9-FB44-41D7-96CD-BAE90A72962B}" destId="{33DE2561-1AB5-46DC-9626-6AA6D6C5B396}" srcOrd="1" destOrd="0" presId="urn:microsoft.com/office/officeart/2005/8/layout/process1"/>
    <dgm:cxn modelId="{45C2AC9D-9998-4376-82D5-10B2FF34B370}" type="presOf" srcId="{062B2A74-4D86-4F2B-BA95-1AB9C7595DFD}" destId="{F292A673-C920-4BFA-A288-B9384A207A70}" srcOrd="0" destOrd="3" presId="urn:microsoft.com/office/officeart/2005/8/layout/process1"/>
    <dgm:cxn modelId="{A33AC5A0-41B4-4BD2-A150-F9BBE456943B}" srcId="{C1F31E1F-9A2E-4E83-A7D1-F5479C10B4AF}" destId="{BA74ADF1-1BBF-4690-ACDA-E3D234055029}" srcOrd="1" destOrd="0" parTransId="{8299361E-1B42-48BD-80E9-402786A17438}" sibTransId="{476D0A7C-F394-4899-B6FC-273B98C18764}"/>
    <dgm:cxn modelId="{3D7466A9-D94A-4B3C-A368-58473A044814}" srcId="{0AFCB6DA-DA1F-41AF-B3B7-96B91D669308}" destId="{C1F31E1F-9A2E-4E83-A7D1-F5479C10B4AF}" srcOrd="3" destOrd="0" parTransId="{1EFEC843-687A-49E8-82E6-3D3268444D22}" sibTransId="{A1B16CAD-6649-4A04-81A8-6F733BA244BD}"/>
    <dgm:cxn modelId="{A57576C9-5A31-4F98-813C-0AA28065C3D5}" type="presOf" srcId="{80B33E7C-46FF-4175-9BF0-3E1104F4FA1D}" destId="{EFD6D404-29BB-4B2A-AD10-008B94166353}" srcOrd="0" destOrd="0" presId="urn:microsoft.com/office/officeart/2005/8/layout/process1"/>
    <dgm:cxn modelId="{63F80BCA-74DC-42C0-A89D-F20CFFD372B1}" type="presOf" srcId="{0AFCB6DA-DA1F-41AF-B3B7-96B91D669308}" destId="{BC45D1BE-5B2C-464C-A4BD-A9E140E78DC0}" srcOrd="0" destOrd="0" presId="urn:microsoft.com/office/officeart/2005/8/layout/process1"/>
    <dgm:cxn modelId="{2F52DECB-D1D0-4DCE-980C-3E976285E177}" srcId="{C1F31E1F-9A2E-4E83-A7D1-F5479C10B4AF}" destId="{2B257704-3657-4010-A3D2-69D6121C400B}" srcOrd="0" destOrd="0" parTransId="{2467A185-7BBC-4B53-B00C-8531606CB6DE}" sibTransId="{6B0DF2EF-8FBA-4C48-9521-74397D08A538}"/>
    <dgm:cxn modelId="{7B9931CC-E004-48DC-A960-D349C85F2074}" type="presOf" srcId="{80B33E7C-46FF-4175-9BF0-3E1104F4FA1D}" destId="{A259AD9B-C2ED-4532-9FFE-4CF99F811348}" srcOrd="1" destOrd="0" presId="urn:microsoft.com/office/officeart/2005/8/layout/process1"/>
    <dgm:cxn modelId="{CD13DFD3-94DC-4EE2-97B9-D6BCAC2FDDF0}" srcId="{0AFCB6DA-DA1F-41AF-B3B7-96B91D669308}" destId="{28F434EA-314F-47F5-988B-957173200891}" srcOrd="1" destOrd="0" parTransId="{DE58785E-ECEE-4CF7-9DD6-6FB608E26E5F}" sibTransId="{80B33E7C-46FF-4175-9BF0-3E1104F4FA1D}"/>
    <dgm:cxn modelId="{879417D6-AF8E-45B5-BD24-5B2551243D9C}" type="presOf" srcId="{67CBE2C9-FB44-41D7-96CD-BAE90A72962B}" destId="{25E73611-ECB5-45D7-AF24-A0D4FB51BF07}" srcOrd="0" destOrd="0" presId="urn:microsoft.com/office/officeart/2005/8/layout/process1"/>
    <dgm:cxn modelId="{9B2920D8-222B-45AD-A02D-EBC82F29235F}" type="presOf" srcId="{A1B16CAD-6649-4A04-81A8-6F733BA244BD}" destId="{4D5FC024-A4D6-4978-AB0E-ED4CB62D68D4}" srcOrd="0" destOrd="0" presId="urn:microsoft.com/office/officeart/2005/8/layout/process1"/>
    <dgm:cxn modelId="{DE3E51E5-44B7-477D-A1B6-5E5DA47772DD}" type="presOf" srcId="{484BFA54-48DE-41CA-B3DD-502598973CC8}" destId="{9736AABD-574C-41BA-ABC2-017FD6D1C2CA}" srcOrd="0" destOrd="0" presId="urn:microsoft.com/office/officeart/2005/8/layout/process1"/>
    <dgm:cxn modelId="{9E6205F0-C062-4C3D-9DBC-EE01361D1189}" type="presOf" srcId="{2B257704-3657-4010-A3D2-69D6121C400B}" destId="{F292A673-C920-4BFA-A288-B9384A207A70}" srcOrd="0" destOrd="1" presId="urn:microsoft.com/office/officeart/2005/8/layout/process1"/>
    <dgm:cxn modelId="{C68DBFFC-EC5D-4831-BF56-6771E094FDB3}" type="presOf" srcId="{BA74ADF1-1BBF-4690-ACDA-E3D234055029}" destId="{F292A673-C920-4BFA-A288-B9384A207A70}" srcOrd="0" destOrd="2" presId="urn:microsoft.com/office/officeart/2005/8/layout/process1"/>
    <dgm:cxn modelId="{4E023D3B-DF39-40BC-BA50-E5994AD62489}" type="presParOf" srcId="{BC45D1BE-5B2C-464C-A4BD-A9E140E78DC0}" destId="{9736AABD-574C-41BA-ABC2-017FD6D1C2CA}" srcOrd="0" destOrd="0" presId="urn:microsoft.com/office/officeart/2005/8/layout/process1"/>
    <dgm:cxn modelId="{9596B874-5287-4F5A-887E-0265F675B8DA}" type="presParOf" srcId="{BC45D1BE-5B2C-464C-A4BD-A9E140E78DC0}" destId="{73F2F865-580B-4EE8-A587-709D7F58BE74}" srcOrd="1" destOrd="0" presId="urn:microsoft.com/office/officeart/2005/8/layout/process1"/>
    <dgm:cxn modelId="{8B5C673B-D97A-4232-8BBB-7EBEE916DB0D}" type="presParOf" srcId="{73F2F865-580B-4EE8-A587-709D7F58BE74}" destId="{5C4C1D20-DB73-4932-AC3A-9A7E7419EEED}" srcOrd="0" destOrd="0" presId="urn:microsoft.com/office/officeart/2005/8/layout/process1"/>
    <dgm:cxn modelId="{27651616-AD76-4D7C-9510-E23E638BC92F}" type="presParOf" srcId="{BC45D1BE-5B2C-464C-A4BD-A9E140E78DC0}" destId="{B16CE5FD-5536-4DBA-B1A2-165674BA45ED}" srcOrd="2" destOrd="0" presId="urn:microsoft.com/office/officeart/2005/8/layout/process1"/>
    <dgm:cxn modelId="{4FCD811F-F344-4827-B2DF-5B64AF20960E}" type="presParOf" srcId="{BC45D1BE-5B2C-464C-A4BD-A9E140E78DC0}" destId="{EFD6D404-29BB-4B2A-AD10-008B94166353}" srcOrd="3" destOrd="0" presId="urn:microsoft.com/office/officeart/2005/8/layout/process1"/>
    <dgm:cxn modelId="{5EBDB3A3-A6B4-4B57-835D-34CCD09F4969}" type="presParOf" srcId="{EFD6D404-29BB-4B2A-AD10-008B94166353}" destId="{A259AD9B-C2ED-4532-9FFE-4CF99F811348}" srcOrd="0" destOrd="0" presId="urn:microsoft.com/office/officeart/2005/8/layout/process1"/>
    <dgm:cxn modelId="{DED4498B-12EA-4059-AA57-9E2D52C4FA70}" type="presParOf" srcId="{BC45D1BE-5B2C-464C-A4BD-A9E140E78DC0}" destId="{500723ED-FFE7-4862-96CF-6E67B42B93D1}" srcOrd="4" destOrd="0" presId="urn:microsoft.com/office/officeart/2005/8/layout/process1"/>
    <dgm:cxn modelId="{F8AFF475-BE2D-459B-BDC7-EC26AAD49E92}" type="presParOf" srcId="{BC45D1BE-5B2C-464C-A4BD-A9E140E78DC0}" destId="{25E73611-ECB5-45D7-AF24-A0D4FB51BF07}" srcOrd="5" destOrd="0" presId="urn:microsoft.com/office/officeart/2005/8/layout/process1"/>
    <dgm:cxn modelId="{011BCC92-ECEC-44A8-8550-862BF91DDB4E}" type="presParOf" srcId="{25E73611-ECB5-45D7-AF24-A0D4FB51BF07}" destId="{33DE2561-1AB5-46DC-9626-6AA6D6C5B396}" srcOrd="0" destOrd="0" presId="urn:microsoft.com/office/officeart/2005/8/layout/process1"/>
    <dgm:cxn modelId="{58B3A31C-D13D-462F-A1B4-F195AF38ED6D}" type="presParOf" srcId="{BC45D1BE-5B2C-464C-A4BD-A9E140E78DC0}" destId="{F292A673-C920-4BFA-A288-B9384A207A70}" srcOrd="6" destOrd="0" presId="urn:microsoft.com/office/officeart/2005/8/layout/process1"/>
    <dgm:cxn modelId="{BAE10D3B-4D26-458F-904A-A5C8E772CA5C}" type="presParOf" srcId="{BC45D1BE-5B2C-464C-A4BD-A9E140E78DC0}" destId="{4D5FC024-A4D6-4978-AB0E-ED4CB62D68D4}" srcOrd="7" destOrd="0" presId="urn:microsoft.com/office/officeart/2005/8/layout/process1"/>
    <dgm:cxn modelId="{5C99D4A5-6EA6-4D0A-A646-AA4297CA6E97}" type="presParOf" srcId="{4D5FC024-A4D6-4978-AB0E-ED4CB62D68D4}" destId="{31689342-6DAE-409E-BA90-164306D1A471}" srcOrd="0" destOrd="0" presId="urn:microsoft.com/office/officeart/2005/8/layout/process1"/>
    <dgm:cxn modelId="{05240F05-F536-4C82-BD7C-3DF69D063A1C}" type="presParOf" srcId="{BC45D1BE-5B2C-464C-A4BD-A9E140E78DC0}" destId="{BF035AE2-46D6-4AC8-ACFD-D4C78924F966}"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6AABD-574C-41BA-ABC2-017FD6D1C2CA}">
      <dsp:nvSpPr>
        <dsp:cNvPr id="0" name=""/>
        <dsp:cNvSpPr/>
      </dsp:nvSpPr>
      <dsp:spPr>
        <a:xfrm>
          <a:off x="5485" y="422827"/>
          <a:ext cx="1700414" cy="3058013"/>
        </a:xfrm>
        <a:prstGeom prst="roundRect">
          <a:avLst>
            <a:gd name="adj" fmla="val 10000"/>
          </a:avLst>
        </a:prstGeom>
        <a:solidFill>
          <a:schemeClr val="accent2">
            <a:lumMod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1. Identify the issue:</a:t>
          </a:r>
          <a:r>
            <a:rPr lang="en-GB" sz="1400" kern="1200" dirty="0"/>
            <a:t> </a:t>
          </a:r>
        </a:p>
        <a:p>
          <a:pPr marL="0" lvl="0" indent="0" algn="ctr" defTabSz="622300">
            <a:lnSpc>
              <a:spcPct val="90000"/>
            </a:lnSpc>
            <a:spcBef>
              <a:spcPct val="0"/>
            </a:spcBef>
            <a:spcAft>
              <a:spcPct val="35000"/>
            </a:spcAft>
            <a:buNone/>
          </a:pPr>
          <a:r>
            <a:rPr lang="en-GB" sz="1400" b="1" kern="1200" dirty="0"/>
            <a:t>patient becoming anxious</a:t>
          </a:r>
        </a:p>
      </dsp:txBody>
      <dsp:txXfrm>
        <a:off x="55288" y="472630"/>
        <a:ext cx="1600808" cy="2958407"/>
      </dsp:txXfrm>
    </dsp:sp>
    <dsp:sp modelId="{73F2F865-580B-4EE8-A587-709D7F58BE74}">
      <dsp:nvSpPr>
        <dsp:cNvPr id="0" name=""/>
        <dsp:cNvSpPr/>
      </dsp:nvSpPr>
      <dsp:spPr>
        <a:xfrm>
          <a:off x="1878159" y="1740982"/>
          <a:ext cx="365192" cy="421702"/>
        </a:xfrm>
        <a:prstGeom prst="rightArrow">
          <a:avLst>
            <a:gd name="adj1" fmla="val 60000"/>
            <a:gd name="adj2" fmla="val 50000"/>
          </a:avLst>
        </a:prstGeom>
        <a:solidFill>
          <a:srgbClr val="00206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878159" y="1825322"/>
        <a:ext cx="255634" cy="253022"/>
      </dsp:txXfrm>
    </dsp:sp>
    <dsp:sp modelId="{B16CE5FD-5536-4DBA-B1A2-165674BA45ED}">
      <dsp:nvSpPr>
        <dsp:cNvPr id="0" name=""/>
        <dsp:cNvSpPr/>
      </dsp:nvSpPr>
      <dsp:spPr>
        <a:xfrm>
          <a:off x="2394941" y="422827"/>
          <a:ext cx="1700414" cy="3058013"/>
        </a:xfrm>
        <a:prstGeom prst="roundRect">
          <a:avLst>
            <a:gd name="adj" fmla="val 1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2. Gather information:</a:t>
          </a:r>
          <a:r>
            <a:rPr lang="en-GB" sz="1200" kern="1200" dirty="0"/>
            <a:t> </a:t>
          </a:r>
        </a:p>
        <a:p>
          <a:pPr marL="0" lvl="0" indent="0" algn="ctr" defTabSz="533400">
            <a:lnSpc>
              <a:spcPct val="90000"/>
            </a:lnSpc>
            <a:spcBef>
              <a:spcPct val="0"/>
            </a:spcBef>
            <a:spcAft>
              <a:spcPct val="35000"/>
            </a:spcAft>
            <a:buNone/>
          </a:pPr>
          <a:r>
            <a:rPr lang="en-GB" sz="1200" b="1" kern="1200" dirty="0"/>
            <a:t>The team quickly checks what might be causing the anxiety, sensitivity, fear, discomfort, or lack of understanding.</a:t>
          </a:r>
        </a:p>
      </dsp:txBody>
      <dsp:txXfrm>
        <a:off x="2444744" y="472630"/>
        <a:ext cx="1600808" cy="2958407"/>
      </dsp:txXfrm>
    </dsp:sp>
    <dsp:sp modelId="{EFD6D404-29BB-4B2A-AD10-008B94166353}">
      <dsp:nvSpPr>
        <dsp:cNvPr id="0" name=""/>
        <dsp:cNvSpPr/>
      </dsp:nvSpPr>
      <dsp:spPr>
        <a:xfrm>
          <a:off x="4263177" y="1740982"/>
          <a:ext cx="355783" cy="421702"/>
        </a:xfrm>
        <a:prstGeom prst="rightArrow">
          <a:avLst>
            <a:gd name="adj1" fmla="val 60000"/>
            <a:gd name="adj2" fmla="val 50000"/>
          </a:avLst>
        </a:prstGeom>
        <a:solidFill>
          <a:schemeClr val="accent2">
            <a:lumMod val="25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263177" y="1825322"/>
        <a:ext cx="249048" cy="253022"/>
      </dsp:txXfrm>
    </dsp:sp>
    <dsp:sp modelId="{500723ED-FFE7-4862-96CF-6E67B42B93D1}">
      <dsp:nvSpPr>
        <dsp:cNvPr id="0" name=""/>
        <dsp:cNvSpPr/>
      </dsp:nvSpPr>
      <dsp:spPr>
        <a:xfrm>
          <a:off x="4766644" y="422827"/>
          <a:ext cx="1700414" cy="3058013"/>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b="1" kern="1200" dirty="0"/>
            <a:t>3. Analyse possible causes:</a:t>
          </a:r>
          <a:r>
            <a:rPr lang="en-GB" sz="1300" kern="1200" dirty="0"/>
            <a:t> </a:t>
          </a:r>
        </a:p>
        <a:p>
          <a:pPr marL="0" lvl="0" indent="0" algn="ctr" defTabSz="577850">
            <a:lnSpc>
              <a:spcPct val="90000"/>
            </a:lnSpc>
            <a:spcBef>
              <a:spcPct val="0"/>
            </a:spcBef>
            <a:spcAft>
              <a:spcPct val="35000"/>
            </a:spcAft>
            <a:buFont typeface="Arial" panose="020B0604020202020204" pitchFamily="34" charset="0"/>
            <a:buNone/>
          </a:pPr>
          <a:r>
            <a:rPr lang="en-GB" sz="1300" b="1" kern="1200" dirty="0"/>
            <a:t>The team decides on the best actions: slow down, reassure the patient, apply desensitising gel, and adjust technique.</a:t>
          </a:r>
        </a:p>
      </dsp:txBody>
      <dsp:txXfrm>
        <a:off x="4816447" y="472630"/>
        <a:ext cx="1600808" cy="2958407"/>
      </dsp:txXfrm>
    </dsp:sp>
    <dsp:sp modelId="{25E73611-ECB5-45D7-AF24-A0D4FB51BF07}">
      <dsp:nvSpPr>
        <dsp:cNvPr id="0" name=""/>
        <dsp:cNvSpPr/>
      </dsp:nvSpPr>
      <dsp:spPr>
        <a:xfrm>
          <a:off x="6637100" y="1740982"/>
          <a:ext cx="360487" cy="421702"/>
        </a:xfrm>
        <a:prstGeom prst="rightArrow">
          <a:avLst>
            <a:gd name="adj1" fmla="val 60000"/>
            <a:gd name="adj2" fmla="val 50000"/>
          </a:avLst>
        </a:prstGeom>
        <a:solidFill>
          <a:schemeClr val="accent2">
            <a:lumMod val="25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637100" y="1825322"/>
        <a:ext cx="252341" cy="253022"/>
      </dsp:txXfrm>
    </dsp:sp>
    <dsp:sp modelId="{F292A673-C920-4BFA-A288-B9384A207A70}">
      <dsp:nvSpPr>
        <dsp:cNvPr id="0" name=""/>
        <dsp:cNvSpPr/>
      </dsp:nvSpPr>
      <dsp:spPr>
        <a:xfrm>
          <a:off x="7147224" y="422827"/>
          <a:ext cx="1700414" cy="3058013"/>
        </a:xfrm>
        <a:prstGeom prst="roundRect">
          <a:avLst>
            <a:gd name="adj" fmla="val 10000"/>
          </a:avLst>
        </a:prstGeom>
        <a:solidFill>
          <a:schemeClr val="accent2">
            <a:lumMod val="2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t>4. Take action:</a:t>
          </a:r>
          <a:r>
            <a:rPr lang="en-GB" sz="1200" kern="1200" dirty="0"/>
            <a:t> </a:t>
          </a:r>
        </a:p>
        <a:p>
          <a:pPr marL="114300" lvl="1" indent="-114300" algn="l" defTabSz="533400">
            <a:lnSpc>
              <a:spcPct val="90000"/>
            </a:lnSpc>
            <a:spcBef>
              <a:spcPct val="0"/>
            </a:spcBef>
            <a:spcAft>
              <a:spcPct val="15000"/>
            </a:spcAft>
            <a:buFont typeface="Arial" panose="020B0604020202020204" pitchFamily="34" charset="0"/>
            <a:buChar char="•"/>
          </a:pPr>
          <a:r>
            <a:rPr lang="en-GB" sz="1200" b="1" kern="1200" dirty="0"/>
            <a:t>Prepares desensitising gel</a:t>
          </a:r>
        </a:p>
        <a:p>
          <a:pPr marL="114300" lvl="1" indent="-114300" algn="l" defTabSz="533400">
            <a:lnSpc>
              <a:spcPct val="90000"/>
            </a:lnSpc>
            <a:spcBef>
              <a:spcPct val="0"/>
            </a:spcBef>
            <a:spcAft>
              <a:spcPct val="15000"/>
            </a:spcAft>
            <a:buFont typeface="Arial" panose="020B0604020202020204" pitchFamily="34" charset="0"/>
            <a:buChar char="•"/>
          </a:pPr>
          <a:r>
            <a:rPr lang="en-GB" sz="1200" b="1" kern="1200" dirty="0"/>
            <a:t>Reassures and explains the plan</a:t>
          </a:r>
        </a:p>
        <a:p>
          <a:pPr marL="114300" lvl="1" indent="-114300" algn="l" defTabSz="533400">
            <a:lnSpc>
              <a:spcPct val="90000"/>
            </a:lnSpc>
            <a:spcBef>
              <a:spcPct val="0"/>
            </a:spcBef>
            <a:spcAft>
              <a:spcPct val="15000"/>
            </a:spcAft>
            <a:buFont typeface="Arial" panose="020B0604020202020204" pitchFamily="34" charset="0"/>
            <a:buChar char="•"/>
          </a:pPr>
          <a:r>
            <a:rPr lang="en-GB" sz="1200" b="1" kern="1200" dirty="0"/>
            <a:t>You (hygienist): slow down, modify technique, and talk the patient through each step</a:t>
          </a:r>
        </a:p>
        <a:p>
          <a:pPr marL="114300" lvl="1" indent="-114300" algn="l" defTabSz="533400">
            <a:lnSpc>
              <a:spcPct val="90000"/>
            </a:lnSpc>
            <a:spcBef>
              <a:spcPct val="0"/>
            </a:spcBef>
            <a:spcAft>
              <a:spcPct val="15000"/>
            </a:spcAft>
            <a:buFont typeface="Arial" panose="020B0604020202020204" pitchFamily="34" charset="0"/>
            <a:buChar char="•"/>
          </a:pPr>
          <a:r>
            <a:rPr lang="en-GB" sz="1200" b="1" kern="1200" dirty="0"/>
            <a:t>Team: stays calm and supportive</a:t>
          </a:r>
        </a:p>
      </dsp:txBody>
      <dsp:txXfrm>
        <a:off x="7197027" y="472630"/>
        <a:ext cx="1600808" cy="2958407"/>
      </dsp:txXfrm>
    </dsp:sp>
    <dsp:sp modelId="{4D5FC024-A4D6-4978-AB0E-ED4CB62D68D4}">
      <dsp:nvSpPr>
        <dsp:cNvPr id="0" name=""/>
        <dsp:cNvSpPr/>
      </dsp:nvSpPr>
      <dsp:spPr>
        <a:xfrm>
          <a:off x="9017680" y="1740982"/>
          <a:ext cx="360487" cy="421702"/>
        </a:xfrm>
        <a:prstGeom prst="rightArrow">
          <a:avLst>
            <a:gd name="adj1" fmla="val 60000"/>
            <a:gd name="adj2" fmla="val 50000"/>
          </a:avLst>
        </a:prstGeom>
        <a:solidFill>
          <a:schemeClr val="accent2">
            <a:lumMod val="25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9017680" y="1825322"/>
        <a:ext cx="252341" cy="253022"/>
      </dsp:txXfrm>
    </dsp:sp>
    <dsp:sp modelId="{BF035AE2-46D6-4AC8-ACFD-D4C78924F966}">
      <dsp:nvSpPr>
        <dsp:cNvPr id="0" name=""/>
        <dsp:cNvSpPr/>
      </dsp:nvSpPr>
      <dsp:spPr>
        <a:xfrm>
          <a:off x="9527804" y="422827"/>
          <a:ext cx="1700414" cy="3058013"/>
        </a:xfrm>
        <a:prstGeom prst="roundRect">
          <a:avLst>
            <a:gd name="adj" fmla="val 10000"/>
          </a:avLst>
        </a:prstGeom>
        <a:solidFill>
          <a:schemeClr val="accent2">
            <a:lumMod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5. Review outcome:</a:t>
          </a:r>
          <a:r>
            <a:rPr lang="en-GB" sz="1400" kern="1200" dirty="0"/>
            <a:t>  </a:t>
          </a:r>
        </a:p>
        <a:p>
          <a:pPr marL="0" lvl="0" indent="0" algn="l" defTabSz="622300">
            <a:lnSpc>
              <a:spcPct val="90000"/>
            </a:lnSpc>
            <a:spcBef>
              <a:spcPct val="0"/>
            </a:spcBef>
            <a:spcAft>
              <a:spcPct val="35000"/>
            </a:spcAft>
            <a:buNone/>
          </a:pPr>
          <a:r>
            <a:rPr lang="en-GB" sz="1400" b="1" kern="1200" dirty="0"/>
            <a:t>• Resident becomes calmer </a:t>
          </a:r>
        </a:p>
        <a:p>
          <a:pPr marL="0" lvl="0" indent="0" algn="l" defTabSz="622300">
            <a:lnSpc>
              <a:spcPct val="90000"/>
            </a:lnSpc>
            <a:spcBef>
              <a:spcPct val="0"/>
            </a:spcBef>
            <a:spcAft>
              <a:spcPct val="35000"/>
            </a:spcAft>
            <a:buNone/>
          </a:pPr>
          <a:r>
            <a:rPr lang="en-GB" sz="1400" b="1" kern="1200" dirty="0"/>
            <a:t>• Record and report for team follow‑up</a:t>
          </a:r>
        </a:p>
      </dsp:txBody>
      <dsp:txXfrm>
        <a:off x="9577607" y="472630"/>
        <a:ext cx="1600808" cy="295840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3/19/2026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367633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1688018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2787664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841D9-D563-C70C-F9BB-BDC5AEFD05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A30BA6-7FE0-23D2-B6E9-0C9603E3E3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E86E6A-87A0-E004-B5CE-1066E79375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64EACA-9AFE-4E9E-B470-768DD3CB8163}"/>
              </a:ext>
            </a:extLst>
          </p:cNvPr>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1252764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GB"/>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3/19/2026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3/19/2026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GB"/>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3/19/2026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3/19/2026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3/19/2026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3/19/2026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GB"/>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3/19/2026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3/19/2026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GB"/>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3/19/2026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GB"/>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3/19/2026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GB"/>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3/19/2026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GB"/>
              <a:t>Click icon to add picture</a:t>
            </a:r>
            <a:endParaRPr lang="en-US" dirty="0"/>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GB"/>
              <a:t>Click to edit Master title style</a:t>
            </a:r>
            <a:endParaRPr lang="en-US"/>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GB"/>
              <a:t>Click to edit Master title style</a:t>
            </a:r>
            <a:endParaRPr lang="en-US"/>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GB"/>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3/19/2026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3/19/2026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3/19/2026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3/19/2026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3/19/2026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3/19/2026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3/19/2026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3/19/2026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3/19/2026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3/19/2026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3/19/2026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3/19/2026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3/19/2026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3/19/2026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3/19/2026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GB"/>
              <a:t>Click to edit Master text styles</a:t>
            </a:r>
          </a:p>
          <a:p>
            <a:pPr lvl="1"/>
            <a:r>
              <a:rPr lang="en-GB"/>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3/19/2026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3/19/2026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20.sv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4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930708" y="2801929"/>
            <a:ext cx="8686801" cy="2565902"/>
          </a:xfrm>
        </p:spPr>
        <p:txBody>
          <a:bodyPr>
            <a:normAutofit/>
          </a:bodyPr>
          <a:lstStyle/>
          <a:p>
            <a:r>
              <a:rPr lang="en-US" dirty="0"/>
              <a:t>Problem solving Skills in health and social care</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346090" y="1726269"/>
            <a:ext cx="3024899" cy="547908"/>
          </a:xfrm>
        </p:spPr>
        <p:txBody>
          <a:bodyPr>
            <a:normAutofit/>
          </a:bodyPr>
          <a:lstStyle/>
          <a:p>
            <a:r>
              <a:rPr lang="en-US" dirty="0"/>
              <a:t>Presented by Yrlene Elie</a:t>
            </a:r>
          </a:p>
        </p:txBody>
      </p:sp>
      <p:sp>
        <p:nvSpPr>
          <p:cNvPr id="4" name="TextBox 3">
            <a:extLst>
              <a:ext uri="{FF2B5EF4-FFF2-40B4-BE49-F238E27FC236}">
                <a16:creationId xmlns:a16="http://schemas.microsoft.com/office/drawing/2014/main" id="{F9482C2D-9183-30C8-83CA-E733C790EC53}"/>
              </a:ext>
            </a:extLst>
          </p:cNvPr>
          <p:cNvSpPr txBox="1"/>
          <p:nvPr/>
        </p:nvSpPr>
        <p:spPr>
          <a:xfrm>
            <a:off x="8629095" y="484859"/>
            <a:ext cx="3195961" cy="1661993"/>
          </a:xfrm>
          <a:prstGeom prst="rect">
            <a:avLst/>
          </a:prstGeom>
          <a:noFill/>
        </p:spPr>
        <p:txBody>
          <a:bodyPr wrap="square" rtlCol="0">
            <a:spAutoFit/>
          </a:bodyPr>
          <a:lstStyle/>
          <a:p>
            <a:r>
              <a:rPr lang="en-GB" altLang="en-US" sz="1400" dirty="0">
                <a:latin typeface="+mj-lt"/>
                <a:cs typeface="Arial" panose="020B0604020202020204" pitchFamily="34" charset="0"/>
              </a:rPr>
              <a:t>Module Title:</a:t>
            </a:r>
            <a:r>
              <a:rPr lang="en-GB" altLang="en-US" sz="1400" b="1" dirty="0">
                <a:latin typeface="+mj-lt"/>
                <a:cs typeface="Arial" panose="020B0604020202020204" pitchFamily="34" charset="0"/>
              </a:rPr>
              <a:t> Professional Career Development within H&amp;SC</a:t>
            </a:r>
          </a:p>
          <a:p>
            <a:r>
              <a:rPr lang="en-GB" altLang="en-US" sz="1400" dirty="0">
                <a:latin typeface="+mj-lt"/>
                <a:cs typeface="Arial" panose="020B0604020202020204" pitchFamily="34" charset="0"/>
              </a:rPr>
              <a:t>Module Number: </a:t>
            </a:r>
            <a:r>
              <a:rPr lang="en-GB" altLang="en-US" sz="1400" b="1" dirty="0">
                <a:latin typeface="+mj-lt"/>
                <a:cs typeface="Arial" panose="020B0604020202020204" pitchFamily="34" charset="0"/>
              </a:rPr>
              <a:t>LCHS 4009 (LON)</a:t>
            </a:r>
          </a:p>
          <a:p>
            <a:r>
              <a:rPr lang="en-GB" altLang="en-US" sz="1400" dirty="0">
                <a:latin typeface="+mj-lt"/>
                <a:cs typeface="Arial" panose="020B0604020202020204" pitchFamily="34" charset="0"/>
              </a:rPr>
              <a:t>Assignment No</a:t>
            </a:r>
            <a:r>
              <a:rPr lang="en-GB" altLang="en-US" sz="1400" b="1" dirty="0">
                <a:latin typeface="+mj-lt"/>
                <a:cs typeface="Arial" panose="020B0604020202020204" pitchFamily="34" charset="0"/>
              </a:rPr>
              <a:t>: ASSIGNMENT 1</a:t>
            </a:r>
          </a:p>
          <a:p>
            <a:r>
              <a:rPr lang="en-GB" altLang="en-US" sz="1400" dirty="0">
                <a:latin typeface="+mj-lt"/>
                <a:cs typeface="Arial" panose="020B0604020202020204" pitchFamily="34" charset="0"/>
              </a:rPr>
              <a:t>Student ID: </a:t>
            </a:r>
            <a:r>
              <a:rPr lang="en-GB" altLang="en-US" sz="1400" b="1" dirty="0">
                <a:latin typeface="+mj-lt"/>
                <a:cs typeface="Arial" panose="020B0604020202020204" pitchFamily="34" charset="0"/>
              </a:rPr>
              <a:t>2430828</a:t>
            </a:r>
          </a:p>
          <a:p>
            <a:r>
              <a:rPr lang="en-GB" altLang="en-US" sz="1400" dirty="0">
                <a:latin typeface="+mj-lt"/>
                <a:cs typeface="Arial" panose="020B0604020202020204" pitchFamily="34" charset="0"/>
              </a:rPr>
              <a:t>Lecturer’s Name</a:t>
            </a:r>
            <a:r>
              <a:rPr lang="en-GB" altLang="en-US" sz="1400" b="1" dirty="0">
                <a:latin typeface="+mj-lt"/>
                <a:cs typeface="Arial" panose="020B0604020202020204" pitchFamily="34" charset="0"/>
              </a:rPr>
              <a:t>: Odette Jack </a:t>
            </a:r>
          </a:p>
          <a:p>
            <a:endParaRPr lang="en-GB" dirty="0"/>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859535" y="907302"/>
            <a:ext cx="4928421" cy="1386965"/>
          </a:xfrm>
        </p:spPr>
        <p:txBody>
          <a:bodyPr/>
          <a:lstStyle/>
          <a:p>
            <a:r>
              <a:rPr lang="en-US" dirty="0"/>
              <a:t>introduction</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859536" y="2438545"/>
            <a:ext cx="4366917" cy="3512152"/>
          </a:xfrm>
        </p:spPr>
        <p:txBody>
          <a:bodyPr/>
          <a:lstStyle/>
          <a:p>
            <a:pPr marL="0" indent="0">
              <a:buNone/>
            </a:pPr>
            <a:r>
              <a:rPr lang="en-US" b="1" dirty="0"/>
              <a:t>Outline:  What is problem solving?</a:t>
            </a:r>
          </a:p>
          <a:p>
            <a:pPr marL="0" indent="0">
              <a:buNone/>
            </a:pPr>
            <a:r>
              <a:rPr lang="en-US" b="1" dirty="0"/>
              <a:t>               Importance of problem solving</a:t>
            </a:r>
          </a:p>
          <a:p>
            <a:pPr marL="0" indent="0">
              <a:buNone/>
            </a:pPr>
            <a:r>
              <a:rPr lang="en-US" b="1" dirty="0"/>
              <a:t>               Problems that could occur</a:t>
            </a:r>
          </a:p>
          <a:p>
            <a:pPr marL="0" indent="0">
              <a:buNone/>
            </a:pPr>
            <a:r>
              <a:rPr lang="en-US" b="1" dirty="0"/>
              <a:t>               Fishbone diagram </a:t>
            </a:r>
          </a:p>
          <a:p>
            <a:pPr marL="0" indent="0">
              <a:buNone/>
            </a:pPr>
            <a:r>
              <a:rPr lang="en-US" b="1" dirty="0"/>
              <a:t>               Applying the skills in practice </a:t>
            </a:r>
          </a:p>
          <a:p>
            <a:pPr marL="0" indent="0">
              <a:buNone/>
            </a:pPr>
            <a:r>
              <a:rPr lang="en-US" b="1" dirty="0"/>
              <a:t>               How it can support my future </a:t>
            </a:r>
          </a:p>
          <a:p>
            <a:pPr marL="0" indent="0">
              <a:buNone/>
            </a:pPr>
            <a:endParaRPr lang="en-US" b="1" dirty="0"/>
          </a:p>
          <a:p>
            <a:pPr marL="0" indent="0">
              <a:buNone/>
            </a:pPr>
            <a:endParaRPr lang="en-US" b="1" dirty="0"/>
          </a:p>
          <a:p>
            <a:pPr marL="0" indent="0">
              <a:buNone/>
            </a:pPr>
            <a:endParaRPr lang="en-US" b="1" dirty="0"/>
          </a:p>
        </p:txBody>
      </p:sp>
      <p:pic>
        <p:nvPicPr>
          <p:cNvPr id="16" name="Graphic 15" descr="Head with gears outline">
            <a:extLst>
              <a:ext uri="{FF2B5EF4-FFF2-40B4-BE49-F238E27FC236}">
                <a16:creationId xmlns:a16="http://schemas.microsoft.com/office/drawing/2014/main" id="{FE13F6A5-B4C9-92BA-E842-0EF09E92920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29439" y="710119"/>
            <a:ext cx="5746561" cy="5746561"/>
          </a:xfrm>
          <a:prstGeom prst="rect">
            <a:avLst/>
          </a:prstGeom>
        </p:spPr>
      </p:pic>
    </p:spTree>
    <p:extLst>
      <p:ext uri="{BB962C8B-B14F-4D97-AF65-F5344CB8AC3E}">
        <p14:creationId xmlns:p14="http://schemas.microsoft.com/office/powerpoint/2010/main" val="200202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7084-C959-6935-0D99-455326A78F99}"/>
              </a:ext>
            </a:extLst>
          </p:cNvPr>
          <p:cNvSpPr>
            <a:spLocks noGrp="1"/>
          </p:cNvSpPr>
          <p:nvPr>
            <p:ph type="ctrTitle"/>
          </p:nvPr>
        </p:nvSpPr>
        <p:spPr>
          <a:xfrm>
            <a:off x="1315024" y="155643"/>
            <a:ext cx="10398530" cy="593962"/>
          </a:xfrm>
        </p:spPr>
        <p:txBody>
          <a:bodyPr anchor="b"/>
          <a:lstStyle/>
          <a:p>
            <a:r>
              <a:rPr lang="en-US" sz="2800" dirty="0"/>
              <a:t>Problem solving in health and social care</a:t>
            </a:r>
          </a:p>
        </p:txBody>
      </p:sp>
      <p:sp>
        <p:nvSpPr>
          <p:cNvPr id="3" name="TextBox 2">
            <a:extLst>
              <a:ext uri="{FF2B5EF4-FFF2-40B4-BE49-F238E27FC236}">
                <a16:creationId xmlns:a16="http://schemas.microsoft.com/office/drawing/2014/main" id="{C45C6EC0-B6B5-A734-5B25-449240AD9B1D}"/>
              </a:ext>
            </a:extLst>
          </p:cNvPr>
          <p:cNvSpPr txBox="1"/>
          <p:nvPr/>
        </p:nvSpPr>
        <p:spPr>
          <a:xfrm>
            <a:off x="1410511" y="1449421"/>
            <a:ext cx="9212093" cy="4893647"/>
          </a:xfrm>
          <a:prstGeom prst="rect">
            <a:avLst/>
          </a:prstGeom>
          <a:noFill/>
        </p:spPr>
        <p:txBody>
          <a:bodyPr wrap="square" rtlCol="0">
            <a:spAutoFit/>
          </a:bodyPr>
          <a:lstStyle/>
          <a:p>
            <a:pPr lvl="1"/>
            <a:r>
              <a:rPr lang="en-GB" b="1" dirty="0">
                <a:solidFill>
                  <a:schemeClr val="bg1"/>
                </a:solidFill>
              </a:rPr>
              <a:t>Problem solving means </a:t>
            </a:r>
            <a:r>
              <a:rPr lang="en-GB" dirty="0">
                <a:solidFill>
                  <a:schemeClr val="bg1"/>
                </a:solidFill>
              </a:rPr>
              <a:t>finding solutions to obstacles and difficulties that prevent people from achieving their goals. In health and social care, this often involves working out what is wrong, deciding what steps to take, and making positive changes for service users(Skills for care, 2022).</a:t>
            </a:r>
          </a:p>
          <a:p>
            <a:endParaRPr lang="en-GB" b="1" dirty="0">
              <a:solidFill>
                <a:schemeClr val="bg1"/>
              </a:solidFill>
            </a:endParaRPr>
          </a:p>
          <a:p>
            <a:r>
              <a:rPr lang="en-GB" b="1" dirty="0">
                <a:solidFill>
                  <a:schemeClr val="bg1"/>
                </a:solidFill>
              </a:rPr>
              <a:t>It involves:</a:t>
            </a:r>
          </a:p>
          <a:p>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Recognising a problem</a:t>
            </a:r>
            <a:r>
              <a:rPr lang="en-GB" dirty="0">
                <a:solidFill>
                  <a:schemeClr val="bg1"/>
                </a:solidFill>
              </a:rPr>
              <a:t> — noticing risks, barriers or unmet needs.</a:t>
            </a:r>
          </a:p>
          <a:p>
            <a:pPr marL="285750" indent="-285750">
              <a:buFont typeface="Arial" panose="020B0604020202020204" pitchFamily="34" charset="0"/>
              <a:buChar char="•"/>
            </a:pPr>
            <a:r>
              <a:rPr lang="en-GB" b="1" dirty="0">
                <a:solidFill>
                  <a:schemeClr val="bg1"/>
                </a:solidFill>
              </a:rPr>
              <a:t>Analysing the situation</a:t>
            </a:r>
            <a:r>
              <a:rPr lang="en-GB" dirty="0">
                <a:solidFill>
                  <a:schemeClr val="bg1"/>
                </a:solidFill>
              </a:rPr>
              <a:t> — gathering information and considering contributing factors.</a:t>
            </a:r>
          </a:p>
          <a:p>
            <a:pPr marL="285750" indent="-285750">
              <a:buFont typeface="Arial" panose="020B0604020202020204" pitchFamily="34" charset="0"/>
              <a:buChar char="•"/>
            </a:pPr>
            <a:r>
              <a:rPr lang="en-GB" b="1" dirty="0">
                <a:solidFill>
                  <a:schemeClr val="bg1"/>
                </a:solidFill>
              </a:rPr>
              <a:t>Generating solutions</a:t>
            </a:r>
            <a:r>
              <a:rPr lang="en-GB" dirty="0">
                <a:solidFill>
                  <a:schemeClr val="bg1"/>
                </a:solidFill>
              </a:rPr>
              <a:t> — thinking creatively and collaboratively.</a:t>
            </a:r>
          </a:p>
          <a:p>
            <a:pPr marL="285750" indent="-285750">
              <a:buFont typeface="Arial" panose="020B0604020202020204" pitchFamily="34" charset="0"/>
              <a:buChar char="•"/>
            </a:pPr>
            <a:r>
              <a:rPr lang="en-GB" b="1" dirty="0">
                <a:solidFill>
                  <a:schemeClr val="bg1"/>
                </a:solidFill>
              </a:rPr>
              <a:t>Decision‑making</a:t>
            </a:r>
            <a:r>
              <a:rPr lang="en-GB" dirty="0">
                <a:solidFill>
                  <a:schemeClr val="bg1"/>
                </a:solidFill>
              </a:rPr>
              <a:t> — selecting the safest and most effective option.</a:t>
            </a:r>
          </a:p>
          <a:p>
            <a:pPr marL="285750" indent="-285750">
              <a:buFont typeface="Arial" panose="020B0604020202020204" pitchFamily="34" charset="0"/>
              <a:buChar char="•"/>
            </a:pPr>
            <a:r>
              <a:rPr lang="en-GB" b="1" dirty="0">
                <a:solidFill>
                  <a:schemeClr val="bg1"/>
                </a:solidFill>
              </a:rPr>
              <a:t>Reflecting</a:t>
            </a:r>
            <a:r>
              <a:rPr lang="en-GB" dirty="0">
                <a:solidFill>
                  <a:schemeClr val="bg1"/>
                </a:solidFill>
              </a:rPr>
              <a:t> — reviewing what worked and what could be improved</a:t>
            </a:r>
          </a:p>
          <a:p>
            <a:pPr lvl="1"/>
            <a:endParaRPr lang="en-GB" sz="2400" dirty="0">
              <a:solidFill>
                <a:schemeClr val="bg1"/>
              </a:solidFill>
            </a:endParaRPr>
          </a:p>
          <a:p>
            <a:pPr lvl="1"/>
            <a:r>
              <a:rPr lang="en-GB" b="1" dirty="0">
                <a:solidFill>
                  <a:schemeClr val="bg1"/>
                </a:solidFill>
              </a:rPr>
              <a:t>Developed skill: Through everyday challenges, working with others, building knowledge, through feed back, and observing others </a:t>
            </a:r>
          </a:p>
          <a:p>
            <a:endParaRPr lang="en-GB" dirty="0"/>
          </a:p>
        </p:txBody>
      </p:sp>
    </p:spTree>
    <p:extLst>
      <p:ext uri="{BB962C8B-B14F-4D97-AF65-F5344CB8AC3E}">
        <p14:creationId xmlns:p14="http://schemas.microsoft.com/office/powerpoint/2010/main" val="1751885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72A-5F3E-FB56-A498-3CACC2BCD40B}"/>
              </a:ext>
            </a:extLst>
          </p:cNvPr>
          <p:cNvSpPr>
            <a:spLocks noGrp="1"/>
          </p:cNvSpPr>
          <p:nvPr>
            <p:ph type="title"/>
          </p:nvPr>
        </p:nvSpPr>
        <p:spPr>
          <a:xfrm>
            <a:off x="120834" y="649850"/>
            <a:ext cx="7149978" cy="1649694"/>
          </a:xfrm>
        </p:spPr>
        <p:txBody>
          <a:bodyPr>
            <a:normAutofit/>
          </a:bodyPr>
          <a:lstStyle/>
          <a:p>
            <a:pPr algn="ctr"/>
            <a:r>
              <a:rPr lang="en-GB" sz="2800" dirty="0"/>
              <a:t>Importance of Problem Solving in professional practice</a:t>
            </a:r>
            <a:endParaRPr lang="en-US" sz="2800" dirty="0"/>
          </a:p>
        </p:txBody>
      </p:sp>
      <p:sp>
        <p:nvSpPr>
          <p:cNvPr id="3" name="Text Placeholder 2">
            <a:extLst>
              <a:ext uri="{FF2B5EF4-FFF2-40B4-BE49-F238E27FC236}">
                <a16:creationId xmlns:a16="http://schemas.microsoft.com/office/drawing/2014/main" id="{017EDA3D-7A3B-89EE-20EE-3C585535263A}"/>
              </a:ext>
            </a:extLst>
          </p:cNvPr>
          <p:cNvSpPr>
            <a:spLocks noGrp="1"/>
          </p:cNvSpPr>
          <p:nvPr>
            <p:ph type="body" sz="half" idx="2"/>
          </p:nvPr>
        </p:nvSpPr>
        <p:spPr>
          <a:xfrm>
            <a:off x="937580" y="1393168"/>
            <a:ext cx="4361688" cy="3434638"/>
          </a:xfrm>
        </p:spPr>
        <p:txBody>
          <a:bodyPr anchor="t">
            <a:noAutofit/>
          </a:bodyPr>
          <a:lstStyle/>
          <a:p>
            <a:pPr lvl="0" eaLnBrk="0" fontAlgn="base" hangingPunct="0">
              <a:spcBef>
                <a:spcPct val="0"/>
              </a:spcBef>
              <a:spcAft>
                <a:spcPct val="0"/>
              </a:spcAft>
            </a:pPr>
            <a:endParaRPr lang="en-GB" altLang="en-US" b="1" dirty="0">
              <a:latin typeface="+mj-lt"/>
            </a:endParaRPr>
          </a:p>
          <a:p>
            <a:pPr lvl="0" eaLnBrk="0" fontAlgn="base" hangingPunct="0">
              <a:spcBef>
                <a:spcPct val="0"/>
              </a:spcBef>
              <a:spcAft>
                <a:spcPct val="0"/>
              </a:spcAft>
            </a:pPr>
            <a:r>
              <a:rPr lang="en-GB" altLang="en-US" b="1" dirty="0">
                <a:latin typeface="+mj-lt"/>
              </a:rPr>
              <a:t>Problem‑Solving Improves Quality Outcomes</a:t>
            </a:r>
          </a:p>
          <a:p>
            <a:pPr lvl="0" eaLnBrk="0" fontAlgn="base" hangingPunct="0">
              <a:spcBef>
                <a:spcPct val="0"/>
              </a:spcBef>
              <a:spcAft>
                <a:spcPct val="0"/>
              </a:spcAft>
            </a:pPr>
            <a:endParaRPr lang="en-GB" altLang="en-US" dirty="0">
              <a:latin typeface="+mj-lt"/>
            </a:endParaRPr>
          </a:p>
          <a:p>
            <a:pPr lvl="0" eaLnBrk="0" fontAlgn="base" hangingPunct="0">
              <a:spcBef>
                <a:spcPct val="0"/>
              </a:spcBef>
              <a:spcAft>
                <a:spcPct val="0"/>
              </a:spcAft>
            </a:pPr>
            <a:r>
              <a:rPr lang="en-GB" altLang="en-US" b="1" dirty="0">
                <a:latin typeface="+mj-lt"/>
              </a:rPr>
              <a:t>For service users:</a:t>
            </a:r>
          </a:p>
          <a:p>
            <a:pPr lvl="0" eaLnBrk="0" fontAlgn="base" hangingPunct="0">
              <a:spcBef>
                <a:spcPct val="0"/>
              </a:spcBef>
              <a:spcAft>
                <a:spcPct val="0"/>
              </a:spcAft>
            </a:pPr>
            <a:r>
              <a:rPr lang="en-GB" altLang="en-US" dirty="0">
                <a:latin typeface="+mj-lt"/>
              </a:rPr>
              <a:t>• Reduced distress</a:t>
            </a:r>
          </a:p>
          <a:p>
            <a:pPr lvl="0" eaLnBrk="0" fontAlgn="base" hangingPunct="0">
              <a:spcBef>
                <a:spcPct val="0"/>
              </a:spcBef>
              <a:spcAft>
                <a:spcPct val="0"/>
              </a:spcAft>
            </a:pPr>
            <a:r>
              <a:rPr lang="en-GB" altLang="en-US" dirty="0">
                <a:latin typeface="+mj-lt"/>
              </a:rPr>
              <a:t>• More personalised care</a:t>
            </a:r>
          </a:p>
          <a:p>
            <a:pPr lvl="0" eaLnBrk="0" fontAlgn="base" hangingPunct="0">
              <a:spcBef>
                <a:spcPct val="0"/>
              </a:spcBef>
              <a:spcAft>
                <a:spcPct val="0"/>
              </a:spcAft>
            </a:pPr>
            <a:r>
              <a:rPr lang="en-GB" altLang="en-US" dirty="0">
                <a:latin typeface="+mj-lt"/>
              </a:rPr>
              <a:t>• Better wellbeing and dignity</a:t>
            </a:r>
          </a:p>
          <a:p>
            <a:pPr lvl="0" eaLnBrk="0" fontAlgn="base" hangingPunct="0">
              <a:spcBef>
                <a:spcPct val="0"/>
              </a:spcBef>
              <a:spcAft>
                <a:spcPct val="0"/>
              </a:spcAft>
            </a:pPr>
            <a:endParaRPr lang="en-GB" altLang="en-US" b="1" dirty="0">
              <a:latin typeface="+mj-lt"/>
            </a:endParaRPr>
          </a:p>
          <a:p>
            <a:pPr lvl="0" eaLnBrk="0" fontAlgn="base" hangingPunct="0">
              <a:spcBef>
                <a:spcPct val="0"/>
              </a:spcBef>
              <a:spcAft>
                <a:spcPct val="0"/>
              </a:spcAft>
            </a:pPr>
            <a:r>
              <a:rPr lang="en-GB" altLang="en-US" b="1" dirty="0">
                <a:latin typeface="+mj-lt"/>
              </a:rPr>
              <a:t>For staff:</a:t>
            </a:r>
          </a:p>
          <a:p>
            <a:pPr lvl="0" eaLnBrk="0" fontAlgn="base" hangingPunct="0">
              <a:spcBef>
                <a:spcPct val="0"/>
              </a:spcBef>
              <a:spcAft>
                <a:spcPct val="0"/>
              </a:spcAft>
            </a:pPr>
            <a:r>
              <a:rPr lang="en-GB" altLang="en-US" dirty="0">
                <a:latin typeface="+mj-lt"/>
              </a:rPr>
              <a:t>• Clearer decision‑making</a:t>
            </a:r>
          </a:p>
          <a:p>
            <a:pPr lvl="0" eaLnBrk="0" fontAlgn="base" hangingPunct="0">
              <a:spcBef>
                <a:spcPct val="0"/>
              </a:spcBef>
              <a:spcAft>
                <a:spcPct val="0"/>
              </a:spcAft>
            </a:pPr>
            <a:r>
              <a:rPr lang="en-GB" altLang="en-US" dirty="0">
                <a:latin typeface="+mj-lt"/>
              </a:rPr>
              <a:t>• Better teamwork</a:t>
            </a:r>
          </a:p>
          <a:p>
            <a:pPr lvl="0" eaLnBrk="0" fontAlgn="base" hangingPunct="0">
              <a:spcBef>
                <a:spcPct val="0"/>
              </a:spcBef>
              <a:spcAft>
                <a:spcPct val="0"/>
              </a:spcAft>
            </a:pPr>
            <a:r>
              <a:rPr lang="en-GB" altLang="en-US" dirty="0">
                <a:latin typeface="+mj-lt"/>
              </a:rPr>
              <a:t>• Reduced stress</a:t>
            </a:r>
          </a:p>
          <a:p>
            <a:pPr lvl="0" eaLnBrk="0" fontAlgn="base" hangingPunct="0">
              <a:spcBef>
                <a:spcPct val="0"/>
              </a:spcBef>
              <a:spcAft>
                <a:spcPct val="0"/>
              </a:spcAft>
            </a:pPr>
            <a:endParaRPr lang="en-GB" altLang="en-US" dirty="0">
              <a:latin typeface="+mj-lt"/>
            </a:endParaRPr>
          </a:p>
          <a:p>
            <a:pPr lvl="0" eaLnBrk="0" fontAlgn="base" hangingPunct="0">
              <a:spcBef>
                <a:spcPct val="0"/>
              </a:spcBef>
              <a:spcAft>
                <a:spcPct val="0"/>
              </a:spcAft>
            </a:pPr>
            <a:r>
              <a:rPr lang="en-GB" altLang="en-US" b="1" dirty="0">
                <a:latin typeface="+mj-lt"/>
              </a:rPr>
              <a:t>For organisations:</a:t>
            </a:r>
          </a:p>
          <a:p>
            <a:pPr lvl="0" eaLnBrk="0" fontAlgn="base" hangingPunct="0">
              <a:spcBef>
                <a:spcPct val="0"/>
              </a:spcBef>
              <a:spcAft>
                <a:spcPct val="0"/>
              </a:spcAft>
            </a:pPr>
            <a:r>
              <a:rPr lang="en-GB" altLang="en-US" dirty="0">
                <a:latin typeface="+mj-lt"/>
              </a:rPr>
              <a:t>• Fewer incidents</a:t>
            </a:r>
          </a:p>
          <a:p>
            <a:pPr lvl="0" eaLnBrk="0" fontAlgn="base" hangingPunct="0">
              <a:spcBef>
                <a:spcPct val="0"/>
              </a:spcBef>
              <a:spcAft>
                <a:spcPct val="0"/>
              </a:spcAft>
            </a:pPr>
            <a:r>
              <a:rPr lang="en-GB" altLang="en-US" dirty="0">
                <a:latin typeface="+mj-lt"/>
              </a:rPr>
              <a:t>• Higher quality ratings (CQC, 2023)</a:t>
            </a:r>
          </a:p>
          <a:p>
            <a:pPr lvl="0" eaLnBrk="0" fontAlgn="base" hangingPunct="0">
              <a:spcBef>
                <a:spcPct val="0"/>
              </a:spcBef>
              <a:spcAft>
                <a:spcPct val="0"/>
              </a:spcAft>
            </a:pPr>
            <a:r>
              <a:rPr lang="en-GB" altLang="en-US" dirty="0">
                <a:latin typeface="+mj-lt"/>
              </a:rPr>
              <a:t>• More efficient use of resources</a:t>
            </a:r>
          </a:p>
        </p:txBody>
      </p:sp>
      <p:pic>
        <p:nvPicPr>
          <p:cNvPr id="7" name="Picture Placeholder 6" descr="Young woman thinking">
            <a:extLst>
              <a:ext uri="{FF2B5EF4-FFF2-40B4-BE49-F238E27FC236}">
                <a16:creationId xmlns:a16="http://schemas.microsoft.com/office/drawing/2014/main" id="{6D065061-7356-7567-BC8C-0B8476764D86}"/>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l="16635" r="16635"/>
          <a:stretch>
            <a:fillRect/>
          </a:stretch>
        </p:blipFill>
        <p:spPr/>
      </p:pic>
    </p:spTree>
    <p:extLst>
      <p:ext uri="{BB962C8B-B14F-4D97-AF65-F5344CB8AC3E}">
        <p14:creationId xmlns:p14="http://schemas.microsoft.com/office/powerpoint/2010/main" val="94860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37C75-23C9-17A3-16B6-ECD423E57259}"/>
              </a:ext>
            </a:extLst>
          </p:cNvPr>
          <p:cNvSpPr>
            <a:spLocks noGrp="1"/>
          </p:cNvSpPr>
          <p:nvPr>
            <p:ph type="title"/>
          </p:nvPr>
        </p:nvSpPr>
        <p:spPr>
          <a:xfrm>
            <a:off x="2068913" y="3539635"/>
            <a:ext cx="8054173" cy="466344"/>
          </a:xfrm>
        </p:spPr>
        <p:txBody>
          <a:bodyPr>
            <a:normAutofit fontScale="90000"/>
          </a:bodyPr>
          <a:lstStyle/>
          <a:p>
            <a:r>
              <a:rPr lang="en-GB" dirty="0">
                <a:latin typeface="+mj-lt"/>
              </a:rPr>
              <a:t>• </a:t>
            </a:r>
            <a:r>
              <a:rPr lang="en-GB" b="1" dirty="0">
                <a:latin typeface="+mj-lt"/>
              </a:rPr>
              <a:t>Service user experience</a:t>
            </a:r>
            <a:br>
              <a:rPr lang="en-GB" b="1" dirty="0">
                <a:latin typeface="+mj-lt"/>
              </a:rPr>
            </a:br>
            <a:r>
              <a:rPr lang="en-GB" dirty="0">
                <a:latin typeface="+mj-lt"/>
              </a:rPr>
              <a:t>Increased distress, reduced dignity, and a sense of not being listened to (Skills for Care, 2022).</a:t>
            </a:r>
            <a:br>
              <a:rPr lang="en-GB" dirty="0">
                <a:latin typeface="+mj-lt"/>
              </a:rPr>
            </a:br>
            <a:br>
              <a:rPr lang="en-GB" dirty="0">
                <a:latin typeface="+mj-lt"/>
              </a:rPr>
            </a:br>
            <a:r>
              <a:rPr lang="en-GB" b="1" dirty="0">
                <a:latin typeface="+mj-lt"/>
              </a:rPr>
              <a:t>• Safety</a:t>
            </a:r>
            <a:br>
              <a:rPr lang="en-GB" dirty="0">
                <a:latin typeface="+mj-lt"/>
              </a:rPr>
            </a:br>
            <a:r>
              <a:rPr lang="en-GB" dirty="0">
                <a:latin typeface="+mj-lt"/>
              </a:rPr>
              <a:t>Higher risk of harm, unmet needs, medication errors, or escalation of behaviours due to issues not being identified or addressed.</a:t>
            </a:r>
            <a:br>
              <a:rPr lang="en-GB" dirty="0">
                <a:latin typeface="+mj-lt"/>
              </a:rPr>
            </a:br>
            <a:br>
              <a:rPr lang="en-GB" b="1" dirty="0">
                <a:latin typeface="+mj-lt"/>
              </a:rPr>
            </a:br>
            <a:r>
              <a:rPr lang="en-GB" b="1" dirty="0">
                <a:latin typeface="+mj-lt"/>
              </a:rPr>
              <a:t>• Quality of care</a:t>
            </a:r>
            <a:br>
              <a:rPr lang="en-GB" dirty="0">
                <a:latin typeface="+mj-lt"/>
              </a:rPr>
            </a:br>
            <a:r>
              <a:rPr lang="en-GB" dirty="0" err="1">
                <a:latin typeface="+mj-lt"/>
              </a:rPr>
              <a:t>Care</a:t>
            </a:r>
            <a:r>
              <a:rPr lang="en-GB" dirty="0">
                <a:latin typeface="+mj-lt"/>
              </a:rPr>
              <a:t> becomes less person‑centred, inconsistent, and reactive rather than proactive, leading to poorer outcomes.</a:t>
            </a:r>
            <a:br>
              <a:rPr lang="en-GB" dirty="0">
                <a:latin typeface="+mj-lt"/>
              </a:rPr>
            </a:br>
            <a:br>
              <a:rPr lang="en-GB" dirty="0">
                <a:latin typeface="+mj-lt"/>
              </a:rPr>
            </a:br>
            <a:r>
              <a:rPr lang="en-GB" b="1" dirty="0">
                <a:latin typeface="+mj-lt"/>
              </a:rPr>
              <a:t>• Teamwork</a:t>
            </a:r>
            <a:br>
              <a:rPr lang="en-GB" dirty="0">
                <a:latin typeface="+mj-lt"/>
              </a:rPr>
            </a:br>
            <a:r>
              <a:rPr lang="en-GB" dirty="0">
                <a:latin typeface="+mj-lt"/>
              </a:rPr>
              <a:t>Breakdowns in communication cause confusion, delays, and gaps in care, affecting the whole team’s ability to support the service user effectively.</a:t>
            </a:r>
            <a:br>
              <a:rPr lang="en-GB" dirty="0"/>
            </a:br>
            <a:endParaRPr lang="en-US" dirty="0"/>
          </a:p>
        </p:txBody>
      </p:sp>
      <p:sp>
        <p:nvSpPr>
          <p:cNvPr id="3" name="Content Placeholder 2">
            <a:extLst>
              <a:ext uri="{FF2B5EF4-FFF2-40B4-BE49-F238E27FC236}">
                <a16:creationId xmlns:a16="http://schemas.microsoft.com/office/drawing/2014/main" id="{31FEB8CF-9E22-6779-27CB-25347B9558FE}"/>
              </a:ext>
            </a:extLst>
          </p:cNvPr>
          <p:cNvSpPr>
            <a:spLocks noGrp="1"/>
          </p:cNvSpPr>
          <p:nvPr>
            <p:ph sz="quarter" idx="13"/>
          </p:nvPr>
        </p:nvSpPr>
        <p:spPr>
          <a:xfrm>
            <a:off x="1511478" y="612559"/>
            <a:ext cx="8593017" cy="985422"/>
          </a:xfrm>
        </p:spPr>
        <p:txBody>
          <a:bodyPr>
            <a:noAutofit/>
          </a:bodyPr>
          <a:lstStyle/>
          <a:p>
            <a:pPr algn="ctr"/>
            <a:r>
              <a:rPr lang="en-GB" sz="2800" dirty="0"/>
              <a:t>Problems that Could Occur if This Skill Is Not Used Effectively</a:t>
            </a:r>
          </a:p>
          <a:p>
            <a:endParaRPr lang="en-US" dirty="0"/>
          </a:p>
        </p:txBody>
      </p:sp>
      <p:pic>
        <p:nvPicPr>
          <p:cNvPr id="5" name="Graphic 4" descr="Sad face outline outline">
            <a:extLst>
              <a:ext uri="{FF2B5EF4-FFF2-40B4-BE49-F238E27FC236}">
                <a16:creationId xmlns:a16="http://schemas.microsoft.com/office/drawing/2014/main" id="{B3075FA8-A65D-D7E9-A09F-1EE515551CE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02240" y="5420360"/>
            <a:ext cx="914400" cy="914400"/>
          </a:xfrm>
          <a:prstGeom prst="rect">
            <a:avLst/>
          </a:prstGeom>
        </p:spPr>
      </p:pic>
    </p:spTree>
    <p:extLst>
      <p:ext uri="{BB962C8B-B14F-4D97-AF65-F5344CB8AC3E}">
        <p14:creationId xmlns:p14="http://schemas.microsoft.com/office/powerpoint/2010/main" val="272877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2DC41C-22C9-B475-CE37-D1450AE9D44B}"/>
              </a:ext>
            </a:extLst>
          </p:cNvPr>
          <p:cNvSpPr txBox="1"/>
          <p:nvPr/>
        </p:nvSpPr>
        <p:spPr>
          <a:xfrm>
            <a:off x="1270986" y="1313927"/>
            <a:ext cx="9827581" cy="4462760"/>
          </a:xfrm>
          <a:prstGeom prst="rect">
            <a:avLst/>
          </a:prstGeom>
          <a:noFill/>
        </p:spPr>
        <p:txBody>
          <a:bodyPr wrap="square" rtlCol="0">
            <a:spAutoFit/>
          </a:bodyPr>
          <a:lstStyle/>
          <a:p>
            <a:r>
              <a:rPr lang="en-GB" b="1" dirty="0">
                <a:latin typeface="+mj-lt"/>
              </a:rPr>
              <a:t>What is this model?</a:t>
            </a:r>
            <a:br>
              <a:rPr lang="en-GB" b="1" dirty="0">
                <a:latin typeface="+mj-lt"/>
              </a:rPr>
            </a:br>
            <a:r>
              <a:rPr lang="en-GB" dirty="0"/>
              <a:t>The Fishbone Model, also known as the Ishikawa or Cause‑and‑Effect Diagram, is a structured tool used to </a:t>
            </a:r>
            <a:r>
              <a:rPr lang="en-GB" b="1" dirty="0"/>
              <a:t>identify the root causes of a problem</a:t>
            </a:r>
            <a:r>
              <a:rPr lang="en-GB" dirty="0"/>
              <a:t> by organising them into clear categories (ASQ, 2024).</a:t>
            </a:r>
          </a:p>
          <a:p>
            <a:endParaRPr lang="en-GB" b="1" dirty="0">
              <a:latin typeface="+mj-lt"/>
            </a:endParaRPr>
          </a:p>
          <a:p>
            <a:r>
              <a:rPr lang="en-GB" b="1" dirty="0">
                <a:latin typeface="+mj-lt"/>
              </a:rPr>
              <a:t>Key stages:</a:t>
            </a:r>
            <a:br>
              <a:rPr lang="en-GB" b="1" dirty="0">
                <a:latin typeface="+mj-lt"/>
              </a:rPr>
            </a:br>
            <a:r>
              <a:rPr lang="en-GB" dirty="0">
                <a:latin typeface="+mj-lt"/>
              </a:rPr>
              <a:t>People • Environment • Processes • Equipment/Resources • Methods •  </a:t>
            </a:r>
          </a:p>
          <a:p>
            <a:r>
              <a:rPr lang="en-GB" sz="1400" dirty="0"/>
              <a:t>These categories help professionals explore all potential factors contributing to the issue (ASQ, 2024)</a:t>
            </a:r>
          </a:p>
          <a:p>
            <a:endParaRPr lang="en-GB" b="1" dirty="0">
              <a:latin typeface="+mj-lt"/>
            </a:endParaRPr>
          </a:p>
          <a:p>
            <a:r>
              <a:rPr lang="en-GB" b="1" dirty="0">
                <a:latin typeface="+mj-lt"/>
              </a:rPr>
              <a:t>How it supports good practice:</a:t>
            </a:r>
          </a:p>
          <a:p>
            <a:r>
              <a:rPr lang="en-GB" dirty="0">
                <a:latin typeface="+mj-lt"/>
              </a:rPr>
              <a:t>• Encourages structured, logical thinking rather than guessing</a:t>
            </a:r>
          </a:p>
          <a:p>
            <a:r>
              <a:rPr lang="en-GB" dirty="0">
                <a:latin typeface="+mj-lt"/>
              </a:rPr>
              <a:t>• Helps professionals explore all possible causes, not just the obvious ones</a:t>
            </a:r>
          </a:p>
          <a:p>
            <a:r>
              <a:rPr lang="en-GB" dirty="0">
                <a:latin typeface="+mj-lt"/>
              </a:rPr>
              <a:t>• Supports team discussion and shared problem‑solving</a:t>
            </a:r>
          </a:p>
          <a:p>
            <a:r>
              <a:rPr lang="en-GB" dirty="0">
                <a:latin typeface="+mj-lt"/>
              </a:rPr>
              <a:t>• Leads to safer, more accurate decisions</a:t>
            </a:r>
          </a:p>
          <a:p>
            <a:r>
              <a:rPr lang="en-GB" dirty="0">
                <a:latin typeface="+mj-lt"/>
              </a:rPr>
              <a:t>• Helps prevent problems from happening again by identifying the true root cause</a:t>
            </a:r>
          </a:p>
          <a:p>
            <a:r>
              <a:rPr lang="en-GB" dirty="0">
                <a:latin typeface="+mj-lt"/>
              </a:rPr>
              <a:t>• Improves quality of care by making solutions more targeted and effective (CQC, 2023)</a:t>
            </a:r>
          </a:p>
        </p:txBody>
      </p:sp>
      <p:sp>
        <p:nvSpPr>
          <p:cNvPr id="4" name="TextBox 3">
            <a:extLst>
              <a:ext uri="{FF2B5EF4-FFF2-40B4-BE49-F238E27FC236}">
                <a16:creationId xmlns:a16="http://schemas.microsoft.com/office/drawing/2014/main" id="{211314CA-CADF-E939-948A-7C3C98D6A472}"/>
              </a:ext>
            </a:extLst>
          </p:cNvPr>
          <p:cNvSpPr txBox="1"/>
          <p:nvPr/>
        </p:nvSpPr>
        <p:spPr>
          <a:xfrm>
            <a:off x="4018625" y="374046"/>
            <a:ext cx="4441794" cy="584775"/>
          </a:xfrm>
          <a:prstGeom prst="rect">
            <a:avLst/>
          </a:prstGeom>
          <a:noFill/>
        </p:spPr>
        <p:txBody>
          <a:bodyPr wrap="square" rtlCol="0">
            <a:spAutoFit/>
          </a:bodyPr>
          <a:lstStyle/>
          <a:p>
            <a:r>
              <a:rPr lang="en-GB" sz="3200" dirty="0">
                <a:latin typeface="+mj-lt"/>
              </a:rPr>
              <a:t>FISHBONE DIAGRAM </a:t>
            </a:r>
          </a:p>
        </p:txBody>
      </p:sp>
    </p:spTree>
    <p:extLst>
      <p:ext uri="{BB962C8B-B14F-4D97-AF65-F5344CB8AC3E}">
        <p14:creationId xmlns:p14="http://schemas.microsoft.com/office/powerpoint/2010/main" val="1858387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51BC45-CAED-BB43-A297-009708D51D81}"/>
              </a:ext>
            </a:extLst>
          </p:cNvPr>
          <p:cNvSpPr>
            <a:spLocks noGrp="1"/>
          </p:cNvSpPr>
          <p:nvPr>
            <p:ph type="title"/>
          </p:nvPr>
        </p:nvSpPr>
        <p:spPr/>
        <p:txBody>
          <a:bodyPr/>
          <a:lstStyle/>
          <a:p>
            <a:endParaRPr lang="en-US" dirty="0"/>
          </a:p>
        </p:txBody>
      </p:sp>
      <p:sp>
        <p:nvSpPr>
          <p:cNvPr id="6" name="Content Placeholder 5">
            <a:extLst>
              <a:ext uri="{FF2B5EF4-FFF2-40B4-BE49-F238E27FC236}">
                <a16:creationId xmlns:a16="http://schemas.microsoft.com/office/drawing/2014/main" id="{062B897C-9D62-36E3-5DC1-154478A93ECF}"/>
              </a:ext>
            </a:extLst>
          </p:cNvPr>
          <p:cNvSpPr>
            <a:spLocks noGrp="1"/>
          </p:cNvSpPr>
          <p:nvPr>
            <p:ph sz="quarter" idx="13"/>
          </p:nvPr>
        </p:nvSpPr>
        <p:spPr>
          <a:xfrm>
            <a:off x="1463662" y="330450"/>
            <a:ext cx="9264676" cy="672727"/>
          </a:xfrm>
        </p:spPr>
        <p:txBody>
          <a:bodyPr/>
          <a:lstStyle/>
          <a:p>
            <a:r>
              <a:rPr lang="en-US" sz="2400" dirty="0"/>
              <a:t>APPLYING THIS SKILL IN PRACTICE</a:t>
            </a:r>
          </a:p>
        </p:txBody>
      </p:sp>
      <p:graphicFrame>
        <p:nvGraphicFramePr>
          <p:cNvPr id="7" name="Diagram 6">
            <a:extLst>
              <a:ext uri="{FF2B5EF4-FFF2-40B4-BE49-F238E27FC236}">
                <a16:creationId xmlns:a16="http://schemas.microsoft.com/office/drawing/2014/main" id="{D2F52EDF-8D4F-6EDC-5E46-6AA0FA1F323E}"/>
              </a:ext>
            </a:extLst>
          </p:cNvPr>
          <p:cNvGraphicFramePr/>
          <p:nvPr>
            <p:extLst>
              <p:ext uri="{D42A27DB-BD31-4B8C-83A1-F6EECF244321}">
                <p14:modId xmlns:p14="http://schemas.microsoft.com/office/powerpoint/2010/main" val="3593915986"/>
              </p:ext>
            </p:extLst>
          </p:nvPr>
        </p:nvGraphicFramePr>
        <p:xfrm>
          <a:off x="479148" y="1477166"/>
          <a:ext cx="11233704" cy="3903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D402804E-A49E-051B-8A36-419ABEFE61F0}"/>
              </a:ext>
            </a:extLst>
          </p:cNvPr>
          <p:cNvSpPr txBox="1"/>
          <p:nvPr/>
        </p:nvSpPr>
        <p:spPr>
          <a:xfrm>
            <a:off x="769620" y="1003177"/>
            <a:ext cx="10652760" cy="830997"/>
          </a:xfrm>
          <a:prstGeom prst="rect">
            <a:avLst/>
          </a:prstGeom>
          <a:noFill/>
        </p:spPr>
        <p:txBody>
          <a:bodyPr wrap="square" rtlCol="0">
            <a:spAutoFit/>
          </a:bodyPr>
          <a:lstStyle/>
          <a:p>
            <a:r>
              <a:rPr lang="en-GB" sz="1600" b="1" dirty="0">
                <a:latin typeface="+mj-lt"/>
              </a:rPr>
              <a:t>Job role &amp; setting: </a:t>
            </a:r>
            <a:r>
              <a:rPr lang="en-GB" sz="1600" dirty="0">
                <a:latin typeface="+mj-lt"/>
              </a:rPr>
              <a:t>General dental practice</a:t>
            </a:r>
          </a:p>
          <a:p>
            <a:r>
              <a:rPr lang="en-GB" sz="1600" b="1" dirty="0">
                <a:latin typeface="+mj-lt"/>
              </a:rPr>
              <a:t>Situation (the problem): </a:t>
            </a:r>
            <a:r>
              <a:rPr lang="en-GB" sz="1600" dirty="0">
                <a:latin typeface="+mj-lt"/>
              </a:rPr>
              <a:t>A patient becomes anxious during a scale and polish, and the dentist, hygienist, and dental nurse need to respond quickly.</a:t>
            </a:r>
            <a:endParaRPr lang="en-GB" dirty="0">
              <a:latin typeface="+mj-lt"/>
            </a:endParaRPr>
          </a:p>
        </p:txBody>
      </p:sp>
      <p:sp>
        <p:nvSpPr>
          <p:cNvPr id="10" name="TextBox 9">
            <a:extLst>
              <a:ext uri="{FF2B5EF4-FFF2-40B4-BE49-F238E27FC236}">
                <a16:creationId xmlns:a16="http://schemas.microsoft.com/office/drawing/2014/main" id="{1241145C-1D43-9A47-2B56-B20AACDA5941}"/>
              </a:ext>
            </a:extLst>
          </p:cNvPr>
          <p:cNvSpPr txBox="1"/>
          <p:nvPr/>
        </p:nvSpPr>
        <p:spPr>
          <a:xfrm>
            <a:off x="1463662" y="5113539"/>
            <a:ext cx="11233704" cy="1323439"/>
          </a:xfrm>
          <a:prstGeom prst="rect">
            <a:avLst/>
          </a:prstGeom>
          <a:noFill/>
        </p:spPr>
        <p:txBody>
          <a:bodyPr wrap="square" rtlCol="0">
            <a:spAutoFit/>
          </a:bodyPr>
          <a:lstStyle/>
          <a:p>
            <a:r>
              <a:rPr lang="en-GB" sz="1600" b="1" dirty="0">
                <a:latin typeface="+mj-lt"/>
              </a:rPr>
              <a:t>Impact on care:</a:t>
            </a:r>
          </a:p>
          <a:p>
            <a:r>
              <a:rPr lang="en-GB" sz="1600" dirty="0">
                <a:latin typeface="+mj-lt"/>
              </a:rPr>
              <a:t>• 	</a:t>
            </a:r>
            <a:r>
              <a:rPr lang="en-GB" sz="1600" b="1" dirty="0">
                <a:latin typeface="+mj-lt"/>
              </a:rPr>
              <a:t>Service user experience: </a:t>
            </a:r>
            <a:r>
              <a:rPr lang="en-GB" sz="1600" dirty="0">
                <a:latin typeface="+mj-lt"/>
              </a:rPr>
              <a:t>Reduced anxiety, increased comfort, positive visit</a:t>
            </a:r>
          </a:p>
          <a:p>
            <a:r>
              <a:rPr lang="en-GB" sz="1600" dirty="0">
                <a:latin typeface="+mj-lt"/>
              </a:rPr>
              <a:t>• 	</a:t>
            </a:r>
            <a:r>
              <a:rPr lang="en-GB" sz="1600" b="1" dirty="0">
                <a:latin typeface="+mj-lt"/>
              </a:rPr>
              <a:t>Safety: </a:t>
            </a:r>
            <a:r>
              <a:rPr lang="en-GB" sz="1600" dirty="0">
                <a:latin typeface="+mj-lt"/>
              </a:rPr>
              <a:t>Prevents injury, and reduces discomfort</a:t>
            </a:r>
          </a:p>
          <a:p>
            <a:r>
              <a:rPr lang="en-GB" sz="1600" dirty="0">
                <a:latin typeface="+mj-lt"/>
              </a:rPr>
              <a:t>• 	</a:t>
            </a:r>
            <a:r>
              <a:rPr lang="en-GB" sz="1600" b="1" dirty="0">
                <a:latin typeface="+mj-lt"/>
              </a:rPr>
              <a:t>Quality of care: </a:t>
            </a:r>
            <a:r>
              <a:rPr lang="en-GB" sz="1600" dirty="0">
                <a:latin typeface="+mj-lt"/>
              </a:rPr>
              <a:t>More responsive, person‑centred and compassionate</a:t>
            </a:r>
          </a:p>
          <a:p>
            <a:r>
              <a:rPr lang="en-GB" sz="1600" dirty="0">
                <a:latin typeface="+mj-lt"/>
              </a:rPr>
              <a:t>• 	</a:t>
            </a:r>
            <a:r>
              <a:rPr lang="en-GB" sz="1600" b="1" dirty="0">
                <a:latin typeface="+mj-lt"/>
              </a:rPr>
              <a:t>Teamwork: </a:t>
            </a:r>
            <a:r>
              <a:rPr lang="en-GB" sz="1600" dirty="0">
                <a:latin typeface="+mj-lt"/>
              </a:rPr>
              <a:t>Clear recording helps the team act quickly and plan future care</a:t>
            </a:r>
            <a:endParaRPr lang="en-GB" sz="1600" dirty="0"/>
          </a:p>
        </p:txBody>
      </p:sp>
    </p:spTree>
    <p:extLst>
      <p:ext uri="{BB962C8B-B14F-4D97-AF65-F5344CB8AC3E}">
        <p14:creationId xmlns:p14="http://schemas.microsoft.com/office/powerpoint/2010/main" val="2949280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1526718" y="506027"/>
            <a:ext cx="10465073" cy="353326"/>
          </a:xfrm>
        </p:spPr>
        <p:txBody>
          <a:bodyPr/>
          <a:lstStyle/>
          <a:p>
            <a:r>
              <a:rPr lang="en-US" sz="2400" dirty="0"/>
              <a:t>How does problem-solving support my future?</a:t>
            </a:r>
          </a:p>
        </p:txBody>
      </p:sp>
      <p:sp>
        <p:nvSpPr>
          <p:cNvPr id="5" name="TextBox 4">
            <a:extLst>
              <a:ext uri="{FF2B5EF4-FFF2-40B4-BE49-F238E27FC236}">
                <a16:creationId xmlns:a16="http://schemas.microsoft.com/office/drawing/2014/main" id="{E3AE7ED9-F7D7-7832-72C5-673B616B4138}"/>
              </a:ext>
            </a:extLst>
          </p:cNvPr>
          <p:cNvSpPr txBox="1"/>
          <p:nvPr/>
        </p:nvSpPr>
        <p:spPr>
          <a:xfrm>
            <a:off x="636232" y="1547444"/>
            <a:ext cx="5335480" cy="3693319"/>
          </a:xfrm>
          <a:prstGeom prst="rect">
            <a:avLst/>
          </a:prstGeom>
          <a:noFill/>
        </p:spPr>
        <p:txBody>
          <a:bodyPr wrap="square" rtlCol="0">
            <a:spAutoFit/>
          </a:bodyPr>
          <a:lstStyle/>
          <a:p>
            <a:r>
              <a:rPr lang="en-GB" b="1" dirty="0">
                <a:latin typeface="+mj-lt"/>
              </a:rPr>
              <a:t>Employability:</a:t>
            </a:r>
          </a:p>
          <a:p>
            <a:endParaRPr lang="en-GB" b="1" dirty="0">
              <a:latin typeface="+mj-lt"/>
            </a:endParaRPr>
          </a:p>
          <a:p>
            <a:r>
              <a:rPr lang="en-GB" dirty="0">
                <a:latin typeface="+mj-lt"/>
              </a:rPr>
              <a:t>• Shows clinical judgement</a:t>
            </a:r>
          </a:p>
          <a:p>
            <a:r>
              <a:rPr lang="en-GB" dirty="0">
                <a:latin typeface="+mj-lt"/>
              </a:rPr>
              <a:t>• Demonstrates professionalism</a:t>
            </a:r>
          </a:p>
          <a:p>
            <a:r>
              <a:rPr lang="en-GB" dirty="0">
                <a:latin typeface="+mj-lt"/>
              </a:rPr>
              <a:t>• Essential for safe patient care</a:t>
            </a:r>
          </a:p>
          <a:p>
            <a:r>
              <a:rPr lang="en-GB" dirty="0">
                <a:latin typeface="+mj-lt"/>
              </a:rPr>
              <a:t>• Highly valued in dental practices</a:t>
            </a:r>
          </a:p>
          <a:p>
            <a:endParaRPr lang="en-GB" b="1" dirty="0">
              <a:latin typeface="+mj-lt"/>
            </a:endParaRPr>
          </a:p>
          <a:p>
            <a:r>
              <a:rPr lang="en-GB" b="1" dirty="0">
                <a:latin typeface="+mj-lt"/>
              </a:rPr>
              <a:t>Future role as a dental hygienist:</a:t>
            </a:r>
          </a:p>
          <a:p>
            <a:endParaRPr lang="en-GB" b="1" dirty="0">
              <a:latin typeface="+mj-lt"/>
            </a:endParaRPr>
          </a:p>
          <a:p>
            <a:r>
              <a:rPr lang="en-GB" dirty="0">
                <a:latin typeface="+mj-lt"/>
              </a:rPr>
              <a:t>•  Supports safe periodontal assessment</a:t>
            </a:r>
          </a:p>
          <a:p>
            <a:r>
              <a:rPr lang="en-GB" dirty="0">
                <a:latin typeface="+mj-lt"/>
              </a:rPr>
              <a:t>• Helps manage anxious or complex patients</a:t>
            </a:r>
          </a:p>
          <a:p>
            <a:r>
              <a:rPr lang="en-GB" dirty="0">
                <a:latin typeface="+mj-lt"/>
              </a:rPr>
              <a:t>• Ensures accurate treatment planning</a:t>
            </a:r>
          </a:p>
          <a:p>
            <a:r>
              <a:rPr lang="en-GB" dirty="0">
                <a:latin typeface="+mj-lt"/>
              </a:rPr>
              <a:t>• Strengthens leadership within the dental team</a:t>
            </a:r>
          </a:p>
        </p:txBody>
      </p:sp>
      <p:sp>
        <p:nvSpPr>
          <p:cNvPr id="6" name="TextBox 5">
            <a:extLst>
              <a:ext uri="{FF2B5EF4-FFF2-40B4-BE49-F238E27FC236}">
                <a16:creationId xmlns:a16="http://schemas.microsoft.com/office/drawing/2014/main" id="{6D8C2944-3F42-1844-9430-F3F099D1CC8A}"/>
              </a:ext>
            </a:extLst>
          </p:cNvPr>
          <p:cNvSpPr txBox="1"/>
          <p:nvPr/>
        </p:nvSpPr>
        <p:spPr>
          <a:xfrm>
            <a:off x="6220290" y="1387646"/>
            <a:ext cx="5702423" cy="4247317"/>
          </a:xfrm>
          <a:prstGeom prst="rect">
            <a:avLst/>
          </a:prstGeom>
          <a:noFill/>
        </p:spPr>
        <p:txBody>
          <a:bodyPr wrap="square" rtlCol="0">
            <a:spAutoFit/>
          </a:bodyPr>
          <a:lstStyle/>
          <a:p>
            <a:r>
              <a:rPr lang="en-GB" b="1" dirty="0">
                <a:latin typeface="+mj-lt"/>
              </a:rPr>
              <a:t>Personal Reflection</a:t>
            </a:r>
          </a:p>
          <a:p>
            <a:endParaRPr lang="en-GB" b="1" dirty="0">
              <a:latin typeface="+mj-lt"/>
            </a:endParaRPr>
          </a:p>
          <a:p>
            <a:r>
              <a:rPr lang="en-GB" dirty="0">
                <a:latin typeface="+mj-lt"/>
              </a:rPr>
              <a:t>Is problem‑solving a strength for me?</a:t>
            </a:r>
          </a:p>
          <a:p>
            <a:br>
              <a:rPr lang="en-GB" dirty="0">
                <a:latin typeface="+mj-lt"/>
              </a:rPr>
            </a:br>
            <a:r>
              <a:rPr lang="en-GB" dirty="0">
                <a:latin typeface="+mj-lt"/>
              </a:rPr>
              <a:t>Yes, I stay calm, think logically, and try to understand the situation before acting. This helps me make safe decisions.</a:t>
            </a:r>
          </a:p>
          <a:p>
            <a:endParaRPr lang="en-GB" dirty="0">
              <a:latin typeface="+mj-lt"/>
            </a:endParaRPr>
          </a:p>
          <a:p>
            <a:r>
              <a:rPr lang="en-GB" dirty="0">
                <a:latin typeface="+mj-lt"/>
              </a:rPr>
              <a:t>Is this a skill I want to develop further?</a:t>
            </a:r>
          </a:p>
          <a:p>
            <a:br>
              <a:rPr lang="en-GB" dirty="0">
                <a:latin typeface="+mj-lt"/>
              </a:rPr>
            </a:br>
            <a:r>
              <a:rPr lang="en-GB" dirty="0">
                <a:latin typeface="+mj-lt"/>
              </a:rPr>
              <a:t>Definitely. As a future dental hygienist, I want to improve how quickly I recognise problems, how confidently I make decisions, and how well I work with the dental team during challenging situations.</a:t>
            </a:r>
          </a:p>
          <a:p>
            <a:endParaRPr lang="en-GB" b="1" dirty="0">
              <a:latin typeface="+mj-lt"/>
            </a:endParaRPr>
          </a:p>
        </p:txBody>
      </p:sp>
    </p:spTree>
    <p:extLst>
      <p:ext uri="{BB962C8B-B14F-4D97-AF65-F5344CB8AC3E}">
        <p14:creationId xmlns:p14="http://schemas.microsoft.com/office/powerpoint/2010/main" val="21238267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710215" y="167510"/>
            <a:ext cx="7530318" cy="1812209"/>
          </a:xfrm>
        </p:spPr>
        <p:txBody>
          <a:bodyPr/>
          <a:lstStyle/>
          <a:p>
            <a:r>
              <a:rPr lang="en-US" sz="5400" dirty="0"/>
              <a:t>conclusion</a:t>
            </a:r>
          </a:p>
        </p:txBody>
      </p:sp>
      <p:sp>
        <p:nvSpPr>
          <p:cNvPr id="3" name="Content Placeholder 2">
            <a:extLst>
              <a:ext uri="{FF2B5EF4-FFF2-40B4-BE49-F238E27FC236}">
                <a16:creationId xmlns:a16="http://schemas.microsoft.com/office/drawing/2014/main" id="{3C6EE18F-CF72-C06C-3020-B9FA4DEAB729}"/>
              </a:ext>
            </a:extLst>
          </p:cNvPr>
          <p:cNvSpPr>
            <a:spLocks noGrp="1"/>
          </p:cNvSpPr>
          <p:nvPr>
            <p:ph sz="quarter" idx="14"/>
          </p:nvPr>
        </p:nvSpPr>
        <p:spPr>
          <a:xfrm>
            <a:off x="5484133" y="5480958"/>
            <a:ext cx="6360733" cy="744158"/>
          </a:xfrm>
        </p:spPr>
        <p:txBody>
          <a:bodyPr/>
          <a:lstStyle/>
          <a:p>
            <a:r>
              <a:rPr lang="en-GB" dirty="0"/>
              <a:t>• Problem‑solving is essential for safe, effective and high‑quality care</a:t>
            </a:r>
          </a:p>
          <a:p>
            <a:pPr marL="285750" indent="-285750">
              <a:buFont typeface="Arial" panose="020B0604020202020204" pitchFamily="34" charset="0"/>
              <a:buChar char="•"/>
            </a:pPr>
            <a:r>
              <a:rPr lang="en-GB" dirty="0"/>
              <a:t>Ineffective problem solving affects the quality of care </a:t>
            </a:r>
          </a:p>
          <a:p>
            <a:r>
              <a:rPr lang="en-GB" dirty="0"/>
              <a:t>• It Supports service users, staff and organisations</a:t>
            </a:r>
          </a:p>
          <a:p>
            <a:r>
              <a:rPr lang="en-GB" dirty="0"/>
              <a:t>• Fishbone’s method helps resolve the problem</a:t>
            </a:r>
          </a:p>
          <a:p>
            <a:r>
              <a:rPr lang="en-GB" dirty="0"/>
              <a:t>• Developing this skill improves employability and readiness for practice</a:t>
            </a:r>
            <a:endParaRPr lang="en-US" dirty="0"/>
          </a:p>
        </p:txBody>
      </p:sp>
    </p:spTree>
    <p:extLst>
      <p:ext uri="{BB962C8B-B14F-4D97-AF65-F5344CB8AC3E}">
        <p14:creationId xmlns:p14="http://schemas.microsoft.com/office/powerpoint/2010/main" val="2236553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024EA5-E480-FDCE-B87B-93E9195C930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1C6EB7E-7BB5-6E5F-EE97-37F546EA23C8}"/>
              </a:ext>
            </a:extLst>
          </p:cNvPr>
          <p:cNvSpPr txBox="1"/>
          <p:nvPr/>
        </p:nvSpPr>
        <p:spPr>
          <a:xfrm>
            <a:off x="248575" y="969522"/>
            <a:ext cx="11833934" cy="2031325"/>
          </a:xfrm>
          <a:prstGeom prst="rect">
            <a:avLst/>
          </a:prstGeom>
          <a:noFill/>
        </p:spPr>
        <p:txBody>
          <a:bodyPr wrap="square" rtlCol="0">
            <a:spAutoFit/>
          </a:bodyPr>
          <a:lstStyle/>
          <a:p>
            <a:r>
              <a:rPr lang="en-GB" dirty="0">
                <a:latin typeface="+mj-lt"/>
              </a:rPr>
              <a:t>References </a:t>
            </a:r>
          </a:p>
          <a:p>
            <a:endParaRPr lang="en-GB" dirty="0">
              <a:latin typeface="+mj-lt"/>
            </a:endParaRPr>
          </a:p>
          <a:p>
            <a:r>
              <a:rPr lang="en-GB" dirty="0">
                <a:latin typeface="+mj-lt"/>
              </a:rPr>
              <a:t>ASQ (2024) </a:t>
            </a:r>
            <a:r>
              <a:rPr lang="en-GB" i="1" dirty="0">
                <a:latin typeface="+mj-lt"/>
              </a:rPr>
              <a:t>Cause and Effect Diagram (Fishbone Diagram.</a:t>
            </a:r>
            <a:r>
              <a:rPr lang="en-GB" dirty="0">
                <a:latin typeface="+mj-lt"/>
              </a:rPr>
              <a:t> Available at: https://asq.org/quality-resources/fishbone (asq.org in Bing) (Accessed: 19 March 2026).</a:t>
            </a:r>
          </a:p>
          <a:p>
            <a:r>
              <a:rPr lang="en-GB" dirty="0">
                <a:latin typeface="+mj-lt"/>
              </a:rPr>
              <a:t>CQC (2023) Quality and safety standards in care settings.</a:t>
            </a:r>
          </a:p>
          <a:p>
            <a:r>
              <a:rPr lang="en-GB" dirty="0">
                <a:latin typeface="+mj-lt"/>
              </a:rPr>
              <a:t>NICE (2021) Person‑centred care guidelines.</a:t>
            </a:r>
          </a:p>
          <a:p>
            <a:r>
              <a:rPr lang="en-GB" dirty="0">
                <a:latin typeface="+mj-lt"/>
              </a:rPr>
              <a:t>Skills for Care (2022) Core skills in health and social care.</a:t>
            </a:r>
          </a:p>
        </p:txBody>
      </p:sp>
    </p:spTree>
    <p:extLst>
      <p:ext uri="{BB962C8B-B14F-4D97-AF65-F5344CB8AC3E}">
        <p14:creationId xmlns:p14="http://schemas.microsoft.com/office/powerpoint/2010/main" val="720649493"/>
      </p:ext>
    </p:extLst>
  </p:cSld>
  <p:clrMapOvr>
    <a:masterClrMapping/>
  </p:clrMapOvr>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customXml/itemProps3.xml><?xml version="1.0" encoding="utf-8"?>
<ds:datastoreItem xmlns:ds="http://schemas.openxmlformats.org/officeDocument/2006/customXml" ds:itemID="{076F8FCD-0A1F-4F6A-8F55-15E9E87E2E4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{1B45EFFE-5E0A-4618-AE4C-DFD13AF3DD8C}f4c2fa09-5552-4190-875c-1979579583e2-TFc553d604-a3b6-4c52-b2ed-3a769335c0fd_win32</Template>
  <TotalTime>4129</TotalTime>
  <Words>1050</Words>
  <Application>Microsoft Office PowerPoint</Application>
  <PresentationFormat>Widescreen</PresentationFormat>
  <Paragraphs>119</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Lora</vt:lpstr>
      <vt:lpstr>Playfair Display Black</vt:lpstr>
      <vt:lpstr>Poppins Light</vt:lpstr>
      <vt:lpstr>Gradient Circle</vt:lpstr>
      <vt:lpstr>Problem solving Skills in health and social care</vt:lpstr>
      <vt:lpstr>introduction</vt:lpstr>
      <vt:lpstr>Problem solving in health and social care</vt:lpstr>
      <vt:lpstr>Importance of Problem Solving in professional practice</vt:lpstr>
      <vt:lpstr>• Service user experience Increased distress, reduced dignity, and a sense of not being listened to (Skills for Care, 2022).  • Safety Higher risk of harm, unmet needs, medication errors, or escalation of behaviours due to issues not being identified or addressed.  • Quality of care Care becomes less person‑centred, inconsistent, and reactive rather than proactive, leading to poorer outcomes.  • Teamwork Breakdowns in communication cause confusion, delays, and gaps in care, affecting the whole team’s ability to support the service user effectively. </vt:lpstr>
      <vt:lpstr>PowerPoint Presentation</vt:lpstr>
      <vt:lpstr>PowerPoint Presentation</vt:lpstr>
      <vt:lpstr>How does problem-solving support my future?</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yrlene elie</dc:creator>
  <cp:lastModifiedBy>yrlene elie</cp:lastModifiedBy>
  <cp:revision>1</cp:revision>
  <dcterms:created xsi:type="dcterms:W3CDTF">2026-03-18T15:20:29Z</dcterms:created>
  <dcterms:modified xsi:type="dcterms:W3CDTF">2026-03-21T22:24:34Z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