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4"/>
  </p:sldMasterIdLst>
  <p:notesMasterIdLst>
    <p:notesMasterId r:id="rId20"/>
  </p:notesMasterIdLst>
  <p:sldIdLst>
    <p:sldId id="294" r:id="rId5"/>
    <p:sldId id="295" r:id="rId6"/>
    <p:sldId id="296" r:id="rId7"/>
    <p:sldId id="297" r:id="rId8"/>
    <p:sldId id="298" r:id="rId9"/>
    <p:sldId id="299" r:id="rId10"/>
    <p:sldId id="300" r:id="rId11"/>
    <p:sldId id="301" r:id="rId12"/>
    <p:sldId id="302" r:id="rId13"/>
    <p:sldId id="303" r:id="rId14"/>
    <p:sldId id="304" r:id="rId15"/>
    <p:sldId id="305" r:id="rId16"/>
    <p:sldId id="306" r:id="rId17"/>
    <p:sldId id="307" r:id="rId18"/>
    <p:sldId id="30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3B2A75-892C-4161-99A4-353E21B1F114}" v="17" dt="2026-08-09T09:54:15.4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79272" autoAdjust="0"/>
  </p:normalViewPr>
  <p:slideViewPr>
    <p:cSldViewPr snapToGrid="0">
      <p:cViewPr>
        <p:scale>
          <a:sx n="60" d="100"/>
          <a:sy n="60" d="100"/>
        </p:scale>
        <p:origin x="87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hor Zadymov (2510592)" userId="9f0f4a5a-e9bc-4b79-b1f8-cece403c1cb6" providerId="ADAL" clId="{262985C2-8297-466D-A3B6-A10383F72166}"/>
    <pc:docChg chg="modSld">
      <pc:chgData name="Ihor Zadymov (2510592)" userId="9f0f4a5a-e9bc-4b79-b1f8-cece403c1cb6" providerId="ADAL" clId="{262985C2-8297-466D-A3B6-A10383F72166}" dt="2026-08-09T09:54:15.497" v="16" actId="20577"/>
      <pc:docMkLst>
        <pc:docMk/>
      </pc:docMkLst>
      <pc:sldChg chg="modSp">
        <pc:chgData name="Ihor Zadymov (2510592)" userId="9f0f4a5a-e9bc-4b79-b1f8-cece403c1cb6" providerId="ADAL" clId="{262985C2-8297-466D-A3B6-A10383F72166}" dt="2026-08-09T09:54:15.497" v="16" actId="20577"/>
        <pc:sldMkLst>
          <pc:docMk/>
          <pc:sldMk cId="3403375138" sldId="296"/>
        </pc:sldMkLst>
        <pc:spChg chg="mod">
          <ac:chgData name="Ihor Zadymov (2510592)" userId="9f0f4a5a-e9bc-4b79-b1f8-cece403c1cb6" providerId="ADAL" clId="{262985C2-8297-466D-A3B6-A10383F72166}" dt="2026-08-09T09:54:15.497" v="16" actId="20577"/>
          <ac:spMkLst>
            <pc:docMk/>
            <pc:sldMk cId="3403375138" sldId="296"/>
            <ac:spMk id="6" creationId="{F68FFA91-FCD6-2DD3-CA85-7A615E3761A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DAEA63-CB9A-4037-BE00-27BF6F5C1D4B}" type="doc">
      <dgm:prSet loTypeId="urn:microsoft.com/office/officeart/2018/2/layout/IconCircle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4409E08-3737-492C-880B-FCB514379B5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Hold all the briefings in a </a:t>
          </a:r>
          <a:r>
            <a:rPr lang="en-GB" b="1" dirty="0"/>
            <a:t>quiet meeting room </a:t>
          </a:r>
          <a:r>
            <a:rPr lang="en-GB" dirty="0"/>
            <a:t>before shifts start – never in the factory floor (HSE, 2024a; IOSH; 2022)</a:t>
          </a:r>
          <a:endParaRPr lang="en-US" dirty="0"/>
        </a:p>
      </dgm:t>
    </dgm:pt>
    <dgm:pt modelId="{1A74805E-522F-4FB8-817C-7BB1301C5DB5}" type="parTrans" cxnId="{33631C5B-C944-431D-AB71-E9C1F7E9A886}">
      <dgm:prSet/>
      <dgm:spPr/>
      <dgm:t>
        <a:bodyPr/>
        <a:lstStyle/>
        <a:p>
          <a:endParaRPr lang="en-US"/>
        </a:p>
      </dgm:t>
    </dgm:pt>
    <dgm:pt modelId="{561A0F71-FC6E-44A5-B3FE-7EF99336E3C9}" type="sibTrans" cxnId="{33631C5B-C944-431D-AB71-E9C1F7E9A88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A129845-7184-40DF-9D4A-CD5FEF96BF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Issue wireless headsets for Gary and team leads to give instructions without shouting.</a:t>
          </a:r>
          <a:endParaRPr lang="en-US" dirty="0"/>
        </a:p>
      </dgm:t>
    </dgm:pt>
    <dgm:pt modelId="{469D820A-F341-4DA8-88CB-971341454750}" type="parTrans" cxnId="{8830DBB6-B621-439D-9D7A-81F98ED08DEC}">
      <dgm:prSet/>
      <dgm:spPr/>
      <dgm:t>
        <a:bodyPr/>
        <a:lstStyle/>
        <a:p>
          <a:endParaRPr lang="en-US"/>
        </a:p>
      </dgm:t>
    </dgm:pt>
    <dgm:pt modelId="{61FB0786-1392-4215-A27B-561A1105A993}" type="sibTrans" cxnId="{8830DBB6-B621-439D-9D7A-81F98ED08DE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5A7D997-2063-4A81-9FA9-7FA4380A775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Service noisiest old machines: install sound – dampening panels.</a:t>
          </a:r>
          <a:endParaRPr lang="en-US"/>
        </a:p>
      </dgm:t>
    </dgm:pt>
    <dgm:pt modelId="{D5DEACB8-B800-469F-9720-3101F6AE9FA7}" type="parTrans" cxnId="{D6538AA0-3EF6-4858-B6F8-5A1EAA0620CF}">
      <dgm:prSet/>
      <dgm:spPr/>
      <dgm:t>
        <a:bodyPr/>
        <a:lstStyle/>
        <a:p>
          <a:endParaRPr lang="en-US"/>
        </a:p>
      </dgm:t>
    </dgm:pt>
    <dgm:pt modelId="{A1173F09-1A90-46BB-93CF-0C2CC1F84D18}" type="sibTrans" cxnId="{D6538AA0-3EF6-4858-B6F8-5A1EAA0620C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9B799CD-5661-4C67-9B93-C6E2DC33F91E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research concluded that addressing noise pollution is crucial to protect worker health and improve community relations (World Health Organization 2024).</a:t>
          </a:r>
        </a:p>
      </dgm:t>
    </dgm:pt>
    <dgm:pt modelId="{3ADB56AC-1DEA-4A05-A797-EA6AEA6B7F8D}" type="parTrans" cxnId="{D34CA35C-E127-4A84-A34B-D0CEA07B14CA}">
      <dgm:prSet/>
      <dgm:spPr/>
      <dgm:t>
        <a:bodyPr/>
        <a:lstStyle/>
        <a:p>
          <a:endParaRPr lang="en-GB"/>
        </a:p>
      </dgm:t>
    </dgm:pt>
    <dgm:pt modelId="{81032923-151C-4634-A799-BA29AE6A4823}" type="sibTrans" cxnId="{D34CA35C-E127-4A84-A34B-D0CEA07B14CA}">
      <dgm:prSet/>
      <dgm:spPr/>
      <dgm:t>
        <a:bodyPr/>
        <a:lstStyle/>
        <a:p>
          <a:endParaRPr lang="en-GB"/>
        </a:p>
      </dgm:t>
    </dgm:pt>
    <dgm:pt modelId="{E29E1578-B4E8-4921-BE65-0F55DCB7A521}" type="pres">
      <dgm:prSet presAssocID="{98DAEA63-CB9A-4037-BE00-27BF6F5C1D4B}" presName="root" presStyleCnt="0">
        <dgm:presLayoutVars>
          <dgm:dir/>
          <dgm:resizeHandles val="exact"/>
        </dgm:presLayoutVars>
      </dgm:prSet>
      <dgm:spPr/>
    </dgm:pt>
    <dgm:pt modelId="{E2EB0693-8AC5-499D-B95A-1C5C6FFCC927}" type="pres">
      <dgm:prSet presAssocID="{98DAEA63-CB9A-4037-BE00-27BF6F5C1D4B}" presName="container" presStyleCnt="0">
        <dgm:presLayoutVars>
          <dgm:dir/>
          <dgm:resizeHandles val="exact"/>
        </dgm:presLayoutVars>
      </dgm:prSet>
      <dgm:spPr/>
    </dgm:pt>
    <dgm:pt modelId="{34900CB9-1F86-4C89-8D15-7BBABC931F5B}" type="pres">
      <dgm:prSet presAssocID="{94409E08-3737-492C-880B-FCB514379B5E}" presName="compNode" presStyleCnt="0"/>
      <dgm:spPr/>
    </dgm:pt>
    <dgm:pt modelId="{8ABE2F23-00AC-42FB-8BB7-5108B319035A}" type="pres">
      <dgm:prSet presAssocID="{94409E08-3737-492C-880B-FCB514379B5E}" presName="iconBgRect" presStyleLbl="bgShp" presStyleIdx="0" presStyleCnt="4"/>
      <dgm:spPr/>
    </dgm:pt>
    <dgm:pt modelId="{6422C48A-A1C3-4586-BE00-8EF58D3967F1}" type="pres">
      <dgm:prSet presAssocID="{94409E08-3737-492C-880B-FCB514379B5E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479B7408-4779-4D31-9089-1983D633ABB0}" type="pres">
      <dgm:prSet presAssocID="{94409E08-3737-492C-880B-FCB514379B5E}" presName="spaceRect" presStyleCnt="0"/>
      <dgm:spPr/>
    </dgm:pt>
    <dgm:pt modelId="{52BA775E-E5F0-4F2C-B79D-5DC3127D9A36}" type="pres">
      <dgm:prSet presAssocID="{94409E08-3737-492C-880B-FCB514379B5E}" presName="textRect" presStyleLbl="revTx" presStyleIdx="0" presStyleCnt="4">
        <dgm:presLayoutVars>
          <dgm:chMax val="1"/>
          <dgm:chPref val="1"/>
        </dgm:presLayoutVars>
      </dgm:prSet>
      <dgm:spPr/>
    </dgm:pt>
    <dgm:pt modelId="{BF8A05BF-12EF-4770-871B-621DD1A7C836}" type="pres">
      <dgm:prSet presAssocID="{561A0F71-FC6E-44A5-B3FE-7EF99336E3C9}" presName="sibTrans" presStyleLbl="sibTrans2D1" presStyleIdx="0" presStyleCnt="0"/>
      <dgm:spPr/>
    </dgm:pt>
    <dgm:pt modelId="{042DE4F6-6D29-4102-817D-817BD8B9E889}" type="pres">
      <dgm:prSet presAssocID="{CA129845-7184-40DF-9D4A-CD5FEF96BF7E}" presName="compNode" presStyleCnt="0"/>
      <dgm:spPr/>
    </dgm:pt>
    <dgm:pt modelId="{7894497C-550D-41B1-9DBF-CF37FEA96483}" type="pres">
      <dgm:prSet presAssocID="{CA129845-7184-40DF-9D4A-CD5FEF96BF7E}" presName="iconBgRect" presStyleLbl="bgShp" presStyleIdx="1" presStyleCnt="4"/>
      <dgm:spPr/>
    </dgm:pt>
    <dgm:pt modelId="{5BB6CBE5-EC01-4765-8EF2-4647B4E0A79E}" type="pres">
      <dgm:prSet presAssocID="{CA129845-7184-40DF-9D4A-CD5FEF96BF7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peaker Phone"/>
        </a:ext>
      </dgm:extLst>
    </dgm:pt>
    <dgm:pt modelId="{3D8C198C-6518-4339-9D64-2F684CC0F674}" type="pres">
      <dgm:prSet presAssocID="{CA129845-7184-40DF-9D4A-CD5FEF96BF7E}" presName="spaceRect" presStyleCnt="0"/>
      <dgm:spPr/>
    </dgm:pt>
    <dgm:pt modelId="{C1D46C67-C15A-4D5E-99E9-6B5441EC2A87}" type="pres">
      <dgm:prSet presAssocID="{CA129845-7184-40DF-9D4A-CD5FEF96BF7E}" presName="textRect" presStyleLbl="revTx" presStyleIdx="1" presStyleCnt="4">
        <dgm:presLayoutVars>
          <dgm:chMax val="1"/>
          <dgm:chPref val="1"/>
        </dgm:presLayoutVars>
      </dgm:prSet>
      <dgm:spPr/>
    </dgm:pt>
    <dgm:pt modelId="{A5902846-15CF-425A-A11F-004A47B8F71E}" type="pres">
      <dgm:prSet presAssocID="{61FB0786-1392-4215-A27B-561A1105A993}" presName="sibTrans" presStyleLbl="sibTrans2D1" presStyleIdx="0" presStyleCnt="0"/>
      <dgm:spPr/>
    </dgm:pt>
    <dgm:pt modelId="{D8AE9CB7-CA20-4C81-A112-874C22907AE9}" type="pres">
      <dgm:prSet presAssocID="{D5A7D997-2063-4A81-9FA9-7FA4380A7759}" presName="compNode" presStyleCnt="0"/>
      <dgm:spPr/>
    </dgm:pt>
    <dgm:pt modelId="{BD6B731F-91A9-4C23-ACDF-A8023E7F8A25}" type="pres">
      <dgm:prSet presAssocID="{D5A7D997-2063-4A81-9FA9-7FA4380A7759}" presName="iconBgRect" presStyleLbl="bgShp" presStyleIdx="2" presStyleCnt="4"/>
      <dgm:spPr/>
    </dgm:pt>
    <dgm:pt modelId="{F8B10B0C-9355-43E8-A042-6D4948B907CB}" type="pres">
      <dgm:prSet presAssocID="{D5A7D997-2063-4A81-9FA9-7FA4380A7759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ute Speaker"/>
        </a:ext>
      </dgm:extLst>
    </dgm:pt>
    <dgm:pt modelId="{F73E105A-D9AA-4D75-AA9E-4BF3D223C265}" type="pres">
      <dgm:prSet presAssocID="{D5A7D997-2063-4A81-9FA9-7FA4380A7759}" presName="spaceRect" presStyleCnt="0"/>
      <dgm:spPr/>
    </dgm:pt>
    <dgm:pt modelId="{EFFAE303-A5A7-4692-BBFD-4FD0BBCD4ECF}" type="pres">
      <dgm:prSet presAssocID="{D5A7D997-2063-4A81-9FA9-7FA4380A7759}" presName="textRect" presStyleLbl="revTx" presStyleIdx="2" presStyleCnt="4">
        <dgm:presLayoutVars>
          <dgm:chMax val="1"/>
          <dgm:chPref val="1"/>
        </dgm:presLayoutVars>
      </dgm:prSet>
      <dgm:spPr/>
    </dgm:pt>
    <dgm:pt modelId="{A001B6B9-85D0-4B64-88F3-1C7129DD36A2}" type="pres">
      <dgm:prSet presAssocID="{A1173F09-1A90-46BB-93CF-0C2CC1F84D18}" presName="sibTrans" presStyleLbl="sibTrans2D1" presStyleIdx="0" presStyleCnt="0"/>
      <dgm:spPr/>
    </dgm:pt>
    <dgm:pt modelId="{98104FD1-FD43-4BF6-ADAE-C94EF74EEF14}" type="pres">
      <dgm:prSet presAssocID="{E9B799CD-5661-4C67-9B93-C6E2DC33F91E}" presName="compNode" presStyleCnt="0"/>
      <dgm:spPr/>
    </dgm:pt>
    <dgm:pt modelId="{5550D2E4-D30E-4F58-BE3A-B7C1FBAA42D5}" type="pres">
      <dgm:prSet presAssocID="{E9B799CD-5661-4C67-9B93-C6E2DC33F91E}" presName="iconBgRect" presStyleLbl="bgShp" presStyleIdx="3" presStyleCnt="4"/>
      <dgm:spPr/>
    </dgm:pt>
    <dgm:pt modelId="{A35166E9-6A91-4FC9-992F-6B63B4A18672}" type="pres">
      <dgm:prSet presAssocID="{E9B799CD-5661-4C67-9B93-C6E2DC33F91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3439F4B-764E-44C5-9356-2056A9D591D8}" type="pres">
      <dgm:prSet presAssocID="{E9B799CD-5661-4C67-9B93-C6E2DC33F91E}" presName="spaceRect" presStyleCnt="0"/>
      <dgm:spPr/>
    </dgm:pt>
    <dgm:pt modelId="{CEA8125B-B248-4A2F-827B-2EF1DB615950}" type="pres">
      <dgm:prSet presAssocID="{E9B799CD-5661-4C67-9B93-C6E2DC33F91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15E5F0C-BFEF-4794-8970-A7DEC26B1C93}" type="presOf" srcId="{561A0F71-FC6E-44A5-B3FE-7EF99336E3C9}" destId="{BF8A05BF-12EF-4770-871B-621DD1A7C836}" srcOrd="0" destOrd="0" presId="urn:microsoft.com/office/officeart/2018/2/layout/IconCircleList"/>
    <dgm:cxn modelId="{A606E13C-369C-4B40-B0FA-98EE3306F2FC}" type="presOf" srcId="{A1173F09-1A90-46BB-93CF-0C2CC1F84D18}" destId="{A001B6B9-85D0-4B64-88F3-1C7129DD36A2}" srcOrd="0" destOrd="0" presId="urn:microsoft.com/office/officeart/2018/2/layout/IconCircleList"/>
    <dgm:cxn modelId="{33631C5B-C944-431D-AB71-E9C1F7E9A886}" srcId="{98DAEA63-CB9A-4037-BE00-27BF6F5C1D4B}" destId="{94409E08-3737-492C-880B-FCB514379B5E}" srcOrd="0" destOrd="0" parTransId="{1A74805E-522F-4FB8-817C-7BB1301C5DB5}" sibTransId="{561A0F71-FC6E-44A5-B3FE-7EF99336E3C9}"/>
    <dgm:cxn modelId="{D34CA35C-E127-4A84-A34B-D0CEA07B14CA}" srcId="{98DAEA63-CB9A-4037-BE00-27BF6F5C1D4B}" destId="{E9B799CD-5661-4C67-9B93-C6E2DC33F91E}" srcOrd="3" destOrd="0" parTransId="{3ADB56AC-1DEA-4A05-A797-EA6AEA6B7F8D}" sibTransId="{81032923-151C-4634-A799-BA29AE6A4823}"/>
    <dgm:cxn modelId="{5498DA4D-2EED-41A4-BFC8-C45F17C240A1}" type="presOf" srcId="{61FB0786-1392-4215-A27B-561A1105A993}" destId="{A5902846-15CF-425A-A11F-004A47B8F71E}" srcOrd="0" destOrd="0" presId="urn:microsoft.com/office/officeart/2018/2/layout/IconCircleList"/>
    <dgm:cxn modelId="{74270773-FB1A-46E1-B2E3-2B22F65A3E44}" type="presOf" srcId="{E9B799CD-5661-4C67-9B93-C6E2DC33F91E}" destId="{CEA8125B-B248-4A2F-827B-2EF1DB615950}" srcOrd="0" destOrd="0" presId="urn:microsoft.com/office/officeart/2018/2/layout/IconCircleList"/>
    <dgm:cxn modelId="{D6538AA0-3EF6-4858-B6F8-5A1EAA0620CF}" srcId="{98DAEA63-CB9A-4037-BE00-27BF6F5C1D4B}" destId="{D5A7D997-2063-4A81-9FA9-7FA4380A7759}" srcOrd="2" destOrd="0" parTransId="{D5DEACB8-B800-469F-9720-3101F6AE9FA7}" sibTransId="{A1173F09-1A90-46BB-93CF-0C2CC1F84D18}"/>
    <dgm:cxn modelId="{8830DBB6-B621-439D-9D7A-81F98ED08DEC}" srcId="{98DAEA63-CB9A-4037-BE00-27BF6F5C1D4B}" destId="{CA129845-7184-40DF-9D4A-CD5FEF96BF7E}" srcOrd="1" destOrd="0" parTransId="{469D820A-F341-4DA8-88CB-971341454750}" sibTransId="{61FB0786-1392-4215-A27B-561A1105A993}"/>
    <dgm:cxn modelId="{C8FB1EE9-C29D-41AA-A4EA-9AE6412E25CF}" type="presOf" srcId="{94409E08-3737-492C-880B-FCB514379B5E}" destId="{52BA775E-E5F0-4F2C-B79D-5DC3127D9A36}" srcOrd="0" destOrd="0" presId="urn:microsoft.com/office/officeart/2018/2/layout/IconCircleList"/>
    <dgm:cxn modelId="{83E122EF-5E65-4FD7-AEAF-272C82FD16E1}" type="presOf" srcId="{D5A7D997-2063-4A81-9FA9-7FA4380A7759}" destId="{EFFAE303-A5A7-4692-BBFD-4FD0BBCD4ECF}" srcOrd="0" destOrd="0" presId="urn:microsoft.com/office/officeart/2018/2/layout/IconCircleList"/>
    <dgm:cxn modelId="{396D65EF-58E4-48EA-A679-D6C65641C095}" type="presOf" srcId="{CA129845-7184-40DF-9D4A-CD5FEF96BF7E}" destId="{C1D46C67-C15A-4D5E-99E9-6B5441EC2A87}" srcOrd="0" destOrd="0" presId="urn:microsoft.com/office/officeart/2018/2/layout/IconCircleList"/>
    <dgm:cxn modelId="{647018FB-72B4-4042-A6B4-01B406F3A3D3}" type="presOf" srcId="{98DAEA63-CB9A-4037-BE00-27BF6F5C1D4B}" destId="{E29E1578-B4E8-4921-BE65-0F55DCB7A521}" srcOrd="0" destOrd="0" presId="urn:microsoft.com/office/officeart/2018/2/layout/IconCircleList"/>
    <dgm:cxn modelId="{AA7E3F11-7CFC-4B54-B525-5C91AFDDE921}" type="presParOf" srcId="{E29E1578-B4E8-4921-BE65-0F55DCB7A521}" destId="{E2EB0693-8AC5-499D-B95A-1C5C6FFCC927}" srcOrd="0" destOrd="0" presId="urn:microsoft.com/office/officeart/2018/2/layout/IconCircleList"/>
    <dgm:cxn modelId="{221D3C03-9609-4B2F-9C4C-8D693F3FC571}" type="presParOf" srcId="{E2EB0693-8AC5-499D-B95A-1C5C6FFCC927}" destId="{34900CB9-1F86-4C89-8D15-7BBABC931F5B}" srcOrd="0" destOrd="0" presId="urn:microsoft.com/office/officeart/2018/2/layout/IconCircleList"/>
    <dgm:cxn modelId="{72D0346C-2949-4C91-B60B-B805C3A49E14}" type="presParOf" srcId="{34900CB9-1F86-4C89-8D15-7BBABC931F5B}" destId="{8ABE2F23-00AC-42FB-8BB7-5108B319035A}" srcOrd="0" destOrd="0" presId="urn:microsoft.com/office/officeart/2018/2/layout/IconCircleList"/>
    <dgm:cxn modelId="{2C860261-6F52-44F2-8F5F-01649FC8531A}" type="presParOf" srcId="{34900CB9-1F86-4C89-8D15-7BBABC931F5B}" destId="{6422C48A-A1C3-4586-BE00-8EF58D3967F1}" srcOrd="1" destOrd="0" presId="urn:microsoft.com/office/officeart/2018/2/layout/IconCircleList"/>
    <dgm:cxn modelId="{453EA1BF-DE17-4667-A5F2-155399C6E204}" type="presParOf" srcId="{34900CB9-1F86-4C89-8D15-7BBABC931F5B}" destId="{479B7408-4779-4D31-9089-1983D633ABB0}" srcOrd="2" destOrd="0" presId="urn:microsoft.com/office/officeart/2018/2/layout/IconCircleList"/>
    <dgm:cxn modelId="{05833381-42F7-4584-A9CD-6B948B06F053}" type="presParOf" srcId="{34900CB9-1F86-4C89-8D15-7BBABC931F5B}" destId="{52BA775E-E5F0-4F2C-B79D-5DC3127D9A36}" srcOrd="3" destOrd="0" presId="urn:microsoft.com/office/officeart/2018/2/layout/IconCircleList"/>
    <dgm:cxn modelId="{8E867D6B-DCB1-4FBE-A102-BF1D4C212BA7}" type="presParOf" srcId="{E2EB0693-8AC5-499D-B95A-1C5C6FFCC927}" destId="{BF8A05BF-12EF-4770-871B-621DD1A7C836}" srcOrd="1" destOrd="0" presId="urn:microsoft.com/office/officeart/2018/2/layout/IconCircleList"/>
    <dgm:cxn modelId="{2CC92619-408A-45E8-8848-784EADD4DA6E}" type="presParOf" srcId="{E2EB0693-8AC5-499D-B95A-1C5C6FFCC927}" destId="{042DE4F6-6D29-4102-817D-817BD8B9E889}" srcOrd="2" destOrd="0" presId="urn:microsoft.com/office/officeart/2018/2/layout/IconCircleList"/>
    <dgm:cxn modelId="{F7033240-3B55-4416-93B4-B92508699B94}" type="presParOf" srcId="{042DE4F6-6D29-4102-817D-817BD8B9E889}" destId="{7894497C-550D-41B1-9DBF-CF37FEA96483}" srcOrd="0" destOrd="0" presId="urn:microsoft.com/office/officeart/2018/2/layout/IconCircleList"/>
    <dgm:cxn modelId="{8B8F5B64-807D-41B5-91CA-11B888847AAB}" type="presParOf" srcId="{042DE4F6-6D29-4102-817D-817BD8B9E889}" destId="{5BB6CBE5-EC01-4765-8EF2-4647B4E0A79E}" srcOrd="1" destOrd="0" presId="urn:microsoft.com/office/officeart/2018/2/layout/IconCircleList"/>
    <dgm:cxn modelId="{EF9A07AB-B017-48F6-9F0A-A81B0B7601D8}" type="presParOf" srcId="{042DE4F6-6D29-4102-817D-817BD8B9E889}" destId="{3D8C198C-6518-4339-9D64-2F684CC0F674}" srcOrd="2" destOrd="0" presId="urn:microsoft.com/office/officeart/2018/2/layout/IconCircleList"/>
    <dgm:cxn modelId="{87CE19FE-7566-4DC7-9569-E57B3DBC86B9}" type="presParOf" srcId="{042DE4F6-6D29-4102-817D-817BD8B9E889}" destId="{C1D46C67-C15A-4D5E-99E9-6B5441EC2A87}" srcOrd="3" destOrd="0" presId="urn:microsoft.com/office/officeart/2018/2/layout/IconCircleList"/>
    <dgm:cxn modelId="{E95F7839-FADC-474F-A22F-3416B7CB33CB}" type="presParOf" srcId="{E2EB0693-8AC5-499D-B95A-1C5C6FFCC927}" destId="{A5902846-15CF-425A-A11F-004A47B8F71E}" srcOrd="3" destOrd="0" presId="urn:microsoft.com/office/officeart/2018/2/layout/IconCircleList"/>
    <dgm:cxn modelId="{9D8E7707-705C-4EEF-979B-C60E5C2EA14A}" type="presParOf" srcId="{E2EB0693-8AC5-499D-B95A-1C5C6FFCC927}" destId="{D8AE9CB7-CA20-4C81-A112-874C22907AE9}" srcOrd="4" destOrd="0" presId="urn:microsoft.com/office/officeart/2018/2/layout/IconCircleList"/>
    <dgm:cxn modelId="{A1A67313-1836-461B-94FF-135C0BAFA9B9}" type="presParOf" srcId="{D8AE9CB7-CA20-4C81-A112-874C22907AE9}" destId="{BD6B731F-91A9-4C23-ACDF-A8023E7F8A25}" srcOrd="0" destOrd="0" presId="urn:microsoft.com/office/officeart/2018/2/layout/IconCircleList"/>
    <dgm:cxn modelId="{77AC3989-E826-4603-96D3-6CEAB019B495}" type="presParOf" srcId="{D8AE9CB7-CA20-4C81-A112-874C22907AE9}" destId="{F8B10B0C-9355-43E8-A042-6D4948B907CB}" srcOrd="1" destOrd="0" presId="urn:microsoft.com/office/officeart/2018/2/layout/IconCircleList"/>
    <dgm:cxn modelId="{FFA0A433-3479-470E-AB98-132344793BDF}" type="presParOf" srcId="{D8AE9CB7-CA20-4C81-A112-874C22907AE9}" destId="{F73E105A-D9AA-4D75-AA9E-4BF3D223C265}" srcOrd="2" destOrd="0" presId="urn:microsoft.com/office/officeart/2018/2/layout/IconCircleList"/>
    <dgm:cxn modelId="{49DC6ADA-670B-4B79-B621-32E3688D52A1}" type="presParOf" srcId="{D8AE9CB7-CA20-4C81-A112-874C22907AE9}" destId="{EFFAE303-A5A7-4692-BBFD-4FD0BBCD4ECF}" srcOrd="3" destOrd="0" presId="urn:microsoft.com/office/officeart/2018/2/layout/IconCircleList"/>
    <dgm:cxn modelId="{0DCE2A32-B24E-4CFA-A466-5CE2934CD4EB}" type="presParOf" srcId="{E2EB0693-8AC5-499D-B95A-1C5C6FFCC927}" destId="{A001B6B9-85D0-4B64-88F3-1C7129DD36A2}" srcOrd="5" destOrd="0" presId="urn:microsoft.com/office/officeart/2018/2/layout/IconCircleList"/>
    <dgm:cxn modelId="{41D58EDC-C378-4CDE-810A-01B821EBB805}" type="presParOf" srcId="{E2EB0693-8AC5-499D-B95A-1C5C6FFCC927}" destId="{98104FD1-FD43-4BF6-ADAE-C94EF74EEF14}" srcOrd="6" destOrd="0" presId="urn:microsoft.com/office/officeart/2018/2/layout/IconCircleList"/>
    <dgm:cxn modelId="{C0EF4233-1EB0-48EA-A510-B5C21BB8535C}" type="presParOf" srcId="{98104FD1-FD43-4BF6-ADAE-C94EF74EEF14}" destId="{5550D2E4-D30E-4F58-BE3A-B7C1FBAA42D5}" srcOrd="0" destOrd="0" presId="urn:microsoft.com/office/officeart/2018/2/layout/IconCircleList"/>
    <dgm:cxn modelId="{FC168FD6-A192-4E3E-94AA-D622FC024325}" type="presParOf" srcId="{98104FD1-FD43-4BF6-ADAE-C94EF74EEF14}" destId="{A35166E9-6A91-4FC9-992F-6B63B4A18672}" srcOrd="1" destOrd="0" presId="urn:microsoft.com/office/officeart/2018/2/layout/IconCircleList"/>
    <dgm:cxn modelId="{5BC76C9E-88E9-4B65-B2B1-7EFA494FC87A}" type="presParOf" srcId="{98104FD1-FD43-4BF6-ADAE-C94EF74EEF14}" destId="{73439F4B-764E-44C5-9356-2056A9D591D8}" srcOrd="2" destOrd="0" presId="urn:microsoft.com/office/officeart/2018/2/layout/IconCircleList"/>
    <dgm:cxn modelId="{7A33828A-0E4F-4C33-BE20-9BCBC865FF64}" type="presParOf" srcId="{98104FD1-FD43-4BF6-ADAE-C94EF74EEF14}" destId="{CEA8125B-B248-4A2F-827B-2EF1DB61595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0AB6E45-C863-4DDA-BAB0-C876F8318D75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F20AA04-4EAA-489D-A11E-6367C0CA9F42}">
      <dgm:prSet phldrT="[Text]" phldr="0"/>
      <dgm:spPr/>
      <dgm:t>
        <a:bodyPr/>
        <a:lstStyle/>
        <a:p>
          <a:r>
            <a:rPr lang="en-GB" dirty="0"/>
            <a:t>Sender</a:t>
          </a:r>
        </a:p>
      </dgm:t>
    </dgm:pt>
    <dgm:pt modelId="{616E392D-9CC7-431A-B4ED-FE82E3CC78D5}" type="parTrans" cxnId="{B90C6CC5-2F70-4137-8349-C8B8B6112521}">
      <dgm:prSet/>
      <dgm:spPr/>
      <dgm:t>
        <a:bodyPr/>
        <a:lstStyle/>
        <a:p>
          <a:endParaRPr lang="en-GB"/>
        </a:p>
      </dgm:t>
    </dgm:pt>
    <dgm:pt modelId="{4753BBC6-1B3F-4A2C-9AE7-D74CD320148C}" type="sibTrans" cxnId="{B90C6CC5-2F70-4137-8349-C8B8B6112521}">
      <dgm:prSet/>
      <dgm:spPr/>
      <dgm:t>
        <a:bodyPr/>
        <a:lstStyle/>
        <a:p>
          <a:endParaRPr lang="en-GB"/>
        </a:p>
      </dgm:t>
    </dgm:pt>
    <dgm:pt modelId="{542C439A-2547-4977-A8F1-2D6B7A085F22}">
      <dgm:prSet phldrT="[Text]" phldr="0"/>
      <dgm:spPr/>
      <dgm:t>
        <a:bodyPr/>
        <a:lstStyle/>
        <a:p>
          <a:r>
            <a:rPr lang="en-GB" dirty="0"/>
            <a:t>Message</a:t>
          </a:r>
        </a:p>
      </dgm:t>
    </dgm:pt>
    <dgm:pt modelId="{C0771641-9AA8-4F57-84B0-EE5F67214A35}" type="parTrans" cxnId="{75ADEA58-480E-4F99-ABF1-74946DFB5593}">
      <dgm:prSet/>
      <dgm:spPr/>
      <dgm:t>
        <a:bodyPr/>
        <a:lstStyle/>
        <a:p>
          <a:endParaRPr lang="en-GB"/>
        </a:p>
      </dgm:t>
    </dgm:pt>
    <dgm:pt modelId="{58AE256F-2B82-43A8-9B7B-E8088B20EBCA}" type="sibTrans" cxnId="{75ADEA58-480E-4F99-ABF1-74946DFB5593}">
      <dgm:prSet/>
      <dgm:spPr/>
      <dgm:t>
        <a:bodyPr/>
        <a:lstStyle/>
        <a:p>
          <a:endParaRPr lang="en-GB"/>
        </a:p>
      </dgm:t>
    </dgm:pt>
    <dgm:pt modelId="{8D2008DA-E500-4980-A3AF-E9D241F3545E}">
      <dgm:prSet phldrT="[Text]" phldr="0"/>
      <dgm:spPr/>
      <dgm:t>
        <a:bodyPr/>
        <a:lstStyle/>
        <a:p>
          <a:r>
            <a:rPr lang="en-GB" dirty="0"/>
            <a:t>Channel</a:t>
          </a:r>
        </a:p>
      </dgm:t>
    </dgm:pt>
    <dgm:pt modelId="{0C09F184-B46A-477D-9F2F-CD1AB7706A1A}" type="parTrans" cxnId="{BCC7411A-90FD-4CC4-B81C-019EB9B05497}">
      <dgm:prSet/>
      <dgm:spPr/>
      <dgm:t>
        <a:bodyPr/>
        <a:lstStyle/>
        <a:p>
          <a:endParaRPr lang="en-GB"/>
        </a:p>
      </dgm:t>
    </dgm:pt>
    <dgm:pt modelId="{E3EA8768-D6C1-4407-9EB1-2BAE1D32E03A}" type="sibTrans" cxnId="{BCC7411A-90FD-4CC4-B81C-019EB9B05497}">
      <dgm:prSet/>
      <dgm:spPr/>
      <dgm:t>
        <a:bodyPr/>
        <a:lstStyle/>
        <a:p>
          <a:endParaRPr lang="en-GB"/>
        </a:p>
      </dgm:t>
    </dgm:pt>
    <dgm:pt modelId="{CBF29E03-F4AF-4BEA-BB87-9AB96B90084B}">
      <dgm:prSet phldrT="[Text]" phldr="0"/>
      <dgm:spPr/>
      <dgm:t>
        <a:bodyPr/>
        <a:lstStyle/>
        <a:p>
          <a:r>
            <a:rPr lang="en-GB" dirty="0"/>
            <a:t>Receiver</a:t>
          </a:r>
        </a:p>
      </dgm:t>
    </dgm:pt>
    <dgm:pt modelId="{74577820-B7CD-4E2D-B718-833AB0FD582F}" type="parTrans" cxnId="{E5AB3521-9218-4ECA-ACC4-29337EB06289}">
      <dgm:prSet/>
      <dgm:spPr/>
      <dgm:t>
        <a:bodyPr/>
        <a:lstStyle/>
        <a:p>
          <a:endParaRPr lang="en-GB"/>
        </a:p>
      </dgm:t>
    </dgm:pt>
    <dgm:pt modelId="{8117709C-8A6F-49DF-81F4-073D0A2C58BF}" type="sibTrans" cxnId="{E5AB3521-9218-4ECA-ACC4-29337EB06289}">
      <dgm:prSet/>
      <dgm:spPr/>
      <dgm:t>
        <a:bodyPr/>
        <a:lstStyle/>
        <a:p>
          <a:endParaRPr lang="en-GB"/>
        </a:p>
      </dgm:t>
    </dgm:pt>
    <dgm:pt modelId="{A9D54E3A-E560-4A96-96E4-AC0E36088FFC}" type="pres">
      <dgm:prSet presAssocID="{B0AB6E45-C863-4DDA-BAB0-C876F8318D75}" presName="Name0" presStyleCnt="0">
        <dgm:presLayoutVars>
          <dgm:dir/>
          <dgm:resizeHandles val="exact"/>
        </dgm:presLayoutVars>
      </dgm:prSet>
      <dgm:spPr/>
    </dgm:pt>
    <dgm:pt modelId="{06A77879-ED9E-4255-9235-5DE7EBF87396}" type="pres">
      <dgm:prSet presAssocID="{5F20AA04-4EAA-489D-A11E-6367C0CA9F42}" presName="node" presStyleLbl="node1" presStyleIdx="0" presStyleCnt="4">
        <dgm:presLayoutVars>
          <dgm:bulletEnabled val="1"/>
        </dgm:presLayoutVars>
      </dgm:prSet>
      <dgm:spPr/>
    </dgm:pt>
    <dgm:pt modelId="{3827EA8E-1AF7-4986-828F-1B67B47322DF}" type="pres">
      <dgm:prSet presAssocID="{4753BBC6-1B3F-4A2C-9AE7-D74CD320148C}" presName="sibTrans" presStyleLbl="sibTrans2D1" presStyleIdx="0" presStyleCnt="3"/>
      <dgm:spPr/>
    </dgm:pt>
    <dgm:pt modelId="{42F970B3-6B3C-4FB6-85F3-0248ED88AD61}" type="pres">
      <dgm:prSet presAssocID="{4753BBC6-1B3F-4A2C-9AE7-D74CD320148C}" presName="connectorText" presStyleLbl="sibTrans2D1" presStyleIdx="0" presStyleCnt="3"/>
      <dgm:spPr/>
    </dgm:pt>
    <dgm:pt modelId="{85B41561-C876-4342-849C-ED9985AEE766}" type="pres">
      <dgm:prSet presAssocID="{542C439A-2547-4977-A8F1-2D6B7A085F22}" presName="node" presStyleLbl="node1" presStyleIdx="1" presStyleCnt="4">
        <dgm:presLayoutVars>
          <dgm:bulletEnabled val="1"/>
        </dgm:presLayoutVars>
      </dgm:prSet>
      <dgm:spPr/>
    </dgm:pt>
    <dgm:pt modelId="{76811202-2708-48A8-B5D1-826177646616}" type="pres">
      <dgm:prSet presAssocID="{58AE256F-2B82-43A8-9B7B-E8088B20EBCA}" presName="sibTrans" presStyleLbl="sibTrans2D1" presStyleIdx="1" presStyleCnt="3"/>
      <dgm:spPr/>
    </dgm:pt>
    <dgm:pt modelId="{01950FA7-D456-49D1-8CAB-A3E301D2CB11}" type="pres">
      <dgm:prSet presAssocID="{58AE256F-2B82-43A8-9B7B-E8088B20EBCA}" presName="connectorText" presStyleLbl="sibTrans2D1" presStyleIdx="1" presStyleCnt="3"/>
      <dgm:spPr/>
    </dgm:pt>
    <dgm:pt modelId="{86FD806C-6B0B-4CD8-97AD-F06DD994D05A}" type="pres">
      <dgm:prSet presAssocID="{8D2008DA-E500-4980-A3AF-E9D241F3545E}" presName="node" presStyleLbl="node1" presStyleIdx="2" presStyleCnt="4">
        <dgm:presLayoutVars>
          <dgm:bulletEnabled val="1"/>
        </dgm:presLayoutVars>
      </dgm:prSet>
      <dgm:spPr/>
    </dgm:pt>
    <dgm:pt modelId="{882368A3-998B-4287-9BF8-5167C6790EEA}" type="pres">
      <dgm:prSet presAssocID="{E3EA8768-D6C1-4407-9EB1-2BAE1D32E03A}" presName="sibTrans" presStyleLbl="sibTrans2D1" presStyleIdx="2" presStyleCnt="3"/>
      <dgm:spPr/>
    </dgm:pt>
    <dgm:pt modelId="{7334E654-02EA-419D-9288-D794F2ACD59B}" type="pres">
      <dgm:prSet presAssocID="{E3EA8768-D6C1-4407-9EB1-2BAE1D32E03A}" presName="connectorText" presStyleLbl="sibTrans2D1" presStyleIdx="2" presStyleCnt="3"/>
      <dgm:spPr/>
    </dgm:pt>
    <dgm:pt modelId="{A423F64D-420E-4A88-98FE-A00A0A0F8D0D}" type="pres">
      <dgm:prSet presAssocID="{CBF29E03-F4AF-4BEA-BB87-9AB96B90084B}" presName="node" presStyleLbl="node1" presStyleIdx="3" presStyleCnt="4">
        <dgm:presLayoutVars>
          <dgm:bulletEnabled val="1"/>
        </dgm:presLayoutVars>
      </dgm:prSet>
      <dgm:spPr/>
    </dgm:pt>
  </dgm:ptLst>
  <dgm:cxnLst>
    <dgm:cxn modelId="{11ABB908-58E5-4A2B-AFBA-85DF9BDC60C1}" type="presOf" srcId="{CBF29E03-F4AF-4BEA-BB87-9AB96B90084B}" destId="{A423F64D-420E-4A88-98FE-A00A0A0F8D0D}" srcOrd="0" destOrd="0" presId="urn:microsoft.com/office/officeart/2005/8/layout/process1"/>
    <dgm:cxn modelId="{97F4C10F-D81D-4574-9C34-AFF9A1C4CCD6}" type="presOf" srcId="{8D2008DA-E500-4980-A3AF-E9D241F3545E}" destId="{86FD806C-6B0B-4CD8-97AD-F06DD994D05A}" srcOrd="0" destOrd="0" presId="urn:microsoft.com/office/officeart/2005/8/layout/process1"/>
    <dgm:cxn modelId="{456BAF13-6E73-4CDB-B45E-71C90D6BEFD8}" type="presOf" srcId="{58AE256F-2B82-43A8-9B7B-E8088B20EBCA}" destId="{76811202-2708-48A8-B5D1-826177646616}" srcOrd="0" destOrd="0" presId="urn:microsoft.com/office/officeart/2005/8/layout/process1"/>
    <dgm:cxn modelId="{BCC7411A-90FD-4CC4-B81C-019EB9B05497}" srcId="{B0AB6E45-C863-4DDA-BAB0-C876F8318D75}" destId="{8D2008DA-E500-4980-A3AF-E9D241F3545E}" srcOrd="2" destOrd="0" parTransId="{0C09F184-B46A-477D-9F2F-CD1AB7706A1A}" sibTransId="{E3EA8768-D6C1-4407-9EB1-2BAE1D32E03A}"/>
    <dgm:cxn modelId="{6BEF481F-7E5F-49D5-A982-47049BD2C2CB}" type="presOf" srcId="{5F20AA04-4EAA-489D-A11E-6367C0CA9F42}" destId="{06A77879-ED9E-4255-9235-5DE7EBF87396}" srcOrd="0" destOrd="0" presId="urn:microsoft.com/office/officeart/2005/8/layout/process1"/>
    <dgm:cxn modelId="{E5AB3521-9218-4ECA-ACC4-29337EB06289}" srcId="{B0AB6E45-C863-4DDA-BAB0-C876F8318D75}" destId="{CBF29E03-F4AF-4BEA-BB87-9AB96B90084B}" srcOrd="3" destOrd="0" parTransId="{74577820-B7CD-4E2D-B718-833AB0FD582F}" sibTransId="{8117709C-8A6F-49DF-81F4-073D0A2C58BF}"/>
    <dgm:cxn modelId="{B1784938-1A55-466B-9F63-37DB0ECB5633}" type="presOf" srcId="{E3EA8768-D6C1-4407-9EB1-2BAE1D32E03A}" destId="{882368A3-998B-4287-9BF8-5167C6790EEA}" srcOrd="0" destOrd="0" presId="urn:microsoft.com/office/officeart/2005/8/layout/process1"/>
    <dgm:cxn modelId="{961C4168-D812-4EE8-946D-2B6B25CA4D07}" type="presOf" srcId="{4753BBC6-1B3F-4A2C-9AE7-D74CD320148C}" destId="{42F970B3-6B3C-4FB6-85F3-0248ED88AD61}" srcOrd="1" destOrd="0" presId="urn:microsoft.com/office/officeart/2005/8/layout/process1"/>
    <dgm:cxn modelId="{75ADEA58-480E-4F99-ABF1-74946DFB5593}" srcId="{B0AB6E45-C863-4DDA-BAB0-C876F8318D75}" destId="{542C439A-2547-4977-A8F1-2D6B7A085F22}" srcOrd="1" destOrd="0" parTransId="{C0771641-9AA8-4F57-84B0-EE5F67214A35}" sibTransId="{58AE256F-2B82-43A8-9B7B-E8088B20EBCA}"/>
    <dgm:cxn modelId="{5827A59C-0380-4458-817A-334252CB0B8D}" type="presOf" srcId="{58AE256F-2B82-43A8-9B7B-E8088B20EBCA}" destId="{01950FA7-D456-49D1-8CAB-A3E301D2CB11}" srcOrd="1" destOrd="0" presId="urn:microsoft.com/office/officeart/2005/8/layout/process1"/>
    <dgm:cxn modelId="{34F249B5-D37A-4B8F-9688-806CE034684B}" type="presOf" srcId="{4753BBC6-1B3F-4A2C-9AE7-D74CD320148C}" destId="{3827EA8E-1AF7-4986-828F-1B67B47322DF}" srcOrd="0" destOrd="0" presId="urn:microsoft.com/office/officeart/2005/8/layout/process1"/>
    <dgm:cxn modelId="{B90C6CC5-2F70-4137-8349-C8B8B6112521}" srcId="{B0AB6E45-C863-4DDA-BAB0-C876F8318D75}" destId="{5F20AA04-4EAA-489D-A11E-6367C0CA9F42}" srcOrd="0" destOrd="0" parTransId="{616E392D-9CC7-431A-B4ED-FE82E3CC78D5}" sibTransId="{4753BBC6-1B3F-4A2C-9AE7-D74CD320148C}"/>
    <dgm:cxn modelId="{81C13ADA-A700-4DC4-9112-5CC1F0581E34}" type="presOf" srcId="{E3EA8768-D6C1-4407-9EB1-2BAE1D32E03A}" destId="{7334E654-02EA-419D-9288-D794F2ACD59B}" srcOrd="1" destOrd="0" presId="urn:microsoft.com/office/officeart/2005/8/layout/process1"/>
    <dgm:cxn modelId="{67199ADD-B81C-402D-A66E-C97C40EA409F}" type="presOf" srcId="{B0AB6E45-C863-4DDA-BAB0-C876F8318D75}" destId="{A9D54E3A-E560-4A96-96E4-AC0E36088FFC}" srcOrd="0" destOrd="0" presId="urn:microsoft.com/office/officeart/2005/8/layout/process1"/>
    <dgm:cxn modelId="{C21A03F2-9FE6-4DC0-9A23-94D0CD3E9B69}" type="presOf" srcId="{542C439A-2547-4977-A8F1-2D6B7A085F22}" destId="{85B41561-C876-4342-849C-ED9985AEE766}" srcOrd="0" destOrd="0" presId="urn:microsoft.com/office/officeart/2005/8/layout/process1"/>
    <dgm:cxn modelId="{6B47CAC2-D240-4B3C-850F-84FFF9D98B73}" type="presParOf" srcId="{A9D54E3A-E560-4A96-96E4-AC0E36088FFC}" destId="{06A77879-ED9E-4255-9235-5DE7EBF87396}" srcOrd="0" destOrd="0" presId="urn:microsoft.com/office/officeart/2005/8/layout/process1"/>
    <dgm:cxn modelId="{A30BCC33-D159-41EF-B35E-287486127038}" type="presParOf" srcId="{A9D54E3A-E560-4A96-96E4-AC0E36088FFC}" destId="{3827EA8E-1AF7-4986-828F-1B67B47322DF}" srcOrd="1" destOrd="0" presId="urn:microsoft.com/office/officeart/2005/8/layout/process1"/>
    <dgm:cxn modelId="{BD97A00C-E35A-4E99-9EE0-A5BC93469E1D}" type="presParOf" srcId="{3827EA8E-1AF7-4986-828F-1B67B47322DF}" destId="{42F970B3-6B3C-4FB6-85F3-0248ED88AD61}" srcOrd="0" destOrd="0" presId="urn:microsoft.com/office/officeart/2005/8/layout/process1"/>
    <dgm:cxn modelId="{AC93FDE7-B368-48B1-B015-F1FB99B0A1DF}" type="presParOf" srcId="{A9D54E3A-E560-4A96-96E4-AC0E36088FFC}" destId="{85B41561-C876-4342-849C-ED9985AEE766}" srcOrd="2" destOrd="0" presId="urn:microsoft.com/office/officeart/2005/8/layout/process1"/>
    <dgm:cxn modelId="{CC0D8B7C-B030-490E-9371-EE0AE9D94361}" type="presParOf" srcId="{A9D54E3A-E560-4A96-96E4-AC0E36088FFC}" destId="{76811202-2708-48A8-B5D1-826177646616}" srcOrd="3" destOrd="0" presId="urn:microsoft.com/office/officeart/2005/8/layout/process1"/>
    <dgm:cxn modelId="{96344E2C-75D5-4927-A5F8-5C0241E7302B}" type="presParOf" srcId="{76811202-2708-48A8-B5D1-826177646616}" destId="{01950FA7-D456-49D1-8CAB-A3E301D2CB11}" srcOrd="0" destOrd="0" presId="urn:microsoft.com/office/officeart/2005/8/layout/process1"/>
    <dgm:cxn modelId="{9E8512F2-D8BB-4ED6-8967-ED164ED19B19}" type="presParOf" srcId="{A9D54E3A-E560-4A96-96E4-AC0E36088FFC}" destId="{86FD806C-6B0B-4CD8-97AD-F06DD994D05A}" srcOrd="4" destOrd="0" presId="urn:microsoft.com/office/officeart/2005/8/layout/process1"/>
    <dgm:cxn modelId="{2F16DF32-078C-400C-8CE8-A9445FE7DFC1}" type="presParOf" srcId="{A9D54E3A-E560-4A96-96E4-AC0E36088FFC}" destId="{882368A3-998B-4287-9BF8-5167C6790EEA}" srcOrd="5" destOrd="0" presId="urn:microsoft.com/office/officeart/2005/8/layout/process1"/>
    <dgm:cxn modelId="{1C8FB2B6-5BCC-4BD8-9F6F-240A2EC1458E}" type="presParOf" srcId="{882368A3-998B-4287-9BF8-5167C6790EEA}" destId="{7334E654-02EA-419D-9288-D794F2ACD59B}" srcOrd="0" destOrd="0" presId="urn:microsoft.com/office/officeart/2005/8/layout/process1"/>
    <dgm:cxn modelId="{7FFCA2B1-B165-4082-89C6-05A0964CC1D8}" type="presParOf" srcId="{A9D54E3A-E560-4A96-96E4-AC0E36088FFC}" destId="{A423F64D-420E-4A88-98FE-A00A0A0F8D0D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BE2F23-00AC-42FB-8BB7-5108B319035A}">
      <dsp:nvSpPr>
        <dsp:cNvPr id="0" name=""/>
        <dsp:cNvSpPr/>
      </dsp:nvSpPr>
      <dsp:spPr>
        <a:xfrm>
          <a:off x="111949" y="445279"/>
          <a:ext cx="1284102" cy="1284102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22C48A-A1C3-4586-BE00-8EF58D3967F1}">
      <dsp:nvSpPr>
        <dsp:cNvPr id="0" name=""/>
        <dsp:cNvSpPr/>
      </dsp:nvSpPr>
      <dsp:spPr>
        <a:xfrm>
          <a:off x="381611" y="714941"/>
          <a:ext cx="744779" cy="7447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BA775E-E5F0-4F2C-B79D-5DC3127D9A36}">
      <dsp:nvSpPr>
        <dsp:cNvPr id="0" name=""/>
        <dsp:cNvSpPr/>
      </dsp:nvSpPr>
      <dsp:spPr>
        <a:xfrm>
          <a:off x="1671217" y="445279"/>
          <a:ext cx="3026814" cy="1284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Hold all the briefings in a </a:t>
          </a:r>
          <a:r>
            <a:rPr lang="en-GB" sz="1400" b="1" kern="1200" dirty="0"/>
            <a:t>quiet meeting room </a:t>
          </a:r>
          <a:r>
            <a:rPr lang="en-GB" sz="1400" kern="1200" dirty="0"/>
            <a:t>before shifts start – never in the factory floor (HSE, 2024a; IOSH; 2022)</a:t>
          </a:r>
          <a:endParaRPr lang="en-US" sz="1400" kern="1200" dirty="0"/>
        </a:p>
      </dsp:txBody>
      <dsp:txXfrm>
        <a:off x="1671217" y="445279"/>
        <a:ext cx="3026814" cy="1284102"/>
      </dsp:txXfrm>
    </dsp:sp>
    <dsp:sp modelId="{7894497C-550D-41B1-9DBF-CF37FEA96483}">
      <dsp:nvSpPr>
        <dsp:cNvPr id="0" name=""/>
        <dsp:cNvSpPr/>
      </dsp:nvSpPr>
      <dsp:spPr>
        <a:xfrm>
          <a:off x="5225430" y="445279"/>
          <a:ext cx="1284102" cy="1284102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B6CBE5-EC01-4765-8EF2-4647B4E0A79E}">
      <dsp:nvSpPr>
        <dsp:cNvPr id="0" name=""/>
        <dsp:cNvSpPr/>
      </dsp:nvSpPr>
      <dsp:spPr>
        <a:xfrm>
          <a:off x="5495092" y="714941"/>
          <a:ext cx="744779" cy="7447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D46C67-C15A-4D5E-99E9-6B5441EC2A87}">
      <dsp:nvSpPr>
        <dsp:cNvPr id="0" name=""/>
        <dsp:cNvSpPr/>
      </dsp:nvSpPr>
      <dsp:spPr>
        <a:xfrm>
          <a:off x="6784698" y="445279"/>
          <a:ext cx="3026814" cy="1284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Issue wireless headsets for Gary and team leads to give instructions without shouting.</a:t>
          </a:r>
          <a:endParaRPr lang="en-US" sz="1400" kern="1200" dirty="0"/>
        </a:p>
      </dsp:txBody>
      <dsp:txXfrm>
        <a:off x="6784698" y="445279"/>
        <a:ext cx="3026814" cy="1284102"/>
      </dsp:txXfrm>
    </dsp:sp>
    <dsp:sp modelId="{BD6B731F-91A9-4C23-ACDF-A8023E7F8A25}">
      <dsp:nvSpPr>
        <dsp:cNvPr id="0" name=""/>
        <dsp:cNvSpPr/>
      </dsp:nvSpPr>
      <dsp:spPr>
        <a:xfrm>
          <a:off x="111949" y="2437804"/>
          <a:ext cx="1284102" cy="1284102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B10B0C-9355-43E8-A042-6D4948B907CB}">
      <dsp:nvSpPr>
        <dsp:cNvPr id="0" name=""/>
        <dsp:cNvSpPr/>
      </dsp:nvSpPr>
      <dsp:spPr>
        <a:xfrm>
          <a:off x="381611" y="2707466"/>
          <a:ext cx="744779" cy="7447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FAE303-A5A7-4692-BBFD-4FD0BBCD4ECF}">
      <dsp:nvSpPr>
        <dsp:cNvPr id="0" name=""/>
        <dsp:cNvSpPr/>
      </dsp:nvSpPr>
      <dsp:spPr>
        <a:xfrm>
          <a:off x="1671217" y="2437804"/>
          <a:ext cx="3026814" cy="1284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Service noisiest old machines: install sound – dampening panels.</a:t>
          </a:r>
          <a:endParaRPr lang="en-US" sz="1400" kern="1200"/>
        </a:p>
      </dsp:txBody>
      <dsp:txXfrm>
        <a:off x="1671217" y="2437804"/>
        <a:ext cx="3026814" cy="1284102"/>
      </dsp:txXfrm>
    </dsp:sp>
    <dsp:sp modelId="{5550D2E4-D30E-4F58-BE3A-B7C1FBAA42D5}">
      <dsp:nvSpPr>
        <dsp:cNvPr id="0" name=""/>
        <dsp:cNvSpPr/>
      </dsp:nvSpPr>
      <dsp:spPr>
        <a:xfrm>
          <a:off x="5225430" y="2437804"/>
          <a:ext cx="1284102" cy="1284102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5166E9-6A91-4FC9-992F-6B63B4A18672}">
      <dsp:nvSpPr>
        <dsp:cNvPr id="0" name=""/>
        <dsp:cNvSpPr/>
      </dsp:nvSpPr>
      <dsp:spPr>
        <a:xfrm>
          <a:off x="5495092" y="2707466"/>
          <a:ext cx="744779" cy="74477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A8125B-B248-4A2F-827B-2EF1DB615950}">
      <dsp:nvSpPr>
        <dsp:cNvPr id="0" name=""/>
        <dsp:cNvSpPr/>
      </dsp:nvSpPr>
      <dsp:spPr>
        <a:xfrm>
          <a:off x="6784698" y="2437804"/>
          <a:ext cx="3026814" cy="1284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research concluded that addressing noise pollution is crucial to protect worker health and improve community relations (World Health Organization 2024).</a:t>
          </a:r>
        </a:p>
      </dsp:txBody>
      <dsp:txXfrm>
        <a:off x="6784698" y="2437804"/>
        <a:ext cx="3026814" cy="12841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A77879-ED9E-4255-9235-5DE7EBF87396}">
      <dsp:nvSpPr>
        <dsp:cNvPr id="0" name=""/>
        <dsp:cNvSpPr/>
      </dsp:nvSpPr>
      <dsp:spPr>
        <a:xfrm>
          <a:off x="3633" y="80426"/>
          <a:ext cx="1588544" cy="9531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Sender</a:t>
          </a:r>
        </a:p>
      </dsp:txBody>
      <dsp:txXfrm>
        <a:off x="31549" y="108342"/>
        <a:ext cx="1532712" cy="897294"/>
      </dsp:txXfrm>
    </dsp:sp>
    <dsp:sp modelId="{3827EA8E-1AF7-4986-828F-1B67B47322DF}">
      <dsp:nvSpPr>
        <dsp:cNvPr id="0" name=""/>
        <dsp:cNvSpPr/>
      </dsp:nvSpPr>
      <dsp:spPr>
        <a:xfrm>
          <a:off x="1751032" y="360009"/>
          <a:ext cx="336771" cy="3939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1751032" y="438801"/>
        <a:ext cx="235740" cy="236375"/>
      </dsp:txXfrm>
    </dsp:sp>
    <dsp:sp modelId="{85B41561-C876-4342-849C-ED9985AEE766}">
      <dsp:nvSpPr>
        <dsp:cNvPr id="0" name=""/>
        <dsp:cNvSpPr/>
      </dsp:nvSpPr>
      <dsp:spPr>
        <a:xfrm>
          <a:off x="2227596" y="80426"/>
          <a:ext cx="1588544" cy="9531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Message</a:t>
          </a:r>
        </a:p>
      </dsp:txBody>
      <dsp:txXfrm>
        <a:off x="2255512" y="108342"/>
        <a:ext cx="1532712" cy="897294"/>
      </dsp:txXfrm>
    </dsp:sp>
    <dsp:sp modelId="{76811202-2708-48A8-B5D1-826177646616}">
      <dsp:nvSpPr>
        <dsp:cNvPr id="0" name=""/>
        <dsp:cNvSpPr/>
      </dsp:nvSpPr>
      <dsp:spPr>
        <a:xfrm>
          <a:off x="3974995" y="360009"/>
          <a:ext cx="336771" cy="3939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3974995" y="438801"/>
        <a:ext cx="235740" cy="236375"/>
      </dsp:txXfrm>
    </dsp:sp>
    <dsp:sp modelId="{86FD806C-6B0B-4CD8-97AD-F06DD994D05A}">
      <dsp:nvSpPr>
        <dsp:cNvPr id="0" name=""/>
        <dsp:cNvSpPr/>
      </dsp:nvSpPr>
      <dsp:spPr>
        <a:xfrm>
          <a:off x="4451558" y="80426"/>
          <a:ext cx="1588544" cy="9531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Channel</a:t>
          </a:r>
        </a:p>
      </dsp:txBody>
      <dsp:txXfrm>
        <a:off x="4479474" y="108342"/>
        <a:ext cx="1532712" cy="897294"/>
      </dsp:txXfrm>
    </dsp:sp>
    <dsp:sp modelId="{882368A3-998B-4287-9BF8-5167C6790EEA}">
      <dsp:nvSpPr>
        <dsp:cNvPr id="0" name=""/>
        <dsp:cNvSpPr/>
      </dsp:nvSpPr>
      <dsp:spPr>
        <a:xfrm>
          <a:off x="6198958" y="360009"/>
          <a:ext cx="336771" cy="3939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6198958" y="438801"/>
        <a:ext cx="235740" cy="236375"/>
      </dsp:txXfrm>
    </dsp:sp>
    <dsp:sp modelId="{A423F64D-420E-4A88-98FE-A00A0A0F8D0D}">
      <dsp:nvSpPr>
        <dsp:cNvPr id="0" name=""/>
        <dsp:cNvSpPr/>
      </dsp:nvSpPr>
      <dsp:spPr>
        <a:xfrm>
          <a:off x="6675521" y="80426"/>
          <a:ext cx="1588544" cy="9531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Receiver</a:t>
          </a:r>
        </a:p>
      </dsp:txBody>
      <dsp:txXfrm>
        <a:off x="6703437" y="108342"/>
        <a:ext cx="1532712" cy="8972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18631C-4EE3-4A8F-993B-2036AFB65421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7688E1-E721-416C-80FD-3B975E459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3214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688E1-E721-416C-80FD-3B975E45979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465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179867CD-CD09-0EEC-D165-96584688B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" y="64007"/>
            <a:ext cx="12015216" cy="5120639"/>
          </a:xfrm>
        </p:spPr>
        <p:txBody>
          <a:bodyPr>
            <a:normAutofit/>
          </a:bodyPr>
          <a:lstStyle>
            <a:lvl1pPr>
              <a:defRPr sz="110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65D245-B564-481D-A323-F73C5BCA84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8136" y="5360878"/>
            <a:ext cx="10037064" cy="566928"/>
          </a:xfrm>
        </p:spPr>
        <p:txBody>
          <a:bodyPr anchor="b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22A5-3076-413B-84CB-ED3BA4171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072EE-51B3-4C0C-A460-4684AB079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67C68-40D5-477E-9DBC-C28FD4B11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C1F8589-B640-4540-D0AD-2B0461CD3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387805" y="5749927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2304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EE2F5-9D3C-4BE7-9AD5-335B31CF2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6"/>
            <a:ext cx="10840626" cy="79051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98C4F-4BF6-47CF-ABEE-2B12748C47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135" y="1880756"/>
            <a:ext cx="10840627" cy="45581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1AB30-CD74-471D-9FA6-ADC0C901E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39070-70D2-4DD1-A439-155343FE2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137C4-F19E-4521-8DCB-4E0CF9CA3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D144482-F463-E942-01AE-69DF54F41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586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7396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7847" y="4676177"/>
            <a:ext cx="10835639" cy="1319510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5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7847" y="6065134"/>
            <a:ext cx="10835639" cy="373766"/>
          </a:xfrm>
        </p:spPr>
        <p:txBody>
          <a:bodyPr vert="horz" lIns="91440" tIns="45720" rIns="91440" bIns="45720" rtlCol="0" anchor="b">
            <a:noAutofit/>
          </a:bodyPr>
          <a:lstStyle>
            <a:lvl1pPr marL="0" indent="0">
              <a:spcBef>
                <a:spcPts val="0"/>
              </a:spcBef>
              <a:buNone/>
              <a:defRPr lang="en-US" sz="20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12191999" cy="446782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7765164-0D02-5316-1845-119CB0111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715000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FA2081-8ED6-0719-D0B6-2818D601933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51F47A-9B8B-A343-2C56-110E21331A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259CCC4-FA9E-2074-3142-5EBA62F91B2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1424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6390" y="1411358"/>
            <a:ext cx="3736010" cy="2845567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6388" y="4403039"/>
            <a:ext cx="3729915" cy="112312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7617785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DF8C2BF2-38FB-0598-A4BE-DD111229A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46388" y="6438900"/>
            <a:ext cx="1714301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18" name="Date Placeholder 4">
            <a:extLst>
              <a:ext uri="{FF2B5EF4-FFF2-40B4-BE49-F238E27FC236}">
                <a16:creationId xmlns:a16="http://schemas.microsoft.com/office/drawing/2014/main" id="{5A41BBAF-5441-8512-B575-2EB961DD485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89401810-4A83-D1CF-00A6-76F622C71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5562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61A7175-8061-E7CC-68E4-2B3CECB6CC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88136" y="1090244"/>
            <a:ext cx="10037064" cy="5159257"/>
          </a:xfrm>
        </p:spPr>
        <p:txBody>
          <a:bodyPr>
            <a:normAutofit/>
          </a:bodyPr>
          <a:lstStyle>
            <a:lvl1pPr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94542-CAEF-4D6C-BE6A-BC100F059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08851-4DCC-447C-828A-5F7E66F76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BDE40-8468-4051-9703-B751608AA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6A5A591-C2D3-D6A3-432F-2C1371951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5868"/>
            <a:ext cx="804195" cy="0"/>
          </a:xfrm>
          <a:prstGeom prst="line">
            <a:avLst/>
          </a:prstGeom>
          <a:ln w="1206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4458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B916BDA-9E36-8180-7EBC-AC2A35C79F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0940" y="1088702"/>
            <a:ext cx="8479072" cy="139555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92AF672E-4752-50B9-9301-C8042FD003C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96697" y="2484255"/>
            <a:ext cx="8467558" cy="3539514"/>
          </a:xfrm>
        </p:spPr>
        <p:txBody>
          <a:bodyPr>
            <a:normAutofit/>
          </a:bodyPr>
          <a:lstStyle>
            <a:lvl1pPr marL="457200" indent="-457200">
              <a:lnSpc>
                <a:spcPct val="100000"/>
              </a:lnSpc>
              <a:buFont typeface="+mj-lt"/>
              <a:buAutoNum type="arabicPeriod"/>
              <a:defRPr sz="2000"/>
            </a:lvl1pPr>
            <a:lvl2pPr marL="685800" indent="-457200">
              <a:lnSpc>
                <a:spcPct val="100000"/>
              </a:lnSpc>
              <a:buFont typeface="+mj-lt"/>
              <a:buAutoNum type="arabicPeriod"/>
              <a:defRPr sz="2000"/>
            </a:lvl2pPr>
            <a:lvl3pPr marL="800100" indent="-342900">
              <a:lnSpc>
                <a:spcPct val="100000"/>
              </a:lnSpc>
              <a:buFont typeface="+mj-lt"/>
              <a:buAutoNum type="arabicPeriod"/>
              <a:defRPr sz="2000"/>
            </a:lvl3pPr>
            <a:lvl4pPr marL="1028700" indent="-342900">
              <a:lnSpc>
                <a:spcPct val="100000"/>
              </a:lnSpc>
              <a:buFont typeface="+mj-lt"/>
              <a:buAutoNum type="arabicPeriod"/>
              <a:defRPr sz="2000"/>
            </a:lvl4pPr>
            <a:lvl5pPr marL="1257300" indent="-342900">
              <a:lnSpc>
                <a:spcPct val="100000"/>
              </a:lnSpc>
              <a:buFont typeface="+mj-lt"/>
              <a:buAutoNum type="arabicPeriod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65070F-FB67-7572-2807-986A25537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6100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88136" y="1088136"/>
            <a:ext cx="5749392" cy="155448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88136" y="2651760"/>
            <a:ext cx="5749392" cy="3694176"/>
          </a:xfrm>
        </p:spPr>
        <p:txBody>
          <a:bodyPr>
            <a:normAutofit/>
          </a:bodyPr>
          <a:lstStyle>
            <a:lvl1pPr marL="342900" indent="-342900">
              <a:lnSpc>
                <a:spcPct val="100000"/>
              </a:lnSpc>
              <a:buFont typeface="System Font Regular"/>
              <a:buChar char="-"/>
              <a:defRPr sz="2000"/>
            </a:lvl1pPr>
            <a:lvl2pPr>
              <a:lnSpc>
                <a:spcPct val="100000"/>
              </a:lnSpc>
              <a:defRPr sz="20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2000"/>
            </a:lvl4pPr>
            <a:lvl5pPr>
              <a:lnSpc>
                <a:spcPct val="1000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0940" y="6438900"/>
            <a:ext cx="3915404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06344" y="6438900"/>
            <a:ext cx="1126120" cy="419100"/>
          </a:xfrm>
        </p:spPr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32464" y="6438900"/>
            <a:ext cx="705064" cy="419100"/>
          </a:xfrm>
        </p:spPr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E4B52E79-E470-1B1A-EADF-94DA7253B32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315200" y="0"/>
            <a:ext cx="48768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4C1AE97-7274-F222-2135-C3524958A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1351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7676" y="1114856"/>
            <a:ext cx="3923455" cy="408358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94612" y="1115290"/>
            <a:ext cx="5809713" cy="5171210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954F329-E63B-9F25-4E06-2E98A6453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7437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701" y="1114655"/>
            <a:ext cx="2771326" cy="3675552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34532" y="1129145"/>
            <a:ext cx="7794231" cy="5157355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47F2C9-46DC-B902-E883-CE0360E6D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899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5788" y="1111101"/>
            <a:ext cx="6339412" cy="114300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6FB7CB50-241E-E6B6-1C0E-1B5466B1477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192" y="0"/>
            <a:ext cx="450658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A1C94DDD-A7D7-1407-F63C-F296AB45422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785787" y="2402887"/>
            <a:ext cx="6339414" cy="3883614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63871FB-7459-8C2E-BA80-AD31AE855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1375613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504282-04A3-1CE1-50A4-AF83D0D40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85788" y="6438900"/>
            <a:ext cx="4774902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CA12AEFE-D7DE-804A-807C-704D5B34E13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C293909-C7AB-A707-F48B-6007FE725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9529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6991" y="1112104"/>
            <a:ext cx="7321615" cy="93268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5189CF27-6D02-DB0D-F5D1-1535F1479166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0" y="0"/>
            <a:ext cx="352643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6373ED08-D584-FD0F-C5B0-EF4E07A0D8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776075" y="2187258"/>
            <a:ext cx="7349126" cy="4099242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D906524-8E7E-05A8-4F9E-A2C39750A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1375613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256971-28FA-FA33-0A85-0B851EA7A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76076" y="6438900"/>
            <a:ext cx="5784614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F04B437D-29C2-D3ED-BEFA-E1F868B0FB5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0EB108D-6128-5356-6097-7D1D10551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1117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3394" y="1112104"/>
            <a:ext cx="7343564" cy="93268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3393" y="2187258"/>
            <a:ext cx="7343565" cy="4099242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D039FC6-F740-7D02-FD07-5B1B076DC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666571-786A-B2D2-4FC3-C22E71C243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3394" y="6438900"/>
            <a:ext cx="5779054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A324A0C0-9CB0-6208-0780-67E3C7F2C02C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962654" y="6438900"/>
            <a:ext cx="864704" cy="419100"/>
          </a:xfrm>
        </p:spPr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F7421E2-5EEC-7791-DBEE-600FF5170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35522" y="6438900"/>
            <a:ext cx="601436" cy="419100"/>
          </a:xfrm>
        </p:spPr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61964118-5CFA-FFA8-E19F-A107D63DDC0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665559" y="0"/>
            <a:ext cx="352643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41587431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066" y="1115736"/>
            <a:ext cx="4738583" cy="1288169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88192" y="2552124"/>
            <a:ext cx="4738450" cy="3734376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84581EB-7A5A-925D-6E20-5C04A0EAA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84EA123-AEAB-8F33-C22D-31F9F11A9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88066" y="6438900"/>
            <a:ext cx="3174065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AA2FCA56-AA13-81B1-1707-7A5D7557B5F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352338" y="6438900"/>
            <a:ext cx="864704" cy="419100"/>
          </a:xfrm>
        </p:spPr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358A8E3-C7AA-9216-35FD-FE8205982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225206" y="6438900"/>
            <a:ext cx="601436" cy="419100"/>
          </a:xfrm>
        </p:spPr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6913008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396" y="1111101"/>
            <a:ext cx="3813845" cy="1493863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8397" y="2700671"/>
            <a:ext cx="3813846" cy="358583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6A796DD-1556-39E2-B5E4-90C1C2459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713B13-BCC2-B853-769C-4BC6A57D7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8395" y="6438900"/>
            <a:ext cx="2249335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A9915D6C-CE56-12D3-C15C-C56B3EFEAFE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37937" y="6438900"/>
            <a:ext cx="864704" cy="419100"/>
          </a:xfrm>
        </p:spPr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C3F576B-887C-7B84-0990-9143EA6C6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310805" y="6438900"/>
            <a:ext cx="601436" cy="419100"/>
          </a:xfrm>
        </p:spPr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192232" y="0"/>
            <a:ext cx="699976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1517004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175ACA1F-D859-596B-9F50-F1E9A2654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7894207" y="1112431"/>
            <a:ext cx="3230993" cy="1858941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Picture Placeholder 9">
            <a:extLst>
              <a:ext uri="{FF2B5EF4-FFF2-40B4-BE49-F238E27FC236}">
                <a16:creationId xmlns:a16="http://schemas.microsoft.com/office/drawing/2014/main" id="{2A43D9F3-C10E-5B48-BB59-16A8600BD36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192" y="0"/>
            <a:ext cx="7481777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2E10F120-2F5B-B2FD-DB40-683E6176C3D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901280" y="3133255"/>
            <a:ext cx="3223920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buNone/>
              <a:defRPr lang="en-US" dirty="0"/>
            </a:lvl1pPr>
            <a:lvl2pPr marL="228600" indent="0">
              <a:lnSpc>
                <a:spcPct val="100000"/>
              </a:lnSpc>
              <a:buNone/>
              <a:defRPr lang="en-US" dirty="0"/>
            </a:lvl2pPr>
            <a:lvl3pPr marL="457200" indent="0">
              <a:lnSpc>
                <a:spcPct val="100000"/>
              </a:lnSpc>
              <a:buNone/>
              <a:defRPr lang="en-US" dirty="0"/>
            </a:lvl3pPr>
            <a:lvl4pPr marL="685800" indent="0">
              <a:lnSpc>
                <a:spcPct val="100000"/>
              </a:lnSpc>
              <a:buNone/>
              <a:defRPr lang="en-US" dirty="0"/>
            </a:lvl4pPr>
            <a:lvl5pPr marL="914400" indent="0">
              <a:lnSpc>
                <a:spcPct val="100000"/>
              </a:lnSpc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9A12B08-97E1-66BD-9B69-377E28512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1375613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9EACEEC7-E0DC-ABF5-188B-5636A17BD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94207" y="6438900"/>
            <a:ext cx="1666482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D0A24C6D-468E-EAE9-2363-772EA5E51DD0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C4C85811-EF51-7552-5F12-17748D280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9582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324" y="3987802"/>
            <a:ext cx="3044954" cy="2309785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443331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55935" y="3987802"/>
            <a:ext cx="7460029" cy="2309785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lang="en-US" dirty="0"/>
            </a:lvl1pPr>
            <a:lvl2pPr marL="228600" indent="0">
              <a:lnSpc>
                <a:spcPct val="100000"/>
              </a:lnSpc>
              <a:buNone/>
              <a:defRPr lang="en-US" dirty="0"/>
            </a:lvl2pPr>
            <a:lvl3pPr marL="457200" indent="0">
              <a:lnSpc>
                <a:spcPct val="100000"/>
              </a:lnSpc>
              <a:buNone/>
              <a:defRPr lang="en-US" dirty="0"/>
            </a:lvl3pPr>
            <a:lvl4pPr marL="685800" indent="0">
              <a:lnSpc>
                <a:spcPct val="100000"/>
              </a:lnSpc>
              <a:buNone/>
              <a:defRPr lang="en-US" dirty="0"/>
            </a:lvl4pPr>
            <a:lvl5pPr marL="914400" indent="0">
              <a:lnSpc>
                <a:spcPct val="100000"/>
              </a:lnSpc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C699AE1-DA01-C4DA-C5BE-8DD9BE13F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4115092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73F0BC-3C5E-8E58-AFDC-804E1C1C761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6E5C888-EE74-5D59-47AA-40A53F60011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794CA46-7ABA-FF39-20BD-C83B4F6D957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7486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D85BA164-9326-7934-95DF-A6AAB3F42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120990"/>
            <a:ext cx="10477320" cy="969264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2286008"/>
            <a:ext cx="6096000" cy="4571992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691745" y="2286008"/>
            <a:ext cx="4876515" cy="4000492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FB0BF8A-7D94-1C82-F661-F1B7A93A4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88C72B-1D4E-3882-C750-7F965F6E7BC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691744" y="6438900"/>
            <a:ext cx="2959151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14FA71-0863-B2C8-8E42-C0A1F133DC6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D6C2E8-E8FC-5DC8-863C-CF7823CD4AE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4545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243CE06-05E5-2B64-1E1C-8F81B788D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122200"/>
            <a:ext cx="3696859" cy="1505157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9ADE1102-BF4C-FC7C-22F6-B8453DE3B19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181100" y="2840181"/>
            <a:ext cx="3606699" cy="3446317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6C8ACD7F-7B34-5741-6323-6829CFDA10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13673" y="1122201"/>
            <a:ext cx="6602291" cy="5164298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1322A97-1C32-A52E-951B-60B114B30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54573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9AD5248-C0E5-8356-EB8F-904EDDA5F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7304" y="4757193"/>
            <a:ext cx="6477896" cy="1126554"/>
          </a:xfrm>
        </p:spPr>
        <p:txBody>
          <a:bodyPr anchor="b">
            <a:normAutofit/>
          </a:bodyPr>
          <a:lstStyle>
            <a:lvl1pPr algn="r">
              <a:defRPr sz="2000" b="0" cap="none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5F5F1C4-3BA4-0163-6A5F-9D95D58C7EA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" y="64008"/>
            <a:ext cx="12027408" cy="4600592"/>
          </a:xfrm>
        </p:spPr>
        <p:txBody>
          <a:bodyPr>
            <a:noAutofit/>
          </a:bodyPr>
          <a:lstStyle>
            <a:lvl1pPr>
              <a:lnSpc>
                <a:spcPct val="85000"/>
              </a:lnSpc>
              <a:defRPr sz="310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A84DB20-94E7-1E79-B65B-67C6158DB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387805" y="5715000"/>
            <a:ext cx="804195" cy="0"/>
          </a:xfrm>
          <a:prstGeom prst="line">
            <a:avLst/>
          </a:prstGeom>
          <a:ln w="1206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32423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86261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88136" y="1039095"/>
            <a:ext cx="9418320" cy="5070068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6000" b="1"/>
            </a:lvl1pPr>
            <a:lvl2pPr marL="228600" indent="0">
              <a:lnSpc>
                <a:spcPct val="90000"/>
              </a:lnSpc>
              <a:buNone/>
              <a:defRPr sz="6000" b="1"/>
            </a:lvl2pPr>
            <a:lvl3pPr marL="457200" indent="0">
              <a:lnSpc>
                <a:spcPct val="90000"/>
              </a:lnSpc>
              <a:buNone/>
              <a:defRPr sz="6000" b="1"/>
            </a:lvl3pPr>
            <a:lvl4pPr marL="685800" indent="0">
              <a:lnSpc>
                <a:spcPct val="90000"/>
              </a:lnSpc>
              <a:buNone/>
              <a:defRPr sz="6000" b="1"/>
            </a:lvl4pPr>
            <a:lvl5pPr marL="914400" indent="0">
              <a:lnSpc>
                <a:spcPct val="90000"/>
              </a:lnSpc>
              <a:buNone/>
              <a:defRPr sz="60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7F2505C-CAED-34DC-7CD1-C57ADBBF9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44395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9">
            <a:extLst>
              <a:ext uri="{FF2B5EF4-FFF2-40B4-BE49-F238E27FC236}">
                <a16:creationId xmlns:a16="http://schemas.microsoft.com/office/drawing/2014/main" id="{873E5EF9-EDC5-CB2D-000A-85BB4DB5822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66800" y="5418360"/>
            <a:ext cx="10058400" cy="466345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2000" b="0" cap="none" baseline="0"/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5D1FFC6-C597-BE81-1790-A08954F44C4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5250" y="63500"/>
            <a:ext cx="11977688" cy="5080000"/>
          </a:xfrm>
        </p:spPr>
        <p:txBody>
          <a:bodyPr>
            <a:normAutofit/>
          </a:bodyPr>
          <a:lstStyle>
            <a:lvl1pPr>
              <a:lnSpc>
                <a:spcPct val="85000"/>
              </a:lnSpc>
              <a:defRPr sz="8000" b="1" cap="all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2949BEA-90AC-BE5F-28A7-80D65BD19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387805" y="5715292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5926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BF7AE-3892-4896-8C15-7A35A41EF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119132"/>
            <a:ext cx="9890066" cy="1204593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D9A26-86F1-4817-B243-4DE63B4F18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2185" y="2440568"/>
            <a:ext cx="4841505" cy="3801284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4BF9B-EA16-48C8-96B9-7A66051BE7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440568"/>
            <a:ext cx="4806002" cy="3801283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629E05-3F6C-40BF-9324-118588B6C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E2D9F-1FCE-4A1C-996E-DB05777A8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BE013-C5C0-4CBD-982E-36F037F73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B20CA7A-449A-6AC2-BFC5-17AF5007E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86163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ED885-5FE5-4407-BE4D-FAD01C40A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115329"/>
            <a:ext cx="9949455" cy="83885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322A77-C134-4857-83E5-51217D3C2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2088" y="1923190"/>
            <a:ext cx="4816475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10AFC6-F407-4F35-BD37-B32F9B4036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5482" y="1923190"/>
            <a:ext cx="4824913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4ECBFE-C62C-471B-BFE4-1272EAC347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2088" y="2825791"/>
            <a:ext cx="4816475" cy="3363871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8D60D5-0F83-46CB-92F3-849FC08E6E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5482" y="2825791"/>
            <a:ext cx="4824913" cy="3363871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40A80D-4CCB-4899-9E1D-A5967F4E6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5AE694-5CA0-48DA-90D3-EC42BD1D8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753A9D-469A-4ED9-99A1-7E4B115F8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DA35A86-E7F6-6593-119D-A6DC85581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721646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7C91E-0A11-4E5D-9B8D-5316E73A2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104100"/>
            <a:ext cx="9922764" cy="1294228"/>
          </a:xfrm>
        </p:spPr>
        <p:txBody>
          <a:bodyPr>
            <a:normAutofit/>
          </a:bodyPr>
          <a:lstStyle>
            <a:lvl1pPr>
              <a:defRPr sz="360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E36922-9A4C-453D-9B70-0C3A70281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B8A8D1-71AD-4F9F-B393-9EED83FEF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5AAEF2-65DC-4E28-9AA4-5115ACB07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8CF7AFD-0570-B046-A2C2-3EFA87354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9659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59378-C430-49DB-B2D6-E32FBBCD4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F5A02-0FC4-41C8-A13C-4C929B288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9D57D-CB8E-4E67-AE2D-2790E2AA6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68313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5"/>
            <a:ext cx="10627828" cy="2084551"/>
          </a:xfrm>
        </p:spPr>
        <p:txBody>
          <a:bodyPr anchor="t" anchorCtr="0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419A5DD2-B3B3-D9BF-1A71-B20742D142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88134" y="3276600"/>
            <a:ext cx="10627829" cy="3162300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DCA1022-3377-EB7D-8261-EDD841636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57624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6"/>
            <a:ext cx="8430767" cy="1842020"/>
          </a:xfrm>
        </p:spPr>
        <p:txBody>
          <a:bodyPr anchor="t" anchorCtr="0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C06F55DC-E754-4B2B-C0AE-962C82565D0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77213" y="4246692"/>
            <a:ext cx="8430639" cy="1608008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C829929-F774-AF4E-F1BE-2DA3C43D0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8768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C707C-3705-52EF-770B-3ACD73384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514A24-30C9-444C-B40C-605EF204AE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18B809-4CFC-9AD6-A020-E7A77C5EF8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53B51C-22FC-1C06-AD9A-B2D0A70E3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72331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9993763D-EF7A-5004-F4C9-57D952210C19}"/>
              </a:ext>
            </a:extLst>
          </p:cNvPr>
          <p:cNvGrpSpPr/>
          <p:nvPr userDrawn="1"/>
        </p:nvGrpSpPr>
        <p:grpSpPr>
          <a:xfrm>
            <a:off x="839524" y="-4"/>
            <a:ext cx="10524928" cy="6858004"/>
            <a:chOff x="839524" y="-4"/>
            <a:chExt cx="10524928" cy="6858004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773888A-2876-3502-A562-1364954F461D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2360448" y="3429426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0F94D3-584D-13EA-10BE-803EFCCD24DA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2589048" y="3428568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6880C75-7BC8-5FC8-75D8-08E7DE1EA836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7935880" y="3429429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3C01D38-A140-0645-A94B-49371E97C72B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7707280" y="3428571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962912" y="1357884"/>
            <a:ext cx="8266176" cy="4142232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4800" b="0">
                <a:latin typeface="+mj-lt"/>
              </a:defRPr>
            </a:lvl1pPr>
            <a:lvl2pPr marL="228600" indent="0" algn="ctr">
              <a:lnSpc>
                <a:spcPct val="100000"/>
              </a:lnSpc>
              <a:buNone/>
              <a:defRPr sz="4000" b="0">
                <a:latin typeface="+mj-lt"/>
              </a:defRPr>
            </a:lvl2pPr>
            <a:lvl3pPr marL="457200" indent="0" algn="ctr">
              <a:lnSpc>
                <a:spcPct val="100000"/>
              </a:lnSpc>
              <a:buNone/>
              <a:defRPr sz="3600" b="0">
                <a:latin typeface="+mj-lt"/>
              </a:defRPr>
            </a:lvl3pPr>
            <a:lvl4pPr marL="685800" indent="0" algn="ctr">
              <a:lnSpc>
                <a:spcPct val="100000"/>
              </a:lnSpc>
              <a:buNone/>
              <a:defRPr sz="3200" b="0">
                <a:latin typeface="+mj-lt"/>
              </a:defRPr>
            </a:lvl4pPr>
            <a:lvl5pPr marL="914400" indent="0" algn="ctr">
              <a:lnSpc>
                <a:spcPct val="100000"/>
              </a:lnSpc>
              <a:buNone/>
              <a:defRPr sz="2800" b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9873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4438DC-3CEE-4170-9B1C-BAC05CD8C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5"/>
            <a:ext cx="9922764" cy="9359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19D24-DCBE-47F9-8B85-8A118B02B3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8136" y="2119745"/>
            <a:ext cx="9922764" cy="41667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D5844-8163-4D82-BEFC-BC2D8D511B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88136" y="6438900"/>
            <a:ext cx="8562760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F5788-BDCE-49E2-80AE-31C739C6A0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650896" y="6438900"/>
            <a:ext cx="864704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900">
                <a:solidFill>
                  <a:schemeClr val="tx1"/>
                </a:solidFill>
              </a:defRPr>
            </a:lvl1pPr>
          </a:lstStyle>
          <a:p>
            <a:fld id="{9A1BC043-0A6E-4CE9-BE8D-A6A2A8C61166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698A50-C435-4220-82C6-C8D62A7C9E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23764" y="6438900"/>
            <a:ext cx="601436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>
                <a:solidFill>
                  <a:schemeClr val="tx1"/>
                </a:solidFill>
              </a:defRPr>
            </a:lvl1pPr>
          </a:lstStyle>
          <a:p>
            <a:fld id="{BB242647-5CD3-4716-92C1-CF962A750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44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  <p:sldLayoutId id="2147483680" r:id="rId19"/>
    <p:sldLayoutId id="2147483681" r:id="rId20"/>
    <p:sldLayoutId id="2147483682" r:id="rId21"/>
    <p:sldLayoutId id="2147483683" r:id="rId22"/>
    <p:sldLayoutId id="2147483684" r:id="rId23"/>
    <p:sldLayoutId id="2147483685" r:id="rId24"/>
    <p:sldLayoutId id="2147483686" r:id="rId25"/>
    <p:sldLayoutId id="2147483687" r:id="rId26"/>
    <p:sldLayoutId id="2147483688" r:id="rId27"/>
    <p:sldLayoutId id="2147483660" r:id="rId28"/>
    <p:sldLayoutId id="2147483692" r:id="rId29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6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pos="744">
          <p15:clr>
            <a:srgbClr val="F26B43"/>
          </p15:clr>
        </p15:guide>
        <p15:guide id="6">
          <p15:clr>
            <a:srgbClr val="F26B43"/>
          </p15:clr>
        </p15:guide>
        <p15:guide id="8" pos="6936">
          <p15:clr>
            <a:srgbClr val="F26B43"/>
          </p15:clr>
        </p15:guide>
        <p15:guide id="10" orient="horz" pos="720">
          <p15:clr>
            <a:srgbClr val="F26B43"/>
          </p15:clr>
        </p15:guide>
        <p15:guide id="14" pos="6624">
          <p15:clr>
            <a:srgbClr val="F26B43"/>
          </p15:clr>
        </p15:guide>
        <p15:guide id="22" orient="horz" pos="360">
          <p15:clr>
            <a:srgbClr val="F26B43"/>
          </p15:clr>
        </p15:guide>
        <p15:guide id="23" orient="horz" pos="3960">
          <p15:clr>
            <a:srgbClr val="F26B43"/>
          </p15:clr>
        </p15:guide>
        <p15:guide id="24" orient="horz" pos="2160">
          <p15:clr>
            <a:srgbClr val="F26B43"/>
          </p15:clr>
        </p15:guide>
        <p15:guide id="25" pos="7680">
          <p15:clr>
            <a:srgbClr val="F26B43"/>
          </p15:clr>
        </p15:guide>
        <p15:guide id="26" pos="3840">
          <p15:clr>
            <a:srgbClr val="F26B43"/>
          </p15:clr>
        </p15:guide>
        <p15:guide id="27" pos="6168">
          <p15:clr>
            <a:srgbClr val="F26B43"/>
          </p15:clr>
        </p15:guide>
        <p15:guide id="28" pos="672">
          <p15:clr>
            <a:srgbClr val="F26B43"/>
          </p15:clr>
        </p15:guide>
        <p15:guide id="29" pos="7008">
          <p15:clr>
            <a:srgbClr val="F26B43"/>
          </p15:clr>
        </p15:guide>
        <p15:guide id="30" orient="horz" pos="4056">
          <p15:clr>
            <a:srgbClr val="F26B43"/>
          </p15:clr>
        </p15:guide>
        <p15:guide id="31" orient="horz" pos="3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textbooks.whatcom.edu/dutton210/chapter/1-2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31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ism.university/fundamentals-of-development-and-communication/berlos-model-communication-smcr-framework/" TargetMode="External"/><Relationship Id="rId2" Type="http://schemas.openxmlformats.org/officeDocument/2006/relationships/hyperlink" Target="https://humanfocus.co.uk/blog/the-shannon-and-weaver-model-of-communication-at-work/" TargetMode="External"/><Relationship Id="rId1" Type="http://schemas.openxmlformats.org/officeDocument/2006/relationships/slideLayout" Target="../slideLayouts/slideLayout2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iii.southam.pub/index.php/piii/article/view/442" TargetMode="External"/><Relationship Id="rId2" Type="http://schemas.openxmlformats.org/officeDocument/2006/relationships/hyperlink" Target="https://www.managementstudyguide.com/berlo-model-of-communication.htm" TargetMode="External"/><Relationship Id="rId1" Type="http://schemas.openxmlformats.org/officeDocument/2006/relationships/slideLayout" Target="../slideLayouts/slideLayout29.xml"/><Relationship Id="rId4" Type="http://schemas.openxmlformats.org/officeDocument/2006/relationships/hyperlink" Target="https://teachers.institute/communication-and-information-technology/overcoming-communication-barrier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F93F815-1E75-CA6D-F391-9A6C05F0E9D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962912" y="1357884"/>
            <a:ext cx="8266176" cy="4142232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LCLM4003 Effective Teamwork and Communication</a:t>
            </a: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ASSIGNMENT 2: Group Presentation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Group 2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  Student: 				ID No: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  <a:t>Maryknoll Martin			2527354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  <a:t>Nataliia Mishchenko			2533980</a:t>
            </a:r>
            <a:b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  <a:t>Oleksii Lysenko				2510137</a:t>
            </a:r>
            <a:b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0" dirty="0" err="1">
                <a:latin typeface="Arial" panose="020B0604020202020204" pitchFamily="34" charset="0"/>
                <a:cs typeface="Arial" panose="020B0604020202020204" pitchFamily="34" charset="0"/>
              </a:rPr>
              <a:t>Gerley</a:t>
            </a:r>
            <a: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  <a:t> Arboleda				2530265</a:t>
            </a:r>
            <a:b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  <a:t>Ihor </a:t>
            </a:r>
            <a:r>
              <a:rPr lang="en-GB" sz="2000" b="0" dirty="0" err="1">
                <a:latin typeface="Arial" panose="020B0604020202020204" pitchFamily="34" charset="0"/>
                <a:cs typeface="Arial" panose="020B0604020202020204" pitchFamily="34" charset="0"/>
              </a:rPr>
              <a:t>Zadymov</a:t>
            </a:r>
            <a: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  <a:t>				2510592</a:t>
            </a:r>
            <a:b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0" dirty="0">
                <a:latin typeface="Arial" panose="020B0604020202020204" pitchFamily="34" charset="0"/>
                <a:cs typeface="Arial" panose="020B0604020202020204" pitchFamily="34" charset="0"/>
              </a:rPr>
              <a:t>Tutor’s Name: Alfred Mensah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9339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28AC0925-C80D-03B2-9CB2-80754DE5343E}"/>
              </a:ext>
            </a:extLst>
          </p:cNvPr>
          <p:cNvSpPr txBox="1">
            <a:spLocks/>
          </p:cNvSpPr>
          <p:nvPr/>
        </p:nvSpPr>
        <p:spPr>
          <a:xfrm>
            <a:off x="1181100" y="1088703"/>
            <a:ext cx="9829800" cy="7400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600" b="1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Overview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9472314-7F14-6FA9-891C-799657E5580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181100" y="1935615"/>
            <a:ext cx="9829800" cy="3539514"/>
          </a:xfrm>
        </p:spPr>
        <p:txBody>
          <a:bodyPr>
            <a:noAutofit/>
          </a:bodyPr>
          <a:lstStyle/>
          <a:p>
            <a:pPr marL="0" indent="0" algn="l">
              <a:spcAft>
                <a:spcPts val="600"/>
              </a:spcAft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1: Introduction								S 2                  </a:t>
            </a:r>
          </a:p>
          <a:p>
            <a:pPr marL="0" indent="0" algn="l">
              <a:spcAft>
                <a:spcPts val="600"/>
              </a:spcAft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2. Barrier ( Noise ), Theory and Solution   -   Maryknoll			S 3-4    </a:t>
            </a:r>
          </a:p>
          <a:p>
            <a:pPr marL="0" indent="0" algn="l">
              <a:spcAft>
                <a:spcPts val="600"/>
              </a:spcAft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3.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Barrier( Age ), Theory and Solution  2 -  Natalia			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 5-6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                            </a:t>
            </a:r>
          </a:p>
          <a:p>
            <a:pPr marL="0" indent="0" algn="l">
              <a:spcAft>
                <a:spcPts val="600"/>
              </a:spcAft>
              <a:buNone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4. Barrier ( Emotional ) , Theory and Solution  3 – Oleksii			S 7-8</a:t>
            </a:r>
          </a:p>
          <a:p>
            <a:pPr marL="0" indent="0" algn="l">
              <a:spcAft>
                <a:spcPts val="600"/>
              </a:spcAft>
              <a:buNone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5. Barrier ( Communication) ,Theory and Solution  4-Gerley		S 9-10</a:t>
            </a:r>
          </a:p>
          <a:p>
            <a:pPr marL="0" indent="0" algn="l">
              <a:spcAft>
                <a:spcPts val="600"/>
              </a:spcAft>
              <a:buNone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6. Barrier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 Cultural )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Theory and Solution  5 – Ihor			S 11-12</a:t>
            </a:r>
          </a:p>
          <a:p>
            <a:pPr marL="0" indent="0" algn="l">
              <a:spcAft>
                <a:spcPts val="600"/>
              </a:spcAft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7. Conclusion								S 13</a:t>
            </a:r>
          </a:p>
          <a:p>
            <a:pPr marL="0" indent="0" algn="l">
              <a:spcAft>
                <a:spcPts val="600"/>
              </a:spcAft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8. References								S 14-15</a:t>
            </a:r>
          </a:p>
        </p:txBody>
      </p:sp>
    </p:spTree>
    <p:extLst>
      <p:ext uri="{BB962C8B-B14F-4D97-AF65-F5344CB8AC3E}">
        <p14:creationId xmlns:p14="http://schemas.microsoft.com/office/powerpoint/2010/main" val="42120498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annon and Weaver Model of Communication | PPT">
            <a:extLst>
              <a:ext uri="{FF2B5EF4-FFF2-40B4-BE49-F238E27FC236}">
                <a16:creationId xmlns:a16="http://schemas.microsoft.com/office/drawing/2014/main" id="{4E6A0DE9-10AE-7A5B-5DF0-0FFBCE05DD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1999" y="1511300"/>
            <a:ext cx="5219700" cy="3826654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F68FFA91-FCD6-2DD3-CA85-7A615E3761A0}"/>
              </a:ext>
            </a:extLst>
          </p:cNvPr>
          <p:cNvSpPr txBox="1">
            <a:spLocks/>
          </p:cNvSpPr>
          <p:nvPr/>
        </p:nvSpPr>
        <p:spPr>
          <a:xfrm>
            <a:off x="1181101" y="1130300"/>
            <a:ext cx="4419599" cy="44323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600" b="1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US" sz="2000" b="0" cap="none" dirty="0">
                <a:latin typeface="Arial" panose="020B0604020202020204" pitchFamily="34" charset="0"/>
                <a:cs typeface="Arial" panose="020B0604020202020204" pitchFamily="34" charset="0"/>
              </a:rPr>
              <a:t>nvironmental barrier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b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US" sz="2000" b="0" cap="none" dirty="0">
                <a:latin typeface="Arial" panose="020B0604020202020204" pitchFamily="34" charset="0"/>
                <a:cs typeface="Arial" panose="020B0604020202020204" pitchFamily="34" charset="0"/>
              </a:rPr>
              <a:t>oise and old clacking/banging machinery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b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sz="2000" b="0" cap="none" dirty="0">
                <a:latin typeface="Arial" panose="020B0604020202020204" pitchFamily="34" charset="0"/>
                <a:cs typeface="Arial" panose="020B0604020202020204" pitchFamily="34" charset="0"/>
              </a:rPr>
              <a:t>ary has to shout over noise to give instruction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b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2000" b="0" cap="none" dirty="0">
                <a:latin typeface="Arial" panose="020B0604020202020204" pitchFamily="34" charset="0"/>
                <a:cs typeface="Arial" panose="020B0604020202020204" pitchFamily="34" charset="0"/>
              </a:rPr>
              <a:t>heory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b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2000" b="0" cap="none" dirty="0">
                <a:latin typeface="Arial" panose="020B0604020202020204" pitchFamily="34" charset="0"/>
                <a:cs typeface="Arial" panose="020B0604020202020204" pitchFamily="34" charset="0"/>
              </a:rPr>
              <a:t>hannon &amp; Weaver’s communication model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(1948)</a:t>
            </a:r>
            <a:b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0" cap="none" dirty="0">
                <a:latin typeface="Arial" panose="020B0604020202020204" pitchFamily="34" charset="0"/>
                <a:cs typeface="Arial" panose="020B0604020202020204" pitchFamily="34" charset="0"/>
              </a:rPr>
              <a:t>It shows how a message goes from one person to another and what can go wrong during the process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4D00A9-1D89-4066-3988-09B03D7A2ADA}"/>
              </a:ext>
            </a:extLst>
          </p:cNvPr>
          <p:cNvSpPr txBox="1"/>
          <p:nvPr/>
        </p:nvSpPr>
        <p:spPr>
          <a:xfrm flipH="1">
            <a:off x="7963786" y="4965405"/>
            <a:ext cx="3339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slideshare</a:t>
            </a:r>
            <a:r>
              <a:rPr lang="en-GB"/>
              <a:t>.net, </a:t>
            </a:r>
            <a:r>
              <a:rPr lang="en-GB" dirty="0"/>
              <a:t>2015</a:t>
            </a:r>
          </a:p>
        </p:txBody>
      </p:sp>
    </p:spTree>
    <p:extLst>
      <p:ext uri="{BB962C8B-B14F-4D97-AF65-F5344CB8AC3E}">
        <p14:creationId xmlns:p14="http://schemas.microsoft.com/office/powerpoint/2010/main" val="3403375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24AAFA8-23CA-EBD1-FB62-A16B3A1EFA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9736" y="1090245"/>
            <a:ext cx="9922764" cy="935982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Recommendation or solution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CFB199-799C-82EE-6877-2A3C9BC7579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66998617"/>
              </p:ext>
            </p:extLst>
          </p:nvPr>
        </p:nvGraphicFramePr>
        <p:xfrm>
          <a:off x="1087438" y="2119313"/>
          <a:ext cx="9923462" cy="41671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74842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E9121D3-0234-B005-1A7B-263BD851BD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883" r="2807" b="-3"/>
          <a:stretch>
            <a:fillRect/>
          </a:stretch>
        </p:blipFill>
        <p:spPr>
          <a:xfrm>
            <a:off x="3176524" y="4015740"/>
            <a:ext cx="5821172" cy="2759964"/>
          </a:xfrm>
          <a:prstGeom prst="rect">
            <a:avLst/>
          </a:prstGeom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3174DD36-4308-745B-97A9-879009EB4108}"/>
              </a:ext>
            </a:extLst>
          </p:cNvPr>
          <p:cNvSpPr txBox="1">
            <a:spLocks/>
          </p:cNvSpPr>
          <p:nvPr/>
        </p:nvSpPr>
        <p:spPr>
          <a:xfrm>
            <a:off x="825500" y="0"/>
            <a:ext cx="10185400" cy="598130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Age Barrier to Communication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Berlo’s Model has four main components 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to describe the communication process: 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Sender – Message - Channel - Receiver 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source encodes a message for a channel to a receiver who decodes the message.</a:t>
            </a:r>
          </a:p>
          <a:p>
            <a:pPr marL="57150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Berlo’s model states: for effective communication, the Source and the Receiver must be at the same level.</a:t>
            </a:r>
          </a:p>
          <a:p>
            <a:pPr marL="57150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age difference misrepresents this balance according to the following factors: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knowledge, social systems, culture, communication skills, attitudes.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12258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3443351-CBDF-1F39-9842-EB1D56867AB9}"/>
              </a:ext>
            </a:extLst>
          </p:cNvPr>
          <p:cNvSpPr txBox="1">
            <a:spLocks/>
          </p:cNvSpPr>
          <p:nvPr/>
        </p:nvSpPr>
        <p:spPr>
          <a:xfrm>
            <a:off x="1181100" y="3026663"/>
            <a:ext cx="9829801" cy="199339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Before sending the message, clearly define the age group of the receiver.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Avoid specific slang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Show respect for the experience of the age receiver.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Ask clarifying questions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Use a combination of channels: hearing, seeing, touching, smelling, tasting.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F1599FE-419E-A45B-16E3-4358DDDB5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8532" y="822960"/>
            <a:ext cx="9829800" cy="1911096"/>
          </a:xfrm>
        </p:spPr>
        <p:txBody>
          <a:bodyPr>
            <a:norm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eliminate the age gap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level the source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receiver,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must work with all elements of the model: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57957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F65D9-E25F-86DF-D9A6-F4B46E348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3846" y="165100"/>
            <a:ext cx="10084308" cy="626170"/>
          </a:xfrm>
        </p:spPr>
        <p:txBody>
          <a:bodyPr>
            <a:normAutofit/>
          </a:bodyPr>
          <a:lstStyle/>
          <a:p>
            <a:pPr algn="ctr"/>
            <a:r>
              <a:rPr lang="en-US" sz="2000" cap="none" dirty="0">
                <a:solidFill>
                  <a:srgbClr val="0F172A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Emotional Barrier &amp; Berlo's SMCR Model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Google Shape;97;p13" descr="image.png">
            <a:extLst>
              <a:ext uri="{FF2B5EF4-FFF2-40B4-BE49-F238E27FC236}">
                <a16:creationId xmlns:a16="http://schemas.microsoft.com/office/drawing/2014/main" id="{0C571632-51FA-64AB-260D-FFCB0983C517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210300" y="2856110"/>
            <a:ext cx="4892675" cy="3980558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Google Shape;88;p13" descr="image.png">
            <a:extLst>
              <a:ext uri="{FF2B5EF4-FFF2-40B4-BE49-F238E27FC236}">
                <a16:creationId xmlns:a16="http://schemas.microsoft.com/office/drawing/2014/main" id="{9955D538-C7F0-D9C3-B37B-941350EF8F23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31900" y="127000"/>
            <a:ext cx="2219452" cy="436528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92;p13">
            <a:extLst>
              <a:ext uri="{FF2B5EF4-FFF2-40B4-BE49-F238E27FC236}">
                <a16:creationId xmlns:a16="http://schemas.microsoft.com/office/drawing/2014/main" id="{48DF4F29-14CC-9EF8-104C-C22A42483463}"/>
              </a:ext>
            </a:extLst>
          </p:cNvPr>
          <p:cNvSpPr txBox="1"/>
          <p:nvPr/>
        </p:nvSpPr>
        <p:spPr>
          <a:xfrm>
            <a:off x="1206500" y="464442"/>
            <a:ext cx="9804400" cy="1384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50000"/>
              </a:lnSpc>
            </a:pPr>
            <a:r>
              <a:rPr lang="en-US" sz="2000" b="1" dirty="0"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Identified Issue: Emotional Breakdown</a:t>
            </a:r>
            <a:endParaRPr lang="en-US" sz="2000" b="0" i="0" u="none" strike="noStrike" cap="none" dirty="0">
              <a:latin typeface="Arial" panose="020B0604020202020204" pitchFamily="34" charset="0"/>
              <a:ea typeface="Inter"/>
              <a:cs typeface="Arial" panose="020B0604020202020204" pitchFamily="34" charset="0"/>
              <a:sym typeface="Inter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475569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Gary's fatigue (2 hours sleep), personal stress, and frustration led to an aggressive outburst ("Idiots!"), breaking down communication with workers.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Google Shape;93;p13">
            <a:extLst>
              <a:ext uri="{FF2B5EF4-FFF2-40B4-BE49-F238E27FC236}">
                <a16:creationId xmlns:a16="http://schemas.microsoft.com/office/drawing/2014/main" id="{593BF3B9-E1F1-1E99-E8F7-DF81ABC5BA7C}"/>
              </a:ext>
            </a:extLst>
          </p:cNvPr>
          <p:cNvSpPr txBox="1"/>
          <p:nvPr/>
        </p:nvSpPr>
        <p:spPr>
          <a:xfrm>
            <a:off x="1181100" y="1797942"/>
            <a:ext cx="5140325" cy="5078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i="0" u="none" strike="noStrike" cap="none" dirty="0">
                <a:solidFill>
                  <a:srgbClr val="0F172A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Source (Gary):</a:t>
            </a:r>
            <a:r>
              <a:rPr lang="en-US" sz="2000" b="0" i="0" u="none" strike="noStrike" cap="none" dirty="0">
                <a:solidFill>
                  <a:srgbClr val="334155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 High stress &amp; negative attitude severely corrupt the encoding process.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0F172A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Message (Treatment):</a:t>
            </a:r>
            <a:r>
              <a:rPr lang="en-US" sz="2000" dirty="0">
                <a:solidFill>
                  <a:srgbClr val="334155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 Hostile, angry tone ("Idiots!") masks constructive hygiene instructions.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US" sz="2000" b="1" dirty="0">
                <a:solidFill>
                  <a:srgbClr val="0F172A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Channel (Vocal &amp; Non-verbal):</a:t>
            </a:r>
            <a:r>
              <a:rPr lang="en-US" sz="2000" dirty="0">
                <a:solidFill>
                  <a:srgbClr val="334155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 Aggressive shouting &amp; hair-pulling create emotional</a:t>
            </a:r>
          </a:p>
          <a:p>
            <a:pPr lvl="0">
              <a:lnSpc>
                <a:spcPct val="150000"/>
              </a:lnSpc>
            </a:pPr>
            <a:r>
              <a:rPr lang="en-US" sz="2000" b="1" dirty="0">
                <a:solidFill>
                  <a:srgbClr val="0F172A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Receiver (Staff):</a:t>
            </a:r>
            <a:r>
              <a:rPr lang="en-US" sz="2000" dirty="0">
                <a:solidFill>
                  <a:srgbClr val="334155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 Emotional noise creates fear and resentment, blocking effective decoding.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Google Shape;101;p13" descr="image.png">
            <a:extLst>
              <a:ext uri="{FF2B5EF4-FFF2-40B4-BE49-F238E27FC236}">
                <a16:creationId xmlns:a16="http://schemas.microsoft.com/office/drawing/2014/main" id="{615CF446-52DC-0BA1-A667-8CDA99565A04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08000" y="5657155"/>
            <a:ext cx="219075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Google Shape;100;p13" descr="image.png">
            <a:extLst>
              <a:ext uri="{FF2B5EF4-FFF2-40B4-BE49-F238E27FC236}">
                <a16:creationId xmlns:a16="http://schemas.microsoft.com/office/drawing/2014/main" id="{C88DADD4-6FCA-0D2F-F62F-FAF7E968C707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46100" y="4730055"/>
            <a:ext cx="17145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Google Shape;99;p13" descr="image.png">
            <a:extLst>
              <a:ext uri="{FF2B5EF4-FFF2-40B4-BE49-F238E27FC236}">
                <a16:creationId xmlns:a16="http://schemas.microsoft.com/office/drawing/2014/main" id="{2574F8FF-D2CA-B478-61B3-12609292B7C4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46100" y="3333055"/>
            <a:ext cx="17145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Google Shape;98;p13" descr="image.png">
            <a:extLst>
              <a:ext uri="{FF2B5EF4-FFF2-40B4-BE49-F238E27FC236}">
                <a16:creationId xmlns:a16="http://schemas.microsoft.com/office/drawing/2014/main" id="{48B0F3D4-967F-5A5D-5188-50EAFA54AF1A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58800" y="1986855"/>
            <a:ext cx="219075" cy="1809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794022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2CB9C-6892-BDEB-E9E2-6F2B76456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214" y="563814"/>
            <a:ext cx="10652760" cy="371851"/>
          </a:xfrm>
        </p:spPr>
        <p:txBody>
          <a:bodyPr>
            <a:normAutofit/>
          </a:bodyPr>
          <a:lstStyle/>
          <a:p>
            <a:pPr algn="ctr"/>
            <a:r>
              <a:rPr lang="en-US" sz="2000" cap="none" dirty="0">
                <a:solidFill>
                  <a:srgbClr val="0F172A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Overcoming the Emotional Barrier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Google Shape;112;p14" descr="image.png">
            <a:extLst>
              <a:ext uri="{FF2B5EF4-FFF2-40B4-BE49-F238E27FC236}">
                <a16:creationId xmlns:a16="http://schemas.microsoft.com/office/drawing/2014/main" id="{B4DA7B79-6DF5-8300-5B1E-43BEA334FD80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2846876" y="616924"/>
            <a:ext cx="1052512" cy="23619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Google Shape;116;p14">
            <a:extLst>
              <a:ext uri="{FF2B5EF4-FFF2-40B4-BE49-F238E27FC236}">
                <a16:creationId xmlns:a16="http://schemas.microsoft.com/office/drawing/2014/main" id="{9F2ED377-EA87-F902-7454-BFF459ABF11A}"/>
              </a:ext>
            </a:extLst>
          </p:cNvPr>
          <p:cNvSpPr txBox="1"/>
          <p:nvPr/>
        </p:nvSpPr>
        <p:spPr>
          <a:xfrm>
            <a:off x="1086071" y="1075777"/>
            <a:ext cx="6165331" cy="15388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R="0" lvl="0" algn="l" rtl="0">
              <a:spcBef>
                <a:spcPts val="0"/>
              </a:spcBef>
              <a:spcAft>
                <a:spcPts val="0"/>
              </a:spcAft>
            </a:pPr>
            <a:r>
              <a:rPr lang="en-US" sz="2000" b="0" i="0" u="none" strike="noStrike" cap="none" dirty="0">
                <a:solidFill>
                  <a:srgbClr val="0F172A"/>
                </a:solidFill>
                <a:latin typeface="Arial" panose="020B0604020202020204" pitchFamily="34" charset="0"/>
                <a:ea typeface="Poppins SemiBold"/>
                <a:cs typeface="Arial" panose="020B0604020202020204" pitchFamily="34" charset="0"/>
                <a:sym typeface="Poppins SemiBold"/>
              </a:rPr>
              <a:t>1. Emotional Intelligence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475569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Self-Regulation:</a:t>
            </a:r>
            <a:r>
              <a:rPr lang="en-US" sz="2000" dirty="0">
                <a:solidFill>
                  <a:srgbClr val="475569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 Apply emotional control techniques before responding to errors.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475569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Pause &amp; Reflect:</a:t>
            </a:r>
            <a:r>
              <a:rPr lang="en-US" sz="2000" dirty="0">
                <a:solidFill>
                  <a:srgbClr val="475569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 Avoid reactive shouting during high-stress factory moments.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Google Shape;118;p14">
            <a:extLst>
              <a:ext uri="{FF2B5EF4-FFF2-40B4-BE49-F238E27FC236}">
                <a16:creationId xmlns:a16="http://schemas.microsoft.com/office/drawing/2014/main" id="{F1512DE2-0C85-E5D4-E51B-2B90F41AE073}"/>
              </a:ext>
            </a:extLst>
          </p:cNvPr>
          <p:cNvSpPr txBox="1"/>
          <p:nvPr/>
        </p:nvSpPr>
        <p:spPr>
          <a:xfrm>
            <a:off x="3009019" y="2808894"/>
            <a:ext cx="6177517" cy="15388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rgbClr val="0F172A"/>
                </a:solidFill>
                <a:latin typeface="Arial" panose="020B0604020202020204" pitchFamily="34" charset="0"/>
                <a:ea typeface="Poppins SemiBold"/>
                <a:cs typeface="Arial" panose="020B0604020202020204" pitchFamily="34" charset="0"/>
                <a:sym typeface="Poppins SemiBold"/>
              </a:rPr>
              <a:t>2. </a:t>
            </a:r>
            <a:r>
              <a:rPr lang="en-US" sz="2000" b="0" i="0" u="none" strike="noStrike" cap="none" dirty="0">
                <a:solidFill>
                  <a:srgbClr val="0F172A"/>
                </a:solidFill>
                <a:latin typeface="Arial" panose="020B0604020202020204" pitchFamily="34" charset="0"/>
                <a:ea typeface="Poppins SemiBold"/>
                <a:cs typeface="Arial" panose="020B0604020202020204" pitchFamily="34" charset="0"/>
                <a:sym typeface="Poppins SemiBold"/>
              </a:rPr>
              <a:t>Structured Briefings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475569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Calm Pre-Shift Huddles:</a:t>
            </a:r>
            <a:r>
              <a:rPr lang="en-GB" sz="2000" dirty="0">
                <a:solidFill>
                  <a:srgbClr val="475569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 Standardized daily hygiene checks instead of panic shouting.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475569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Objective Feedback:</a:t>
            </a:r>
            <a:r>
              <a:rPr lang="en-GB" sz="2000" dirty="0">
                <a:solidFill>
                  <a:srgbClr val="475569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 Focus on food safety procedures, not personal blame.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Google Shape;120;p14">
            <a:extLst>
              <a:ext uri="{FF2B5EF4-FFF2-40B4-BE49-F238E27FC236}">
                <a16:creationId xmlns:a16="http://schemas.microsoft.com/office/drawing/2014/main" id="{220DDEBA-DBC7-3C79-0024-29EF7BE1AA85}"/>
              </a:ext>
            </a:extLst>
          </p:cNvPr>
          <p:cNvSpPr txBox="1"/>
          <p:nvPr/>
        </p:nvSpPr>
        <p:spPr>
          <a:xfrm>
            <a:off x="4869726" y="4595159"/>
            <a:ext cx="6251951" cy="18466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F172A"/>
                </a:solidFill>
                <a:latin typeface="Arial" panose="020B0604020202020204" pitchFamily="34" charset="0"/>
                <a:ea typeface="Poppins SemiBold"/>
                <a:cs typeface="Arial" panose="020B0604020202020204" pitchFamily="34" charset="0"/>
                <a:sym typeface="Poppins SemiBold"/>
              </a:rPr>
              <a:t>3. Manager Support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475569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Leadership Coaching:</a:t>
            </a:r>
            <a:r>
              <a:rPr lang="en-US" sz="2000" dirty="0">
                <a:solidFill>
                  <a:srgbClr val="475569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 Management training in stress reduction and empathy.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475569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Psychological Safety:</a:t>
            </a:r>
            <a:r>
              <a:rPr lang="en-GB" sz="2000" dirty="0">
                <a:solidFill>
                  <a:srgbClr val="475569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 Cultivate a respectful floor culture across diverse teams.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Google Shape;115;p14" descr="image.png">
            <a:extLst>
              <a:ext uri="{FF2B5EF4-FFF2-40B4-BE49-F238E27FC236}">
                <a16:creationId xmlns:a16="http://schemas.microsoft.com/office/drawing/2014/main" id="{02DC4DED-4ED7-CA66-8E98-FD300C5C3664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902036" y="902809"/>
            <a:ext cx="533400" cy="533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Google Shape;121;p14" descr="image.png">
            <a:extLst>
              <a:ext uri="{FF2B5EF4-FFF2-40B4-BE49-F238E27FC236}">
                <a16:creationId xmlns:a16="http://schemas.microsoft.com/office/drawing/2014/main" id="{F2693DC9-6A83-D5A9-6A15-B7A03F90E299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054436" y="1046060"/>
            <a:ext cx="22860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" name="Google Shape;117;p14" descr="image.png">
            <a:extLst>
              <a:ext uri="{FF2B5EF4-FFF2-40B4-BE49-F238E27FC236}">
                <a16:creationId xmlns:a16="http://schemas.microsoft.com/office/drawing/2014/main" id="{20E142A1-DFC4-7858-A16B-DEC3FE5BC62A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562600" y="2595342"/>
            <a:ext cx="533400" cy="533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" name="Google Shape;124;p14" descr="image.png">
            <a:extLst>
              <a:ext uri="{FF2B5EF4-FFF2-40B4-BE49-F238E27FC236}">
                <a16:creationId xmlns:a16="http://schemas.microsoft.com/office/drawing/2014/main" id="{BFC8A9FF-095B-5F91-5E7F-F6ECFEE01088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43575" y="2754772"/>
            <a:ext cx="17145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" name="Google Shape;119;p14" descr="image.png">
            <a:extLst>
              <a:ext uri="{FF2B5EF4-FFF2-40B4-BE49-F238E27FC236}">
                <a16:creationId xmlns:a16="http://schemas.microsoft.com/office/drawing/2014/main" id="{E632F32F-CEEA-BA9C-D36A-2F9496873E4C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251402" y="4380614"/>
            <a:ext cx="533400" cy="533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0" name="Google Shape;127;p14" descr="image.png">
            <a:extLst>
              <a:ext uri="{FF2B5EF4-FFF2-40B4-BE49-F238E27FC236}">
                <a16:creationId xmlns:a16="http://schemas.microsoft.com/office/drawing/2014/main" id="{0A8F9CA1-4591-4A83-5C77-13B3DC04FF8A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7375227" y="4533014"/>
            <a:ext cx="285750" cy="228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225760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8540D-BF24-F161-F9D6-B97AB2A15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484" y="301544"/>
            <a:ext cx="10051808" cy="559698"/>
          </a:xfrm>
        </p:spPr>
        <p:txBody>
          <a:bodyPr>
            <a:normAutofit/>
          </a:bodyPr>
          <a:lstStyle/>
          <a:p>
            <a:pPr algn="ctr"/>
            <a:r>
              <a:rPr lang="en-US" sz="2000" cap="none" dirty="0">
                <a:solidFill>
                  <a:srgbClr val="0F172A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Language &amp; Communication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Google Shape;92;p13" descr="image.png">
            <a:extLst>
              <a:ext uri="{FF2B5EF4-FFF2-40B4-BE49-F238E27FC236}">
                <a16:creationId xmlns:a16="http://schemas.microsoft.com/office/drawing/2014/main" id="{C94BC602-11E6-91AC-6CAD-46D56F73F52C}"/>
              </a:ext>
            </a:extLst>
          </p:cNvPr>
          <p:cNvPicPr preferRelativeResize="0">
            <a:picLocks noGrp="1"/>
          </p:cNvPicPr>
          <p:nvPr>
            <p:ph sz="quarter" idx="13"/>
          </p:nvPr>
        </p:nvPicPr>
        <p:blipFill rotWithShape="1">
          <a:blip r:embed="rId2">
            <a:alphaModFix/>
          </a:blip>
          <a:srcRect/>
          <a:stretch/>
        </p:blipFill>
        <p:spPr>
          <a:xfrm>
            <a:off x="2727583" y="360024"/>
            <a:ext cx="1590675" cy="276225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93;p13">
            <a:extLst>
              <a:ext uri="{FF2B5EF4-FFF2-40B4-BE49-F238E27FC236}">
                <a16:creationId xmlns:a16="http://schemas.microsoft.com/office/drawing/2014/main" id="{4D50024D-5B4C-29B6-7BDF-99CF4E11CE41}"/>
              </a:ext>
            </a:extLst>
          </p:cNvPr>
          <p:cNvSpPr txBox="1"/>
          <p:nvPr/>
        </p:nvSpPr>
        <p:spPr>
          <a:xfrm>
            <a:off x="1181100" y="842853"/>
            <a:ext cx="9829800" cy="1384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F172A"/>
                </a:solidFill>
                <a:latin typeface="Arial" panose="020B0604020202020204" pitchFamily="34" charset="0"/>
                <a:ea typeface="Inter SemiBold"/>
                <a:cs typeface="Arial" panose="020B0604020202020204" pitchFamily="34" charset="0"/>
                <a:sym typeface="Inter SemiBold"/>
              </a:rPr>
              <a:t>Language acts as a fundamental barrier to communication.</a:t>
            </a:r>
            <a:r>
              <a:rPr lang="en-US" sz="2000" b="0" i="0" u="none" strike="noStrike" cap="none" dirty="0">
                <a:solidFill>
                  <a:srgbClr val="334155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 Key underlying factors include distinct native languages, colloquial slang, and deep-rooted cultural differences </a:t>
            </a:r>
            <a:r>
              <a:rPr lang="en-US" sz="2000" b="0" i="0" u="none" strike="noStrike" cap="none" dirty="0">
                <a:solidFill>
                  <a:srgbClr val="4F46E5"/>
                </a:solidFill>
                <a:latin typeface="Arial" panose="020B0604020202020204" pitchFamily="34" charset="0"/>
                <a:ea typeface="Inter SemiBold"/>
                <a:cs typeface="Arial" panose="020B0604020202020204" pitchFamily="34" charset="0"/>
                <a:sym typeface="Inter SemiBold"/>
              </a:rPr>
              <a:t>(ActiveLoc, 2026)</a:t>
            </a:r>
            <a:r>
              <a:rPr lang="en-US" sz="2000" b="0" i="0" u="none" strike="noStrike" cap="none" dirty="0">
                <a:solidFill>
                  <a:srgbClr val="334155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.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Google Shape;97;p13">
            <a:extLst>
              <a:ext uri="{FF2B5EF4-FFF2-40B4-BE49-F238E27FC236}">
                <a16:creationId xmlns:a16="http://schemas.microsoft.com/office/drawing/2014/main" id="{583FD489-C3C7-DA11-C4B7-39321697DF27}"/>
              </a:ext>
            </a:extLst>
          </p:cNvPr>
          <p:cNvSpPr txBox="1"/>
          <p:nvPr/>
        </p:nvSpPr>
        <p:spPr>
          <a:xfrm>
            <a:off x="1186819" y="2407925"/>
            <a:ext cx="10026501" cy="30777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marR="0" lvl="0" indent="-342900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US" sz="2000" b="1" i="0" u="none" strike="noStrike" cap="none" dirty="0">
                <a:latin typeface="Arial" panose="020B0604020202020204" pitchFamily="34" charset="0"/>
                <a:ea typeface="Poppins SemiBold"/>
                <a:cs typeface="Arial" panose="020B0604020202020204" pitchFamily="34" charset="0"/>
                <a:sym typeface="Poppins SemiBold"/>
              </a:rPr>
              <a:t>Regional Dialects</a:t>
            </a:r>
          </a:p>
          <a:p>
            <a:pPr lvl="0"/>
            <a:r>
              <a:rPr lang="en-US" sz="2000" dirty="0"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     Variations in vocabulary and grammar across geographic locations.</a:t>
            </a:r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en-US" sz="2000" b="1" dirty="0">
                <a:latin typeface="Arial" panose="020B0604020202020204" pitchFamily="34" charset="0"/>
                <a:ea typeface="Poppins SemiBold"/>
                <a:cs typeface="Arial" panose="020B0604020202020204" pitchFamily="34" charset="0"/>
                <a:sym typeface="Poppins SemiBold"/>
              </a:rPr>
              <a:t>Accents &amp; Speed</a:t>
            </a:r>
          </a:p>
          <a:p>
            <a:pPr lvl="0"/>
            <a:r>
              <a:rPr lang="en-US" sz="2000" dirty="0"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     Pronunciation nuances and pace of delivery hindering comprehension.</a:t>
            </a:r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en-US" sz="2000" b="1" dirty="0">
                <a:latin typeface="Arial" panose="020B0604020202020204" pitchFamily="34" charset="0"/>
                <a:ea typeface="Poppins SemiBold"/>
                <a:cs typeface="Arial" panose="020B0604020202020204" pitchFamily="34" charset="0"/>
                <a:sym typeface="Poppins SemiBold"/>
              </a:rPr>
              <a:t>Slang &amp; Idioms</a:t>
            </a:r>
          </a:p>
          <a:p>
            <a:pPr lvl="0"/>
            <a:r>
              <a:rPr lang="en-US" sz="2000" dirty="0"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     Informal expressions unfamiliar to non-native or external listeners.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>
                <a:latin typeface="Arial" panose="020B0604020202020204" pitchFamily="34" charset="0"/>
                <a:ea typeface="Poppins SemiBold"/>
                <a:cs typeface="Arial" panose="020B0604020202020204" pitchFamily="34" charset="0"/>
                <a:sym typeface="Poppins SemiBold"/>
              </a:rPr>
              <a:t>Multiple Meanings</a:t>
            </a:r>
          </a:p>
          <a:p>
            <a:r>
              <a:rPr lang="en-GB" sz="2000" dirty="0"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     Ambiguity arising from words with context-dependent definitions.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>
                <a:latin typeface="Arial" panose="020B0604020202020204" pitchFamily="34" charset="0"/>
                <a:ea typeface="Poppins SemiBold"/>
                <a:cs typeface="Arial" panose="020B0604020202020204" pitchFamily="34" charset="0"/>
                <a:sym typeface="Poppins SemiBold"/>
              </a:rPr>
              <a:t>Non-Verbal Cues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     Misinterpreted body language, gestures, and vocal tones.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Google Shape;111;p13" descr="image.png">
            <a:extLst>
              <a:ext uri="{FF2B5EF4-FFF2-40B4-BE49-F238E27FC236}">
                <a16:creationId xmlns:a16="http://schemas.microsoft.com/office/drawing/2014/main" id="{073E7362-5840-B69D-1FBB-3C619A750A66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708994" y="2466351"/>
            <a:ext cx="257175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Google Shape;112;p13" descr="image.png">
            <a:extLst>
              <a:ext uri="{FF2B5EF4-FFF2-40B4-BE49-F238E27FC236}">
                <a16:creationId xmlns:a16="http://schemas.microsoft.com/office/drawing/2014/main" id="{3CF22AFA-38F9-5251-1040-688BBD5E640C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698709" y="3060623"/>
            <a:ext cx="22860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Google Shape;113;p13" descr="image.png">
            <a:extLst>
              <a:ext uri="{FF2B5EF4-FFF2-40B4-BE49-F238E27FC236}">
                <a16:creationId xmlns:a16="http://schemas.microsoft.com/office/drawing/2014/main" id="{349A43EA-5255-5E89-D1C5-846ACA5A7BAA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464950" y="3677316"/>
            <a:ext cx="28575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Google Shape;114;p13" descr="image.png">
            <a:extLst>
              <a:ext uri="{FF2B5EF4-FFF2-40B4-BE49-F238E27FC236}">
                <a16:creationId xmlns:a16="http://schemas.microsoft.com/office/drawing/2014/main" id="{7B0A1FCD-1773-9020-83AD-32E42F9F2A7F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795046" y="4294006"/>
            <a:ext cx="257175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Google Shape;115;p13" descr="image.png">
            <a:extLst>
              <a:ext uri="{FF2B5EF4-FFF2-40B4-BE49-F238E27FC236}">
                <a16:creationId xmlns:a16="http://schemas.microsoft.com/office/drawing/2014/main" id="{C8156C90-AA40-0EF8-5799-C05F1999873C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3671594" y="4910693"/>
            <a:ext cx="200025" cy="228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09872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94648-E843-7BF1-7CD3-B018EE9FF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303" y="678997"/>
            <a:ext cx="9944100" cy="45337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000" cap="none" dirty="0">
                <a:solidFill>
                  <a:srgbClr val="0F172A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Theory to Highlight the Barrier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CDD211E4-B1DD-6F39-28A0-AE1B84BC7555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78443851"/>
              </p:ext>
            </p:extLst>
          </p:nvPr>
        </p:nvGraphicFramePr>
        <p:xfrm>
          <a:off x="1962150" y="3032714"/>
          <a:ext cx="8267700" cy="11139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Google Shape;134;p14" descr="image.png">
            <a:extLst>
              <a:ext uri="{FF2B5EF4-FFF2-40B4-BE49-F238E27FC236}">
                <a16:creationId xmlns:a16="http://schemas.microsoft.com/office/drawing/2014/main" id="{B652BE7B-2AC5-4E6E-F479-A10522295E77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2102588" y="726853"/>
            <a:ext cx="2228850" cy="276225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Google Shape;138;p14">
            <a:extLst>
              <a:ext uri="{FF2B5EF4-FFF2-40B4-BE49-F238E27FC236}">
                <a16:creationId xmlns:a16="http://schemas.microsoft.com/office/drawing/2014/main" id="{6B632AEA-8679-11CB-ABD0-BC18E976C730}"/>
              </a:ext>
            </a:extLst>
          </p:cNvPr>
          <p:cNvSpPr txBox="1"/>
          <p:nvPr/>
        </p:nvSpPr>
        <p:spPr>
          <a:xfrm>
            <a:off x="1962150" y="2786338"/>
            <a:ext cx="2971800" cy="238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0F172A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BERLO'S SMCR MODEL (LINEAR FLOW)</a:t>
            </a:r>
            <a:endParaRPr dirty="0"/>
          </a:p>
        </p:txBody>
      </p:sp>
      <p:sp>
        <p:nvSpPr>
          <p:cNvPr id="14" name="Google Shape;139;p14">
            <a:extLst>
              <a:ext uri="{FF2B5EF4-FFF2-40B4-BE49-F238E27FC236}">
                <a16:creationId xmlns:a16="http://schemas.microsoft.com/office/drawing/2014/main" id="{0C4CF4E1-A38C-7627-7281-A3E56D8B0012}"/>
              </a:ext>
            </a:extLst>
          </p:cNvPr>
          <p:cNvSpPr txBox="1"/>
          <p:nvPr/>
        </p:nvSpPr>
        <p:spPr>
          <a:xfrm>
            <a:off x="8773190" y="4168132"/>
            <a:ext cx="1657350" cy="15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1" u="none" strike="noStrike" cap="none" dirty="0">
                <a:latin typeface="Inter"/>
                <a:ea typeface="Inter"/>
                <a:cs typeface="Inter"/>
                <a:sym typeface="Inter"/>
              </a:rPr>
              <a:t> Source: studymasscom.com </a:t>
            </a:r>
            <a:endParaRPr dirty="0"/>
          </a:p>
        </p:txBody>
      </p:sp>
      <p:sp>
        <p:nvSpPr>
          <p:cNvPr id="16" name="Google Shape;141;p14">
            <a:extLst>
              <a:ext uri="{FF2B5EF4-FFF2-40B4-BE49-F238E27FC236}">
                <a16:creationId xmlns:a16="http://schemas.microsoft.com/office/drawing/2014/main" id="{4AC881AA-A364-284D-17FA-B1AF8A8D8C56}"/>
              </a:ext>
            </a:extLst>
          </p:cNvPr>
          <p:cNvSpPr txBox="1"/>
          <p:nvPr/>
        </p:nvSpPr>
        <p:spPr>
          <a:xfrm>
            <a:off x="1188101" y="1167567"/>
            <a:ext cx="9844065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i="0" u="none" strike="noStrike" cap="none" dirty="0">
                <a:solidFill>
                  <a:srgbClr val="0F172A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Berlo's SMCR Communication Model</a:t>
            </a:r>
          </a:p>
          <a:p>
            <a:pPr algn="ctr"/>
            <a:r>
              <a:rPr lang="en-GB" sz="2000" dirty="0">
                <a:solidFill>
                  <a:srgbClr val="475569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Developed by David Berlo, the </a:t>
            </a:r>
            <a:r>
              <a:rPr lang="en-GB" sz="2000" b="1" dirty="0">
                <a:solidFill>
                  <a:srgbClr val="475569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SMCR Model</a:t>
            </a:r>
            <a:r>
              <a:rPr lang="en-GB" sz="2000" dirty="0">
                <a:solidFill>
                  <a:srgbClr val="475569"/>
                </a:solidFill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 breaks communication into 4 core components to illustrate where breakdown occurs.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Google Shape;135;p14">
            <a:extLst>
              <a:ext uri="{FF2B5EF4-FFF2-40B4-BE49-F238E27FC236}">
                <a16:creationId xmlns:a16="http://schemas.microsoft.com/office/drawing/2014/main" id="{66FE625C-1F9C-F2DB-0F6A-8754B853216B}"/>
              </a:ext>
            </a:extLst>
          </p:cNvPr>
          <p:cNvSpPr txBox="1"/>
          <p:nvPr/>
        </p:nvSpPr>
        <p:spPr>
          <a:xfrm>
            <a:off x="1188100" y="4841437"/>
            <a:ext cx="9832325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i="0" u="none" strike="noStrike" cap="none" dirty="0"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Recommendations to Overcome Barriers</a:t>
            </a:r>
          </a:p>
          <a:p>
            <a:pPr marL="342900" lvl="0" indent="-342900" algn="ctr">
              <a:buFont typeface="Wingdings" panose="05000000000000000000" pitchFamily="2" charset="2"/>
              <a:buChar char="ü"/>
            </a:pPr>
            <a:r>
              <a:rPr lang="en-US" sz="2000" dirty="0">
                <a:latin typeface="Arial" panose="020B0604020202020204" pitchFamily="34" charset="0"/>
                <a:ea typeface="Inter Medium"/>
                <a:cs typeface="Arial" panose="020B0604020202020204" pitchFamily="34" charset="0"/>
                <a:sym typeface="Inter Medium"/>
              </a:rPr>
              <a:t>Use plain, simple, and direct language.</a:t>
            </a:r>
          </a:p>
          <a:p>
            <a:pPr marL="342900" lvl="0" indent="-342900" algn="ctr">
              <a:buFont typeface="Wingdings" panose="05000000000000000000" pitchFamily="2" charset="2"/>
              <a:buChar char="ü"/>
            </a:pPr>
            <a:r>
              <a:rPr lang="en-US" sz="2000" dirty="0">
                <a:latin typeface="Arial" panose="020B0604020202020204" pitchFamily="34" charset="0"/>
                <a:ea typeface="Inter Medium"/>
                <a:cs typeface="Arial" panose="020B0604020202020204" pitchFamily="34" charset="0"/>
                <a:sym typeface="Inter Medium"/>
              </a:rPr>
              <a:t>Offer structured language and communication training.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Google Shape;140;p14" descr="image.png">
            <a:extLst>
              <a:ext uri="{FF2B5EF4-FFF2-40B4-BE49-F238E27FC236}">
                <a16:creationId xmlns:a16="http://schemas.microsoft.com/office/drawing/2014/main" id="{514A140A-067E-F7FC-84DC-C9C679B8934C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3448050" y="4917060"/>
            <a:ext cx="133350" cy="1714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31013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7B8D8A8-2621-DD97-135C-8D7790E32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1101" y="1694783"/>
            <a:ext cx="2561560" cy="25263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Cultural Barrier </a:t>
            </a:r>
            <a:br>
              <a:rPr lang="en-US" sz="2000" kern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&amp; </a:t>
            </a:r>
            <a:br>
              <a:rPr lang="en-US" sz="2000" kern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Schramm's Model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BC9AB6A9-A6E3-2FE3-52EA-053BC37A1C8D}"/>
              </a:ext>
            </a:extLst>
          </p:cNvPr>
          <p:cNvSpPr txBox="1">
            <a:spLocks/>
          </p:cNvSpPr>
          <p:nvPr/>
        </p:nvSpPr>
        <p:spPr>
          <a:xfrm>
            <a:off x="3646968" y="197936"/>
            <a:ext cx="736393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Cultural Barrier at Flight Foods Ltd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40 employees from five different cultural backgrounds.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Diverse views on hygiene, hierarchy, and workplace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Limited cultural commonality between Gary (English floor manager) and most employees.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Employees misunderstand or ignore workplace signs and instructions.</a:t>
            </a:r>
          </a:p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Schramm's Model of Communication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Schramm’s Model sees communication as a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two‑way process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where both people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encode, decode, and interpret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messages using their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shared field of experience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(Schramm, 1954)</a:t>
            </a:r>
          </a:p>
        </p:txBody>
      </p:sp>
    </p:spTree>
    <p:extLst>
      <p:ext uri="{BB962C8B-B14F-4D97-AF65-F5344CB8AC3E}">
        <p14:creationId xmlns:p14="http://schemas.microsoft.com/office/powerpoint/2010/main" val="21045019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A20EE6D-7208-E114-0DBC-DE2614863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9703" y="2453438"/>
            <a:ext cx="1871331" cy="109252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Suggestions to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Overcome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Barrier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71E201F-90D5-0189-18EE-6DECC2847FFD}"/>
              </a:ext>
            </a:extLst>
          </p:cNvPr>
          <p:cNvSpPr txBox="1">
            <a:spLocks/>
          </p:cNvSpPr>
          <p:nvPr/>
        </p:nvSpPr>
        <p:spPr>
          <a:xfrm>
            <a:off x="3530007" y="1472611"/>
            <a:ext cx="7310771" cy="3333307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How Gary Can Reduce the Cultural Gap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Use visual symbols/pictograms instead of text‑only signs</a:t>
            </a:r>
            <a:endParaRPr lang="uk-UA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Research shows that pictures and pictograms significantly improve comprehension, especially among individuals with limited literacy or language barriers </a:t>
            </a: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(Houts et al., 2006).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Provide cultural awareness training for Gary</a:t>
            </a:r>
            <a:endParaRPr lang="uk-UA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Implement a peer mentor/buddy system for new workers</a:t>
            </a:r>
            <a:r>
              <a:rPr lang="uk-UA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167645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31897CE-CCC0-A9AC-6C6B-9F6F833CC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1688" y="1313067"/>
            <a:ext cx="5947882" cy="590167"/>
          </a:xfrm>
        </p:spPr>
        <p:txBody>
          <a:bodyPr>
            <a:norm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C26AFDF-A24E-F384-9DB0-BF740FEBD115}"/>
              </a:ext>
            </a:extLst>
          </p:cNvPr>
          <p:cNvSpPr txBox="1">
            <a:spLocks/>
          </p:cNvSpPr>
          <p:nvPr/>
        </p:nvSpPr>
        <p:spPr>
          <a:xfrm>
            <a:off x="1181100" y="2232835"/>
            <a:ext cx="9829799" cy="318976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Five key barriers —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noise, age, emotional, communication and cultural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— disrupt clear understanding at Flight Foods Ltd.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Berlo’s SMCR model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shows how sender–receiver differences shape message meaning.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Shannon–Weaver’s model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shows that noise makes the message harder to understand.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Schramm’s model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explains why shared experience is essential for accurate decoding.</a:t>
            </a:r>
          </a:p>
        </p:txBody>
      </p:sp>
    </p:spTree>
    <p:extLst>
      <p:ext uri="{BB962C8B-B14F-4D97-AF65-F5344CB8AC3E}">
        <p14:creationId xmlns:p14="http://schemas.microsoft.com/office/powerpoint/2010/main" val="16398837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63FED0C-FBA8-6118-722A-CEE065D70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1100" y="536881"/>
            <a:ext cx="9829800" cy="366886"/>
          </a:xfrm>
        </p:spPr>
        <p:txBody>
          <a:bodyPr>
            <a:norm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01BDFE9-DFA5-654D-AFFA-365D4CAE0443}"/>
              </a:ext>
            </a:extLst>
          </p:cNvPr>
          <p:cNvSpPr txBox="1">
            <a:spLocks/>
          </p:cNvSpPr>
          <p:nvPr/>
        </p:nvSpPr>
        <p:spPr>
          <a:xfrm>
            <a:off x="1181101" y="1431324"/>
            <a:ext cx="9829800" cy="4267733"/>
          </a:xfrm>
          <a:prstGeom prst="rect">
            <a:avLst/>
          </a:prstGeom>
        </p:spPr>
        <p:txBody>
          <a:bodyPr anchor="ctr">
            <a:normAutofit lnSpcReduction="10000"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 err="1"/>
              <a:t>ActiveLoc</a:t>
            </a:r>
            <a:r>
              <a:rPr lang="en-GB" dirty="0"/>
              <a:t>. (2026). </a:t>
            </a:r>
            <a:r>
              <a:rPr lang="en-GB" i="1" dirty="0"/>
              <a:t>Language Barriers to Communication: Causes, Effects, and Solutions</a:t>
            </a:r>
            <a:r>
              <a:rPr lang="en-GB" dirty="0"/>
              <a:t>. </a:t>
            </a:r>
            <a:r>
              <a:rPr lang="en-GB" dirty="0" err="1"/>
              <a:t>ActiveLoc</a:t>
            </a:r>
            <a:r>
              <a:rPr lang="en-GB" dirty="0"/>
              <a:t> Insights &amp; Business Localization Strategy.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Berlo, D. K. (1960). </a:t>
            </a:r>
            <a:r>
              <a:rPr lang="en-GB" i="1" dirty="0"/>
              <a:t>The Process of Communication: An Introduction to Theory and Practice</a:t>
            </a:r>
            <a:r>
              <a:rPr lang="en-GB" dirty="0"/>
              <a:t>. New York: Holt, Rinehart and Winston.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Berlo, D. K. (1960). </a:t>
            </a:r>
            <a:r>
              <a:rPr lang="en-GB" i="1" dirty="0"/>
              <a:t>The Process of Communication: An Introduction to Theory and Practice</a:t>
            </a:r>
            <a:r>
              <a:rPr lang="en-GB" dirty="0"/>
              <a:t>. New York: Holt, Rinehart and Winston.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Focus, H. (2025). </a:t>
            </a:r>
            <a:r>
              <a:rPr lang="en-GB" i="1" dirty="0"/>
              <a:t>humanfocus.co.uk</a:t>
            </a:r>
            <a:r>
              <a:rPr lang="en-GB" dirty="0"/>
              <a:t>. [Online] Available at: </a:t>
            </a:r>
            <a:r>
              <a:rPr lang="en-GB" dirty="0">
                <a:hlinkClick r:id="rId2"/>
              </a:rPr>
              <a:t>https://humanfocus.co.uk/blog/the-shannon-and-weaver-model-of-communication-at-work/</a:t>
            </a:r>
            <a:r>
              <a:rPr lang="en-GB" dirty="0"/>
              <a:t> [Accessed 25 July 2026].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Houts, P. S., Doak, C. C., Doak, L. G. &amp; Loscalzo, M. J. (2006) ‘The role of pictures in improving health communication: A review of research’, </a:t>
            </a:r>
            <a:r>
              <a:rPr lang="en-GB" i="1" dirty="0"/>
              <a:t>Patient Education and </a:t>
            </a:r>
            <a:r>
              <a:rPr lang="en-GB" i="1" dirty="0" err="1"/>
              <a:t>Counseling</a:t>
            </a:r>
            <a:r>
              <a:rPr lang="en-GB" dirty="0"/>
              <a:t>, 61(2), pp. 173–190. </a:t>
            </a:r>
            <a:r>
              <a:rPr lang="en-GB" dirty="0" err="1"/>
              <a:t>doi</a:t>
            </a:r>
            <a:r>
              <a:rPr lang="en-GB" dirty="0"/>
              <a:t>: 10.1016/j.pec.2005.05.015.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Journalism University (2026). </a:t>
            </a:r>
            <a:r>
              <a:rPr lang="en-GB" i="1" dirty="0"/>
              <a:t>Berlo’s Model of Communication: The SMCR Framework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https://journalism.university/fundamentals-of-development-and-communication/berlos-model-communication-smcr-framework/</a:t>
            </a:r>
            <a:r>
              <a:rPr lang="en-GB" dirty="0"/>
              <a:t> (Accessed: 30 July 2026).</a:t>
            </a:r>
          </a:p>
          <a:p>
            <a:pPr algn="ctr"/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1913811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>
            <a:extLst>
              <a:ext uri="{FF2B5EF4-FFF2-40B4-BE49-F238E27FC236}">
                <a16:creationId xmlns:a16="http://schemas.microsoft.com/office/drawing/2014/main" id="{762BF2E5-89D6-0D5E-3D73-98EAE7101B8D}"/>
              </a:ext>
            </a:extLst>
          </p:cNvPr>
          <p:cNvSpPr txBox="1">
            <a:spLocks/>
          </p:cNvSpPr>
          <p:nvPr/>
        </p:nvSpPr>
        <p:spPr>
          <a:xfrm>
            <a:off x="1181101" y="587567"/>
            <a:ext cx="9829800" cy="4463144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228600" algn="l" defTabSz="914400" rtl="0" eaLnBrk="1" latinLnBrk="0" hangingPunct="1">
              <a:lnSpc>
                <a:spcPct val="130000"/>
              </a:lnSpc>
              <a:spcBef>
                <a:spcPts val="0"/>
              </a:spcBef>
              <a:buFont typeface="Neue Haas Grotesk Text Pro" panose="020B0504020202020204" pitchFamily="34" charset="0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 algn="ctr"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>
                <a:latin typeface="Aptos" panose="02110004020202020204"/>
              </a:rPr>
              <a:t>Management Study Guide (2026). </a:t>
            </a:r>
            <a:r>
              <a:rPr lang="en-GB" i="1" dirty="0">
                <a:latin typeface="Aptos" panose="02110004020202020204"/>
              </a:rPr>
              <a:t>Berlo’s Model of Communication</a:t>
            </a:r>
            <a:r>
              <a:rPr lang="en-GB" dirty="0">
                <a:latin typeface="Aptos" panose="02110004020202020204"/>
              </a:rPr>
              <a:t>. Available at: </a:t>
            </a:r>
            <a:r>
              <a:rPr lang="en-GB" dirty="0">
                <a:latin typeface="Aptos" panose="02110004020202020204"/>
                <a:hlinkClick r:id="rId2"/>
              </a:rPr>
              <a:t>https://www.managementstudyguide.com/berlo-model-of-communication.htm</a:t>
            </a:r>
            <a:r>
              <a:rPr lang="en-GB" dirty="0">
                <a:latin typeface="Aptos" panose="02110004020202020204"/>
              </a:rPr>
              <a:t> (Accessed: 30 July 2026).</a:t>
            </a:r>
          </a:p>
          <a:p>
            <a:pPr marL="228600" indent="-228600" algn="ctr"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>
                <a:latin typeface="Aptos" panose="02110004020202020204"/>
              </a:rPr>
              <a:t>Publishing, S. A. (2025). </a:t>
            </a:r>
            <a:r>
              <a:rPr lang="en-GB" i="1" dirty="0">
                <a:latin typeface="Aptos" panose="02110004020202020204"/>
              </a:rPr>
              <a:t>piii.southam.pub</a:t>
            </a:r>
            <a:r>
              <a:rPr lang="en-GB" dirty="0">
                <a:latin typeface="Aptos" panose="02110004020202020204"/>
              </a:rPr>
              <a:t>. [Online] Available at: </a:t>
            </a:r>
            <a:r>
              <a:rPr lang="en-GB" dirty="0">
                <a:latin typeface="Aptos" panose="02110004020202020204"/>
                <a:hlinkClick r:id="rId3"/>
              </a:rPr>
              <a:t>https://piii.southam.pub/index.php/piii/article/view/442</a:t>
            </a:r>
            <a:r>
              <a:rPr lang="en-GB" dirty="0">
                <a:latin typeface="Aptos" panose="02110004020202020204"/>
              </a:rPr>
              <a:t> [Accessed 25 July 2026].</a:t>
            </a:r>
          </a:p>
          <a:p>
            <a:pPr marL="228600" indent="-228600" algn="ctr"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>
                <a:latin typeface="Aptos" panose="02110004020202020204"/>
              </a:rPr>
              <a:t>Robbins, S. P., &amp; Judge, T. A. (2019). </a:t>
            </a:r>
            <a:r>
              <a:rPr lang="en-GB" i="1" dirty="0">
                <a:latin typeface="Aptos" panose="02110004020202020204"/>
              </a:rPr>
              <a:t>Organizational </a:t>
            </a:r>
            <a:r>
              <a:rPr lang="en-GB" i="1" dirty="0" err="1">
                <a:latin typeface="Aptos" panose="02110004020202020204"/>
              </a:rPr>
              <a:t>Behavior</a:t>
            </a:r>
            <a:r>
              <a:rPr lang="en-GB" dirty="0">
                <a:latin typeface="Aptos" panose="02110004020202020204"/>
              </a:rPr>
              <a:t> (18th ed.). London: Pearson Education.</a:t>
            </a:r>
          </a:p>
          <a:p>
            <a:pPr marL="228600" indent="-228600" algn="ctr"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>
                <a:latin typeface="Aptos" panose="02110004020202020204"/>
              </a:rPr>
              <a:t>Schramm, W. (1954). ‘How communication works’. In: Schramm, W. (ed.) </a:t>
            </a:r>
            <a:r>
              <a:rPr lang="en-GB" i="1" dirty="0">
                <a:latin typeface="Aptos" panose="02110004020202020204"/>
              </a:rPr>
              <a:t>The Process and Effects of Mass Communication</a:t>
            </a:r>
            <a:r>
              <a:rPr lang="en-GB" dirty="0">
                <a:latin typeface="Aptos" panose="02110004020202020204"/>
              </a:rPr>
              <a:t>. Urbana: University of Illinois Press, pp. 3–26.</a:t>
            </a:r>
          </a:p>
          <a:p>
            <a:pPr marL="228600" indent="-228600" algn="ctr"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>
                <a:latin typeface="Aptos" panose="02110004020202020204"/>
              </a:rPr>
              <a:t>Study </a:t>
            </a:r>
            <a:r>
              <a:rPr lang="en-GB" dirty="0" err="1">
                <a:latin typeface="Aptos" panose="02110004020202020204"/>
              </a:rPr>
              <a:t>MassCom</a:t>
            </a:r>
            <a:r>
              <a:rPr lang="en-GB" dirty="0">
                <a:latin typeface="Aptos" panose="02110004020202020204"/>
              </a:rPr>
              <a:t>. (n.d.). </a:t>
            </a:r>
            <a:r>
              <a:rPr lang="en-GB" i="1" dirty="0">
                <a:latin typeface="Aptos" panose="02110004020202020204"/>
              </a:rPr>
              <a:t>Berlo's SMCR Model Diagram and Linear Flow in Mass Communication</a:t>
            </a:r>
            <a:r>
              <a:rPr lang="en-GB" dirty="0">
                <a:latin typeface="Aptos" panose="02110004020202020204"/>
              </a:rPr>
              <a:t>. Retrieved from StudyMassCom.com.</a:t>
            </a:r>
          </a:p>
          <a:p>
            <a:pPr marL="228600" indent="-228600" algn="ctr"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>
                <a:latin typeface="Aptos" panose="02110004020202020204"/>
              </a:rPr>
              <a:t>Teachers Institute (2025). </a:t>
            </a:r>
            <a:r>
              <a:rPr lang="en-GB" i="1" dirty="0">
                <a:latin typeface="Aptos" panose="02110004020202020204"/>
              </a:rPr>
              <a:t>Overcoming Communication Barriers: From Psychological to Technical Challenges</a:t>
            </a:r>
            <a:r>
              <a:rPr lang="en-GB" dirty="0">
                <a:latin typeface="Aptos" panose="02110004020202020204"/>
              </a:rPr>
              <a:t>. Available at: </a:t>
            </a:r>
            <a:r>
              <a:rPr lang="en-GB" dirty="0">
                <a:latin typeface="Aptos" panose="02110004020202020204"/>
                <a:hlinkClick r:id="rId4"/>
              </a:rPr>
              <a:t>https://teachers.institute/communication-and-information-technology/overcoming-communication-barriers/</a:t>
            </a:r>
            <a:r>
              <a:rPr lang="en-GB" dirty="0">
                <a:latin typeface="Aptos" panose="02110004020202020204"/>
              </a:rPr>
              <a:t> (Accessed: 30 July 2026).</a:t>
            </a:r>
          </a:p>
          <a:p>
            <a:pPr algn="ctr"/>
            <a:endParaRPr lang="en-GB" sz="600" dirty="0"/>
          </a:p>
        </p:txBody>
      </p:sp>
    </p:spTree>
    <p:extLst>
      <p:ext uri="{BB962C8B-B14F-4D97-AF65-F5344CB8AC3E}">
        <p14:creationId xmlns:p14="http://schemas.microsoft.com/office/powerpoint/2010/main" val="1195185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theme/theme1.xml><?xml version="1.0" encoding="utf-8"?>
<a:theme xmlns:a="http://schemas.openxmlformats.org/drawingml/2006/main" name="Bjorn">
  <a:themeElements>
    <a:clrScheme name="Bjorn">
      <a:dk1>
        <a:srgbClr val="000000"/>
      </a:dk1>
      <a:lt1>
        <a:srgbClr val="FFFFFF"/>
      </a:lt1>
      <a:dk2>
        <a:srgbClr val="003474"/>
      </a:dk2>
      <a:lt2>
        <a:srgbClr val="EFE6EB"/>
      </a:lt2>
      <a:accent1>
        <a:srgbClr val="28AE70"/>
      </a:accent1>
      <a:accent2>
        <a:srgbClr val="AC9E0C"/>
      </a:accent2>
      <a:accent3>
        <a:srgbClr val="EF3475"/>
      </a:accent3>
      <a:accent4>
        <a:srgbClr val="8961F3"/>
      </a:accent4>
      <a:accent5>
        <a:srgbClr val="11ADD3"/>
      </a:accent5>
      <a:accent6>
        <a:srgbClr val="E78813"/>
      </a:accent6>
      <a:hlink>
        <a:srgbClr val="CD45C3"/>
      </a:hlink>
      <a:folHlink>
        <a:srgbClr val="E34E4E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jorn" id="{121AC9A9-9DF1-410F-980B-228D05632962}" vid="{661A2AC3-DE07-4883-A618-4B52B678F5E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8c70cee-2493-473e-ace3-809057a2e862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B8FE9D16670594295C2C3C597231036" ma:contentTypeVersion="5" ma:contentTypeDescription="Create a new document." ma:contentTypeScope="" ma:versionID="249d4de7530c7ec1565ec849c9833b7c">
  <xsd:schema xmlns:xsd="http://www.w3.org/2001/XMLSchema" xmlns:xs="http://www.w3.org/2001/XMLSchema" xmlns:p="http://schemas.microsoft.com/office/2006/metadata/properties" xmlns:ns3="f8c70cee-2493-473e-ace3-809057a2e862" targetNamespace="http://schemas.microsoft.com/office/2006/metadata/properties" ma:root="true" ma:fieldsID="91d61b6e2acc6cca0d3aa4d9f7b8f6a8" ns3:_="">
    <xsd:import namespace="f8c70cee-2493-473e-ace3-809057a2e862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c70cee-2493-473e-ace3-809057a2e862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C4BEAAD-0CAF-431C-9215-DAB586E2CBB7}">
  <ds:schemaRefs>
    <ds:schemaRef ds:uri="http://schemas.microsoft.com/office/2006/metadata/properties"/>
    <ds:schemaRef ds:uri="http://schemas.openxmlformats.org/package/2006/metadata/core-properties"/>
    <ds:schemaRef ds:uri="f8c70cee-2493-473e-ace3-809057a2e862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A295AAB9-0D7F-488B-9871-B838B061B08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c70cee-2493-473e-ace3-809057a2e8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12EE1A0-63B0-4E76-A11D-962F03301BD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2127</TotalTime>
  <Words>1499</Words>
  <Application>Microsoft Office PowerPoint</Application>
  <PresentationFormat>Widescreen</PresentationFormat>
  <Paragraphs>105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Aptos</vt:lpstr>
      <vt:lpstr>Arial</vt:lpstr>
      <vt:lpstr>Inter</vt:lpstr>
      <vt:lpstr>Neue Haas Grotesk Text Pro</vt:lpstr>
      <vt:lpstr>Poppins SemiBold</vt:lpstr>
      <vt:lpstr>System Font Regular</vt:lpstr>
      <vt:lpstr>Wingdings</vt:lpstr>
      <vt:lpstr>Bjorn</vt:lpstr>
      <vt:lpstr>PowerPoint Presentation</vt:lpstr>
      <vt:lpstr>PowerPoint Presentation</vt:lpstr>
      <vt:lpstr>PowerPoint Presentation</vt:lpstr>
      <vt:lpstr>Recommendation or solution</vt:lpstr>
      <vt:lpstr>PowerPoint Presentation</vt:lpstr>
      <vt:lpstr>To eliminate the age gap  and  level the source  and  receiver,  it must work with all elements of the model:</vt:lpstr>
      <vt:lpstr>Emotional Barrier &amp; Berlo's SMCR Model</vt:lpstr>
      <vt:lpstr>Overcoming the Emotional Barrier</vt:lpstr>
      <vt:lpstr>Language &amp; Communication</vt:lpstr>
      <vt:lpstr>Theory to Highlight the Barrier </vt:lpstr>
      <vt:lpstr>Cultural Barrier  &amp;  Schramm's Model</vt:lpstr>
      <vt:lpstr>Suggestions to  Overcome  the Barrier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Ihor Zadymov (2510592)</dc:creator>
  <cp:lastModifiedBy>Ihor Zadymov (2510592)</cp:lastModifiedBy>
  <cp:revision>3</cp:revision>
  <dcterms:created xsi:type="dcterms:W3CDTF">2026-08-03T19:29:39Z</dcterms:created>
  <dcterms:modified xsi:type="dcterms:W3CDTF">2026-08-09T09:55:08Z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0x0101001B8FE9D16670594295C2C3C597231036</vt:lpwstr>
  </property>
</Properties>
</file>