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Paraschiva Nunuca (2029228)" initials="PN(" lastIdx="2" clrIdx="0">
    <p:extLst>
      <p:ext uri="{19B8F6BF-5375-455C-9EA6-DF929625EA0E}">
        <p15:presenceInfo xmlns:p15="http://schemas.microsoft.com/office/powerpoint/2012/main" userId="S::2029228@student.uwtsd.ac.uk::c4688ba8-8d47-4789-9f51-6a7e4eb3a26e"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236B0C7-242D-4A81-B46A-562E7525CE13}" v="241" dt="2021-10-28T13:21:29.568"/>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1FECB4D8-DB02-4DC6-A0A2-4F2EBAE1DC90}" styleName="Medium Style 1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a:noFill/>
            </a:ln>
          </a:insideV>
        </a:tcBdr>
        <a:fill>
          <a:solidFill>
            <a:schemeClr val="lt1"/>
          </a:solidFill>
        </a:fill>
      </a:tcStyle>
    </a:wholeTbl>
    <a:band1H>
      <a:tcStyle>
        <a:tcBdr/>
        <a:fill>
          <a:solidFill>
            <a:schemeClr val="accent3">
              <a:tint val="20000"/>
            </a:schemeClr>
          </a:solidFill>
        </a:fill>
      </a:tcStyle>
    </a:band1H>
    <a:band1V>
      <a:tcStyle>
        <a:tcBdr/>
        <a:fill>
          <a:solidFill>
            <a:schemeClr val="accent3">
              <a:tint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solidFill>
            <a:schemeClr val="lt1"/>
          </a:solidFill>
        </a:fill>
      </a:tcStyle>
    </a:lastRow>
    <a:firstRow>
      <a:tcTxStyle b="on">
        <a:fontRef idx="minor">
          <a:scrgbClr r="0" g="0" b="0"/>
        </a:fontRef>
        <a:schemeClr val="lt1"/>
      </a:tcTxStyle>
      <a:tcStyle>
        <a:tcBdr/>
        <a:fill>
          <a:solidFill>
            <a:schemeClr val="accent3"/>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69C7853C-536D-4A76-A0AE-DD22124D55A5}" styleName="Themed Style 1 - Accent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18" Type="http://schemas.microsoft.com/office/2015/10/relationships/revisionInfo" Target="revisionInfo.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commentAuthors" Target="commentAuthors.xml"/><Relationship Id="rId17" Type="http://schemas.microsoft.com/office/2016/11/relationships/changesInfo" Target="changesInfos/changesInfo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Paraschiva Nunuca (2029228)" userId="S::2029228@student.uwtsd.ac.uk::c4688ba8-8d47-4789-9f51-6a7e4eb3a26e" providerId="AD" clId="Web-{B236B0C7-242D-4A81-B46A-562E7525CE13}"/>
    <pc:docChg chg="modSld">
      <pc:chgData name="Paraschiva Nunuca (2029228)" userId="S::2029228@student.uwtsd.ac.uk::c4688ba8-8d47-4789-9f51-6a7e4eb3a26e" providerId="AD" clId="Web-{B236B0C7-242D-4A81-B46A-562E7525CE13}" dt="2021-10-28T13:21:29.568" v="137" actId="1076"/>
      <pc:docMkLst>
        <pc:docMk/>
      </pc:docMkLst>
      <pc:sldChg chg="modSp">
        <pc:chgData name="Paraschiva Nunuca (2029228)" userId="S::2029228@student.uwtsd.ac.uk::c4688ba8-8d47-4789-9f51-6a7e4eb3a26e" providerId="AD" clId="Web-{B236B0C7-242D-4A81-B46A-562E7525CE13}" dt="2021-10-28T13:15:05.823" v="20" actId="20577"/>
        <pc:sldMkLst>
          <pc:docMk/>
          <pc:sldMk cId="2247867875" sldId="258"/>
        </pc:sldMkLst>
        <pc:spChg chg="mod">
          <ac:chgData name="Paraschiva Nunuca (2029228)" userId="S::2029228@student.uwtsd.ac.uk::c4688ba8-8d47-4789-9f51-6a7e4eb3a26e" providerId="AD" clId="Web-{B236B0C7-242D-4A81-B46A-562E7525CE13}" dt="2021-10-28T13:15:05.823" v="20" actId="20577"/>
          <ac:spMkLst>
            <pc:docMk/>
            <pc:sldMk cId="2247867875" sldId="258"/>
            <ac:spMk id="3" creationId="{CA309E6C-2006-ED44-B088-54F3B719BAED}"/>
          </ac:spMkLst>
        </pc:spChg>
      </pc:sldChg>
      <pc:sldChg chg="modSp">
        <pc:chgData name="Paraschiva Nunuca (2029228)" userId="S::2029228@student.uwtsd.ac.uk::c4688ba8-8d47-4789-9f51-6a7e4eb3a26e" providerId="AD" clId="Web-{B236B0C7-242D-4A81-B46A-562E7525CE13}" dt="2021-10-28T13:16:22.935" v="49" actId="20577"/>
        <pc:sldMkLst>
          <pc:docMk/>
          <pc:sldMk cId="3348403196" sldId="259"/>
        </pc:sldMkLst>
        <pc:spChg chg="mod">
          <ac:chgData name="Paraschiva Nunuca (2029228)" userId="S::2029228@student.uwtsd.ac.uk::c4688ba8-8d47-4789-9f51-6a7e4eb3a26e" providerId="AD" clId="Web-{B236B0C7-242D-4A81-B46A-562E7525CE13}" dt="2021-10-28T13:16:22.935" v="49" actId="20577"/>
          <ac:spMkLst>
            <pc:docMk/>
            <pc:sldMk cId="3348403196" sldId="259"/>
            <ac:spMk id="2" creationId="{48601EC9-64CA-5346-8645-EA9606BADAA9}"/>
          </ac:spMkLst>
        </pc:spChg>
      </pc:sldChg>
      <pc:sldChg chg="modSp">
        <pc:chgData name="Paraschiva Nunuca (2029228)" userId="S::2029228@student.uwtsd.ac.uk::c4688ba8-8d47-4789-9f51-6a7e4eb3a26e" providerId="AD" clId="Web-{B236B0C7-242D-4A81-B46A-562E7525CE13}" dt="2021-10-28T13:16:55.154" v="58" actId="20577"/>
        <pc:sldMkLst>
          <pc:docMk/>
          <pc:sldMk cId="884311397" sldId="260"/>
        </pc:sldMkLst>
        <pc:spChg chg="mod">
          <ac:chgData name="Paraschiva Nunuca (2029228)" userId="S::2029228@student.uwtsd.ac.uk::c4688ba8-8d47-4789-9f51-6a7e4eb3a26e" providerId="AD" clId="Web-{B236B0C7-242D-4A81-B46A-562E7525CE13}" dt="2021-10-28T13:16:55.154" v="58" actId="20577"/>
          <ac:spMkLst>
            <pc:docMk/>
            <pc:sldMk cId="884311397" sldId="260"/>
            <ac:spMk id="2" creationId="{32B2C578-E9F6-BF46-84E8-3FF15E65DA09}"/>
          </ac:spMkLst>
        </pc:spChg>
      </pc:sldChg>
      <pc:sldChg chg="modSp">
        <pc:chgData name="Paraschiva Nunuca (2029228)" userId="S::2029228@student.uwtsd.ac.uk::c4688ba8-8d47-4789-9f51-6a7e4eb3a26e" providerId="AD" clId="Web-{B236B0C7-242D-4A81-B46A-562E7525CE13}" dt="2021-10-28T13:18:00.172" v="74" actId="20577"/>
        <pc:sldMkLst>
          <pc:docMk/>
          <pc:sldMk cId="1935590733" sldId="261"/>
        </pc:sldMkLst>
        <pc:spChg chg="mod">
          <ac:chgData name="Paraschiva Nunuca (2029228)" userId="S::2029228@student.uwtsd.ac.uk::c4688ba8-8d47-4789-9f51-6a7e4eb3a26e" providerId="AD" clId="Web-{B236B0C7-242D-4A81-B46A-562E7525CE13}" dt="2021-10-28T13:18:00.172" v="74" actId="20577"/>
          <ac:spMkLst>
            <pc:docMk/>
            <pc:sldMk cId="1935590733" sldId="261"/>
            <ac:spMk id="2" creationId="{811A1D41-B05F-FE47-9960-6B41C00E02D7}"/>
          </ac:spMkLst>
        </pc:spChg>
      </pc:sldChg>
      <pc:sldChg chg="modSp">
        <pc:chgData name="Paraschiva Nunuca (2029228)" userId="S::2029228@student.uwtsd.ac.uk::c4688ba8-8d47-4789-9f51-6a7e4eb3a26e" providerId="AD" clId="Web-{B236B0C7-242D-4A81-B46A-562E7525CE13}" dt="2021-10-28T13:18:07.828" v="75" actId="20577"/>
        <pc:sldMkLst>
          <pc:docMk/>
          <pc:sldMk cId="3108244492" sldId="262"/>
        </pc:sldMkLst>
        <pc:spChg chg="mod">
          <ac:chgData name="Paraschiva Nunuca (2029228)" userId="S::2029228@student.uwtsd.ac.uk::c4688ba8-8d47-4789-9f51-6a7e4eb3a26e" providerId="AD" clId="Web-{B236B0C7-242D-4A81-B46A-562E7525CE13}" dt="2021-10-28T13:18:07.828" v="75" actId="20577"/>
          <ac:spMkLst>
            <pc:docMk/>
            <pc:sldMk cId="3108244492" sldId="262"/>
            <ac:spMk id="2" creationId="{0D9F3D3E-66C4-1042-A5E7-AA9C65DFD3AF}"/>
          </ac:spMkLst>
        </pc:spChg>
      </pc:sldChg>
      <pc:sldChg chg="modSp">
        <pc:chgData name="Paraschiva Nunuca (2029228)" userId="S::2029228@student.uwtsd.ac.uk::c4688ba8-8d47-4789-9f51-6a7e4eb3a26e" providerId="AD" clId="Web-{B236B0C7-242D-4A81-B46A-562E7525CE13}" dt="2021-10-28T13:19:36.331" v="85" actId="20577"/>
        <pc:sldMkLst>
          <pc:docMk/>
          <pc:sldMk cId="1159387202" sldId="263"/>
        </pc:sldMkLst>
        <pc:spChg chg="mod">
          <ac:chgData name="Paraschiva Nunuca (2029228)" userId="S::2029228@student.uwtsd.ac.uk::c4688ba8-8d47-4789-9f51-6a7e4eb3a26e" providerId="AD" clId="Web-{B236B0C7-242D-4A81-B46A-562E7525CE13}" dt="2021-10-28T13:19:36.331" v="85" actId="20577"/>
          <ac:spMkLst>
            <pc:docMk/>
            <pc:sldMk cId="1159387202" sldId="263"/>
            <ac:spMk id="2" creationId="{4255E1AE-2DAC-394C-AFCD-080A48296092}"/>
          </ac:spMkLst>
        </pc:spChg>
      </pc:sldChg>
      <pc:sldChg chg="modSp">
        <pc:chgData name="Paraschiva Nunuca (2029228)" userId="S::2029228@student.uwtsd.ac.uk::c4688ba8-8d47-4789-9f51-6a7e4eb3a26e" providerId="AD" clId="Web-{B236B0C7-242D-4A81-B46A-562E7525CE13}" dt="2021-10-28T13:21:29.568" v="137" actId="1076"/>
        <pc:sldMkLst>
          <pc:docMk/>
          <pc:sldMk cId="3364838677" sldId="264"/>
        </pc:sldMkLst>
        <pc:spChg chg="mod">
          <ac:chgData name="Paraschiva Nunuca (2029228)" userId="S::2029228@student.uwtsd.ac.uk::c4688ba8-8d47-4789-9f51-6a7e4eb3a26e" providerId="AD" clId="Web-{B236B0C7-242D-4A81-B46A-562E7525CE13}" dt="2021-10-28T13:19:47.269" v="87" actId="20577"/>
          <ac:spMkLst>
            <pc:docMk/>
            <pc:sldMk cId="3364838677" sldId="264"/>
            <ac:spMk id="2" creationId="{E84EE2A5-62DB-BF47-9E86-542D734F201B}"/>
          </ac:spMkLst>
        </pc:spChg>
        <pc:spChg chg="mod">
          <ac:chgData name="Paraschiva Nunuca (2029228)" userId="S::2029228@student.uwtsd.ac.uk::c4688ba8-8d47-4789-9f51-6a7e4eb3a26e" providerId="AD" clId="Web-{B236B0C7-242D-4A81-B46A-562E7525CE13}" dt="2021-10-28T13:21:29.568" v="137" actId="1076"/>
          <ac:spMkLst>
            <pc:docMk/>
            <pc:sldMk cId="3364838677" sldId="264"/>
            <ac:spMk id="3" creationId="{AFDFB87F-464D-7947-A5F0-0DEB92F90B39}"/>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B5CC76-E4B6-4241-BDDF-C7E468AD8E82}"/>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C59539EE-8717-C440-9BDB-A8658865FDE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4E4B7B05-C45B-8A42-83E3-B8B469AA316B}"/>
              </a:ext>
            </a:extLst>
          </p:cNvPr>
          <p:cNvSpPr>
            <a:spLocks noGrp="1"/>
          </p:cNvSpPr>
          <p:nvPr>
            <p:ph type="dt" sz="half" idx="10"/>
          </p:nvPr>
        </p:nvSpPr>
        <p:spPr/>
        <p:txBody>
          <a:bodyPr/>
          <a:lstStyle/>
          <a:p>
            <a:fld id="{085864E4-821C-7E45-A77E-864668BDDD49}" type="datetimeFigureOut">
              <a:rPr lang="en-US" smtClean="0"/>
              <a:t>10/28/2021</a:t>
            </a:fld>
            <a:endParaRPr lang="en-US"/>
          </a:p>
        </p:txBody>
      </p:sp>
      <p:sp>
        <p:nvSpPr>
          <p:cNvPr id="5" name="Footer Placeholder 4">
            <a:extLst>
              <a:ext uri="{FF2B5EF4-FFF2-40B4-BE49-F238E27FC236}">
                <a16:creationId xmlns:a16="http://schemas.microsoft.com/office/drawing/2014/main" id="{68A2EBAA-5482-7F42-8410-4526B989A15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053AEEB-656C-7449-8638-959B3E1AB3E4}"/>
              </a:ext>
            </a:extLst>
          </p:cNvPr>
          <p:cNvSpPr>
            <a:spLocks noGrp="1"/>
          </p:cNvSpPr>
          <p:nvPr>
            <p:ph type="sldNum" sz="quarter" idx="12"/>
          </p:nvPr>
        </p:nvSpPr>
        <p:spPr/>
        <p:txBody>
          <a:bodyPr/>
          <a:lstStyle/>
          <a:p>
            <a:fld id="{F4DEDC69-0F36-0B4C-AED5-AC29EA0C2F5D}" type="slidenum">
              <a:rPr lang="en-US" smtClean="0"/>
              <a:t>‹#›</a:t>
            </a:fld>
            <a:endParaRPr lang="en-US"/>
          </a:p>
        </p:txBody>
      </p:sp>
    </p:spTree>
    <p:extLst>
      <p:ext uri="{BB962C8B-B14F-4D97-AF65-F5344CB8AC3E}">
        <p14:creationId xmlns:p14="http://schemas.microsoft.com/office/powerpoint/2010/main" val="303243610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46B0C5-D276-2149-8DCA-EE6071163FDE}"/>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3F5979DB-A3EB-C24C-BC07-407A7CB194FB}"/>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A1EC22D3-B2CF-D141-9F73-846B03A9981E}"/>
              </a:ext>
            </a:extLst>
          </p:cNvPr>
          <p:cNvSpPr>
            <a:spLocks noGrp="1"/>
          </p:cNvSpPr>
          <p:nvPr>
            <p:ph type="dt" sz="half" idx="10"/>
          </p:nvPr>
        </p:nvSpPr>
        <p:spPr/>
        <p:txBody>
          <a:bodyPr/>
          <a:lstStyle/>
          <a:p>
            <a:fld id="{085864E4-821C-7E45-A77E-864668BDDD49}" type="datetimeFigureOut">
              <a:rPr lang="en-US" smtClean="0"/>
              <a:t>10/28/2021</a:t>
            </a:fld>
            <a:endParaRPr lang="en-US"/>
          </a:p>
        </p:txBody>
      </p:sp>
      <p:sp>
        <p:nvSpPr>
          <p:cNvPr id="5" name="Footer Placeholder 4">
            <a:extLst>
              <a:ext uri="{FF2B5EF4-FFF2-40B4-BE49-F238E27FC236}">
                <a16:creationId xmlns:a16="http://schemas.microsoft.com/office/drawing/2014/main" id="{8478F936-168C-E940-A0F2-10BF25FB447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5EC61FB-003B-484C-956B-EF37BD556E38}"/>
              </a:ext>
            </a:extLst>
          </p:cNvPr>
          <p:cNvSpPr>
            <a:spLocks noGrp="1"/>
          </p:cNvSpPr>
          <p:nvPr>
            <p:ph type="sldNum" sz="quarter" idx="12"/>
          </p:nvPr>
        </p:nvSpPr>
        <p:spPr/>
        <p:txBody>
          <a:bodyPr/>
          <a:lstStyle/>
          <a:p>
            <a:fld id="{F4DEDC69-0F36-0B4C-AED5-AC29EA0C2F5D}" type="slidenum">
              <a:rPr lang="en-US" smtClean="0"/>
              <a:t>‹#›</a:t>
            </a:fld>
            <a:endParaRPr lang="en-US"/>
          </a:p>
        </p:txBody>
      </p:sp>
    </p:spTree>
    <p:extLst>
      <p:ext uri="{BB962C8B-B14F-4D97-AF65-F5344CB8AC3E}">
        <p14:creationId xmlns:p14="http://schemas.microsoft.com/office/powerpoint/2010/main" val="7687575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79DF6C-0C6D-0247-9AA8-BF03D139F8AF}"/>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C94794CD-FB06-044E-9AE7-4381D898CAB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5621E8E2-8E75-A246-AC7D-C0A1EEA74F41}"/>
              </a:ext>
            </a:extLst>
          </p:cNvPr>
          <p:cNvSpPr>
            <a:spLocks noGrp="1"/>
          </p:cNvSpPr>
          <p:nvPr>
            <p:ph type="dt" sz="half" idx="10"/>
          </p:nvPr>
        </p:nvSpPr>
        <p:spPr/>
        <p:txBody>
          <a:bodyPr/>
          <a:lstStyle/>
          <a:p>
            <a:fld id="{085864E4-821C-7E45-A77E-864668BDDD49}" type="datetimeFigureOut">
              <a:rPr lang="en-US" smtClean="0"/>
              <a:t>10/28/2021</a:t>
            </a:fld>
            <a:endParaRPr lang="en-US"/>
          </a:p>
        </p:txBody>
      </p:sp>
      <p:sp>
        <p:nvSpPr>
          <p:cNvPr id="5" name="Footer Placeholder 4">
            <a:extLst>
              <a:ext uri="{FF2B5EF4-FFF2-40B4-BE49-F238E27FC236}">
                <a16:creationId xmlns:a16="http://schemas.microsoft.com/office/drawing/2014/main" id="{5DB9340E-D79C-2A46-8C8C-D7D755639B8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46D5C94-5B86-E749-8572-B934EF33984A}"/>
              </a:ext>
            </a:extLst>
          </p:cNvPr>
          <p:cNvSpPr>
            <a:spLocks noGrp="1"/>
          </p:cNvSpPr>
          <p:nvPr>
            <p:ph type="sldNum" sz="quarter" idx="12"/>
          </p:nvPr>
        </p:nvSpPr>
        <p:spPr/>
        <p:txBody>
          <a:bodyPr/>
          <a:lstStyle/>
          <a:p>
            <a:fld id="{F4DEDC69-0F36-0B4C-AED5-AC29EA0C2F5D}" type="slidenum">
              <a:rPr lang="en-US" smtClean="0"/>
              <a:t>‹#›</a:t>
            </a:fld>
            <a:endParaRPr lang="en-US"/>
          </a:p>
        </p:txBody>
      </p:sp>
    </p:spTree>
    <p:extLst>
      <p:ext uri="{BB962C8B-B14F-4D97-AF65-F5344CB8AC3E}">
        <p14:creationId xmlns:p14="http://schemas.microsoft.com/office/powerpoint/2010/main" val="4826605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131D45-78D3-624B-BEB4-C7506A415288}"/>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217C3782-DC62-4A4F-BDC8-86020E46E653}"/>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085535A5-0977-2849-9DC1-7BBF6AFCD8BF}"/>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997948E0-6916-4540-9940-2559AF9DD56D}"/>
              </a:ext>
            </a:extLst>
          </p:cNvPr>
          <p:cNvSpPr>
            <a:spLocks noGrp="1"/>
          </p:cNvSpPr>
          <p:nvPr>
            <p:ph type="dt" sz="half" idx="10"/>
          </p:nvPr>
        </p:nvSpPr>
        <p:spPr/>
        <p:txBody>
          <a:bodyPr/>
          <a:lstStyle/>
          <a:p>
            <a:fld id="{085864E4-821C-7E45-A77E-864668BDDD49}" type="datetimeFigureOut">
              <a:rPr lang="en-US" smtClean="0"/>
              <a:t>10/28/2021</a:t>
            </a:fld>
            <a:endParaRPr lang="en-US"/>
          </a:p>
        </p:txBody>
      </p:sp>
      <p:sp>
        <p:nvSpPr>
          <p:cNvPr id="6" name="Footer Placeholder 5">
            <a:extLst>
              <a:ext uri="{FF2B5EF4-FFF2-40B4-BE49-F238E27FC236}">
                <a16:creationId xmlns:a16="http://schemas.microsoft.com/office/drawing/2014/main" id="{113B48FA-D0B7-7F42-A7A0-F7282258729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06B5D05-C589-E541-8747-0D2104663CCF}"/>
              </a:ext>
            </a:extLst>
          </p:cNvPr>
          <p:cNvSpPr>
            <a:spLocks noGrp="1"/>
          </p:cNvSpPr>
          <p:nvPr>
            <p:ph type="sldNum" sz="quarter" idx="12"/>
          </p:nvPr>
        </p:nvSpPr>
        <p:spPr/>
        <p:txBody>
          <a:bodyPr/>
          <a:lstStyle/>
          <a:p>
            <a:fld id="{F4DEDC69-0F36-0B4C-AED5-AC29EA0C2F5D}" type="slidenum">
              <a:rPr lang="en-US" smtClean="0"/>
              <a:t>‹#›</a:t>
            </a:fld>
            <a:endParaRPr lang="en-US"/>
          </a:p>
        </p:txBody>
      </p:sp>
    </p:spTree>
    <p:extLst>
      <p:ext uri="{BB962C8B-B14F-4D97-AF65-F5344CB8AC3E}">
        <p14:creationId xmlns:p14="http://schemas.microsoft.com/office/powerpoint/2010/main" val="291875908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82BFC7-39AF-0C49-BDE6-0E5D410B783F}"/>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CD4631A6-37FC-B645-84F1-046F9BFCCB4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42700C7F-46DE-8247-B4B2-B66BE3A0857C}"/>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AAB99D52-B0E0-6B48-A67C-719381FA6A1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863D2338-6224-064F-B217-BEDE83F0C09E}"/>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D3CA527C-F2BE-AE42-A921-63E64B58A6FC}"/>
              </a:ext>
            </a:extLst>
          </p:cNvPr>
          <p:cNvSpPr>
            <a:spLocks noGrp="1"/>
          </p:cNvSpPr>
          <p:nvPr>
            <p:ph type="dt" sz="half" idx="10"/>
          </p:nvPr>
        </p:nvSpPr>
        <p:spPr/>
        <p:txBody>
          <a:bodyPr/>
          <a:lstStyle/>
          <a:p>
            <a:fld id="{085864E4-821C-7E45-A77E-864668BDDD49}" type="datetimeFigureOut">
              <a:rPr lang="en-US" smtClean="0"/>
              <a:t>10/28/2021</a:t>
            </a:fld>
            <a:endParaRPr lang="en-US"/>
          </a:p>
        </p:txBody>
      </p:sp>
      <p:sp>
        <p:nvSpPr>
          <p:cNvPr id="8" name="Footer Placeholder 7">
            <a:extLst>
              <a:ext uri="{FF2B5EF4-FFF2-40B4-BE49-F238E27FC236}">
                <a16:creationId xmlns:a16="http://schemas.microsoft.com/office/drawing/2014/main" id="{2584AB6F-A9C1-CC4A-B839-EA7A26C3BE42}"/>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10C4AB51-E590-A248-8320-C9B0601F4C33}"/>
              </a:ext>
            </a:extLst>
          </p:cNvPr>
          <p:cNvSpPr>
            <a:spLocks noGrp="1"/>
          </p:cNvSpPr>
          <p:nvPr>
            <p:ph type="sldNum" sz="quarter" idx="12"/>
          </p:nvPr>
        </p:nvSpPr>
        <p:spPr/>
        <p:txBody>
          <a:bodyPr/>
          <a:lstStyle/>
          <a:p>
            <a:fld id="{F4DEDC69-0F36-0B4C-AED5-AC29EA0C2F5D}" type="slidenum">
              <a:rPr lang="en-US" smtClean="0"/>
              <a:t>‹#›</a:t>
            </a:fld>
            <a:endParaRPr lang="en-US"/>
          </a:p>
        </p:txBody>
      </p:sp>
    </p:spTree>
    <p:extLst>
      <p:ext uri="{BB962C8B-B14F-4D97-AF65-F5344CB8AC3E}">
        <p14:creationId xmlns:p14="http://schemas.microsoft.com/office/powerpoint/2010/main" val="133699852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79A5D1-1672-124D-ABEA-CBFAC64B80BB}"/>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A209DBB3-D4A7-D34B-9078-B31C15BD2D87}"/>
              </a:ext>
            </a:extLst>
          </p:cNvPr>
          <p:cNvSpPr>
            <a:spLocks noGrp="1"/>
          </p:cNvSpPr>
          <p:nvPr>
            <p:ph type="dt" sz="half" idx="10"/>
          </p:nvPr>
        </p:nvSpPr>
        <p:spPr/>
        <p:txBody>
          <a:bodyPr/>
          <a:lstStyle/>
          <a:p>
            <a:fld id="{085864E4-821C-7E45-A77E-864668BDDD49}" type="datetimeFigureOut">
              <a:rPr lang="en-US" smtClean="0"/>
              <a:t>10/28/2021</a:t>
            </a:fld>
            <a:endParaRPr lang="en-US"/>
          </a:p>
        </p:txBody>
      </p:sp>
      <p:sp>
        <p:nvSpPr>
          <p:cNvPr id="4" name="Footer Placeholder 3">
            <a:extLst>
              <a:ext uri="{FF2B5EF4-FFF2-40B4-BE49-F238E27FC236}">
                <a16:creationId xmlns:a16="http://schemas.microsoft.com/office/drawing/2014/main" id="{B8977385-AE80-BB43-8D3A-A94F5C5B9125}"/>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E4B2A586-BE9F-8649-BAEB-4DE8907CF622}"/>
              </a:ext>
            </a:extLst>
          </p:cNvPr>
          <p:cNvSpPr>
            <a:spLocks noGrp="1"/>
          </p:cNvSpPr>
          <p:nvPr>
            <p:ph type="sldNum" sz="quarter" idx="12"/>
          </p:nvPr>
        </p:nvSpPr>
        <p:spPr/>
        <p:txBody>
          <a:bodyPr/>
          <a:lstStyle/>
          <a:p>
            <a:fld id="{F4DEDC69-0F36-0B4C-AED5-AC29EA0C2F5D}" type="slidenum">
              <a:rPr lang="en-US" smtClean="0"/>
              <a:t>‹#›</a:t>
            </a:fld>
            <a:endParaRPr lang="en-US"/>
          </a:p>
        </p:txBody>
      </p:sp>
    </p:spTree>
    <p:extLst>
      <p:ext uri="{BB962C8B-B14F-4D97-AF65-F5344CB8AC3E}">
        <p14:creationId xmlns:p14="http://schemas.microsoft.com/office/powerpoint/2010/main" val="419113166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A408C69-0FC5-6E49-BA80-65FC70CD96DD}"/>
              </a:ext>
            </a:extLst>
          </p:cNvPr>
          <p:cNvSpPr>
            <a:spLocks noGrp="1"/>
          </p:cNvSpPr>
          <p:nvPr>
            <p:ph type="dt" sz="half" idx="10"/>
          </p:nvPr>
        </p:nvSpPr>
        <p:spPr/>
        <p:txBody>
          <a:bodyPr/>
          <a:lstStyle/>
          <a:p>
            <a:fld id="{085864E4-821C-7E45-A77E-864668BDDD49}" type="datetimeFigureOut">
              <a:rPr lang="en-US" smtClean="0"/>
              <a:t>10/28/2021</a:t>
            </a:fld>
            <a:endParaRPr lang="en-US"/>
          </a:p>
        </p:txBody>
      </p:sp>
      <p:sp>
        <p:nvSpPr>
          <p:cNvPr id="3" name="Footer Placeholder 2">
            <a:extLst>
              <a:ext uri="{FF2B5EF4-FFF2-40B4-BE49-F238E27FC236}">
                <a16:creationId xmlns:a16="http://schemas.microsoft.com/office/drawing/2014/main" id="{49F5DA6E-AE06-5A41-8321-11771B9C6ED0}"/>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39EB183F-7B44-564B-A695-ED4DC16A6465}"/>
              </a:ext>
            </a:extLst>
          </p:cNvPr>
          <p:cNvSpPr>
            <a:spLocks noGrp="1"/>
          </p:cNvSpPr>
          <p:nvPr>
            <p:ph type="sldNum" sz="quarter" idx="12"/>
          </p:nvPr>
        </p:nvSpPr>
        <p:spPr/>
        <p:txBody>
          <a:bodyPr/>
          <a:lstStyle/>
          <a:p>
            <a:fld id="{F4DEDC69-0F36-0B4C-AED5-AC29EA0C2F5D}" type="slidenum">
              <a:rPr lang="en-US" smtClean="0"/>
              <a:t>‹#›</a:t>
            </a:fld>
            <a:endParaRPr lang="en-US"/>
          </a:p>
        </p:txBody>
      </p:sp>
    </p:spTree>
    <p:extLst>
      <p:ext uri="{BB962C8B-B14F-4D97-AF65-F5344CB8AC3E}">
        <p14:creationId xmlns:p14="http://schemas.microsoft.com/office/powerpoint/2010/main" val="36279807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D09E64-6721-3944-A8CF-584F6235122E}"/>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317B2248-A7AA-1F40-BE6B-8C39CA310B4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EBB066D5-F335-CA4F-A4B0-821B4D6B5AA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705EDDD6-7513-4C4A-80E0-573FF3DEB8E8}"/>
              </a:ext>
            </a:extLst>
          </p:cNvPr>
          <p:cNvSpPr>
            <a:spLocks noGrp="1"/>
          </p:cNvSpPr>
          <p:nvPr>
            <p:ph type="dt" sz="half" idx="10"/>
          </p:nvPr>
        </p:nvSpPr>
        <p:spPr/>
        <p:txBody>
          <a:bodyPr/>
          <a:lstStyle/>
          <a:p>
            <a:fld id="{085864E4-821C-7E45-A77E-864668BDDD49}" type="datetimeFigureOut">
              <a:rPr lang="en-US" smtClean="0"/>
              <a:t>10/28/2021</a:t>
            </a:fld>
            <a:endParaRPr lang="en-US"/>
          </a:p>
        </p:txBody>
      </p:sp>
      <p:sp>
        <p:nvSpPr>
          <p:cNvPr id="6" name="Footer Placeholder 5">
            <a:extLst>
              <a:ext uri="{FF2B5EF4-FFF2-40B4-BE49-F238E27FC236}">
                <a16:creationId xmlns:a16="http://schemas.microsoft.com/office/drawing/2014/main" id="{7927F117-1D11-F349-A703-D7D57836C26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C58C5F9-138C-E947-9531-3C957B526426}"/>
              </a:ext>
            </a:extLst>
          </p:cNvPr>
          <p:cNvSpPr>
            <a:spLocks noGrp="1"/>
          </p:cNvSpPr>
          <p:nvPr>
            <p:ph type="sldNum" sz="quarter" idx="12"/>
          </p:nvPr>
        </p:nvSpPr>
        <p:spPr/>
        <p:txBody>
          <a:bodyPr/>
          <a:lstStyle/>
          <a:p>
            <a:fld id="{F4DEDC69-0F36-0B4C-AED5-AC29EA0C2F5D}" type="slidenum">
              <a:rPr lang="en-US" smtClean="0"/>
              <a:t>‹#›</a:t>
            </a:fld>
            <a:endParaRPr lang="en-US"/>
          </a:p>
        </p:txBody>
      </p:sp>
    </p:spTree>
    <p:extLst>
      <p:ext uri="{BB962C8B-B14F-4D97-AF65-F5344CB8AC3E}">
        <p14:creationId xmlns:p14="http://schemas.microsoft.com/office/powerpoint/2010/main" val="256718186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F9484F-6403-814D-AC6A-271BCDB73B97}"/>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C5DBF379-C81B-C245-AC7C-7B349AAE3C9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8A64759C-990C-284A-B809-1EDFB3D0A91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9FA96F78-0119-1F4A-95ED-09259BAE8F41}"/>
              </a:ext>
            </a:extLst>
          </p:cNvPr>
          <p:cNvSpPr>
            <a:spLocks noGrp="1"/>
          </p:cNvSpPr>
          <p:nvPr>
            <p:ph type="dt" sz="half" idx="10"/>
          </p:nvPr>
        </p:nvSpPr>
        <p:spPr/>
        <p:txBody>
          <a:bodyPr/>
          <a:lstStyle/>
          <a:p>
            <a:fld id="{085864E4-821C-7E45-A77E-864668BDDD49}" type="datetimeFigureOut">
              <a:rPr lang="en-US" smtClean="0"/>
              <a:t>10/28/2021</a:t>
            </a:fld>
            <a:endParaRPr lang="en-US"/>
          </a:p>
        </p:txBody>
      </p:sp>
      <p:sp>
        <p:nvSpPr>
          <p:cNvPr id="6" name="Footer Placeholder 5">
            <a:extLst>
              <a:ext uri="{FF2B5EF4-FFF2-40B4-BE49-F238E27FC236}">
                <a16:creationId xmlns:a16="http://schemas.microsoft.com/office/drawing/2014/main" id="{FF8AC7AF-5954-9B42-9207-7050BB072E17}"/>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2251CE3-2F24-DA4B-81D2-BD363C44F6A9}"/>
              </a:ext>
            </a:extLst>
          </p:cNvPr>
          <p:cNvSpPr>
            <a:spLocks noGrp="1"/>
          </p:cNvSpPr>
          <p:nvPr>
            <p:ph type="sldNum" sz="quarter" idx="12"/>
          </p:nvPr>
        </p:nvSpPr>
        <p:spPr/>
        <p:txBody>
          <a:bodyPr/>
          <a:lstStyle/>
          <a:p>
            <a:fld id="{F4DEDC69-0F36-0B4C-AED5-AC29EA0C2F5D}" type="slidenum">
              <a:rPr lang="en-US" smtClean="0"/>
              <a:t>‹#›</a:t>
            </a:fld>
            <a:endParaRPr lang="en-US"/>
          </a:p>
        </p:txBody>
      </p:sp>
    </p:spTree>
    <p:extLst>
      <p:ext uri="{BB962C8B-B14F-4D97-AF65-F5344CB8AC3E}">
        <p14:creationId xmlns:p14="http://schemas.microsoft.com/office/powerpoint/2010/main" val="15918730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3002FF-D69C-2F46-89E5-AB91AFF3AF13}"/>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1BB0D368-89F2-B04E-BC8B-FD72D3FFFA6E}"/>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DA7A838B-EE08-F546-BAEC-536C6856D8FB}"/>
              </a:ext>
            </a:extLst>
          </p:cNvPr>
          <p:cNvSpPr>
            <a:spLocks noGrp="1"/>
          </p:cNvSpPr>
          <p:nvPr>
            <p:ph type="dt" sz="half" idx="10"/>
          </p:nvPr>
        </p:nvSpPr>
        <p:spPr/>
        <p:txBody>
          <a:bodyPr/>
          <a:lstStyle/>
          <a:p>
            <a:fld id="{085864E4-821C-7E45-A77E-864668BDDD49}" type="datetimeFigureOut">
              <a:rPr lang="en-US" smtClean="0"/>
              <a:t>10/28/2021</a:t>
            </a:fld>
            <a:endParaRPr lang="en-US"/>
          </a:p>
        </p:txBody>
      </p:sp>
      <p:sp>
        <p:nvSpPr>
          <p:cNvPr id="5" name="Footer Placeholder 4">
            <a:extLst>
              <a:ext uri="{FF2B5EF4-FFF2-40B4-BE49-F238E27FC236}">
                <a16:creationId xmlns:a16="http://schemas.microsoft.com/office/drawing/2014/main" id="{8458EAE0-E585-1343-9977-D8D066DBBBF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917D7FA-9C7F-2947-9D16-BD1988DE6EB7}"/>
              </a:ext>
            </a:extLst>
          </p:cNvPr>
          <p:cNvSpPr>
            <a:spLocks noGrp="1"/>
          </p:cNvSpPr>
          <p:nvPr>
            <p:ph type="sldNum" sz="quarter" idx="12"/>
          </p:nvPr>
        </p:nvSpPr>
        <p:spPr/>
        <p:txBody>
          <a:bodyPr/>
          <a:lstStyle/>
          <a:p>
            <a:fld id="{F4DEDC69-0F36-0B4C-AED5-AC29EA0C2F5D}" type="slidenum">
              <a:rPr lang="en-US" smtClean="0"/>
              <a:t>‹#›</a:t>
            </a:fld>
            <a:endParaRPr lang="en-US"/>
          </a:p>
        </p:txBody>
      </p:sp>
    </p:spTree>
    <p:extLst>
      <p:ext uri="{BB962C8B-B14F-4D97-AF65-F5344CB8AC3E}">
        <p14:creationId xmlns:p14="http://schemas.microsoft.com/office/powerpoint/2010/main" val="209445620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68F5E05-3883-D745-9953-D9D860710B47}"/>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4072835B-0838-004A-A482-2B483B1D0AD0}"/>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1C0EC271-E1CD-C443-A1B3-83FA7F2F2D9E}"/>
              </a:ext>
            </a:extLst>
          </p:cNvPr>
          <p:cNvSpPr>
            <a:spLocks noGrp="1"/>
          </p:cNvSpPr>
          <p:nvPr>
            <p:ph type="dt" sz="half" idx="10"/>
          </p:nvPr>
        </p:nvSpPr>
        <p:spPr/>
        <p:txBody>
          <a:bodyPr/>
          <a:lstStyle/>
          <a:p>
            <a:fld id="{085864E4-821C-7E45-A77E-864668BDDD49}" type="datetimeFigureOut">
              <a:rPr lang="en-US" smtClean="0"/>
              <a:t>10/28/2021</a:t>
            </a:fld>
            <a:endParaRPr lang="en-US"/>
          </a:p>
        </p:txBody>
      </p:sp>
      <p:sp>
        <p:nvSpPr>
          <p:cNvPr id="5" name="Footer Placeholder 4">
            <a:extLst>
              <a:ext uri="{FF2B5EF4-FFF2-40B4-BE49-F238E27FC236}">
                <a16:creationId xmlns:a16="http://schemas.microsoft.com/office/drawing/2014/main" id="{32B3EC55-C99F-FE4E-A0D4-E648FE16ABF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C7FEE4A-7470-D543-BAD0-A6ACC2E1B2FE}"/>
              </a:ext>
            </a:extLst>
          </p:cNvPr>
          <p:cNvSpPr>
            <a:spLocks noGrp="1"/>
          </p:cNvSpPr>
          <p:nvPr>
            <p:ph type="sldNum" sz="quarter" idx="12"/>
          </p:nvPr>
        </p:nvSpPr>
        <p:spPr/>
        <p:txBody>
          <a:bodyPr/>
          <a:lstStyle/>
          <a:p>
            <a:fld id="{F4DEDC69-0F36-0B4C-AED5-AC29EA0C2F5D}" type="slidenum">
              <a:rPr lang="en-US" smtClean="0"/>
              <a:t>‹#›</a:t>
            </a:fld>
            <a:endParaRPr lang="en-US"/>
          </a:p>
        </p:txBody>
      </p:sp>
    </p:spTree>
    <p:extLst>
      <p:ext uri="{BB962C8B-B14F-4D97-AF65-F5344CB8AC3E}">
        <p14:creationId xmlns:p14="http://schemas.microsoft.com/office/powerpoint/2010/main" val="35721758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32E055E-7F0B-7E48-A12E-CB079C04A14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7CB415AF-4E99-7144-B945-50BF5258798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B709A7B5-9B9B-D24E-A2AC-F8FE630A392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85864E4-821C-7E45-A77E-864668BDDD49}" type="datetimeFigureOut">
              <a:rPr lang="en-US" smtClean="0"/>
              <a:t>10/28/2021</a:t>
            </a:fld>
            <a:endParaRPr lang="en-US"/>
          </a:p>
        </p:txBody>
      </p:sp>
      <p:sp>
        <p:nvSpPr>
          <p:cNvPr id="5" name="Footer Placeholder 4">
            <a:extLst>
              <a:ext uri="{FF2B5EF4-FFF2-40B4-BE49-F238E27FC236}">
                <a16:creationId xmlns:a16="http://schemas.microsoft.com/office/drawing/2014/main" id="{C2EF9CC5-46C1-AA4C-8A19-54086F07AA4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F9B8C25A-9DA9-EE44-BB0E-B83EE234A1F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4DEDC69-0F36-0B4C-AED5-AC29EA0C2F5D}" type="slidenum">
              <a:rPr lang="en-US" smtClean="0"/>
              <a:t>‹#›</a:t>
            </a:fld>
            <a:endParaRPr lang="en-US"/>
          </a:p>
        </p:txBody>
      </p:sp>
    </p:spTree>
    <p:extLst>
      <p:ext uri="{BB962C8B-B14F-4D97-AF65-F5344CB8AC3E}">
        <p14:creationId xmlns:p14="http://schemas.microsoft.com/office/powerpoint/2010/main" val="365274645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e 5">
            <a:extLst>
              <a:ext uri="{FF2B5EF4-FFF2-40B4-BE49-F238E27FC236}">
                <a16:creationId xmlns:a16="http://schemas.microsoft.com/office/drawing/2014/main" id="{29BFF980-DD6D-8D4D-89F2-5043C76BD9A9}"/>
              </a:ext>
            </a:extLst>
          </p:cNvPr>
          <p:cNvGraphicFramePr>
            <a:graphicFrameLocks noGrp="1"/>
          </p:cNvGraphicFramePr>
          <p:nvPr>
            <p:extLst>
              <p:ext uri="{D42A27DB-BD31-4B8C-83A1-F6EECF244321}">
                <p14:modId xmlns:p14="http://schemas.microsoft.com/office/powerpoint/2010/main" val="639519950"/>
              </p:ext>
            </p:extLst>
          </p:nvPr>
        </p:nvGraphicFramePr>
        <p:xfrm>
          <a:off x="2032000" y="719666"/>
          <a:ext cx="8128000" cy="640080"/>
        </p:xfrm>
        <a:graphic>
          <a:graphicData uri="http://schemas.openxmlformats.org/drawingml/2006/table">
            <a:tbl>
              <a:tblPr>
                <a:tableStyleId>{69C7853C-536D-4A76-A0AE-DD22124D55A5}</a:tableStyleId>
              </a:tblPr>
              <a:tblGrid>
                <a:gridCol w="2032000">
                  <a:extLst>
                    <a:ext uri="{9D8B030D-6E8A-4147-A177-3AD203B41FA5}">
                      <a16:colId xmlns:a16="http://schemas.microsoft.com/office/drawing/2014/main" val="1635951782"/>
                    </a:ext>
                  </a:extLst>
                </a:gridCol>
                <a:gridCol w="2032000">
                  <a:extLst>
                    <a:ext uri="{9D8B030D-6E8A-4147-A177-3AD203B41FA5}">
                      <a16:colId xmlns:a16="http://schemas.microsoft.com/office/drawing/2014/main" val="2540178703"/>
                    </a:ext>
                  </a:extLst>
                </a:gridCol>
                <a:gridCol w="2032000">
                  <a:extLst>
                    <a:ext uri="{9D8B030D-6E8A-4147-A177-3AD203B41FA5}">
                      <a16:colId xmlns:a16="http://schemas.microsoft.com/office/drawing/2014/main" val="2997241674"/>
                    </a:ext>
                  </a:extLst>
                </a:gridCol>
                <a:gridCol w="2032000">
                  <a:extLst>
                    <a:ext uri="{9D8B030D-6E8A-4147-A177-3AD203B41FA5}">
                      <a16:colId xmlns:a16="http://schemas.microsoft.com/office/drawing/2014/main" val="3666991847"/>
                    </a:ext>
                  </a:extLst>
                </a:gridCol>
              </a:tblGrid>
              <a:tr h="370840">
                <a:tc>
                  <a:txBody>
                    <a:bodyPr/>
                    <a:lstStyle/>
                    <a:p>
                      <a:r>
                        <a:rPr lang="en-US"/>
                        <a:t>Student Name:</a:t>
                      </a:r>
                    </a:p>
                  </a:txBody>
                  <a:tcPr/>
                </a:tc>
                <a:tc>
                  <a:txBody>
                    <a:bodyPr/>
                    <a:lstStyle/>
                    <a:p>
                      <a:r>
                        <a:rPr lang="en-US" err="1"/>
                        <a:t>Paraschiva</a:t>
                      </a:r>
                      <a:r>
                        <a:rPr lang="en-US"/>
                        <a:t> </a:t>
                      </a:r>
                      <a:r>
                        <a:rPr lang="en-US" err="1"/>
                        <a:t>Nunuca</a:t>
                      </a:r>
                      <a:endParaRPr lang="en-US"/>
                    </a:p>
                  </a:txBody>
                  <a:tcPr/>
                </a:tc>
                <a:tc>
                  <a:txBody>
                    <a:bodyPr/>
                    <a:lstStyle/>
                    <a:p>
                      <a:r>
                        <a:rPr lang="en-US"/>
                        <a:t>Student ID</a:t>
                      </a:r>
                    </a:p>
                    <a:p>
                      <a:r>
                        <a:rPr lang="en-US"/>
                        <a:t>Number:</a:t>
                      </a:r>
                    </a:p>
                  </a:txBody>
                  <a:tcPr/>
                </a:tc>
                <a:tc>
                  <a:txBody>
                    <a:bodyPr/>
                    <a:lstStyle/>
                    <a:p>
                      <a:r>
                        <a:rPr lang="en-US"/>
                        <a:t>2029228</a:t>
                      </a:r>
                    </a:p>
                  </a:txBody>
                  <a:tcPr/>
                </a:tc>
                <a:extLst>
                  <a:ext uri="{0D108BD9-81ED-4DB2-BD59-A6C34878D82A}">
                    <a16:rowId xmlns:a16="http://schemas.microsoft.com/office/drawing/2014/main" val="3988554498"/>
                  </a:ext>
                </a:extLst>
              </a:tr>
            </a:tbl>
          </a:graphicData>
        </a:graphic>
      </p:graphicFrame>
      <p:graphicFrame>
        <p:nvGraphicFramePr>
          <p:cNvPr id="6" name="Table 6">
            <a:extLst>
              <a:ext uri="{FF2B5EF4-FFF2-40B4-BE49-F238E27FC236}">
                <a16:creationId xmlns:a16="http://schemas.microsoft.com/office/drawing/2014/main" id="{C2FF4D07-634C-2747-B6DD-588DA0E6B843}"/>
              </a:ext>
            </a:extLst>
          </p:cNvPr>
          <p:cNvGraphicFramePr>
            <a:graphicFrameLocks noGrp="1"/>
          </p:cNvGraphicFramePr>
          <p:nvPr>
            <p:extLst>
              <p:ext uri="{D42A27DB-BD31-4B8C-83A1-F6EECF244321}">
                <p14:modId xmlns:p14="http://schemas.microsoft.com/office/powerpoint/2010/main" val="2959119836"/>
              </p:ext>
            </p:extLst>
          </p:nvPr>
        </p:nvGraphicFramePr>
        <p:xfrm>
          <a:off x="2032000" y="1359746"/>
          <a:ext cx="8128000" cy="1097704"/>
        </p:xfrm>
        <a:graphic>
          <a:graphicData uri="http://schemas.openxmlformats.org/drawingml/2006/table">
            <a:tbl>
              <a:tblPr>
                <a:tableStyleId>{F5AB1C69-6EDB-4FF4-983F-18BD219EF322}</a:tableStyleId>
              </a:tblPr>
              <a:tblGrid>
                <a:gridCol w="1499522">
                  <a:extLst>
                    <a:ext uri="{9D8B030D-6E8A-4147-A177-3AD203B41FA5}">
                      <a16:colId xmlns:a16="http://schemas.microsoft.com/office/drawing/2014/main" val="4207618069"/>
                    </a:ext>
                  </a:extLst>
                </a:gridCol>
                <a:gridCol w="6628478">
                  <a:extLst>
                    <a:ext uri="{9D8B030D-6E8A-4147-A177-3AD203B41FA5}">
                      <a16:colId xmlns:a16="http://schemas.microsoft.com/office/drawing/2014/main" val="2247586708"/>
                    </a:ext>
                  </a:extLst>
                </a:gridCol>
              </a:tblGrid>
              <a:tr h="1097704">
                <a:tc>
                  <a:txBody>
                    <a:bodyPr/>
                    <a:lstStyle/>
                    <a:p>
                      <a:r>
                        <a:rPr lang="en-US" err="1"/>
                        <a:t>Programme</a:t>
                      </a:r>
                      <a:r>
                        <a:rPr lang="en-US"/>
                        <a:t>:</a:t>
                      </a:r>
                    </a:p>
                    <a:p>
                      <a:endParaRPr lang="en-US"/>
                    </a:p>
                    <a:p>
                      <a:r>
                        <a:rPr lang="en-US"/>
                        <a:t>Module:</a:t>
                      </a:r>
                    </a:p>
                  </a:txBody>
                  <a:tcPr/>
                </a:tc>
                <a:tc>
                  <a:txBody>
                    <a:bodyPr/>
                    <a:lstStyle/>
                    <a:p>
                      <a:r>
                        <a:rPr lang="en-US"/>
                        <a:t>Certificate of Higher Education Skills for the Workplace</a:t>
                      </a:r>
                    </a:p>
                    <a:p>
                      <a:endParaRPr lang="en-US"/>
                    </a:p>
                    <a:p>
                      <a:r>
                        <a:rPr lang="en-US"/>
                        <a:t>Effective Team Working and Communication</a:t>
                      </a:r>
                    </a:p>
                  </a:txBody>
                  <a:tcPr/>
                </a:tc>
                <a:extLst>
                  <a:ext uri="{0D108BD9-81ED-4DB2-BD59-A6C34878D82A}">
                    <a16:rowId xmlns:a16="http://schemas.microsoft.com/office/drawing/2014/main" val="3736446600"/>
                  </a:ext>
                </a:extLst>
              </a:tr>
            </a:tbl>
          </a:graphicData>
        </a:graphic>
      </p:graphicFrame>
      <p:graphicFrame>
        <p:nvGraphicFramePr>
          <p:cNvPr id="7" name="Table 7">
            <a:extLst>
              <a:ext uri="{FF2B5EF4-FFF2-40B4-BE49-F238E27FC236}">
                <a16:creationId xmlns:a16="http://schemas.microsoft.com/office/drawing/2014/main" id="{34867D7E-9925-3548-94E5-3C0436ECCD11}"/>
              </a:ext>
            </a:extLst>
          </p:cNvPr>
          <p:cNvGraphicFramePr>
            <a:graphicFrameLocks noGrp="1"/>
          </p:cNvGraphicFramePr>
          <p:nvPr>
            <p:extLst>
              <p:ext uri="{D42A27DB-BD31-4B8C-83A1-F6EECF244321}">
                <p14:modId xmlns:p14="http://schemas.microsoft.com/office/powerpoint/2010/main" val="3413814744"/>
              </p:ext>
            </p:extLst>
          </p:nvPr>
        </p:nvGraphicFramePr>
        <p:xfrm>
          <a:off x="2032000" y="2457450"/>
          <a:ext cx="8128004" cy="4297680"/>
        </p:xfrm>
        <a:graphic>
          <a:graphicData uri="http://schemas.openxmlformats.org/drawingml/2006/table">
            <a:tbl>
              <a:tblPr>
                <a:tableStyleId>{F5AB1C69-6EDB-4FF4-983F-18BD219EF322}</a:tableStyleId>
              </a:tblPr>
              <a:tblGrid>
                <a:gridCol w="2032001">
                  <a:extLst>
                    <a:ext uri="{9D8B030D-6E8A-4147-A177-3AD203B41FA5}">
                      <a16:colId xmlns:a16="http://schemas.microsoft.com/office/drawing/2014/main" val="1584112264"/>
                    </a:ext>
                  </a:extLst>
                </a:gridCol>
                <a:gridCol w="2032001">
                  <a:extLst>
                    <a:ext uri="{9D8B030D-6E8A-4147-A177-3AD203B41FA5}">
                      <a16:colId xmlns:a16="http://schemas.microsoft.com/office/drawing/2014/main" val="1153323253"/>
                    </a:ext>
                  </a:extLst>
                </a:gridCol>
                <a:gridCol w="2032001">
                  <a:extLst>
                    <a:ext uri="{9D8B030D-6E8A-4147-A177-3AD203B41FA5}">
                      <a16:colId xmlns:a16="http://schemas.microsoft.com/office/drawing/2014/main" val="2094554502"/>
                    </a:ext>
                  </a:extLst>
                </a:gridCol>
                <a:gridCol w="2032001">
                  <a:extLst>
                    <a:ext uri="{9D8B030D-6E8A-4147-A177-3AD203B41FA5}">
                      <a16:colId xmlns:a16="http://schemas.microsoft.com/office/drawing/2014/main" val="562566388"/>
                    </a:ext>
                  </a:extLst>
                </a:gridCol>
              </a:tblGrid>
              <a:tr h="457200">
                <a:tc>
                  <a:txBody>
                    <a:bodyPr/>
                    <a:lstStyle/>
                    <a:p>
                      <a:r>
                        <a:rPr lang="en-US"/>
                        <a:t>Module Code:</a:t>
                      </a:r>
                    </a:p>
                  </a:txBody>
                  <a:tcPr/>
                </a:tc>
                <a:tc>
                  <a:txBody>
                    <a:bodyPr/>
                    <a:lstStyle/>
                    <a:p>
                      <a:r>
                        <a:rPr lang="en-US"/>
                        <a:t>BMSW4002</a:t>
                      </a:r>
                    </a:p>
                  </a:txBody>
                  <a:tcPr/>
                </a:tc>
                <a:tc>
                  <a:txBody>
                    <a:bodyPr/>
                    <a:lstStyle/>
                    <a:p>
                      <a:r>
                        <a:rPr lang="en-US"/>
                        <a:t>Contribution</a:t>
                      </a:r>
                    </a:p>
                    <a:p>
                      <a:r>
                        <a:rPr lang="en-US" err="1"/>
                        <a:t>Overa</a:t>
                      </a:r>
                      <a:endParaRPr lang="en-US"/>
                    </a:p>
                    <a:p>
                      <a:r>
                        <a:rPr lang="en-US"/>
                        <a:t>II      Module</a:t>
                      </a:r>
                    </a:p>
                    <a:p>
                      <a:r>
                        <a:rPr lang="en-US"/>
                        <a:t>Assessment (%)</a:t>
                      </a:r>
                    </a:p>
                  </a:txBody>
                  <a:tcPr/>
                </a:tc>
                <a:tc>
                  <a:txBody>
                    <a:bodyPr/>
                    <a:lstStyle/>
                    <a:p>
                      <a:endParaRPr lang="en-US"/>
                    </a:p>
                    <a:p>
                      <a:r>
                        <a:rPr lang="en-US"/>
                        <a:t>50%</a:t>
                      </a:r>
                    </a:p>
                  </a:txBody>
                  <a:tcPr/>
                </a:tc>
                <a:extLst>
                  <a:ext uri="{0D108BD9-81ED-4DB2-BD59-A6C34878D82A}">
                    <a16:rowId xmlns:a16="http://schemas.microsoft.com/office/drawing/2014/main" val="3503722391"/>
                  </a:ext>
                </a:extLst>
              </a:tr>
              <a:tr h="457200">
                <a:tc>
                  <a:txBody>
                    <a:bodyPr/>
                    <a:lstStyle/>
                    <a:p>
                      <a:r>
                        <a:rPr lang="en-US"/>
                        <a:t>Lecturer:</a:t>
                      </a:r>
                    </a:p>
                  </a:txBody>
                  <a:tcPr/>
                </a:tc>
                <a:tc>
                  <a:txBody>
                    <a:bodyPr/>
                    <a:lstStyle/>
                    <a:p>
                      <a:r>
                        <a:rPr lang="en-US" err="1"/>
                        <a:t>Dami</a:t>
                      </a:r>
                      <a:r>
                        <a:rPr lang="en-US"/>
                        <a:t> </a:t>
                      </a:r>
                      <a:r>
                        <a:rPr lang="en-US" err="1"/>
                        <a:t>Pokubo</a:t>
                      </a:r>
                      <a:endParaRPr lang="en-US"/>
                    </a:p>
                    <a:p>
                      <a:r>
                        <a:rPr lang="en-US" err="1"/>
                        <a:t>Sujeewa</a:t>
                      </a:r>
                      <a:r>
                        <a:rPr lang="en-US"/>
                        <a:t> </a:t>
                      </a:r>
                      <a:r>
                        <a:rPr lang="en-US" err="1"/>
                        <a:t>Herath</a:t>
                      </a:r>
                      <a:endParaRPr lang="en-US"/>
                    </a:p>
                    <a:p>
                      <a:r>
                        <a:rPr lang="en-US"/>
                        <a:t>Dale Clarke</a:t>
                      </a:r>
                    </a:p>
                    <a:p>
                      <a:r>
                        <a:rPr lang="en-US"/>
                        <a:t>Yohan </a:t>
                      </a:r>
                      <a:r>
                        <a:rPr lang="en-US" err="1"/>
                        <a:t>Mendis</a:t>
                      </a:r>
                      <a:endParaRPr lang="en-US"/>
                    </a:p>
                    <a:p>
                      <a:r>
                        <a:rPr lang="en-US"/>
                        <a:t>MD Nazmul Hasan</a:t>
                      </a:r>
                    </a:p>
                  </a:txBody>
                  <a:tcPr/>
                </a:tc>
                <a:tc>
                  <a:txBody>
                    <a:bodyPr/>
                    <a:lstStyle/>
                    <a:p>
                      <a:endParaRPr lang="en-US"/>
                    </a:p>
                    <a:p>
                      <a:r>
                        <a:rPr lang="en-US"/>
                        <a:t>Internal </a:t>
                      </a:r>
                    </a:p>
                    <a:p>
                      <a:r>
                        <a:rPr lang="en-US"/>
                        <a:t>Verifier:</a:t>
                      </a:r>
                    </a:p>
                  </a:txBody>
                  <a:tcPr/>
                </a:tc>
                <a:tc>
                  <a:txBody>
                    <a:bodyPr/>
                    <a:lstStyle/>
                    <a:p>
                      <a:endParaRPr lang="en-US"/>
                    </a:p>
                    <a:p>
                      <a:endParaRPr lang="en-US"/>
                    </a:p>
                    <a:p>
                      <a:r>
                        <a:rPr lang="en-US"/>
                        <a:t>Yohan </a:t>
                      </a:r>
                      <a:r>
                        <a:rPr lang="en-US" err="1"/>
                        <a:t>Mendis</a:t>
                      </a:r>
                      <a:endParaRPr lang="en-US"/>
                    </a:p>
                  </a:txBody>
                  <a:tcPr/>
                </a:tc>
                <a:extLst>
                  <a:ext uri="{0D108BD9-81ED-4DB2-BD59-A6C34878D82A}">
                    <a16:rowId xmlns:a16="http://schemas.microsoft.com/office/drawing/2014/main" val="2939036505"/>
                  </a:ext>
                </a:extLst>
              </a:tr>
              <a:tr h="457200">
                <a:tc>
                  <a:txBody>
                    <a:bodyPr/>
                    <a:lstStyle/>
                    <a:p>
                      <a:r>
                        <a:rPr lang="en-US" err="1"/>
                        <a:t>Assigment</a:t>
                      </a:r>
                      <a:r>
                        <a:rPr lang="en-US"/>
                        <a:t> Title:</a:t>
                      </a:r>
                    </a:p>
                  </a:txBody>
                  <a:tcPr/>
                </a:tc>
                <a:tc>
                  <a:txBody>
                    <a:bodyPr/>
                    <a:lstStyle/>
                    <a:p>
                      <a:r>
                        <a:rPr lang="en-US"/>
                        <a:t>Component 1 Report Effective Teamworking for team success.</a:t>
                      </a:r>
                    </a:p>
                  </a:txBody>
                  <a:tcPr/>
                </a:tc>
                <a:tc>
                  <a:txBody>
                    <a:bodyPr/>
                    <a:lstStyle/>
                    <a:p>
                      <a:endParaRPr lang="en-US"/>
                    </a:p>
                    <a:p>
                      <a:r>
                        <a:rPr lang="en-US"/>
                        <a:t>Word count:</a:t>
                      </a:r>
                    </a:p>
                  </a:txBody>
                  <a:tcPr/>
                </a:tc>
                <a:tc>
                  <a:txBody>
                    <a:bodyPr/>
                    <a:lstStyle/>
                    <a:p>
                      <a:endParaRPr lang="en-US"/>
                    </a:p>
                    <a:p>
                      <a:r>
                        <a:rPr lang="en-US"/>
                        <a:t>2000+/-10% words</a:t>
                      </a:r>
                    </a:p>
                  </a:txBody>
                  <a:tcPr/>
                </a:tc>
                <a:extLst>
                  <a:ext uri="{0D108BD9-81ED-4DB2-BD59-A6C34878D82A}">
                    <a16:rowId xmlns:a16="http://schemas.microsoft.com/office/drawing/2014/main" val="3513326662"/>
                  </a:ext>
                </a:extLst>
              </a:tr>
              <a:tr h="457200">
                <a:tc>
                  <a:txBody>
                    <a:bodyPr/>
                    <a:lstStyle/>
                    <a:p>
                      <a:endParaRPr lang="en-US"/>
                    </a:p>
                  </a:txBody>
                  <a:tcPr/>
                </a:tc>
                <a:tc>
                  <a:txBody>
                    <a:bodyPr/>
                    <a:lstStyle/>
                    <a:p>
                      <a:endParaRPr lang="en-US"/>
                    </a:p>
                  </a:txBody>
                  <a:tcPr/>
                </a:tc>
                <a:tc>
                  <a:txBody>
                    <a:bodyPr/>
                    <a:lstStyle/>
                    <a:p>
                      <a:endParaRPr lang="en-US"/>
                    </a:p>
                  </a:txBody>
                  <a:tcPr/>
                </a:tc>
                <a:tc>
                  <a:txBody>
                    <a:bodyPr/>
                    <a:lstStyle/>
                    <a:p>
                      <a:endParaRPr lang="en-US"/>
                    </a:p>
                  </a:txBody>
                  <a:tcPr/>
                </a:tc>
                <a:extLst>
                  <a:ext uri="{0D108BD9-81ED-4DB2-BD59-A6C34878D82A}">
                    <a16:rowId xmlns:a16="http://schemas.microsoft.com/office/drawing/2014/main" val="2047182717"/>
                  </a:ext>
                </a:extLst>
              </a:tr>
            </a:tbl>
          </a:graphicData>
        </a:graphic>
      </p:graphicFrame>
      <p:sp>
        <p:nvSpPr>
          <p:cNvPr id="8" name="TextBox 7">
            <a:extLst>
              <a:ext uri="{FF2B5EF4-FFF2-40B4-BE49-F238E27FC236}">
                <a16:creationId xmlns:a16="http://schemas.microsoft.com/office/drawing/2014/main" id="{E5E27C1A-9881-A847-8EE5-13B79362BE22}"/>
              </a:ext>
            </a:extLst>
          </p:cNvPr>
          <p:cNvSpPr txBox="1"/>
          <p:nvPr/>
        </p:nvSpPr>
        <p:spPr>
          <a:xfrm>
            <a:off x="11358563" y="6272213"/>
            <a:ext cx="628650" cy="369332"/>
          </a:xfrm>
          <a:prstGeom prst="rect">
            <a:avLst/>
          </a:prstGeom>
          <a:noFill/>
        </p:spPr>
        <p:txBody>
          <a:bodyPr wrap="square" rtlCol="0">
            <a:spAutoFit/>
          </a:bodyPr>
          <a:lstStyle/>
          <a:p>
            <a:r>
              <a:rPr lang="en-US"/>
              <a:t>1.</a:t>
            </a:r>
          </a:p>
        </p:txBody>
      </p:sp>
    </p:spTree>
    <p:extLst>
      <p:ext uri="{BB962C8B-B14F-4D97-AF65-F5344CB8AC3E}">
        <p14:creationId xmlns:p14="http://schemas.microsoft.com/office/powerpoint/2010/main" val="255987544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416BE793-9A67-9040-A28A-63A3D84B03B2}"/>
              </a:ext>
            </a:extLst>
          </p:cNvPr>
          <p:cNvSpPr txBox="1"/>
          <p:nvPr/>
        </p:nvSpPr>
        <p:spPr>
          <a:xfrm>
            <a:off x="900113" y="814388"/>
            <a:ext cx="10558462" cy="3416320"/>
          </a:xfrm>
          <a:prstGeom prst="rect">
            <a:avLst/>
          </a:prstGeom>
          <a:noFill/>
        </p:spPr>
        <p:txBody>
          <a:bodyPr wrap="square" rtlCol="0">
            <a:spAutoFit/>
          </a:bodyPr>
          <a:lstStyle/>
          <a:p>
            <a:r>
              <a:rPr lang="en-US" b="1" i="1"/>
              <a:t>Introduction</a:t>
            </a:r>
            <a:r>
              <a:rPr lang="en-US"/>
              <a:t> </a:t>
            </a:r>
          </a:p>
          <a:p>
            <a:endParaRPr lang="en-US"/>
          </a:p>
          <a:p>
            <a:r>
              <a:rPr lang="en-US"/>
              <a:t>Team works refer to efforts which are developed when people in the team collaborates. These are achieved by the segregated efforts that has be given by the individuals of the team. Team work is considered as the group efforts that define when the task is delegated to the team and when individuals of the required to work in cooperative manner (</a:t>
            </a:r>
            <a:r>
              <a:rPr lang="en-US" err="1"/>
              <a:t>Neumeryer</a:t>
            </a:r>
            <a:r>
              <a:rPr lang="en-US"/>
              <a:t> and Santos, 2021). </a:t>
            </a:r>
          </a:p>
          <a:p>
            <a:r>
              <a:rPr lang="en-US"/>
              <a:t>Team work sometimes result in conflicts because of the reason that people from diversified background work on the same ground. The given case study is about University of  Wales Trinity Saint David which was formed in the year 2010 in London. The people which are grouped comes from different terms in age, experience and </a:t>
            </a:r>
            <a:r>
              <a:rPr lang="en-US" err="1"/>
              <a:t>backround</a:t>
            </a:r>
            <a:r>
              <a:rPr lang="en-US"/>
              <a:t>. The report leads to cover that how the students tend to develop a team which is efficient and as well effective, working for achieving the overall success, challenges and the roles which are needed to create an effective team.</a:t>
            </a:r>
          </a:p>
        </p:txBody>
      </p:sp>
      <p:sp>
        <p:nvSpPr>
          <p:cNvPr id="5" name="TextBox 4">
            <a:extLst>
              <a:ext uri="{FF2B5EF4-FFF2-40B4-BE49-F238E27FC236}">
                <a16:creationId xmlns:a16="http://schemas.microsoft.com/office/drawing/2014/main" id="{17002ADF-D930-B447-B64A-00D4A7517A1E}"/>
              </a:ext>
            </a:extLst>
          </p:cNvPr>
          <p:cNvSpPr txBox="1"/>
          <p:nvPr/>
        </p:nvSpPr>
        <p:spPr>
          <a:xfrm>
            <a:off x="11315700" y="6143625"/>
            <a:ext cx="571500" cy="369332"/>
          </a:xfrm>
          <a:prstGeom prst="rect">
            <a:avLst/>
          </a:prstGeom>
          <a:noFill/>
        </p:spPr>
        <p:txBody>
          <a:bodyPr wrap="square" rtlCol="0">
            <a:spAutoFit/>
          </a:bodyPr>
          <a:lstStyle/>
          <a:p>
            <a:r>
              <a:rPr lang="en-US"/>
              <a:t>2.</a:t>
            </a:r>
          </a:p>
        </p:txBody>
      </p:sp>
    </p:spTree>
    <p:extLst>
      <p:ext uri="{BB962C8B-B14F-4D97-AF65-F5344CB8AC3E}">
        <p14:creationId xmlns:p14="http://schemas.microsoft.com/office/powerpoint/2010/main" val="230837509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933EE94-1467-A44E-8F30-1EBF60229DEF}"/>
              </a:ext>
            </a:extLst>
          </p:cNvPr>
          <p:cNvSpPr txBox="1"/>
          <p:nvPr/>
        </p:nvSpPr>
        <p:spPr>
          <a:xfrm>
            <a:off x="971550" y="657225"/>
            <a:ext cx="9701213" cy="369332"/>
          </a:xfrm>
          <a:prstGeom prst="rect">
            <a:avLst/>
          </a:prstGeom>
          <a:noFill/>
        </p:spPr>
        <p:txBody>
          <a:bodyPr wrap="square" rtlCol="0">
            <a:spAutoFit/>
          </a:bodyPr>
          <a:lstStyle/>
          <a:p>
            <a:r>
              <a:rPr lang="en-US" b="1" i="1"/>
              <a:t>How effective team can be developed by students</a:t>
            </a:r>
          </a:p>
        </p:txBody>
      </p:sp>
      <p:sp>
        <p:nvSpPr>
          <p:cNvPr id="3" name="TextBox 2">
            <a:extLst>
              <a:ext uri="{FF2B5EF4-FFF2-40B4-BE49-F238E27FC236}">
                <a16:creationId xmlns:a16="http://schemas.microsoft.com/office/drawing/2014/main" id="{CA309E6C-2006-ED44-B088-54F3B719BAED}"/>
              </a:ext>
            </a:extLst>
          </p:cNvPr>
          <p:cNvSpPr txBox="1"/>
          <p:nvPr/>
        </p:nvSpPr>
        <p:spPr>
          <a:xfrm>
            <a:off x="971550" y="1400174"/>
            <a:ext cx="10815638" cy="4801314"/>
          </a:xfrm>
          <a:prstGeom prst="rect">
            <a:avLst/>
          </a:prstGeom>
          <a:noFill/>
        </p:spPr>
        <p:txBody>
          <a:bodyPr wrap="square" lIns="91440" tIns="45720" rIns="91440" bIns="45720" rtlCol="0" anchor="t">
            <a:spAutoFit/>
          </a:bodyPr>
          <a:lstStyle/>
          <a:p>
            <a:r>
              <a:rPr lang="en-US"/>
              <a:t>By working collaborative and prioritizing each member’s responsibility can a team achieve success. Because all students at the University of Wales Trinity Saint David have diverse perspectives, this is a crucial element for them to consider. The Tuckman model can be used to create effective team formation.</a:t>
            </a:r>
          </a:p>
          <a:p>
            <a:endParaRPr lang="en-US"/>
          </a:p>
          <a:p>
            <a:r>
              <a:rPr lang="en-US" b="1" i="1" u="sng"/>
              <a:t>Tuckman model</a:t>
            </a:r>
          </a:p>
          <a:p>
            <a:r>
              <a:rPr lang="en-US"/>
              <a:t>This model is important in the formation of a successful team since it outlines how objects or the task provided can be handled by students from the beginning to the end. This model is broken into the following sections, which are listed below:</a:t>
            </a:r>
          </a:p>
          <a:p>
            <a:pPr marL="285750" indent="-285750">
              <a:buFont typeface="Arial" panose="020B0604020202020204" pitchFamily="34" charset="0"/>
              <a:buChar char="•"/>
            </a:pPr>
            <a:r>
              <a:rPr lang="en-US" b="1"/>
              <a:t>Forming: </a:t>
            </a:r>
            <a:r>
              <a:rPr lang="en-US"/>
              <a:t>The formation step entails forming a group of pupils, with the head or leader of that group providing direction on how the job should be completed. This is simply a student formation in which their roles and  responsabillities are unclear, and they strive to figure out what the team’s goals are.</a:t>
            </a:r>
            <a:endParaRPr lang="en-US">
              <a:cs typeface="Calibri"/>
            </a:endParaRPr>
          </a:p>
          <a:p>
            <a:pPr marL="285750" indent="-285750">
              <a:buFont typeface="Arial" panose="020B0604020202020204" pitchFamily="34" charset="0"/>
              <a:buChar char="•"/>
            </a:pPr>
            <a:r>
              <a:rPr lang="en-US" b="1"/>
              <a:t>Storming:</a:t>
            </a:r>
            <a:r>
              <a:rPr lang="en-US"/>
              <a:t> This is the most difficult level, in which students must explain duties in a team on their own, which will be a difficult assignment for all team members . The reason for this is because people usually do not agree with the opinions of others because they believe they are superior.  Although there is more clarity in the team objectives, there are still certain obstacles. Difficulty arises when people are not able to understand the roles that are assigned to them.</a:t>
            </a:r>
            <a:endParaRPr lang="en-US" b="1"/>
          </a:p>
          <a:p>
            <a:pPr marL="285750" indent="-285750">
              <a:buFont typeface="Arial" panose="020B0604020202020204" pitchFamily="34" charset="0"/>
              <a:buChar char="•"/>
            </a:pPr>
            <a:endParaRPr lang="en-US" b="1"/>
          </a:p>
        </p:txBody>
      </p:sp>
      <p:sp>
        <p:nvSpPr>
          <p:cNvPr id="4" name="TextBox 3">
            <a:extLst>
              <a:ext uri="{FF2B5EF4-FFF2-40B4-BE49-F238E27FC236}">
                <a16:creationId xmlns:a16="http://schemas.microsoft.com/office/drawing/2014/main" id="{296C78BE-F13C-A742-A1F9-E74C08472CA0}"/>
              </a:ext>
            </a:extLst>
          </p:cNvPr>
          <p:cNvSpPr txBox="1"/>
          <p:nvPr/>
        </p:nvSpPr>
        <p:spPr>
          <a:xfrm>
            <a:off x="10672763" y="6201488"/>
            <a:ext cx="1271587" cy="369332"/>
          </a:xfrm>
          <a:prstGeom prst="rect">
            <a:avLst/>
          </a:prstGeom>
          <a:noFill/>
        </p:spPr>
        <p:txBody>
          <a:bodyPr wrap="square" rtlCol="0">
            <a:spAutoFit/>
          </a:bodyPr>
          <a:lstStyle/>
          <a:p>
            <a:r>
              <a:rPr lang="en-US"/>
              <a:t>3.</a:t>
            </a:r>
          </a:p>
        </p:txBody>
      </p:sp>
    </p:spTree>
    <p:extLst>
      <p:ext uri="{BB962C8B-B14F-4D97-AF65-F5344CB8AC3E}">
        <p14:creationId xmlns:p14="http://schemas.microsoft.com/office/powerpoint/2010/main" val="224786787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8601EC9-64CA-5346-8645-EA9606BADAA9}"/>
              </a:ext>
            </a:extLst>
          </p:cNvPr>
          <p:cNvSpPr txBox="1"/>
          <p:nvPr/>
        </p:nvSpPr>
        <p:spPr>
          <a:xfrm>
            <a:off x="914400" y="857250"/>
            <a:ext cx="9458325" cy="4247317"/>
          </a:xfrm>
          <a:prstGeom prst="rect">
            <a:avLst/>
          </a:prstGeom>
          <a:noFill/>
        </p:spPr>
        <p:txBody>
          <a:bodyPr wrap="square" lIns="91440" tIns="45720" rIns="91440" bIns="45720" rtlCol="0" anchor="t">
            <a:spAutoFit/>
          </a:bodyPr>
          <a:lstStyle/>
          <a:p>
            <a:pPr marL="285750" indent="-285750">
              <a:buFont typeface="Arial" panose="020B0604020202020204" pitchFamily="34" charset="0"/>
              <a:buChar char="•"/>
            </a:pPr>
            <a:r>
              <a:rPr lang="en-US" b="1"/>
              <a:t>Norming: </a:t>
            </a:r>
            <a:r>
              <a:rPr lang="en-US"/>
              <a:t>At this stage the team comes together and everyone understand and accepts their roles and  responsibilities . Here, the team discusses the aim in order to accomplish the topic through teamwork. Ability to cooperate in the students starts to develop which helps in dissolving disparities that exist in the team. As a result, team performance improves.</a:t>
            </a:r>
          </a:p>
          <a:p>
            <a:pPr marL="285750" indent="-285750">
              <a:buFont typeface="Arial" panose="020B0604020202020204" pitchFamily="34" charset="0"/>
              <a:buChar char="•"/>
            </a:pPr>
            <a:r>
              <a:rPr lang="en-US" b="1"/>
              <a:t>Performing: </a:t>
            </a:r>
            <a:r>
              <a:rPr lang="en-US"/>
              <a:t>This is considered as final stage which stars as the student starts to work cooperatively and diligently to achieve team’s goals. They act in unison, and students who previously disagree on issues begin to agree on all of the </a:t>
            </a:r>
            <a:r>
              <a:rPr lang="en-US" err="1"/>
              <a:t>elments</a:t>
            </a:r>
            <a:r>
              <a:rPr lang="en-US"/>
              <a:t> that will aid them in the team’s success.</a:t>
            </a:r>
          </a:p>
          <a:p>
            <a:endParaRPr lang="en-US" b="1"/>
          </a:p>
          <a:p>
            <a:r>
              <a:rPr lang="en-US" b="1"/>
              <a:t>Impact of effective team-work  for team success.</a:t>
            </a:r>
          </a:p>
          <a:p>
            <a:r>
              <a:rPr lang="en-US"/>
              <a:t>When all of the students work together with the same vision and clear goals, it is called successful teamwork. They will work diligently to meet targets, and their interpersonal relationships will aid in resolving any issues they may encounter in their appointed function. There are a variety of factors that influence teamwork:</a:t>
            </a:r>
          </a:p>
          <a:p>
            <a:endParaRPr lang="en-US" b="1"/>
          </a:p>
        </p:txBody>
      </p:sp>
      <p:sp>
        <p:nvSpPr>
          <p:cNvPr id="4" name="TextBox 3">
            <a:extLst>
              <a:ext uri="{FF2B5EF4-FFF2-40B4-BE49-F238E27FC236}">
                <a16:creationId xmlns:a16="http://schemas.microsoft.com/office/drawing/2014/main" id="{5DE52EFC-9122-3744-A26F-C6468F794FEE}"/>
              </a:ext>
            </a:extLst>
          </p:cNvPr>
          <p:cNvSpPr txBox="1"/>
          <p:nvPr/>
        </p:nvSpPr>
        <p:spPr>
          <a:xfrm>
            <a:off x="11101388" y="6043613"/>
            <a:ext cx="800100" cy="369332"/>
          </a:xfrm>
          <a:prstGeom prst="rect">
            <a:avLst/>
          </a:prstGeom>
          <a:noFill/>
        </p:spPr>
        <p:txBody>
          <a:bodyPr wrap="square" rtlCol="0">
            <a:spAutoFit/>
          </a:bodyPr>
          <a:lstStyle/>
          <a:p>
            <a:r>
              <a:rPr lang="en-US"/>
              <a:t>4.</a:t>
            </a:r>
          </a:p>
        </p:txBody>
      </p:sp>
    </p:spTree>
    <p:extLst>
      <p:ext uri="{BB962C8B-B14F-4D97-AF65-F5344CB8AC3E}">
        <p14:creationId xmlns:p14="http://schemas.microsoft.com/office/powerpoint/2010/main" val="334840319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2B2C578-E9F6-BF46-84E8-3FF15E65DA09}"/>
              </a:ext>
            </a:extLst>
          </p:cNvPr>
          <p:cNvSpPr txBox="1"/>
          <p:nvPr/>
        </p:nvSpPr>
        <p:spPr>
          <a:xfrm>
            <a:off x="628650" y="371475"/>
            <a:ext cx="11344275" cy="4801314"/>
          </a:xfrm>
          <a:prstGeom prst="rect">
            <a:avLst/>
          </a:prstGeom>
          <a:noFill/>
        </p:spPr>
        <p:txBody>
          <a:bodyPr wrap="square" lIns="91440" tIns="45720" rIns="91440" bIns="45720" rtlCol="0" anchor="t">
            <a:spAutoFit/>
          </a:bodyPr>
          <a:lstStyle/>
          <a:p>
            <a:pPr marL="285750" indent="-285750">
              <a:buFont typeface="Arial" panose="020B0604020202020204" pitchFamily="34" charset="0"/>
              <a:buChar char="•"/>
            </a:pPr>
            <a:r>
              <a:rPr lang="en-US" b="1"/>
              <a:t>Interpersonal skills: </a:t>
            </a:r>
            <a:r>
              <a:rPr lang="en-US"/>
              <a:t>Interpersonal skills are those that aid in good communication with others. This is necessary for forming an effective team that can collaborate effectively in order to complete the agenda. Students that are groped to work on a presentation will need this competence so that they understand their responsibilities and how to do them efficiently. Lack of communication result in chaos in the work of the students, they take decisions on their own.</a:t>
            </a:r>
            <a:endParaRPr lang="en-US">
              <a:cs typeface="Calibri"/>
            </a:endParaRPr>
          </a:p>
          <a:p>
            <a:pPr marL="285750" indent="-285750">
              <a:buFont typeface="Arial" panose="020B0604020202020204" pitchFamily="34" charset="0"/>
              <a:buChar char="•"/>
            </a:pPr>
            <a:r>
              <a:rPr lang="en-US" b="1"/>
              <a:t>Establish trust: </a:t>
            </a:r>
            <a:r>
              <a:rPr lang="en-US"/>
              <a:t>Because team work is done on an individual level, yet it must be done collectively, it is critical that team connections be built on a foundation of trust. When this factor is present, the team will be able to innovate, and the ideas will be put to use in the completion of a certain mission. Students who will be prepared for the presentation will be required this trust component in order for each student to work productively toward the same goal.</a:t>
            </a:r>
          </a:p>
          <a:p>
            <a:pPr marL="285750" indent="-285750">
              <a:buFont typeface="Arial" panose="020B0604020202020204" pitchFamily="34" charset="0"/>
              <a:buChar char="•"/>
            </a:pPr>
            <a:r>
              <a:rPr lang="en-US" b="1"/>
              <a:t>Accountability: </a:t>
            </a:r>
            <a:r>
              <a:rPr lang="en-US"/>
              <a:t>When individual are required to work in a group, accountability is crucial since it aids in maintaining</a:t>
            </a:r>
          </a:p>
          <a:p>
            <a:r>
              <a:rPr lang="en-US"/>
              <a:t> a fair and balanced work balance. When the tam is held accountable for the task that they have been assigned, they will be able to reach the objectives and adhere to all of the team’s obligation, which will aid in the achievement of success. Students who will assist with the presentation must be responsible for the tsks assigned to them.</a:t>
            </a:r>
            <a:endParaRPr lang="en-US">
              <a:cs typeface="Calibri"/>
            </a:endParaRPr>
          </a:p>
          <a:p>
            <a:pPr marL="285750" indent="-285750">
              <a:buFont typeface="Arial" panose="020B0604020202020204" pitchFamily="34" charset="0"/>
              <a:buChar char="•"/>
            </a:pPr>
            <a:r>
              <a:rPr lang="en-US" b="1"/>
              <a:t>Team cohesive: </a:t>
            </a:r>
            <a:r>
              <a:rPr lang="en-US"/>
              <a:t>Team cohesiveness refers to how members of a group work together to achieve a common goal, and it is an essential component of successful teamwork. This term simply suggests that the students who will be working on the presentation will be focused on attaining the goals that have been established through team formation.</a:t>
            </a:r>
          </a:p>
          <a:p>
            <a:pPr marL="285750" indent="-285750">
              <a:buFont typeface="Arial" panose="020B0604020202020204" pitchFamily="34" charset="0"/>
              <a:buChar char="•"/>
            </a:pPr>
            <a:endParaRPr lang="en-US" b="1"/>
          </a:p>
        </p:txBody>
      </p:sp>
      <p:sp>
        <p:nvSpPr>
          <p:cNvPr id="3" name="TextBox 2">
            <a:extLst>
              <a:ext uri="{FF2B5EF4-FFF2-40B4-BE49-F238E27FC236}">
                <a16:creationId xmlns:a16="http://schemas.microsoft.com/office/drawing/2014/main" id="{88F7CF84-50EB-A84E-B29B-7263EE5F241C}"/>
              </a:ext>
            </a:extLst>
          </p:cNvPr>
          <p:cNvSpPr txBox="1"/>
          <p:nvPr/>
        </p:nvSpPr>
        <p:spPr>
          <a:xfrm>
            <a:off x="11229975" y="6300788"/>
            <a:ext cx="842963" cy="369332"/>
          </a:xfrm>
          <a:prstGeom prst="rect">
            <a:avLst/>
          </a:prstGeom>
          <a:noFill/>
        </p:spPr>
        <p:txBody>
          <a:bodyPr wrap="square" rtlCol="0">
            <a:spAutoFit/>
          </a:bodyPr>
          <a:lstStyle/>
          <a:p>
            <a:r>
              <a:rPr lang="en-US"/>
              <a:t>5.</a:t>
            </a:r>
          </a:p>
        </p:txBody>
      </p:sp>
    </p:spTree>
    <p:extLst>
      <p:ext uri="{BB962C8B-B14F-4D97-AF65-F5344CB8AC3E}">
        <p14:creationId xmlns:p14="http://schemas.microsoft.com/office/powerpoint/2010/main" val="88431139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11A1D41-B05F-FE47-9960-6B41C00E02D7}"/>
              </a:ext>
            </a:extLst>
          </p:cNvPr>
          <p:cNvSpPr txBox="1"/>
          <p:nvPr/>
        </p:nvSpPr>
        <p:spPr>
          <a:xfrm>
            <a:off x="700088" y="700088"/>
            <a:ext cx="11044237" cy="5632311"/>
          </a:xfrm>
          <a:prstGeom prst="rect">
            <a:avLst/>
          </a:prstGeom>
          <a:noFill/>
        </p:spPr>
        <p:txBody>
          <a:bodyPr wrap="square" lIns="91440" tIns="45720" rIns="91440" bIns="45720" rtlCol="0" anchor="t">
            <a:spAutoFit/>
          </a:bodyPr>
          <a:lstStyle/>
          <a:p>
            <a:r>
              <a:rPr lang="en-US" b="1"/>
              <a:t>Explain the barriers for effective team-working</a:t>
            </a:r>
          </a:p>
          <a:p>
            <a:endParaRPr lang="en-US"/>
          </a:p>
          <a:p>
            <a:r>
              <a:rPr lang="en-US"/>
              <a:t>Barriers are obstacles that team must overcome in order to operate together. These obstacles might arise as a result of operate together. These obstacles might arise as a result of disagreements or poorly managed work. There are a variety of obstacles that the team must overcome in order to increase their efficiency and such obstacles are outlined below:</a:t>
            </a:r>
          </a:p>
          <a:p>
            <a:pPr marL="285750" indent="-285750">
              <a:buFont typeface="Arial" panose="020B0604020202020204" pitchFamily="34" charset="0"/>
              <a:buChar char="•"/>
            </a:pPr>
            <a:r>
              <a:rPr lang="en-US" b="1"/>
              <a:t>Individuals avoiding their duties:  </a:t>
            </a:r>
            <a:r>
              <a:rPr lang="en-US"/>
              <a:t> Individuals who do not complete the duties that are assigned to them, which is the major impediment to a team’s success. The reason for this is that they priorities their own work, which they enjoy, rather than focusing on the team role that they must do. This can cause dissatisfaction </a:t>
            </a:r>
            <a:r>
              <a:rPr lang="en-US" err="1"/>
              <a:t>aloung</a:t>
            </a:r>
            <a:r>
              <a:rPr lang="en-US"/>
              <a:t> members of a team, making it less successful. It could be as a result of not being able to clearly define the standards and rules by which individuals do not feel compelled to perform their duties.</a:t>
            </a:r>
            <a:endParaRPr lang="en-US">
              <a:cs typeface="Calibri"/>
            </a:endParaRPr>
          </a:p>
          <a:p>
            <a:pPr marL="285750" indent="-285750">
              <a:buFont typeface="Arial" panose="020B0604020202020204" pitchFamily="34" charset="0"/>
              <a:buChar char="•"/>
            </a:pPr>
            <a:r>
              <a:rPr lang="en-US" b="1"/>
              <a:t>Lack of discussions: </a:t>
            </a:r>
            <a:r>
              <a:rPr lang="en-US"/>
              <a:t>Another aspect that can make teamwork less effective on the teams for which the team was formed is a lack of discussion. It is critical that the team </a:t>
            </a:r>
            <a:r>
              <a:rPr lang="en-US" err="1"/>
              <a:t>wroked</a:t>
            </a:r>
            <a:r>
              <a:rPr lang="en-US"/>
              <a:t> together and shares their ideas and opinions in front of everyone during the conversation. For the group presentation to which students have been assigned, it is critical that they all communicate with one other and discuss the teams in order for the task to be completed efficiently.</a:t>
            </a:r>
          </a:p>
          <a:p>
            <a:pPr marL="285750" indent="-285750">
              <a:buFont typeface="Arial" panose="020B0604020202020204" pitchFamily="34" charset="0"/>
              <a:buChar char="•"/>
            </a:pPr>
            <a:r>
              <a:rPr lang="en-US" b="1"/>
              <a:t>Conflicts:</a:t>
            </a:r>
            <a:r>
              <a:rPr lang="en-US"/>
              <a:t> It has been observed that there is a risk of conflict in a team setting, which obstruct the team’s progress and renders the job ineffective. Conflicts typically emerge when people’s opinions and ideas do not align in the way that is required, this happens when everyone thinks themselves as superior. This can be resolved if all of the things and decisions are made collectively so that the team’s goals are met in the end.</a:t>
            </a:r>
            <a:endParaRPr lang="en-US" b="1"/>
          </a:p>
        </p:txBody>
      </p:sp>
      <p:sp>
        <p:nvSpPr>
          <p:cNvPr id="3" name="TextBox 2">
            <a:extLst>
              <a:ext uri="{FF2B5EF4-FFF2-40B4-BE49-F238E27FC236}">
                <a16:creationId xmlns:a16="http://schemas.microsoft.com/office/drawing/2014/main" id="{964A54D9-C4EA-434F-A25B-D6B6CDE36DD9}"/>
              </a:ext>
            </a:extLst>
          </p:cNvPr>
          <p:cNvSpPr txBox="1"/>
          <p:nvPr/>
        </p:nvSpPr>
        <p:spPr>
          <a:xfrm>
            <a:off x="11301413" y="6332399"/>
            <a:ext cx="657225" cy="369332"/>
          </a:xfrm>
          <a:prstGeom prst="rect">
            <a:avLst/>
          </a:prstGeom>
          <a:noFill/>
        </p:spPr>
        <p:txBody>
          <a:bodyPr wrap="square" rtlCol="0">
            <a:spAutoFit/>
          </a:bodyPr>
          <a:lstStyle/>
          <a:p>
            <a:r>
              <a:rPr lang="en-US"/>
              <a:t>6.</a:t>
            </a:r>
          </a:p>
        </p:txBody>
      </p:sp>
    </p:spTree>
    <p:extLst>
      <p:ext uri="{BB962C8B-B14F-4D97-AF65-F5344CB8AC3E}">
        <p14:creationId xmlns:p14="http://schemas.microsoft.com/office/powerpoint/2010/main" val="193559073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D9F3D3E-66C4-1042-A5E7-AA9C65DFD3AF}"/>
              </a:ext>
            </a:extLst>
          </p:cNvPr>
          <p:cNvSpPr txBox="1"/>
          <p:nvPr/>
        </p:nvSpPr>
        <p:spPr>
          <a:xfrm>
            <a:off x="542925" y="485775"/>
            <a:ext cx="10515600" cy="1200329"/>
          </a:xfrm>
          <a:prstGeom prst="rect">
            <a:avLst/>
          </a:prstGeom>
          <a:noFill/>
        </p:spPr>
        <p:txBody>
          <a:bodyPr wrap="square" lIns="91440" tIns="45720" rIns="91440" bIns="45720" rtlCol="0" anchor="t">
            <a:spAutoFit/>
          </a:bodyPr>
          <a:lstStyle/>
          <a:p>
            <a:pPr marL="285750" indent="-285750">
              <a:buFont typeface="Arial" panose="020B0604020202020204" pitchFamily="34" charset="0"/>
              <a:buChar char="•"/>
            </a:pPr>
            <a:r>
              <a:rPr lang="en-US" b="1"/>
              <a:t>Lack of team skills: </a:t>
            </a:r>
            <a:r>
              <a:rPr lang="en-US"/>
              <a:t>It is critical for kids to bulied team skills so that they can understand how they must perform., This includes communication and collaborative abilities so that people can work together with others. It is critical for students to develop these skills in order for their presentations to be successful, because if they do not know how effectively in a group, the team will suffer greatly.</a:t>
            </a:r>
            <a:endParaRPr lang="en-US" b="1"/>
          </a:p>
        </p:txBody>
      </p:sp>
      <p:sp>
        <p:nvSpPr>
          <p:cNvPr id="3" name="TextBox 2">
            <a:extLst>
              <a:ext uri="{FF2B5EF4-FFF2-40B4-BE49-F238E27FC236}">
                <a16:creationId xmlns:a16="http://schemas.microsoft.com/office/drawing/2014/main" id="{5B3217F4-1EA4-C846-99B5-8A958CD85901}"/>
              </a:ext>
            </a:extLst>
          </p:cNvPr>
          <p:cNvSpPr txBox="1"/>
          <p:nvPr/>
        </p:nvSpPr>
        <p:spPr>
          <a:xfrm>
            <a:off x="11058525" y="6029325"/>
            <a:ext cx="900113" cy="369332"/>
          </a:xfrm>
          <a:prstGeom prst="rect">
            <a:avLst/>
          </a:prstGeom>
          <a:noFill/>
        </p:spPr>
        <p:txBody>
          <a:bodyPr wrap="square" rtlCol="0">
            <a:spAutoFit/>
          </a:bodyPr>
          <a:lstStyle/>
          <a:p>
            <a:r>
              <a:rPr lang="en-US"/>
              <a:t>7.</a:t>
            </a:r>
          </a:p>
        </p:txBody>
      </p:sp>
    </p:spTree>
    <p:extLst>
      <p:ext uri="{BB962C8B-B14F-4D97-AF65-F5344CB8AC3E}">
        <p14:creationId xmlns:p14="http://schemas.microsoft.com/office/powerpoint/2010/main" val="310824449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255E1AE-2DAC-394C-AFCD-080A48296092}"/>
              </a:ext>
            </a:extLst>
          </p:cNvPr>
          <p:cNvSpPr txBox="1"/>
          <p:nvPr/>
        </p:nvSpPr>
        <p:spPr>
          <a:xfrm>
            <a:off x="857250" y="197346"/>
            <a:ext cx="9872663" cy="6463308"/>
          </a:xfrm>
          <a:prstGeom prst="rect">
            <a:avLst/>
          </a:prstGeom>
          <a:noFill/>
        </p:spPr>
        <p:txBody>
          <a:bodyPr wrap="square" lIns="91440" tIns="45720" rIns="91440" bIns="45720" rtlCol="0" anchor="t">
            <a:spAutoFit/>
          </a:bodyPr>
          <a:lstStyle/>
          <a:p>
            <a:r>
              <a:rPr lang="en-US" b="1"/>
              <a:t>What are the roles which are required to create a cohesive and effective team?</a:t>
            </a:r>
          </a:p>
          <a:p>
            <a:endParaRPr lang="en-US"/>
          </a:p>
          <a:p>
            <a:pPr algn="ctr"/>
            <a:r>
              <a:rPr lang="en-US"/>
              <a:t>The term “cohesive team” refers to a group that is united and works together to achieve a common goal. A productive team, on the other hand is defined as one that has a clear direction and a spirit of collaboration with everyone because they recognize that this is the most effective means o attaining the goals, however, there are some jobs that are critical to forming a cohesive and productive team, and these are listed below:</a:t>
            </a:r>
          </a:p>
          <a:p>
            <a:pPr marL="285750" indent="-285750" algn="ctr">
              <a:buFont typeface="Arial" panose="020B0604020202020204" pitchFamily="34" charset="0"/>
              <a:buChar char="•"/>
            </a:pPr>
            <a:r>
              <a:rPr lang="en-US" b="1"/>
              <a:t>Coach and Trainer: </a:t>
            </a:r>
            <a:r>
              <a:rPr lang="en-US"/>
              <a:t>A coach’s role in the success of a lead is to foster an attitude in which all team members are working towards  the same goals. People who are new to the job or have never done the job before may lack the necessary skills to function in a team. A coach’s job is to provide them the right an accurate direction so that they can act </a:t>
            </a:r>
            <a:r>
              <a:rPr lang="en-US" err="1"/>
              <a:t>appropriatelly</a:t>
            </a:r>
            <a:r>
              <a:rPr lang="en-US"/>
              <a:t>. University students working in groups are required to make a presentation as a group, with the coach’s role being to provide solutions.</a:t>
            </a:r>
          </a:p>
          <a:p>
            <a:pPr marL="285750" indent="-285750" algn="ctr">
              <a:buFont typeface="Arial" panose="020B0604020202020204" pitchFamily="34" charset="0"/>
              <a:buChar char="•"/>
            </a:pPr>
            <a:r>
              <a:rPr lang="en-US" b="1"/>
              <a:t>Motivator:</a:t>
            </a:r>
            <a:r>
              <a:rPr lang="en-US"/>
              <a:t> this refers to the person who lead the team, they must be establish a motivator’s mindset in order to motivate team. The reason for cultivating motivational thoughts to team members  is that they may become apparent at some point that the team is unable to meet the criteria, further it is necessary for the team leader to provide motivation as to how they can complete the tasks without encountering any issues or problems.</a:t>
            </a:r>
          </a:p>
          <a:p>
            <a:pPr marL="285750" indent="-285750" algn="ctr">
              <a:buFont typeface="Arial" panose="020B0604020202020204" pitchFamily="34" charset="0"/>
              <a:buChar char="•"/>
            </a:pPr>
            <a:r>
              <a:rPr lang="en-US" b="1"/>
              <a:t>Conflict resolver: </a:t>
            </a:r>
            <a:r>
              <a:rPr lang="en-US"/>
              <a:t>Conflicts are most commonly seen in teams, and they can emerge as a result of disagreements among team members about how to divide resources correctly, or because people’s views and ideas do not match because one </a:t>
            </a:r>
            <a:r>
              <a:rPr lang="en-US" err="1"/>
              <a:t>persones</a:t>
            </a:r>
            <a:r>
              <a:rPr lang="en-US"/>
              <a:t> wants to perform the assignment one way and the other wants to do it another. So, at this point, any person must be able to resolve conflicts in order to manage all of their affairs and resolve all of their problems.</a:t>
            </a:r>
            <a:endParaRPr lang="en-US" b="1"/>
          </a:p>
        </p:txBody>
      </p:sp>
      <p:sp>
        <p:nvSpPr>
          <p:cNvPr id="3" name="TextBox 2">
            <a:extLst>
              <a:ext uri="{FF2B5EF4-FFF2-40B4-BE49-F238E27FC236}">
                <a16:creationId xmlns:a16="http://schemas.microsoft.com/office/drawing/2014/main" id="{1AD6908C-C641-5C47-8FD0-C18B36BCA9E7}"/>
              </a:ext>
            </a:extLst>
          </p:cNvPr>
          <p:cNvSpPr txBox="1"/>
          <p:nvPr/>
        </p:nvSpPr>
        <p:spPr>
          <a:xfrm>
            <a:off x="11530013" y="6172200"/>
            <a:ext cx="471487" cy="369332"/>
          </a:xfrm>
          <a:prstGeom prst="rect">
            <a:avLst/>
          </a:prstGeom>
          <a:noFill/>
        </p:spPr>
        <p:txBody>
          <a:bodyPr wrap="square" rtlCol="0">
            <a:spAutoFit/>
          </a:bodyPr>
          <a:lstStyle/>
          <a:p>
            <a:r>
              <a:rPr lang="en-US"/>
              <a:t>8.</a:t>
            </a:r>
          </a:p>
        </p:txBody>
      </p:sp>
    </p:spTree>
    <p:extLst>
      <p:ext uri="{BB962C8B-B14F-4D97-AF65-F5344CB8AC3E}">
        <p14:creationId xmlns:p14="http://schemas.microsoft.com/office/powerpoint/2010/main" val="115938720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84EE2A5-62DB-BF47-9E86-542D734F201B}"/>
              </a:ext>
            </a:extLst>
          </p:cNvPr>
          <p:cNvSpPr txBox="1"/>
          <p:nvPr/>
        </p:nvSpPr>
        <p:spPr>
          <a:xfrm>
            <a:off x="688446" y="111125"/>
            <a:ext cx="10086975" cy="3970318"/>
          </a:xfrm>
          <a:prstGeom prst="rect">
            <a:avLst/>
          </a:prstGeom>
          <a:noFill/>
        </p:spPr>
        <p:txBody>
          <a:bodyPr wrap="square" lIns="91440" tIns="45720" rIns="91440" bIns="45720" rtlCol="0" anchor="t">
            <a:spAutoFit/>
          </a:bodyPr>
          <a:lstStyle/>
          <a:p>
            <a:r>
              <a:rPr lang="en-US" b="1" i="1"/>
              <a:t>Conclusion</a:t>
            </a:r>
            <a:endParaRPr lang="en-US" i="1"/>
          </a:p>
          <a:p>
            <a:endParaRPr lang="en-US"/>
          </a:p>
          <a:p>
            <a:r>
              <a:rPr lang="en-US"/>
              <a:t>From the preceding discussion, it has been </a:t>
            </a:r>
            <a:r>
              <a:rPr lang="en-US" err="1"/>
              <a:t>analised</a:t>
            </a:r>
            <a:r>
              <a:rPr lang="en-US"/>
              <a:t> that through the effective team work the complicated tasks can be solved if the members tend to work collectively. Effective team need lot of knowledge and skills that has been developed by every individual in terms of making it a prosperous one. There are several barriers that exist while developing a team which effects the overall growth. Hence, the leader is liable to solve the problems that occurs on the group, effective solving pf problem would help in achieving success.</a:t>
            </a:r>
          </a:p>
          <a:p>
            <a:endParaRPr lang="en-US"/>
          </a:p>
          <a:p>
            <a:r>
              <a:rPr lang="en-US" b="1"/>
              <a:t>REFERENCES</a:t>
            </a:r>
          </a:p>
          <a:p>
            <a:r>
              <a:rPr lang="en-US"/>
              <a:t>BOOKS AND JOURNALS </a:t>
            </a:r>
          </a:p>
          <a:p>
            <a:r>
              <a:rPr lang="en-US" err="1"/>
              <a:t>Ingham,B</a:t>
            </a:r>
            <a:r>
              <a:rPr lang="en-US"/>
              <a:t> and et, al., 2020. Development and psychometric properties of a team formulation measure in intellectual disabilities services. Journal of Applied research in intellectual disabilities, 33(3), pp.625-631.</a:t>
            </a:r>
          </a:p>
          <a:p>
            <a:endParaRPr lang="en-US"/>
          </a:p>
        </p:txBody>
      </p:sp>
      <p:sp>
        <p:nvSpPr>
          <p:cNvPr id="3" name="Rectangle 1">
            <a:extLst>
              <a:ext uri="{FF2B5EF4-FFF2-40B4-BE49-F238E27FC236}">
                <a16:creationId xmlns:a16="http://schemas.microsoft.com/office/drawing/2014/main" id="{AFDFB87F-464D-7947-A5F0-0DEB92F90B39}"/>
              </a:ext>
            </a:extLst>
          </p:cNvPr>
          <p:cNvSpPr>
            <a:spLocks noChangeArrowheads="1"/>
          </p:cNvSpPr>
          <p:nvPr/>
        </p:nvSpPr>
        <p:spPr bwMode="auto">
          <a:xfrm>
            <a:off x="686609" y="3621490"/>
            <a:ext cx="159071057" cy="31393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ctr" latinLnBrk="0" hangingPunct="0">
              <a:lnSpc>
                <a:spcPct val="100000"/>
              </a:lnSpc>
              <a:spcBef>
                <a:spcPct val="0"/>
              </a:spcBef>
              <a:spcAft>
                <a:spcPct val="0"/>
              </a:spcAft>
              <a:buClrTx/>
              <a:buSzTx/>
              <a:buFontTx/>
              <a:buNone/>
              <a:tabLst/>
            </a:pPr>
            <a:r>
              <a:rPr kumimoji="0" lang="en-US" altLang="en-US" sz="1800" b="0" i="0" u="none" strike="noStrike" cap="none" normalizeH="0" baseline="0" err="1">
                <a:ln>
                  <a:noFill/>
                </a:ln>
                <a:solidFill>
                  <a:schemeClr val="tx1"/>
                </a:solidFill>
                <a:effectLst/>
                <a:latin typeface="inherit"/>
              </a:rPr>
              <a:t>Kesselheim</a:t>
            </a:r>
            <a:r>
              <a:rPr kumimoji="0" lang="en-US" altLang="en-US" sz="1800" b="0" i="0" u="none" strike="noStrike" cap="none" normalizeH="0" baseline="0">
                <a:ln>
                  <a:noFill/>
                </a:ln>
                <a:solidFill>
                  <a:schemeClr val="tx1"/>
                </a:solidFill>
                <a:effectLst/>
                <a:latin typeface="inherit"/>
              </a:rPr>
              <a:t>, J.C and et. al., 2019. Discharge day: </a:t>
            </a:r>
          </a:p>
          <a:p>
            <a:pPr marL="0" marR="0" lvl="0" indent="0" algn="l" defTabSz="914400" rtl="0" eaLnBrk="0" fontAlgn="ctr" latinLnBrk="0" hangingPunct="0">
              <a:lnSpc>
                <a:spcPct val="100000"/>
              </a:lnSpc>
              <a:spcBef>
                <a:spcPct val="0"/>
              </a:spcBef>
              <a:spcAft>
                <a:spcPct val="0"/>
              </a:spcAft>
              <a:buClrTx/>
              <a:buSzTx/>
              <a:buFontTx/>
              <a:buNone/>
              <a:tabLst/>
            </a:pPr>
            <a:r>
              <a:rPr kumimoji="0" lang="en-US" altLang="en-US" sz="1800" b="0" i="0" u="none" strike="noStrike" cap="none" normalizeH="0" baseline="0">
                <a:ln>
                  <a:noFill/>
                </a:ln>
                <a:solidFill>
                  <a:schemeClr val="tx1"/>
                </a:solidFill>
                <a:effectLst/>
                <a:latin typeface="inherit"/>
              </a:rPr>
              <a:t>a case-based interprofessional exercise about team collaboration in pediatrics. </a:t>
            </a:r>
          </a:p>
          <a:p>
            <a:pPr fontAlgn="ctr"/>
            <a:r>
              <a:rPr kumimoji="0" lang="en-US" altLang="en-US" sz="1800" b="0" i="0" u="none" strike="noStrike" cap="none" normalizeH="0" baseline="0" err="1">
                <a:ln>
                  <a:noFill/>
                </a:ln>
                <a:effectLst/>
                <a:latin typeface="inherit"/>
              </a:rPr>
              <a:t>MedEdPORTAL</a:t>
            </a:r>
            <a:r>
              <a:rPr kumimoji="0" lang="en-US" altLang="en-US" sz="1800" b="0" i="0" u="none" strike="noStrike" cap="none" normalizeH="0" baseline="0">
                <a:ln>
                  <a:noFill/>
                </a:ln>
                <a:effectLst/>
                <a:latin typeface="inherit"/>
              </a:rPr>
              <a:t>, 15. Litchfield, R.C and et. al., 2018. when team identity helps innovation and when it hurts:</a:t>
            </a:r>
            <a:endParaRPr lang="en-US" altLang="en-US">
              <a:latin typeface="inherit"/>
            </a:endParaRPr>
          </a:p>
          <a:p>
            <a:r>
              <a:rPr lang="en-US" altLang="en-US">
                <a:latin typeface="inherit"/>
              </a:rPr>
              <a:t> </a:t>
            </a:r>
            <a:r>
              <a:rPr kumimoji="0" lang="en-US" altLang="en-US" sz="1800" b="0" i="0" u="none" strike="noStrike" cap="none" normalizeH="0" baseline="0">
                <a:ln>
                  <a:noFill/>
                </a:ln>
                <a:effectLst/>
                <a:latin typeface="inherit"/>
              </a:rPr>
              <a:t>team identity and</a:t>
            </a:r>
            <a:r>
              <a:rPr lang="en-US" altLang="en-US">
                <a:latin typeface="inherit"/>
              </a:rPr>
              <a:t> </a:t>
            </a:r>
            <a:r>
              <a:rPr kumimoji="0" lang="en-US" altLang="en-US" sz="1800" b="0" i="0" u="none" strike="noStrike" cap="none" normalizeH="0" baseline="0">
                <a:ln>
                  <a:noFill/>
                </a:ln>
                <a:effectLst/>
                <a:latin typeface="inherit"/>
              </a:rPr>
              <a:t>its relationship to team and cross‐team innovative behavior. Journal of Product Innovation</a:t>
            </a:r>
            <a:r>
              <a:rPr lang="en-US" altLang="en-US">
                <a:latin typeface="inherit"/>
              </a:rPr>
              <a:t> </a:t>
            </a:r>
            <a:endParaRPr lang="en-US">
              <a:cs typeface="Arial" panose="020B0604020202020204" pitchFamily="34" charset="0"/>
            </a:endParaRPr>
          </a:p>
          <a:p>
            <a:r>
              <a:rPr kumimoji="0" lang="en-US" altLang="en-US" sz="1800" b="0" i="0" u="none" strike="noStrike" cap="none" normalizeH="0" baseline="0">
                <a:ln>
                  <a:noFill/>
                </a:ln>
                <a:effectLst/>
                <a:latin typeface="inherit"/>
              </a:rPr>
              <a:t>Management, 35(3), pp.350-366.</a:t>
            </a:r>
            <a:r>
              <a:rPr lang="en-US" altLang="en-US">
                <a:latin typeface="inherit"/>
              </a:rPr>
              <a:t> </a:t>
            </a:r>
            <a:r>
              <a:rPr kumimoji="0" lang="en-US" altLang="en-US" sz="1800" b="0" i="0" u="none" strike="noStrike" cap="none" normalizeH="0" baseline="0" err="1">
                <a:ln>
                  <a:noFill/>
                </a:ln>
                <a:effectLst/>
                <a:latin typeface="inherit"/>
              </a:rPr>
              <a:t>Lyubovnikova</a:t>
            </a:r>
            <a:r>
              <a:rPr kumimoji="0" lang="en-US" altLang="en-US" sz="1800" b="0" i="0" u="none" strike="noStrike" cap="none" normalizeH="0" baseline="0">
                <a:ln>
                  <a:noFill/>
                </a:ln>
                <a:effectLst/>
                <a:latin typeface="inherit"/>
              </a:rPr>
              <a:t>, J and et. al., 2018. Examining the indirect effects of perceived </a:t>
            </a:r>
            <a:endParaRPr lang="en-US">
              <a:cs typeface="Arial" panose="020B0604020202020204" pitchFamily="34" charset="0"/>
            </a:endParaRPr>
          </a:p>
          <a:p>
            <a:r>
              <a:rPr kumimoji="0" lang="en-US" altLang="en-US" sz="1800" b="0" i="0" u="none" strike="noStrike" cap="none" normalizeH="0" baseline="0">
                <a:ln>
                  <a:noFill/>
                </a:ln>
                <a:effectLst/>
                <a:latin typeface="inherit"/>
              </a:rPr>
              <a:t>organizational support for teamwork training on</a:t>
            </a:r>
            <a:r>
              <a:rPr lang="en-US" altLang="en-US">
                <a:latin typeface="inherit"/>
              </a:rPr>
              <a:t> </a:t>
            </a:r>
            <a:r>
              <a:rPr kumimoji="0" lang="en-US" altLang="en-US" sz="1800" b="0" i="0" u="none" strike="noStrike" cap="none" normalizeH="0" baseline="0">
                <a:ln>
                  <a:noFill/>
                </a:ln>
                <a:effectLst/>
                <a:latin typeface="inherit"/>
              </a:rPr>
              <a:t>acute health care team productivity and innovation:</a:t>
            </a:r>
            <a:r>
              <a:rPr lang="en-US" altLang="en-US">
                <a:latin typeface="inherit"/>
              </a:rPr>
              <a:t> </a:t>
            </a:r>
            <a:endParaRPr lang="en-US">
              <a:cs typeface="Arial" panose="020B0604020202020204" pitchFamily="34" charset="0"/>
            </a:endParaRPr>
          </a:p>
          <a:p>
            <a:r>
              <a:rPr kumimoji="0" lang="en-US" altLang="en-US" sz="1800" b="0" i="0" u="none" strike="noStrike" cap="none" normalizeH="0" baseline="0">
                <a:ln>
                  <a:noFill/>
                </a:ln>
                <a:effectLst/>
                <a:latin typeface="inherit"/>
              </a:rPr>
              <a:t>The role of shared objectives. Group &amp; Organization Management,</a:t>
            </a:r>
            <a:r>
              <a:rPr lang="en-US" altLang="en-US">
                <a:latin typeface="inherit"/>
              </a:rPr>
              <a:t> \</a:t>
            </a:r>
            <a:r>
              <a:rPr kumimoji="0" lang="en-US" altLang="en-US" sz="1800" b="0" i="0" u="none" strike="noStrike" cap="none" normalizeH="0" baseline="0">
                <a:ln>
                  <a:noFill/>
                </a:ln>
                <a:effectLst/>
                <a:latin typeface="inherit"/>
              </a:rPr>
              <a:t>43(3), pp.382-413. Neumeyer, X. </a:t>
            </a:r>
            <a:endParaRPr lang="en-US">
              <a:cs typeface="Arial" panose="020B0604020202020204" pitchFamily="34" charset="0"/>
            </a:endParaRPr>
          </a:p>
          <a:p>
            <a:r>
              <a:rPr kumimoji="0" lang="en-US" altLang="en-US" sz="1800" b="0" i="0" u="none" strike="noStrike" cap="none" normalizeH="0" baseline="0">
                <a:ln>
                  <a:noFill/>
                </a:ln>
                <a:effectLst/>
                <a:latin typeface="inherit"/>
              </a:rPr>
              <a:t>and Santos, S.C., 2021. Educating the Engineer Entrepreneur of the Future:</a:t>
            </a:r>
            <a:r>
              <a:rPr lang="en-US" altLang="en-US">
                <a:latin typeface="inherit"/>
              </a:rPr>
              <a:t> </a:t>
            </a:r>
            <a:r>
              <a:rPr kumimoji="0" lang="en-US" altLang="en-US" sz="1800" b="0" i="0" u="none" strike="noStrike" cap="none" normalizeH="0" baseline="0">
                <a:ln>
                  <a:noFill/>
                </a:ln>
                <a:effectLst/>
                <a:latin typeface="inherit"/>
              </a:rPr>
              <a:t>A Team Competency Perspective.</a:t>
            </a:r>
            <a:endParaRPr lang="en-US">
              <a:cs typeface="Arial" panose="020B0604020202020204" pitchFamily="34" charset="0"/>
            </a:endParaRPr>
          </a:p>
          <a:p>
            <a:r>
              <a:rPr lang="en-US" altLang="en-US">
                <a:latin typeface="inherit"/>
              </a:rPr>
              <a:t> </a:t>
            </a:r>
            <a:r>
              <a:rPr kumimoji="0" lang="en-US" altLang="en-US" sz="1800" b="0" i="0" u="none" strike="noStrike" cap="none" normalizeH="0" baseline="0">
                <a:ln>
                  <a:noFill/>
                </a:ln>
                <a:effectLst/>
                <a:latin typeface="inherit"/>
              </a:rPr>
              <a:t>IEEE Transactions on Engineering Management. Osei-Bonsu, N., 2020, June.</a:t>
            </a:r>
            <a:r>
              <a:rPr lang="en-US" altLang="en-US">
                <a:latin typeface="inherit"/>
              </a:rPr>
              <a:t> </a:t>
            </a:r>
            <a:r>
              <a:rPr kumimoji="0" lang="en-US" altLang="en-US" sz="1800" b="0" i="0" u="none" strike="noStrike" cap="none" normalizeH="0" baseline="0">
                <a:ln>
                  <a:noFill/>
                </a:ln>
                <a:effectLst/>
                <a:latin typeface="inherit"/>
              </a:rPr>
              <a:t>Emotional Labour and Turnover</a:t>
            </a:r>
            <a:r>
              <a:rPr lang="en-US" altLang="en-US">
                <a:latin typeface="inherit"/>
              </a:rPr>
              <a:t> </a:t>
            </a:r>
            <a:endParaRPr lang="en-US" altLang="en-US" err="1">
              <a:cs typeface="Arial"/>
            </a:endParaRPr>
          </a:p>
          <a:p>
            <a:r>
              <a:rPr lang="en-US" altLang="en-US" err="1">
                <a:latin typeface="inherit"/>
              </a:rPr>
              <a:t>IntentioAmong</a:t>
            </a:r>
            <a:r>
              <a:rPr kumimoji="0" lang="en-US" altLang="en-US" sz="1800" b="0" i="0" u="none" strike="noStrike" cap="none" normalizeH="0" baseline="0">
                <a:ln>
                  <a:noFill/>
                </a:ln>
                <a:effectLst/>
                <a:latin typeface="inherit"/>
              </a:rPr>
              <a:t> Teachers:</a:t>
            </a:r>
            <a:br>
              <a:rPr lang="en-US" altLang="en-US" sz="1800" b="0" i="0" u="none" strike="noStrike" cap="none" normalizeH="0" baseline="0">
                <a:ln>
                  <a:noFill/>
                </a:ln>
                <a:effectLst/>
              </a:rPr>
            </a:br>
            <a:endParaRPr lang="en-US" altLang="en-US" sz="1800" b="0" i="0" u="none" strike="noStrike" cap="none" normalizeH="0" baseline="0">
              <a:ln>
                <a:noFill/>
              </a:ln>
              <a:effectLst/>
              <a:latin typeface="Arial" panose="020B0604020202020204" pitchFamily="34" charset="0"/>
              <a:cs typeface="Arial"/>
            </a:endParaRPr>
          </a:p>
        </p:txBody>
      </p:sp>
      <p:pic>
        <p:nvPicPr>
          <p:cNvPr id="1026" name="Picture 2" descr="😎">
            <a:extLst>
              <a:ext uri="{FF2B5EF4-FFF2-40B4-BE49-F238E27FC236}">
                <a16:creationId xmlns:a16="http://schemas.microsoft.com/office/drawing/2014/main" id="{5EFB7943-3C2E-B14F-AC45-79E94786D15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4252038" y="-411163"/>
            <a:ext cx="203200" cy="203200"/>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CBB05562-31CC-DF44-8762-880A155AF9A8}"/>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ctr" latinLnBrk="0" hangingPunct="0">
              <a:lnSpc>
                <a:spcPct val="100000"/>
              </a:lnSpc>
              <a:spcBef>
                <a:spcPct val="0"/>
              </a:spcBef>
              <a:spcAft>
                <a:spcPct val="0"/>
              </a:spcAft>
              <a:buClrTx/>
              <a:buSzTx/>
              <a:buFontTx/>
              <a:buNone/>
              <a:tabLst/>
            </a:pPr>
            <a:r>
              <a:rPr kumimoji="0" lang="en-US" altLang="en-US" sz="1100" b="0" i="0" u="none" strike="noStrike" cap="none" normalizeH="0" baseline="0">
                <a:ln>
                  <a:noFill/>
                </a:ln>
                <a:solidFill>
                  <a:srgbClr val="FFFFFF"/>
                </a:solidFill>
                <a:effectLst/>
                <a:latin typeface="system-ui"/>
              </a:rPr>
              <a:t>Kesselheim, J.C and et. al., 2019. Discharge day: a case-based interprofessional exercise about team collaboration in pediatrics. MedEdPORTAL, 15. Litchfield, R.C and et. al., 2018. when team identity helps innovation and when it hurts: team identity and its relationship to team and cross‐team innovative behavior. Journal of Product Innovation Management, 35(3), pp.350-366. Lyubovnikova, J and et. al., 2018. Examining the indirect effects of perceived organizational support for teamwork training on acute health care team productivity and innovation: The role of shared objectives. Group &amp; Organization Management, 43(3), pp.382-413. Neumeyer, X. and Santos, S.C., 2021. Educating the Engineer Entrepreneur of the Future: A Team Competency Perspective. IEEE Transactions on Engineering Management. Osei-Bonsu, N., 2020, June. Emotional Labour and Turnover Intention Among Teachers: The Moderating Role of Team Support. In Advances in Human Factors, Business Management and Leadership: Proceedings of the AHFE 2020 Virtual Conferences on Human Factors, Business Management and Society, and Human Factors in Management and Leadership, July 16-20, 2020, USA (Vol. 1209, p. 131). Springer Nature. Pfeifer, L.E. and Vessey, J.A., 2019. Psychological safety on the healthcare team. Nursing management, 50(  </a:t>
            </a:r>
            <a:r>
              <a:rPr kumimoji="0" lang="en-US" altLang="en-US" sz="1200" b="0" i="0" u="none" strike="noStrike" cap="none" normalizeH="0" baseline="0">
                <a:ln>
                  <a:noFill/>
                </a:ln>
                <a:solidFill>
                  <a:srgbClr val="FFFFFF"/>
                </a:solidFill>
                <a:effectLst/>
                <a:latin typeface="system-ui"/>
              </a:rPr>
              <a:t>      </a:t>
            </a:r>
            <a:r>
              <a:rPr kumimoji="0" lang="en-US" altLang="en-US" sz="1100" b="0" i="0" u="none" strike="noStrike" cap="none" normalizeH="0" baseline="0">
                <a:ln>
                  <a:noFill/>
                </a:ln>
                <a:solidFill>
                  <a:srgbClr val="FFFFFF"/>
                </a:solidFill>
                <a:effectLst/>
                <a:latin typeface="system-ui"/>
              </a:rPr>
              <a:t>, pp.32-38. Stanley, D. and Stanley, K., 2018. Being a member of an team interprofessional. The Road to Nursing, p.243. Widdowson, L. and Barbour, P.J., 2021. Building Top-Performing Teams: A Practical Guide to Team Coaching to Improve Collaboration and Drive Organizational Success. Kogan Page Publishers. Yue, Z.H.U. and Qin, L.I., 2018. The Influence of Team Goal Orientation on Team Creativity—Moderating Effect of Intellectual Stimulation. DEStech Transactions on Social Science, Education and Human Science, (eiem).</a:t>
            </a:r>
            <a:endParaRPr kumimoji="0" lang="en-US" altLang="en-US" sz="1800" b="0" i="0" u="none" strike="noStrike" cap="none" normalizeH="0" baseline="0">
              <a:ln>
                <a:noFill/>
              </a:ln>
              <a:solidFill>
                <a:schemeClr val="tx1"/>
              </a:solidFill>
              <a:effectLst/>
              <a:latin typeface="Arial" panose="020B0604020202020204" pitchFamily="34" charset="0"/>
            </a:endParaRPr>
          </a:p>
        </p:txBody>
      </p:sp>
      <p:pic>
        <p:nvPicPr>
          <p:cNvPr id="1028" name="Picture 4" descr="😎">
            <a:extLst>
              <a:ext uri="{FF2B5EF4-FFF2-40B4-BE49-F238E27FC236}">
                <a16:creationId xmlns:a16="http://schemas.microsoft.com/office/drawing/2014/main" id="{66AB17CF-B878-FF42-87F4-F63835320B0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712638" y="-92075"/>
            <a:ext cx="203200" cy="20320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AFECE1ED-ABC0-0941-A544-E9A65B423ADC}"/>
              </a:ext>
            </a:extLst>
          </p:cNvPr>
          <p:cNvSpPr txBox="1"/>
          <p:nvPr/>
        </p:nvSpPr>
        <p:spPr>
          <a:xfrm>
            <a:off x="11040533" y="6248400"/>
            <a:ext cx="965200" cy="369332"/>
          </a:xfrm>
          <a:prstGeom prst="rect">
            <a:avLst/>
          </a:prstGeom>
          <a:noFill/>
        </p:spPr>
        <p:txBody>
          <a:bodyPr wrap="square" rtlCol="0">
            <a:spAutoFit/>
          </a:bodyPr>
          <a:lstStyle/>
          <a:p>
            <a:r>
              <a:rPr lang="en-US"/>
              <a:t>9.</a:t>
            </a:r>
          </a:p>
        </p:txBody>
      </p:sp>
    </p:spTree>
    <p:extLst>
      <p:ext uri="{BB962C8B-B14F-4D97-AF65-F5344CB8AC3E}">
        <p14:creationId xmlns:p14="http://schemas.microsoft.com/office/powerpoint/2010/main" val="336483867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2C348B26-F9E2-234C-9BA4-2DDC69E58FB8}"/>
              </a:ext>
            </a:extLst>
          </p:cNvPr>
          <p:cNvSpPr/>
          <p:nvPr/>
        </p:nvSpPr>
        <p:spPr>
          <a:xfrm>
            <a:off x="482183" y="329784"/>
            <a:ext cx="11227633" cy="3970318"/>
          </a:xfrm>
          <a:prstGeom prst="rect">
            <a:avLst/>
          </a:prstGeom>
        </p:spPr>
        <p:txBody>
          <a:bodyPr wrap="square">
            <a:spAutoFit/>
          </a:bodyPr>
          <a:lstStyle/>
          <a:p>
            <a:pPr lvl="0" eaLnBrk="0" fontAlgn="ctr" hangingPunct="0">
              <a:spcBef>
                <a:spcPct val="0"/>
              </a:spcBef>
              <a:spcAft>
                <a:spcPct val="0"/>
              </a:spcAft>
            </a:pPr>
            <a:r>
              <a:rPr lang="en-US" altLang="en-US">
                <a:latin typeface="inherit"/>
              </a:rPr>
              <a:t>The Moderating Role of Team Support. In Advances in Human </a:t>
            </a:r>
          </a:p>
          <a:p>
            <a:pPr lvl="0" eaLnBrk="0" fontAlgn="ctr" hangingPunct="0">
              <a:spcBef>
                <a:spcPct val="0"/>
              </a:spcBef>
              <a:spcAft>
                <a:spcPct val="0"/>
              </a:spcAft>
            </a:pPr>
            <a:r>
              <a:rPr lang="en-US" altLang="en-US">
                <a:latin typeface="inherit"/>
              </a:rPr>
              <a:t>Factors, Business Management and Leadership: Proceedings of the AHFE 2020 Virtual Conferences on Human Factors, </a:t>
            </a:r>
          </a:p>
          <a:p>
            <a:pPr lvl="0" eaLnBrk="0" fontAlgn="ctr" hangingPunct="0">
              <a:spcBef>
                <a:spcPct val="0"/>
              </a:spcBef>
              <a:spcAft>
                <a:spcPct val="0"/>
              </a:spcAft>
            </a:pPr>
            <a:r>
              <a:rPr lang="en-US" altLang="en-US">
                <a:latin typeface="inherit"/>
              </a:rPr>
              <a:t>Business Management and Society, and Human Factors in Management and Leadership, July 16-20, 2020, </a:t>
            </a:r>
          </a:p>
          <a:p>
            <a:pPr lvl="0" eaLnBrk="0" fontAlgn="ctr" hangingPunct="0">
              <a:spcBef>
                <a:spcPct val="0"/>
              </a:spcBef>
              <a:spcAft>
                <a:spcPct val="0"/>
              </a:spcAft>
            </a:pPr>
            <a:r>
              <a:rPr lang="en-US" altLang="en-US">
                <a:latin typeface="inherit"/>
              </a:rPr>
              <a:t>USA (Vol. 1209, p. 131). Springer Nature. Pfeifer, L.E. and </a:t>
            </a:r>
            <a:r>
              <a:rPr lang="en-US" altLang="en-US" err="1">
                <a:latin typeface="inherit"/>
              </a:rPr>
              <a:t>Vessey</a:t>
            </a:r>
            <a:r>
              <a:rPr lang="en-US" altLang="en-US">
                <a:latin typeface="inherit"/>
              </a:rPr>
              <a:t>, J.A., 2019. Psychological safety on the healthcare team. </a:t>
            </a:r>
          </a:p>
          <a:p>
            <a:pPr lvl="0" eaLnBrk="0" fontAlgn="ctr" hangingPunct="0">
              <a:spcBef>
                <a:spcPct val="0"/>
              </a:spcBef>
              <a:spcAft>
                <a:spcPct val="0"/>
              </a:spcAft>
            </a:pPr>
            <a:r>
              <a:rPr lang="en-US" altLang="en-US">
                <a:latin typeface="inherit"/>
              </a:rPr>
              <a:t>Nursing management, 50(  </a:t>
            </a:r>
            <a:r>
              <a:rPr kumimoji="0" lang="en-US" altLang="en-US" sz="1200" b="0" i="0" u="none" strike="noStrike" cap="none" normalizeH="0" baseline="0">
                <a:ln>
                  <a:noFill/>
                </a:ln>
                <a:solidFill>
                  <a:schemeClr val="tx1"/>
                </a:solidFill>
                <a:effectLst/>
                <a:latin typeface="inherit"/>
              </a:rPr>
              <a:t>      </a:t>
            </a:r>
            <a:r>
              <a:rPr lang="en-US" altLang="en-US">
                <a:latin typeface="inherit"/>
              </a:rPr>
              <a:t>, pp.32-38. Stanley, D. and Stanley, K., 2018. Being a member of an team interprofessional.</a:t>
            </a:r>
          </a:p>
          <a:p>
            <a:pPr lvl="0" eaLnBrk="0" fontAlgn="ctr" hangingPunct="0">
              <a:spcBef>
                <a:spcPct val="0"/>
              </a:spcBef>
              <a:spcAft>
                <a:spcPct val="0"/>
              </a:spcAft>
            </a:pPr>
            <a:r>
              <a:rPr lang="en-US" altLang="en-US">
                <a:latin typeface="inherit"/>
              </a:rPr>
              <a:t> The Road to Nursing, p.243. Widdowson, L. and Barbour, P.J., 2021. Building Top-Performing Teams: A Practical Guide to </a:t>
            </a:r>
          </a:p>
          <a:p>
            <a:pPr lvl="0" eaLnBrk="0" fontAlgn="ctr" hangingPunct="0">
              <a:spcBef>
                <a:spcPct val="0"/>
              </a:spcBef>
              <a:spcAft>
                <a:spcPct val="0"/>
              </a:spcAft>
            </a:pPr>
            <a:r>
              <a:rPr lang="en-US" altLang="en-US">
                <a:latin typeface="inherit"/>
              </a:rPr>
              <a:t>Team Coaching to Improve Collaboration and Drive Organizational Success. Kogan Page Publishers. Yue, Z.H.U. and Qin, L.I.,</a:t>
            </a:r>
          </a:p>
          <a:p>
            <a:pPr lvl="0" eaLnBrk="0" fontAlgn="ctr" hangingPunct="0">
              <a:spcBef>
                <a:spcPct val="0"/>
              </a:spcBef>
              <a:spcAft>
                <a:spcPct val="0"/>
              </a:spcAft>
            </a:pPr>
            <a:r>
              <a:rPr lang="en-US" altLang="en-US">
                <a:latin typeface="inherit"/>
              </a:rPr>
              <a:t> 2018. The Influence of Team Goal Orientation on Team Creativity—</a:t>
            </a:r>
          </a:p>
          <a:p>
            <a:pPr lvl="0" eaLnBrk="0" fontAlgn="ctr" hangingPunct="0">
              <a:spcBef>
                <a:spcPct val="0"/>
              </a:spcBef>
              <a:spcAft>
                <a:spcPct val="0"/>
              </a:spcAft>
            </a:pPr>
            <a:r>
              <a:rPr lang="en-US" altLang="en-US">
                <a:latin typeface="inherit"/>
              </a:rPr>
              <a:t>Moderating Effect of Intellectual Stimulation. </a:t>
            </a:r>
            <a:r>
              <a:rPr lang="en-US" altLang="en-US" err="1">
                <a:latin typeface="inherit"/>
              </a:rPr>
              <a:t>DEStech</a:t>
            </a:r>
            <a:r>
              <a:rPr lang="en-US" altLang="en-US">
                <a:latin typeface="inherit"/>
              </a:rPr>
              <a:t> Transactions on Social Science, Education and Human Science, (</a:t>
            </a:r>
            <a:r>
              <a:rPr lang="en-US" altLang="en-US" err="1">
                <a:latin typeface="inherit"/>
              </a:rPr>
              <a:t>eiem</a:t>
            </a:r>
            <a:r>
              <a:rPr lang="en-US" altLang="en-US">
                <a:latin typeface="inherit"/>
              </a:rPr>
              <a:t>).</a:t>
            </a:r>
          </a:p>
        </p:txBody>
      </p:sp>
      <p:sp>
        <p:nvSpPr>
          <p:cNvPr id="4" name="TextBox 3">
            <a:extLst>
              <a:ext uri="{FF2B5EF4-FFF2-40B4-BE49-F238E27FC236}">
                <a16:creationId xmlns:a16="http://schemas.microsoft.com/office/drawing/2014/main" id="{EEF20B50-F432-AB41-842A-86A4DA361D2A}"/>
              </a:ext>
            </a:extLst>
          </p:cNvPr>
          <p:cNvSpPr txBox="1"/>
          <p:nvPr/>
        </p:nvSpPr>
        <p:spPr>
          <a:xfrm>
            <a:off x="11362544" y="6086007"/>
            <a:ext cx="829456" cy="369332"/>
          </a:xfrm>
          <a:prstGeom prst="rect">
            <a:avLst/>
          </a:prstGeom>
          <a:noFill/>
        </p:spPr>
        <p:txBody>
          <a:bodyPr wrap="square" rtlCol="0">
            <a:spAutoFit/>
          </a:bodyPr>
          <a:lstStyle/>
          <a:p>
            <a:r>
              <a:rPr lang="en-US"/>
              <a:t>10.</a:t>
            </a:r>
          </a:p>
        </p:txBody>
      </p:sp>
    </p:spTree>
    <p:extLst>
      <p:ext uri="{BB962C8B-B14F-4D97-AF65-F5344CB8AC3E}">
        <p14:creationId xmlns:p14="http://schemas.microsoft.com/office/powerpoint/2010/main" val="389236286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Application>Microsoft Office PowerPoint</Application>
  <PresentationFormat>Widescreen</PresentationFormat>
  <Slides>10</Slides>
  <Notes>0</Notes>
  <HiddenSlides>0</HiddenSlides>
  <ScaleCrop>false</ScaleCrop>
  <HeadingPairs>
    <vt:vector size="4" baseType="variant">
      <vt:variant>
        <vt:lpstr>Theme</vt:lpstr>
      </vt:variant>
      <vt:variant>
        <vt:i4>1</vt:i4>
      </vt:variant>
      <vt:variant>
        <vt:lpstr>Slide Titles</vt:lpstr>
      </vt:variant>
      <vt:variant>
        <vt:i4>10</vt:i4>
      </vt:variant>
    </vt:vector>
  </HeadingPairs>
  <TitlesOfParts>
    <vt:vector size="11"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Paraschiva Nunuca (2029228)</dc:creator>
  <cp:revision>1</cp:revision>
  <dcterms:created xsi:type="dcterms:W3CDTF">2021-10-28T06:42:22Z</dcterms:created>
  <dcterms:modified xsi:type="dcterms:W3CDTF">2021-10-28T13:21:44Z</dcterms:modified>
</cp:coreProperties>
</file>