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0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73" r:id="rId5"/>
  </p:sldMasterIdLst>
  <p:notesMasterIdLst>
    <p:notesMasterId r:id="rId35"/>
  </p:notesMasterIdLst>
  <p:sldIdLst>
    <p:sldId id="645" r:id="rId6"/>
    <p:sldId id="717" r:id="rId7"/>
    <p:sldId id="341" r:id="rId8"/>
    <p:sldId id="342" r:id="rId9"/>
    <p:sldId id="308" r:id="rId10"/>
    <p:sldId id="678" r:id="rId11"/>
    <p:sldId id="676" r:id="rId12"/>
    <p:sldId id="685" r:id="rId13"/>
    <p:sldId id="684" r:id="rId14"/>
    <p:sldId id="713" r:id="rId15"/>
    <p:sldId id="667" r:id="rId16"/>
    <p:sldId id="671" r:id="rId17"/>
    <p:sldId id="682" r:id="rId18"/>
    <p:sldId id="673" r:id="rId19"/>
    <p:sldId id="722" r:id="rId20"/>
    <p:sldId id="718" r:id="rId21"/>
    <p:sldId id="720" r:id="rId22"/>
    <p:sldId id="723" r:id="rId23"/>
    <p:sldId id="672" r:id="rId24"/>
    <p:sldId id="715" r:id="rId25"/>
    <p:sldId id="711" r:id="rId26"/>
    <p:sldId id="440" r:id="rId27"/>
    <p:sldId id="710" r:id="rId28"/>
    <p:sldId id="716" r:id="rId29"/>
    <p:sldId id="703" r:id="rId30"/>
    <p:sldId id="705" r:id="rId31"/>
    <p:sldId id="291" r:id="rId32"/>
    <p:sldId id="675" r:id="rId33"/>
    <p:sldId id="702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27BF075-A57D-4D2A-B00B-517732786BCA}" v="80" dt="2025-09-15T12:52:56.4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94660"/>
  </p:normalViewPr>
  <p:slideViewPr>
    <p:cSldViewPr snapToGrid="0">
      <p:cViewPr varScale="1">
        <p:scale>
          <a:sx n="90" d="100"/>
          <a:sy n="90" d="100"/>
        </p:scale>
        <p:origin x="276" y="3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tableStyles" Target="tableStyles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viewProps" Target="viewProps.xml"/><Relationship Id="rId40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presProps" Target="pres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7CF1103-E75A-4A20-A600-87ADACBE5A8A}" type="doc">
      <dgm:prSet loTypeId="urn:microsoft.com/office/officeart/2005/8/layout/v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6154530-BF02-4A59-AC06-B2DE35CDB81D}" type="pres">
      <dgm:prSet presAssocID="{47CF1103-E75A-4A20-A600-87ADACBE5A8A}" presName="Name0" presStyleCnt="0">
        <dgm:presLayoutVars>
          <dgm:dir/>
          <dgm:animLvl val="lvl"/>
          <dgm:resizeHandles/>
        </dgm:presLayoutVars>
      </dgm:prSet>
      <dgm:spPr/>
    </dgm:pt>
  </dgm:ptLst>
  <dgm:cxnLst>
    <dgm:cxn modelId="{39E675EB-6D3F-4649-9863-B42D22FE3367}" type="presOf" srcId="{47CF1103-E75A-4A20-A600-87ADACBE5A8A}" destId="{76154530-BF02-4A59-AC06-B2DE35CDB81D}" srcOrd="0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7CF1103-E75A-4A20-A600-87ADACBE5A8A}" type="doc">
      <dgm:prSet loTypeId="urn:microsoft.com/office/officeart/2005/8/layout/v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86D27AA-90F9-498B-B7C0-A7C96B84A6D8}">
      <dgm:prSet phldrT="[Text]"/>
      <dgm:spPr>
        <a:solidFill>
          <a:srgbClr val="FFC000"/>
        </a:solidFill>
        <a:ln>
          <a:solidFill>
            <a:srgbClr val="00B050"/>
          </a:solidFill>
        </a:ln>
        <a:scene3d>
          <a:camera prst="isometricOffAxis2Left"/>
          <a:lightRig rig="threePt" dir="t"/>
        </a:scene3d>
        <a:sp3d>
          <a:bevelT prst="angle"/>
        </a:sp3d>
      </dgm:spPr>
      <dgm:t>
        <a:bodyPr/>
        <a:lstStyle/>
        <a:p>
          <a:r>
            <a:rPr lang="en-GB" b="1" dirty="0">
              <a:solidFill>
                <a:schemeClr val="tx1"/>
              </a:solidFill>
            </a:rPr>
            <a:t>In-text Citation</a:t>
          </a:r>
        </a:p>
      </dgm:t>
    </dgm:pt>
    <dgm:pt modelId="{311D2345-EF6F-4E6F-A30D-AF44DE3F5CD8}" type="parTrans" cxnId="{DDBB3ED9-06C2-40C2-958F-D6C6E0BF5FA7}">
      <dgm:prSet/>
      <dgm:spPr/>
      <dgm:t>
        <a:bodyPr/>
        <a:lstStyle/>
        <a:p>
          <a:endParaRPr lang="en-GB"/>
        </a:p>
      </dgm:t>
    </dgm:pt>
    <dgm:pt modelId="{ADF3A247-0662-46E1-9483-6FD546B1651E}" type="sibTrans" cxnId="{DDBB3ED9-06C2-40C2-958F-D6C6E0BF5FA7}">
      <dgm:prSet/>
      <dgm:spPr/>
      <dgm:t>
        <a:bodyPr/>
        <a:lstStyle/>
        <a:p>
          <a:endParaRPr lang="en-GB"/>
        </a:p>
      </dgm:t>
    </dgm:pt>
    <dgm:pt modelId="{24396B1F-AF99-4E8B-95DA-D6F1FDEEE182}">
      <dgm:prSet phldrT="[Text]"/>
      <dgm:spPr>
        <a:solidFill>
          <a:schemeClr val="accent6">
            <a:lumMod val="20000"/>
            <a:lumOff val="80000"/>
            <a:alpha val="90000"/>
          </a:schemeClr>
        </a:solidFill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GB" dirty="0"/>
            <a:t>Allows you to provide brief information about the source you have used </a:t>
          </a:r>
          <a:r>
            <a:rPr lang="en-GB" dirty="0" err="1"/>
            <a:t>i.e</a:t>
          </a:r>
          <a:r>
            <a:rPr lang="en-GB" dirty="0"/>
            <a:t> author’s name, page n#, and/or year of publication. </a:t>
          </a:r>
        </a:p>
      </dgm:t>
    </dgm:pt>
    <dgm:pt modelId="{32084348-5701-4BC0-A97F-CA92FCC0034E}" type="parTrans" cxnId="{D5D612F0-8A47-4B84-8784-52AA8E4E5C52}">
      <dgm:prSet/>
      <dgm:spPr/>
      <dgm:t>
        <a:bodyPr/>
        <a:lstStyle/>
        <a:p>
          <a:endParaRPr lang="en-GB"/>
        </a:p>
      </dgm:t>
    </dgm:pt>
    <dgm:pt modelId="{0B761F36-38FE-4998-BC65-5D8C1E7FF485}" type="sibTrans" cxnId="{D5D612F0-8A47-4B84-8784-52AA8E4E5C52}">
      <dgm:prSet/>
      <dgm:spPr/>
      <dgm:t>
        <a:bodyPr/>
        <a:lstStyle/>
        <a:p>
          <a:endParaRPr lang="en-GB"/>
        </a:p>
      </dgm:t>
    </dgm:pt>
    <dgm:pt modelId="{17C265CC-540A-438B-8967-F66F1D790EC8}">
      <dgm:prSet phldrT="[Text]"/>
      <dgm:spPr>
        <a:solidFill>
          <a:schemeClr val="accent6">
            <a:lumMod val="20000"/>
            <a:lumOff val="80000"/>
            <a:alpha val="90000"/>
          </a:schemeClr>
        </a:solidFill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GB" dirty="0"/>
            <a:t>Ideas captured in an in-text citation can be presented within or without quotation marks. </a:t>
          </a:r>
        </a:p>
      </dgm:t>
    </dgm:pt>
    <dgm:pt modelId="{30AC9B8E-5F59-4064-A629-FD9CFA7DD98A}" type="parTrans" cxnId="{F4009700-1824-44F8-94E2-12C4C9C9C937}">
      <dgm:prSet/>
      <dgm:spPr/>
      <dgm:t>
        <a:bodyPr/>
        <a:lstStyle/>
        <a:p>
          <a:endParaRPr lang="en-GB"/>
        </a:p>
      </dgm:t>
    </dgm:pt>
    <dgm:pt modelId="{2A2BBF97-604F-4E87-970B-4DF096D01EA4}" type="sibTrans" cxnId="{F4009700-1824-44F8-94E2-12C4C9C9C937}">
      <dgm:prSet/>
      <dgm:spPr/>
      <dgm:t>
        <a:bodyPr/>
        <a:lstStyle/>
        <a:p>
          <a:endParaRPr lang="en-GB"/>
        </a:p>
      </dgm:t>
    </dgm:pt>
    <dgm:pt modelId="{FBFCCC3F-83D0-41CC-8DA4-B323FBAAA816}">
      <dgm:prSet phldrT="[Text]"/>
      <dgm:spPr>
        <a:solidFill>
          <a:schemeClr val="accent6">
            <a:lumMod val="20000"/>
            <a:lumOff val="80000"/>
            <a:alpha val="90000"/>
          </a:schemeClr>
        </a:solidFill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GB" dirty="0"/>
            <a:t> Without quotation marks, when the information is summarised or paraphrased. In such a case, only the author’s name and year is required.</a:t>
          </a:r>
        </a:p>
      </dgm:t>
    </dgm:pt>
    <dgm:pt modelId="{33D0A016-CC08-47C4-9393-32085CC0CAD2}" type="parTrans" cxnId="{9E134219-E404-431F-BFFF-0FB3CA20D6CD}">
      <dgm:prSet/>
      <dgm:spPr/>
      <dgm:t>
        <a:bodyPr/>
        <a:lstStyle/>
        <a:p>
          <a:endParaRPr lang="en-GB"/>
        </a:p>
      </dgm:t>
    </dgm:pt>
    <dgm:pt modelId="{9280680E-5243-4B0B-A8A0-4C3073FD8FA0}" type="sibTrans" cxnId="{9E134219-E404-431F-BFFF-0FB3CA20D6CD}">
      <dgm:prSet/>
      <dgm:spPr/>
      <dgm:t>
        <a:bodyPr/>
        <a:lstStyle/>
        <a:p>
          <a:endParaRPr lang="en-GB"/>
        </a:p>
      </dgm:t>
    </dgm:pt>
    <dgm:pt modelId="{D464035B-4077-4BFF-A61A-11DFC95E999B}">
      <dgm:prSet phldrT="[Text]"/>
      <dgm:spPr>
        <a:solidFill>
          <a:schemeClr val="accent6">
            <a:lumMod val="20000"/>
            <a:lumOff val="80000"/>
            <a:alpha val="90000"/>
          </a:schemeClr>
        </a:solidFill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GB" dirty="0"/>
            <a:t>Within quotation marks when the information is lifted word-for-word from the source. In such a case, the author’s name, year of publication, and page number would be provided.</a:t>
          </a:r>
        </a:p>
      </dgm:t>
    </dgm:pt>
    <dgm:pt modelId="{124D38C0-0B14-4A98-9697-6A8BCF09EE2D}" type="parTrans" cxnId="{D4CFBFE4-2686-4278-93F1-91DB1D84F829}">
      <dgm:prSet/>
      <dgm:spPr/>
      <dgm:t>
        <a:bodyPr/>
        <a:lstStyle/>
        <a:p>
          <a:endParaRPr lang="en-GB"/>
        </a:p>
      </dgm:t>
    </dgm:pt>
    <dgm:pt modelId="{6B9284C3-BF19-484B-AD88-1C318908A46B}" type="sibTrans" cxnId="{D4CFBFE4-2686-4278-93F1-91DB1D84F829}">
      <dgm:prSet/>
      <dgm:spPr/>
      <dgm:t>
        <a:bodyPr/>
        <a:lstStyle/>
        <a:p>
          <a:endParaRPr lang="en-GB"/>
        </a:p>
      </dgm:t>
    </dgm:pt>
    <dgm:pt modelId="{8DAEF143-6C80-4FF2-89DA-8FC011D50A4A}">
      <dgm:prSet phldrT="[Text]"/>
      <dgm:spPr>
        <a:solidFill>
          <a:schemeClr val="accent6">
            <a:lumMod val="20000"/>
            <a:lumOff val="80000"/>
            <a:alpha val="90000"/>
          </a:schemeClr>
        </a:solidFill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pPr>
            <a:buNone/>
          </a:pPr>
          <a:r>
            <a:rPr lang="en-GB" b="1" i="1" dirty="0">
              <a:solidFill>
                <a:srgbClr val="FF0000"/>
              </a:solidFill>
            </a:rPr>
            <a:t>NOTE: All sources used as in-text citations MUST appear on the reference list.</a:t>
          </a:r>
        </a:p>
      </dgm:t>
    </dgm:pt>
    <dgm:pt modelId="{28C5C549-D3A3-4F2F-9050-F13F16C8A94A}" type="parTrans" cxnId="{02671DF4-F749-447E-9610-B51C6F9959C8}">
      <dgm:prSet/>
      <dgm:spPr/>
      <dgm:t>
        <a:bodyPr/>
        <a:lstStyle/>
        <a:p>
          <a:endParaRPr lang="en-GB"/>
        </a:p>
      </dgm:t>
    </dgm:pt>
    <dgm:pt modelId="{AFC61A26-C753-40FB-9BE7-F9FBBA248ECE}" type="sibTrans" cxnId="{02671DF4-F749-447E-9610-B51C6F9959C8}">
      <dgm:prSet/>
      <dgm:spPr/>
      <dgm:t>
        <a:bodyPr/>
        <a:lstStyle/>
        <a:p>
          <a:endParaRPr lang="en-GB"/>
        </a:p>
      </dgm:t>
    </dgm:pt>
    <dgm:pt modelId="{76154530-BF02-4A59-AC06-B2DE35CDB81D}" type="pres">
      <dgm:prSet presAssocID="{47CF1103-E75A-4A20-A600-87ADACBE5A8A}" presName="Name0" presStyleCnt="0">
        <dgm:presLayoutVars>
          <dgm:dir/>
          <dgm:animLvl val="lvl"/>
          <dgm:resizeHandles/>
        </dgm:presLayoutVars>
      </dgm:prSet>
      <dgm:spPr/>
    </dgm:pt>
    <dgm:pt modelId="{4D836A9A-0FFF-436B-889C-80E12D7FF49D}" type="pres">
      <dgm:prSet presAssocID="{886D27AA-90F9-498B-B7C0-A7C96B84A6D8}" presName="linNode" presStyleCnt="0"/>
      <dgm:spPr/>
    </dgm:pt>
    <dgm:pt modelId="{A2CF7BF9-9A18-4977-89F9-8F5F3630287D}" type="pres">
      <dgm:prSet presAssocID="{886D27AA-90F9-498B-B7C0-A7C96B84A6D8}" presName="parentShp" presStyleLbl="node1" presStyleIdx="0" presStyleCnt="1" custScaleX="62069" custScaleY="85418" custLinFactNeighborX="-3923" custLinFactNeighborY="2230">
        <dgm:presLayoutVars>
          <dgm:bulletEnabled val="1"/>
        </dgm:presLayoutVars>
      </dgm:prSet>
      <dgm:spPr/>
    </dgm:pt>
    <dgm:pt modelId="{18FBE548-460A-4551-9EE0-ADDA0E06AB93}" type="pres">
      <dgm:prSet presAssocID="{886D27AA-90F9-498B-B7C0-A7C96B84A6D8}" presName="childShp" presStyleLbl="bgAccFollowNode1" presStyleIdx="0" presStyleCnt="1" custScaleX="124288" custLinFactNeighborX="-243" custLinFactNeighborY="670">
        <dgm:presLayoutVars>
          <dgm:bulletEnabled val="1"/>
        </dgm:presLayoutVars>
      </dgm:prSet>
      <dgm:spPr/>
    </dgm:pt>
  </dgm:ptLst>
  <dgm:cxnLst>
    <dgm:cxn modelId="{F4009700-1824-44F8-94E2-12C4C9C9C937}" srcId="{886D27AA-90F9-498B-B7C0-A7C96B84A6D8}" destId="{17C265CC-540A-438B-8967-F66F1D790EC8}" srcOrd="1" destOrd="0" parTransId="{30AC9B8E-5F59-4064-A629-FD9CFA7DD98A}" sibTransId="{2A2BBF97-604F-4E87-970B-4DF096D01EA4}"/>
    <dgm:cxn modelId="{9E134219-E404-431F-BFFF-0FB3CA20D6CD}" srcId="{886D27AA-90F9-498B-B7C0-A7C96B84A6D8}" destId="{FBFCCC3F-83D0-41CC-8DA4-B323FBAAA816}" srcOrd="3" destOrd="0" parTransId="{33D0A016-CC08-47C4-9393-32085CC0CAD2}" sibTransId="{9280680E-5243-4B0B-A8A0-4C3073FD8FA0}"/>
    <dgm:cxn modelId="{CB682D2B-5143-4ACA-8936-B0E0B10B3A93}" type="presOf" srcId="{8DAEF143-6C80-4FF2-89DA-8FC011D50A4A}" destId="{18FBE548-460A-4551-9EE0-ADDA0E06AB93}" srcOrd="0" destOrd="4" presId="urn:microsoft.com/office/officeart/2005/8/layout/vList6"/>
    <dgm:cxn modelId="{4376D277-B403-44B3-9023-556E332C39BC}" type="presOf" srcId="{17C265CC-540A-438B-8967-F66F1D790EC8}" destId="{18FBE548-460A-4551-9EE0-ADDA0E06AB93}" srcOrd="0" destOrd="1" presId="urn:microsoft.com/office/officeart/2005/8/layout/vList6"/>
    <dgm:cxn modelId="{AA15D77C-B2D8-4FDE-B4AE-9D97C638E939}" type="presOf" srcId="{24396B1F-AF99-4E8B-95DA-D6F1FDEEE182}" destId="{18FBE548-460A-4551-9EE0-ADDA0E06AB93}" srcOrd="0" destOrd="0" presId="urn:microsoft.com/office/officeart/2005/8/layout/vList6"/>
    <dgm:cxn modelId="{B8544E94-5CE9-4685-A657-864B7E08454C}" type="presOf" srcId="{886D27AA-90F9-498B-B7C0-A7C96B84A6D8}" destId="{A2CF7BF9-9A18-4977-89F9-8F5F3630287D}" srcOrd="0" destOrd="0" presId="urn:microsoft.com/office/officeart/2005/8/layout/vList6"/>
    <dgm:cxn modelId="{793F469C-9086-45A8-A537-A86498CB0E50}" type="presOf" srcId="{D464035B-4077-4BFF-A61A-11DFC95E999B}" destId="{18FBE548-460A-4551-9EE0-ADDA0E06AB93}" srcOrd="0" destOrd="2" presId="urn:microsoft.com/office/officeart/2005/8/layout/vList6"/>
    <dgm:cxn modelId="{CD7D69AC-DAFA-4DD9-B502-215B529BE4B7}" type="presOf" srcId="{FBFCCC3F-83D0-41CC-8DA4-B323FBAAA816}" destId="{18FBE548-460A-4551-9EE0-ADDA0E06AB93}" srcOrd="0" destOrd="3" presId="urn:microsoft.com/office/officeart/2005/8/layout/vList6"/>
    <dgm:cxn modelId="{DDBB3ED9-06C2-40C2-958F-D6C6E0BF5FA7}" srcId="{47CF1103-E75A-4A20-A600-87ADACBE5A8A}" destId="{886D27AA-90F9-498B-B7C0-A7C96B84A6D8}" srcOrd="0" destOrd="0" parTransId="{311D2345-EF6F-4E6F-A30D-AF44DE3F5CD8}" sibTransId="{ADF3A247-0662-46E1-9483-6FD546B1651E}"/>
    <dgm:cxn modelId="{D4CFBFE4-2686-4278-93F1-91DB1D84F829}" srcId="{886D27AA-90F9-498B-B7C0-A7C96B84A6D8}" destId="{D464035B-4077-4BFF-A61A-11DFC95E999B}" srcOrd="2" destOrd="0" parTransId="{124D38C0-0B14-4A98-9697-6A8BCF09EE2D}" sibTransId="{6B9284C3-BF19-484B-AD88-1C318908A46B}"/>
    <dgm:cxn modelId="{39E675EB-6D3F-4649-9863-B42D22FE3367}" type="presOf" srcId="{47CF1103-E75A-4A20-A600-87ADACBE5A8A}" destId="{76154530-BF02-4A59-AC06-B2DE35CDB81D}" srcOrd="0" destOrd="0" presId="urn:microsoft.com/office/officeart/2005/8/layout/vList6"/>
    <dgm:cxn modelId="{D5D612F0-8A47-4B84-8784-52AA8E4E5C52}" srcId="{886D27AA-90F9-498B-B7C0-A7C96B84A6D8}" destId="{24396B1F-AF99-4E8B-95DA-D6F1FDEEE182}" srcOrd="0" destOrd="0" parTransId="{32084348-5701-4BC0-A97F-CA92FCC0034E}" sibTransId="{0B761F36-38FE-4998-BC65-5D8C1E7FF485}"/>
    <dgm:cxn modelId="{02671DF4-F749-447E-9610-B51C6F9959C8}" srcId="{886D27AA-90F9-498B-B7C0-A7C96B84A6D8}" destId="{8DAEF143-6C80-4FF2-89DA-8FC011D50A4A}" srcOrd="4" destOrd="0" parTransId="{28C5C549-D3A3-4F2F-9050-F13F16C8A94A}" sibTransId="{AFC61A26-C753-40FB-9BE7-F9FBBA248ECE}"/>
    <dgm:cxn modelId="{326D8B0E-9026-4B22-B92F-179AA83644F5}" type="presParOf" srcId="{76154530-BF02-4A59-AC06-B2DE35CDB81D}" destId="{4D836A9A-0FFF-436B-889C-80E12D7FF49D}" srcOrd="0" destOrd="0" presId="urn:microsoft.com/office/officeart/2005/8/layout/vList6"/>
    <dgm:cxn modelId="{7B0F63EE-C783-4997-BF31-0B43A624670F}" type="presParOf" srcId="{4D836A9A-0FFF-436B-889C-80E12D7FF49D}" destId="{A2CF7BF9-9A18-4977-89F9-8F5F3630287D}" srcOrd="0" destOrd="0" presId="urn:microsoft.com/office/officeart/2005/8/layout/vList6"/>
    <dgm:cxn modelId="{505DE455-61DE-4E7F-8199-0FDAC78C0348}" type="presParOf" srcId="{4D836A9A-0FFF-436B-889C-80E12D7FF49D}" destId="{18FBE548-460A-4551-9EE0-ADDA0E06AB9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7CF1103-E75A-4A20-A600-87ADACBE5A8A}" type="doc">
      <dgm:prSet loTypeId="urn:microsoft.com/office/officeart/2005/8/layout/v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86D27AA-90F9-498B-B7C0-A7C96B84A6D8}">
      <dgm:prSet phldrT="[Text]"/>
      <dgm:spPr>
        <a:solidFill>
          <a:schemeClr val="accent6">
            <a:lumMod val="75000"/>
          </a:schemeClr>
        </a:solidFill>
        <a:scene3d>
          <a:camera prst="isometricOffAxis2Left"/>
          <a:lightRig rig="threePt" dir="t"/>
        </a:scene3d>
        <a:sp3d>
          <a:bevelT prst="angle"/>
        </a:sp3d>
      </dgm:spPr>
      <dgm:t>
        <a:bodyPr/>
        <a:lstStyle/>
        <a:p>
          <a:r>
            <a:rPr lang="en-GB" b="1" dirty="0">
              <a:solidFill>
                <a:schemeClr val="tx1"/>
              </a:solidFill>
            </a:rPr>
            <a:t>Reference list</a:t>
          </a:r>
        </a:p>
      </dgm:t>
    </dgm:pt>
    <dgm:pt modelId="{311D2345-EF6F-4E6F-A30D-AF44DE3F5CD8}" type="parTrans" cxnId="{DDBB3ED9-06C2-40C2-958F-D6C6E0BF5FA7}">
      <dgm:prSet/>
      <dgm:spPr/>
      <dgm:t>
        <a:bodyPr/>
        <a:lstStyle/>
        <a:p>
          <a:endParaRPr lang="en-GB"/>
        </a:p>
      </dgm:t>
    </dgm:pt>
    <dgm:pt modelId="{ADF3A247-0662-46E1-9483-6FD546B1651E}" type="sibTrans" cxnId="{DDBB3ED9-06C2-40C2-958F-D6C6E0BF5FA7}">
      <dgm:prSet/>
      <dgm:spPr/>
      <dgm:t>
        <a:bodyPr/>
        <a:lstStyle/>
        <a:p>
          <a:endParaRPr lang="en-GB"/>
        </a:p>
      </dgm:t>
    </dgm:pt>
    <dgm:pt modelId="{24396B1F-AF99-4E8B-95DA-D6F1FDEEE182}">
      <dgm:prSet phldrT="[Text]" custT="1"/>
      <dgm:spPr>
        <a:solidFill>
          <a:schemeClr val="accent6">
            <a:lumMod val="20000"/>
            <a:lumOff val="80000"/>
            <a:alpha val="90000"/>
          </a:schemeClr>
        </a:solidFill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pPr algn="l"/>
          <a:endParaRPr lang="en-GB" sz="2400" dirty="0"/>
        </a:p>
      </dgm:t>
    </dgm:pt>
    <dgm:pt modelId="{32084348-5701-4BC0-A97F-CA92FCC0034E}" type="parTrans" cxnId="{D5D612F0-8A47-4B84-8784-52AA8E4E5C52}">
      <dgm:prSet/>
      <dgm:spPr/>
      <dgm:t>
        <a:bodyPr/>
        <a:lstStyle/>
        <a:p>
          <a:endParaRPr lang="en-GB"/>
        </a:p>
      </dgm:t>
    </dgm:pt>
    <dgm:pt modelId="{0B761F36-38FE-4998-BC65-5D8C1E7FF485}" type="sibTrans" cxnId="{D5D612F0-8A47-4B84-8784-52AA8E4E5C52}">
      <dgm:prSet/>
      <dgm:spPr/>
      <dgm:t>
        <a:bodyPr/>
        <a:lstStyle/>
        <a:p>
          <a:endParaRPr lang="en-GB"/>
        </a:p>
      </dgm:t>
    </dgm:pt>
    <dgm:pt modelId="{B486B6DD-7E2D-45CC-BD55-524C88975F27}">
      <dgm:prSet phldrT="[Text]" custT="1"/>
      <dgm:spPr>
        <a:solidFill>
          <a:schemeClr val="accent6">
            <a:lumMod val="20000"/>
            <a:lumOff val="80000"/>
            <a:alpha val="90000"/>
          </a:schemeClr>
        </a:solidFill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pPr algn="l"/>
          <a:r>
            <a:rPr lang="en-GB" sz="1800" dirty="0"/>
            <a:t>Is a list that contains the full information for all the sources you have used/cited within your research. (Author’s name, year, title, editor (if needed), and the publisher. )</a:t>
          </a:r>
        </a:p>
      </dgm:t>
    </dgm:pt>
    <dgm:pt modelId="{28093732-C323-451C-AFC5-7EB88C104371}" type="parTrans" cxnId="{6C7678BA-9740-439B-B74E-597733056CE7}">
      <dgm:prSet/>
      <dgm:spPr/>
      <dgm:t>
        <a:bodyPr/>
        <a:lstStyle/>
        <a:p>
          <a:endParaRPr lang="en-GB"/>
        </a:p>
      </dgm:t>
    </dgm:pt>
    <dgm:pt modelId="{ACB98283-BC7B-4904-BACE-C8D274CC57A1}" type="sibTrans" cxnId="{6C7678BA-9740-439B-B74E-597733056CE7}">
      <dgm:prSet/>
      <dgm:spPr/>
      <dgm:t>
        <a:bodyPr/>
        <a:lstStyle/>
        <a:p>
          <a:endParaRPr lang="en-GB"/>
        </a:p>
      </dgm:t>
    </dgm:pt>
    <dgm:pt modelId="{63066D4A-2C98-4574-B0F9-89180765F820}">
      <dgm:prSet phldrT="[Text]" custT="1"/>
      <dgm:spPr>
        <a:solidFill>
          <a:schemeClr val="accent6">
            <a:lumMod val="20000"/>
            <a:lumOff val="80000"/>
            <a:alpha val="90000"/>
          </a:schemeClr>
        </a:solidFill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pPr algn="l"/>
          <a:r>
            <a:rPr lang="en-GB" sz="1800" dirty="0"/>
            <a:t>The </a:t>
          </a:r>
          <a:r>
            <a:rPr lang="en-GB" sz="1800" dirty="0" err="1"/>
            <a:t>The</a:t>
          </a:r>
          <a:r>
            <a:rPr lang="en-GB" sz="1800" dirty="0"/>
            <a:t> reference list is organised alphabetically.</a:t>
          </a:r>
        </a:p>
      </dgm:t>
    </dgm:pt>
    <dgm:pt modelId="{736EC6F1-AFF9-489A-BF53-FBD1BE4A22C5}" type="parTrans" cxnId="{CA2ECBBF-40CD-4B34-9878-C926C36CF014}">
      <dgm:prSet/>
      <dgm:spPr/>
      <dgm:t>
        <a:bodyPr/>
        <a:lstStyle/>
        <a:p>
          <a:endParaRPr lang="en-GB"/>
        </a:p>
      </dgm:t>
    </dgm:pt>
    <dgm:pt modelId="{F7202D5A-77AB-4BD0-9CCC-F8D4472D1200}" type="sibTrans" cxnId="{CA2ECBBF-40CD-4B34-9878-C926C36CF014}">
      <dgm:prSet/>
      <dgm:spPr/>
      <dgm:t>
        <a:bodyPr/>
        <a:lstStyle/>
        <a:p>
          <a:endParaRPr lang="en-GB"/>
        </a:p>
      </dgm:t>
    </dgm:pt>
    <dgm:pt modelId="{0E7005F9-95C7-4A6E-96D0-86AE21182913}">
      <dgm:prSet phldrT="[Text]" custT="1"/>
      <dgm:spPr>
        <a:solidFill>
          <a:schemeClr val="accent6">
            <a:lumMod val="20000"/>
            <a:lumOff val="80000"/>
            <a:alpha val="90000"/>
          </a:schemeClr>
        </a:solidFill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pPr algn="l"/>
          <a:r>
            <a:rPr lang="en-GB" sz="1800" dirty="0"/>
            <a:t>It appears on the last page of the research or at the end of each chapter- depending on the instructions given</a:t>
          </a:r>
          <a:r>
            <a:rPr lang="en-GB" sz="2400" dirty="0"/>
            <a:t>.</a:t>
          </a:r>
        </a:p>
      </dgm:t>
    </dgm:pt>
    <dgm:pt modelId="{34560480-D2AE-45F0-BC4F-9FAEA47478AC}" type="parTrans" cxnId="{B252E4AE-8B5E-4FCC-9552-A4E6B43AEB17}">
      <dgm:prSet/>
      <dgm:spPr/>
      <dgm:t>
        <a:bodyPr/>
        <a:lstStyle/>
        <a:p>
          <a:endParaRPr lang="en-GB"/>
        </a:p>
      </dgm:t>
    </dgm:pt>
    <dgm:pt modelId="{C97F0BCD-149F-4D74-9075-A1DFFBA661C2}" type="sibTrans" cxnId="{B252E4AE-8B5E-4FCC-9552-A4E6B43AEB17}">
      <dgm:prSet/>
      <dgm:spPr/>
      <dgm:t>
        <a:bodyPr/>
        <a:lstStyle/>
        <a:p>
          <a:endParaRPr lang="en-GB"/>
        </a:p>
      </dgm:t>
    </dgm:pt>
    <dgm:pt modelId="{E855F4D1-229B-4B22-9F7E-760C5C7EA0A4}">
      <dgm:prSet phldrT="[Text]" custT="1"/>
      <dgm:spPr>
        <a:solidFill>
          <a:schemeClr val="accent6">
            <a:lumMod val="20000"/>
            <a:lumOff val="80000"/>
            <a:alpha val="90000"/>
          </a:schemeClr>
        </a:solidFill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pPr algn="l" rtl="0">
            <a:buNone/>
          </a:pPr>
          <a:r>
            <a:rPr lang="en-GB" sz="2400" b="1" i="1" dirty="0">
              <a:solidFill>
                <a:srgbClr val="FF0000"/>
              </a:solidFill>
            </a:rPr>
            <a:t>NOTE-(You cannot have a reference list when you do not have any in-text citations)</a:t>
          </a:r>
        </a:p>
      </dgm:t>
    </dgm:pt>
    <dgm:pt modelId="{E1800277-9394-4EE3-AC16-BD567AC768BA}" type="parTrans" cxnId="{4574EF51-7E85-4B06-813C-D564C4367692}">
      <dgm:prSet/>
      <dgm:spPr/>
      <dgm:t>
        <a:bodyPr/>
        <a:lstStyle/>
        <a:p>
          <a:endParaRPr lang="en-GB"/>
        </a:p>
      </dgm:t>
    </dgm:pt>
    <dgm:pt modelId="{BC414020-6E9F-4DA4-9E1A-2CCDDD9995EA}" type="sibTrans" cxnId="{4574EF51-7E85-4B06-813C-D564C4367692}">
      <dgm:prSet/>
      <dgm:spPr/>
      <dgm:t>
        <a:bodyPr/>
        <a:lstStyle/>
        <a:p>
          <a:endParaRPr lang="en-GB"/>
        </a:p>
      </dgm:t>
    </dgm:pt>
    <dgm:pt modelId="{7C73226F-DA5F-4910-8A87-B804E4EE6725}">
      <dgm:prSet phldrT="[Text]" custT="1"/>
      <dgm:spPr>
        <a:solidFill>
          <a:schemeClr val="accent6">
            <a:lumMod val="20000"/>
            <a:lumOff val="80000"/>
            <a:alpha val="90000"/>
          </a:schemeClr>
        </a:solidFill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pPr algn="l"/>
          <a:endParaRPr lang="en-GB" sz="2400" dirty="0"/>
        </a:p>
      </dgm:t>
    </dgm:pt>
    <dgm:pt modelId="{33A4235F-13EC-4AC9-8526-E199735B1179}" type="parTrans" cxnId="{75E5A553-CED8-4C7B-88EC-F214E7D02723}">
      <dgm:prSet/>
      <dgm:spPr/>
      <dgm:t>
        <a:bodyPr/>
        <a:lstStyle/>
        <a:p>
          <a:endParaRPr lang="en-GB"/>
        </a:p>
      </dgm:t>
    </dgm:pt>
    <dgm:pt modelId="{A3DDC0AF-6B8B-4AF3-883F-7BD857F7F58D}" type="sibTrans" cxnId="{75E5A553-CED8-4C7B-88EC-F214E7D02723}">
      <dgm:prSet/>
      <dgm:spPr/>
      <dgm:t>
        <a:bodyPr/>
        <a:lstStyle/>
        <a:p>
          <a:endParaRPr lang="en-GB"/>
        </a:p>
      </dgm:t>
    </dgm:pt>
    <dgm:pt modelId="{76154530-BF02-4A59-AC06-B2DE35CDB81D}" type="pres">
      <dgm:prSet presAssocID="{47CF1103-E75A-4A20-A600-87ADACBE5A8A}" presName="Name0" presStyleCnt="0">
        <dgm:presLayoutVars>
          <dgm:dir/>
          <dgm:animLvl val="lvl"/>
          <dgm:resizeHandles/>
        </dgm:presLayoutVars>
      </dgm:prSet>
      <dgm:spPr/>
    </dgm:pt>
    <dgm:pt modelId="{4D836A9A-0FFF-436B-889C-80E12D7FF49D}" type="pres">
      <dgm:prSet presAssocID="{886D27AA-90F9-498B-B7C0-A7C96B84A6D8}" presName="linNode" presStyleCnt="0"/>
      <dgm:spPr/>
    </dgm:pt>
    <dgm:pt modelId="{A2CF7BF9-9A18-4977-89F9-8F5F3630287D}" type="pres">
      <dgm:prSet presAssocID="{886D27AA-90F9-498B-B7C0-A7C96B84A6D8}" presName="parentShp" presStyleLbl="node1" presStyleIdx="0" presStyleCnt="1" custScaleX="62069" custScaleY="85418" custLinFactNeighborX="-3923" custLinFactNeighborY="2230">
        <dgm:presLayoutVars>
          <dgm:bulletEnabled val="1"/>
        </dgm:presLayoutVars>
      </dgm:prSet>
      <dgm:spPr/>
    </dgm:pt>
    <dgm:pt modelId="{18FBE548-460A-4551-9EE0-ADDA0E06AB93}" type="pres">
      <dgm:prSet presAssocID="{886D27AA-90F9-498B-B7C0-A7C96B84A6D8}" presName="childShp" presStyleLbl="bgAccFollowNode1" presStyleIdx="0" presStyleCnt="1" custScaleX="124288" custScaleY="93433" custLinFactNeighborX="-973" custLinFactNeighborY="3779">
        <dgm:presLayoutVars>
          <dgm:bulletEnabled val="1"/>
        </dgm:presLayoutVars>
      </dgm:prSet>
      <dgm:spPr/>
    </dgm:pt>
  </dgm:ptLst>
  <dgm:cxnLst>
    <dgm:cxn modelId="{82280E00-0E21-4356-A4D8-E16D8D6E72A9}" type="presOf" srcId="{0E7005F9-95C7-4A6E-96D0-86AE21182913}" destId="{18FBE548-460A-4551-9EE0-ADDA0E06AB93}" srcOrd="0" destOrd="3" presId="urn:microsoft.com/office/officeart/2005/8/layout/vList6"/>
    <dgm:cxn modelId="{629C6817-FB69-4CE2-8235-60FC49BC6681}" type="presOf" srcId="{B486B6DD-7E2D-45CC-BD55-524C88975F27}" destId="{18FBE548-460A-4551-9EE0-ADDA0E06AB93}" srcOrd="0" destOrd="1" presId="urn:microsoft.com/office/officeart/2005/8/layout/vList6"/>
    <dgm:cxn modelId="{BBEAB431-4313-4DE0-A791-5F55D736C91A}" type="presOf" srcId="{E855F4D1-229B-4B22-9F7E-760C5C7EA0A4}" destId="{18FBE548-460A-4551-9EE0-ADDA0E06AB93}" srcOrd="0" destOrd="5" presId="urn:microsoft.com/office/officeart/2005/8/layout/vList6"/>
    <dgm:cxn modelId="{4574EF51-7E85-4B06-813C-D564C4367692}" srcId="{886D27AA-90F9-498B-B7C0-A7C96B84A6D8}" destId="{E855F4D1-229B-4B22-9F7E-760C5C7EA0A4}" srcOrd="5" destOrd="0" parTransId="{E1800277-9394-4EE3-AC16-BD567AC768BA}" sibTransId="{BC414020-6E9F-4DA4-9E1A-2CCDDD9995EA}"/>
    <dgm:cxn modelId="{75E5A553-CED8-4C7B-88EC-F214E7D02723}" srcId="{886D27AA-90F9-498B-B7C0-A7C96B84A6D8}" destId="{7C73226F-DA5F-4910-8A87-B804E4EE6725}" srcOrd="4" destOrd="0" parTransId="{33A4235F-13EC-4AC9-8526-E199735B1179}" sibTransId="{A3DDC0AF-6B8B-4AF3-883F-7BD857F7F58D}"/>
    <dgm:cxn modelId="{AA15D77C-B2D8-4FDE-B4AE-9D97C638E939}" type="presOf" srcId="{24396B1F-AF99-4E8B-95DA-D6F1FDEEE182}" destId="{18FBE548-460A-4551-9EE0-ADDA0E06AB93}" srcOrd="0" destOrd="0" presId="urn:microsoft.com/office/officeart/2005/8/layout/vList6"/>
    <dgm:cxn modelId="{B8544E94-5CE9-4685-A657-864B7E08454C}" type="presOf" srcId="{886D27AA-90F9-498B-B7C0-A7C96B84A6D8}" destId="{A2CF7BF9-9A18-4977-89F9-8F5F3630287D}" srcOrd="0" destOrd="0" presId="urn:microsoft.com/office/officeart/2005/8/layout/vList6"/>
    <dgm:cxn modelId="{51B31EA0-C4C0-45B7-B616-46E8A41C14D9}" type="presOf" srcId="{7C73226F-DA5F-4910-8A87-B804E4EE6725}" destId="{18FBE548-460A-4551-9EE0-ADDA0E06AB93}" srcOrd="0" destOrd="4" presId="urn:microsoft.com/office/officeart/2005/8/layout/vList6"/>
    <dgm:cxn modelId="{B252E4AE-8B5E-4FCC-9552-A4E6B43AEB17}" srcId="{886D27AA-90F9-498B-B7C0-A7C96B84A6D8}" destId="{0E7005F9-95C7-4A6E-96D0-86AE21182913}" srcOrd="3" destOrd="0" parTransId="{34560480-D2AE-45F0-BC4F-9FAEA47478AC}" sibTransId="{C97F0BCD-149F-4D74-9075-A1DFFBA661C2}"/>
    <dgm:cxn modelId="{DAFEE6B4-D2D8-491B-93B2-1F0EDF99EE0F}" type="presOf" srcId="{63066D4A-2C98-4574-B0F9-89180765F820}" destId="{18FBE548-460A-4551-9EE0-ADDA0E06AB93}" srcOrd="0" destOrd="2" presId="urn:microsoft.com/office/officeart/2005/8/layout/vList6"/>
    <dgm:cxn modelId="{6C7678BA-9740-439B-B74E-597733056CE7}" srcId="{886D27AA-90F9-498B-B7C0-A7C96B84A6D8}" destId="{B486B6DD-7E2D-45CC-BD55-524C88975F27}" srcOrd="1" destOrd="0" parTransId="{28093732-C323-451C-AFC5-7EB88C104371}" sibTransId="{ACB98283-BC7B-4904-BACE-C8D274CC57A1}"/>
    <dgm:cxn modelId="{CA2ECBBF-40CD-4B34-9878-C926C36CF014}" srcId="{886D27AA-90F9-498B-B7C0-A7C96B84A6D8}" destId="{63066D4A-2C98-4574-B0F9-89180765F820}" srcOrd="2" destOrd="0" parTransId="{736EC6F1-AFF9-489A-BF53-FBD1BE4A22C5}" sibTransId="{F7202D5A-77AB-4BD0-9CCC-F8D4472D1200}"/>
    <dgm:cxn modelId="{DDBB3ED9-06C2-40C2-958F-D6C6E0BF5FA7}" srcId="{47CF1103-E75A-4A20-A600-87ADACBE5A8A}" destId="{886D27AA-90F9-498B-B7C0-A7C96B84A6D8}" srcOrd="0" destOrd="0" parTransId="{311D2345-EF6F-4E6F-A30D-AF44DE3F5CD8}" sibTransId="{ADF3A247-0662-46E1-9483-6FD546B1651E}"/>
    <dgm:cxn modelId="{39E675EB-6D3F-4649-9863-B42D22FE3367}" type="presOf" srcId="{47CF1103-E75A-4A20-A600-87ADACBE5A8A}" destId="{76154530-BF02-4A59-AC06-B2DE35CDB81D}" srcOrd="0" destOrd="0" presId="urn:microsoft.com/office/officeart/2005/8/layout/vList6"/>
    <dgm:cxn modelId="{D5D612F0-8A47-4B84-8784-52AA8E4E5C52}" srcId="{886D27AA-90F9-498B-B7C0-A7C96B84A6D8}" destId="{24396B1F-AF99-4E8B-95DA-D6F1FDEEE182}" srcOrd="0" destOrd="0" parTransId="{32084348-5701-4BC0-A97F-CA92FCC0034E}" sibTransId="{0B761F36-38FE-4998-BC65-5D8C1E7FF485}"/>
    <dgm:cxn modelId="{326D8B0E-9026-4B22-B92F-179AA83644F5}" type="presParOf" srcId="{76154530-BF02-4A59-AC06-B2DE35CDB81D}" destId="{4D836A9A-0FFF-436B-889C-80E12D7FF49D}" srcOrd="0" destOrd="0" presId="urn:microsoft.com/office/officeart/2005/8/layout/vList6"/>
    <dgm:cxn modelId="{7B0F63EE-C783-4997-BF31-0B43A624670F}" type="presParOf" srcId="{4D836A9A-0FFF-436B-889C-80E12D7FF49D}" destId="{A2CF7BF9-9A18-4977-89F9-8F5F3630287D}" srcOrd="0" destOrd="0" presId="urn:microsoft.com/office/officeart/2005/8/layout/vList6"/>
    <dgm:cxn modelId="{505DE455-61DE-4E7F-8199-0FDAC78C0348}" type="presParOf" srcId="{4D836A9A-0FFF-436B-889C-80E12D7FF49D}" destId="{18FBE548-460A-4551-9EE0-ADDA0E06AB9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6DFEA41-2CAA-47D7-9CC7-BBA3159F39EE}" type="doc">
      <dgm:prSet loTypeId="urn:microsoft.com/office/officeart/2005/8/layout/h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FE63866-5729-4944-BD07-C6F73784D555}">
      <dgm:prSet phldrT="[Text]" phldr="0"/>
      <dgm:spPr/>
      <dgm:t>
        <a:bodyPr/>
        <a:lstStyle/>
        <a:p>
          <a:pPr rtl="0"/>
          <a:r>
            <a:rPr lang="en-US" b="1">
              <a:latin typeface="Calibri" panose="020F0502020204030204" pitchFamily="34" charset="0"/>
              <a:cs typeface="Calibri" panose="020F0502020204030204" pitchFamily="34" charset="0"/>
            </a:rPr>
            <a:t>Academic Integrity and Avoiding Plagiarism.</a:t>
          </a:r>
        </a:p>
      </dgm:t>
    </dgm:pt>
    <dgm:pt modelId="{8D2B36E1-B7C2-4DC2-8327-ABA26056C371}" type="parTrans" cxnId="{FFA82E36-BE5C-43D2-9D28-8EBAA37928E5}">
      <dgm:prSet/>
      <dgm:spPr/>
      <dgm:t>
        <a:bodyPr/>
        <a:lstStyle/>
        <a:p>
          <a:endParaRPr lang="en-US"/>
        </a:p>
      </dgm:t>
    </dgm:pt>
    <dgm:pt modelId="{0075D49A-DC19-4F28-A3E1-7EB287749CC5}" type="sibTrans" cxnId="{FFA82E36-BE5C-43D2-9D28-8EBAA37928E5}">
      <dgm:prSet/>
      <dgm:spPr/>
      <dgm:t>
        <a:bodyPr/>
        <a:lstStyle/>
        <a:p>
          <a:endParaRPr lang="en-US"/>
        </a:p>
      </dgm:t>
    </dgm:pt>
    <dgm:pt modelId="{FC162FD7-0953-4D03-B6D3-9DEF49A0E9B5}">
      <dgm:prSet phldrT="[Text]" phldr="0" custT="1"/>
      <dgm:spPr/>
      <dgm:t>
        <a:bodyPr/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>
              <a:solidFill>
                <a:prstClr val="white"/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Managing Information.</a:t>
          </a:r>
        </a:p>
      </dgm:t>
    </dgm:pt>
    <dgm:pt modelId="{2ED83E51-4BAE-425A-AA46-F0C2493424C4}" type="parTrans" cxnId="{3AB3E8D9-B025-40EB-81D4-3F20A1DC5225}">
      <dgm:prSet/>
      <dgm:spPr/>
      <dgm:t>
        <a:bodyPr/>
        <a:lstStyle/>
        <a:p>
          <a:endParaRPr lang="en-US"/>
        </a:p>
      </dgm:t>
    </dgm:pt>
    <dgm:pt modelId="{6B3A40A3-BAEF-4E19-A4B3-653478C3C95C}" type="sibTrans" cxnId="{3AB3E8D9-B025-40EB-81D4-3F20A1DC5225}">
      <dgm:prSet/>
      <dgm:spPr/>
      <dgm:t>
        <a:bodyPr/>
        <a:lstStyle/>
        <a:p>
          <a:endParaRPr lang="en-US"/>
        </a:p>
      </dgm:t>
    </dgm:pt>
    <dgm:pt modelId="{68881390-2054-424F-A5F7-E1F2C75DA44D}">
      <dgm:prSet phldrT="[Text]" phldr="0" custT="1"/>
      <dgm:spPr/>
      <dgm:t>
        <a:bodyPr/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>
              <a:solidFill>
                <a:prstClr val="white"/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Referencing: The Basics.</a:t>
          </a:r>
        </a:p>
      </dgm:t>
    </dgm:pt>
    <dgm:pt modelId="{BD238748-B5C8-499F-9528-F0330DED872A}" type="parTrans" cxnId="{335CE3D3-09DA-4350-B981-D4BDFB9D668A}">
      <dgm:prSet/>
      <dgm:spPr/>
      <dgm:t>
        <a:bodyPr/>
        <a:lstStyle/>
        <a:p>
          <a:endParaRPr lang="en-US"/>
        </a:p>
      </dgm:t>
    </dgm:pt>
    <dgm:pt modelId="{7C55F562-393D-4FF6-90A9-2403CC08307A}" type="sibTrans" cxnId="{335CE3D3-09DA-4350-B981-D4BDFB9D668A}">
      <dgm:prSet/>
      <dgm:spPr/>
      <dgm:t>
        <a:bodyPr/>
        <a:lstStyle/>
        <a:p>
          <a:endParaRPr lang="en-US"/>
        </a:p>
      </dgm:t>
    </dgm:pt>
    <dgm:pt modelId="{F75CC33E-9261-4871-A731-14548E358CF4}">
      <dgm:prSet phldr="0" custT="1"/>
      <dgm:spPr/>
      <dgm:t>
        <a:bodyPr/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>
              <a:solidFill>
                <a:prstClr val="white"/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Referencing: The Mechanics.</a:t>
          </a:r>
        </a:p>
      </dgm:t>
    </dgm:pt>
    <dgm:pt modelId="{D02335F6-7CCC-4402-8BAC-F74DADB9688F}" type="parTrans" cxnId="{8E665A09-52DB-4455-9287-05CB320C12AD}">
      <dgm:prSet/>
      <dgm:spPr/>
      <dgm:t>
        <a:bodyPr/>
        <a:lstStyle/>
        <a:p>
          <a:endParaRPr lang="en-GB"/>
        </a:p>
      </dgm:t>
    </dgm:pt>
    <dgm:pt modelId="{AFC0E9BA-F5ED-4416-9D39-7390139F5F6A}" type="sibTrans" cxnId="{8E665A09-52DB-4455-9287-05CB320C12AD}">
      <dgm:prSet/>
      <dgm:spPr/>
      <dgm:t>
        <a:bodyPr/>
        <a:lstStyle/>
        <a:p>
          <a:endParaRPr lang="en-GB"/>
        </a:p>
      </dgm:t>
    </dgm:pt>
    <dgm:pt modelId="{3AD2DA5E-11A3-4DD7-AF0C-B83C6DF561DF}">
      <dgm:prSet phldr="0"/>
      <dgm:spPr/>
      <dgm:t>
        <a:bodyPr/>
        <a:lstStyle/>
        <a:p>
          <a:pPr rtl="0"/>
          <a:r>
            <a:rPr lang="en-US">
              <a:latin typeface="Calibri" panose="020F0502020204030204" pitchFamily="34" charset="0"/>
              <a:cs typeface="Calibri" panose="020F0502020204030204" pitchFamily="34" charset="0"/>
            </a:rPr>
            <a:t>APA</a:t>
          </a:r>
        </a:p>
      </dgm:t>
    </dgm:pt>
    <dgm:pt modelId="{1A588C24-A565-4606-86B7-A94CFFCBECD1}" type="parTrans" cxnId="{D7437A7D-ED11-4BF4-AF2B-B328DAFE01C0}">
      <dgm:prSet/>
      <dgm:spPr/>
      <dgm:t>
        <a:bodyPr/>
        <a:lstStyle/>
        <a:p>
          <a:endParaRPr lang="en-GB"/>
        </a:p>
      </dgm:t>
    </dgm:pt>
    <dgm:pt modelId="{578E868C-FAC0-4CB8-8522-AB26A5AEEEBB}" type="sibTrans" cxnId="{D7437A7D-ED11-4BF4-AF2B-B328DAFE01C0}">
      <dgm:prSet/>
      <dgm:spPr/>
      <dgm:t>
        <a:bodyPr/>
        <a:lstStyle/>
        <a:p>
          <a:endParaRPr lang="en-GB"/>
        </a:p>
      </dgm:t>
    </dgm:pt>
    <dgm:pt modelId="{01FD04A4-BBB2-41E1-8477-28E3BACCEB0E}">
      <dgm:prSet phldr="0"/>
      <dgm:spPr/>
      <dgm:t>
        <a:bodyPr/>
        <a:lstStyle/>
        <a:p>
          <a:pPr rtl="0"/>
          <a:r>
            <a:rPr lang="en-US">
              <a:latin typeface="Calibri" panose="020F0502020204030204" pitchFamily="34" charset="0"/>
              <a:cs typeface="Calibri" panose="020F0502020204030204" pitchFamily="34" charset="0"/>
            </a:rPr>
            <a:t>Harvard</a:t>
          </a:r>
        </a:p>
      </dgm:t>
    </dgm:pt>
    <dgm:pt modelId="{7A881131-E49C-4307-A584-B77D5EF030ED}" type="parTrans" cxnId="{A34C27A9-5468-4197-B5E4-E14C01C0F936}">
      <dgm:prSet/>
      <dgm:spPr/>
      <dgm:t>
        <a:bodyPr/>
        <a:lstStyle/>
        <a:p>
          <a:endParaRPr lang="en-GB"/>
        </a:p>
      </dgm:t>
    </dgm:pt>
    <dgm:pt modelId="{4E74C66E-CC2F-417D-BE6B-204FDAE7F702}" type="sibTrans" cxnId="{A34C27A9-5468-4197-B5E4-E14C01C0F936}">
      <dgm:prSet/>
      <dgm:spPr/>
      <dgm:t>
        <a:bodyPr/>
        <a:lstStyle/>
        <a:p>
          <a:endParaRPr lang="en-GB"/>
        </a:p>
      </dgm:t>
    </dgm:pt>
    <dgm:pt modelId="{102F5E22-BA2E-4473-AD7E-DB812A684B10}">
      <dgm:prSet phldr="0"/>
      <dgm:spPr/>
      <dgm:t>
        <a:bodyPr/>
        <a:lstStyle/>
        <a:p>
          <a:pPr rtl="0"/>
          <a:r>
            <a:rPr lang="en-US">
              <a:latin typeface="Calibri" panose="020F0502020204030204" pitchFamily="34" charset="0"/>
              <a:cs typeface="Calibri" panose="020F0502020204030204" pitchFamily="34" charset="0"/>
            </a:rPr>
            <a:t>MHRA</a:t>
          </a:r>
        </a:p>
      </dgm:t>
    </dgm:pt>
    <dgm:pt modelId="{E338EC5A-D8C0-469F-8612-07150C2AC150}" type="parTrans" cxnId="{A1C1B56E-69B3-4614-8D9E-C5F61124BD34}">
      <dgm:prSet/>
      <dgm:spPr/>
      <dgm:t>
        <a:bodyPr/>
        <a:lstStyle/>
        <a:p>
          <a:endParaRPr lang="en-GB"/>
        </a:p>
      </dgm:t>
    </dgm:pt>
    <dgm:pt modelId="{36DAD2C0-E945-409F-B62F-978BE61CC9CB}" type="sibTrans" cxnId="{A1C1B56E-69B3-4614-8D9E-C5F61124BD34}">
      <dgm:prSet/>
      <dgm:spPr/>
      <dgm:t>
        <a:bodyPr/>
        <a:lstStyle/>
        <a:p>
          <a:endParaRPr lang="en-GB"/>
        </a:p>
      </dgm:t>
    </dgm:pt>
    <dgm:pt modelId="{F59619EB-1B6B-4761-B097-5AB23B8AE786}">
      <dgm:prSet phldr="0"/>
      <dgm:spPr/>
      <dgm:t>
        <a:bodyPr/>
        <a:lstStyle/>
        <a:p>
          <a:pPr rtl="0"/>
          <a:r>
            <a:rPr lang="en-US">
              <a:latin typeface="Calibri" panose="020F0502020204030204" pitchFamily="34" charset="0"/>
              <a:cs typeface="Calibri" panose="020F0502020204030204" pitchFamily="34" charset="0"/>
            </a:rPr>
            <a:t>IEEE</a:t>
          </a:r>
        </a:p>
      </dgm:t>
    </dgm:pt>
    <dgm:pt modelId="{25F2B957-542E-4D25-83A2-B71E31716647}" type="parTrans" cxnId="{FA59FB23-D1F5-4FD6-BCB7-272845F87BD1}">
      <dgm:prSet/>
      <dgm:spPr/>
      <dgm:t>
        <a:bodyPr/>
        <a:lstStyle/>
        <a:p>
          <a:endParaRPr lang="en-GB"/>
        </a:p>
      </dgm:t>
    </dgm:pt>
    <dgm:pt modelId="{D4B5B7ED-B211-4A86-A159-765C2E4B250A}" type="sibTrans" cxnId="{FA59FB23-D1F5-4FD6-BCB7-272845F87BD1}">
      <dgm:prSet/>
      <dgm:spPr/>
      <dgm:t>
        <a:bodyPr/>
        <a:lstStyle/>
        <a:p>
          <a:endParaRPr lang="en-GB"/>
        </a:p>
      </dgm:t>
    </dgm:pt>
    <dgm:pt modelId="{0993B58E-B8B9-4471-9730-237D5494A38B}" type="pres">
      <dgm:prSet presAssocID="{76DFEA41-2CAA-47D7-9CC7-BBA3159F39EE}" presName="Name0" presStyleCnt="0">
        <dgm:presLayoutVars>
          <dgm:dir/>
          <dgm:animLvl val="lvl"/>
          <dgm:resizeHandles val="exact"/>
        </dgm:presLayoutVars>
      </dgm:prSet>
      <dgm:spPr/>
    </dgm:pt>
    <dgm:pt modelId="{B1F9BAB0-E605-4346-BE78-DA1E38E76721}" type="pres">
      <dgm:prSet presAssocID="{AFE63866-5729-4944-BD07-C6F73784D555}" presName="composite" presStyleCnt="0"/>
      <dgm:spPr/>
    </dgm:pt>
    <dgm:pt modelId="{D8678B3E-C5C2-43B0-BF64-E41A0A74BE51}" type="pres">
      <dgm:prSet presAssocID="{AFE63866-5729-4944-BD07-C6F73784D555}" presName="parTx" presStyleLbl="alignNode1" presStyleIdx="0" presStyleCnt="4">
        <dgm:presLayoutVars>
          <dgm:chMax val="0"/>
          <dgm:chPref val="0"/>
          <dgm:bulletEnabled val="1"/>
        </dgm:presLayoutVars>
      </dgm:prSet>
      <dgm:spPr/>
    </dgm:pt>
    <dgm:pt modelId="{758E57F6-697F-480C-8EB7-97CA7CC026AC}" type="pres">
      <dgm:prSet presAssocID="{AFE63866-5729-4944-BD07-C6F73784D555}" presName="desTx" presStyleLbl="alignAccFollowNode1" presStyleIdx="0" presStyleCnt="4">
        <dgm:presLayoutVars>
          <dgm:bulletEnabled val="1"/>
        </dgm:presLayoutVars>
      </dgm:prSet>
      <dgm:spPr/>
    </dgm:pt>
    <dgm:pt modelId="{58231C65-EF61-4577-B8FD-A783C187285C}" type="pres">
      <dgm:prSet presAssocID="{0075D49A-DC19-4F28-A3E1-7EB287749CC5}" presName="space" presStyleCnt="0"/>
      <dgm:spPr/>
    </dgm:pt>
    <dgm:pt modelId="{FB8B266A-A299-4551-8DF4-D665C4FECE1F}" type="pres">
      <dgm:prSet presAssocID="{FC162FD7-0953-4D03-B6D3-9DEF49A0E9B5}" presName="composite" presStyleCnt="0"/>
      <dgm:spPr/>
    </dgm:pt>
    <dgm:pt modelId="{97BA485A-B54B-4383-B139-B0654F2FB8E7}" type="pres">
      <dgm:prSet presAssocID="{FC162FD7-0953-4D03-B6D3-9DEF49A0E9B5}" presName="parTx" presStyleLbl="alignNode1" presStyleIdx="1" presStyleCnt="4">
        <dgm:presLayoutVars>
          <dgm:chMax val="0"/>
          <dgm:chPref val="0"/>
          <dgm:bulletEnabled val="1"/>
        </dgm:presLayoutVars>
      </dgm:prSet>
      <dgm:spPr/>
    </dgm:pt>
    <dgm:pt modelId="{B3F0D4B4-3234-4346-8A44-6FA0ADFC4DEC}" type="pres">
      <dgm:prSet presAssocID="{FC162FD7-0953-4D03-B6D3-9DEF49A0E9B5}" presName="desTx" presStyleLbl="alignAccFollowNode1" presStyleIdx="1" presStyleCnt="4">
        <dgm:presLayoutVars>
          <dgm:bulletEnabled val="1"/>
        </dgm:presLayoutVars>
      </dgm:prSet>
      <dgm:spPr/>
    </dgm:pt>
    <dgm:pt modelId="{90875A88-5206-4B70-96B2-A00F746F7EAA}" type="pres">
      <dgm:prSet presAssocID="{6B3A40A3-BAEF-4E19-A4B3-653478C3C95C}" presName="space" presStyleCnt="0"/>
      <dgm:spPr/>
    </dgm:pt>
    <dgm:pt modelId="{4A54F4DD-CB81-42BC-94A8-DF56F9EDDE09}" type="pres">
      <dgm:prSet presAssocID="{68881390-2054-424F-A5F7-E1F2C75DA44D}" presName="composite" presStyleCnt="0"/>
      <dgm:spPr/>
    </dgm:pt>
    <dgm:pt modelId="{BECAA542-FADF-4AD1-992B-7BE7ECCA4428}" type="pres">
      <dgm:prSet presAssocID="{68881390-2054-424F-A5F7-E1F2C75DA44D}" presName="parTx" presStyleLbl="alignNode1" presStyleIdx="2" presStyleCnt="4" custLinFactNeighborY="-604">
        <dgm:presLayoutVars>
          <dgm:chMax val="0"/>
          <dgm:chPref val="0"/>
          <dgm:bulletEnabled val="1"/>
        </dgm:presLayoutVars>
      </dgm:prSet>
      <dgm:spPr/>
    </dgm:pt>
    <dgm:pt modelId="{7E3CEAD6-4BE2-413D-A71E-DCE0F8028940}" type="pres">
      <dgm:prSet presAssocID="{68881390-2054-424F-A5F7-E1F2C75DA44D}" presName="desTx" presStyleLbl="alignAccFollowNode1" presStyleIdx="2" presStyleCnt="4">
        <dgm:presLayoutVars>
          <dgm:bulletEnabled val="1"/>
        </dgm:presLayoutVars>
      </dgm:prSet>
      <dgm:spPr/>
    </dgm:pt>
    <dgm:pt modelId="{618E36F4-510D-477C-A2B7-9CF83755BB3C}" type="pres">
      <dgm:prSet presAssocID="{7C55F562-393D-4FF6-90A9-2403CC08307A}" presName="space" presStyleCnt="0"/>
      <dgm:spPr/>
    </dgm:pt>
    <dgm:pt modelId="{04CD5E31-1E6B-4DE1-B9D1-A353160F86D9}" type="pres">
      <dgm:prSet presAssocID="{F75CC33E-9261-4871-A731-14548E358CF4}" presName="composite" presStyleCnt="0"/>
      <dgm:spPr/>
    </dgm:pt>
    <dgm:pt modelId="{1256EA7E-696D-4F09-88D8-316FD1B6779C}" type="pres">
      <dgm:prSet presAssocID="{F75CC33E-9261-4871-A731-14548E358CF4}" presName="parTx" presStyleLbl="alignNode1" presStyleIdx="3" presStyleCnt="4">
        <dgm:presLayoutVars>
          <dgm:chMax val="0"/>
          <dgm:chPref val="0"/>
          <dgm:bulletEnabled val="1"/>
        </dgm:presLayoutVars>
      </dgm:prSet>
      <dgm:spPr/>
    </dgm:pt>
    <dgm:pt modelId="{9344247C-1509-4776-B3CD-5EE6AA12F5E0}" type="pres">
      <dgm:prSet presAssocID="{F75CC33E-9261-4871-A731-14548E358CF4}" presName="desTx" presStyleLbl="alignAccFollowNode1" presStyleIdx="3" presStyleCnt="4">
        <dgm:presLayoutVars>
          <dgm:bulletEnabled val="1"/>
        </dgm:presLayoutVars>
      </dgm:prSet>
      <dgm:spPr/>
    </dgm:pt>
  </dgm:ptLst>
  <dgm:cxnLst>
    <dgm:cxn modelId="{8E665A09-52DB-4455-9287-05CB320C12AD}" srcId="{76DFEA41-2CAA-47D7-9CC7-BBA3159F39EE}" destId="{F75CC33E-9261-4871-A731-14548E358CF4}" srcOrd="3" destOrd="0" parTransId="{D02335F6-7CCC-4402-8BAC-F74DADB9688F}" sibTransId="{AFC0E9BA-F5ED-4416-9D39-7390139F5F6A}"/>
    <dgm:cxn modelId="{FA59FB23-D1F5-4FD6-BCB7-272845F87BD1}" srcId="{F75CC33E-9261-4871-A731-14548E358CF4}" destId="{F59619EB-1B6B-4761-B097-5AB23B8AE786}" srcOrd="2" destOrd="0" parTransId="{25F2B957-542E-4D25-83A2-B71E31716647}" sibTransId="{D4B5B7ED-B211-4A86-A159-765C2E4B250A}"/>
    <dgm:cxn modelId="{FFA82E36-BE5C-43D2-9D28-8EBAA37928E5}" srcId="{76DFEA41-2CAA-47D7-9CC7-BBA3159F39EE}" destId="{AFE63866-5729-4944-BD07-C6F73784D555}" srcOrd="0" destOrd="0" parTransId="{8D2B36E1-B7C2-4DC2-8327-ABA26056C371}" sibTransId="{0075D49A-DC19-4F28-A3E1-7EB287749CC5}"/>
    <dgm:cxn modelId="{C87D4A3A-C132-4472-8261-FEE288CDD6EE}" type="presOf" srcId="{F59619EB-1B6B-4761-B097-5AB23B8AE786}" destId="{9344247C-1509-4776-B3CD-5EE6AA12F5E0}" srcOrd="0" destOrd="2" presId="urn:microsoft.com/office/officeart/2005/8/layout/hList1"/>
    <dgm:cxn modelId="{A1C1B56E-69B3-4614-8D9E-C5F61124BD34}" srcId="{F75CC33E-9261-4871-A731-14548E358CF4}" destId="{102F5E22-BA2E-4473-AD7E-DB812A684B10}" srcOrd="3" destOrd="0" parTransId="{E338EC5A-D8C0-469F-8612-07150C2AC150}" sibTransId="{36DAD2C0-E945-409F-B62F-978BE61CC9CB}"/>
    <dgm:cxn modelId="{C553CE70-E67D-498F-B1E2-C93F4D432CF1}" type="presOf" srcId="{AFE63866-5729-4944-BD07-C6F73784D555}" destId="{D8678B3E-C5C2-43B0-BF64-E41A0A74BE51}" srcOrd="0" destOrd="0" presId="urn:microsoft.com/office/officeart/2005/8/layout/hList1"/>
    <dgm:cxn modelId="{C8E87D71-E962-4577-8547-95E7790E2937}" type="presOf" srcId="{F75CC33E-9261-4871-A731-14548E358CF4}" destId="{1256EA7E-696D-4F09-88D8-316FD1B6779C}" srcOrd="0" destOrd="0" presId="urn:microsoft.com/office/officeart/2005/8/layout/hList1"/>
    <dgm:cxn modelId="{A7330772-FBAB-4F0B-8660-7355737DCB63}" type="presOf" srcId="{3AD2DA5E-11A3-4DD7-AF0C-B83C6DF561DF}" destId="{9344247C-1509-4776-B3CD-5EE6AA12F5E0}" srcOrd="0" destOrd="0" presId="urn:microsoft.com/office/officeart/2005/8/layout/hList1"/>
    <dgm:cxn modelId="{090A797C-54C2-423B-B397-2A5C84A43240}" type="presOf" srcId="{76DFEA41-2CAA-47D7-9CC7-BBA3159F39EE}" destId="{0993B58E-B8B9-4471-9730-237D5494A38B}" srcOrd="0" destOrd="0" presId="urn:microsoft.com/office/officeart/2005/8/layout/hList1"/>
    <dgm:cxn modelId="{D7437A7D-ED11-4BF4-AF2B-B328DAFE01C0}" srcId="{F75CC33E-9261-4871-A731-14548E358CF4}" destId="{3AD2DA5E-11A3-4DD7-AF0C-B83C6DF561DF}" srcOrd="0" destOrd="0" parTransId="{1A588C24-A565-4606-86B7-A94CFFCBECD1}" sibTransId="{578E868C-FAC0-4CB8-8522-AB26A5AEEEBB}"/>
    <dgm:cxn modelId="{251C8992-D6C8-4B81-9EF9-DA14F6E8685E}" type="presOf" srcId="{68881390-2054-424F-A5F7-E1F2C75DA44D}" destId="{BECAA542-FADF-4AD1-992B-7BE7ECCA4428}" srcOrd="0" destOrd="0" presId="urn:microsoft.com/office/officeart/2005/8/layout/hList1"/>
    <dgm:cxn modelId="{220F98A5-5CFD-4AA4-99B2-80788EF3BD4E}" type="presOf" srcId="{FC162FD7-0953-4D03-B6D3-9DEF49A0E9B5}" destId="{97BA485A-B54B-4383-B139-B0654F2FB8E7}" srcOrd="0" destOrd="0" presId="urn:microsoft.com/office/officeart/2005/8/layout/hList1"/>
    <dgm:cxn modelId="{A34C27A9-5468-4197-B5E4-E14C01C0F936}" srcId="{F75CC33E-9261-4871-A731-14548E358CF4}" destId="{01FD04A4-BBB2-41E1-8477-28E3BACCEB0E}" srcOrd="1" destOrd="0" parTransId="{7A881131-E49C-4307-A584-B77D5EF030ED}" sibTransId="{4E74C66E-CC2F-417D-BE6B-204FDAE7F702}"/>
    <dgm:cxn modelId="{D21E70B5-6137-495F-81A1-F8BEA3B459E5}" type="presOf" srcId="{01FD04A4-BBB2-41E1-8477-28E3BACCEB0E}" destId="{9344247C-1509-4776-B3CD-5EE6AA12F5E0}" srcOrd="0" destOrd="1" presId="urn:microsoft.com/office/officeart/2005/8/layout/hList1"/>
    <dgm:cxn modelId="{1A1785C5-907D-4910-98D1-F1B5AFC639D4}" type="presOf" srcId="{102F5E22-BA2E-4473-AD7E-DB812A684B10}" destId="{9344247C-1509-4776-B3CD-5EE6AA12F5E0}" srcOrd="0" destOrd="3" presId="urn:microsoft.com/office/officeart/2005/8/layout/hList1"/>
    <dgm:cxn modelId="{335CE3D3-09DA-4350-B981-D4BDFB9D668A}" srcId="{76DFEA41-2CAA-47D7-9CC7-BBA3159F39EE}" destId="{68881390-2054-424F-A5F7-E1F2C75DA44D}" srcOrd="2" destOrd="0" parTransId="{BD238748-B5C8-499F-9528-F0330DED872A}" sibTransId="{7C55F562-393D-4FF6-90A9-2403CC08307A}"/>
    <dgm:cxn modelId="{3AB3E8D9-B025-40EB-81D4-3F20A1DC5225}" srcId="{76DFEA41-2CAA-47D7-9CC7-BBA3159F39EE}" destId="{FC162FD7-0953-4D03-B6D3-9DEF49A0E9B5}" srcOrd="1" destOrd="0" parTransId="{2ED83E51-4BAE-425A-AA46-F0C2493424C4}" sibTransId="{6B3A40A3-BAEF-4E19-A4B3-653478C3C95C}"/>
    <dgm:cxn modelId="{EF76EACF-E489-4A0C-9F34-B6B65DAFA0B6}" type="presParOf" srcId="{0993B58E-B8B9-4471-9730-237D5494A38B}" destId="{B1F9BAB0-E605-4346-BE78-DA1E38E76721}" srcOrd="0" destOrd="0" presId="urn:microsoft.com/office/officeart/2005/8/layout/hList1"/>
    <dgm:cxn modelId="{CF4C77C5-333A-48B5-8DA7-E2477E90124B}" type="presParOf" srcId="{B1F9BAB0-E605-4346-BE78-DA1E38E76721}" destId="{D8678B3E-C5C2-43B0-BF64-E41A0A74BE51}" srcOrd="0" destOrd="0" presId="urn:microsoft.com/office/officeart/2005/8/layout/hList1"/>
    <dgm:cxn modelId="{95FECE2A-6C3B-412F-9E13-C5E20AF67556}" type="presParOf" srcId="{B1F9BAB0-E605-4346-BE78-DA1E38E76721}" destId="{758E57F6-697F-480C-8EB7-97CA7CC026AC}" srcOrd="1" destOrd="0" presId="urn:microsoft.com/office/officeart/2005/8/layout/hList1"/>
    <dgm:cxn modelId="{513A6EA6-58C3-460D-A459-0EFC6C118E09}" type="presParOf" srcId="{0993B58E-B8B9-4471-9730-237D5494A38B}" destId="{58231C65-EF61-4577-B8FD-A783C187285C}" srcOrd="1" destOrd="0" presId="urn:microsoft.com/office/officeart/2005/8/layout/hList1"/>
    <dgm:cxn modelId="{6CC048B4-A8F3-415D-868A-B4BA7DEFB133}" type="presParOf" srcId="{0993B58E-B8B9-4471-9730-237D5494A38B}" destId="{FB8B266A-A299-4551-8DF4-D665C4FECE1F}" srcOrd="2" destOrd="0" presId="urn:microsoft.com/office/officeart/2005/8/layout/hList1"/>
    <dgm:cxn modelId="{F5ECD1EA-D6EE-4F0F-A06F-606823906592}" type="presParOf" srcId="{FB8B266A-A299-4551-8DF4-D665C4FECE1F}" destId="{97BA485A-B54B-4383-B139-B0654F2FB8E7}" srcOrd="0" destOrd="0" presId="urn:microsoft.com/office/officeart/2005/8/layout/hList1"/>
    <dgm:cxn modelId="{AF9A7B10-C5C0-4D22-8BF6-35C87669B6ED}" type="presParOf" srcId="{FB8B266A-A299-4551-8DF4-D665C4FECE1F}" destId="{B3F0D4B4-3234-4346-8A44-6FA0ADFC4DEC}" srcOrd="1" destOrd="0" presId="urn:microsoft.com/office/officeart/2005/8/layout/hList1"/>
    <dgm:cxn modelId="{2D4EEC52-6EE3-4AA4-92E2-A86170D3D5AD}" type="presParOf" srcId="{0993B58E-B8B9-4471-9730-237D5494A38B}" destId="{90875A88-5206-4B70-96B2-A00F746F7EAA}" srcOrd="3" destOrd="0" presId="urn:microsoft.com/office/officeart/2005/8/layout/hList1"/>
    <dgm:cxn modelId="{61FEBEEE-1677-4D0B-AD9B-FF00EFEAA327}" type="presParOf" srcId="{0993B58E-B8B9-4471-9730-237D5494A38B}" destId="{4A54F4DD-CB81-42BC-94A8-DF56F9EDDE09}" srcOrd="4" destOrd="0" presId="urn:microsoft.com/office/officeart/2005/8/layout/hList1"/>
    <dgm:cxn modelId="{A1BF26F0-FA44-4215-845E-0078A7DEC58F}" type="presParOf" srcId="{4A54F4DD-CB81-42BC-94A8-DF56F9EDDE09}" destId="{BECAA542-FADF-4AD1-992B-7BE7ECCA4428}" srcOrd="0" destOrd="0" presId="urn:microsoft.com/office/officeart/2005/8/layout/hList1"/>
    <dgm:cxn modelId="{14876CDE-1D3B-41F2-A0FB-D2D607236FD2}" type="presParOf" srcId="{4A54F4DD-CB81-42BC-94A8-DF56F9EDDE09}" destId="{7E3CEAD6-4BE2-413D-A71E-DCE0F8028940}" srcOrd="1" destOrd="0" presId="urn:microsoft.com/office/officeart/2005/8/layout/hList1"/>
    <dgm:cxn modelId="{4EBBE581-A2E4-43DE-B217-BC3B836CEDB9}" type="presParOf" srcId="{0993B58E-B8B9-4471-9730-237D5494A38B}" destId="{618E36F4-510D-477C-A2B7-9CF83755BB3C}" srcOrd="5" destOrd="0" presId="urn:microsoft.com/office/officeart/2005/8/layout/hList1"/>
    <dgm:cxn modelId="{54FFDA02-6537-4184-8A2E-DD4CE0823861}" type="presParOf" srcId="{0993B58E-B8B9-4471-9730-237D5494A38B}" destId="{04CD5E31-1E6B-4DE1-B9D1-A353160F86D9}" srcOrd="6" destOrd="0" presId="urn:microsoft.com/office/officeart/2005/8/layout/hList1"/>
    <dgm:cxn modelId="{6937C3E6-177F-4E48-9E08-8181C1339259}" type="presParOf" srcId="{04CD5E31-1E6B-4DE1-B9D1-A353160F86D9}" destId="{1256EA7E-696D-4F09-88D8-316FD1B6779C}" srcOrd="0" destOrd="0" presId="urn:microsoft.com/office/officeart/2005/8/layout/hList1"/>
    <dgm:cxn modelId="{B254B730-369F-4B90-9B63-66EF987B7FF8}" type="presParOf" srcId="{04CD5E31-1E6B-4DE1-B9D1-A353160F86D9}" destId="{9344247C-1509-4776-B3CD-5EE6AA12F5E0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FBE548-460A-4551-9EE0-ADDA0E06AB93}">
      <dsp:nvSpPr>
        <dsp:cNvPr id="0" name=""/>
        <dsp:cNvSpPr/>
      </dsp:nvSpPr>
      <dsp:spPr>
        <a:xfrm>
          <a:off x="2969362" y="0"/>
          <a:ext cx="8846660" cy="5518298"/>
        </a:xfrm>
        <a:prstGeom prst="rightArrow">
          <a:avLst>
            <a:gd name="adj1" fmla="val 75000"/>
            <a:gd name="adj2" fmla="val 50000"/>
          </a:avLst>
        </a:prstGeom>
        <a:solidFill>
          <a:schemeClr val="accent6">
            <a:lumMod val="20000"/>
            <a:lumOff val="80000"/>
            <a:alpha val="9000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65" tIns="12065" rIns="12065" bIns="12065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Allows you to provide brief information about the source you have used </a:t>
          </a:r>
          <a:r>
            <a:rPr lang="en-GB" sz="1900" kern="1200" dirty="0" err="1"/>
            <a:t>i.e</a:t>
          </a:r>
          <a:r>
            <a:rPr lang="en-GB" sz="1900" kern="1200" dirty="0"/>
            <a:t> author’s name, page n#, and/or year of publication. 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Ideas captured in an in-text citation can be presented within or without quotation marks. 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Within quotation marks when the information is lifted word-for-word from the source. In such a case, the author’s name, year of publication, and page number would be provided.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 Without quotation marks, when the information is summarised or paraphrased. In such a case, only the author’s name and year is required.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900" b="1" i="1" kern="1200" dirty="0">
              <a:solidFill>
                <a:srgbClr val="FF0000"/>
              </a:solidFill>
            </a:rPr>
            <a:t>NOTE: All sources used as in-text citations MUST appear on the reference list.</a:t>
          </a:r>
        </a:p>
      </dsp:txBody>
      <dsp:txXfrm>
        <a:off x="2969362" y="689787"/>
        <a:ext cx="6777298" cy="4138724"/>
      </dsp:txXfrm>
    </dsp:sp>
    <dsp:sp modelId="{A2CF7BF9-9A18-4977-89F9-8F5F3630287D}">
      <dsp:nvSpPr>
        <dsp:cNvPr id="0" name=""/>
        <dsp:cNvSpPr/>
      </dsp:nvSpPr>
      <dsp:spPr>
        <a:xfrm>
          <a:off x="0" y="525397"/>
          <a:ext cx="2945327" cy="4713619"/>
        </a:xfrm>
        <a:prstGeom prst="roundRect">
          <a:avLst/>
        </a:prstGeom>
        <a:solidFill>
          <a:srgbClr val="FFC000"/>
        </a:solidFill>
        <a:ln w="25400" cap="flat" cmpd="sng" algn="ctr">
          <a:solidFill>
            <a:srgbClr val="00B050"/>
          </a:solidFill>
          <a:prstDash val="solid"/>
        </a:ln>
        <a:effectLst/>
        <a:scene3d>
          <a:camera prst="isometricOffAxis2Left"/>
          <a:lightRig rig="threePt" dir="t"/>
        </a:scene3d>
        <a:sp3d>
          <a:bevelT prst="angle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91440" rIns="182880" bIns="9144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b="1" kern="1200" dirty="0">
              <a:solidFill>
                <a:schemeClr val="tx1"/>
              </a:solidFill>
            </a:rPr>
            <a:t>In-text Citation</a:t>
          </a:r>
        </a:p>
      </dsp:txBody>
      <dsp:txXfrm>
        <a:off x="143779" y="669176"/>
        <a:ext cx="2657769" cy="442606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FBE548-460A-4551-9EE0-ADDA0E06AB93}">
      <dsp:nvSpPr>
        <dsp:cNvPr id="0" name=""/>
        <dsp:cNvSpPr/>
      </dsp:nvSpPr>
      <dsp:spPr>
        <a:xfrm>
          <a:off x="2833798" y="332659"/>
          <a:ext cx="8542428" cy="4663543"/>
        </a:xfrm>
        <a:prstGeom prst="rightArrow">
          <a:avLst>
            <a:gd name="adj1" fmla="val 75000"/>
            <a:gd name="adj2" fmla="val 50000"/>
          </a:avLst>
        </a:prstGeom>
        <a:solidFill>
          <a:schemeClr val="accent6">
            <a:lumMod val="20000"/>
            <a:lumOff val="80000"/>
            <a:alpha val="9000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24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Is a list that contains the full information for all the sources you have used/cited within your research. (Author’s name, year, title, editor (if needed), and the publisher. )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The </a:t>
          </a:r>
          <a:r>
            <a:rPr lang="en-GB" sz="1800" kern="1200" dirty="0" err="1"/>
            <a:t>The</a:t>
          </a:r>
          <a:r>
            <a:rPr lang="en-GB" sz="1800" kern="1200" dirty="0"/>
            <a:t> reference list is organised alphabetically.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It appears on the last page of the research or at the end of each chapter- depending on the instructions given</a:t>
          </a:r>
          <a:r>
            <a:rPr lang="en-GB" sz="2400" kern="1200" dirty="0"/>
            <a:t>.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2400" kern="1200" dirty="0"/>
        </a:p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2400" b="1" i="1" kern="1200" dirty="0">
              <a:solidFill>
                <a:srgbClr val="FF0000"/>
              </a:solidFill>
            </a:rPr>
            <a:t>NOTE-(You cannot have a reference list when you do not have any in-text citations)</a:t>
          </a:r>
        </a:p>
      </dsp:txBody>
      <dsp:txXfrm>
        <a:off x="2833798" y="915602"/>
        <a:ext cx="6793599" cy="3497657"/>
      </dsp:txXfrm>
    </dsp:sp>
    <dsp:sp modelId="{A2CF7BF9-9A18-4977-89F9-8F5F3630287D}">
      <dsp:nvSpPr>
        <dsp:cNvPr id="0" name=""/>
        <dsp:cNvSpPr/>
      </dsp:nvSpPr>
      <dsp:spPr>
        <a:xfrm>
          <a:off x="0" y="477663"/>
          <a:ext cx="2844039" cy="4263489"/>
        </a:xfrm>
        <a:prstGeom prst="roundRect">
          <a:avLst/>
        </a:prstGeom>
        <a:solidFill>
          <a:schemeClr val="accent6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isometricOffAxis2Left"/>
          <a:lightRig rig="threePt" dir="t"/>
        </a:scene3d>
        <a:sp3d>
          <a:bevelT prst="angle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72390" rIns="144780" bIns="7239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b="1" kern="1200" dirty="0">
              <a:solidFill>
                <a:schemeClr val="tx1"/>
              </a:solidFill>
            </a:rPr>
            <a:t>Reference list</a:t>
          </a:r>
        </a:p>
      </dsp:txBody>
      <dsp:txXfrm>
        <a:off x="138835" y="616498"/>
        <a:ext cx="2566369" cy="398581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678B3E-C5C2-43B0-BF64-E41A0A74BE51}">
      <dsp:nvSpPr>
        <dsp:cNvPr id="0" name=""/>
        <dsp:cNvSpPr/>
      </dsp:nvSpPr>
      <dsp:spPr>
        <a:xfrm>
          <a:off x="4299" y="826502"/>
          <a:ext cx="2585180" cy="100544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>
              <a:latin typeface="Calibri" panose="020F0502020204030204" pitchFamily="34" charset="0"/>
              <a:cs typeface="Calibri" panose="020F0502020204030204" pitchFamily="34" charset="0"/>
            </a:rPr>
            <a:t>Academic Integrity and Avoiding Plagiarism.</a:t>
          </a:r>
        </a:p>
      </dsp:txBody>
      <dsp:txXfrm>
        <a:off x="4299" y="826502"/>
        <a:ext cx="2585180" cy="1005442"/>
      </dsp:txXfrm>
    </dsp:sp>
    <dsp:sp modelId="{758E57F6-697F-480C-8EB7-97CA7CC026AC}">
      <dsp:nvSpPr>
        <dsp:cNvPr id="0" name=""/>
        <dsp:cNvSpPr/>
      </dsp:nvSpPr>
      <dsp:spPr>
        <a:xfrm>
          <a:off x="4299" y="1831944"/>
          <a:ext cx="2585180" cy="1537199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BA485A-B54B-4383-B139-B0654F2FB8E7}">
      <dsp:nvSpPr>
        <dsp:cNvPr id="0" name=""/>
        <dsp:cNvSpPr/>
      </dsp:nvSpPr>
      <dsp:spPr>
        <a:xfrm>
          <a:off x="2951404" y="826502"/>
          <a:ext cx="2585180" cy="100544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01600" rIns="177800" bIns="101600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>
              <a:solidFill>
                <a:prstClr val="white"/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Managing Information.</a:t>
          </a:r>
        </a:p>
      </dsp:txBody>
      <dsp:txXfrm>
        <a:off x="2951404" y="826502"/>
        <a:ext cx="2585180" cy="1005442"/>
      </dsp:txXfrm>
    </dsp:sp>
    <dsp:sp modelId="{B3F0D4B4-3234-4346-8A44-6FA0ADFC4DEC}">
      <dsp:nvSpPr>
        <dsp:cNvPr id="0" name=""/>
        <dsp:cNvSpPr/>
      </dsp:nvSpPr>
      <dsp:spPr>
        <a:xfrm>
          <a:off x="2951404" y="1831944"/>
          <a:ext cx="2585180" cy="1537199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CAA542-FADF-4AD1-992B-7BE7ECCA4428}">
      <dsp:nvSpPr>
        <dsp:cNvPr id="0" name=""/>
        <dsp:cNvSpPr/>
      </dsp:nvSpPr>
      <dsp:spPr>
        <a:xfrm>
          <a:off x="5898510" y="820429"/>
          <a:ext cx="2585180" cy="100544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01600" rIns="177800" bIns="101600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>
              <a:solidFill>
                <a:prstClr val="white"/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Referencing: The Basics.</a:t>
          </a:r>
        </a:p>
      </dsp:txBody>
      <dsp:txXfrm>
        <a:off x="5898510" y="820429"/>
        <a:ext cx="2585180" cy="1005442"/>
      </dsp:txXfrm>
    </dsp:sp>
    <dsp:sp modelId="{7E3CEAD6-4BE2-413D-A71E-DCE0F8028940}">
      <dsp:nvSpPr>
        <dsp:cNvPr id="0" name=""/>
        <dsp:cNvSpPr/>
      </dsp:nvSpPr>
      <dsp:spPr>
        <a:xfrm>
          <a:off x="5898510" y="1831944"/>
          <a:ext cx="2585180" cy="1537199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56EA7E-696D-4F09-88D8-316FD1B6779C}">
      <dsp:nvSpPr>
        <dsp:cNvPr id="0" name=""/>
        <dsp:cNvSpPr/>
      </dsp:nvSpPr>
      <dsp:spPr>
        <a:xfrm>
          <a:off x="8845616" y="826502"/>
          <a:ext cx="2585180" cy="100544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01600" rIns="177800" bIns="101600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>
              <a:solidFill>
                <a:prstClr val="white"/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Referencing: The Mechanics.</a:t>
          </a:r>
        </a:p>
      </dsp:txBody>
      <dsp:txXfrm>
        <a:off x="8845616" y="826502"/>
        <a:ext cx="2585180" cy="1005442"/>
      </dsp:txXfrm>
    </dsp:sp>
    <dsp:sp modelId="{9344247C-1509-4776-B3CD-5EE6AA12F5E0}">
      <dsp:nvSpPr>
        <dsp:cNvPr id="0" name=""/>
        <dsp:cNvSpPr/>
      </dsp:nvSpPr>
      <dsp:spPr>
        <a:xfrm>
          <a:off x="8845616" y="1831944"/>
          <a:ext cx="2585180" cy="1537199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>
              <a:latin typeface="Calibri" panose="020F0502020204030204" pitchFamily="34" charset="0"/>
              <a:cs typeface="Calibri" panose="020F0502020204030204" pitchFamily="34" charset="0"/>
            </a:rPr>
            <a:t>APA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>
              <a:latin typeface="Calibri" panose="020F0502020204030204" pitchFamily="34" charset="0"/>
              <a:cs typeface="Calibri" panose="020F0502020204030204" pitchFamily="34" charset="0"/>
            </a:rPr>
            <a:t>Harvard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>
              <a:latin typeface="Calibri" panose="020F0502020204030204" pitchFamily="34" charset="0"/>
              <a:cs typeface="Calibri" panose="020F0502020204030204" pitchFamily="34" charset="0"/>
            </a:rPr>
            <a:t>IEEE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>
              <a:latin typeface="Calibri" panose="020F0502020204030204" pitchFamily="34" charset="0"/>
              <a:cs typeface="Calibri" panose="020F0502020204030204" pitchFamily="34" charset="0"/>
            </a:rPr>
            <a:t>MHRA</a:t>
          </a:r>
        </a:p>
      </dsp:txBody>
      <dsp:txXfrm>
        <a:off x="8845616" y="1831944"/>
        <a:ext cx="2585180" cy="153719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4E67F7-C067-43AF-9BF9-D85F9EECB63A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6A0473-A857-48FD-BAE9-D126A0CA33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59663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citethemrightonline-com.ezproxy.uwtsd.ac.uk/video?docid=CTR_6301695154001&amp;tocid=CTR_file_6301695154001&amp;st=" TargetMode="External"/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view.php?id=11455&amp;section=2" TargetMode="External"/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7A7D74D-7A5D-4357-A3F6-790CAE32F9B7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31959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E7BDCB2-71B7-4360-93FC-30EC7B6E6FF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113283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https://youtu.be/HHSwBxkqzpk?feature=shared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E7BDCB2-71B7-4360-93FC-30EC7B6E6FF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616744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Document on non-academic misconduct. Please, quickly brush through these as well.  https://www.uwtsd.ac.uk/sites/default/files/2024-01/Non%20Academic%20Misconduct%20Policy%202023-24.pdf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E7BDCB2-71B7-4360-93FC-30EC7B6E6FF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309879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video plays when you go into slide show.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1A5E76B-657B-4414-8AFE-946DD58DA800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7051521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541756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https://youtu.be/bug1zm3dVPY?feature=shared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E7BDCB2-71B7-4360-93FC-30EC7B6E6FF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2971046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E7BDCB2-71B7-4360-93FC-30EC7B6E6FF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1004339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Please, highlight to the students the location of both the in-text citation and reference list as well as the difference between a bibliography and a reference list. Emphasise the Library </a:t>
            </a:r>
            <a:r>
              <a:rPr lang="en-GB" dirty="0" err="1"/>
              <a:t>Infoskills</a:t>
            </a:r>
            <a:r>
              <a:rPr lang="en-GB" dirty="0"/>
              <a:t> page, where they can learn more about referencing too.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E7BDCB2-71B7-4360-93FC-30EC7B6E6FF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9696942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848A42-C9FC-2A13-DBEA-C31A27A880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B974D55-EE9A-119F-D9EC-B8DC5F75BB6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91DC760-147E-CA3D-F2EE-C6DF9DA0A8F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Please, highlight to the students the location of both the in-text citation and reference list as well as the difference between a bibliography and a reference list. Emphasise the Library </a:t>
            </a:r>
            <a:r>
              <a:rPr lang="en-GB" dirty="0" err="1"/>
              <a:t>Infoskills</a:t>
            </a:r>
            <a:r>
              <a:rPr lang="en-GB" dirty="0"/>
              <a:t> page, where they can learn more about referencing too.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4496F0-067E-BF8B-BDAF-A8713AB9D65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E7BDCB2-71B7-4360-93FC-30EC7B6E6FF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025714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A2E88F-D7C1-3C07-CC2C-B6C2712BF0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4790BA3-C491-D777-3284-3200F115CE8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7DE48E6-08B0-F464-B7AE-69E14B55C82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Lecturers are reminded to explain the difference between bibliography and references to students.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7368AE-0DE3-1C1E-3D6E-48BCBBFDB16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E7BDCB2-71B7-4360-93FC-30EC7B6E6FF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112213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C19464-2E62-7D64-E472-7CEC1E86F1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6F231B3-1B50-13A0-73B3-644BD192B9D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ADAE38E-14F6-40F1-98CE-A4760D2E235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Please, highlight to the students the location of both the in-text citation and reference list as well as the difference between a bibliography and a reference list. Emphasise the Library </a:t>
            </a:r>
            <a:r>
              <a:rPr lang="en-GB" dirty="0" err="1"/>
              <a:t>Infoskills</a:t>
            </a:r>
            <a:r>
              <a:rPr lang="en-GB" dirty="0"/>
              <a:t> page, where they can learn more about referencing too.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CE64EE-5950-EFB0-130D-1B9AD53C2E4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E7BDCB2-71B7-4360-93FC-30EC7B6E6FF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2790015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DCA3CE-709A-E306-B8C3-FDFC989ABA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45F9B94-7FD4-AF92-527B-020EB8B8FF5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BF0118B-2CCF-0A1D-4EAB-CE9C32583A7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Lecturers could explain the difference between bibliography and references to students.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EB7002-1ABA-C639-30D4-A215250FED5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E7BDCB2-71B7-4360-93FC-30EC7B6E6FF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8003292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Please let students know that they need to practice how to reference books with 2 or more authors as well as journal articles with one, two or several authors. </a:t>
            </a:r>
            <a:r>
              <a:rPr lang="en-GB"/>
              <a:t>See referencing activity </a:t>
            </a:r>
            <a:r>
              <a:rPr lang="en-GB" dirty="0"/>
              <a:t>on Moodle.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E7BDCB2-71B7-4360-93FC-30EC7B6E6FF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2971046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DE7BF3-771E-0600-8B0B-23079DE3FB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802F500-6F61-3E03-3D46-7566F8ECB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12BE3A9-7A6B-D0A6-7820-EC8E1BB6C9C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Link to </a:t>
            </a:r>
            <a:r>
              <a:rPr lang="en-GB" sz="1200" dirty="0">
                <a:hlinkClick r:id="rId3"/>
              </a:rPr>
              <a:t>Cite Them Right - Elements of a reference (uwtsd.ac.uk)</a:t>
            </a:r>
            <a:endParaRPr lang="en-GB" sz="1200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C17EAE-8617-8A27-3965-F8FE82CE9F2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5021128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F81A60-731B-B143-1AE6-1712C4872F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DB525ED-7D72-8D52-E053-2D8A732DFFE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DEC41C2-0353-D206-7CC9-414B5313A10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596C40-17AF-D7C1-3094-68FC768C36D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8977241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1195416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99C908-1921-4B28-FBCE-33714178CD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0D34FC7-77B1-EA3B-F641-DF1235F9B06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6A909FB-0A99-BE41-D381-7F7EC8FD7C9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ECE38C-6A9D-43CF-590B-B2839773F1B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8460704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Students are encouraged to visit this website </a:t>
            </a:r>
            <a:r>
              <a:rPr lang="en-GB" sz="1200" dirty="0">
                <a:hlinkClick r:id="rId3"/>
              </a:rPr>
              <a:t>Course: Library </a:t>
            </a:r>
            <a:r>
              <a:rPr lang="en-GB" sz="1200" dirty="0" err="1">
                <a:hlinkClick r:id="rId3"/>
              </a:rPr>
              <a:t>Infoskills</a:t>
            </a:r>
            <a:r>
              <a:rPr lang="en-GB" sz="1200" dirty="0">
                <a:hlinkClick r:id="rId3"/>
              </a:rPr>
              <a:t>, Tile: Referencing (uwtsd.ac.uk)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1A5E76B-657B-4414-8AFE-946DD58DA800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434118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02/02/2026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6801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3677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1011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02/02/2026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59163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02/02/2026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7843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02/02/2026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52067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02/02/2026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14782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02/02/2026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9828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02/02/2026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91329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11821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6891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02/02/2026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4390664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E7381-8B75-B68A-DCF6-BC8D5BB2D0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6551F0-5CBF-8C58-D376-FF59E36854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2BEC59-4C99-2126-8B42-CCFDD528A5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AB619-7BEE-47A5-A45A-6F25391E5ADB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603809-CF90-1C31-529D-E2E593116F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0D2A63-1702-C5A3-FE68-D17FFA69A1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07EBE-4FAA-4007-BACE-32FA529777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82606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B42C5B-9709-6D77-4DAE-C90A3D44DB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738FD1-6247-D83C-D8C7-36922D4832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01ED16-339E-0B32-03D5-E131EF9050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AB619-7BEE-47A5-A45A-6F25391E5ADB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902FD0-E565-1089-75E9-875CB7B594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EF8ACE-3184-AA7B-CEDE-08126105D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07EBE-4FAA-4007-BACE-32FA529777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34201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08A1A3-F3B8-D6AF-C21F-5AB0E76ADB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A213A2-8719-0EC6-3CCB-89B8B80BC4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6042E1-D88F-8665-3597-AE15823465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AB619-7BEE-47A5-A45A-6F25391E5ADB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38ACAB-9634-64FB-FF1F-47AD78EDAB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A224EF-6036-7E71-243B-6422BA82EB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07EBE-4FAA-4007-BACE-32FA529777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94670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7D925-D49E-1230-139E-C54FC03826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8AB316-5FE1-A7D0-A749-A3D5E760092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245FF2-C085-06D5-B0C5-B09B284F8A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8E5B2F-212E-8B17-DD13-F95FE90C4F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AB619-7BEE-47A5-A45A-6F25391E5ADB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0B6F80-36F3-8D87-2829-2F2248686B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424B79-886A-576E-3AEE-BB001AACE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07EBE-4FAA-4007-BACE-32FA529777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35444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9D52FC-0FE9-4B46-A5EB-8B445CF748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A2D904-48B8-AC5C-7E82-4895D73E3D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8A6DBF-1970-C24B-5E30-97E2C55AD5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903A639-C329-1206-9680-88CF2CC5FA8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E0512F2-FFAF-A13A-497D-AE948B0F15A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2B7FE06-3ECD-7AB3-EE6E-4B3B8EA944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AB619-7BEE-47A5-A45A-6F25391E5ADB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2E40D3E-7451-52A6-269C-5E976D6B74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4821021-DAA2-2A8D-5A30-16C17F2CA8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07EBE-4FAA-4007-BACE-32FA529777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42784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5B2B2C-5C2C-A84A-53B6-4043ACE0F5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AAB7CAF-F32B-B93F-0636-9C6DCEE7B7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AB619-7BEE-47A5-A45A-6F25391E5ADB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BC0893-C91B-81E9-8314-C3068195E9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A896AFE-729A-7432-7C5F-16EFB82502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07EBE-4FAA-4007-BACE-32FA529777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43069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82FB58B-5556-0378-DAC4-AE879BE822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AB619-7BEE-47A5-A45A-6F25391E5ADB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00F5DAE-7FC6-2F33-675E-236D8385A1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90FEB5-6208-134C-CAFF-DD3AB59D12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07EBE-4FAA-4007-BACE-32FA529777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55115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E80A92-D291-A09D-F1CA-72067C13F5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E37F76-04D5-4DE8-AEB7-6CA0BAC2EC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5AA193-49F4-4D63-91F6-48C844D488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908BD3-2252-62DE-B830-14EF945468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AB619-7BEE-47A5-A45A-6F25391E5ADB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EC3A2C-0460-8D8E-907F-DD23BCFB6A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3AC159-7BCD-7DD7-1309-C7C0B36A35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07EBE-4FAA-4007-BACE-32FA529777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706794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C0F0AC-7222-D6ED-6ADE-5A3E3EF70E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5CE941-D21A-EEEE-76C5-F5B778548A8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54EAA4-1385-AA66-DCE9-EE31FD897E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0D6A14-B1AF-7D11-9E9E-E342EB5338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AB619-7BEE-47A5-A45A-6F25391E5ADB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B9FBD3-8CF4-02F3-92C4-F258848A4F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62932B-3DC1-6BCA-F1BB-9A0454B03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07EBE-4FAA-4007-BACE-32FA529777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46107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9A7D3C-2688-323D-3F87-013D796642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7467D-C19F-CB8D-0F4E-7C8B76EBDD2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975F8D-8939-3F7D-E364-32618D3091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AB619-7BEE-47A5-A45A-6F25391E5ADB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982926-CBC1-5756-CB36-3B75A79EAD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A7D4E7-BB3E-54D1-736C-61E6CC0F7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07EBE-4FAA-4007-BACE-32FA529777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29652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4202033-F60E-B522-39EA-801B997100F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3A7A290-D51B-816C-20C5-2A87D679DDA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7C31E7-0B17-D9DA-7715-7A6B4BCCAB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AB619-7BEE-47A5-A45A-6F25391E5ADB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F00505-167E-D2F0-A817-1CBA16FEF5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058682-0965-3C76-EFFE-5CCA1A92C2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07EBE-4FAA-4007-BACE-32FA529777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404028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14127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35797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1070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slideLayout" Target="../slideLayouts/slideLayout2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02/02/2026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5816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CA9895F-1CFC-09A4-631D-31333C4088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70CB5E-50F9-C14E-8CCC-E09304FA67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C665CA-A000-12FB-E855-A798E8957BE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77AB619-7BEE-47A5-A45A-6F25391E5ADB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6E7154-2208-7229-C73E-989E4C7C66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D480D5-D187-CD1D-D036-79B81461624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0507EBE-4FAA-4007-BACE-32FA529777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26848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  <p:sldLayoutId id="2147483686" r:id="rId13"/>
    <p:sldLayoutId id="2147483687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forms.office.com/e/QucywpihGP?origin=lprLink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westernsydney.edu.au/studysmart/home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HHSwBxkqzpk?feature=oembed" TargetMode="External"/><Relationship Id="rId5" Type="http://schemas.openxmlformats.org/officeDocument/2006/relationships/image" Target="../media/image7.jpeg"/><Relationship Id="rId4" Type="http://schemas.openxmlformats.org/officeDocument/2006/relationships/hyperlink" Target="https://youtu.be/HHSwBxkqzpk?feature=shared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PgG6tINads8?feature=oembed" TargetMode="External"/><Relationship Id="rId5" Type="http://schemas.openxmlformats.org/officeDocument/2006/relationships/image" Target="../media/image8.jpeg"/><Relationship Id="rId4" Type="http://schemas.openxmlformats.org/officeDocument/2006/relationships/hyperlink" Target="https://youtu.be/PgG6tINads8?feature=shared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westernsydney.edu.au/studysmart/home" TargetMode="Externa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6" Type="http://schemas.openxmlformats.org/officeDocument/2006/relationships/image" Target="../media/image6.png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scorm/player.php?a=7377&amp;currentorg=articulate_rise&amp;scoid=16124&amp;sesskey=8lTY5SBgOC&amp;display=popup&amp;mode=normal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1.png"/><Relationship Id="rId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bug1zm3dVPY?feature=oembed" TargetMode="External"/><Relationship Id="rId5" Type="http://schemas.openxmlformats.org/officeDocument/2006/relationships/image" Target="../media/image12.jpeg"/><Relationship Id="rId4" Type="http://schemas.openxmlformats.org/officeDocument/2006/relationships/hyperlink" Target="https://youtu.be/bug1zm3dVPY?feature=shared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ixabay.com/en/book-education-books-reference-25155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10.jpe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6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tethemrightonline.com/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xerte.plymouth.ac.uk/xerte/play.php?template_id=107#page1" TargetMode="External"/><Relationship Id="rId4" Type="http://schemas.openxmlformats.org/officeDocument/2006/relationships/hyperlink" Target="mailto:234589@student.uwtsd.ac.uk" TargetMode="Externa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l.ac.uk/academic-skills-kit/good-academic-practice/referencing/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moodle.uwtsd.ac.uk/course/view.php?id=11455&amp;section=2" TargetMode="External"/><Relationship Id="rId5" Type="http://schemas.openxmlformats.org/officeDocument/2006/relationships/hyperlink" Target="https://www.youtube.com/watch?v=HHSwBxkqzpk&amp;t=8s" TargetMode="External"/><Relationship Id="rId4" Type="http://schemas.openxmlformats.org/officeDocument/2006/relationships/hyperlink" Target="https://tsdsu.unioncloud.org/articles/don-t-do-it-buying-selling-essays%20Accessed%2020/07/24" TargetMode="Externa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s/emoticono-sonrisa-emoji-feliz-2120024/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922FDDA-0D6E-49AD-AB27-0923E7B95F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70012" y="1156770"/>
            <a:ext cx="9738817" cy="4457131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3200" dirty="0"/>
              <a:t>Certificate of Higher Education</a:t>
            </a:r>
            <a:br>
              <a:rPr lang="en-GB" altLang="en-US" sz="3200" dirty="0"/>
            </a:br>
            <a:r>
              <a:rPr lang="en-GB" altLang="en-US" sz="3200" dirty="0"/>
              <a:t>Business Skills for the Workplace</a:t>
            </a:r>
            <a:br>
              <a:rPr lang="en-GB" altLang="en-US" sz="3200" dirty="0"/>
            </a:br>
            <a:br>
              <a:rPr lang="en-GB" altLang="en-US" sz="3200" dirty="0"/>
            </a:br>
            <a: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Academic Skills</a:t>
            </a:r>
            <a:b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(LCLM 4001)</a:t>
            </a:r>
            <a:b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rgbClr val="92D050"/>
                </a:solidFill>
              </a:rPr>
              <a:t>Session 4-  Academic misconduct and Referencing</a:t>
            </a:r>
            <a:br>
              <a:rPr lang="en-GB" sz="3200" b="1" dirty="0">
                <a:solidFill>
                  <a:srgbClr val="92D050"/>
                </a:solidFill>
              </a:rPr>
            </a:br>
            <a:r>
              <a:rPr lang="en-GB" sz="3200" b="1" dirty="0">
                <a:solidFill>
                  <a:srgbClr val="92D050"/>
                </a:solidFill>
              </a:rPr>
              <a:t>Mock Quiz</a:t>
            </a:r>
            <a:endParaRPr lang="en-GB" sz="3200" dirty="0">
              <a:solidFill>
                <a:srgbClr val="92D050"/>
              </a:solidFill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6A9C64A-C95D-40FB-94EC-91D162CC4BE6}" type="datetime1">
              <a:rPr kumimoji="0" lang="en-GB" sz="105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02/02/2026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242562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B906BF9-69CD-1C04-F37D-260C182C05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8226" y="0"/>
            <a:ext cx="9607825" cy="5738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87444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87017C-E9A9-0820-EBA5-D2B598E4CF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3101"/>
            <a:ext cx="10972800" cy="1143000"/>
          </a:xfrm>
        </p:spPr>
        <p:txBody>
          <a:bodyPr>
            <a:normAutofit/>
          </a:bodyPr>
          <a:lstStyle/>
          <a:p>
            <a:pPr algn="l"/>
            <a:r>
              <a:rPr lang="en-GB" b="1" dirty="0"/>
              <a:t>Last week’s recap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BA4F57-B9A0-350D-3265-1534C8C89C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068636"/>
            <a:ext cx="11232863" cy="4448597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/>
              <a:t>We covered</a:t>
            </a:r>
          </a:p>
          <a:p>
            <a:pPr>
              <a:buFontTx/>
              <a:buChar char="-"/>
            </a:pPr>
            <a:r>
              <a:rPr lang="en-GB" dirty="0"/>
              <a:t>Reading and Reading Strategies - </a:t>
            </a:r>
            <a:r>
              <a:rPr lang="en-US" dirty="0"/>
              <a:t>The 3-S (Surveying, Skimming, Scanning)</a:t>
            </a:r>
          </a:p>
          <a:p>
            <a:pPr marL="0" indent="0">
              <a:buNone/>
            </a:pPr>
            <a:endParaRPr lang="en-GB" dirty="0"/>
          </a:p>
          <a:p>
            <a:pPr>
              <a:lnSpc>
                <a:spcPct val="90000"/>
              </a:lnSpc>
              <a:buFontTx/>
              <a:buChar char="-"/>
              <a:defRPr/>
            </a:pPr>
            <a:r>
              <a:rPr lang="en-US" dirty="0"/>
              <a:t>Note-taking and Strategies</a:t>
            </a:r>
          </a:p>
          <a:p>
            <a:pPr>
              <a:lnSpc>
                <a:spcPct val="90000"/>
              </a:lnSpc>
              <a:buFontTx/>
              <a:buChar char="-"/>
              <a:defRPr/>
            </a:pPr>
            <a:endParaRPr lang="en-US" dirty="0"/>
          </a:p>
          <a:p>
            <a:pPr>
              <a:lnSpc>
                <a:spcPct val="90000"/>
              </a:lnSpc>
              <a:buFontTx/>
              <a:buChar char="-"/>
              <a:defRPr/>
            </a:pPr>
            <a:r>
              <a:rPr lang="en-US" dirty="0"/>
              <a:t>Importance of Note-taking</a:t>
            </a:r>
          </a:p>
          <a:p>
            <a:pPr>
              <a:lnSpc>
                <a:spcPct val="90000"/>
              </a:lnSpc>
              <a:buFontTx/>
              <a:buChar char="-"/>
              <a:defRPr/>
            </a:pPr>
            <a:endParaRPr lang="en-US" dirty="0"/>
          </a:p>
          <a:p>
            <a:pPr>
              <a:lnSpc>
                <a:spcPct val="90000"/>
              </a:lnSpc>
              <a:buFontTx/>
              <a:buChar char="-"/>
              <a:defRPr/>
            </a:pPr>
            <a:r>
              <a:rPr lang="en-US" dirty="0"/>
              <a:t>Factors that affect note-taking</a:t>
            </a:r>
            <a:endParaRPr lang="en-GB" dirty="0"/>
          </a:p>
          <a:p>
            <a:pPr>
              <a:lnSpc>
                <a:spcPct val="90000"/>
              </a:lnSpc>
              <a:buFontTx/>
              <a:buChar char="-"/>
              <a:defRPr/>
            </a:pPr>
            <a:endParaRPr lang="en-US" dirty="0"/>
          </a:p>
          <a:p>
            <a:pPr>
              <a:lnSpc>
                <a:spcPct val="90000"/>
              </a:lnSpc>
              <a:buFontTx/>
              <a:buChar char="-"/>
              <a:defRPr/>
            </a:pPr>
            <a:r>
              <a:rPr lang="en-US" dirty="0"/>
              <a:t>Importance of note-taking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C04AABE-1F8E-8F2A-0209-7D2C42C86AEF}"/>
              </a:ext>
            </a:extLst>
          </p:cNvPr>
          <p:cNvSpPr txBox="1"/>
          <p:nvPr/>
        </p:nvSpPr>
        <p:spPr>
          <a:xfrm>
            <a:off x="9293689" y="4809265"/>
            <a:ext cx="230243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00FFFF"/>
                </a:highlight>
                <a:uLnTx/>
                <a:uFillTx/>
                <a:latin typeface="Myriad Pro"/>
                <a:ea typeface="+mn-ea"/>
                <a:cs typeface="+mn-cs"/>
                <a:hlinkClick r:id="rId2"/>
              </a:rPr>
              <a:t>Click here to attempt Recap Quiz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highlight>
                <a:srgbClr val="00FFFF"/>
              </a:highlight>
              <a:uLnTx/>
              <a:uFillTx/>
              <a:latin typeface="Myriad Pro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4089C2F-74EF-137D-791A-1C921A6826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40030" y="2224087"/>
            <a:ext cx="1809750" cy="2409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6169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87017C-E9A9-0820-EBA5-D2B598E4CF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Today’s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BA4F57-B9A0-350D-3265-1534C8C89C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sz="7000" b="1" dirty="0"/>
              <a:t>The session will be divided into 3 parts:</a:t>
            </a:r>
            <a:endParaRPr lang="en-GB" sz="7400" dirty="0"/>
          </a:p>
          <a:p>
            <a:pPr marL="0" indent="0">
              <a:lnSpc>
                <a:spcPct val="90000"/>
              </a:lnSpc>
              <a:buNone/>
            </a:pPr>
            <a:endParaRPr lang="en-GB" sz="7400" dirty="0"/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US" sz="7400" dirty="0"/>
              <a:t>1- Academic misconduct/integrity </a:t>
            </a:r>
          </a:p>
          <a:p>
            <a:pPr marL="0" indent="0">
              <a:lnSpc>
                <a:spcPct val="90000"/>
              </a:lnSpc>
              <a:buNone/>
              <a:defRPr/>
            </a:pPr>
            <a:endParaRPr lang="en-US" sz="7400" dirty="0"/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US" sz="7400" dirty="0"/>
              <a:t>2- Referencing (A Library team member will cover this in detail in your digital skills session)</a:t>
            </a:r>
          </a:p>
          <a:p>
            <a:pPr marL="0" indent="0">
              <a:lnSpc>
                <a:spcPct val="90000"/>
              </a:lnSpc>
              <a:buNone/>
              <a:defRPr/>
            </a:pPr>
            <a:endParaRPr lang="en-US" sz="6000" dirty="0"/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US" sz="7400" dirty="0"/>
              <a:t>3- Mock Quiz</a:t>
            </a:r>
            <a:br>
              <a:rPr lang="en-GB" sz="6000" b="1" dirty="0"/>
            </a:br>
            <a:endParaRPr lang="en-GB" sz="6000" b="1" dirty="0"/>
          </a:p>
        </p:txBody>
      </p:sp>
      <p:pic>
        <p:nvPicPr>
          <p:cNvPr id="5" name="Picture 4" descr="A logo of a book&#10;&#10;Description automatically generated">
            <a:extLst>
              <a:ext uri="{FF2B5EF4-FFF2-40B4-BE49-F238E27FC236}">
                <a16:creationId xmlns:a16="http://schemas.microsoft.com/office/drawing/2014/main" id="{D96A2B2C-07D1-924F-5444-6A227FCFBC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96400" y="281761"/>
            <a:ext cx="1490980" cy="105506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927421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50952-BE6B-46D5-B01D-0D952675A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3512" y="188641"/>
            <a:ext cx="8784976" cy="5328593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5400" dirty="0"/>
          </a:p>
          <a:p>
            <a:pPr marL="0" indent="0" algn="ctr">
              <a:buNone/>
            </a:pPr>
            <a:r>
              <a:rPr lang="en-GB" sz="5400" dirty="0"/>
              <a:t>Part 1</a:t>
            </a:r>
          </a:p>
          <a:p>
            <a:pPr marL="0" indent="0" algn="ctr">
              <a:buNone/>
            </a:pPr>
            <a:r>
              <a:rPr lang="en-US" sz="5400" b="1" dirty="0"/>
              <a:t>Academic Misconduct</a:t>
            </a:r>
            <a:endParaRPr lang="en-GB" sz="5400" b="1" dirty="0"/>
          </a:p>
        </p:txBody>
      </p:sp>
    </p:spTree>
    <p:extLst>
      <p:ext uri="{BB962C8B-B14F-4D97-AF65-F5344CB8AC3E}">
        <p14:creationId xmlns:p14="http://schemas.microsoft.com/office/powerpoint/2010/main" val="3098157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What is academic misconduct?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Academic misconduct is simply any attempt to gain an undue advantage over other students. 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r">
              <a:buNone/>
            </a:pPr>
            <a:endParaRPr lang="en-GB" sz="1600" dirty="0"/>
          </a:p>
          <a:p>
            <a:pPr marL="0" indent="0" algn="r">
              <a:buNone/>
            </a:pPr>
            <a:r>
              <a:rPr lang="en-GB" sz="1600" dirty="0"/>
              <a:t>(Coventry University, 2022)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 descr="A red background with white text&#10;&#10;Description automatically generated">
            <a:extLst>
              <a:ext uri="{FF2B5EF4-FFF2-40B4-BE49-F238E27FC236}">
                <a16:creationId xmlns:a16="http://schemas.microsoft.com/office/drawing/2014/main" id="{F1E049A0-4E28-0B0E-E679-39846681E8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0491537" y="561949"/>
            <a:ext cx="1174282" cy="568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4553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4 Main types of Academic misconduct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Plagiarism</a:t>
            </a:r>
          </a:p>
          <a:p>
            <a:r>
              <a:rPr lang="en-GB" dirty="0"/>
              <a:t>Collusion</a:t>
            </a:r>
          </a:p>
          <a:p>
            <a:r>
              <a:rPr lang="en-GB" dirty="0"/>
              <a:t>Contract cheating</a:t>
            </a:r>
          </a:p>
          <a:p>
            <a:r>
              <a:rPr lang="en-GB" dirty="0"/>
              <a:t>Deliberate cheating</a:t>
            </a:r>
          </a:p>
          <a:p>
            <a:pPr marL="0" indent="0">
              <a:buNone/>
            </a:pPr>
            <a:r>
              <a:rPr lang="en-GB" dirty="0">
                <a:hlinkClick r:id="rId4"/>
              </a:rPr>
              <a:t>Understanding Academic Misconduct 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sz="1900" dirty="0">
                <a:highlight>
                  <a:srgbClr val="00FFFF"/>
                </a:highlight>
              </a:rPr>
              <a:t>(Please take down notes as you watch this video)</a:t>
            </a:r>
          </a:p>
        </p:txBody>
      </p:sp>
      <p:pic>
        <p:nvPicPr>
          <p:cNvPr id="5" name="Online Media 4" title="Academic Integrity  - Academic Misconduct Jan 2022">
            <a:hlinkClick r:id="" action="ppaction://media"/>
            <a:extLst>
              <a:ext uri="{FF2B5EF4-FFF2-40B4-BE49-F238E27FC236}">
                <a16:creationId xmlns:a16="http://schemas.microsoft.com/office/drawing/2014/main" id="{1C4A6CDE-AABD-8563-741A-ED4B06E2058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6197600" y="2073515"/>
            <a:ext cx="5384800" cy="304241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157560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8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49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54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Consequences of Academic misconduct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7080985" cy="39170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Failure of the course</a:t>
            </a:r>
          </a:p>
          <a:p>
            <a:r>
              <a:rPr lang="en-GB" dirty="0"/>
              <a:t>Incidence noted on students record</a:t>
            </a:r>
          </a:p>
          <a:p>
            <a:r>
              <a:rPr lang="en-GB" dirty="0"/>
              <a:t>Harassment and blackmail</a:t>
            </a:r>
          </a:p>
          <a:p>
            <a:r>
              <a:rPr lang="en-GB" dirty="0"/>
              <a:t>Expulsion amongst others.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1600" dirty="0">
                <a:hlinkClick r:id="rId4"/>
              </a:rPr>
              <a:t>UWTSD Student Union video on Academic Misconduct</a:t>
            </a:r>
            <a:r>
              <a:rPr lang="en-GB" sz="1600" dirty="0"/>
              <a:t> </a:t>
            </a:r>
          </a:p>
          <a:p>
            <a:pPr marL="0" indent="0">
              <a:buNone/>
            </a:pPr>
            <a:r>
              <a:rPr lang="en-GB" sz="1600" dirty="0">
                <a:highlight>
                  <a:srgbClr val="00FFFF"/>
                </a:highlight>
              </a:rPr>
              <a:t>(Please take down notes as you watch this video)</a:t>
            </a:r>
          </a:p>
          <a:p>
            <a:pPr marL="0" indent="0">
              <a:buNone/>
            </a:pPr>
            <a:endParaRPr lang="en-GB" sz="1600" dirty="0"/>
          </a:p>
        </p:txBody>
      </p:sp>
      <p:pic>
        <p:nvPicPr>
          <p:cNvPr id="5" name="Online Media 4" title="DON'T DO IT: Buying &amp; Selling Essays">
            <a:hlinkClick r:id="" action="ppaction://media"/>
            <a:extLst>
              <a:ext uri="{FF2B5EF4-FFF2-40B4-BE49-F238E27FC236}">
                <a16:creationId xmlns:a16="http://schemas.microsoft.com/office/drawing/2014/main" id="{05FFD1F3-04BF-514E-E6AC-7CBB40A75DB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7905750" y="1600201"/>
            <a:ext cx="4116388" cy="3917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7878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45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50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creen Recording 3">
            <a:hlinkClick r:id="" action="ppaction://media"/>
            <a:extLst>
              <a:ext uri="{FF2B5EF4-FFF2-40B4-BE49-F238E27FC236}">
                <a16:creationId xmlns:a16="http://schemas.microsoft.com/office/drawing/2014/main" id="{53BA8943-E066-7BB4-7F7E-F64E4F8C5F96}"/>
              </a:ext>
            </a:extLst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r:embed="rId2">
                  <p14:trim st="55171" end="27047.3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796981" y="1295814"/>
            <a:ext cx="6940550" cy="3916363"/>
          </a:xfr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CF1A4F1F-4322-4936-9F5F-66F59DAB6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77993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How to avoid academic misconduct?</a:t>
            </a:r>
            <a:br>
              <a:rPr lang="en-GB" b="1" dirty="0"/>
            </a:br>
            <a:r>
              <a:rPr lang="en-GB" sz="2000" dirty="0">
                <a:highlight>
                  <a:srgbClr val="00FFFF"/>
                </a:highlight>
              </a:rPr>
              <a:t>(Please take down notes as you watch this video)</a:t>
            </a:r>
            <a:br>
              <a:rPr lang="en-GB" dirty="0">
                <a:highlight>
                  <a:srgbClr val="00FFFF"/>
                </a:highlight>
              </a:rPr>
            </a:br>
            <a:endParaRPr lang="en-GB" b="1" dirty="0"/>
          </a:p>
        </p:txBody>
      </p:sp>
      <p:pic>
        <p:nvPicPr>
          <p:cNvPr id="8" name="Picture 7" descr="A red background with white text&#10;&#10;Description automatically generated">
            <a:extLst>
              <a:ext uri="{FF2B5EF4-FFF2-40B4-BE49-F238E27FC236}">
                <a16:creationId xmlns:a16="http://schemas.microsoft.com/office/drawing/2014/main" id="{F1E049A0-4E28-0B0E-E679-39846681E88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0433861" y="365304"/>
            <a:ext cx="1538171" cy="568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1347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100000">
                <p:cTn id="1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618FE0-BCB7-24F4-AEDA-5E612FB683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3759" y="274638"/>
            <a:ext cx="9337041" cy="114300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GB" b="1" dirty="0"/>
              <a:t>Activity 1 (scan QR Code/click on link)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A8B3765-1EF6-0A99-A3CA-67D51D92F626}"/>
              </a:ext>
            </a:extLst>
          </p:cNvPr>
          <p:cNvSpPr txBox="1">
            <a:spLocks/>
          </p:cNvSpPr>
          <p:nvPr/>
        </p:nvSpPr>
        <p:spPr>
          <a:xfrm>
            <a:off x="873759" y="1417638"/>
            <a:ext cx="10577505" cy="417160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800" kern="100" dirty="0"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Sign into the </a:t>
            </a:r>
            <a:r>
              <a:rPr lang="en-GB" sz="2800" kern="100" dirty="0" err="1"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Infoskills</a:t>
            </a:r>
            <a:r>
              <a:rPr lang="en-GB" sz="2800" kern="100" dirty="0"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Programme on Moodle &gt; Go to  Referencing &gt; Complete Unit 1: Academic Integrity &amp; Avoiding Plagiarism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2800" kern="100" dirty="0"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2800" kern="100" dirty="0"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2800" kern="100" dirty="0"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2800" dirty="0">
                <a:hlinkClick r:id="rId3"/>
              </a:rPr>
              <a:t>moodle.uwtsd.ac.uk/mod/</a:t>
            </a:r>
            <a:r>
              <a:rPr lang="en-GB" sz="2800" dirty="0" err="1">
                <a:hlinkClick r:id="rId3"/>
              </a:rPr>
              <a:t>scorm</a:t>
            </a:r>
            <a:r>
              <a:rPr lang="en-GB" sz="2800" dirty="0">
                <a:hlinkClick r:id="rId3"/>
              </a:rPr>
              <a:t>/</a:t>
            </a:r>
            <a:r>
              <a:rPr lang="en-GB" sz="2800" dirty="0" err="1">
                <a:hlinkClick r:id="rId3"/>
              </a:rPr>
              <a:t>player.php?a</a:t>
            </a:r>
            <a:r>
              <a:rPr lang="en-GB" sz="2800" dirty="0">
                <a:hlinkClick r:id="rId3"/>
              </a:rPr>
              <a:t>=7377&amp;currentorg=</a:t>
            </a:r>
            <a:r>
              <a:rPr lang="en-GB" sz="2800" dirty="0" err="1">
                <a:hlinkClick r:id="rId3"/>
              </a:rPr>
              <a:t>articulate_rise&amp;scoid</a:t>
            </a:r>
            <a:r>
              <a:rPr lang="en-GB" sz="2800" dirty="0">
                <a:hlinkClick r:id="rId3"/>
              </a:rPr>
              <a:t>=16124&amp;sesskey=8lTY5SBgOC&amp;display=</a:t>
            </a:r>
            <a:r>
              <a:rPr lang="en-GB" sz="2800" dirty="0" err="1">
                <a:hlinkClick r:id="rId3"/>
              </a:rPr>
              <a:t>popup&amp;mode</a:t>
            </a:r>
            <a:r>
              <a:rPr lang="en-GB" sz="2800" dirty="0">
                <a:hlinkClick r:id="rId3"/>
              </a:rPr>
              <a:t>=normal</a:t>
            </a:r>
            <a:endParaRPr lang="en-GB" sz="2800" dirty="0"/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1" i="0" u="none" strike="noStrike" kern="1200" cap="none" spc="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</p:txBody>
      </p:sp>
      <p:pic>
        <p:nvPicPr>
          <p:cNvPr id="7172" name="Picture 4" descr="Group Work - Meaning, Benefits, and Implementation | Marketing91">
            <a:extLst>
              <a:ext uri="{FF2B5EF4-FFF2-40B4-BE49-F238E27FC236}">
                <a16:creationId xmlns:a16="http://schemas.microsoft.com/office/drawing/2014/main" id="{088DD300-26BF-0205-7B99-FCC6AD2D5A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387592" y="274638"/>
            <a:ext cx="1551241" cy="1084982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1F0DBF0-A295-BCBA-D57F-B8A0C5B39B5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4568" t="21852" r="19753" b="54444"/>
          <a:stretch/>
        </p:blipFill>
        <p:spPr>
          <a:xfrm>
            <a:off x="5361775" y="2369583"/>
            <a:ext cx="2102280" cy="2118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4257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50952-BE6B-46D5-B01D-0D952675A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3512" y="188641"/>
            <a:ext cx="8784976" cy="5328593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5400" dirty="0"/>
          </a:p>
          <a:p>
            <a:pPr marL="0" indent="0" algn="ctr">
              <a:buNone/>
            </a:pPr>
            <a:endParaRPr lang="en-GB" sz="5400" dirty="0"/>
          </a:p>
          <a:p>
            <a:pPr marL="0" indent="0" algn="ctr">
              <a:buNone/>
            </a:pPr>
            <a:r>
              <a:rPr lang="en-GB" sz="5400" b="1" dirty="0"/>
              <a:t>Break</a:t>
            </a:r>
          </a:p>
        </p:txBody>
      </p:sp>
    </p:spTree>
    <p:extLst>
      <p:ext uri="{BB962C8B-B14F-4D97-AF65-F5344CB8AC3E}">
        <p14:creationId xmlns:p14="http://schemas.microsoft.com/office/powerpoint/2010/main" val="1429002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>
                <a:latin typeface="Arial Rounded MT Bold" panose="020F0704030504030204" pitchFamily="34" charset="0"/>
              </a:rPr>
            </a:br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What is referencing and why is it important?</a:t>
            </a:r>
            <a:br>
              <a:rPr lang="en-GB" dirty="0">
                <a:latin typeface="Arial Rounded MT Bold" panose="020F0704030504030204" pitchFamily="34" charset="0"/>
              </a:rPr>
            </a:br>
            <a:endParaRPr lang="en-GB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B6B9756-9673-CC63-2B3A-F17F7923D2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9470" y="1611045"/>
            <a:ext cx="6806753" cy="3995812"/>
          </a:xfrm>
        </p:spPr>
        <p:txBody>
          <a:bodyPr>
            <a:noAutofit/>
          </a:bodyPr>
          <a:lstStyle/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200" dirty="0">
                <a:latin typeface="Myriad Pro"/>
                <a:ea typeface="Calibri" panose="020F0502020204030204" pitchFamily="34" charset="0"/>
                <a:cs typeface="Arial" panose="020B0604020202020204" pitchFamily="34" charset="0"/>
              </a:rPr>
              <a:t>Referencing simply refers to how we acknowledge the sources that we have used in our essay/research.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100" dirty="0">
                <a:ea typeface="Calibri" panose="020F0502020204030204" pitchFamily="34" charset="0"/>
                <a:cs typeface="Arial" panose="020B0604020202020204" pitchFamily="34" charset="0"/>
              </a:rPr>
              <a:t>Newcastle University 2024  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1100" dirty="0"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1100" dirty="0"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200" dirty="0">
                <a:latin typeface="Myriad Pro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Managing information and academic reference- Video</a:t>
            </a:r>
            <a:endParaRPr lang="en-GB" sz="3200" dirty="0">
              <a:latin typeface="Myriad Pro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Online Media 2" title="ASK Online Learning Resources 3.1: Managing Information - What is referencing?">
            <a:hlinkClick r:id="" action="ppaction://media"/>
            <a:extLst>
              <a:ext uri="{FF2B5EF4-FFF2-40B4-BE49-F238E27FC236}">
                <a16:creationId xmlns:a16="http://schemas.microsoft.com/office/drawing/2014/main" id="{E48F07FE-2901-F037-B0C3-7257AAD21D1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7186690" y="1317862"/>
            <a:ext cx="4815840" cy="32127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4530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1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>
                <a:latin typeface="Arial Rounded MT Bold" panose="020F070403050403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 do you need to reference?</a:t>
            </a:r>
            <a:br>
              <a:rPr lang="en-GB" dirty="0">
                <a:latin typeface="Arial Rounded MT Bold" panose="020F0704030504030204" pitchFamily="34" charset="0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4099595"/>
          </a:xfrm>
        </p:spPr>
        <p:txBody>
          <a:bodyPr>
            <a:normAutofit fontScale="70000" lnSpcReduction="20000"/>
          </a:bodyPr>
          <a:lstStyle/>
          <a:p>
            <a:pPr marL="0" indent="0" fontAlgn="base">
              <a:buNone/>
            </a:pPr>
            <a:endParaRPr lang="en-GB" dirty="0"/>
          </a:p>
          <a:p>
            <a:pPr marL="0" indent="0" fontAlgn="base">
              <a:buNone/>
            </a:pPr>
            <a:r>
              <a:rPr lang="en-GB" dirty="0"/>
              <a:t>You need to reference every time you use the work of others. This could includes:</a:t>
            </a:r>
          </a:p>
          <a:p>
            <a:pPr fontAlgn="base"/>
            <a:r>
              <a:rPr lang="en-GB" dirty="0"/>
              <a:t>ideas</a:t>
            </a:r>
          </a:p>
          <a:p>
            <a:pPr fontAlgn="base"/>
            <a:r>
              <a:rPr lang="en-GB" dirty="0"/>
              <a:t>words</a:t>
            </a:r>
          </a:p>
          <a:p>
            <a:pPr fontAlgn="base"/>
            <a:r>
              <a:rPr lang="en-GB" dirty="0"/>
              <a:t>data</a:t>
            </a:r>
          </a:p>
          <a:p>
            <a:pPr fontAlgn="base"/>
            <a:r>
              <a:rPr lang="en-GB" dirty="0"/>
              <a:t>designs</a:t>
            </a:r>
          </a:p>
          <a:p>
            <a:pPr fontAlgn="base"/>
            <a:r>
              <a:rPr lang="en-GB" dirty="0"/>
              <a:t>images</a:t>
            </a:r>
          </a:p>
          <a:p>
            <a:pPr fontAlgn="base"/>
            <a:r>
              <a:rPr lang="en-GB" dirty="0"/>
              <a:t>music</a:t>
            </a:r>
          </a:p>
          <a:p>
            <a:pPr fontAlgn="base"/>
            <a:r>
              <a:rPr lang="en-GB" dirty="0"/>
              <a:t>computer code</a:t>
            </a:r>
          </a:p>
          <a:p>
            <a:pPr fontAlgn="base"/>
            <a:r>
              <a:rPr lang="en-GB" dirty="0"/>
              <a:t>Whatever the information source: website, textbook, journal article, etc. If you have quoted, paraphrased, or summarised another person’s work, you need to reference it.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000" dirty="0"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A green book with red bookmark&#10;&#10;Description automatically generated">
            <a:extLst>
              <a:ext uri="{FF2B5EF4-FFF2-40B4-BE49-F238E27FC236}">
                <a16:creationId xmlns:a16="http://schemas.microsoft.com/office/drawing/2014/main" id="{800EECB9-C9A7-B32E-9A8F-3E3FBDAD9C2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0185692" y="226144"/>
            <a:ext cx="1396708" cy="1114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5548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08384"/>
            <a:ext cx="10972800" cy="1056311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How would you present the sources you have used in your research?</a:t>
            </a:r>
            <a:br>
              <a:rPr lang="en-GB" b="1" dirty="0"/>
            </a:br>
            <a:r>
              <a:rPr lang="en-GB" b="1" dirty="0"/>
              <a:t> 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66FE6F1B-3DDB-27EC-FD6C-11E24F8C3E2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33726143"/>
              </p:ext>
            </p:extLst>
          </p:nvPr>
        </p:nvGraphicFramePr>
        <p:xfrm>
          <a:off x="609600" y="1454227"/>
          <a:ext cx="11455153" cy="41919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Oval 4">
            <a:extLst>
              <a:ext uri="{FF2B5EF4-FFF2-40B4-BE49-F238E27FC236}">
                <a16:creationId xmlns:a16="http://schemas.microsoft.com/office/drawing/2014/main" id="{01159D55-C31B-4D32-643A-830526DBF5DC}"/>
              </a:ext>
            </a:extLst>
          </p:cNvPr>
          <p:cNvSpPr/>
          <p:nvPr/>
        </p:nvSpPr>
        <p:spPr>
          <a:xfrm>
            <a:off x="1090670" y="1961002"/>
            <a:ext cx="4629906" cy="2800568"/>
          </a:xfrm>
          <a:prstGeom prst="ellipse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In-text citation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4AA5A416-CA64-3C82-F923-29595302580B}"/>
              </a:ext>
            </a:extLst>
          </p:cNvPr>
          <p:cNvSpPr/>
          <p:nvPr/>
        </p:nvSpPr>
        <p:spPr>
          <a:xfrm>
            <a:off x="6590371" y="1961001"/>
            <a:ext cx="4629906" cy="2800569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/>
              <a:t>Reference List</a:t>
            </a:r>
          </a:p>
        </p:txBody>
      </p:sp>
    </p:spTree>
    <p:extLst>
      <p:ext uri="{BB962C8B-B14F-4D97-AF65-F5344CB8AC3E}">
        <p14:creationId xmlns:p14="http://schemas.microsoft.com/office/powerpoint/2010/main" val="565935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  <p:bldP spid="5" grpId="0" animBg="1"/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62CE13-8AFB-DEFA-0BF4-6C50B61393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1FF83B7E-9AA4-DE60-09F4-2EC38DD3C81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55280555"/>
              </p:ext>
            </p:extLst>
          </p:nvPr>
        </p:nvGraphicFramePr>
        <p:xfrm>
          <a:off x="212651" y="138223"/>
          <a:ext cx="11863119" cy="55182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12866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FC3F8B-765F-9582-7681-8B54983972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532484-9084-2044-2FBC-C8CF5D32F8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Example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536106-DA64-641E-2C56-623B573CCF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40995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i="1" u="sng" dirty="0"/>
              <a:t>In-text citation </a:t>
            </a:r>
          </a:p>
          <a:p>
            <a:pPr marL="0" indent="0">
              <a:buNone/>
            </a:pPr>
            <a:endParaRPr lang="en-GB" b="1" dirty="0">
              <a:highlight>
                <a:srgbClr val="00FF00"/>
              </a:highlight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FB798F6-72BB-A4C6-30F2-734AA0A10F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3514" y="2202504"/>
            <a:ext cx="9356034" cy="3237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270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46ACD5-126F-90BC-81F3-F431EFD373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5E537D1-CB0F-10E4-4D9B-996D415A557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06911942"/>
              </p:ext>
            </p:extLst>
          </p:nvPr>
        </p:nvGraphicFramePr>
        <p:xfrm>
          <a:off x="609600" y="649995"/>
          <a:ext cx="11455153" cy="49962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59425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8806FC-7796-E5D8-559F-9A1FA6577F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74558-67BA-0AF2-79F2-DE190B7E13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Example- </a:t>
            </a:r>
            <a:r>
              <a:rPr lang="en-GB" b="1" i="1" u="sng" dirty="0"/>
              <a:t>Reference List </a:t>
            </a:r>
            <a:br>
              <a:rPr lang="en-GB" b="1" i="1" u="sng" dirty="0"/>
            </a:br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9A621AA-6008-3F46-517B-769CD76260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7267" y="1417638"/>
            <a:ext cx="8421494" cy="4175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7946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96FC4204-E871-65B2-DE5F-374AE2036B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1466" y="350045"/>
            <a:ext cx="8818562" cy="760469"/>
          </a:xfrm>
        </p:spPr>
        <p:txBody>
          <a:bodyPr>
            <a:noAutofit/>
          </a:bodyPr>
          <a:lstStyle/>
          <a:p>
            <a:r>
              <a:rPr lang="en-GB" altLang="en-US" b="1" dirty="0">
                <a:ln>
                  <a:noFill/>
                </a:ln>
                <a:effectLst/>
                <a:latin typeface="+mn-lt"/>
                <a:cs typeface="Arial" panose="020B0604020202020204" pitchFamily="34" charset="0"/>
              </a:rPr>
              <a:t>Referencing a book (one author)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51A64290-0447-BC45-77BD-3A0A5CB862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48346" y="2085766"/>
            <a:ext cx="8135126" cy="188993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altLang="en-US" dirty="0"/>
          </a:p>
          <a:p>
            <a:pPr marL="0" indent="0">
              <a:buNone/>
            </a:pPr>
            <a:endParaRPr lang="en-GB" altLang="en-US" dirty="0"/>
          </a:p>
          <a:p>
            <a:pPr marL="0" indent="0">
              <a:buNone/>
            </a:pPr>
            <a:r>
              <a:rPr lang="en-GB" altLang="en-US" sz="3000" dirty="0">
                <a:highlight>
                  <a:srgbClr val="00FF00"/>
                </a:highlight>
              </a:rPr>
              <a:t>Glasby, J. </a:t>
            </a:r>
            <a:r>
              <a:rPr lang="en-GB" altLang="en-US" sz="3000" dirty="0">
                <a:highlight>
                  <a:srgbClr val="00FFFF"/>
                </a:highlight>
              </a:rPr>
              <a:t>(2017) </a:t>
            </a:r>
            <a:r>
              <a:rPr lang="en-GB" altLang="en-US" sz="3000" i="1" dirty="0">
                <a:highlight>
                  <a:srgbClr val="FF00FF"/>
                </a:highlight>
              </a:rPr>
              <a:t>Understanding Health and Social Care. </a:t>
            </a:r>
            <a:r>
              <a:rPr lang="en-GB" altLang="en-US" sz="3000" dirty="0">
                <a:highlight>
                  <a:srgbClr val="C0C0C0"/>
                </a:highlight>
              </a:rPr>
              <a:t>3</a:t>
            </a:r>
            <a:r>
              <a:rPr lang="en-GB" altLang="en-US" sz="3000" baseline="30000" dirty="0">
                <a:highlight>
                  <a:srgbClr val="C0C0C0"/>
                </a:highlight>
              </a:rPr>
              <a:t>rd</a:t>
            </a:r>
            <a:r>
              <a:rPr lang="en-GB" altLang="en-US" sz="3000" dirty="0">
                <a:highlight>
                  <a:srgbClr val="C0C0C0"/>
                </a:highlight>
              </a:rPr>
              <a:t> </a:t>
            </a:r>
            <a:r>
              <a:rPr lang="en-GB" altLang="en-US" sz="3000" dirty="0" err="1">
                <a:highlight>
                  <a:srgbClr val="C0C0C0"/>
                </a:highlight>
              </a:rPr>
              <a:t>edn</a:t>
            </a:r>
            <a:r>
              <a:rPr lang="en-GB" altLang="en-US" sz="3000" dirty="0">
                <a:highlight>
                  <a:srgbClr val="C0C0C0"/>
                </a:highlight>
              </a:rPr>
              <a:t>. </a:t>
            </a:r>
            <a:r>
              <a:rPr lang="en-GB" altLang="en-US" sz="3000" dirty="0"/>
              <a:t> </a:t>
            </a:r>
            <a:r>
              <a:rPr lang="en-GB" altLang="en-US" sz="3000" dirty="0">
                <a:highlight>
                  <a:srgbClr val="808000"/>
                </a:highlight>
              </a:rPr>
              <a:t>Policy Press.</a:t>
            </a:r>
            <a:endParaRPr lang="en-GB" altLang="en-US" dirty="0">
              <a:highlight>
                <a:srgbClr val="808000"/>
              </a:highlight>
            </a:endParaRP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D99FE1A2-EB33-E149-FD83-29780DC0C567}"/>
              </a:ext>
            </a:extLst>
          </p:cNvPr>
          <p:cNvCxnSpPr>
            <a:cxnSpLocks/>
          </p:cNvCxnSpPr>
          <p:nvPr/>
        </p:nvCxnSpPr>
        <p:spPr>
          <a:xfrm>
            <a:off x="3171782" y="1910800"/>
            <a:ext cx="0" cy="86389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6">
            <a:extLst>
              <a:ext uri="{FF2B5EF4-FFF2-40B4-BE49-F238E27FC236}">
                <a16:creationId xmlns:a16="http://schemas.microsoft.com/office/drawing/2014/main" id="{638459BE-459F-9536-C213-D990AB28E8E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89940" y="1352171"/>
            <a:ext cx="2997949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00FF00"/>
                </a:highlight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Surname  comma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00FF00"/>
                </a:highlight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Initial  full stop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highlight>
                <a:srgbClr val="00FF00"/>
              </a:highlight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0D1690DC-DB28-2E15-6B4F-E56E10AFBF75}"/>
              </a:ext>
            </a:extLst>
          </p:cNvPr>
          <p:cNvCxnSpPr>
            <a:cxnSpLocks/>
          </p:cNvCxnSpPr>
          <p:nvPr/>
        </p:nvCxnSpPr>
        <p:spPr>
          <a:xfrm>
            <a:off x="4602825" y="2378306"/>
            <a:ext cx="0" cy="5406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9">
            <a:extLst>
              <a:ext uri="{FF2B5EF4-FFF2-40B4-BE49-F238E27FC236}">
                <a16:creationId xmlns:a16="http://schemas.microsoft.com/office/drawing/2014/main" id="{2FDD0AD5-778D-09BA-F622-E87A665F7F1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73951" y="1382444"/>
            <a:ext cx="1944688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00FFFF"/>
                </a:highlight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Year of p</a:t>
            </a:r>
            <a:r>
              <a:rPr kumimoji="0" lang="en-GB" alt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highlight>
                  <a:srgbClr val="00FFFF"/>
                </a:highlight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ublication</a:t>
            </a:r>
            <a:endParaRPr kumimoji="0" lang="en-GB" alt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highlight>
                <a:srgbClr val="00FFFF"/>
              </a:highlight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00FFFF"/>
                </a:highlight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in brackets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3EBD302A-E1DF-6A10-227E-58461937FE23}"/>
              </a:ext>
            </a:extLst>
          </p:cNvPr>
          <p:cNvCxnSpPr>
            <a:cxnSpLocks/>
          </p:cNvCxnSpPr>
          <p:nvPr/>
        </p:nvCxnSpPr>
        <p:spPr>
          <a:xfrm>
            <a:off x="7732876" y="1981914"/>
            <a:ext cx="0" cy="79278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2">
            <a:extLst>
              <a:ext uri="{FF2B5EF4-FFF2-40B4-BE49-F238E27FC236}">
                <a16:creationId xmlns:a16="http://schemas.microsoft.com/office/drawing/2014/main" id="{AEC6C7E8-056C-FE11-78A5-9CA25D28D58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07351" y="1343763"/>
            <a:ext cx="2306306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00FF"/>
                </a:highlight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Title in italics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00FF"/>
                </a:highlight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(end with a full stop)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D6D319C0-431A-244E-D16D-6EF659889478}"/>
              </a:ext>
            </a:extLst>
          </p:cNvPr>
          <p:cNvCxnSpPr>
            <a:cxnSpLocks/>
          </p:cNvCxnSpPr>
          <p:nvPr/>
        </p:nvCxnSpPr>
        <p:spPr>
          <a:xfrm flipV="1">
            <a:off x="4190824" y="3863511"/>
            <a:ext cx="0" cy="53377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5B80731B-91B2-A8F3-2280-1160E660BDFF}"/>
              </a:ext>
            </a:extLst>
          </p:cNvPr>
          <p:cNvCxnSpPr>
            <a:cxnSpLocks/>
          </p:cNvCxnSpPr>
          <p:nvPr/>
        </p:nvCxnSpPr>
        <p:spPr>
          <a:xfrm flipV="1">
            <a:off x="6072936" y="4104121"/>
            <a:ext cx="0" cy="52737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02FB8908-A895-1576-12D5-765857FC94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46295" y="4867906"/>
            <a:ext cx="3265487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808000"/>
                </a:highlight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Publisher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808000"/>
                </a:highlight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(end with a full stop)</a:t>
            </a:r>
          </a:p>
        </p:txBody>
      </p:sp>
      <p:sp>
        <p:nvSpPr>
          <p:cNvPr id="22" name="TextBox 12">
            <a:extLst>
              <a:ext uri="{FF2B5EF4-FFF2-40B4-BE49-F238E27FC236}">
                <a16:creationId xmlns:a16="http://schemas.microsoft.com/office/drawing/2014/main" id="{9ED67052-4D0D-4C1C-D00D-A75F2CEEF12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23317" y="4361766"/>
            <a:ext cx="2306306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C0C0C0"/>
                </a:highlight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Edition information – write 3</a:t>
            </a:r>
            <a:r>
              <a:rPr kumimoji="0" lang="en-GB" altLang="en-US" sz="1800" b="1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C0C0C0"/>
                </a:highlight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rd</a:t>
            </a: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C0C0C0"/>
                </a:highlight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not t</a:t>
            </a:r>
            <a:r>
              <a:rPr kumimoji="0" lang="en-GB" alt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highlight>
                  <a:srgbClr val="C0C0C0"/>
                </a:highlight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hird</a:t>
            </a:r>
            <a:endParaRPr kumimoji="0" lang="en-GB" alt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highlight>
                <a:srgbClr val="C0C0C0"/>
              </a:highlight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C0C0C0"/>
                </a:highlight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(end with a full stop)</a:t>
            </a:r>
          </a:p>
        </p:txBody>
      </p:sp>
    </p:spTree>
    <p:extLst>
      <p:ext uri="{BB962C8B-B14F-4D97-AF65-F5344CB8AC3E}">
        <p14:creationId xmlns:p14="http://schemas.microsoft.com/office/powerpoint/2010/main" val="902045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13" grpId="0"/>
      <p:bldP spid="15" grpId="0"/>
      <p:bldP spid="19" grpId="0"/>
      <p:bldP spid="2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5B8B64-793E-7498-3A9C-B371D182DD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083C66-96E6-4DDD-8A0B-9CB798D672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910" y="169524"/>
            <a:ext cx="11816179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b="1" dirty="0"/>
              <a:t>Activity 2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E2E6FB20-1CDD-7C0B-6B28-DCC862BCA304}"/>
              </a:ext>
            </a:extLst>
          </p:cNvPr>
          <p:cNvSpPr txBox="1">
            <a:spLocks/>
          </p:cNvSpPr>
          <p:nvPr/>
        </p:nvSpPr>
        <p:spPr>
          <a:xfrm>
            <a:off x="1192737" y="1522752"/>
            <a:ext cx="10109200" cy="39890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Following the example in the previous slide, write the in-text citation and full long reference for this book: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Title:				Strategies</a:t>
            </a:r>
            <a:r>
              <a:rPr kumimoji="0" lang="en-GB" sz="20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 for Researching Learning in Higher 					Education: An Introduction to Contemporary 					Methods and Approaches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Author:				</a:t>
            </a:r>
            <a:r>
              <a:rPr lang="en-GB" sz="2000" dirty="0">
                <a:solidFill>
                  <a:prstClr val="black"/>
                </a:solidFill>
                <a:latin typeface="Myriad Pro"/>
              </a:rPr>
              <a:t>Glynis Cousin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Publisher:			</a:t>
            </a:r>
            <a:r>
              <a:rPr lang="en-GB" sz="2000" dirty="0">
                <a:solidFill>
                  <a:prstClr val="black"/>
                </a:solidFill>
                <a:latin typeface="Myriad Pro"/>
              </a:rPr>
              <a:t>Routledge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Year of publication:		2009</a:t>
            </a:r>
          </a:p>
        </p:txBody>
      </p:sp>
      <p:pic>
        <p:nvPicPr>
          <p:cNvPr id="7172" name="Picture 4" descr="Group Work - Meaning, Benefits, and Implementation | Marketing91">
            <a:extLst>
              <a:ext uri="{FF2B5EF4-FFF2-40B4-BE49-F238E27FC236}">
                <a16:creationId xmlns:a16="http://schemas.microsoft.com/office/drawing/2014/main" id="{EE676B16-9A6C-D367-F6E3-89F31E3152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887759" y="303647"/>
            <a:ext cx="1551241" cy="1084982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416410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F2E801-1D06-448C-E85B-8710BE1AFB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E6FABB6-DD48-52A0-2E05-93F4BAE7A681}"/>
              </a:ext>
            </a:extLst>
          </p:cNvPr>
          <p:cNvSpPr txBox="1">
            <a:spLocks/>
          </p:cNvSpPr>
          <p:nvPr/>
        </p:nvSpPr>
        <p:spPr>
          <a:xfrm>
            <a:off x="46075" y="0"/>
            <a:ext cx="12099850" cy="558924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5400" b="1" dirty="0">
              <a:solidFill>
                <a:prstClr val="black"/>
              </a:solidFill>
              <a:latin typeface="Myriad Pro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5400" b="1" dirty="0">
                <a:solidFill>
                  <a:prstClr val="black"/>
                </a:solidFill>
                <a:latin typeface="Myriad Pro"/>
              </a:rPr>
              <a:t>Learn more about referencing on the </a:t>
            </a:r>
            <a:r>
              <a:rPr lang="en-GB" sz="5400" b="1" dirty="0" err="1">
                <a:solidFill>
                  <a:prstClr val="black"/>
                </a:solidFill>
                <a:latin typeface="Myriad Pro"/>
              </a:rPr>
              <a:t>Infoskills</a:t>
            </a:r>
            <a:r>
              <a:rPr lang="en-GB" sz="5400" b="1" dirty="0">
                <a:solidFill>
                  <a:prstClr val="black"/>
                </a:solidFill>
                <a:latin typeface="Myriad Pro"/>
              </a:rPr>
              <a:t> Module.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5400" b="1" dirty="0">
              <a:solidFill>
                <a:prstClr val="black"/>
              </a:solidFill>
              <a:latin typeface="Myriad Pro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Follow the guide</a:t>
            </a:r>
            <a:r>
              <a:rPr kumimoji="0" lang="en-GB" sz="54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 provided in the next slides.</a:t>
            </a:r>
            <a:endParaRPr kumimoji="0" lang="en-GB" sz="5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2053637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39EA36-712E-5E56-E742-CA4BEB7F2F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579" y="0"/>
            <a:ext cx="10795518" cy="1003916"/>
          </a:xfrm>
        </p:spPr>
        <p:txBody>
          <a:bodyPr>
            <a:normAutofit fontScale="90000"/>
          </a:bodyPr>
          <a:lstStyle/>
          <a:p>
            <a:b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Activity 3-Level 4  Referencing </a:t>
            </a:r>
            <a:b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700" dirty="0">
                <a:solidFill>
                  <a:prstClr val="black"/>
                </a:solidFill>
                <a:highlight>
                  <a:srgbClr val="00FF00"/>
                </a:highlight>
                <a:latin typeface="Myriad Pro"/>
              </a:rPr>
              <a:t>Go to Moodle</a:t>
            </a:r>
            <a:r>
              <a:rPr lang="en-GB" sz="2700" dirty="0">
                <a:solidFill>
                  <a:prstClr val="black"/>
                </a:solidFill>
                <a:latin typeface="Myriad Pro"/>
              </a:rPr>
              <a:t> &gt; </a:t>
            </a:r>
            <a:r>
              <a:rPr lang="en-GB" sz="2700" dirty="0">
                <a:solidFill>
                  <a:prstClr val="black"/>
                </a:solidFill>
                <a:highlight>
                  <a:srgbClr val="00FFFF"/>
                </a:highlight>
                <a:latin typeface="Myriad Pro"/>
              </a:rPr>
              <a:t>Find the Library </a:t>
            </a:r>
            <a:r>
              <a:rPr lang="en-GB" sz="2700" dirty="0" err="1">
                <a:solidFill>
                  <a:prstClr val="black"/>
                </a:solidFill>
                <a:highlight>
                  <a:srgbClr val="00FFFF"/>
                </a:highlight>
                <a:latin typeface="Myriad Pro"/>
              </a:rPr>
              <a:t>lnfoSkills</a:t>
            </a:r>
            <a:r>
              <a:rPr lang="en-GB" sz="2700" dirty="0">
                <a:solidFill>
                  <a:prstClr val="black"/>
                </a:solidFill>
                <a:highlight>
                  <a:srgbClr val="00FFFF"/>
                </a:highlight>
                <a:latin typeface="Myriad Pro"/>
              </a:rPr>
              <a:t> Module </a:t>
            </a:r>
            <a:r>
              <a:rPr lang="en-GB" sz="2700" dirty="0">
                <a:solidFill>
                  <a:prstClr val="black"/>
                </a:solidFill>
                <a:latin typeface="Myriad Pro"/>
              </a:rPr>
              <a:t>&gt; Sign in (if required) &gt; </a:t>
            </a:r>
            <a:br>
              <a:rPr lang="en-GB" sz="2700" dirty="0">
                <a:solidFill>
                  <a:prstClr val="black"/>
                </a:solidFill>
                <a:latin typeface="Myriad Pro"/>
              </a:rPr>
            </a:br>
            <a:r>
              <a:rPr lang="en-GB" sz="2700" dirty="0">
                <a:solidFill>
                  <a:prstClr val="black"/>
                </a:solidFill>
                <a:highlight>
                  <a:srgbClr val="C0C0C0"/>
                </a:highlight>
                <a:latin typeface="Myriad Pro"/>
              </a:rPr>
              <a:t>Go to the section on Referencing&gt; </a:t>
            </a:r>
            <a:r>
              <a:rPr lang="en-GB" sz="2700" dirty="0">
                <a:solidFill>
                  <a:prstClr val="black"/>
                </a:solidFill>
                <a:highlight>
                  <a:srgbClr val="FF00FF"/>
                </a:highlight>
                <a:latin typeface="Myriad Pro"/>
              </a:rPr>
              <a:t>Complete the units below.</a:t>
            </a:r>
            <a:br>
              <a:rPr lang="en-GB" sz="2700" dirty="0">
                <a:solidFill>
                  <a:prstClr val="black"/>
                </a:solidFill>
                <a:latin typeface="Myriad Pro"/>
              </a:rPr>
            </a:br>
            <a:endParaRPr lang="en-US" sz="27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2BF1DAD-ACFC-35CF-D4C0-A08E9F292951}"/>
              </a:ext>
            </a:extLst>
          </p:cNvPr>
          <p:cNvGraphicFramePr>
            <a:graphicFrameLocks noGrp="1"/>
          </p:cNvGraphicFramePr>
          <p:nvPr>
            <p:ph sz="quarter" idx="10"/>
            <p:extLst>
              <p:ext uri="{D42A27DB-BD31-4B8C-83A1-F6EECF244321}">
                <p14:modId xmlns:p14="http://schemas.microsoft.com/office/powerpoint/2010/main" val="2898225488"/>
              </p:ext>
            </p:extLst>
          </p:nvPr>
        </p:nvGraphicFramePr>
        <p:xfrm>
          <a:off x="457579" y="2445487"/>
          <a:ext cx="11435096" cy="41956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15975821-0881-CAFE-9F0C-2A33BBD34836}"/>
              </a:ext>
            </a:extLst>
          </p:cNvPr>
          <p:cNvSpPr txBox="1"/>
          <p:nvPr/>
        </p:nvSpPr>
        <p:spPr>
          <a:xfrm>
            <a:off x="1010472" y="2692537"/>
            <a:ext cx="1029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Unit 1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CFD1386-35C0-A1E7-8119-A4F6086F398E}"/>
              </a:ext>
            </a:extLst>
          </p:cNvPr>
          <p:cNvSpPr txBox="1"/>
          <p:nvPr/>
        </p:nvSpPr>
        <p:spPr>
          <a:xfrm>
            <a:off x="3978146" y="2692537"/>
            <a:ext cx="1029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Unit 2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3F4DB24-EC40-09E3-2143-E288364E9487}"/>
              </a:ext>
            </a:extLst>
          </p:cNvPr>
          <p:cNvSpPr txBox="1"/>
          <p:nvPr/>
        </p:nvSpPr>
        <p:spPr>
          <a:xfrm>
            <a:off x="7011726" y="2692537"/>
            <a:ext cx="1029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Unit 3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9EF499F-DBD4-5DCA-5B3F-C247D424C9BE}"/>
              </a:ext>
            </a:extLst>
          </p:cNvPr>
          <p:cNvSpPr txBox="1"/>
          <p:nvPr/>
        </p:nvSpPr>
        <p:spPr>
          <a:xfrm>
            <a:off x="10152144" y="2692537"/>
            <a:ext cx="1029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Unit 4 </a:t>
            </a:r>
          </a:p>
        </p:txBody>
      </p:sp>
      <p:pic>
        <p:nvPicPr>
          <p:cNvPr id="7172" name="Picture 4" descr="Group Work - Meaning, Benefits, and Implementation | Marketing91">
            <a:extLst>
              <a:ext uri="{FF2B5EF4-FFF2-40B4-BE49-F238E27FC236}">
                <a16:creationId xmlns:a16="http://schemas.microsoft.com/office/drawing/2014/main" id="{D70839D8-9C5E-5687-3C58-E71B197712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183180" y="216865"/>
            <a:ext cx="1551241" cy="855302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285621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  <p:bldP spid="3" grpId="0"/>
      <p:bldP spid="5" grpId="0"/>
      <p:bldP spid="6" grpId="0"/>
      <p:bldP spid="7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618FE0-BCB7-24F4-AEDA-5E612FB683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910" y="301271"/>
            <a:ext cx="11816179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b="1"/>
              <a:t>Practice</a:t>
            </a:r>
            <a:endParaRPr lang="en-GB" b="1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A8B3765-1EF6-0A99-A3CA-67D51D92F626}"/>
              </a:ext>
            </a:extLst>
          </p:cNvPr>
          <p:cNvSpPr txBox="1">
            <a:spLocks/>
          </p:cNvSpPr>
          <p:nvPr/>
        </p:nvSpPr>
        <p:spPr>
          <a:xfrm>
            <a:off x="873759" y="1600201"/>
            <a:ext cx="10728305" cy="39890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Can you try your reference skills? Can you reference a book with one author?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00FF00"/>
                </a:highlight>
                <a:uLnTx/>
                <a:uFillTx/>
                <a:latin typeface="Myriad Pro"/>
                <a:ea typeface="+mj-ea"/>
                <a:cs typeface="+mj-cs"/>
              </a:rPr>
              <a:t>To practice 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:Visit 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  <a:hlinkClick r:id="rId3"/>
              </a:rPr>
              <a:t>https://www.citethemrightonline.com/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  Login using your student details.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  <a:hlinkClick r:id="rId4"/>
              </a:rPr>
              <a:t>234589@student.uwtsd.ac.uk</a:t>
            </a:r>
            <a:endParaRPr kumimoji="0" lang="en-US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Password – dob01.01.21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Practice using this link below as well.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  <a:hlinkClick r:id="rId5"/>
              </a:rPr>
              <a:t>Reference skills test </a:t>
            </a:r>
            <a:r>
              <a:rPr kumimoji="0" lang="en-GB" alt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  <a:hlinkClick r:id="rId5"/>
              </a:rPr>
              <a:t>Univ</a:t>
            </a: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  <a:hlinkClick r:id="rId5"/>
              </a:rPr>
              <a:t> Plymouth</a:t>
            </a:r>
            <a:endParaRPr kumimoji="0" lang="en-US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800541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77D9B7-60C0-B1FA-91FC-75311A014A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EBAADE-70B8-A21F-5F49-6415BC69EE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910" y="301271"/>
            <a:ext cx="11816179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b="1" dirty="0"/>
              <a:t>Additional resources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8FA3202-176F-90A0-41E3-AEA55772F35C}"/>
              </a:ext>
            </a:extLst>
          </p:cNvPr>
          <p:cNvSpPr txBox="1">
            <a:spLocks/>
          </p:cNvSpPr>
          <p:nvPr/>
        </p:nvSpPr>
        <p:spPr>
          <a:xfrm>
            <a:off x="873759" y="1600201"/>
            <a:ext cx="10728305" cy="39890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90000"/>
              </a:lnSpc>
              <a:spcBef>
                <a:spcPct val="20000"/>
              </a:spcBef>
              <a:defRPr/>
            </a:pPr>
            <a:endParaRPr lang="en-GB" dirty="0">
              <a:highlight>
                <a:srgbClr val="00FFFF"/>
              </a:highlight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defRPr/>
            </a:pPr>
            <a:r>
              <a:rPr lang="en-GB" dirty="0">
                <a:highlight>
                  <a:srgbClr val="00FFFF"/>
                </a:highlight>
              </a:rPr>
              <a:t>(</a:t>
            </a:r>
            <a:r>
              <a:rPr lang="en-US" dirty="0">
                <a:highlight>
                  <a:srgbClr val="00FFFF"/>
                </a:highlight>
              </a:rPr>
              <a:t>There are additional resources on Moodle Week 4 where you can learn more about Academic misconduct and referencing. You can spend time studying the </a:t>
            </a:r>
            <a:r>
              <a:rPr lang="en-US" dirty="0" err="1">
                <a:highlight>
                  <a:srgbClr val="00FFFF"/>
                </a:highlight>
              </a:rPr>
              <a:t>infoskills</a:t>
            </a:r>
            <a:r>
              <a:rPr lang="en-US" dirty="0">
                <a:highlight>
                  <a:srgbClr val="00FFFF"/>
                </a:highlight>
              </a:rPr>
              <a:t> Module </a:t>
            </a:r>
            <a:r>
              <a:rPr lang="en-GB" dirty="0">
                <a:highlight>
                  <a:srgbClr val="00FFFF"/>
                </a:highlight>
              </a:rPr>
              <a:t>)</a:t>
            </a:r>
            <a:endParaRPr lang="en-US" dirty="0">
              <a:highlight>
                <a:srgbClr val="00FFFF"/>
              </a:highlight>
            </a:endParaRPr>
          </a:p>
          <a:p>
            <a:pPr marL="0" marR="0" lvl="0" indent="0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highlight>
                <a:srgbClr val="00FFFF"/>
              </a:highlight>
              <a:uLnTx/>
              <a:uFillTx/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601957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A48FB6-F02F-AA89-7754-D1A41FA18F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39A2EE-BBE2-6F01-36C1-C1FE636B80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3512" y="188641"/>
            <a:ext cx="8784976" cy="5328593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5400" dirty="0"/>
          </a:p>
          <a:p>
            <a:pPr marL="0" indent="0" algn="ctr">
              <a:buNone/>
            </a:pPr>
            <a:endParaRPr lang="en-GB" sz="5400" dirty="0"/>
          </a:p>
          <a:p>
            <a:pPr marL="0" indent="0" algn="ctr">
              <a:buNone/>
            </a:pPr>
            <a:r>
              <a:rPr lang="en-GB" sz="5400" b="1" dirty="0"/>
              <a:t>Break</a:t>
            </a:r>
          </a:p>
        </p:txBody>
      </p:sp>
    </p:spTree>
    <p:extLst>
      <p:ext uri="{BB962C8B-B14F-4D97-AF65-F5344CB8AC3E}">
        <p14:creationId xmlns:p14="http://schemas.microsoft.com/office/powerpoint/2010/main" val="2820104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b="1" dirty="0"/>
              <a:t>Mock Quiz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b="1" dirty="0"/>
          </a:p>
          <a:p>
            <a:pPr marL="0" indent="0">
              <a:lnSpc>
                <a:spcPct val="90000"/>
              </a:lnSpc>
              <a:buNone/>
            </a:pPr>
            <a:r>
              <a:rPr lang="en-GB" b="1" dirty="0"/>
              <a:t>Students should return to Moodle, find the tile with this image, and click on the Mock Quiz test to attempt the Quiz.</a:t>
            </a:r>
          </a:p>
          <a:p>
            <a:pPr marL="0" indent="0">
              <a:lnSpc>
                <a:spcPct val="90000"/>
              </a:lnSpc>
              <a:buNone/>
            </a:pPr>
            <a:endParaRPr lang="en-GB" b="1" dirty="0"/>
          </a:p>
          <a:p>
            <a:pPr marL="0" indent="0">
              <a:lnSpc>
                <a:spcPct val="90000"/>
              </a:lnSpc>
              <a:buNone/>
            </a:pPr>
            <a:r>
              <a:rPr lang="en-GB" b="1" dirty="0"/>
              <a:t>This gives the students an idea of how the Task 1- Quiz will be delivered next week.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EEBAEA1-42E6-552B-49F9-4E7BBB41E9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7600" y="1623014"/>
            <a:ext cx="5384800" cy="394341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13207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21372"/>
            <a:ext cx="10972800" cy="1143000"/>
          </a:xfrm>
        </p:spPr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4550" y="1364373"/>
            <a:ext cx="11802138" cy="4249618"/>
          </a:xfrm>
          <a:noFill/>
          <a:effectLst>
            <a:softEdge rad="127000"/>
          </a:effectLst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/>
              <a:t>University of Newcastle. (2024) Academic Skills Kit. Available at </a:t>
            </a:r>
            <a:r>
              <a:rPr lang="en-GB" sz="2000" dirty="0">
                <a:hlinkClick r:id="rId3"/>
              </a:rPr>
              <a:t>https://www.ncl.ac.uk/academic-skills-kit/good-academic-practice/referencing/</a:t>
            </a:r>
            <a:r>
              <a:rPr lang="en-GB" sz="2000" dirty="0"/>
              <a:t>. Accessed 22/07/24</a:t>
            </a:r>
          </a:p>
          <a:p>
            <a:pPr marL="0" indent="0">
              <a:buNone/>
            </a:pPr>
            <a:endParaRPr lang="en-GB" sz="2000" b="1" dirty="0"/>
          </a:p>
          <a:p>
            <a:pPr marL="0" indent="0">
              <a:buNone/>
            </a:pPr>
            <a:r>
              <a:rPr lang="en-GB" sz="2000" dirty="0"/>
              <a:t>University of Wales Trinity Saint David Student Union (2021) ‘Don’t do it: Buying and selling essays’. Available at : </a:t>
            </a:r>
            <a:r>
              <a:rPr lang="en-GB" sz="2000" dirty="0">
                <a:hlinkClick r:id="rId4"/>
              </a:rPr>
              <a:t>https://tsdsu.unioncloud.org/articles/don-t-do-it-buying-selling-essays </a:t>
            </a:r>
            <a:r>
              <a:rPr lang="en-GB" sz="2000" dirty="0"/>
              <a:t>Accessed 20/07/24.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Coventry University. (2022) Academic misconduct. ’. Available at :</a:t>
            </a:r>
            <a:r>
              <a:rPr lang="en-GB" sz="2000" dirty="0">
                <a:hlinkClick r:id="rId5"/>
              </a:rPr>
              <a:t> Academic Integrity - Academic Misconduct Jan 2022 (youtube.com)</a:t>
            </a:r>
            <a:r>
              <a:rPr lang="en-GB" sz="2000" dirty="0"/>
              <a:t> .Accessed 20/07/24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University of Wales Trinity Saint David. Library Info Skills </a:t>
            </a:r>
            <a:r>
              <a:rPr lang="en-GB" sz="2000" dirty="0">
                <a:hlinkClick r:id="rId6"/>
              </a:rPr>
              <a:t>Course: Library </a:t>
            </a:r>
            <a:r>
              <a:rPr lang="en-GB" sz="2000" dirty="0" err="1">
                <a:hlinkClick r:id="rId6"/>
              </a:rPr>
              <a:t>Infoskills</a:t>
            </a:r>
            <a:r>
              <a:rPr lang="en-GB" sz="2000" dirty="0">
                <a:hlinkClick r:id="rId6"/>
              </a:rPr>
              <a:t>, Tile: Referencing (uwtsd.ac.uk)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215" y="1417638"/>
            <a:ext cx="10972799" cy="3950716"/>
          </a:xfrm>
          <a:noFill/>
          <a:effectLst>
            <a:softEdge rad="127000"/>
          </a:effectLst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Today we </a:t>
            </a:r>
          </a:p>
          <a:p>
            <a:pPr marL="0" indent="0">
              <a:buNone/>
            </a:pPr>
            <a:r>
              <a:rPr lang="en-GB" dirty="0"/>
              <a:t>Explored referencing</a:t>
            </a:r>
          </a:p>
          <a:p>
            <a:pPr marL="0" indent="0">
              <a:buNone/>
            </a:pPr>
            <a:r>
              <a:rPr lang="en-GB" dirty="0"/>
              <a:t>Shared tips for continuous practice and support resources</a:t>
            </a:r>
          </a:p>
          <a:p>
            <a:pPr marL="0" indent="0">
              <a:buNone/>
            </a:pPr>
            <a:r>
              <a:rPr lang="en-GB" dirty="0"/>
              <a:t>Discussed Academic misconduct and consequences</a:t>
            </a:r>
          </a:p>
          <a:p>
            <a:pPr marL="0" indent="0">
              <a:buNone/>
            </a:pPr>
            <a:r>
              <a:rPr lang="en-GB" dirty="0"/>
              <a:t>Shared tips on how to avoid academic misconduct</a:t>
            </a:r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sz="2800" b="1" dirty="0">
              <a:solidFill>
                <a:srgbClr val="FF0000"/>
              </a:solidFill>
            </a:endParaRPr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854B19BA-5A4F-875C-BA0A-06DA26B08EA2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563951" y="4237703"/>
            <a:ext cx="1428593" cy="14749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83372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C76FFB-6672-D702-C959-9A032D4620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Next session…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B71CEE-5ED5-2148-39D2-CAE20519FC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will Complete Task 1 </a:t>
            </a:r>
            <a:r>
              <a:rPr lang="en-GB"/>
              <a:t>– Quiz </a:t>
            </a:r>
            <a:r>
              <a:rPr lang="en-GB" dirty="0">
                <a:highlight>
                  <a:srgbClr val="00FFFF"/>
                </a:highlight>
              </a:rPr>
              <a:t>(Please note, this MUST be completed and submitted in </a:t>
            </a:r>
            <a:r>
              <a:rPr lang="en-GB">
                <a:highlight>
                  <a:srgbClr val="00FFFF"/>
                </a:highlight>
              </a:rPr>
              <a:t>class.)</a:t>
            </a:r>
            <a:endParaRPr lang="en-GB" dirty="0">
              <a:highlight>
                <a:srgbClr val="00FFFF"/>
              </a:highlight>
            </a:endParaRPr>
          </a:p>
          <a:p>
            <a:r>
              <a:rPr lang="en-US" dirty="0"/>
              <a:t>Structuring Academic Paragraphs</a:t>
            </a:r>
          </a:p>
          <a:p>
            <a:pPr marL="0" indent="0">
              <a:buNone/>
            </a:pPr>
            <a:br>
              <a:rPr lang="en-US" dirty="0"/>
            </a:br>
            <a:r>
              <a:rPr lang="en-GB" dirty="0"/>
              <a:t>Don’t forget to revise </a:t>
            </a:r>
          </a:p>
        </p:txBody>
      </p:sp>
      <p:pic>
        <p:nvPicPr>
          <p:cNvPr id="5" name="Picture 4" descr="A yellow smiley face with black background&#10;&#10;Description automatically generated">
            <a:extLst>
              <a:ext uri="{FF2B5EF4-FFF2-40B4-BE49-F238E27FC236}">
                <a16:creationId xmlns:a16="http://schemas.microsoft.com/office/drawing/2014/main" id="{CB5B821E-25BD-A1F0-92D6-D72DD6F012E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682545" y="3490957"/>
            <a:ext cx="1728192" cy="1766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2008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7C9F88D65DB74786271CFA0B86C30A" ma:contentTypeVersion="15" ma:contentTypeDescription="Create a new document." ma:contentTypeScope="" ma:versionID="21a15f2f1e280bcd264de0e9778eb932">
  <xsd:schema xmlns:xsd="http://www.w3.org/2001/XMLSchema" xmlns:xs="http://www.w3.org/2001/XMLSchema" xmlns:p="http://schemas.microsoft.com/office/2006/metadata/properties" xmlns:ns3="60ab93c2-c2e2-4a82-ab36-09e8ba3f753e" xmlns:ns4="47a3e2db-67be-4841-b3a5-2f2fb1d7c7b3" targetNamespace="http://schemas.microsoft.com/office/2006/metadata/properties" ma:root="true" ma:fieldsID="a6d2038a5350e3d5ec347404604bdc67" ns3:_="" ns4:_="">
    <xsd:import namespace="60ab93c2-c2e2-4a82-ab36-09e8ba3f753e"/>
    <xsd:import namespace="47a3e2db-67be-4841-b3a5-2f2fb1d7c7b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0ab93c2-c2e2-4a82-ab36-09e8ba3f753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3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SystemTags" ma:index="2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7a3e2db-67be-4841-b3a5-2f2fb1d7c7b3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0ab93c2-c2e2-4a82-ab36-09e8ba3f753e" xsi:nil="true"/>
  </documentManagement>
</p:properties>
</file>

<file path=customXml/itemProps1.xml><?xml version="1.0" encoding="utf-8"?>
<ds:datastoreItem xmlns:ds="http://schemas.openxmlformats.org/officeDocument/2006/customXml" ds:itemID="{3BE301B1-FEC6-497B-B1BB-057DD4D854D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0ab93c2-c2e2-4a82-ab36-09e8ba3f753e"/>
    <ds:schemaRef ds:uri="47a3e2db-67be-4841-b3a5-2f2fb1d7c7b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D0CA834-DE9A-484D-AFEA-2E5A931249E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7DD557C-19FF-4457-88B0-621ACE72548C}">
  <ds:schemaRefs>
    <ds:schemaRef ds:uri="47a3e2db-67be-4841-b3a5-2f2fb1d7c7b3"/>
    <ds:schemaRef ds:uri="http://schemas.microsoft.com/office/2006/metadata/properties"/>
    <ds:schemaRef ds:uri="http://purl.org/dc/terms/"/>
    <ds:schemaRef ds:uri="http://schemas.microsoft.com/office/2006/documentManagement/types"/>
    <ds:schemaRef ds:uri="http://www.w3.org/XML/1998/namespace"/>
    <ds:schemaRef ds:uri="http://purl.org/dc/dcmitype/"/>
    <ds:schemaRef ds:uri="60ab93c2-c2e2-4a82-ab36-09e8ba3f753e"/>
    <ds:schemaRef ds:uri="http://schemas.microsoft.com/office/infopath/2007/PartnerControls"/>
    <ds:schemaRef ds:uri="http://schemas.openxmlformats.org/package/2006/metadata/core-properties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1512</Words>
  <Application>Microsoft Office PowerPoint</Application>
  <PresentationFormat>Widescreen</PresentationFormat>
  <Paragraphs>205</Paragraphs>
  <Slides>29</Slides>
  <Notes>19</Notes>
  <HiddenSlides>0</HiddenSlides>
  <MMClips>4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29</vt:i4>
      </vt:variant>
    </vt:vector>
  </HeadingPairs>
  <TitlesOfParts>
    <vt:vector size="37" baseType="lpstr">
      <vt:lpstr>Myriad Pro</vt:lpstr>
      <vt:lpstr>Aptos</vt:lpstr>
      <vt:lpstr>Aptos Display</vt:lpstr>
      <vt:lpstr>Arial</vt:lpstr>
      <vt:lpstr>Arial Rounded MT Bold</vt:lpstr>
      <vt:lpstr>Calibri</vt:lpstr>
      <vt:lpstr>20140311PresentationUWTSDTemplate</vt:lpstr>
      <vt:lpstr>1_Office Theme</vt:lpstr>
      <vt:lpstr>Certificate of Higher Education Business Skills for the Workplace  Academic Skills (LCLM 4001)  Session 4-  Academic misconduct and Referencing Mock Quiz</vt:lpstr>
      <vt:lpstr>PowerPoint Presentation</vt:lpstr>
      <vt:lpstr>Last week’s recap </vt:lpstr>
      <vt:lpstr>Today’s session</vt:lpstr>
      <vt:lpstr>PowerPoint Presentation</vt:lpstr>
      <vt:lpstr>What is academic misconduct?</vt:lpstr>
      <vt:lpstr>4 Main types of Academic misconduct</vt:lpstr>
      <vt:lpstr>Consequences of Academic misconduct</vt:lpstr>
      <vt:lpstr>How to avoid academic misconduct? (Please take down notes as you watch this video) </vt:lpstr>
      <vt:lpstr>Activity 1 (scan QR Code/click on link)</vt:lpstr>
      <vt:lpstr>PowerPoint Presentation</vt:lpstr>
      <vt:lpstr> What is referencing and why is it important? </vt:lpstr>
      <vt:lpstr> What do you need to reference? </vt:lpstr>
      <vt:lpstr> How would you present the sources you have used in your research?  </vt:lpstr>
      <vt:lpstr>PowerPoint Presentation</vt:lpstr>
      <vt:lpstr>Example</vt:lpstr>
      <vt:lpstr>PowerPoint Presentation</vt:lpstr>
      <vt:lpstr>Example- Reference List  </vt:lpstr>
      <vt:lpstr>Referencing a book (one author)</vt:lpstr>
      <vt:lpstr>Activity 2</vt:lpstr>
      <vt:lpstr>PowerPoint Presentation</vt:lpstr>
      <vt:lpstr>   Activity 3-Level 4  Referencing    Go to Moodle &gt; Find the Library lnfoSkills Module &gt; Sign in (if required) &gt;  Go to the section on Referencing&gt; Complete the units below. </vt:lpstr>
      <vt:lpstr>Practice</vt:lpstr>
      <vt:lpstr>Additional resources</vt:lpstr>
      <vt:lpstr>PowerPoint Presentation</vt:lpstr>
      <vt:lpstr>Mock Quiz</vt:lpstr>
      <vt:lpstr>References</vt:lpstr>
      <vt:lpstr>Summary</vt:lpstr>
      <vt:lpstr>Next session…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Dooshima Dugguh</dc:creator>
  <cp:lastModifiedBy>Dooshima Dugguh</cp:lastModifiedBy>
  <cp:revision>13</cp:revision>
  <dcterms:created xsi:type="dcterms:W3CDTF">2025-01-28T09:52:31Z</dcterms:created>
  <dcterms:modified xsi:type="dcterms:W3CDTF">2026-02-02T19:54:52Z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0x010100297C9F88D65DB74786271CFA0B86C30A</vt:lpwstr>
  </property>
</Properties>
</file>