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ink/ink6.xml" ContentType="application/inkml+xml"/>
  <Override PartName="/ppt/ink/ink7.xml" ContentType="application/inkml+xml"/>
  <Override PartName="/ppt/ink/ink8.xml" ContentType="application/inkml+xml"/>
  <Override PartName="/ppt/ink/ink9.xml" ContentType="application/inkml+xml"/>
  <Override PartName="/ppt/ink/ink10.xml" ContentType="application/inkml+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9" r:id="rId3"/>
    <p:sldId id="261" r:id="rId4"/>
    <p:sldId id="262" r:id="rId5"/>
    <p:sldId id="263" r:id="rId6"/>
    <p:sldId id="264" r:id="rId7"/>
    <p:sldId id="265" r:id="rId8"/>
    <p:sldId id="266" r:id="rId9"/>
    <p:sldId id="267" r:id="rId10"/>
    <p:sldId id="268" r:id="rId11"/>
    <p:sldId id="269" r:id="rId12"/>
    <p:sldId id="270" r:id="rId13"/>
    <p:sldId id="271" r:id="rId14"/>
    <p:sldId id="272" r:id="rId15"/>
    <p:sldId id="273" r:id="rId16"/>
    <p:sldId id="274" r:id="rId17"/>
    <p:sldId id="275" r:id="rId18"/>
    <p:sldId id="276" r:id="rId19"/>
    <p:sldId id="277" r:id="rId20"/>
    <p:sldId id="278" r:id="rId21"/>
    <p:sldId id="279" r:id="rId22"/>
    <p:sldId id="280" r:id="rId23"/>
    <p:sldId id="281" r:id="rId24"/>
    <p:sldId id="282" r:id="rId25"/>
    <p:sldId id="283" r:id="rId26"/>
    <p:sldId id="284" r:id="rId27"/>
    <p:sldId id="285" r:id="rId28"/>
    <p:sldId id="286" r:id="rId29"/>
    <p:sldId id="287" r:id="rId30"/>
    <p:sldId id="288" r:id="rId31"/>
    <p:sldId id="289" r:id="rId32"/>
    <p:sldId id="260" r:id="rId33"/>
    <p:sldId id="257" r:id="rId3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94660"/>
  </p:normalViewPr>
  <p:slideViewPr>
    <p:cSldViewPr snapToGrid="0">
      <p:cViewPr varScale="1">
        <p:scale>
          <a:sx n="108" d="100"/>
          <a:sy n="108" d="100"/>
        </p:scale>
        <p:origin x="654"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s>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5-09T19:30:53.235"/>
    </inkml:context>
    <inkml:brush xml:id="br0">
      <inkml:brushProperty name="width" value="0.05" units="cm"/>
      <inkml:brushProperty name="height" value="0.05" units="cm"/>
    </inkml:brush>
  </inkml:definitions>
  <inkml:trace contextRef="#ctx0" brushRef="#br0">1 2 24575,'6'-1'0,"1"1"0,0-1 0,-1 2 0,1-1 0,-1 1 0,1 0 0,-1 0 0,1 1 0,-1-1 0,1 1 0,-1 1 0,0 0 0,0-1 0,0 2 0,-1-1 0,1 1 0,-1 0 0,0 0 0,8 8 0,0 1 0,0 0 0,1-1 0,0-1 0,0 0 0,2-1 0,-1 0 0,22 8 0,-19-9 0,0 1 0,-1 1 0,0 0 0,-1 1 0,22 21 0,-1 18 0,-29-39 0,0 0 0,0 0 0,11 10 0,127 99 0,-119-96 0,37 27 0,-2-2 0,-53-44 0,0 0 0,1 0 0,-1-1 0,1 0 0,0-1 0,18 6 0,-17-7 0,0 1 0,-1 0 0,0 1 0,0 0 0,17 11 0,-2 2 0,0-1 0,35 17 0,-31-18 0,-2-1 0,13 8 0,0-2 0,46 16 0,-75-32 0,0 0 0,-1 1 0,1 0 0,17 15 0,-19-14 0,0-1 0,0 0 0,1 0 0,-1 0 0,1-2 0,13 6 0,54 12 0,131 57 0,-181-59 0,-25-18 0,1 1 0,-1-1 0,1 1 0,0-1 0,0 0 0,0 0 0,0 0 0,0 0 0,1-1 0,-1 1 0,0-1 0,1 0 0,-1 0 0,1 0 0,-1 0 0,7 0 0,-8-2 0,-1 0 0,0 0 0,0 0 0,1 0 0,-1 0 0,0-1 0,0 1 0,0 0 0,0-1 0,0 1 0,-1-1 0,1 1 0,0-1 0,-1 1 0,1-1 0,-1 1 0,1-1 0,-1 0 0,0 1 0,0-1 0,0 1 0,0-3 0,1-44 0,-2 36 0,0-30 0,-1 0 0,7-72 0,-3 100 0,0 1 0,1-1 0,1 1 0,0-1 0,1 1 0,0 1 0,1-1 0,0 1 0,12-16 0,-15 23 11,1 0 0,-1 0 0,0 0 0,0 0 0,-1 0 0,0-1-1,0 1 1,0-1 0,0 0 0,0-7 0,-2 10-64,0 1 0,0-1 0,0 1 0,-1 0 0,1-1 0,-1 1 0,0-1 0,1 1 0,-1 0 0,0 0 0,-1 0 0,1 0 0,0-1-1,0 2 1,-1-1 0,0 0 0,1 0 0,-1 0 0,0 1 0,0-1 0,0 1 0,0-1 0,0 1 0,0 0 0,0 0 0,0 0 0,-4-2 0,-12-4-6773</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5-09T19:30:54.681"/>
    </inkml:context>
    <inkml:brush xml:id="br0">
      <inkml:brushProperty name="width" value="0.05" units="cm"/>
      <inkml:brushProperty name="height" value="0.05" units="cm"/>
    </inkml:brush>
  </inkml:definitions>
  <inkml:trace contextRef="#ctx0" brushRef="#br0">588 26 24575,'-166'-13'0,"-5"1"0,-55 13-1365,202-1-5461</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5-09T19:31:02.181"/>
    </inkml:context>
    <inkml:brush xml:id="br0">
      <inkml:brushProperty name="width" value="0.05" units="cm"/>
      <inkml:brushProperty name="height" value="0.05" units="cm"/>
    </inkml:brush>
  </inkml:definitions>
  <inkml:trace contextRef="#ctx0" brushRef="#br0">1 26 24575,'120'2'0,"131"-5"0,-170-9 0,-50 7 0,54-3 0,309 9-1365,-372-1-5461</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5-09T19:31:07.252"/>
    </inkml:context>
    <inkml:brush xml:id="br0">
      <inkml:brushProperty name="width" value="0.05" units="cm"/>
      <inkml:brushProperty name="height" value="0.05" units="cm"/>
      <inkml:brushProperty name="color" value="#E71224"/>
    </inkml:brush>
  </inkml:definitions>
  <inkml:trace contextRef="#ctx0" brushRef="#br0">0 55 24575,'46'-3'0,"0"-1"0,61-14 0,-62 8 0,0 3 0,63-2 0,-36 8-103,-36-1-107,1 1 0,0 2-1,-1 2 1,1 1-1,47 12 1,-75-13-6616</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5-09T19:31:12.493"/>
    </inkml:context>
    <inkml:brush xml:id="br0">
      <inkml:brushProperty name="width" value="0.05" units="cm"/>
      <inkml:brushProperty name="height" value="0.05" units="cm"/>
      <inkml:brushProperty name="color" value="#E71224"/>
    </inkml:brush>
  </inkml:definitions>
  <inkml:trace contextRef="#ctx0" brushRef="#br0">1388 5 24575,'-4'-4'0,"-8"10"0,-18 18 0,19-15 0,-12 7 0,13-10 0,1 0 0,0 1 0,0 0 0,0 1 0,-9 10 0,-27 35 0,19-23 0,1 1 0,-22 34 0,44-61 0,-1 1 0,1-1 0,-1 0 0,0 0 0,-1 0 0,1-1 0,-1 1 0,1-1 0,-8 3 0,7-3 0,0 0 0,0 0 0,0 1 0,0 0 0,1-1 0,-1 2 0,1-1 0,-5 6 0,-5 8 0,0 0 0,-2-1 0,0-1 0,-1-1 0,-28 21 0,-35 33 0,17-1 0,41-42 0,-2-1 0,-46 39 0,5-2 0,56-52 0,-1 1 0,0-1 0,-1 0 0,0-1 0,0-1 0,-1 0 0,-18 10 0,12-8 0,2 1 0,-1 1 0,2 1 0,-1 0 0,-25 30 0,38-40 0,-15 16 0,9-8 0,0-1 0,-1 0 0,0-1 0,0 0 0,-1-1 0,-1 0 0,1 0 0,-26 11 0,24-14 0,3 0 0,1-1 0,-1 0 0,0-1 0,-1 0 0,1-1 0,-16 2 0,22-4 0,1-1 0,0 1 0,0 0 0,-1-1 0,1 0 0,0 0 0,0 0 0,0 0 0,0 0 0,0-1 0,0 0 0,1 1 0,-1-1 0,0 0 0,1 0 0,0 0 0,-1 0 0,1-1 0,0 1 0,0-1 0,0 1 0,0-1 0,1 0 0,-1 0 0,1 0 0,-2-4 0,-2-5 0,1 0 0,0 0 0,1-1 0,0 1 0,1-1 0,-1-24 0,7-85 0,-1 45 0,-3 25-1365,0 31-5461</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5-09T19:31:13.367"/>
    </inkml:context>
    <inkml:brush xml:id="br0">
      <inkml:brushProperty name="width" value="0.05" units="cm"/>
      <inkml:brushProperty name="height" value="0.05" units="cm"/>
      <inkml:brushProperty name="color" value="#E71224"/>
    </inkml:brush>
  </inkml:definitions>
  <inkml:trace contextRef="#ctx0" brushRef="#br0">1 1 24575,'597'0'-1365,"-570"0"-5461</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5-09T19:31:25.686"/>
    </inkml:context>
    <inkml:brush xml:id="br0">
      <inkml:brushProperty name="width" value="0.1" units="cm"/>
      <inkml:brushProperty name="height" value="0.1" units="cm"/>
      <inkml:brushProperty name="color" value="#AE198D"/>
      <inkml:brushProperty name="inkEffects" value="galaxy"/>
      <inkml:brushProperty name="anchorX" value="0"/>
      <inkml:brushProperty name="anchorY" value="0"/>
      <inkml:brushProperty name="scaleFactor" value="0.5"/>
    </inkml:brush>
  </inkml:definitions>
  <inkml:trace contextRef="#ctx0" brushRef="#br0">1 1 24575,'0'0'0,"4"0"0,2 5 0,4 0 0,4 0 0,9-1 0,-2 4 0,2-1 0,1 4 0,0-1 0,-5 3 0,1-2 0,-5 3 0,0-3 0,-3 8 0,2-3 0,-4 3 0,8-4 0,-2 2 0,2-4 0,-3 1 0,1-2 0,-3 2 0,2-4 0,-4 4 0,3-3 0,-3 2 0,2-2 0,-2 7 0,3-1 0,-3 1 0,7 2 0,-2 2 0,3-4 0,1-4 0,-3 1 0,1-5 0,-4 3 0,1-3 0,-3 3 0,2-3 0,-4 8 0,4-2 0,-3 2 0,2-2 0,-2 0 0,-3-8 0,8-3 0,-2-14 0,-3-6 0,3-6 0,-2-4 0,-4-2 0,3 5 0,-3 0 0,4 6 0,-2-1 0,-2-5 0,-3-2 0,4 3 0,-2-1 0,3 6 0,0-1 0,-3-1 0,4 4 0,-2-2 0,7 3 0,0-1 0,-3-7 0,-3-3 0,1 3 0,-2-1 0,-2 1 0,-2 3 0</inkml:trace>
</inkml:ink>
</file>

<file path=ppt/ink/ink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5-09T19:31:26.843"/>
    </inkml:context>
    <inkml:brush xml:id="br0">
      <inkml:brushProperty name="width" value="0.1" units="cm"/>
      <inkml:brushProperty name="height" value="0.1" units="cm"/>
      <inkml:brushProperty name="color" value="#AE198D"/>
      <inkml:brushProperty name="inkEffects" value="galaxy"/>
      <inkml:brushProperty name="anchorX" value="-2228.55908"/>
      <inkml:brushProperty name="anchorY" value="-1369.71619"/>
      <inkml:brushProperty name="scaleFactor" value="0.5"/>
    </inkml:brush>
  </inkml:definitions>
  <inkml:trace contextRef="#ctx0" brushRef="#br0">861 27 24575,'0'0'0,"-4"0"0,-6 0 0,-5 0 0,-4 0 0,-8 0 0,-3 0 0,0 0 0,0 0 0,2 0 0,0 0 0,2 0 0,-5 0 0,1 0 0,1 0 0,0 0 0,7-5 0,0-1 0,2 1 0,-1 1 0,-6 1 0,0 1 0,-2 1 0,1 0 0,1 1 0,0 1 0,1-1 0,-4 0 0,0 0 0,0 0 0,2 0 0,0 0 0,2 0 0,0 0 0,6 0 0</inkml:trace>
</inkml:ink>
</file>

<file path=ppt/ink/ink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5-09T19:31:36.627"/>
    </inkml:context>
    <inkml:brush xml:id="br0">
      <inkml:brushProperty name="width" value="0.05" units="cm"/>
      <inkml:brushProperty name="height" value="0.05" units="cm"/>
      <inkml:brushProperty name="color" value="#E71224"/>
    </inkml:brush>
  </inkml:definitions>
  <inkml:trace contextRef="#ctx0" brushRef="#br0">1013 0 24575,'-5'2'0,"1"-1"0,-1 1 0,1 0 0,-1 1 0,1-1 0,0 1 0,0 0 0,0 0 0,-5 5 0,-7 5 0,5-4 0,0 1 0,0 0 0,1 1 0,1 0 0,0 0 0,0 1 0,1 1 0,1-1 0,0 1 0,1 1 0,-6 15 0,6-13 0,-1 0 0,-1-1 0,-1 0 0,0 0 0,0-1 0,-2 0 0,-19 21 0,14-18 0,0 1 0,2 1 0,0 0 0,1 1 0,1 0 0,-10 25 0,-4 3 0,4 11 0,21-52 0,-1-1 0,0 1 0,0-1 0,0 0 0,-1 1 0,0-1 0,0 0 0,-1 0 0,0-1 0,0 1 0,-9 9 0,-5 1 0,9-9 0,1 0 0,0 0 0,1 0 0,0 1 0,0 0 0,0 1 0,1-1 0,1 1 0,-1 1 0,-6 17 0,-2 1 0,-1 1 0,-1-2 0,-1 0 0,-2-2 0,-41 46 0,51-59 0,7-10 0,-1 1 0,1 0 0,0-1 0,-1 1 0,0-1 0,1 0 0,-1 0 0,0 0 0,0 0 0,0 0 0,0-1 0,-1 0 0,1 1 0,0-1 0,-1 0 0,1 0 0,-1-1 0,1 1 0,0-1 0,-1 0 0,1 0 0,-7 0 0,5-2 0,0 1 0,1-1 0,-1 0 0,1 0 0,-1 0 0,1 0 0,0-1 0,0 0 0,0 0 0,1 0 0,-1 0 0,1 0 0,-1-1 0,1 0 0,-5-7 0,-29-35 0,29 37 0,0 0 0,1-1 0,0 0 0,0 0 0,1 0 0,0-1 0,1 0 0,0 0 0,-3-13 0,-16-41 0,19 54 0,0-1 0,1 1 0,0-1 0,1 1 0,0-1 0,-1-18 0,3-57-1365,1 62-5461</inkml:trace>
</inkml:ink>
</file>

<file path=ppt/ink/ink1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5-09T19:31:37.524"/>
    </inkml:context>
    <inkml:brush xml:id="br0">
      <inkml:brushProperty name="width" value="0.05" units="cm"/>
      <inkml:brushProperty name="height" value="0.05" units="cm"/>
      <inkml:brushProperty name="color" value="#E71224"/>
    </inkml:brush>
  </inkml:definitions>
  <inkml:trace contextRef="#ctx0" brushRef="#br0">0 16 24575,'493'0'0,"-484"0"-227,1 0-1,-1-1 1,0-1-1,0 1 1,12-5-1,-6 1-6598</inkml:trace>
</inkml:ink>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89EFDE-2EDA-5365-0DE1-7FE6592AD80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A242679-0183-DDCB-EB67-3C3CC86A01F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1CB9B37-A946-2723-C874-21FC3913303D}"/>
              </a:ext>
            </a:extLst>
          </p:cNvPr>
          <p:cNvSpPr>
            <a:spLocks noGrp="1"/>
          </p:cNvSpPr>
          <p:nvPr>
            <p:ph type="dt" sz="half" idx="10"/>
          </p:nvPr>
        </p:nvSpPr>
        <p:spPr/>
        <p:txBody>
          <a:bodyPr/>
          <a:lstStyle/>
          <a:p>
            <a:fld id="{9428DFF1-236B-462E-A5A3-8EED51D0EBA6}" type="datetimeFigureOut">
              <a:rPr lang="en-GB" smtClean="0"/>
              <a:t>09/05/2024</a:t>
            </a:fld>
            <a:endParaRPr lang="en-GB"/>
          </a:p>
        </p:txBody>
      </p:sp>
      <p:sp>
        <p:nvSpPr>
          <p:cNvPr id="5" name="Footer Placeholder 4">
            <a:extLst>
              <a:ext uri="{FF2B5EF4-FFF2-40B4-BE49-F238E27FC236}">
                <a16:creationId xmlns:a16="http://schemas.microsoft.com/office/drawing/2014/main" id="{93138466-E417-1078-4EBA-FA4FB860871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5444312-DC63-277A-1976-C414865AF276}"/>
              </a:ext>
            </a:extLst>
          </p:cNvPr>
          <p:cNvSpPr>
            <a:spLocks noGrp="1"/>
          </p:cNvSpPr>
          <p:nvPr>
            <p:ph type="sldNum" sz="quarter" idx="12"/>
          </p:nvPr>
        </p:nvSpPr>
        <p:spPr/>
        <p:txBody>
          <a:bodyPr/>
          <a:lstStyle/>
          <a:p>
            <a:fld id="{45897A63-6B5D-433C-8C52-91284880D2F2}" type="slidenum">
              <a:rPr lang="en-GB" smtClean="0"/>
              <a:t>‹#›</a:t>
            </a:fld>
            <a:endParaRPr lang="en-GB"/>
          </a:p>
        </p:txBody>
      </p:sp>
    </p:spTree>
    <p:extLst>
      <p:ext uri="{BB962C8B-B14F-4D97-AF65-F5344CB8AC3E}">
        <p14:creationId xmlns:p14="http://schemas.microsoft.com/office/powerpoint/2010/main" val="17591033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5135D4-49CE-E6BA-2203-ED40769517F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518DA2D-DAA6-3177-1034-E2F47FF9589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34E31B3-4909-F504-C9FD-F27B22FD095B}"/>
              </a:ext>
            </a:extLst>
          </p:cNvPr>
          <p:cNvSpPr>
            <a:spLocks noGrp="1"/>
          </p:cNvSpPr>
          <p:nvPr>
            <p:ph type="dt" sz="half" idx="10"/>
          </p:nvPr>
        </p:nvSpPr>
        <p:spPr/>
        <p:txBody>
          <a:bodyPr/>
          <a:lstStyle/>
          <a:p>
            <a:fld id="{9428DFF1-236B-462E-A5A3-8EED51D0EBA6}" type="datetimeFigureOut">
              <a:rPr lang="en-GB" smtClean="0"/>
              <a:t>09/05/2024</a:t>
            </a:fld>
            <a:endParaRPr lang="en-GB"/>
          </a:p>
        </p:txBody>
      </p:sp>
      <p:sp>
        <p:nvSpPr>
          <p:cNvPr id="5" name="Footer Placeholder 4">
            <a:extLst>
              <a:ext uri="{FF2B5EF4-FFF2-40B4-BE49-F238E27FC236}">
                <a16:creationId xmlns:a16="http://schemas.microsoft.com/office/drawing/2014/main" id="{D53FD1E6-26BC-5B82-2594-1E110C8BF46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F0A5808-798D-9B2E-5632-43528C01C934}"/>
              </a:ext>
            </a:extLst>
          </p:cNvPr>
          <p:cNvSpPr>
            <a:spLocks noGrp="1"/>
          </p:cNvSpPr>
          <p:nvPr>
            <p:ph type="sldNum" sz="quarter" idx="12"/>
          </p:nvPr>
        </p:nvSpPr>
        <p:spPr/>
        <p:txBody>
          <a:bodyPr/>
          <a:lstStyle/>
          <a:p>
            <a:fld id="{45897A63-6B5D-433C-8C52-91284880D2F2}" type="slidenum">
              <a:rPr lang="en-GB" smtClean="0"/>
              <a:t>‹#›</a:t>
            </a:fld>
            <a:endParaRPr lang="en-GB"/>
          </a:p>
        </p:txBody>
      </p:sp>
    </p:spTree>
    <p:extLst>
      <p:ext uri="{BB962C8B-B14F-4D97-AF65-F5344CB8AC3E}">
        <p14:creationId xmlns:p14="http://schemas.microsoft.com/office/powerpoint/2010/main" val="39184263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173ED7-8457-1CFC-AFAB-1628DA5B938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A4224C2-5C23-0213-FA13-5F338AE9D168}"/>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6EC4747-D8E2-8FEA-D481-605577B35DC0}"/>
              </a:ext>
            </a:extLst>
          </p:cNvPr>
          <p:cNvSpPr>
            <a:spLocks noGrp="1"/>
          </p:cNvSpPr>
          <p:nvPr>
            <p:ph type="dt" sz="half" idx="10"/>
          </p:nvPr>
        </p:nvSpPr>
        <p:spPr/>
        <p:txBody>
          <a:bodyPr/>
          <a:lstStyle/>
          <a:p>
            <a:fld id="{9428DFF1-236B-462E-A5A3-8EED51D0EBA6}" type="datetimeFigureOut">
              <a:rPr lang="en-GB" smtClean="0"/>
              <a:t>09/05/2024</a:t>
            </a:fld>
            <a:endParaRPr lang="en-GB"/>
          </a:p>
        </p:txBody>
      </p:sp>
      <p:sp>
        <p:nvSpPr>
          <p:cNvPr id="5" name="Footer Placeholder 4">
            <a:extLst>
              <a:ext uri="{FF2B5EF4-FFF2-40B4-BE49-F238E27FC236}">
                <a16:creationId xmlns:a16="http://schemas.microsoft.com/office/drawing/2014/main" id="{B59F8D96-915C-0358-D730-85EE0B95889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DEB17AE-3554-D06B-3C1A-315B8B003074}"/>
              </a:ext>
            </a:extLst>
          </p:cNvPr>
          <p:cNvSpPr>
            <a:spLocks noGrp="1"/>
          </p:cNvSpPr>
          <p:nvPr>
            <p:ph type="sldNum" sz="quarter" idx="12"/>
          </p:nvPr>
        </p:nvSpPr>
        <p:spPr/>
        <p:txBody>
          <a:bodyPr/>
          <a:lstStyle/>
          <a:p>
            <a:fld id="{45897A63-6B5D-433C-8C52-91284880D2F2}" type="slidenum">
              <a:rPr lang="en-GB" smtClean="0"/>
              <a:t>‹#›</a:t>
            </a:fld>
            <a:endParaRPr lang="en-GB"/>
          </a:p>
        </p:txBody>
      </p:sp>
    </p:spTree>
    <p:extLst>
      <p:ext uri="{BB962C8B-B14F-4D97-AF65-F5344CB8AC3E}">
        <p14:creationId xmlns:p14="http://schemas.microsoft.com/office/powerpoint/2010/main" val="17859826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4C50E6-4021-DCD9-B2A8-00239D88141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9FC6D91-54A0-2DC2-FB73-2E88EB3DA81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9799AFE-9019-2F76-EFE2-FDEE533070F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123F7BD-9DA0-0612-B83A-594C24E6B9DD}"/>
              </a:ext>
            </a:extLst>
          </p:cNvPr>
          <p:cNvSpPr>
            <a:spLocks noGrp="1"/>
          </p:cNvSpPr>
          <p:nvPr>
            <p:ph type="dt" sz="half" idx="10"/>
          </p:nvPr>
        </p:nvSpPr>
        <p:spPr/>
        <p:txBody>
          <a:bodyPr/>
          <a:lstStyle/>
          <a:p>
            <a:fld id="{9428DFF1-236B-462E-A5A3-8EED51D0EBA6}" type="datetimeFigureOut">
              <a:rPr lang="en-GB" smtClean="0"/>
              <a:t>09/05/2024</a:t>
            </a:fld>
            <a:endParaRPr lang="en-GB"/>
          </a:p>
        </p:txBody>
      </p:sp>
      <p:sp>
        <p:nvSpPr>
          <p:cNvPr id="6" name="Footer Placeholder 5">
            <a:extLst>
              <a:ext uri="{FF2B5EF4-FFF2-40B4-BE49-F238E27FC236}">
                <a16:creationId xmlns:a16="http://schemas.microsoft.com/office/drawing/2014/main" id="{DF16C1E2-774E-BE87-BAB4-1FD18186E91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202F4D7-E2EB-E34C-6AE7-E06F84263054}"/>
              </a:ext>
            </a:extLst>
          </p:cNvPr>
          <p:cNvSpPr>
            <a:spLocks noGrp="1"/>
          </p:cNvSpPr>
          <p:nvPr>
            <p:ph type="sldNum" sz="quarter" idx="12"/>
          </p:nvPr>
        </p:nvSpPr>
        <p:spPr/>
        <p:txBody>
          <a:bodyPr/>
          <a:lstStyle/>
          <a:p>
            <a:fld id="{45897A63-6B5D-433C-8C52-91284880D2F2}" type="slidenum">
              <a:rPr lang="en-GB" smtClean="0"/>
              <a:t>‹#›</a:t>
            </a:fld>
            <a:endParaRPr lang="en-GB"/>
          </a:p>
        </p:txBody>
      </p:sp>
    </p:spTree>
    <p:extLst>
      <p:ext uri="{BB962C8B-B14F-4D97-AF65-F5344CB8AC3E}">
        <p14:creationId xmlns:p14="http://schemas.microsoft.com/office/powerpoint/2010/main" val="14425079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6E7CD0-FD03-BA16-BB27-B592ADF6A98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68D1C7-CF14-E129-5B04-0FD4E5B8AE1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C95438F-8507-700E-F8E2-C3533EBEF23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F4FEBCB-AA8A-F678-8962-9385CC767D6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4618963-C171-93EC-310B-398352C6E8C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9A869D9-9AD7-7AB5-CA28-274F3D32AF4D}"/>
              </a:ext>
            </a:extLst>
          </p:cNvPr>
          <p:cNvSpPr>
            <a:spLocks noGrp="1"/>
          </p:cNvSpPr>
          <p:nvPr>
            <p:ph type="dt" sz="half" idx="10"/>
          </p:nvPr>
        </p:nvSpPr>
        <p:spPr/>
        <p:txBody>
          <a:bodyPr/>
          <a:lstStyle/>
          <a:p>
            <a:fld id="{9428DFF1-236B-462E-A5A3-8EED51D0EBA6}" type="datetimeFigureOut">
              <a:rPr lang="en-GB" smtClean="0"/>
              <a:t>09/05/2024</a:t>
            </a:fld>
            <a:endParaRPr lang="en-GB"/>
          </a:p>
        </p:txBody>
      </p:sp>
      <p:sp>
        <p:nvSpPr>
          <p:cNvPr id="8" name="Footer Placeholder 7">
            <a:extLst>
              <a:ext uri="{FF2B5EF4-FFF2-40B4-BE49-F238E27FC236}">
                <a16:creationId xmlns:a16="http://schemas.microsoft.com/office/drawing/2014/main" id="{45F49D59-B8B0-34F8-5927-84265990D14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7316FA6-9E17-3787-FC63-F263F56CCAE7}"/>
              </a:ext>
            </a:extLst>
          </p:cNvPr>
          <p:cNvSpPr>
            <a:spLocks noGrp="1"/>
          </p:cNvSpPr>
          <p:nvPr>
            <p:ph type="sldNum" sz="quarter" idx="12"/>
          </p:nvPr>
        </p:nvSpPr>
        <p:spPr/>
        <p:txBody>
          <a:bodyPr/>
          <a:lstStyle/>
          <a:p>
            <a:fld id="{45897A63-6B5D-433C-8C52-91284880D2F2}" type="slidenum">
              <a:rPr lang="en-GB" smtClean="0"/>
              <a:t>‹#›</a:t>
            </a:fld>
            <a:endParaRPr lang="en-GB"/>
          </a:p>
        </p:txBody>
      </p:sp>
    </p:spTree>
    <p:extLst>
      <p:ext uri="{BB962C8B-B14F-4D97-AF65-F5344CB8AC3E}">
        <p14:creationId xmlns:p14="http://schemas.microsoft.com/office/powerpoint/2010/main" val="3662574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086C24-E2DA-D577-60C2-8FABFC56B7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4DB5890-F9D5-E8DA-410F-FE04D6CB1E17}"/>
              </a:ext>
            </a:extLst>
          </p:cNvPr>
          <p:cNvSpPr>
            <a:spLocks noGrp="1"/>
          </p:cNvSpPr>
          <p:nvPr>
            <p:ph type="dt" sz="half" idx="10"/>
          </p:nvPr>
        </p:nvSpPr>
        <p:spPr/>
        <p:txBody>
          <a:bodyPr/>
          <a:lstStyle/>
          <a:p>
            <a:fld id="{9428DFF1-236B-462E-A5A3-8EED51D0EBA6}" type="datetimeFigureOut">
              <a:rPr lang="en-GB" smtClean="0"/>
              <a:t>09/05/2024</a:t>
            </a:fld>
            <a:endParaRPr lang="en-GB"/>
          </a:p>
        </p:txBody>
      </p:sp>
      <p:sp>
        <p:nvSpPr>
          <p:cNvPr id="4" name="Footer Placeholder 3">
            <a:extLst>
              <a:ext uri="{FF2B5EF4-FFF2-40B4-BE49-F238E27FC236}">
                <a16:creationId xmlns:a16="http://schemas.microsoft.com/office/drawing/2014/main" id="{A4F2F603-080C-B73C-B2AB-FA216048CA6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76245AC-207C-FBA9-21C5-6DDE51ABC23E}"/>
              </a:ext>
            </a:extLst>
          </p:cNvPr>
          <p:cNvSpPr>
            <a:spLocks noGrp="1"/>
          </p:cNvSpPr>
          <p:nvPr>
            <p:ph type="sldNum" sz="quarter" idx="12"/>
          </p:nvPr>
        </p:nvSpPr>
        <p:spPr/>
        <p:txBody>
          <a:bodyPr/>
          <a:lstStyle/>
          <a:p>
            <a:fld id="{45897A63-6B5D-433C-8C52-91284880D2F2}" type="slidenum">
              <a:rPr lang="en-GB" smtClean="0"/>
              <a:t>‹#›</a:t>
            </a:fld>
            <a:endParaRPr lang="en-GB"/>
          </a:p>
        </p:txBody>
      </p:sp>
    </p:spTree>
    <p:extLst>
      <p:ext uri="{BB962C8B-B14F-4D97-AF65-F5344CB8AC3E}">
        <p14:creationId xmlns:p14="http://schemas.microsoft.com/office/powerpoint/2010/main" val="13056333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1D76EB6-4691-F121-6956-7C158DA2507E}"/>
              </a:ext>
            </a:extLst>
          </p:cNvPr>
          <p:cNvSpPr>
            <a:spLocks noGrp="1"/>
          </p:cNvSpPr>
          <p:nvPr>
            <p:ph type="dt" sz="half" idx="10"/>
          </p:nvPr>
        </p:nvSpPr>
        <p:spPr/>
        <p:txBody>
          <a:bodyPr/>
          <a:lstStyle/>
          <a:p>
            <a:fld id="{9428DFF1-236B-462E-A5A3-8EED51D0EBA6}" type="datetimeFigureOut">
              <a:rPr lang="en-GB" smtClean="0"/>
              <a:t>09/05/2024</a:t>
            </a:fld>
            <a:endParaRPr lang="en-GB"/>
          </a:p>
        </p:txBody>
      </p:sp>
      <p:sp>
        <p:nvSpPr>
          <p:cNvPr id="3" name="Footer Placeholder 2">
            <a:extLst>
              <a:ext uri="{FF2B5EF4-FFF2-40B4-BE49-F238E27FC236}">
                <a16:creationId xmlns:a16="http://schemas.microsoft.com/office/drawing/2014/main" id="{2F16285A-665D-5606-BF85-90A0AD9B09B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D7595B9-5D8C-6D5D-B989-38F68F8C271C}"/>
              </a:ext>
            </a:extLst>
          </p:cNvPr>
          <p:cNvSpPr>
            <a:spLocks noGrp="1"/>
          </p:cNvSpPr>
          <p:nvPr>
            <p:ph type="sldNum" sz="quarter" idx="12"/>
          </p:nvPr>
        </p:nvSpPr>
        <p:spPr/>
        <p:txBody>
          <a:bodyPr/>
          <a:lstStyle/>
          <a:p>
            <a:fld id="{45897A63-6B5D-433C-8C52-91284880D2F2}" type="slidenum">
              <a:rPr lang="en-GB" smtClean="0"/>
              <a:t>‹#›</a:t>
            </a:fld>
            <a:endParaRPr lang="en-GB"/>
          </a:p>
        </p:txBody>
      </p:sp>
    </p:spTree>
    <p:extLst>
      <p:ext uri="{BB962C8B-B14F-4D97-AF65-F5344CB8AC3E}">
        <p14:creationId xmlns:p14="http://schemas.microsoft.com/office/powerpoint/2010/main" val="35255147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A76644-C725-CA06-C1BF-ED58FA6C375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13C76FC-34EE-28C1-8613-19BE4560E20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2149AB6-5E78-F1F8-B1FD-DCDDD67BEA1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114D506-44A5-5212-F3E3-DB176A86FB72}"/>
              </a:ext>
            </a:extLst>
          </p:cNvPr>
          <p:cNvSpPr>
            <a:spLocks noGrp="1"/>
          </p:cNvSpPr>
          <p:nvPr>
            <p:ph type="dt" sz="half" idx="10"/>
          </p:nvPr>
        </p:nvSpPr>
        <p:spPr/>
        <p:txBody>
          <a:bodyPr/>
          <a:lstStyle/>
          <a:p>
            <a:fld id="{9428DFF1-236B-462E-A5A3-8EED51D0EBA6}" type="datetimeFigureOut">
              <a:rPr lang="en-GB" smtClean="0"/>
              <a:t>09/05/2024</a:t>
            </a:fld>
            <a:endParaRPr lang="en-GB"/>
          </a:p>
        </p:txBody>
      </p:sp>
      <p:sp>
        <p:nvSpPr>
          <p:cNvPr id="6" name="Footer Placeholder 5">
            <a:extLst>
              <a:ext uri="{FF2B5EF4-FFF2-40B4-BE49-F238E27FC236}">
                <a16:creationId xmlns:a16="http://schemas.microsoft.com/office/drawing/2014/main" id="{5ED92CE4-CD84-BE2F-AC7C-40D126BB39F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5B202D5-FEFB-B1D4-FFED-F9F463B85CA6}"/>
              </a:ext>
            </a:extLst>
          </p:cNvPr>
          <p:cNvSpPr>
            <a:spLocks noGrp="1"/>
          </p:cNvSpPr>
          <p:nvPr>
            <p:ph type="sldNum" sz="quarter" idx="12"/>
          </p:nvPr>
        </p:nvSpPr>
        <p:spPr/>
        <p:txBody>
          <a:bodyPr/>
          <a:lstStyle/>
          <a:p>
            <a:fld id="{45897A63-6B5D-433C-8C52-91284880D2F2}" type="slidenum">
              <a:rPr lang="en-GB" smtClean="0"/>
              <a:t>‹#›</a:t>
            </a:fld>
            <a:endParaRPr lang="en-GB"/>
          </a:p>
        </p:txBody>
      </p:sp>
    </p:spTree>
    <p:extLst>
      <p:ext uri="{BB962C8B-B14F-4D97-AF65-F5344CB8AC3E}">
        <p14:creationId xmlns:p14="http://schemas.microsoft.com/office/powerpoint/2010/main" val="21705212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985799-FC4C-5258-CF0A-212179BA302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54C004E-ED53-89A0-0700-96775506197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72DFEDE-AEE4-4EFE-ECF9-946A7CB1D15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E5F4C0D-7E39-71E8-0C06-423C52197D01}"/>
              </a:ext>
            </a:extLst>
          </p:cNvPr>
          <p:cNvSpPr>
            <a:spLocks noGrp="1"/>
          </p:cNvSpPr>
          <p:nvPr>
            <p:ph type="dt" sz="half" idx="10"/>
          </p:nvPr>
        </p:nvSpPr>
        <p:spPr/>
        <p:txBody>
          <a:bodyPr/>
          <a:lstStyle/>
          <a:p>
            <a:fld id="{9428DFF1-236B-462E-A5A3-8EED51D0EBA6}" type="datetimeFigureOut">
              <a:rPr lang="en-GB" smtClean="0"/>
              <a:t>09/05/2024</a:t>
            </a:fld>
            <a:endParaRPr lang="en-GB"/>
          </a:p>
        </p:txBody>
      </p:sp>
      <p:sp>
        <p:nvSpPr>
          <p:cNvPr id="6" name="Footer Placeholder 5">
            <a:extLst>
              <a:ext uri="{FF2B5EF4-FFF2-40B4-BE49-F238E27FC236}">
                <a16:creationId xmlns:a16="http://schemas.microsoft.com/office/drawing/2014/main" id="{15327AA1-84EB-9F15-39A5-0572BD9E96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0A1F240-FACD-3BB9-E38C-538D46695077}"/>
              </a:ext>
            </a:extLst>
          </p:cNvPr>
          <p:cNvSpPr>
            <a:spLocks noGrp="1"/>
          </p:cNvSpPr>
          <p:nvPr>
            <p:ph type="sldNum" sz="quarter" idx="12"/>
          </p:nvPr>
        </p:nvSpPr>
        <p:spPr/>
        <p:txBody>
          <a:bodyPr/>
          <a:lstStyle/>
          <a:p>
            <a:fld id="{45897A63-6B5D-433C-8C52-91284880D2F2}" type="slidenum">
              <a:rPr lang="en-GB" smtClean="0"/>
              <a:t>‹#›</a:t>
            </a:fld>
            <a:endParaRPr lang="en-GB"/>
          </a:p>
        </p:txBody>
      </p:sp>
    </p:spTree>
    <p:extLst>
      <p:ext uri="{BB962C8B-B14F-4D97-AF65-F5344CB8AC3E}">
        <p14:creationId xmlns:p14="http://schemas.microsoft.com/office/powerpoint/2010/main" val="412384329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E0431F-25BD-3BA5-636E-32CB47B0529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857FF50-E9B5-9DD0-53CD-6D136C62A20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DE79063-86A7-585F-516A-943F469FCF5D}"/>
              </a:ext>
            </a:extLst>
          </p:cNvPr>
          <p:cNvSpPr>
            <a:spLocks noGrp="1"/>
          </p:cNvSpPr>
          <p:nvPr>
            <p:ph type="dt" sz="half" idx="10"/>
          </p:nvPr>
        </p:nvSpPr>
        <p:spPr/>
        <p:txBody>
          <a:bodyPr/>
          <a:lstStyle/>
          <a:p>
            <a:fld id="{9428DFF1-236B-462E-A5A3-8EED51D0EBA6}" type="datetimeFigureOut">
              <a:rPr lang="en-GB" smtClean="0"/>
              <a:t>09/05/2024</a:t>
            </a:fld>
            <a:endParaRPr lang="en-GB"/>
          </a:p>
        </p:txBody>
      </p:sp>
      <p:sp>
        <p:nvSpPr>
          <p:cNvPr id="5" name="Footer Placeholder 4">
            <a:extLst>
              <a:ext uri="{FF2B5EF4-FFF2-40B4-BE49-F238E27FC236}">
                <a16:creationId xmlns:a16="http://schemas.microsoft.com/office/drawing/2014/main" id="{0F670F6F-4378-EDD7-A030-DF298F97C55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61FB3A8-3D51-C872-D350-78749194CB62}"/>
              </a:ext>
            </a:extLst>
          </p:cNvPr>
          <p:cNvSpPr>
            <a:spLocks noGrp="1"/>
          </p:cNvSpPr>
          <p:nvPr>
            <p:ph type="sldNum" sz="quarter" idx="12"/>
          </p:nvPr>
        </p:nvSpPr>
        <p:spPr/>
        <p:txBody>
          <a:bodyPr/>
          <a:lstStyle/>
          <a:p>
            <a:fld id="{45897A63-6B5D-433C-8C52-91284880D2F2}" type="slidenum">
              <a:rPr lang="en-GB" smtClean="0"/>
              <a:t>‹#›</a:t>
            </a:fld>
            <a:endParaRPr lang="en-GB"/>
          </a:p>
        </p:txBody>
      </p:sp>
    </p:spTree>
    <p:extLst>
      <p:ext uri="{BB962C8B-B14F-4D97-AF65-F5344CB8AC3E}">
        <p14:creationId xmlns:p14="http://schemas.microsoft.com/office/powerpoint/2010/main" val="35955645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803B2EB-8B64-442E-7E87-755904A580F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8A31F04-41E2-948A-DB85-7897EBFE3CD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0DADD47-BDF8-4040-6816-5E4F7B67E200}"/>
              </a:ext>
            </a:extLst>
          </p:cNvPr>
          <p:cNvSpPr>
            <a:spLocks noGrp="1"/>
          </p:cNvSpPr>
          <p:nvPr>
            <p:ph type="dt" sz="half" idx="10"/>
          </p:nvPr>
        </p:nvSpPr>
        <p:spPr/>
        <p:txBody>
          <a:bodyPr/>
          <a:lstStyle/>
          <a:p>
            <a:fld id="{9428DFF1-236B-462E-A5A3-8EED51D0EBA6}" type="datetimeFigureOut">
              <a:rPr lang="en-GB" smtClean="0"/>
              <a:t>09/05/2024</a:t>
            </a:fld>
            <a:endParaRPr lang="en-GB"/>
          </a:p>
        </p:txBody>
      </p:sp>
      <p:sp>
        <p:nvSpPr>
          <p:cNvPr id="5" name="Footer Placeholder 4">
            <a:extLst>
              <a:ext uri="{FF2B5EF4-FFF2-40B4-BE49-F238E27FC236}">
                <a16:creationId xmlns:a16="http://schemas.microsoft.com/office/drawing/2014/main" id="{451A411F-2994-8401-F0E9-924E412728E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D347CC3-53D5-2F94-CD37-542364BF407B}"/>
              </a:ext>
            </a:extLst>
          </p:cNvPr>
          <p:cNvSpPr>
            <a:spLocks noGrp="1"/>
          </p:cNvSpPr>
          <p:nvPr>
            <p:ph type="sldNum" sz="quarter" idx="12"/>
          </p:nvPr>
        </p:nvSpPr>
        <p:spPr/>
        <p:txBody>
          <a:bodyPr/>
          <a:lstStyle/>
          <a:p>
            <a:fld id="{45897A63-6B5D-433C-8C52-91284880D2F2}" type="slidenum">
              <a:rPr lang="en-GB" smtClean="0"/>
              <a:t>‹#›</a:t>
            </a:fld>
            <a:endParaRPr lang="en-GB"/>
          </a:p>
        </p:txBody>
      </p:sp>
    </p:spTree>
    <p:extLst>
      <p:ext uri="{BB962C8B-B14F-4D97-AF65-F5344CB8AC3E}">
        <p14:creationId xmlns:p14="http://schemas.microsoft.com/office/powerpoint/2010/main" val="4402062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5356860-B3D9-5C71-AA85-1661FFC55BC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567F361-1399-0C86-FF78-3D11BB4A181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03F3CC3-30B1-124C-2603-22242488AE9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9428DFF1-236B-462E-A5A3-8EED51D0EBA6}" type="datetimeFigureOut">
              <a:rPr lang="en-GB" smtClean="0"/>
              <a:t>09/05/2024</a:t>
            </a:fld>
            <a:endParaRPr lang="en-GB"/>
          </a:p>
        </p:txBody>
      </p:sp>
      <p:sp>
        <p:nvSpPr>
          <p:cNvPr id="5" name="Footer Placeholder 4">
            <a:extLst>
              <a:ext uri="{FF2B5EF4-FFF2-40B4-BE49-F238E27FC236}">
                <a16:creationId xmlns:a16="http://schemas.microsoft.com/office/drawing/2014/main" id="{3C9E7854-DBD0-6A08-02EB-46224E0B884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F32F72B2-A8F6-3A02-5E13-9F487FA97C9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5897A63-6B5D-433C-8C52-91284880D2F2}" type="slidenum">
              <a:rPr lang="en-GB" smtClean="0"/>
              <a:t>‹#›</a:t>
            </a:fld>
            <a:endParaRPr lang="en-GB"/>
          </a:p>
        </p:txBody>
      </p:sp>
    </p:spTree>
    <p:extLst>
      <p:ext uri="{BB962C8B-B14F-4D97-AF65-F5344CB8AC3E}">
        <p14:creationId xmlns:p14="http://schemas.microsoft.com/office/powerpoint/2010/main" val="184373677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8" Type="http://schemas.openxmlformats.org/officeDocument/2006/relationships/image" Target="../media/image5.png"/><Relationship Id="rId13" Type="http://schemas.openxmlformats.org/officeDocument/2006/relationships/customXml" Target="../ink/ink6.xml"/><Relationship Id="rId18" Type="http://schemas.openxmlformats.org/officeDocument/2006/relationships/image" Target="../media/image10.png"/><Relationship Id="rId3" Type="http://schemas.openxmlformats.org/officeDocument/2006/relationships/customXml" Target="../ink/ink1.xml"/><Relationship Id="rId21" Type="http://schemas.openxmlformats.org/officeDocument/2006/relationships/customXml" Target="../ink/ink10.xml"/><Relationship Id="rId7" Type="http://schemas.openxmlformats.org/officeDocument/2006/relationships/customXml" Target="../ink/ink3.xml"/><Relationship Id="rId12" Type="http://schemas.openxmlformats.org/officeDocument/2006/relationships/image" Target="../media/image7.png"/><Relationship Id="rId17" Type="http://schemas.openxmlformats.org/officeDocument/2006/relationships/customXml" Target="../ink/ink8.xml"/><Relationship Id="rId2" Type="http://schemas.openxmlformats.org/officeDocument/2006/relationships/image" Target="../media/image2.png"/><Relationship Id="rId16" Type="http://schemas.openxmlformats.org/officeDocument/2006/relationships/image" Target="../media/image9.png"/><Relationship Id="rId20" Type="http://schemas.openxmlformats.org/officeDocument/2006/relationships/image" Target="../media/image11.png"/><Relationship Id="rId1" Type="http://schemas.openxmlformats.org/officeDocument/2006/relationships/slideLayout" Target="../slideLayouts/slideLayout2.xml"/><Relationship Id="rId6" Type="http://schemas.openxmlformats.org/officeDocument/2006/relationships/image" Target="../media/image4.png"/><Relationship Id="rId11" Type="http://schemas.openxmlformats.org/officeDocument/2006/relationships/customXml" Target="../ink/ink5.xml"/><Relationship Id="rId5" Type="http://schemas.openxmlformats.org/officeDocument/2006/relationships/customXml" Target="../ink/ink2.xml"/><Relationship Id="rId15" Type="http://schemas.openxmlformats.org/officeDocument/2006/relationships/customXml" Target="../ink/ink7.xml"/><Relationship Id="rId10" Type="http://schemas.openxmlformats.org/officeDocument/2006/relationships/image" Target="../media/image6.png"/><Relationship Id="rId19" Type="http://schemas.openxmlformats.org/officeDocument/2006/relationships/customXml" Target="../ink/ink9.xml"/><Relationship Id="rId4" Type="http://schemas.openxmlformats.org/officeDocument/2006/relationships/image" Target="../media/image3.png"/><Relationship Id="rId9" Type="http://schemas.openxmlformats.org/officeDocument/2006/relationships/customXml" Target="../ink/ink4.xml"/><Relationship Id="rId14" Type="http://schemas.openxmlformats.org/officeDocument/2006/relationships/image" Target="../media/image8.png"/><Relationship Id="rId22" Type="http://schemas.openxmlformats.org/officeDocument/2006/relationships/image" Target="../media/image12.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hyperlink" Target="mailto:kim.illsong@aol.com"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8" Type="http://schemas.openxmlformats.org/officeDocument/2006/relationships/hyperlink" Target="https://www.wireshark.org/about.html" TargetMode="External"/><Relationship Id="rId3" Type="http://schemas.openxmlformats.org/officeDocument/2006/relationships/hyperlink" Target="https://www.forensicscolleges.com/blog/resources/guide-digital-forensics-tools" TargetMode="External"/><Relationship Id="rId7" Type="http://schemas.openxmlformats.org/officeDocument/2006/relationships/hyperlink" Target="https://www.techtarget.com/whatis/definition/Wireshark" TargetMode="External"/><Relationship Id="rId2" Type="http://schemas.openxmlformats.org/officeDocument/2006/relationships/hyperlink" Target="https://en.wikipedia.org/wiki/Autopsy_(software)" TargetMode="External"/><Relationship Id="rId1" Type="http://schemas.openxmlformats.org/officeDocument/2006/relationships/slideLayout" Target="../slideLayouts/slideLayout2.xml"/><Relationship Id="rId6" Type="http://schemas.openxmlformats.org/officeDocument/2006/relationships/hyperlink" Target="https://www.forensicscolleges.com/blog/forensics-casefile-btk-strangler" TargetMode="External"/><Relationship Id="rId11" Type="http://schemas.openxmlformats.org/officeDocument/2006/relationships/hyperlink" Target="https://www.ncbi.nlm.nih.gov/books/NBK551677/" TargetMode="External"/><Relationship Id="rId5" Type="http://schemas.openxmlformats.org/officeDocument/2006/relationships/hyperlink" Target="https://bluegoatcyber.com/blog/digital-forensics-and-the-btk-killer-a-case-study-in-solving-crimes/" TargetMode="External"/><Relationship Id="rId10" Type="http://schemas.openxmlformats.org/officeDocument/2006/relationships/hyperlink" Target="https://ibrice101.github.io/Uni/media/1901124_NetworkInvestigation.pdf" TargetMode="External"/><Relationship Id="rId4" Type="http://schemas.openxmlformats.org/officeDocument/2006/relationships/hyperlink" Target="https://www.sleuthkit.org/autopsy/" TargetMode="External"/><Relationship Id="rId9" Type="http://schemas.openxmlformats.org/officeDocument/2006/relationships/hyperlink" Target="https://en.wikipedia.org/wiki/Wireshark" TargetMode="External"/></Relationships>
</file>

<file path=ppt/slides/_rels/slide33.xml.rels><?xml version="1.0" encoding="UTF-8" standalone="yes"?>
<Relationships xmlns="http://schemas.openxmlformats.org/package/2006/relationships"><Relationship Id="rId3" Type="http://schemas.openxmlformats.org/officeDocument/2006/relationships/hyperlink" Target="https://en.wikipedia.org/wiki/WinDirStat#:~:text=WinDirStat%20is%20a%20free%20and,graphical%20display%20(a%20treemap)" TargetMode="External"/><Relationship Id="rId2" Type="http://schemas.openxmlformats.org/officeDocument/2006/relationships/hyperlink" Target="https://www.lifewire.com/free-disk-space-analyzer-tools-3986870" TargetMode="External"/><Relationship Id="rId1" Type="http://schemas.openxmlformats.org/officeDocument/2006/relationships/slideLayout" Target="../slideLayouts/slideLayout2.xml"/><Relationship Id="rId4" Type="http://schemas.openxmlformats.org/officeDocument/2006/relationships/hyperlink" Target="https://www.forensicscolleges.com/blog/resources/guide-digital-forensics-tool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20D3F1-3565-6659-D8BC-3442A659B8D2}"/>
              </a:ext>
            </a:extLst>
          </p:cNvPr>
          <p:cNvSpPr>
            <a:spLocks noGrp="1"/>
          </p:cNvSpPr>
          <p:nvPr>
            <p:ph type="ctrTitle"/>
          </p:nvPr>
        </p:nvSpPr>
        <p:spPr/>
        <p:txBody>
          <a:bodyPr/>
          <a:lstStyle/>
          <a:p>
            <a:r>
              <a:rPr lang="en-GB" dirty="0"/>
              <a:t>Computer Forensics</a:t>
            </a:r>
          </a:p>
        </p:txBody>
      </p:sp>
      <p:sp>
        <p:nvSpPr>
          <p:cNvPr id="3" name="Subtitle 2">
            <a:extLst>
              <a:ext uri="{FF2B5EF4-FFF2-40B4-BE49-F238E27FC236}">
                <a16:creationId xmlns:a16="http://schemas.microsoft.com/office/drawing/2014/main" id="{0C9EC190-0B46-B7A4-8C69-893898446FAD}"/>
              </a:ext>
            </a:extLst>
          </p:cNvPr>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392681243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6D9243-4433-3E25-798E-F42F6F5DA925}"/>
              </a:ext>
            </a:extLst>
          </p:cNvPr>
          <p:cNvSpPr>
            <a:spLocks noGrp="1"/>
          </p:cNvSpPr>
          <p:nvPr>
            <p:ph type="title"/>
          </p:nvPr>
        </p:nvSpPr>
        <p:spPr/>
        <p:txBody>
          <a:bodyPr/>
          <a:lstStyle/>
          <a:p>
            <a:r>
              <a:rPr lang="en-GB" dirty="0"/>
              <a:t>Autopsy – Disk Image Analyzer</a:t>
            </a:r>
          </a:p>
        </p:txBody>
      </p:sp>
      <p:sp>
        <p:nvSpPr>
          <p:cNvPr id="3" name="Content Placeholder 2">
            <a:extLst>
              <a:ext uri="{FF2B5EF4-FFF2-40B4-BE49-F238E27FC236}">
                <a16:creationId xmlns:a16="http://schemas.microsoft.com/office/drawing/2014/main" id="{8FA985BC-B74A-CE46-947B-800CE02D92C7}"/>
              </a:ext>
            </a:extLst>
          </p:cNvPr>
          <p:cNvSpPr>
            <a:spLocks noGrp="1"/>
          </p:cNvSpPr>
          <p:nvPr>
            <p:ph idx="1"/>
          </p:nvPr>
        </p:nvSpPr>
        <p:spPr/>
        <p:txBody>
          <a:bodyPr/>
          <a:lstStyle/>
          <a:p>
            <a:r>
              <a:rPr lang="en-GB" dirty="0"/>
              <a:t>Autopsy is an open-source tool developed by and maintained by Basis Technology Corp, in conjunction with developers from the forensics community [1].</a:t>
            </a:r>
          </a:p>
          <a:p>
            <a:r>
              <a:rPr lang="en-GB" dirty="0"/>
              <a:t>Autopsy is used in forensics for phones and computers [2].</a:t>
            </a:r>
          </a:p>
          <a:p>
            <a:r>
              <a:rPr lang="en-GB" dirty="0"/>
              <a:t>Designed to be used “out of the box” and has a variety of plugins created by the community due to its nature as an open-source tool.</a:t>
            </a:r>
          </a:p>
          <a:p>
            <a:r>
              <a:rPr lang="en-GB" dirty="0"/>
              <a:t>This means it can be tailored to be used in a variety of different cases and environments.</a:t>
            </a:r>
          </a:p>
        </p:txBody>
      </p:sp>
    </p:spTree>
    <p:extLst>
      <p:ext uri="{BB962C8B-B14F-4D97-AF65-F5344CB8AC3E}">
        <p14:creationId xmlns:p14="http://schemas.microsoft.com/office/powerpoint/2010/main" val="15597660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75411D-2D31-93CF-7BD0-40F22EFE8213}"/>
              </a:ext>
            </a:extLst>
          </p:cNvPr>
          <p:cNvSpPr>
            <a:spLocks noGrp="1"/>
          </p:cNvSpPr>
          <p:nvPr>
            <p:ph type="title"/>
          </p:nvPr>
        </p:nvSpPr>
        <p:spPr/>
        <p:txBody>
          <a:bodyPr/>
          <a:lstStyle/>
          <a:p>
            <a:r>
              <a:rPr lang="en-GB" dirty="0"/>
              <a:t>Autopsy- Capabilities</a:t>
            </a:r>
          </a:p>
        </p:txBody>
      </p:sp>
      <p:sp>
        <p:nvSpPr>
          <p:cNvPr id="3" name="Content Placeholder 2">
            <a:extLst>
              <a:ext uri="{FF2B5EF4-FFF2-40B4-BE49-F238E27FC236}">
                <a16:creationId xmlns:a16="http://schemas.microsoft.com/office/drawing/2014/main" id="{8D8B317D-D311-6952-2682-656C3B2C468B}"/>
              </a:ext>
            </a:extLst>
          </p:cNvPr>
          <p:cNvSpPr>
            <a:spLocks noGrp="1"/>
          </p:cNvSpPr>
          <p:nvPr>
            <p:ph idx="1"/>
          </p:nvPr>
        </p:nvSpPr>
        <p:spPr/>
        <p:txBody>
          <a:bodyPr>
            <a:normAutofit fontScale="92500" lnSpcReduction="20000"/>
          </a:bodyPr>
          <a:lstStyle/>
          <a:p>
            <a:pPr marL="0" indent="0">
              <a:buNone/>
            </a:pPr>
            <a:r>
              <a:rPr lang="en-GB" dirty="0"/>
              <a:t>Modules within Autopsy enable the following:</a:t>
            </a:r>
          </a:p>
          <a:p>
            <a:r>
              <a:rPr lang="en-GB" dirty="0"/>
              <a:t>Timeline analysis</a:t>
            </a:r>
          </a:p>
          <a:p>
            <a:r>
              <a:rPr lang="en-GB" dirty="0"/>
              <a:t>Hash filtering</a:t>
            </a:r>
          </a:p>
          <a:p>
            <a:r>
              <a:rPr lang="en-GB" dirty="0"/>
              <a:t>Keyword searching</a:t>
            </a:r>
          </a:p>
          <a:p>
            <a:r>
              <a:rPr lang="en-GB" dirty="0"/>
              <a:t>Web Artifact Extracting</a:t>
            </a:r>
          </a:p>
          <a:p>
            <a:r>
              <a:rPr lang="en-GB" dirty="0"/>
              <a:t>Deleted File recovery/file carving</a:t>
            </a:r>
          </a:p>
          <a:p>
            <a:r>
              <a:rPr lang="en-GB" dirty="0"/>
              <a:t>Multimedia</a:t>
            </a:r>
          </a:p>
          <a:p>
            <a:r>
              <a:rPr lang="en-GB" dirty="0"/>
              <a:t>IOC Detection </a:t>
            </a:r>
          </a:p>
          <a:p>
            <a:r>
              <a:rPr lang="en-GB" dirty="0"/>
              <a:t>Registry Analysis</a:t>
            </a:r>
          </a:p>
          <a:p>
            <a:pPr marL="0" indent="0">
              <a:buNone/>
            </a:pPr>
            <a:r>
              <a:rPr lang="en-GB" dirty="0"/>
              <a:t>[2] [3]</a:t>
            </a:r>
          </a:p>
        </p:txBody>
      </p:sp>
    </p:spTree>
    <p:extLst>
      <p:ext uri="{BB962C8B-B14F-4D97-AF65-F5344CB8AC3E}">
        <p14:creationId xmlns:p14="http://schemas.microsoft.com/office/powerpoint/2010/main" val="290501759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46003F-75A1-2696-B20A-76663E984818}"/>
              </a:ext>
            </a:extLst>
          </p:cNvPr>
          <p:cNvSpPr>
            <a:spLocks noGrp="1"/>
          </p:cNvSpPr>
          <p:nvPr>
            <p:ph type="title"/>
          </p:nvPr>
        </p:nvSpPr>
        <p:spPr/>
        <p:txBody>
          <a:bodyPr/>
          <a:lstStyle/>
          <a:p>
            <a:r>
              <a:rPr lang="en-GB" dirty="0"/>
              <a:t>Advantages of Autopsy</a:t>
            </a:r>
          </a:p>
        </p:txBody>
      </p:sp>
      <p:sp>
        <p:nvSpPr>
          <p:cNvPr id="3" name="Content Placeholder 2">
            <a:extLst>
              <a:ext uri="{FF2B5EF4-FFF2-40B4-BE49-F238E27FC236}">
                <a16:creationId xmlns:a16="http://schemas.microsoft.com/office/drawing/2014/main" id="{D2F69E10-1C3A-D663-91C2-935AD8D7BBDC}"/>
              </a:ext>
            </a:extLst>
          </p:cNvPr>
          <p:cNvSpPr>
            <a:spLocks noGrp="1"/>
          </p:cNvSpPr>
          <p:nvPr>
            <p:ph idx="1"/>
          </p:nvPr>
        </p:nvSpPr>
        <p:spPr/>
        <p:txBody>
          <a:bodyPr/>
          <a:lstStyle/>
          <a:p>
            <a:r>
              <a:rPr lang="en-GB" dirty="0"/>
              <a:t>Obviously, a big boon of autopsy is that it is free. This means anyone can use autopsy from cybersecurity professionals to people looking to do forensics work at home. </a:t>
            </a:r>
          </a:p>
          <a:p>
            <a:r>
              <a:rPr lang="en-GB" dirty="0"/>
              <a:t>As a result, more support is likely available.</a:t>
            </a:r>
          </a:p>
          <a:p>
            <a:r>
              <a:rPr lang="en-GB" dirty="0"/>
              <a:t>Designed to be used out of the box [3]. It can be set up and used quickly with minor setup.</a:t>
            </a:r>
          </a:p>
          <a:p>
            <a:r>
              <a:rPr lang="en-GB" dirty="0"/>
              <a:t>Easy to use [3]</a:t>
            </a:r>
          </a:p>
        </p:txBody>
      </p:sp>
    </p:spTree>
    <p:extLst>
      <p:ext uri="{BB962C8B-B14F-4D97-AF65-F5344CB8AC3E}">
        <p14:creationId xmlns:p14="http://schemas.microsoft.com/office/powerpoint/2010/main" val="5035420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067641-4283-19F4-BCF7-57F1F9F263E9}"/>
              </a:ext>
            </a:extLst>
          </p:cNvPr>
          <p:cNvSpPr>
            <a:spLocks noGrp="1"/>
          </p:cNvSpPr>
          <p:nvPr>
            <p:ph type="title"/>
          </p:nvPr>
        </p:nvSpPr>
        <p:spPr/>
        <p:txBody>
          <a:bodyPr/>
          <a:lstStyle/>
          <a:p>
            <a:r>
              <a:rPr lang="en-GB" dirty="0"/>
              <a:t>Real World Use Cases of Autopsy</a:t>
            </a:r>
          </a:p>
        </p:txBody>
      </p:sp>
      <p:sp>
        <p:nvSpPr>
          <p:cNvPr id="3" name="Content Placeholder 2">
            <a:extLst>
              <a:ext uri="{FF2B5EF4-FFF2-40B4-BE49-F238E27FC236}">
                <a16:creationId xmlns:a16="http://schemas.microsoft.com/office/drawing/2014/main" id="{6291372F-3FD9-50C0-8700-824E6D8A5416}"/>
              </a:ext>
            </a:extLst>
          </p:cNvPr>
          <p:cNvSpPr>
            <a:spLocks noGrp="1"/>
          </p:cNvSpPr>
          <p:nvPr>
            <p:ph idx="1"/>
          </p:nvPr>
        </p:nvSpPr>
        <p:spPr/>
        <p:txBody>
          <a:bodyPr/>
          <a:lstStyle/>
          <a:p>
            <a:r>
              <a:rPr lang="en-GB" dirty="0"/>
              <a:t>I was unable to locate any documented cases of Autopsy being used in real crime investigations. As such, I have found an example of a case where Autopsy may have been used.</a:t>
            </a:r>
          </a:p>
          <a:p>
            <a:endParaRPr lang="en-GB" dirty="0"/>
          </a:p>
          <a:p>
            <a:r>
              <a:rPr lang="en-GB" dirty="0"/>
              <a:t>The case I have chosen to focus on is the BTK serial killer case.</a:t>
            </a:r>
          </a:p>
          <a:p>
            <a:r>
              <a:rPr lang="en-GB" dirty="0"/>
              <a:t>In this case, Dennis Rader was eventually found to have committed 10 murders over the course of 17 years in Kansas, USA.</a:t>
            </a:r>
          </a:p>
        </p:txBody>
      </p:sp>
    </p:spTree>
    <p:extLst>
      <p:ext uri="{BB962C8B-B14F-4D97-AF65-F5344CB8AC3E}">
        <p14:creationId xmlns:p14="http://schemas.microsoft.com/office/powerpoint/2010/main" val="36292391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47282-E9B1-3E48-B7AB-DC586A2E7B02}"/>
              </a:ext>
            </a:extLst>
          </p:cNvPr>
          <p:cNvSpPr>
            <a:spLocks noGrp="1"/>
          </p:cNvSpPr>
          <p:nvPr>
            <p:ph type="title"/>
          </p:nvPr>
        </p:nvSpPr>
        <p:spPr/>
        <p:txBody>
          <a:bodyPr/>
          <a:lstStyle/>
          <a:p>
            <a:r>
              <a:rPr lang="en-GB" dirty="0"/>
              <a:t>Real World Use Cases of Autopsy- continued</a:t>
            </a:r>
          </a:p>
        </p:txBody>
      </p:sp>
      <p:sp>
        <p:nvSpPr>
          <p:cNvPr id="3" name="Content Placeholder 2">
            <a:extLst>
              <a:ext uri="{FF2B5EF4-FFF2-40B4-BE49-F238E27FC236}">
                <a16:creationId xmlns:a16="http://schemas.microsoft.com/office/drawing/2014/main" id="{69FADB8A-D314-0914-A2FC-1C015F7A665A}"/>
              </a:ext>
            </a:extLst>
          </p:cNvPr>
          <p:cNvSpPr>
            <a:spLocks noGrp="1"/>
          </p:cNvSpPr>
          <p:nvPr>
            <p:ph idx="1"/>
          </p:nvPr>
        </p:nvSpPr>
        <p:spPr/>
        <p:txBody>
          <a:bodyPr/>
          <a:lstStyle/>
          <a:p>
            <a:r>
              <a:rPr lang="en-GB" dirty="0"/>
              <a:t>Rader enjoyed taunting the police on social media with cryptic clues and messages [4]. He was intelligent and very careful which made him very difficult for law enforcement to catch.</a:t>
            </a:r>
          </a:p>
          <a:p>
            <a:endParaRPr lang="en-GB" dirty="0"/>
          </a:p>
          <a:p>
            <a:r>
              <a:rPr lang="en-GB" dirty="0"/>
              <a:t>Rader took precautions with digital evidence, deleting and encrypting files to minimise the chance of the information within them being found.</a:t>
            </a:r>
          </a:p>
        </p:txBody>
      </p:sp>
    </p:spTree>
    <p:extLst>
      <p:ext uri="{BB962C8B-B14F-4D97-AF65-F5344CB8AC3E}">
        <p14:creationId xmlns:p14="http://schemas.microsoft.com/office/powerpoint/2010/main" val="246387604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ADCB7C-8B41-BD7C-5174-F572EB1F529A}"/>
              </a:ext>
            </a:extLst>
          </p:cNvPr>
          <p:cNvSpPr>
            <a:spLocks noGrp="1"/>
          </p:cNvSpPr>
          <p:nvPr>
            <p:ph type="title"/>
          </p:nvPr>
        </p:nvSpPr>
        <p:spPr/>
        <p:txBody>
          <a:bodyPr/>
          <a:lstStyle/>
          <a:p>
            <a:r>
              <a:rPr lang="en-GB" dirty="0"/>
              <a:t>Real World Use Cases of Autopsy- continued</a:t>
            </a:r>
          </a:p>
        </p:txBody>
      </p:sp>
      <p:sp>
        <p:nvSpPr>
          <p:cNvPr id="3" name="Content Placeholder 2">
            <a:extLst>
              <a:ext uri="{FF2B5EF4-FFF2-40B4-BE49-F238E27FC236}">
                <a16:creationId xmlns:a16="http://schemas.microsoft.com/office/drawing/2014/main" id="{B6E7A07A-7387-7B24-B6FA-ACDC0180F810}"/>
              </a:ext>
            </a:extLst>
          </p:cNvPr>
          <p:cNvSpPr>
            <a:spLocks noGrp="1"/>
          </p:cNvSpPr>
          <p:nvPr>
            <p:ph idx="1"/>
          </p:nvPr>
        </p:nvSpPr>
        <p:spPr>
          <a:xfrm>
            <a:off x="838199" y="1825625"/>
            <a:ext cx="10818181" cy="4351338"/>
          </a:xfrm>
        </p:spPr>
        <p:txBody>
          <a:bodyPr/>
          <a:lstStyle/>
          <a:p>
            <a:r>
              <a:rPr lang="en-GB" dirty="0"/>
              <a:t>Using forensic tools such as Autopsy, law enforcement were able to recover what was deleted and decrypt files, which contained some essential evidence such as photographs of victims, logs of criminal activities, and other evidence linking him to the crimes [4].</a:t>
            </a:r>
          </a:p>
          <a:p>
            <a:r>
              <a:rPr lang="en-GB" dirty="0"/>
              <a:t>One of the main challenges faced by police was the volume of data contained within Rader’s computer. It contained years’ worth of emails, internet browsing history, and the like.</a:t>
            </a:r>
          </a:p>
        </p:txBody>
      </p:sp>
    </p:spTree>
    <p:extLst>
      <p:ext uri="{BB962C8B-B14F-4D97-AF65-F5344CB8AC3E}">
        <p14:creationId xmlns:p14="http://schemas.microsoft.com/office/powerpoint/2010/main" val="153597875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5033FD-972C-40AC-8C93-9EABF9C439C5}"/>
              </a:ext>
            </a:extLst>
          </p:cNvPr>
          <p:cNvSpPr>
            <a:spLocks noGrp="1"/>
          </p:cNvSpPr>
          <p:nvPr>
            <p:ph type="title"/>
          </p:nvPr>
        </p:nvSpPr>
        <p:spPr/>
        <p:txBody>
          <a:bodyPr/>
          <a:lstStyle/>
          <a:p>
            <a:r>
              <a:rPr lang="en-GB" dirty="0"/>
              <a:t>Real World Use Cases of Autopsy- continued</a:t>
            </a:r>
          </a:p>
        </p:txBody>
      </p:sp>
      <p:sp>
        <p:nvSpPr>
          <p:cNvPr id="3" name="Content Placeholder 2">
            <a:extLst>
              <a:ext uri="{FF2B5EF4-FFF2-40B4-BE49-F238E27FC236}">
                <a16:creationId xmlns:a16="http://schemas.microsoft.com/office/drawing/2014/main" id="{59A38808-9BFC-A5D1-66C2-2B616BEFBB87}"/>
              </a:ext>
            </a:extLst>
          </p:cNvPr>
          <p:cNvSpPr>
            <a:spLocks noGrp="1"/>
          </p:cNvSpPr>
          <p:nvPr>
            <p:ph idx="1"/>
          </p:nvPr>
        </p:nvSpPr>
        <p:spPr/>
        <p:txBody>
          <a:bodyPr>
            <a:normAutofit fontScale="92500" lnSpcReduction="10000"/>
          </a:bodyPr>
          <a:lstStyle/>
          <a:p>
            <a:r>
              <a:rPr lang="en-GB" dirty="0"/>
              <a:t>In line with his habits of giving the public and law enforcement clues, Rader sent a 1.44-megabyte floppy disk to a local Fox TV affiliate [5]. Within that floppy disk was metadata from deleted files containing the words “Christ Lutheran Church” and showed someone called Dennis as the last editor [5]. </a:t>
            </a:r>
          </a:p>
          <a:p>
            <a:endParaRPr lang="en-GB" dirty="0"/>
          </a:p>
          <a:p>
            <a:r>
              <a:rPr lang="en-GB" dirty="0"/>
              <a:t>From there, it only took 9 days for law enforcement to put tougher a case against Dennis. He was the council president of Christ Lutheran Church.</a:t>
            </a:r>
          </a:p>
          <a:p>
            <a:endParaRPr lang="en-GB" dirty="0"/>
          </a:p>
          <a:p>
            <a:r>
              <a:rPr lang="en-GB" dirty="0"/>
              <a:t>He was quoted as saying, “the floppy did me in” following his arrest.</a:t>
            </a:r>
          </a:p>
        </p:txBody>
      </p:sp>
    </p:spTree>
    <p:extLst>
      <p:ext uri="{BB962C8B-B14F-4D97-AF65-F5344CB8AC3E}">
        <p14:creationId xmlns:p14="http://schemas.microsoft.com/office/powerpoint/2010/main" val="85444244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085CD4-B90F-1482-5B13-F0BE799B47CB}"/>
              </a:ext>
            </a:extLst>
          </p:cNvPr>
          <p:cNvSpPr>
            <a:spLocks noGrp="1"/>
          </p:cNvSpPr>
          <p:nvPr>
            <p:ph type="title"/>
          </p:nvPr>
        </p:nvSpPr>
        <p:spPr/>
        <p:txBody>
          <a:bodyPr>
            <a:normAutofit fontScale="90000"/>
          </a:bodyPr>
          <a:lstStyle/>
          <a:p>
            <a:r>
              <a:rPr lang="en-GB" dirty="0"/>
              <a:t>How did Autopsy (or other forensic disk analysis tool that was used) contribute to the investigation?</a:t>
            </a:r>
          </a:p>
        </p:txBody>
      </p:sp>
      <p:sp>
        <p:nvSpPr>
          <p:cNvPr id="3" name="Content Placeholder 2">
            <a:extLst>
              <a:ext uri="{FF2B5EF4-FFF2-40B4-BE49-F238E27FC236}">
                <a16:creationId xmlns:a16="http://schemas.microsoft.com/office/drawing/2014/main" id="{2C3C9D56-1445-6612-B594-4DBFD61E4655}"/>
              </a:ext>
            </a:extLst>
          </p:cNvPr>
          <p:cNvSpPr>
            <a:spLocks noGrp="1"/>
          </p:cNvSpPr>
          <p:nvPr>
            <p:ph idx="1"/>
          </p:nvPr>
        </p:nvSpPr>
        <p:spPr/>
        <p:txBody>
          <a:bodyPr>
            <a:normAutofit fontScale="92500" lnSpcReduction="20000"/>
          </a:bodyPr>
          <a:lstStyle/>
          <a:p>
            <a:r>
              <a:rPr lang="en-GB" dirty="0"/>
              <a:t>In this instance, Autopsy was essential in finding the remnants left from Rader’s previous activity. The discovery of metadata from previously deleted files. It was used early in the investigation to discover evidence and photographs of his victims and was instrumental later in analysing the metadata available on his floppy disk. </a:t>
            </a:r>
          </a:p>
          <a:p>
            <a:endParaRPr lang="en-GB" dirty="0"/>
          </a:p>
          <a:p>
            <a:r>
              <a:rPr lang="en-GB" dirty="0"/>
              <a:t>There are likely other tools involved in this investigation. At some point, it was discovered that Dennis had used steganography to hide encrypted messages within some innocent images. A tool capable of reverse steganography was used for this, similar to modern day tools like </a:t>
            </a:r>
            <a:r>
              <a:rPr lang="en-GB" dirty="0" err="1"/>
              <a:t>Binwalk</a:t>
            </a:r>
            <a:r>
              <a:rPr lang="en-GB" dirty="0"/>
              <a:t> or </a:t>
            </a:r>
            <a:r>
              <a:rPr lang="en-GB" dirty="0" err="1"/>
              <a:t>stegcracker</a:t>
            </a:r>
            <a:r>
              <a:rPr lang="en-GB" dirty="0"/>
              <a:t>.</a:t>
            </a:r>
          </a:p>
          <a:p>
            <a:endParaRPr lang="en-GB" dirty="0"/>
          </a:p>
          <a:p>
            <a:r>
              <a:rPr lang="en-GB" dirty="0"/>
              <a:t>File decryption tools were also likely used throughout the investigation.</a:t>
            </a:r>
          </a:p>
        </p:txBody>
      </p:sp>
    </p:spTree>
    <p:extLst>
      <p:ext uri="{BB962C8B-B14F-4D97-AF65-F5344CB8AC3E}">
        <p14:creationId xmlns:p14="http://schemas.microsoft.com/office/powerpoint/2010/main" val="124710764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5F790A-4B17-31C7-17AC-C5FE95C1D2F0}"/>
              </a:ext>
            </a:extLst>
          </p:cNvPr>
          <p:cNvSpPr>
            <a:spLocks noGrp="1"/>
          </p:cNvSpPr>
          <p:nvPr>
            <p:ph type="title"/>
          </p:nvPr>
        </p:nvSpPr>
        <p:spPr/>
        <p:txBody>
          <a:bodyPr/>
          <a:lstStyle/>
          <a:p>
            <a:r>
              <a:rPr lang="en-GB" dirty="0"/>
              <a:t>Wireshark – Network/Packet Analyser</a:t>
            </a:r>
          </a:p>
        </p:txBody>
      </p:sp>
      <p:sp>
        <p:nvSpPr>
          <p:cNvPr id="3" name="Content Placeholder 2">
            <a:extLst>
              <a:ext uri="{FF2B5EF4-FFF2-40B4-BE49-F238E27FC236}">
                <a16:creationId xmlns:a16="http://schemas.microsoft.com/office/drawing/2014/main" id="{115FFBC9-AB9B-7D48-A353-6B1AAC154A07}"/>
              </a:ext>
            </a:extLst>
          </p:cNvPr>
          <p:cNvSpPr>
            <a:spLocks noGrp="1"/>
          </p:cNvSpPr>
          <p:nvPr>
            <p:ph idx="1"/>
          </p:nvPr>
        </p:nvSpPr>
        <p:spPr/>
        <p:txBody>
          <a:bodyPr/>
          <a:lstStyle/>
          <a:p>
            <a:r>
              <a:rPr lang="en-GB" dirty="0"/>
              <a:t>Released in 1998 by Gerald Combs as “Ethereal”[8], Wireshark is another open-source forensic tool, this time focused on network analysis. It has a variety of uses, but is used for troubleshooting, analysis, and security purposes most often. Within Cyber security, it is often used by both blue and red teams alike.</a:t>
            </a:r>
          </a:p>
          <a:p>
            <a:r>
              <a:rPr lang="en-GB" dirty="0"/>
              <a:t>Due to its use as both an offensive and defensive tool, security teams monitor it’s use in within IT environments.</a:t>
            </a:r>
          </a:p>
          <a:p>
            <a:endParaRPr lang="en-GB" dirty="0"/>
          </a:p>
          <a:p>
            <a:endParaRPr lang="en-GB" dirty="0"/>
          </a:p>
        </p:txBody>
      </p:sp>
    </p:spTree>
    <p:extLst>
      <p:ext uri="{BB962C8B-B14F-4D97-AF65-F5344CB8AC3E}">
        <p14:creationId xmlns:p14="http://schemas.microsoft.com/office/powerpoint/2010/main" val="262232474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C109A5-E7DA-C76C-FE19-34F96E861B3B}"/>
              </a:ext>
            </a:extLst>
          </p:cNvPr>
          <p:cNvSpPr>
            <a:spLocks noGrp="1"/>
          </p:cNvSpPr>
          <p:nvPr>
            <p:ph type="title"/>
          </p:nvPr>
        </p:nvSpPr>
        <p:spPr/>
        <p:txBody>
          <a:bodyPr/>
          <a:lstStyle/>
          <a:p>
            <a:r>
              <a:rPr lang="en-GB" dirty="0"/>
              <a:t>Wireshark - Capabilities</a:t>
            </a:r>
          </a:p>
        </p:txBody>
      </p:sp>
      <p:sp>
        <p:nvSpPr>
          <p:cNvPr id="3" name="Content Placeholder 2">
            <a:extLst>
              <a:ext uri="{FF2B5EF4-FFF2-40B4-BE49-F238E27FC236}">
                <a16:creationId xmlns:a16="http://schemas.microsoft.com/office/drawing/2014/main" id="{50209AB9-AB36-010E-BA63-FBD7C63F67B5}"/>
              </a:ext>
            </a:extLst>
          </p:cNvPr>
          <p:cNvSpPr>
            <a:spLocks noGrp="1"/>
          </p:cNvSpPr>
          <p:nvPr>
            <p:ph idx="1"/>
          </p:nvPr>
        </p:nvSpPr>
        <p:spPr/>
        <p:txBody>
          <a:bodyPr/>
          <a:lstStyle/>
          <a:p>
            <a:r>
              <a:rPr lang="en-GB" dirty="0"/>
              <a:t>Packet capture- this is the main function of Wireshark. It captures network traffic and converts it into readable information.</a:t>
            </a:r>
          </a:p>
          <a:p>
            <a:r>
              <a:rPr lang="en-GB" dirty="0"/>
              <a:t>Real time analysis- Wireshark offers a constantly updating view of network traffic.</a:t>
            </a:r>
          </a:p>
          <a:p>
            <a:r>
              <a:rPr lang="en-GB" dirty="0"/>
              <a:t>Filtering- Wireshark, all good tools that offer a feed of information, can filter out unwanted noise to target areas of interest.</a:t>
            </a:r>
          </a:p>
          <a:p>
            <a:pPr marL="0" indent="0">
              <a:buNone/>
            </a:pPr>
            <a:r>
              <a:rPr lang="en-GB" dirty="0"/>
              <a:t>[6]</a:t>
            </a:r>
          </a:p>
          <a:p>
            <a:r>
              <a:rPr lang="en-GB" dirty="0"/>
              <a:t>Decryption support- Wireshark offers decryption support for several protocols, including SSL/TLS, WEP, and Kerberos [7]</a:t>
            </a:r>
          </a:p>
          <a:p>
            <a:pPr marL="0" indent="0">
              <a:buNone/>
            </a:pPr>
            <a:endParaRPr lang="en-GB" dirty="0"/>
          </a:p>
        </p:txBody>
      </p:sp>
    </p:spTree>
    <p:extLst>
      <p:ext uri="{BB962C8B-B14F-4D97-AF65-F5344CB8AC3E}">
        <p14:creationId xmlns:p14="http://schemas.microsoft.com/office/powerpoint/2010/main" val="368038422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F7D297-4A50-5DFE-CA12-DE5AE1D5528A}"/>
              </a:ext>
            </a:extLst>
          </p:cNvPr>
          <p:cNvSpPr>
            <a:spLocks noGrp="1"/>
          </p:cNvSpPr>
          <p:nvPr>
            <p:ph type="title"/>
          </p:nvPr>
        </p:nvSpPr>
        <p:spPr/>
        <p:txBody>
          <a:bodyPr/>
          <a:lstStyle/>
          <a:p>
            <a:r>
              <a:rPr lang="en-GB" dirty="0"/>
              <a:t>Advantages of Wireshark</a:t>
            </a:r>
          </a:p>
        </p:txBody>
      </p:sp>
      <p:sp>
        <p:nvSpPr>
          <p:cNvPr id="3" name="Content Placeholder 2">
            <a:extLst>
              <a:ext uri="{FF2B5EF4-FFF2-40B4-BE49-F238E27FC236}">
                <a16:creationId xmlns:a16="http://schemas.microsoft.com/office/drawing/2014/main" id="{C7112935-E4EE-C451-ABCB-49C15DF3C3B7}"/>
              </a:ext>
            </a:extLst>
          </p:cNvPr>
          <p:cNvSpPr>
            <a:spLocks noGrp="1"/>
          </p:cNvSpPr>
          <p:nvPr>
            <p:ph idx="1"/>
          </p:nvPr>
        </p:nvSpPr>
        <p:spPr/>
        <p:txBody>
          <a:bodyPr/>
          <a:lstStyle/>
          <a:p>
            <a:r>
              <a:rPr lang="en-GB" dirty="0"/>
              <a:t>Open-source. Similarly to Autopsy, this by itself brings a slew of advantages, one of which being a wide range of community support and training available online.</a:t>
            </a:r>
          </a:p>
          <a:p>
            <a:r>
              <a:rPr lang="en-GB" dirty="0"/>
              <a:t>Wireshark itself describes it’s filters as “the most powerful display filters in the industry”. [7]</a:t>
            </a:r>
          </a:p>
          <a:p>
            <a:r>
              <a:rPr lang="en-GB" dirty="0"/>
              <a:t>Very wide range </a:t>
            </a:r>
            <a:r>
              <a:rPr lang="en-GB"/>
              <a:t>of capabilities</a:t>
            </a:r>
            <a:endParaRPr lang="en-GB" dirty="0"/>
          </a:p>
          <a:p>
            <a:endParaRPr lang="en-GB" dirty="0"/>
          </a:p>
        </p:txBody>
      </p:sp>
    </p:spTree>
    <p:extLst>
      <p:ext uri="{BB962C8B-B14F-4D97-AF65-F5344CB8AC3E}">
        <p14:creationId xmlns:p14="http://schemas.microsoft.com/office/powerpoint/2010/main" val="109715752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1056A8-241E-9422-7D1F-2917DCBE0031}"/>
              </a:ext>
            </a:extLst>
          </p:cNvPr>
          <p:cNvSpPr>
            <a:spLocks noGrp="1"/>
          </p:cNvSpPr>
          <p:nvPr>
            <p:ph type="title"/>
          </p:nvPr>
        </p:nvSpPr>
        <p:spPr/>
        <p:txBody>
          <a:bodyPr/>
          <a:lstStyle/>
          <a:p>
            <a:r>
              <a:rPr lang="en-GB" dirty="0"/>
              <a:t>Real world use cases for Wireshark</a:t>
            </a:r>
          </a:p>
        </p:txBody>
      </p:sp>
      <p:sp>
        <p:nvSpPr>
          <p:cNvPr id="3" name="Content Placeholder 2">
            <a:extLst>
              <a:ext uri="{FF2B5EF4-FFF2-40B4-BE49-F238E27FC236}">
                <a16:creationId xmlns:a16="http://schemas.microsoft.com/office/drawing/2014/main" id="{5D0AB3DD-54A2-01B5-B4CC-3F42ECD2C3DD}"/>
              </a:ext>
            </a:extLst>
          </p:cNvPr>
          <p:cNvSpPr>
            <a:spLocks noGrp="1"/>
          </p:cNvSpPr>
          <p:nvPr>
            <p:ph idx="1"/>
          </p:nvPr>
        </p:nvSpPr>
        <p:spPr/>
        <p:txBody>
          <a:bodyPr/>
          <a:lstStyle/>
          <a:p>
            <a:r>
              <a:rPr lang="en-GB" dirty="0"/>
              <a:t>Wireshark was used in a case in 2014 involving Sporting Corruption [9].</a:t>
            </a:r>
          </a:p>
          <a:p>
            <a:r>
              <a:rPr lang="en-GB" dirty="0"/>
              <a:t>In this case, an analyst worked with a security agency to recover information that could relate to the incident.</a:t>
            </a:r>
          </a:p>
          <a:p>
            <a:r>
              <a:rPr lang="en-GB" dirty="0"/>
              <a:t>The analyst discovered that the suspected malicious actor transferred files via SMB, and filtering by this protocol with Wireshark displayed</a:t>
            </a:r>
          </a:p>
          <a:p>
            <a:endParaRPr lang="en-GB" dirty="0"/>
          </a:p>
        </p:txBody>
      </p:sp>
      <p:pic>
        <p:nvPicPr>
          <p:cNvPr id="5" name="Picture 4">
            <a:extLst>
              <a:ext uri="{FF2B5EF4-FFF2-40B4-BE49-F238E27FC236}">
                <a16:creationId xmlns:a16="http://schemas.microsoft.com/office/drawing/2014/main" id="{6F65D8C0-EE7C-7A6D-5DA2-69F238B8C522}"/>
              </a:ext>
            </a:extLst>
          </p:cNvPr>
          <p:cNvPicPr>
            <a:picLocks noChangeAspect="1"/>
          </p:cNvPicPr>
          <p:nvPr/>
        </p:nvPicPr>
        <p:blipFill>
          <a:blip r:embed="rId2"/>
          <a:stretch>
            <a:fillRect/>
          </a:stretch>
        </p:blipFill>
        <p:spPr>
          <a:xfrm>
            <a:off x="8556171" y="4543207"/>
            <a:ext cx="3544078" cy="2314793"/>
          </a:xfrm>
          <a:prstGeom prst="rect">
            <a:avLst/>
          </a:prstGeom>
        </p:spPr>
      </p:pic>
    </p:spTree>
    <p:extLst>
      <p:ext uri="{BB962C8B-B14F-4D97-AF65-F5344CB8AC3E}">
        <p14:creationId xmlns:p14="http://schemas.microsoft.com/office/powerpoint/2010/main" val="385091214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38454F-9042-F666-C658-67FCE6FCB587}"/>
              </a:ext>
            </a:extLst>
          </p:cNvPr>
          <p:cNvSpPr>
            <a:spLocks noGrp="1"/>
          </p:cNvSpPr>
          <p:nvPr>
            <p:ph type="title"/>
          </p:nvPr>
        </p:nvSpPr>
        <p:spPr/>
        <p:txBody>
          <a:bodyPr>
            <a:normAutofit/>
          </a:bodyPr>
          <a:lstStyle/>
          <a:p>
            <a:r>
              <a:rPr lang="en-GB" sz="4000" dirty="0"/>
              <a:t>Real world use cases for Wireshark - Continued</a:t>
            </a:r>
          </a:p>
        </p:txBody>
      </p:sp>
      <p:sp>
        <p:nvSpPr>
          <p:cNvPr id="3" name="Content Placeholder 2">
            <a:extLst>
              <a:ext uri="{FF2B5EF4-FFF2-40B4-BE49-F238E27FC236}">
                <a16:creationId xmlns:a16="http://schemas.microsoft.com/office/drawing/2014/main" id="{BFC6626C-A97C-274E-39E7-BDD97C576804}"/>
              </a:ext>
            </a:extLst>
          </p:cNvPr>
          <p:cNvSpPr>
            <a:spLocks noGrp="1"/>
          </p:cNvSpPr>
          <p:nvPr>
            <p:ph idx="1"/>
          </p:nvPr>
        </p:nvSpPr>
        <p:spPr/>
        <p:txBody>
          <a:bodyPr>
            <a:normAutofit lnSpcReduction="10000"/>
          </a:bodyPr>
          <a:lstStyle/>
          <a:p>
            <a:r>
              <a:rPr lang="en-GB" dirty="0"/>
              <a:t>There are two major hosts to be aware of in this investigation. FOX-WS and DOG-WS.</a:t>
            </a:r>
          </a:p>
          <a:p>
            <a:r>
              <a:rPr lang="en-GB" dirty="0"/>
              <a:t>The analyst discovered protocol requests being sent from DOG-WS to FOX-WS. </a:t>
            </a:r>
          </a:p>
          <a:p>
            <a:r>
              <a:rPr lang="en-GB" dirty="0"/>
              <a:t>Using Wireshark, the analyst was also able to discover the account used to complete this action, which was “test”. </a:t>
            </a:r>
          </a:p>
          <a:p>
            <a:r>
              <a:rPr lang="en-GB" dirty="0"/>
              <a:t>DOG-WS then attempted to connect to the network’s IPC share, which enables connection to the server.</a:t>
            </a:r>
          </a:p>
          <a:p>
            <a:r>
              <a:rPr lang="en-GB" dirty="0"/>
              <a:t>Following this, DOG-WS initiates requests to several shares on the network.</a:t>
            </a:r>
          </a:p>
        </p:txBody>
      </p:sp>
    </p:spTree>
    <p:extLst>
      <p:ext uri="{BB962C8B-B14F-4D97-AF65-F5344CB8AC3E}">
        <p14:creationId xmlns:p14="http://schemas.microsoft.com/office/powerpoint/2010/main" val="24188905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ED4FA7B-20C4-A931-E0D8-EA28A8E64C53}"/>
              </a:ext>
            </a:extLst>
          </p:cNvPr>
          <p:cNvSpPr>
            <a:spLocks noGrp="1"/>
          </p:cNvSpPr>
          <p:nvPr>
            <p:ph idx="1"/>
          </p:nvPr>
        </p:nvSpPr>
        <p:spPr>
          <a:xfrm>
            <a:off x="2753178" y="5132015"/>
            <a:ext cx="7337234" cy="3163175"/>
          </a:xfrm>
        </p:spPr>
        <p:txBody>
          <a:bodyPr/>
          <a:lstStyle/>
          <a:p>
            <a:pPr marL="0" indent="0" algn="ctr">
              <a:buNone/>
            </a:pPr>
            <a:r>
              <a:rPr lang="en-GB" dirty="0"/>
              <a:t>Above is DOG-WS attempting to contain to the aforementioned shares.</a:t>
            </a:r>
          </a:p>
        </p:txBody>
      </p:sp>
      <p:pic>
        <p:nvPicPr>
          <p:cNvPr id="6" name="Picture 5">
            <a:extLst>
              <a:ext uri="{FF2B5EF4-FFF2-40B4-BE49-F238E27FC236}">
                <a16:creationId xmlns:a16="http://schemas.microsoft.com/office/drawing/2014/main" id="{E52193C2-1DED-5339-C775-6E418DEA703A}"/>
              </a:ext>
            </a:extLst>
          </p:cNvPr>
          <p:cNvPicPr>
            <a:picLocks noChangeAspect="1"/>
          </p:cNvPicPr>
          <p:nvPr/>
        </p:nvPicPr>
        <p:blipFill>
          <a:blip r:embed="rId2"/>
          <a:stretch>
            <a:fillRect/>
          </a:stretch>
        </p:blipFill>
        <p:spPr>
          <a:xfrm>
            <a:off x="991004" y="1507398"/>
            <a:ext cx="10579559" cy="2966426"/>
          </a:xfrm>
          <a:prstGeom prst="rect">
            <a:avLst/>
          </a:prstGeom>
        </p:spPr>
      </p:pic>
      <p:grpSp>
        <p:nvGrpSpPr>
          <p:cNvPr id="9" name="Group 8">
            <a:extLst>
              <a:ext uri="{FF2B5EF4-FFF2-40B4-BE49-F238E27FC236}">
                <a16:creationId xmlns:a16="http://schemas.microsoft.com/office/drawing/2014/main" id="{240D965B-D0F5-CF13-B75A-F9A819BC00AE}"/>
              </a:ext>
            </a:extLst>
          </p:cNvPr>
          <p:cNvGrpSpPr/>
          <p:nvPr/>
        </p:nvGrpSpPr>
        <p:grpSpPr>
          <a:xfrm>
            <a:off x="8566574" y="1046670"/>
            <a:ext cx="680400" cy="400320"/>
            <a:chOff x="8566574" y="1046670"/>
            <a:chExt cx="680400" cy="400320"/>
          </a:xfrm>
        </p:grpSpPr>
        <mc:AlternateContent xmlns:mc="http://schemas.openxmlformats.org/markup-compatibility/2006">
          <mc:Choice xmlns:p14="http://schemas.microsoft.com/office/powerpoint/2010/main" Requires="p14">
            <p:contentPart p14:bwMode="auto" r:id="rId3">
              <p14:nvContentPartPr>
                <p14:cNvPr id="7" name="Ink 6">
                  <a:extLst>
                    <a:ext uri="{FF2B5EF4-FFF2-40B4-BE49-F238E27FC236}">
                      <a16:creationId xmlns:a16="http://schemas.microsoft.com/office/drawing/2014/main" id="{7A513E77-F9A3-1703-CC5D-68A2A1645740}"/>
                    </a:ext>
                  </a:extLst>
                </p14:cNvPr>
                <p14:cNvContentPartPr/>
                <p14:nvPr/>
              </p14:nvContentPartPr>
              <p14:xfrm>
                <a:off x="8566574" y="1046670"/>
                <a:ext cx="680400" cy="391680"/>
              </p14:xfrm>
            </p:contentPart>
          </mc:Choice>
          <mc:Fallback>
            <p:pic>
              <p:nvPicPr>
                <p:cNvPr id="7" name="Ink 6">
                  <a:extLst>
                    <a:ext uri="{FF2B5EF4-FFF2-40B4-BE49-F238E27FC236}">
                      <a16:creationId xmlns:a16="http://schemas.microsoft.com/office/drawing/2014/main" id="{7A513E77-F9A3-1703-CC5D-68A2A1645740}"/>
                    </a:ext>
                  </a:extLst>
                </p:cNvPr>
                <p:cNvPicPr/>
                <p:nvPr/>
              </p:nvPicPr>
              <p:blipFill>
                <a:blip r:embed="rId4"/>
                <a:stretch>
                  <a:fillRect/>
                </a:stretch>
              </p:blipFill>
              <p:spPr>
                <a:xfrm>
                  <a:off x="8557934" y="1037670"/>
                  <a:ext cx="698040" cy="409320"/>
                </a:xfrm>
                <a:prstGeom prst="rect">
                  <a:avLst/>
                </a:prstGeom>
              </p:spPr>
            </p:pic>
          </mc:Fallback>
        </mc:AlternateContent>
        <mc:AlternateContent xmlns:mc="http://schemas.openxmlformats.org/markup-compatibility/2006">
          <mc:Choice xmlns:p14="http://schemas.microsoft.com/office/powerpoint/2010/main" Requires="p14">
            <p:contentPart p14:bwMode="auto" r:id="rId5">
              <p14:nvContentPartPr>
                <p14:cNvPr id="8" name="Ink 7">
                  <a:extLst>
                    <a:ext uri="{FF2B5EF4-FFF2-40B4-BE49-F238E27FC236}">
                      <a16:creationId xmlns:a16="http://schemas.microsoft.com/office/drawing/2014/main" id="{E3DCD625-6D11-88F5-9E2D-D61444C92A2A}"/>
                    </a:ext>
                  </a:extLst>
                </p14:cNvPr>
                <p14:cNvContentPartPr/>
                <p14:nvPr/>
              </p14:nvContentPartPr>
              <p14:xfrm>
                <a:off x="9003254" y="1437630"/>
                <a:ext cx="211680" cy="9360"/>
              </p14:xfrm>
            </p:contentPart>
          </mc:Choice>
          <mc:Fallback>
            <p:pic>
              <p:nvPicPr>
                <p:cNvPr id="8" name="Ink 7">
                  <a:extLst>
                    <a:ext uri="{FF2B5EF4-FFF2-40B4-BE49-F238E27FC236}">
                      <a16:creationId xmlns:a16="http://schemas.microsoft.com/office/drawing/2014/main" id="{E3DCD625-6D11-88F5-9E2D-D61444C92A2A}"/>
                    </a:ext>
                  </a:extLst>
                </p:cNvPr>
                <p:cNvPicPr/>
                <p:nvPr/>
              </p:nvPicPr>
              <p:blipFill>
                <a:blip r:embed="rId6"/>
                <a:stretch>
                  <a:fillRect/>
                </a:stretch>
              </p:blipFill>
              <p:spPr>
                <a:xfrm>
                  <a:off x="8994614" y="1428990"/>
                  <a:ext cx="229320" cy="27000"/>
                </a:xfrm>
                <a:prstGeom prst="rect">
                  <a:avLst/>
                </a:prstGeom>
              </p:spPr>
            </p:pic>
          </mc:Fallback>
        </mc:AlternateContent>
      </p:grpSp>
      <mc:AlternateContent xmlns:mc="http://schemas.openxmlformats.org/markup-compatibility/2006">
        <mc:Choice xmlns:p14="http://schemas.microsoft.com/office/powerpoint/2010/main" Requires="p14">
          <p:contentPart p14:bwMode="auto" r:id="rId7">
            <p14:nvContentPartPr>
              <p14:cNvPr id="11" name="Ink 10">
                <a:extLst>
                  <a:ext uri="{FF2B5EF4-FFF2-40B4-BE49-F238E27FC236}">
                    <a16:creationId xmlns:a16="http://schemas.microsoft.com/office/drawing/2014/main" id="{00463744-778C-0E1C-E8D4-D7C16F14049C}"/>
                  </a:ext>
                </a:extLst>
              </p14:cNvPr>
              <p14:cNvContentPartPr/>
              <p14:nvPr/>
            </p14:nvContentPartPr>
            <p14:xfrm>
              <a:off x="9223574" y="1695030"/>
              <a:ext cx="354600" cy="10080"/>
            </p14:xfrm>
          </p:contentPart>
        </mc:Choice>
        <mc:Fallback>
          <p:pic>
            <p:nvPicPr>
              <p:cNvPr id="11" name="Ink 10">
                <a:extLst>
                  <a:ext uri="{FF2B5EF4-FFF2-40B4-BE49-F238E27FC236}">
                    <a16:creationId xmlns:a16="http://schemas.microsoft.com/office/drawing/2014/main" id="{00463744-778C-0E1C-E8D4-D7C16F14049C}"/>
                  </a:ext>
                </a:extLst>
              </p:cNvPr>
              <p:cNvPicPr/>
              <p:nvPr/>
            </p:nvPicPr>
            <p:blipFill>
              <a:blip r:embed="rId8"/>
              <a:stretch>
                <a:fillRect/>
              </a:stretch>
            </p:blipFill>
            <p:spPr>
              <a:xfrm>
                <a:off x="9214934" y="1686030"/>
                <a:ext cx="372240" cy="27720"/>
              </a:xfrm>
              <a:prstGeom prst="rect">
                <a:avLst/>
              </a:prstGeom>
            </p:spPr>
          </p:pic>
        </mc:Fallback>
      </mc:AlternateContent>
      <mc:AlternateContent xmlns:mc="http://schemas.openxmlformats.org/markup-compatibility/2006">
        <mc:Choice xmlns:p14="http://schemas.microsoft.com/office/powerpoint/2010/main" Requires="p14">
          <p:contentPart p14:bwMode="auto" r:id="rId9">
            <p14:nvContentPartPr>
              <p14:cNvPr id="12" name="Ink 11">
                <a:extLst>
                  <a:ext uri="{FF2B5EF4-FFF2-40B4-BE49-F238E27FC236}">
                    <a16:creationId xmlns:a16="http://schemas.microsoft.com/office/drawing/2014/main" id="{7ED9E863-B1A6-3E9D-660A-958F37748E00}"/>
                  </a:ext>
                </a:extLst>
              </p14:cNvPr>
              <p14:cNvContentPartPr/>
              <p14:nvPr/>
            </p14:nvContentPartPr>
            <p14:xfrm>
              <a:off x="9694094" y="1693590"/>
              <a:ext cx="268200" cy="20160"/>
            </p14:xfrm>
          </p:contentPart>
        </mc:Choice>
        <mc:Fallback>
          <p:pic>
            <p:nvPicPr>
              <p:cNvPr id="12" name="Ink 11">
                <a:extLst>
                  <a:ext uri="{FF2B5EF4-FFF2-40B4-BE49-F238E27FC236}">
                    <a16:creationId xmlns:a16="http://schemas.microsoft.com/office/drawing/2014/main" id="{7ED9E863-B1A6-3E9D-660A-958F37748E00}"/>
                  </a:ext>
                </a:extLst>
              </p:cNvPr>
              <p:cNvPicPr/>
              <p:nvPr/>
            </p:nvPicPr>
            <p:blipFill>
              <a:blip r:embed="rId10"/>
              <a:stretch>
                <a:fillRect/>
              </a:stretch>
            </p:blipFill>
            <p:spPr>
              <a:xfrm>
                <a:off x="9685094" y="1684590"/>
                <a:ext cx="285840" cy="37800"/>
              </a:xfrm>
              <a:prstGeom prst="rect">
                <a:avLst/>
              </a:prstGeom>
            </p:spPr>
          </p:pic>
        </mc:Fallback>
      </mc:AlternateContent>
      <p:grpSp>
        <p:nvGrpSpPr>
          <p:cNvPr id="16" name="Group 15">
            <a:extLst>
              <a:ext uri="{FF2B5EF4-FFF2-40B4-BE49-F238E27FC236}">
                <a16:creationId xmlns:a16="http://schemas.microsoft.com/office/drawing/2014/main" id="{10BEB020-84A5-FF77-BFAE-120409468463}"/>
              </a:ext>
            </a:extLst>
          </p:cNvPr>
          <p:cNvGrpSpPr/>
          <p:nvPr/>
        </p:nvGrpSpPr>
        <p:grpSpPr>
          <a:xfrm>
            <a:off x="10028894" y="1098870"/>
            <a:ext cx="500040" cy="428040"/>
            <a:chOff x="10028894" y="1098870"/>
            <a:chExt cx="500040" cy="428040"/>
          </a:xfrm>
        </p:grpSpPr>
        <mc:AlternateContent xmlns:mc="http://schemas.openxmlformats.org/markup-compatibility/2006">
          <mc:Choice xmlns:p14="http://schemas.microsoft.com/office/powerpoint/2010/main" Requires="p14">
            <p:contentPart p14:bwMode="auto" r:id="rId11">
              <p14:nvContentPartPr>
                <p14:cNvPr id="14" name="Ink 13">
                  <a:extLst>
                    <a:ext uri="{FF2B5EF4-FFF2-40B4-BE49-F238E27FC236}">
                      <a16:creationId xmlns:a16="http://schemas.microsoft.com/office/drawing/2014/main" id="{3D25F911-90AB-A2F5-19B0-1E16C6300811}"/>
                    </a:ext>
                  </a:extLst>
                </p14:cNvPr>
                <p14:cNvContentPartPr/>
                <p14:nvPr/>
              </p14:nvContentPartPr>
              <p14:xfrm>
                <a:off x="10028894" y="1098870"/>
                <a:ext cx="500040" cy="407160"/>
              </p14:xfrm>
            </p:contentPart>
          </mc:Choice>
          <mc:Fallback>
            <p:pic>
              <p:nvPicPr>
                <p:cNvPr id="14" name="Ink 13">
                  <a:extLst>
                    <a:ext uri="{FF2B5EF4-FFF2-40B4-BE49-F238E27FC236}">
                      <a16:creationId xmlns:a16="http://schemas.microsoft.com/office/drawing/2014/main" id="{3D25F911-90AB-A2F5-19B0-1E16C6300811}"/>
                    </a:ext>
                  </a:extLst>
                </p:cNvPr>
                <p:cNvPicPr/>
                <p:nvPr/>
              </p:nvPicPr>
              <p:blipFill>
                <a:blip r:embed="rId12"/>
                <a:stretch>
                  <a:fillRect/>
                </a:stretch>
              </p:blipFill>
              <p:spPr>
                <a:xfrm>
                  <a:off x="10019894" y="1090230"/>
                  <a:ext cx="517680" cy="424800"/>
                </a:xfrm>
                <a:prstGeom prst="rect">
                  <a:avLst/>
                </a:prstGeom>
              </p:spPr>
            </p:pic>
          </mc:Fallback>
        </mc:AlternateContent>
        <mc:AlternateContent xmlns:mc="http://schemas.openxmlformats.org/markup-compatibility/2006">
          <mc:Choice xmlns:p14="http://schemas.microsoft.com/office/powerpoint/2010/main" Requires="p14">
            <p:contentPart p14:bwMode="auto" r:id="rId13">
              <p14:nvContentPartPr>
                <p14:cNvPr id="15" name="Ink 14">
                  <a:extLst>
                    <a:ext uri="{FF2B5EF4-FFF2-40B4-BE49-F238E27FC236}">
                      <a16:creationId xmlns:a16="http://schemas.microsoft.com/office/drawing/2014/main" id="{5CB4C69A-E5A8-0F1F-C578-E5A10BA637D3}"/>
                    </a:ext>
                  </a:extLst>
                </p14:cNvPr>
                <p14:cNvContentPartPr/>
                <p14:nvPr/>
              </p14:nvContentPartPr>
              <p14:xfrm>
                <a:off x="10093694" y="1526550"/>
                <a:ext cx="225000" cy="360"/>
              </p14:xfrm>
            </p:contentPart>
          </mc:Choice>
          <mc:Fallback>
            <p:pic>
              <p:nvPicPr>
                <p:cNvPr id="15" name="Ink 14">
                  <a:extLst>
                    <a:ext uri="{FF2B5EF4-FFF2-40B4-BE49-F238E27FC236}">
                      <a16:creationId xmlns:a16="http://schemas.microsoft.com/office/drawing/2014/main" id="{5CB4C69A-E5A8-0F1F-C578-E5A10BA637D3}"/>
                    </a:ext>
                  </a:extLst>
                </p:cNvPr>
                <p:cNvPicPr/>
                <p:nvPr/>
              </p:nvPicPr>
              <p:blipFill>
                <a:blip r:embed="rId14"/>
                <a:stretch>
                  <a:fillRect/>
                </a:stretch>
              </p:blipFill>
              <p:spPr>
                <a:xfrm>
                  <a:off x="10085054" y="1517910"/>
                  <a:ext cx="242640" cy="18000"/>
                </a:xfrm>
                <a:prstGeom prst="rect">
                  <a:avLst/>
                </a:prstGeom>
              </p:spPr>
            </p:pic>
          </mc:Fallback>
        </mc:AlternateContent>
      </p:grpSp>
      <p:grpSp>
        <p:nvGrpSpPr>
          <p:cNvPr id="23" name="Group 22">
            <a:extLst>
              <a:ext uri="{FF2B5EF4-FFF2-40B4-BE49-F238E27FC236}">
                <a16:creationId xmlns:a16="http://schemas.microsoft.com/office/drawing/2014/main" id="{356D17BE-4737-8843-9022-A7927BBA576E}"/>
              </a:ext>
            </a:extLst>
          </p:cNvPr>
          <p:cNvGrpSpPr/>
          <p:nvPr/>
        </p:nvGrpSpPr>
        <p:grpSpPr>
          <a:xfrm>
            <a:off x="4492454" y="1260150"/>
            <a:ext cx="424800" cy="222480"/>
            <a:chOff x="4492454" y="1260150"/>
            <a:chExt cx="424800" cy="222480"/>
          </a:xfrm>
        </p:grpSpPr>
        <mc:AlternateContent xmlns:mc="http://schemas.openxmlformats.org/markup-compatibility/2006">
          <mc:Choice xmlns:p14="http://schemas.microsoft.com/office/powerpoint/2010/main" xmlns:aink="http://schemas.microsoft.com/office/drawing/2016/ink" Requires="p14 aink">
            <p:contentPart p14:bwMode="auto" r:id="rId15">
              <p14:nvContentPartPr>
                <p14:cNvPr id="21" name="Ink 20">
                  <a:extLst>
                    <a:ext uri="{FF2B5EF4-FFF2-40B4-BE49-F238E27FC236}">
                      <a16:creationId xmlns:a16="http://schemas.microsoft.com/office/drawing/2014/main" id="{4415C493-B049-5FCE-F61E-C81F8C386846}"/>
                    </a:ext>
                  </a:extLst>
                </p14:cNvPr>
                <p14:cNvContentPartPr/>
                <p14:nvPr/>
              </p14:nvContentPartPr>
              <p14:xfrm>
                <a:off x="4571654" y="1260150"/>
                <a:ext cx="345600" cy="215280"/>
              </p14:xfrm>
            </p:contentPart>
          </mc:Choice>
          <mc:Fallback>
            <p:pic>
              <p:nvPicPr>
                <p:cNvPr id="21" name="Ink 20">
                  <a:extLst>
                    <a:ext uri="{FF2B5EF4-FFF2-40B4-BE49-F238E27FC236}">
                      <a16:creationId xmlns:a16="http://schemas.microsoft.com/office/drawing/2014/main" id="{4415C493-B049-5FCE-F61E-C81F8C386846}"/>
                    </a:ext>
                  </a:extLst>
                </p:cNvPr>
                <p:cNvPicPr/>
                <p:nvPr/>
              </p:nvPicPr>
              <p:blipFill>
                <a:blip r:embed="rId16"/>
                <a:stretch>
                  <a:fillRect/>
                </a:stretch>
              </p:blipFill>
              <p:spPr>
                <a:xfrm>
                  <a:off x="4554014" y="1242510"/>
                  <a:ext cx="381240" cy="250920"/>
                </a:xfrm>
                <a:prstGeom prst="rect">
                  <a:avLst/>
                </a:prstGeom>
              </p:spPr>
            </p:pic>
          </mc:Fallback>
        </mc:AlternateContent>
        <mc:AlternateContent xmlns:mc="http://schemas.openxmlformats.org/markup-compatibility/2006">
          <mc:Choice xmlns:p14="http://schemas.microsoft.com/office/powerpoint/2010/main" xmlns:aink="http://schemas.microsoft.com/office/drawing/2016/ink" Requires="p14 aink">
            <p:contentPart p14:bwMode="auto" r:id="rId17">
              <p14:nvContentPartPr>
                <p14:cNvPr id="22" name="Ink 21">
                  <a:extLst>
                    <a:ext uri="{FF2B5EF4-FFF2-40B4-BE49-F238E27FC236}">
                      <a16:creationId xmlns:a16="http://schemas.microsoft.com/office/drawing/2014/main" id="{8F825E9D-F916-F274-59B8-1A63049AFF86}"/>
                    </a:ext>
                  </a:extLst>
                </p14:cNvPr>
                <p14:cNvContentPartPr/>
                <p14:nvPr/>
              </p14:nvContentPartPr>
              <p14:xfrm>
                <a:off x="4492454" y="1472910"/>
                <a:ext cx="309960" cy="9720"/>
              </p14:xfrm>
            </p:contentPart>
          </mc:Choice>
          <mc:Fallback>
            <p:pic>
              <p:nvPicPr>
                <p:cNvPr id="22" name="Ink 21">
                  <a:extLst>
                    <a:ext uri="{FF2B5EF4-FFF2-40B4-BE49-F238E27FC236}">
                      <a16:creationId xmlns:a16="http://schemas.microsoft.com/office/drawing/2014/main" id="{8F825E9D-F916-F274-59B8-1A63049AFF86}"/>
                    </a:ext>
                  </a:extLst>
                </p:cNvPr>
                <p:cNvPicPr/>
                <p:nvPr/>
              </p:nvPicPr>
              <p:blipFill>
                <a:blip r:embed="rId18"/>
                <a:stretch>
                  <a:fillRect/>
                </a:stretch>
              </p:blipFill>
              <p:spPr>
                <a:xfrm>
                  <a:off x="4474814" y="1454910"/>
                  <a:ext cx="345600" cy="45360"/>
                </a:xfrm>
                <a:prstGeom prst="rect">
                  <a:avLst/>
                </a:prstGeom>
              </p:spPr>
            </p:pic>
          </mc:Fallback>
        </mc:AlternateContent>
      </p:grpSp>
      <p:grpSp>
        <p:nvGrpSpPr>
          <p:cNvPr id="26" name="Group 25">
            <a:extLst>
              <a:ext uri="{FF2B5EF4-FFF2-40B4-BE49-F238E27FC236}">
                <a16:creationId xmlns:a16="http://schemas.microsoft.com/office/drawing/2014/main" id="{BB1BAB9B-FB57-8428-A3B5-73F6C78D24AF}"/>
              </a:ext>
            </a:extLst>
          </p:cNvPr>
          <p:cNvGrpSpPr/>
          <p:nvPr/>
        </p:nvGrpSpPr>
        <p:grpSpPr>
          <a:xfrm>
            <a:off x="6009494" y="1153950"/>
            <a:ext cx="365040" cy="408240"/>
            <a:chOff x="6009494" y="1153950"/>
            <a:chExt cx="365040" cy="408240"/>
          </a:xfrm>
        </p:grpSpPr>
        <mc:AlternateContent xmlns:mc="http://schemas.openxmlformats.org/markup-compatibility/2006">
          <mc:Choice xmlns:p14="http://schemas.microsoft.com/office/powerpoint/2010/main" Requires="p14">
            <p:contentPart p14:bwMode="auto" r:id="rId19">
              <p14:nvContentPartPr>
                <p14:cNvPr id="24" name="Ink 23">
                  <a:extLst>
                    <a:ext uri="{FF2B5EF4-FFF2-40B4-BE49-F238E27FC236}">
                      <a16:creationId xmlns:a16="http://schemas.microsoft.com/office/drawing/2014/main" id="{6EC8F7D4-EA6A-3539-B02D-95A2E060C28A}"/>
                    </a:ext>
                  </a:extLst>
                </p14:cNvPr>
                <p14:cNvContentPartPr/>
                <p14:nvPr/>
              </p14:nvContentPartPr>
              <p14:xfrm>
                <a:off x="6009494" y="1153950"/>
                <a:ext cx="365040" cy="381960"/>
              </p14:xfrm>
            </p:contentPart>
          </mc:Choice>
          <mc:Fallback>
            <p:pic>
              <p:nvPicPr>
                <p:cNvPr id="24" name="Ink 23">
                  <a:extLst>
                    <a:ext uri="{FF2B5EF4-FFF2-40B4-BE49-F238E27FC236}">
                      <a16:creationId xmlns:a16="http://schemas.microsoft.com/office/drawing/2014/main" id="{6EC8F7D4-EA6A-3539-B02D-95A2E060C28A}"/>
                    </a:ext>
                  </a:extLst>
                </p:cNvPr>
                <p:cNvPicPr/>
                <p:nvPr/>
              </p:nvPicPr>
              <p:blipFill>
                <a:blip r:embed="rId20"/>
                <a:stretch>
                  <a:fillRect/>
                </a:stretch>
              </p:blipFill>
              <p:spPr>
                <a:xfrm>
                  <a:off x="6000494" y="1144950"/>
                  <a:ext cx="382680" cy="399600"/>
                </a:xfrm>
                <a:prstGeom prst="rect">
                  <a:avLst/>
                </a:prstGeom>
              </p:spPr>
            </p:pic>
          </mc:Fallback>
        </mc:AlternateContent>
        <mc:AlternateContent xmlns:mc="http://schemas.openxmlformats.org/markup-compatibility/2006">
          <mc:Choice xmlns:p14="http://schemas.microsoft.com/office/powerpoint/2010/main" Requires="p14">
            <p:contentPart p14:bwMode="auto" r:id="rId21">
              <p14:nvContentPartPr>
                <p14:cNvPr id="25" name="Ink 24">
                  <a:extLst>
                    <a:ext uri="{FF2B5EF4-FFF2-40B4-BE49-F238E27FC236}">
                      <a16:creationId xmlns:a16="http://schemas.microsoft.com/office/drawing/2014/main" id="{8C1F5544-D08D-659C-EA82-601B5F3C65C4}"/>
                    </a:ext>
                  </a:extLst>
                </p14:cNvPr>
                <p14:cNvContentPartPr/>
                <p14:nvPr/>
              </p14:nvContentPartPr>
              <p14:xfrm>
                <a:off x="6116414" y="1556430"/>
                <a:ext cx="207360" cy="5760"/>
              </p14:xfrm>
            </p:contentPart>
          </mc:Choice>
          <mc:Fallback>
            <p:pic>
              <p:nvPicPr>
                <p:cNvPr id="25" name="Ink 24">
                  <a:extLst>
                    <a:ext uri="{FF2B5EF4-FFF2-40B4-BE49-F238E27FC236}">
                      <a16:creationId xmlns:a16="http://schemas.microsoft.com/office/drawing/2014/main" id="{8C1F5544-D08D-659C-EA82-601B5F3C65C4}"/>
                    </a:ext>
                  </a:extLst>
                </p:cNvPr>
                <p:cNvPicPr/>
                <p:nvPr/>
              </p:nvPicPr>
              <p:blipFill>
                <a:blip r:embed="rId22"/>
                <a:stretch>
                  <a:fillRect/>
                </a:stretch>
              </p:blipFill>
              <p:spPr>
                <a:xfrm>
                  <a:off x="6107414" y="1547790"/>
                  <a:ext cx="225000" cy="23400"/>
                </a:xfrm>
                <a:prstGeom prst="rect">
                  <a:avLst/>
                </a:prstGeom>
              </p:spPr>
            </p:pic>
          </mc:Fallback>
        </mc:AlternateContent>
      </p:grpSp>
      <p:sp>
        <p:nvSpPr>
          <p:cNvPr id="27" name="TextBox 26">
            <a:extLst>
              <a:ext uri="{FF2B5EF4-FFF2-40B4-BE49-F238E27FC236}">
                <a16:creationId xmlns:a16="http://schemas.microsoft.com/office/drawing/2014/main" id="{BC7C90AB-1B0C-3F30-EC25-B931C9C74AAB}"/>
              </a:ext>
            </a:extLst>
          </p:cNvPr>
          <p:cNvSpPr txBox="1"/>
          <p:nvPr/>
        </p:nvSpPr>
        <p:spPr>
          <a:xfrm>
            <a:off x="3961946" y="812532"/>
            <a:ext cx="1501428" cy="369332"/>
          </a:xfrm>
          <a:prstGeom prst="rect">
            <a:avLst/>
          </a:prstGeom>
          <a:noFill/>
        </p:spPr>
        <p:txBody>
          <a:bodyPr wrap="square" rtlCol="0">
            <a:spAutoFit/>
          </a:bodyPr>
          <a:lstStyle/>
          <a:p>
            <a:r>
              <a:rPr lang="en-GB" dirty="0"/>
              <a:t>Source IP</a:t>
            </a:r>
          </a:p>
        </p:txBody>
      </p:sp>
      <p:sp>
        <p:nvSpPr>
          <p:cNvPr id="28" name="TextBox 27">
            <a:extLst>
              <a:ext uri="{FF2B5EF4-FFF2-40B4-BE49-F238E27FC236}">
                <a16:creationId xmlns:a16="http://schemas.microsoft.com/office/drawing/2014/main" id="{4CA7A4A4-FC8A-224F-14F3-6391A3688840}"/>
              </a:ext>
            </a:extLst>
          </p:cNvPr>
          <p:cNvSpPr txBox="1"/>
          <p:nvPr/>
        </p:nvSpPr>
        <p:spPr>
          <a:xfrm>
            <a:off x="5876141" y="817196"/>
            <a:ext cx="1091308" cy="369332"/>
          </a:xfrm>
          <a:prstGeom prst="rect">
            <a:avLst/>
          </a:prstGeom>
          <a:noFill/>
        </p:spPr>
        <p:txBody>
          <a:bodyPr wrap="square" rtlCol="0">
            <a:spAutoFit/>
          </a:bodyPr>
          <a:lstStyle/>
          <a:p>
            <a:r>
              <a:rPr lang="en-GB" dirty="0"/>
              <a:t>Protocol</a:t>
            </a:r>
          </a:p>
        </p:txBody>
      </p:sp>
      <p:sp>
        <p:nvSpPr>
          <p:cNvPr id="29" name="TextBox 28">
            <a:extLst>
              <a:ext uri="{FF2B5EF4-FFF2-40B4-BE49-F238E27FC236}">
                <a16:creationId xmlns:a16="http://schemas.microsoft.com/office/drawing/2014/main" id="{C16FFCA2-00DC-FAE9-D708-8FEC4B1028DE}"/>
              </a:ext>
            </a:extLst>
          </p:cNvPr>
          <p:cNvSpPr txBox="1"/>
          <p:nvPr/>
        </p:nvSpPr>
        <p:spPr>
          <a:xfrm>
            <a:off x="7815466" y="596179"/>
            <a:ext cx="1091308" cy="646331"/>
          </a:xfrm>
          <a:prstGeom prst="rect">
            <a:avLst/>
          </a:prstGeom>
          <a:noFill/>
        </p:spPr>
        <p:txBody>
          <a:bodyPr wrap="square" rtlCol="0">
            <a:spAutoFit/>
          </a:bodyPr>
          <a:lstStyle/>
          <a:p>
            <a:r>
              <a:rPr lang="en-GB" dirty="0"/>
              <a:t>Source Host</a:t>
            </a:r>
          </a:p>
        </p:txBody>
      </p:sp>
      <p:sp>
        <p:nvSpPr>
          <p:cNvPr id="30" name="TextBox 29">
            <a:extLst>
              <a:ext uri="{FF2B5EF4-FFF2-40B4-BE49-F238E27FC236}">
                <a16:creationId xmlns:a16="http://schemas.microsoft.com/office/drawing/2014/main" id="{8F47B0CE-49FF-FBA0-18F3-D1CA5D44B994}"/>
              </a:ext>
            </a:extLst>
          </p:cNvPr>
          <p:cNvSpPr txBox="1"/>
          <p:nvPr/>
        </p:nvSpPr>
        <p:spPr>
          <a:xfrm>
            <a:off x="10028894" y="677338"/>
            <a:ext cx="1373838" cy="369332"/>
          </a:xfrm>
          <a:prstGeom prst="rect">
            <a:avLst/>
          </a:prstGeom>
          <a:noFill/>
        </p:spPr>
        <p:txBody>
          <a:bodyPr wrap="square" rtlCol="0">
            <a:spAutoFit/>
          </a:bodyPr>
          <a:lstStyle/>
          <a:p>
            <a:r>
              <a:rPr lang="en-GB" dirty="0"/>
              <a:t>File Share</a:t>
            </a:r>
          </a:p>
        </p:txBody>
      </p:sp>
    </p:spTree>
    <p:extLst>
      <p:ext uri="{BB962C8B-B14F-4D97-AF65-F5344CB8AC3E}">
        <p14:creationId xmlns:p14="http://schemas.microsoft.com/office/powerpoint/2010/main" val="243463130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AE837B-85F4-4864-15CC-9098E9EB019C}"/>
              </a:ext>
            </a:extLst>
          </p:cNvPr>
          <p:cNvSpPr>
            <a:spLocks noGrp="1"/>
          </p:cNvSpPr>
          <p:nvPr>
            <p:ph type="title"/>
          </p:nvPr>
        </p:nvSpPr>
        <p:spPr/>
        <p:txBody>
          <a:bodyPr>
            <a:normAutofit/>
          </a:bodyPr>
          <a:lstStyle/>
          <a:p>
            <a:r>
              <a:rPr lang="en-GB" sz="4000" dirty="0"/>
              <a:t>Real world use cases for Wireshark - Continued</a:t>
            </a:r>
          </a:p>
        </p:txBody>
      </p:sp>
      <p:sp>
        <p:nvSpPr>
          <p:cNvPr id="3" name="Content Placeholder 2">
            <a:extLst>
              <a:ext uri="{FF2B5EF4-FFF2-40B4-BE49-F238E27FC236}">
                <a16:creationId xmlns:a16="http://schemas.microsoft.com/office/drawing/2014/main" id="{1C89B1C5-5102-E605-E59A-392FDD8CA7D3}"/>
              </a:ext>
            </a:extLst>
          </p:cNvPr>
          <p:cNvSpPr>
            <a:spLocks noGrp="1"/>
          </p:cNvSpPr>
          <p:nvPr>
            <p:ph idx="1"/>
          </p:nvPr>
        </p:nvSpPr>
        <p:spPr/>
        <p:txBody>
          <a:bodyPr>
            <a:normAutofit fontScale="92500"/>
          </a:bodyPr>
          <a:lstStyle/>
          <a:p>
            <a:r>
              <a:rPr lang="en-GB" dirty="0"/>
              <a:t>Quoted from the report:</a:t>
            </a:r>
          </a:p>
          <a:p>
            <a:pPr marL="0" indent="0">
              <a:buNone/>
            </a:pPr>
            <a:r>
              <a:rPr lang="en-GB" dirty="0"/>
              <a:t>	</a:t>
            </a:r>
            <a:r>
              <a:rPr lang="en-GB" i="1" dirty="0"/>
              <a:t>“To identify the files that have been transferred between the two devices, we can use Wireshark’s export tool (File → Export Objects → SMB).” [9]</a:t>
            </a:r>
          </a:p>
          <a:p>
            <a:pPr marL="0" indent="0">
              <a:buNone/>
            </a:pPr>
            <a:endParaRPr lang="en-GB" i="1" dirty="0"/>
          </a:p>
          <a:p>
            <a:r>
              <a:rPr lang="en-GB" dirty="0"/>
              <a:t>Using this technique revealed 9 transferred files, one of which was a called </a:t>
            </a:r>
            <a:r>
              <a:rPr lang="en-GB" dirty="0" err="1"/>
              <a:t>srvsvc</a:t>
            </a:r>
            <a:r>
              <a:rPr lang="en-GB" dirty="0"/>
              <a:t>, which is a DLL that enables SMB Service Enumeration, as well as three .zip files of the same size.</a:t>
            </a:r>
          </a:p>
          <a:p>
            <a:r>
              <a:rPr lang="en-GB" dirty="0"/>
              <a:t>The file was added to a read-only folder on the analyst’s device, and a SHA256 hash was generated for each file to maintain integrity.</a:t>
            </a:r>
          </a:p>
        </p:txBody>
      </p:sp>
    </p:spTree>
    <p:extLst>
      <p:ext uri="{BB962C8B-B14F-4D97-AF65-F5344CB8AC3E}">
        <p14:creationId xmlns:p14="http://schemas.microsoft.com/office/powerpoint/2010/main" val="142869311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FA2E7E-6EF6-0A8C-B027-796DB0587BAE}"/>
              </a:ext>
            </a:extLst>
          </p:cNvPr>
          <p:cNvSpPr>
            <a:spLocks noGrp="1"/>
          </p:cNvSpPr>
          <p:nvPr>
            <p:ph type="title"/>
          </p:nvPr>
        </p:nvSpPr>
        <p:spPr/>
        <p:txBody>
          <a:bodyPr/>
          <a:lstStyle/>
          <a:p>
            <a:r>
              <a:rPr kumimoji="0" lang="en-GB" sz="4000" b="0" i="0" u="none" strike="noStrike" kern="1200" cap="none" spc="0" normalizeH="0" baseline="0" noProof="0" dirty="0">
                <a:ln>
                  <a:noFill/>
                </a:ln>
                <a:solidFill>
                  <a:prstClr val="black"/>
                </a:solidFill>
                <a:effectLst/>
                <a:uLnTx/>
                <a:uFillTx/>
                <a:latin typeface="Aptos Display" panose="02110004020202020204"/>
                <a:ea typeface="+mj-ea"/>
                <a:cs typeface="+mj-cs"/>
              </a:rPr>
              <a:t>Real world use cases for Wireshark - Continued</a:t>
            </a:r>
            <a:endParaRPr lang="en-GB" dirty="0"/>
          </a:p>
        </p:txBody>
      </p:sp>
      <p:sp>
        <p:nvSpPr>
          <p:cNvPr id="3" name="Content Placeholder 2">
            <a:extLst>
              <a:ext uri="{FF2B5EF4-FFF2-40B4-BE49-F238E27FC236}">
                <a16:creationId xmlns:a16="http://schemas.microsoft.com/office/drawing/2014/main" id="{6D3D0B90-EE80-85A1-9016-32F97094FFD2}"/>
              </a:ext>
            </a:extLst>
          </p:cNvPr>
          <p:cNvSpPr>
            <a:spLocks noGrp="1"/>
          </p:cNvSpPr>
          <p:nvPr>
            <p:ph idx="1"/>
          </p:nvPr>
        </p:nvSpPr>
        <p:spPr/>
        <p:txBody>
          <a:bodyPr/>
          <a:lstStyle/>
          <a:p>
            <a:r>
              <a:rPr lang="en-GB" dirty="0"/>
              <a:t>Some of these files contained no relevant information, but some contained information that may have provided a hint as to the perpetrator, such as directories referencing North Korea or images of the North Korean Flag in base64 encrypted files.</a:t>
            </a:r>
          </a:p>
          <a:p>
            <a:endParaRPr lang="en-GB" dirty="0"/>
          </a:p>
          <a:p>
            <a:r>
              <a:rPr lang="en-GB" dirty="0"/>
              <a:t>Network capture began again, and a user named “</a:t>
            </a:r>
            <a:r>
              <a:rPr lang="en-GB" dirty="0" err="1"/>
              <a:t>Ill_Song</a:t>
            </a:r>
            <a:r>
              <a:rPr lang="en-GB" dirty="0"/>
              <a:t>” was revealed sending packets via FTP. This name came up in some of the base64 encrypted files mentioned previously. Variations of the name “Ill Song” revealed an email conversation between </a:t>
            </a:r>
            <a:r>
              <a:rPr lang="en-GB" dirty="0">
                <a:hlinkClick r:id="rId2"/>
              </a:rPr>
              <a:t>kim.illsong@aol.com</a:t>
            </a:r>
            <a:r>
              <a:rPr lang="en-GB" dirty="0"/>
              <a:t> and da.genius36@aol.com.</a:t>
            </a:r>
          </a:p>
        </p:txBody>
      </p:sp>
    </p:spTree>
    <p:extLst>
      <p:ext uri="{BB962C8B-B14F-4D97-AF65-F5344CB8AC3E}">
        <p14:creationId xmlns:p14="http://schemas.microsoft.com/office/powerpoint/2010/main" val="406419080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A87738-3938-4ED1-EF6F-F32616FD2725}"/>
              </a:ext>
            </a:extLst>
          </p:cNvPr>
          <p:cNvSpPr>
            <a:spLocks noGrp="1"/>
          </p:cNvSpPr>
          <p:nvPr>
            <p:ph type="title"/>
          </p:nvPr>
        </p:nvSpPr>
        <p:spPr/>
        <p:txBody>
          <a:bodyPr/>
          <a:lstStyle/>
          <a:p>
            <a:r>
              <a:rPr kumimoji="0" lang="en-GB" sz="4000" b="0" i="0" u="none" strike="noStrike" kern="1200" cap="none" spc="0" normalizeH="0" baseline="0" noProof="0" dirty="0">
                <a:ln>
                  <a:noFill/>
                </a:ln>
                <a:solidFill>
                  <a:prstClr val="black"/>
                </a:solidFill>
                <a:effectLst/>
                <a:uLnTx/>
                <a:uFillTx/>
                <a:latin typeface="Aptos Display" panose="02110004020202020204"/>
                <a:ea typeface="+mj-ea"/>
                <a:cs typeface="+mj-cs"/>
              </a:rPr>
              <a:t>Real world use cases for Wireshark - Continued</a:t>
            </a:r>
            <a:endParaRPr lang="en-GB" dirty="0"/>
          </a:p>
        </p:txBody>
      </p:sp>
      <p:sp>
        <p:nvSpPr>
          <p:cNvPr id="3" name="Content Placeholder 2">
            <a:extLst>
              <a:ext uri="{FF2B5EF4-FFF2-40B4-BE49-F238E27FC236}">
                <a16:creationId xmlns:a16="http://schemas.microsoft.com/office/drawing/2014/main" id="{F706A48B-D963-FF39-DF88-FB53F6937E0C}"/>
              </a:ext>
            </a:extLst>
          </p:cNvPr>
          <p:cNvSpPr>
            <a:spLocks noGrp="1"/>
          </p:cNvSpPr>
          <p:nvPr>
            <p:ph idx="1"/>
          </p:nvPr>
        </p:nvSpPr>
        <p:spPr/>
        <p:txBody>
          <a:bodyPr/>
          <a:lstStyle/>
          <a:p>
            <a:r>
              <a:rPr lang="en-GB" dirty="0"/>
              <a:t>Wireshark’s filtering capabilities were instrumental in the resolution of this investigation. The analyst describes Wireshark as the industry standard for packet analysis software.</a:t>
            </a:r>
          </a:p>
          <a:p>
            <a:endParaRPr lang="en-GB" dirty="0"/>
          </a:p>
          <a:p>
            <a:r>
              <a:rPr lang="en-GB" dirty="0"/>
              <a:t>They also describe how the parameter filtering and packet visualisation was helpful.</a:t>
            </a:r>
          </a:p>
        </p:txBody>
      </p:sp>
    </p:spTree>
    <p:extLst>
      <p:ext uri="{BB962C8B-B14F-4D97-AF65-F5344CB8AC3E}">
        <p14:creationId xmlns:p14="http://schemas.microsoft.com/office/powerpoint/2010/main" val="417138123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F389CD-3537-0987-DA2B-2F6563576589}"/>
              </a:ext>
            </a:extLst>
          </p:cNvPr>
          <p:cNvSpPr>
            <a:spLocks noGrp="1"/>
          </p:cNvSpPr>
          <p:nvPr>
            <p:ph type="title"/>
          </p:nvPr>
        </p:nvSpPr>
        <p:spPr/>
        <p:txBody>
          <a:bodyPr/>
          <a:lstStyle/>
          <a:p>
            <a:r>
              <a:rPr lang="en-GB" dirty="0"/>
              <a:t>Cyberbullying Investigation</a:t>
            </a:r>
          </a:p>
        </p:txBody>
      </p:sp>
      <p:sp>
        <p:nvSpPr>
          <p:cNvPr id="3" name="Content Placeholder 2">
            <a:extLst>
              <a:ext uri="{FF2B5EF4-FFF2-40B4-BE49-F238E27FC236}">
                <a16:creationId xmlns:a16="http://schemas.microsoft.com/office/drawing/2014/main" id="{242F78C8-998C-59E3-6D63-F326FE8E928C}"/>
              </a:ext>
            </a:extLst>
          </p:cNvPr>
          <p:cNvSpPr>
            <a:spLocks noGrp="1"/>
          </p:cNvSpPr>
          <p:nvPr>
            <p:ph idx="1"/>
          </p:nvPr>
        </p:nvSpPr>
        <p:spPr/>
        <p:txBody>
          <a:bodyPr/>
          <a:lstStyle/>
          <a:p>
            <a:r>
              <a:rPr lang="en-GB" dirty="0"/>
              <a:t>The next section of my report is attributed to my research, preparation and forensic analysis of digital evidence related to a cyberbullying investigation. Before I dive into the analysis itself, it is vitally important for me to cover some of the pre-requisites for my investigation. </a:t>
            </a:r>
          </a:p>
        </p:txBody>
      </p:sp>
    </p:spTree>
    <p:extLst>
      <p:ext uri="{BB962C8B-B14F-4D97-AF65-F5344CB8AC3E}">
        <p14:creationId xmlns:p14="http://schemas.microsoft.com/office/powerpoint/2010/main" val="235357591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FD8D8E-4517-05B3-E792-F07B631C1E07}"/>
              </a:ext>
            </a:extLst>
          </p:cNvPr>
          <p:cNvSpPr>
            <a:spLocks noGrp="1"/>
          </p:cNvSpPr>
          <p:nvPr>
            <p:ph type="title"/>
          </p:nvPr>
        </p:nvSpPr>
        <p:spPr/>
        <p:txBody>
          <a:bodyPr/>
          <a:lstStyle/>
          <a:p>
            <a:r>
              <a:rPr lang="en-GB" dirty="0"/>
              <a:t>Cyberbullying Investigation</a:t>
            </a:r>
          </a:p>
        </p:txBody>
      </p:sp>
      <p:sp>
        <p:nvSpPr>
          <p:cNvPr id="3" name="Content Placeholder 2">
            <a:extLst>
              <a:ext uri="{FF2B5EF4-FFF2-40B4-BE49-F238E27FC236}">
                <a16:creationId xmlns:a16="http://schemas.microsoft.com/office/drawing/2014/main" id="{A8693021-6A11-6BF7-303A-B4049037D089}"/>
              </a:ext>
            </a:extLst>
          </p:cNvPr>
          <p:cNvSpPr>
            <a:spLocks noGrp="1"/>
          </p:cNvSpPr>
          <p:nvPr>
            <p:ph idx="1"/>
          </p:nvPr>
        </p:nvSpPr>
        <p:spPr/>
        <p:txBody>
          <a:bodyPr/>
          <a:lstStyle/>
          <a:p>
            <a:pPr marL="0" indent="0">
              <a:buNone/>
            </a:pPr>
            <a:r>
              <a:rPr lang="en-GB" dirty="0"/>
              <a:t>Tools:</a:t>
            </a:r>
          </a:p>
          <a:p>
            <a:pPr marL="342900" lvl="0" indent="-342900">
              <a:lnSpc>
                <a:spcPct val="107000"/>
              </a:lnSpc>
              <a:buFont typeface="Symbol" panose="05050102010706020507" pitchFamily="18" charset="2"/>
              <a:buChar char=""/>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Autopsy – Autopsy is an open-source tool used for disk analysis. It is designed to be used directly after installation with no major setup required.</a:t>
            </a:r>
          </a:p>
          <a:p>
            <a:pPr marL="342900" lvl="0" indent="-342900">
              <a:lnSpc>
                <a:spcPct val="107000"/>
              </a:lnSpc>
              <a:buFont typeface="Symbol" panose="05050102010706020507" pitchFamily="18" charset="2"/>
              <a:buChar char=""/>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Wireshark- Wireshark is a Network/Packet analyser. It has a very useful feature which tracks connections going out with a live feed. This is useful as I will be using a fresh Windows image, which should not have a lot of outgoing connections. This means I can easily spot suspicious connections, such as the creation of command-and-control beacons.</a:t>
            </a:r>
          </a:p>
          <a:p>
            <a:pPr marL="342900" lvl="0" indent="-342900">
              <a:lnSpc>
                <a:spcPct val="107000"/>
              </a:lnSpc>
              <a:buFont typeface="Symbol" panose="05050102010706020507" pitchFamily="18" charset="2"/>
              <a:buChar char=""/>
            </a:pP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OpenStego</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OpenStego</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is an open-source steganography tool that will enable me to unpack data hidden inside other files. This is very important for my investigation.</a:t>
            </a:r>
          </a:p>
          <a:p>
            <a:pPr marL="342900" lvl="0" indent="-342900">
              <a:lnSpc>
                <a:spcPct val="107000"/>
              </a:lnSpc>
              <a:spcAft>
                <a:spcPts val="800"/>
              </a:spcAft>
              <a:buFont typeface="Symbol" panose="05050102010706020507" pitchFamily="18" charset="2"/>
              <a:buChar char=""/>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WinRAR- WinRAR is necessary for extracting files from the .zip files containing the evidence later.</a:t>
            </a:r>
          </a:p>
          <a:p>
            <a:endParaRPr lang="en-GB" dirty="0"/>
          </a:p>
        </p:txBody>
      </p:sp>
    </p:spTree>
    <p:extLst>
      <p:ext uri="{BB962C8B-B14F-4D97-AF65-F5344CB8AC3E}">
        <p14:creationId xmlns:p14="http://schemas.microsoft.com/office/powerpoint/2010/main" val="10204155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61B5BC-4D1E-6A41-0F85-0ED852E7A13C}"/>
              </a:ext>
            </a:extLst>
          </p:cNvPr>
          <p:cNvSpPr>
            <a:spLocks noGrp="1"/>
          </p:cNvSpPr>
          <p:nvPr>
            <p:ph type="title"/>
          </p:nvPr>
        </p:nvSpPr>
        <p:spPr/>
        <p:txBody>
          <a:bodyPr/>
          <a:lstStyle/>
          <a:p>
            <a:r>
              <a:rPr lang="en-GB" dirty="0"/>
              <a:t>Cyberbullying Investigation</a:t>
            </a:r>
          </a:p>
        </p:txBody>
      </p:sp>
      <p:pic>
        <p:nvPicPr>
          <p:cNvPr id="5" name="Picture 4">
            <a:extLst>
              <a:ext uri="{FF2B5EF4-FFF2-40B4-BE49-F238E27FC236}">
                <a16:creationId xmlns:a16="http://schemas.microsoft.com/office/drawing/2014/main" id="{5CC0FC76-F882-B9DB-F700-605346F89056}"/>
              </a:ext>
            </a:extLst>
          </p:cNvPr>
          <p:cNvPicPr>
            <a:picLocks noChangeAspect="1"/>
          </p:cNvPicPr>
          <p:nvPr/>
        </p:nvPicPr>
        <p:blipFill>
          <a:blip r:embed="rId2"/>
          <a:stretch>
            <a:fillRect/>
          </a:stretch>
        </p:blipFill>
        <p:spPr>
          <a:xfrm>
            <a:off x="410777" y="1778909"/>
            <a:ext cx="5187361" cy="1841370"/>
          </a:xfrm>
          <a:prstGeom prst="rect">
            <a:avLst/>
          </a:prstGeom>
        </p:spPr>
      </p:pic>
      <p:pic>
        <p:nvPicPr>
          <p:cNvPr id="7" name="Picture 6">
            <a:extLst>
              <a:ext uri="{FF2B5EF4-FFF2-40B4-BE49-F238E27FC236}">
                <a16:creationId xmlns:a16="http://schemas.microsoft.com/office/drawing/2014/main" id="{ECE0B533-043F-B133-91A4-A710848E387C}"/>
              </a:ext>
            </a:extLst>
          </p:cNvPr>
          <p:cNvPicPr>
            <a:picLocks noChangeAspect="1"/>
          </p:cNvPicPr>
          <p:nvPr/>
        </p:nvPicPr>
        <p:blipFill>
          <a:blip r:embed="rId3"/>
          <a:stretch>
            <a:fillRect/>
          </a:stretch>
        </p:blipFill>
        <p:spPr>
          <a:xfrm>
            <a:off x="5789451" y="1778909"/>
            <a:ext cx="6267450" cy="3657600"/>
          </a:xfrm>
          <a:prstGeom prst="rect">
            <a:avLst/>
          </a:prstGeom>
        </p:spPr>
      </p:pic>
    </p:spTree>
    <p:extLst>
      <p:ext uri="{BB962C8B-B14F-4D97-AF65-F5344CB8AC3E}">
        <p14:creationId xmlns:p14="http://schemas.microsoft.com/office/powerpoint/2010/main" val="382781963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B7B76E-05BD-5110-6FE8-E82C2BE3C7E4}"/>
              </a:ext>
            </a:extLst>
          </p:cNvPr>
          <p:cNvSpPr>
            <a:spLocks noGrp="1"/>
          </p:cNvSpPr>
          <p:nvPr>
            <p:ph type="title"/>
          </p:nvPr>
        </p:nvSpPr>
        <p:spPr/>
        <p:txBody>
          <a:bodyPr/>
          <a:lstStyle/>
          <a:p>
            <a:r>
              <a:rPr lang="en-GB" dirty="0"/>
              <a:t>Cyberbullying Investigation</a:t>
            </a:r>
          </a:p>
        </p:txBody>
      </p:sp>
      <p:sp>
        <p:nvSpPr>
          <p:cNvPr id="3" name="Content Placeholder 2">
            <a:extLst>
              <a:ext uri="{FF2B5EF4-FFF2-40B4-BE49-F238E27FC236}">
                <a16:creationId xmlns:a16="http://schemas.microsoft.com/office/drawing/2014/main" id="{EC02F141-E7AF-18CE-94A5-A9459C50503D}"/>
              </a:ext>
            </a:extLst>
          </p:cNvPr>
          <p:cNvSpPr>
            <a:spLocks noGrp="1"/>
          </p:cNvSpPr>
          <p:nvPr>
            <p:ph idx="1"/>
          </p:nvPr>
        </p:nvSpPr>
        <p:spPr/>
        <p:txBody>
          <a:bodyPr>
            <a:normAutofit lnSpcReduction="10000"/>
          </a:bodyPr>
          <a:lstStyle/>
          <a:p>
            <a:pPr marL="0" indent="0">
              <a:lnSpc>
                <a:spcPct val="107000"/>
              </a:lnSpc>
              <a:spcAft>
                <a:spcPts val="800"/>
              </a:spcAft>
              <a:buNone/>
            </a:pPr>
            <a:r>
              <a:rPr lang="en-GB" sz="1800" b="1" u="sng" kern="100" dirty="0">
                <a:effectLst/>
                <a:latin typeface="Aptos" panose="020B0004020202020204" pitchFamily="34" charset="0"/>
                <a:ea typeface="Aptos" panose="020B0004020202020204" pitchFamily="34" charset="0"/>
                <a:cs typeface="Times New Roman" panose="02020603050405020304" pitchFamily="18" charset="0"/>
              </a:rPr>
              <a:t>Acquisition of Data</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US" sz="1800" kern="100" dirty="0">
                <a:effectLst/>
                <a:latin typeface="Aptos" panose="020B0004020202020204" pitchFamily="34" charset="0"/>
                <a:ea typeface="Aptos" panose="020B0004020202020204" pitchFamily="34" charset="0"/>
                <a:cs typeface="Times New Roman" panose="02020603050405020304" pitchFamily="18" charset="0"/>
              </a:rPr>
              <a:t>I was not present for the acquisition of the data, and so I cannot account the details of how the image was obtained, so instead I will list general guidelines for what should be done regarding data acquisitions.</a:t>
            </a:r>
          </a:p>
          <a:p>
            <a:pPr>
              <a:lnSpc>
                <a:spcPct val="107000"/>
              </a:lnSpc>
              <a:spcAft>
                <a:spcPts val="800"/>
              </a:spcAft>
            </a:pPr>
            <a:r>
              <a:rPr lang="en-US" sz="1800" kern="100" dirty="0">
                <a:latin typeface="Aptos" panose="020B0004020202020204" pitchFamily="34" charset="0"/>
                <a:ea typeface="Aptos" panose="020B0004020202020204" pitchFamily="34" charset="0"/>
                <a:cs typeface="Times New Roman" panose="02020603050405020304" pitchFamily="18" charset="0"/>
              </a:rPr>
              <a:t>While the image is taken</a:t>
            </a:r>
            <a:r>
              <a:rPr lang="en-US" sz="1800" kern="100" dirty="0">
                <a:effectLst/>
                <a:latin typeface="Aptos" panose="020B0004020202020204" pitchFamily="34" charset="0"/>
                <a:ea typeface="Aptos" panose="020B0004020202020204" pitchFamily="34" charset="0"/>
                <a:cs typeface="Times New Roman" panose="02020603050405020304" pitchFamily="18" charset="0"/>
              </a:rPr>
              <a:t>, a write blocker should be used. This essentially creates a one-way channel between the imager and the evidence which only allows data to be read and prevents data from being written. This is important for preserving the integrity of the evidence.</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US" sz="1800" kern="100" dirty="0">
                <a:latin typeface="Aptos" panose="020B0004020202020204" pitchFamily="34" charset="0"/>
                <a:ea typeface="Aptos" panose="020B0004020202020204" pitchFamily="34" charset="0"/>
                <a:cs typeface="Times New Roman" panose="02020603050405020304" pitchFamily="18" charset="0"/>
              </a:rPr>
              <a:t>Chain of Custody needs to be tracked to ensure the evidence is not tampered with and to assure the court of law that the evidence is authentic [10].</a:t>
            </a:r>
          </a:p>
          <a:p>
            <a:pPr>
              <a:lnSpc>
                <a:spcPct val="107000"/>
              </a:lnSpc>
              <a:spcAft>
                <a:spcPts val="800"/>
              </a:spcAft>
            </a:pPr>
            <a:r>
              <a:rPr lang="en-US" sz="1800" kern="100" dirty="0">
                <a:effectLst/>
                <a:latin typeface="Aptos" panose="020B0004020202020204" pitchFamily="34" charset="0"/>
                <a:ea typeface="Aptos" panose="020B0004020202020204" pitchFamily="34" charset="0"/>
                <a:cs typeface="Times New Roman" panose="02020603050405020304" pitchFamily="18" charset="0"/>
              </a:rPr>
              <a:t>Hash </a:t>
            </a:r>
            <a:r>
              <a:rPr lang="en-US" sz="1800" kern="100" dirty="0">
                <a:latin typeface="Aptos" panose="020B0004020202020204" pitchFamily="34" charset="0"/>
                <a:ea typeface="Aptos" panose="020B0004020202020204" pitchFamily="34" charset="0"/>
                <a:cs typeface="Times New Roman" panose="02020603050405020304" pitchFamily="18" charset="0"/>
              </a:rPr>
              <a:t>(SHA256 in my case) should be taken at several points throughout the investigation to ensure the evidence is not tampered with. Before analysis, ensure the SHA256 of the image file is identical to that of the file when it was first obtained.</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41906223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28A3A6-B92B-4AE5-C63E-0592C469A277}"/>
              </a:ext>
            </a:extLst>
          </p:cNvPr>
          <p:cNvSpPr>
            <a:spLocks noGrp="1"/>
          </p:cNvSpPr>
          <p:nvPr>
            <p:ph type="title"/>
          </p:nvPr>
        </p:nvSpPr>
        <p:spPr/>
        <p:txBody>
          <a:bodyPr/>
          <a:lstStyle/>
          <a:p>
            <a:r>
              <a:rPr lang="en-GB" dirty="0"/>
              <a:t>Cyberbullying Investigation</a:t>
            </a:r>
          </a:p>
        </p:txBody>
      </p:sp>
      <p:sp>
        <p:nvSpPr>
          <p:cNvPr id="3" name="Content Placeholder 2">
            <a:extLst>
              <a:ext uri="{FF2B5EF4-FFF2-40B4-BE49-F238E27FC236}">
                <a16:creationId xmlns:a16="http://schemas.microsoft.com/office/drawing/2014/main" id="{AF98C069-99BE-AA25-D5B0-54141792EC53}"/>
              </a:ext>
            </a:extLst>
          </p:cNvPr>
          <p:cNvSpPr>
            <a:spLocks noGrp="1"/>
          </p:cNvSpPr>
          <p:nvPr>
            <p:ph idx="1"/>
          </p:nvPr>
        </p:nvSpPr>
        <p:spPr>
          <a:xfrm>
            <a:off x="838200" y="1825625"/>
            <a:ext cx="6041994" cy="4351338"/>
          </a:xfrm>
        </p:spPr>
        <p:txBody>
          <a:bodyPr/>
          <a:lstStyle/>
          <a:p>
            <a:r>
              <a:rPr lang="en-GB" dirty="0"/>
              <a:t>The first step of my investigation is to replicate my virtual machine. This ensures that should I need it, I can access an untampered version of the evidence.</a:t>
            </a:r>
          </a:p>
          <a:p>
            <a:endParaRPr lang="en-GB" dirty="0"/>
          </a:p>
          <a:p>
            <a:r>
              <a:rPr lang="en-GB" dirty="0"/>
              <a:t>This helps me maintain data integrity.</a:t>
            </a:r>
          </a:p>
        </p:txBody>
      </p:sp>
      <p:pic>
        <p:nvPicPr>
          <p:cNvPr id="4" name="Picture 3" descr="A screenshot of a computer&#10;&#10;Description automatically generated">
            <a:extLst>
              <a:ext uri="{FF2B5EF4-FFF2-40B4-BE49-F238E27FC236}">
                <a16:creationId xmlns:a16="http://schemas.microsoft.com/office/drawing/2014/main" id="{2AD276B0-ACF9-BACD-EB35-A70DF2950F6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15284" y="2068217"/>
            <a:ext cx="4976716" cy="1859971"/>
          </a:xfrm>
          <a:prstGeom prst="rect">
            <a:avLst/>
          </a:prstGeom>
        </p:spPr>
      </p:pic>
    </p:spTree>
    <p:extLst>
      <p:ext uri="{BB962C8B-B14F-4D97-AF65-F5344CB8AC3E}">
        <p14:creationId xmlns:p14="http://schemas.microsoft.com/office/powerpoint/2010/main" val="344110675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FE327E-5A8E-1952-C88A-6EF9C2DA8BE7}"/>
              </a:ext>
            </a:extLst>
          </p:cNvPr>
          <p:cNvSpPr>
            <a:spLocks noGrp="1"/>
          </p:cNvSpPr>
          <p:nvPr>
            <p:ph type="title"/>
          </p:nvPr>
        </p:nvSpPr>
        <p:spPr/>
        <p:txBody>
          <a:bodyPr/>
          <a:lstStyle/>
          <a:p>
            <a:r>
              <a:rPr lang="en-GB" dirty="0"/>
              <a:t>Cyberbullying Investigation</a:t>
            </a:r>
          </a:p>
        </p:txBody>
      </p:sp>
      <p:sp>
        <p:nvSpPr>
          <p:cNvPr id="3" name="Content Placeholder 2">
            <a:extLst>
              <a:ext uri="{FF2B5EF4-FFF2-40B4-BE49-F238E27FC236}">
                <a16:creationId xmlns:a16="http://schemas.microsoft.com/office/drawing/2014/main" id="{1F77384A-69E8-DAAF-7FB3-D3E2424A233D}"/>
              </a:ext>
            </a:extLst>
          </p:cNvPr>
          <p:cNvSpPr>
            <a:spLocks noGrp="1"/>
          </p:cNvSpPr>
          <p:nvPr>
            <p:ph idx="1"/>
          </p:nvPr>
        </p:nvSpPr>
        <p:spPr>
          <a:xfrm>
            <a:off x="838200" y="1825625"/>
            <a:ext cx="5133620" cy="4351338"/>
          </a:xfrm>
        </p:spPr>
        <p:txBody>
          <a:bodyPr>
            <a:normAutofit lnSpcReduction="10000"/>
          </a:bodyPr>
          <a:lstStyle/>
          <a:p>
            <a:r>
              <a:rPr lang="en-GB" sz="1800" dirty="0">
                <a:effectLst/>
                <a:latin typeface="Aptos" panose="020B0004020202020204" pitchFamily="34" charset="0"/>
                <a:ea typeface="Aptos" panose="020B0004020202020204" pitchFamily="34" charset="0"/>
                <a:cs typeface="Times New Roman" panose="02020603050405020304" pitchFamily="18" charset="0"/>
              </a:rPr>
              <a:t>From my investigation, I have uncovered several screenshots of conversations ongoing between two individuals.</a:t>
            </a:r>
          </a:p>
          <a:p>
            <a:endParaRPr lang="en-GB" sz="1800" dirty="0">
              <a:latin typeface="Aptos" panose="020B0004020202020204" pitchFamily="34" charset="0"/>
              <a:ea typeface="Aptos" panose="020B0004020202020204" pitchFamily="34" charset="0"/>
              <a:cs typeface="Times New Roman" panose="02020603050405020304" pitchFamily="18" charset="0"/>
            </a:endParaRPr>
          </a:p>
          <a:p>
            <a:r>
              <a:rPr lang="en-GB" sz="1800" dirty="0">
                <a:effectLst/>
                <a:latin typeface="Aptos" panose="020B0004020202020204" pitchFamily="34" charset="0"/>
                <a:ea typeface="Aptos" panose="020B0004020202020204" pitchFamily="34" charset="0"/>
                <a:cs typeface="Times New Roman" panose="02020603050405020304" pitchFamily="18" charset="0"/>
              </a:rPr>
              <a:t>One is a person who’s name I believe to be Emmy James, who will be referred to as EM, and the other is another user who’s username is Seer Musta. Seer Musta, who henceforth I will refer to as SM, utilises several accounts across different social media platforms, along with basic credential harvesting techniques, and social engineering to coerce information from a user who I believe to be EM.</a:t>
            </a:r>
          </a:p>
          <a:p>
            <a:r>
              <a:rPr lang="en-GB" sz="1800" dirty="0">
                <a:effectLst/>
                <a:latin typeface="Aptos" panose="020B0004020202020204" pitchFamily="34" charset="0"/>
                <a:ea typeface="Aptos" panose="020B0004020202020204" pitchFamily="34" charset="0"/>
                <a:cs typeface="Times New Roman" panose="02020603050405020304" pitchFamily="18" charset="0"/>
              </a:rPr>
              <a:t> SM then attempts to use this information to initiate a romantic relationship with EM, which eventually turns into SM attempting to intimidate and threaten EM into meeting them. </a:t>
            </a:r>
          </a:p>
          <a:p>
            <a:endParaRPr lang="en-GB" sz="1800" dirty="0">
              <a:latin typeface="Aptos" panose="020B0004020202020204" pitchFamily="34" charset="0"/>
              <a:cs typeface="Times New Roman" panose="02020603050405020304" pitchFamily="18" charset="0"/>
            </a:endParaRPr>
          </a:p>
          <a:p>
            <a:endParaRPr lang="en-GB" dirty="0"/>
          </a:p>
        </p:txBody>
      </p:sp>
      <p:pic>
        <p:nvPicPr>
          <p:cNvPr id="4" name="Picture 3" descr="A screenshot of a computer&#10;&#10;Description automatically generated">
            <a:extLst>
              <a:ext uri="{FF2B5EF4-FFF2-40B4-BE49-F238E27FC236}">
                <a16:creationId xmlns:a16="http://schemas.microsoft.com/office/drawing/2014/main" id="{75F6B723-1857-02E8-5D87-5D72CD6AD960}"/>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220181" y="1991519"/>
            <a:ext cx="4946941" cy="3494881"/>
          </a:xfrm>
          <a:prstGeom prst="rect">
            <a:avLst/>
          </a:prstGeom>
        </p:spPr>
      </p:pic>
    </p:spTree>
    <p:extLst>
      <p:ext uri="{BB962C8B-B14F-4D97-AF65-F5344CB8AC3E}">
        <p14:creationId xmlns:p14="http://schemas.microsoft.com/office/powerpoint/2010/main" val="384432709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D06BEA-4A1A-498A-3372-DCB7DBA55E7E}"/>
              </a:ext>
            </a:extLst>
          </p:cNvPr>
          <p:cNvSpPr>
            <a:spLocks noGrp="1"/>
          </p:cNvSpPr>
          <p:nvPr>
            <p:ph type="title"/>
          </p:nvPr>
        </p:nvSpPr>
        <p:spPr/>
        <p:txBody>
          <a:bodyPr/>
          <a:lstStyle/>
          <a:p>
            <a:r>
              <a:rPr lang="en-GB" dirty="0"/>
              <a:t>Cyberbullying Investigation</a:t>
            </a:r>
          </a:p>
        </p:txBody>
      </p:sp>
      <p:pic>
        <p:nvPicPr>
          <p:cNvPr id="5" name="Content Placeholder 4" descr="A screenshot of a computer&#10;&#10;Description automatically generated">
            <a:extLst>
              <a:ext uri="{FF2B5EF4-FFF2-40B4-BE49-F238E27FC236}">
                <a16:creationId xmlns:a16="http://schemas.microsoft.com/office/drawing/2014/main" id="{18A15824-1844-A830-8E88-0E223C8F3E29}"/>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743852" y="1808871"/>
            <a:ext cx="6296884" cy="1388820"/>
          </a:xfrm>
          <a:prstGeom prst="rect">
            <a:avLst/>
          </a:prstGeom>
        </p:spPr>
      </p:pic>
      <p:sp>
        <p:nvSpPr>
          <p:cNvPr id="6" name="TextBox 5">
            <a:extLst>
              <a:ext uri="{FF2B5EF4-FFF2-40B4-BE49-F238E27FC236}">
                <a16:creationId xmlns:a16="http://schemas.microsoft.com/office/drawing/2014/main" id="{C88FE058-58B6-2D7F-FF27-3FB8AD4F7089}"/>
              </a:ext>
            </a:extLst>
          </p:cNvPr>
          <p:cNvSpPr txBox="1"/>
          <p:nvPr/>
        </p:nvSpPr>
        <p:spPr>
          <a:xfrm>
            <a:off x="322555" y="1779687"/>
            <a:ext cx="5421297" cy="5078313"/>
          </a:xfrm>
          <a:prstGeom prst="rect">
            <a:avLst/>
          </a:prstGeom>
          <a:noFill/>
        </p:spPr>
        <p:txBody>
          <a:bodyPr wrap="square" rtlCol="0">
            <a:spAutoFit/>
          </a:bodyPr>
          <a:lstStyle/>
          <a:p>
            <a:r>
              <a:rPr lang="en-GB" dirty="0"/>
              <a:t>This was one of the first artifacts I analysed. Due to the registered owner, I initially believed that this drive belonged to (or was at least associated with) Jessica Zhang.</a:t>
            </a:r>
          </a:p>
          <a:p>
            <a:endParaRPr lang="en-GB" dirty="0"/>
          </a:p>
          <a:p>
            <a:r>
              <a:rPr lang="en-GB" dirty="0"/>
              <a:t>There was some excess information on this image, such as spreadsheets from a seemingly corporate background, and a recording of a Zoom meeting.</a:t>
            </a:r>
          </a:p>
          <a:p>
            <a:endParaRPr lang="en-GB" dirty="0"/>
          </a:p>
          <a:p>
            <a:r>
              <a:rPr lang="en-GB" dirty="0"/>
              <a:t>I continued to analyse these files as I would any other, but I did not presently consider them to be relevant to the investigation.</a:t>
            </a:r>
          </a:p>
          <a:p>
            <a:endParaRPr lang="en-GB" dirty="0"/>
          </a:p>
          <a:p>
            <a:r>
              <a:rPr lang="en-GB" dirty="0"/>
              <a:t>The screenshots on the drive were from the recipient’s point of view, and I therefore thought it would be an unreasonable leap on logic to believe that these belong to the malicious actor in this investigation.</a:t>
            </a:r>
          </a:p>
        </p:txBody>
      </p:sp>
      <p:pic>
        <p:nvPicPr>
          <p:cNvPr id="7" name="Picture 6" descr="A group of men in a video conference&#10;&#10;Description automatically generated">
            <a:extLst>
              <a:ext uri="{FF2B5EF4-FFF2-40B4-BE49-F238E27FC236}">
                <a16:creationId xmlns:a16="http://schemas.microsoft.com/office/drawing/2014/main" id="{94D42A1E-98A4-C113-0927-B2C26A74D0ED}"/>
              </a:ext>
            </a:extLst>
          </p:cNvPr>
          <p:cNvPicPr>
            <a:picLocks noChangeAspect="1"/>
          </p:cNvPicPr>
          <p:nvPr/>
        </p:nvPicPr>
        <p:blipFill>
          <a:blip r:embed="rId3"/>
          <a:stretch>
            <a:fillRect/>
          </a:stretch>
        </p:blipFill>
        <p:spPr>
          <a:xfrm>
            <a:off x="6096000" y="3429000"/>
            <a:ext cx="5150581" cy="3167613"/>
          </a:xfrm>
          <a:prstGeom prst="rect">
            <a:avLst/>
          </a:prstGeom>
        </p:spPr>
      </p:pic>
    </p:spTree>
    <p:extLst>
      <p:ext uri="{BB962C8B-B14F-4D97-AF65-F5344CB8AC3E}">
        <p14:creationId xmlns:p14="http://schemas.microsoft.com/office/powerpoint/2010/main" val="292507163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FAB22C-62C6-38FC-43D5-10C16FD43E15}"/>
              </a:ext>
            </a:extLst>
          </p:cNvPr>
          <p:cNvSpPr>
            <a:spLocks noGrp="1"/>
          </p:cNvSpPr>
          <p:nvPr>
            <p:ph type="title"/>
          </p:nvPr>
        </p:nvSpPr>
        <p:spPr/>
        <p:txBody>
          <a:bodyPr/>
          <a:lstStyle/>
          <a:p>
            <a:r>
              <a:rPr lang="en-GB" dirty="0"/>
              <a:t>Cyberbullying Investigation</a:t>
            </a:r>
          </a:p>
        </p:txBody>
      </p:sp>
      <p:sp>
        <p:nvSpPr>
          <p:cNvPr id="3" name="Content Placeholder 2">
            <a:extLst>
              <a:ext uri="{FF2B5EF4-FFF2-40B4-BE49-F238E27FC236}">
                <a16:creationId xmlns:a16="http://schemas.microsoft.com/office/drawing/2014/main" id="{18CE0BC6-675B-303E-AD23-AE1B98FD5F1D}"/>
              </a:ext>
            </a:extLst>
          </p:cNvPr>
          <p:cNvSpPr>
            <a:spLocks noGrp="1"/>
          </p:cNvSpPr>
          <p:nvPr>
            <p:ph idx="1"/>
          </p:nvPr>
        </p:nvSpPr>
        <p:spPr>
          <a:xfrm>
            <a:off x="838200" y="1825625"/>
            <a:ext cx="5749212" cy="4351338"/>
          </a:xfrm>
        </p:spPr>
        <p:txBody>
          <a:bodyPr/>
          <a:lstStyle/>
          <a:p>
            <a:r>
              <a:rPr lang="en-GB" dirty="0"/>
              <a:t>SM uses multiple social media accounts to coerce personal and confidential information from EM, which they provide willingly.</a:t>
            </a:r>
          </a:p>
          <a:p>
            <a:endParaRPr lang="en-GB" dirty="0"/>
          </a:p>
          <a:p>
            <a:r>
              <a:rPr lang="en-GB" dirty="0"/>
              <a:t>SM then uses this information gained from these accounts to initiate new conversations with EM using new personas, and leverages this to gain even more information.</a:t>
            </a:r>
          </a:p>
        </p:txBody>
      </p:sp>
      <p:pic>
        <p:nvPicPr>
          <p:cNvPr id="4" name="Picture 3" descr="A screenshot of a chat&#10;&#10;Description automatically generated">
            <a:extLst>
              <a:ext uri="{FF2B5EF4-FFF2-40B4-BE49-F238E27FC236}">
                <a16:creationId xmlns:a16="http://schemas.microsoft.com/office/drawing/2014/main" id="{20D00CDD-82D8-DE68-907E-95E15E3B194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793012" y="1930606"/>
            <a:ext cx="5141494" cy="3247883"/>
          </a:xfrm>
          <a:prstGeom prst="rect">
            <a:avLst/>
          </a:prstGeom>
        </p:spPr>
      </p:pic>
    </p:spTree>
    <p:extLst>
      <p:ext uri="{BB962C8B-B14F-4D97-AF65-F5344CB8AC3E}">
        <p14:creationId xmlns:p14="http://schemas.microsoft.com/office/powerpoint/2010/main" val="295179650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5F1768-1538-61EF-84A9-1C6BD8394BB5}"/>
              </a:ext>
            </a:extLst>
          </p:cNvPr>
          <p:cNvSpPr>
            <a:spLocks noGrp="1"/>
          </p:cNvSpPr>
          <p:nvPr>
            <p:ph type="title"/>
          </p:nvPr>
        </p:nvSpPr>
        <p:spPr/>
        <p:txBody>
          <a:bodyPr/>
          <a:lstStyle/>
          <a:p>
            <a:r>
              <a:rPr lang="en-GB" dirty="0"/>
              <a:t>Cyberbullying Investigation</a:t>
            </a:r>
          </a:p>
        </p:txBody>
      </p:sp>
      <p:sp>
        <p:nvSpPr>
          <p:cNvPr id="3" name="Content Placeholder 2">
            <a:extLst>
              <a:ext uri="{FF2B5EF4-FFF2-40B4-BE49-F238E27FC236}">
                <a16:creationId xmlns:a16="http://schemas.microsoft.com/office/drawing/2014/main" id="{EA0B0655-CE88-957C-513A-95F2236675F5}"/>
              </a:ext>
            </a:extLst>
          </p:cNvPr>
          <p:cNvSpPr>
            <a:spLocks noGrp="1"/>
          </p:cNvSpPr>
          <p:nvPr>
            <p:ph idx="1"/>
          </p:nvPr>
        </p:nvSpPr>
        <p:spPr>
          <a:xfrm>
            <a:off x="838200" y="1825625"/>
            <a:ext cx="5358414" cy="4351338"/>
          </a:xfrm>
        </p:spPr>
        <p:txBody>
          <a:bodyPr/>
          <a:lstStyle/>
          <a:p>
            <a:r>
              <a:rPr lang="en-GB" dirty="0"/>
              <a:t>SM also utilises phishing/credential harvesting to attempt to gain further personal details from the user.</a:t>
            </a:r>
          </a:p>
          <a:p>
            <a:endParaRPr lang="en-GB" dirty="0"/>
          </a:p>
          <a:p>
            <a:r>
              <a:rPr lang="en-GB" dirty="0"/>
              <a:t>EM is unaware of this and unknowingly provides more information to SM, under the pretence of signing up for a course on fashion.</a:t>
            </a:r>
          </a:p>
        </p:txBody>
      </p:sp>
      <p:pic>
        <p:nvPicPr>
          <p:cNvPr id="4" name="Picture 3" descr="A screenshot of a chat&#10;&#10;Description automatically generated">
            <a:extLst>
              <a:ext uri="{FF2B5EF4-FFF2-40B4-BE49-F238E27FC236}">
                <a16:creationId xmlns:a16="http://schemas.microsoft.com/office/drawing/2014/main" id="{D6E7DC5D-FBAC-75DD-748A-E1AF66BC321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526921" y="3429000"/>
            <a:ext cx="3184056" cy="2894447"/>
          </a:xfrm>
          <a:prstGeom prst="rect">
            <a:avLst/>
          </a:prstGeom>
        </p:spPr>
      </p:pic>
      <p:pic>
        <p:nvPicPr>
          <p:cNvPr id="5" name="Picture 4" descr="A screenshot of a chat&#10;&#10;Description automatically generated">
            <a:extLst>
              <a:ext uri="{FF2B5EF4-FFF2-40B4-BE49-F238E27FC236}">
                <a16:creationId xmlns:a16="http://schemas.microsoft.com/office/drawing/2014/main" id="{6851694A-1F64-7469-0579-A994509B323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318509" y="663235"/>
            <a:ext cx="2062263" cy="2324780"/>
          </a:xfrm>
          <a:prstGeom prst="rect">
            <a:avLst/>
          </a:prstGeom>
        </p:spPr>
      </p:pic>
    </p:spTree>
    <p:extLst>
      <p:ext uri="{BB962C8B-B14F-4D97-AF65-F5344CB8AC3E}">
        <p14:creationId xmlns:p14="http://schemas.microsoft.com/office/powerpoint/2010/main" val="419781957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7602F1-BE83-DC5B-CA67-D43A265CE9AE}"/>
              </a:ext>
            </a:extLst>
          </p:cNvPr>
          <p:cNvSpPr>
            <a:spLocks noGrp="1"/>
          </p:cNvSpPr>
          <p:nvPr>
            <p:ph type="title"/>
          </p:nvPr>
        </p:nvSpPr>
        <p:spPr/>
        <p:txBody>
          <a:bodyPr/>
          <a:lstStyle/>
          <a:p>
            <a:r>
              <a:rPr lang="en-GB" dirty="0"/>
              <a:t>Cyberbullying Investigation</a:t>
            </a:r>
          </a:p>
        </p:txBody>
      </p:sp>
      <p:sp>
        <p:nvSpPr>
          <p:cNvPr id="3" name="Content Placeholder 2">
            <a:extLst>
              <a:ext uri="{FF2B5EF4-FFF2-40B4-BE49-F238E27FC236}">
                <a16:creationId xmlns:a16="http://schemas.microsoft.com/office/drawing/2014/main" id="{2A0675D5-C8BF-ECB9-1276-9910BE3BC5A7}"/>
              </a:ext>
            </a:extLst>
          </p:cNvPr>
          <p:cNvSpPr>
            <a:spLocks noGrp="1"/>
          </p:cNvSpPr>
          <p:nvPr>
            <p:ph idx="1"/>
          </p:nvPr>
        </p:nvSpPr>
        <p:spPr>
          <a:xfrm>
            <a:off x="838200" y="1825625"/>
            <a:ext cx="5257800" cy="4351338"/>
          </a:xfrm>
        </p:spPr>
        <p:txBody>
          <a:bodyPr/>
          <a:lstStyle/>
          <a:p>
            <a:r>
              <a:rPr lang="en-GB" dirty="0"/>
              <a:t>Once SM has gathered enough information, he attempts to persuade EM into starting a romantic relationship with him using his several different accounts.</a:t>
            </a:r>
          </a:p>
          <a:p>
            <a:r>
              <a:rPr lang="en-GB" dirty="0"/>
              <a:t>He is continually rejected, after which he begins harassing EM.</a:t>
            </a:r>
          </a:p>
        </p:txBody>
      </p:sp>
      <p:pic>
        <p:nvPicPr>
          <p:cNvPr id="5" name="Picture 4" descr="A screenshot of a chat&#10;&#10;Description automatically generated">
            <a:extLst>
              <a:ext uri="{FF2B5EF4-FFF2-40B4-BE49-F238E27FC236}">
                <a16:creationId xmlns:a16="http://schemas.microsoft.com/office/drawing/2014/main" id="{1560068A-5AAD-B116-7CAC-D93F8777577D}"/>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760582" y="2096212"/>
            <a:ext cx="4090919" cy="3634011"/>
          </a:xfrm>
          <a:prstGeom prst="rect">
            <a:avLst/>
          </a:prstGeom>
        </p:spPr>
      </p:pic>
    </p:spTree>
    <p:extLst>
      <p:ext uri="{BB962C8B-B14F-4D97-AF65-F5344CB8AC3E}">
        <p14:creationId xmlns:p14="http://schemas.microsoft.com/office/powerpoint/2010/main" val="286793806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165A0B-C8A9-3911-851A-6D7B713B87A7}"/>
              </a:ext>
            </a:extLst>
          </p:cNvPr>
          <p:cNvSpPr>
            <a:spLocks noGrp="1"/>
          </p:cNvSpPr>
          <p:nvPr>
            <p:ph type="title"/>
          </p:nvPr>
        </p:nvSpPr>
        <p:spPr/>
        <p:txBody>
          <a:bodyPr/>
          <a:lstStyle/>
          <a:p>
            <a:r>
              <a:rPr lang="en-GB" dirty="0"/>
              <a:t>Cyberbullying Investigation</a:t>
            </a:r>
          </a:p>
        </p:txBody>
      </p:sp>
      <p:sp>
        <p:nvSpPr>
          <p:cNvPr id="3" name="Content Placeholder 2">
            <a:extLst>
              <a:ext uri="{FF2B5EF4-FFF2-40B4-BE49-F238E27FC236}">
                <a16:creationId xmlns:a16="http://schemas.microsoft.com/office/drawing/2014/main" id="{D1F0ABFE-5609-520E-96FE-59BB52EE11C9}"/>
              </a:ext>
            </a:extLst>
          </p:cNvPr>
          <p:cNvSpPr>
            <a:spLocks noGrp="1"/>
          </p:cNvSpPr>
          <p:nvPr>
            <p:ph idx="1"/>
          </p:nvPr>
        </p:nvSpPr>
        <p:spPr>
          <a:xfrm>
            <a:off x="838200" y="1825625"/>
            <a:ext cx="6166282" cy="4351338"/>
          </a:xfrm>
        </p:spPr>
        <p:txBody>
          <a:bodyPr/>
          <a:lstStyle/>
          <a:p>
            <a:r>
              <a:rPr lang="en-GB" dirty="0"/>
              <a:t>There are several examples of this, but under the guise of an account named “Lee Saint”, SM tells EM that they have compromised their Instagram and Facebook accounts and will post deep faked explicit photos of EM to both accounts if they do not comply with SM’s demands. I believe this may be linked to the prior credential harvesting.</a:t>
            </a:r>
          </a:p>
        </p:txBody>
      </p:sp>
      <p:pic>
        <p:nvPicPr>
          <p:cNvPr id="4" name="Picture 3" descr="A screenshot of a chat&#10;&#10;Description automatically generated">
            <a:extLst>
              <a:ext uri="{FF2B5EF4-FFF2-40B4-BE49-F238E27FC236}">
                <a16:creationId xmlns:a16="http://schemas.microsoft.com/office/drawing/2014/main" id="{90969304-57EF-4471-3C20-49D45B430E0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397551" y="1181813"/>
            <a:ext cx="3463960" cy="4753549"/>
          </a:xfrm>
          <a:prstGeom prst="rect">
            <a:avLst/>
          </a:prstGeom>
        </p:spPr>
      </p:pic>
    </p:spTree>
    <p:extLst>
      <p:ext uri="{BB962C8B-B14F-4D97-AF65-F5344CB8AC3E}">
        <p14:creationId xmlns:p14="http://schemas.microsoft.com/office/powerpoint/2010/main" val="280554195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77FA0D-4E4F-7204-94E7-09B15513C0EE}"/>
              </a:ext>
            </a:extLst>
          </p:cNvPr>
          <p:cNvSpPr>
            <a:spLocks noGrp="1"/>
          </p:cNvSpPr>
          <p:nvPr>
            <p:ph type="title"/>
          </p:nvPr>
        </p:nvSpPr>
        <p:spPr/>
        <p:txBody>
          <a:bodyPr/>
          <a:lstStyle/>
          <a:p>
            <a:r>
              <a:rPr lang="en-GB" dirty="0"/>
              <a:t>Cyberbullying Investigation</a:t>
            </a:r>
          </a:p>
        </p:txBody>
      </p:sp>
      <p:sp>
        <p:nvSpPr>
          <p:cNvPr id="3" name="Content Placeholder 2">
            <a:extLst>
              <a:ext uri="{FF2B5EF4-FFF2-40B4-BE49-F238E27FC236}">
                <a16:creationId xmlns:a16="http://schemas.microsoft.com/office/drawing/2014/main" id="{D8E450C2-1D8E-734B-966B-FA248BC4E374}"/>
              </a:ext>
            </a:extLst>
          </p:cNvPr>
          <p:cNvSpPr>
            <a:spLocks noGrp="1"/>
          </p:cNvSpPr>
          <p:nvPr>
            <p:ph idx="1"/>
          </p:nvPr>
        </p:nvSpPr>
        <p:spPr>
          <a:xfrm>
            <a:off x="838200" y="1825625"/>
            <a:ext cx="5340658" cy="4351338"/>
          </a:xfrm>
        </p:spPr>
        <p:txBody>
          <a:bodyPr/>
          <a:lstStyle/>
          <a:p>
            <a:r>
              <a:rPr lang="en-GB" dirty="0"/>
              <a:t>Eventually, SM resorts to “spamming” EM’s phone with calls, in which he likely harassed them further. </a:t>
            </a:r>
          </a:p>
        </p:txBody>
      </p:sp>
      <p:pic>
        <p:nvPicPr>
          <p:cNvPr id="5" name="Picture 4" descr="A screen shot of a computer&#10;&#10;Description automatically generated">
            <a:extLst>
              <a:ext uri="{FF2B5EF4-FFF2-40B4-BE49-F238E27FC236}">
                <a16:creationId xmlns:a16="http://schemas.microsoft.com/office/drawing/2014/main" id="{0FC5F36B-33DE-6793-3F3C-98E42CC8DE1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96000" y="1389160"/>
            <a:ext cx="5611954" cy="2039840"/>
          </a:xfrm>
          <a:prstGeom prst="rect">
            <a:avLst/>
          </a:prstGeom>
        </p:spPr>
      </p:pic>
      <p:pic>
        <p:nvPicPr>
          <p:cNvPr id="6" name="Picture 5" descr="A screenshot of a phone&#10;&#10;Description automatically generated">
            <a:extLst>
              <a:ext uri="{FF2B5EF4-FFF2-40B4-BE49-F238E27FC236}">
                <a16:creationId xmlns:a16="http://schemas.microsoft.com/office/drawing/2014/main" id="{248747E3-6EA5-E744-88F1-E2048873228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173693" y="3429000"/>
            <a:ext cx="2293489" cy="3363784"/>
          </a:xfrm>
          <a:prstGeom prst="rect">
            <a:avLst/>
          </a:prstGeom>
        </p:spPr>
      </p:pic>
    </p:spTree>
    <p:extLst>
      <p:ext uri="{BB962C8B-B14F-4D97-AF65-F5344CB8AC3E}">
        <p14:creationId xmlns:p14="http://schemas.microsoft.com/office/powerpoint/2010/main" val="186225697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Picture 3" descr="A diagram of a timeline&#10;&#10;Description automatically generated">
            <a:extLst>
              <a:ext uri="{FF2B5EF4-FFF2-40B4-BE49-F238E27FC236}">
                <a16:creationId xmlns:a16="http://schemas.microsoft.com/office/drawing/2014/main" id="{84163C28-5C33-0986-6206-FC8715DCBB7D}"/>
              </a:ext>
            </a:extLst>
          </p:cNvPr>
          <p:cNvPicPr>
            <a:picLocks noChangeAspect="1"/>
          </p:cNvPicPr>
          <p:nvPr/>
        </p:nvPicPr>
        <p:blipFill rotWithShape="1">
          <a:blip r:embed="rId2"/>
          <a:srcRect l="2636" r="3584" b="1"/>
          <a:stretch/>
        </p:blipFill>
        <p:spPr>
          <a:xfrm>
            <a:off x="20" y="1282"/>
            <a:ext cx="12191980" cy="6856718"/>
          </a:xfrm>
          <a:prstGeom prst="rect">
            <a:avLst/>
          </a:prstGeom>
        </p:spPr>
      </p:pic>
    </p:spTree>
    <p:extLst>
      <p:ext uri="{BB962C8B-B14F-4D97-AF65-F5344CB8AC3E}">
        <p14:creationId xmlns:p14="http://schemas.microsoft.com/office/powerpoint/2010/main" val="400631974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F09A11-199B-236A-F847-47CDC37F1513}"/>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7B775607-A76F-53A4-F868-A1F4A4F87414}"/>
              </a:ext>
            </a:extLst>
          </p:cNvPr>
          <p:cNvSpPr>
            <a:spLocks noGrp="1"/>
          </p:cNvSpPr>
          <p:nvPr>
            <p:ph idx="1"/>
          </p:nvPr>
        </p:nvSpPr>
        <p:spPr>
          <a:xfrm>
            <a:off x="284085" y="1825625"/>
            <a:ext cx="11594237" cy="4351338"/>
          </a:xfrm>
        </p:spPr>
        <p:txBody>
          <a:bodyPr>
            <a:normAutofit fontScale="85000" lnSpcReduction="20000"/>
          </a:bodyPr>
          <a:lstStyle/>
          <a:p>
            <a:pPr marL="0" indent="0">
              <a:buNone/>
            </a:pPr>
            <a:r>
              <a:rPr lang="en-GB" dirty="0"/>
              <a:t>[1] </a:t>
            </a:r>
            <a:r>
              <a:rPr lang="en-GB" dirty="0">
                <a:hlinkClick r:id="rId2"/>
              </a:rPr>
              <a:t>https://en.wikipedia.org/wiki/Autopsy_(software)</a:t>
            </a:r>
            <a:endParaRPr lang="en-GB" dirty="0"/>
          </a:p>
          <a:p>
            <a:pPr marL="0" indent="0">
              <a:buNone/>
            </a:pPr>
            <a:r>
              <a:rPr lang="en-GB" dirty="0"/>
              <a:t>[2] </a:t>
            </a:r>
            <a:r>
              <a:rPr lang="en-GB" dirty="0">
                <a:hlinkClick r:id="rId3"/>
              </a:rPr>
              <a:t>https://www.forensicscolleges.com/blog/resources/guide-digital-forensics-tools</a:t>
            </a:r>
            <a:endParaRPr lang="en-GB" dirty="0"/>
          </a:p>
          <a:p>
            <a:pPr marL="0" indent="0">
              <a:buNone/>
            </a:pPr>
            <a:r>
              <a:rPr lang="en-GB" dirty="0"/>
              <a:t>[3] </a:t>
            </a:r>
            <a:r>
              <a:rPr lang="en-GB" dirty="0">
                <a:hlinkClick r:id="rId4"/>
              </a:rPr>
              <a:t>https://www.sleuthkit.org/autopsy/</a:t>
            </a:r>
            <a:endParaRPr lang="en-GB" dirty="0"/>
          </a:p>
          <a:p>
            <a:pPr marL="0" indent="0">
              <a:buNone/>
            </a:pPr>
            <a:r>
              <a:rPr lang="en-GB" dirty="0"/>
              <a:t>[4] </a:t>
            </a:r>
            <a:r>
              <a:rPr lang="en-GB" dirty="0">
                <a:hlinkClick r:id="rId5"/>
              </a:rPr>
              <a:t>https://bluegoatcyber.com/blog/digital-forensics-and-the-btk-killer-a-case-study-in-solving-crimes/</a:t>
            </a:r>
            <a:endParaRPr lang="en-GB" dirty="0"/>
          </a:p>
          <a:p>
            <a:pPr marL="0" indent="0">
              <a:buNone/>
            </a:pPr>
            <a:r>
              <a:rPr lang="en-GB" dirty="0"/>
              <a:t>[5] </a:t>
            </a:r>
            <a:r>
              <a:rPr lang="en-GB" dirty="0">
                <a:hlinkClick r:id="rId6"/>
              </a:rPr>
              <a:t>https://www.forensicscolleges.com/blog/forensics-casefile-btk-strangler</a:t>
            </a:r>
            <a:endParaRPr lang="en-GB" dirty="0"/>
          </a:p>
          <a:p>
            <a:pPr marL="0" indent="0">
              <a:buNone/>
            </a:pPr>
            <a:r>
              <a:rPr lang="en-GB" dirty="0"/>
              <a:t>[6] </a:t>
            </a:r>
            <a:r>
              <a:rPr lang="en-GB" dirty="0">
                <a:hlinkClick r:id="rId7"/>
              </a:rPr>
              <a:t>https://www.techtarget.com/whatis/definition/Wireshark</a:t>
            </a:r>
            <a:endParaRPr lang="en-GB" dirty="0"/>
          </a:p>
          <a:p>
            <a:pPr marL="0" indent="0">
              <a:buNone/>
            </a:pPr>
            <a:r>
              <a:rPr lang="en-GB" dirty="0"/>
              <a:t>[7] </a:t>
            </a:r>
            <a:r>
              <a:rPr lang="en-GB" dirty="0">
                <a:hlinkClick r:id="rId8"/>
              </a:rPr>
              <a:t>https://www.wireshark.org/about.html</a:t>
            </a:r>
            <a:endParaRPr lang="en-GB" dirty="0"/>
          </a:p>
          <a:p>
            <a:pPr marL="0" indent="0">
              <a:buNone/>
            </a:pPr>
            <a:r>
              <a:rPr lang="en-GB" dirty="0"/>
              <a:t>[8] </a:t>
            </a:r>
            <a:r>
              <a:rPr lang="en-GB" dirty="0">
                <a:hlinkClick r:id="rId9"/>
              </a:rPr>
              <a:t>https://en.wikipedia.org/wiki/Wireshark</a:t>
            </a:r>
            <a:endParaRPr lang="en-GB" dirty="0"/>
          </a:p>
          <a:p>
            <a:pPr marL="0" indent="0">
              <a:buNone/>
            </a:pPr>
            <a:r>
              <a:rPr lang="en-GB" dirty="0"/>
              <a:t>[9] </a:t>
            </a:r>
            <a:r>
              <a:rPr lang="en-GB" dirty="0">
                <a:hlinkClick r:id="rId10"/>
              </a:rPr>
              <a:t>https://ibrice101.github.io/Uni/media/1901124_NetworkInvestigation.pdf</a:t>
            </a:r>
            <a:endParaRPr lang="en-GB" dirty="0"/>
          </a:p>
          <a:p>
            <a:pPr marL="0" indent="0">
              <a:buNone/>
            </a:pPr>
            <a:r>
              <a:rPr lang="en-GB" dirty="0"/>
              <a:t>[10] </a:t>
            </a:r>
            <a:r>
              <a:rPr lang="en-GB" dirty="0">
                <a:hlinkClick r:id="rId11"/>
              </a:rPr>
              <a:t>https://www.ncbi.nlm.nih.gov/books/NBK551677/</a:t>
            </a: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315091902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F05F14-CEB6-2509-B3E5-0A75A102A4A5}"/>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1A2F23AB-72C3-AE22-790C-21BAF11BF62A}"/>
              </a:ext>
            </a:extLst>
          </p:cNvPr>
          <p:cNvSpPr>
            <a:spLocks noGrp="1"/>
          </p:cNvSpPr>
          <p:nvPr>
            <p:ph idx="1"/>
          </p:nvPr>
        </p:nvSpPr>
        <p:spPr/>
        <p:txBody>
          <a:bodyPr/>
          <a:lstStyle/>
          <a:p>
            <a:r>
              <a:rPr lang="en-GB" dirty="0">
                <a:hlinkClick r:id="rId2"/>
              </a:rPr>
              <a:t>https://www.lifewire.com/free-disk-space-analyzer-tools-3986870</a:t>
            </a:r>
            <a:endParaRPr lang="en-GB" dirty="0"/>
          </a:p>
          <a:p>
            <a:r>
              <a:rPr lang="en-GB" dirty="0">
                <a:hlinkClick r:id="rId3"/>
              </a:rPr>
              <a:t>https://en.wikipedia.org/wiki/WinDirStat#:~:text=WinDirStat%20is%20a%20free%20and,graphical%20display%20(a%20treemap)</a:t>
            </a:r>
            <a:endParaRPr lang="en-GB" dirty="0"/>
          </a:p>
          <a:p>
            <a:r>
              <a:rPr lang="en-GB" dirty="0">
                <a:hlinkClick r:id="rId4"/>
              </a:rPr>
              <a:t>https://www.forensicscolleges.com/blog/resources/guide-digital-forensics-tools</a:t>
            </a:r>
            <a:endParaRPr lang="en-GB" dirty="0"/>
          </a:p>
          <a:p>
            <a:endParaRPr lang="en-GB" dirty="0"/>
          </a:p>
          <a:p>
            <a:endParaRPr lang="en-GB" dirty="0"/>
          </a:p>
        </p:txBody>
      </p:sp>
    </p:spTree>
    <p:extLst>
      <p:ext uri="{BB962C8B-B14F-4D97-AF65-F5344CB8AC3E}">
        <p14:creationId xmlns:p14="http://schemas.microsoft.com/office/powerpoint/2010/main" val="407461252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376</TotalTime>
  <Words>2449</Words>
  <Application>Microsoft Office PowerPoint</Application>
  <PresentationFormat>Widescreen</PresentationFormat>
  <Paragraphs>154</Paragraphs>
  <Slides>33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33</vt:i4>
      </vt:variant>
    </vt:vector>
  </HeadingPairs>
  <TitlesOfParts>
    <vt:vector size="38" baseType="lpstr">
      <vt:lpstr>Aptos</vt:lpstr>
      <vt:lpstr>Aptos Display</vt:lpstr>
      <vt:lpstr>Arial</vt:lpstr>
      <vt:lpstr>Symbol</vt:lpstr>
      <vt:lpstr>Office Theme</vt:lpstr>
      <vt:lpstr>Computer Forensics</vt:lpstr>
      <vt:lpstr>Autopsy – Disk Image Analyzer</vt:lpstr>
      <vt:lpstr>Autopsy- Capabilities</vt:lpstr>
      <vt:lpstr>Advantages of Autopsy</vt:lpstr>
      <vt:lpstr>Real World Use Cases of Autopsy</vt:lpstr>
      <vt:lpstr>Real World Use Cases of Autopsy- continued</vt:lpstr>
      <vt:lpstr>Real World Use Cases of Autopsy- continued</vt:lpstr>
      <vt:lpstr>Real World Use Cases of Autopsy- continued</vt:lpstr>
      <vt:lpstr>How did Autopsy (or other forensic disk analysis tool that was used) contribute to the investigation?</vt:lpstr>
      <vt:lpstr>Wireshark – Network/Packet Analyser</vt:lpstr>
      <vt:lpstr>Wireshark - Capabilities</vt:lpstr>
      <vt:lpstr>Advantages of Wireshark</vt:lpstr>
      <vt:lpstr>Real world use cases for Wireshark</vt:lpstr>
      <vt:lpstr>Real world use cases for Wireshark - Continued</vt:lpstr>
      <vt:lpstr>PowerPoint Presentation</vt:lpstr>
      <vt:lpstr>Real world use cases for Wireshark - Continued</vt:lpstr>
      <vt:lpstr>Real world use cases for Wireshark - Continued</vt:lpstr>
      <vt:lpstr>Real world use cases for Wireshark - Continued</vt:lpstr>
      <vt:lpstr>Cyberbullying Investigation</vt:lpstr>
      <vt:lpstr>Cyberbullying Investigation</vt:lpstr>
      <vt:lpstr>Cyberbullying Investigation</vt:lpstr>
      <vt:lpstr>Cyberbullying Investigation</vt:lpstr>
      <vt:lpstr>Cyberbullying Investigation</vt:lpstr>
      <vt:lpstr>Cyberbullying Investigation</vt:lpstr>
      <vt:lpstr>Cyberbullying Investigation</vt:lpstr>
      <vt:lpstr>Cyberbullying Investigation</vt:lpstr>
      <vt:lpstr>Cyberbullying Investigation</vt:lpstr>
      <vt:lpstr>Cyberbullying Investigation</vt:lpstr>
      <vt:lpstr>Cyberbullying Investigation</vt:lpstr>
      <vt:lpstr>Cyberbullying Investigation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Computer Forensics</dc:title>
  <dc:creator>Charlie Williams (2235685)</dc:creator>
  <cp:lastModifiedBy>Charlie Williams (2235685)</cp:lastModifiedBy>
  <cp:revision>5</cp:revision>
  <dcterms:created xsi:type="dcterms:W3CDTF">2024-04-29T13:39:50Z</dcterms:created>
  <dcterms:modified xsi:type="dcterms:W3CDTF">2024-05-09T21:20:01Z</dcterms:modified>
</cp:coreProperties>
</file>