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2"/>
  </p:notesMasterIdLst>
  <p:sldIdLst>
    <p:sldId id="293" r:id="rId3"/>
    <p:sldId id="263" r:id="rId4"/>
    <p:sldId id="268" r:id="rId5"/>
    <p:sldId id="257" r:id="rId6"/>
    <p:sldId id="258" r:id="rId7"/>
    <p:sldId id="259" r:id="rId8"/>
    <p:sldId id="260" r:id="rId9"/>
    <p:sldId id="261" r:id="rId10"/>
    <p:sldId id="262" r:id="rId11"/>
    <p:sldId id="269" r:id="rId12"/>
    <p:sldId id="267" r:id="rId13"/>
    <p:sldId id="266" r:id="rId14"/>
    <p:sldId id="302" r:id="rId15"/>
    <p:sldId id="277" r:id="rId16"/>
    <p:sldId id="297" r:id="rId17"/>
    <p:sldId id="278" r:id="rId18"/>
    <p:sldId id="279" r:id="rId19"/>
    <p:sldId id="280" r:id="rId20"/>
    <p:sldId id="281" r:id="rId21"/>
    <p:sldId id="282" r:id="rId22"/>
    <p:sldId id="288" r:id="rId23"/>
    <p:sldId id="289" r:id="rId24"/>
    <p:sldId id="271" r:id="rId25"/>
    <p:sldId id="272" r:id="rId26"/>
    <p:sldId id="298" r:id="rId27"/>
    <p:sldId id="283" r:id="rId28"/>
    <p:sldId id="285" r:id="rId29"/>
    <p:sldId id="286" r:id="rId30"/>
    <p:sldId id="284" r:id="rId31"/>
    <p:sldId id="287" r:id="rId32"/>
    <p:sldId id="273" r:id="rId33"/>
    <p:sldId id="301" r:id="rId34"/>
    <p:sldId id="300" r:id="rId35"/>
    <p:sldId id="299" r:id="rId36"/>
    <p:sldId id="294" r:id="rId37"/>
    <p:sldId id="295" r:id="rId38"/>
    <p:sldId id="296" r:id="rId39"/>
    <p:sldId id="290" r:id="rId40"/>
    <p:sldId id="292" r:id="rId4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388" autoAdjust="0"/>
    <p:restoredTop sz="94660"/>
  </p:normalViewPr>
  <p:slideViewPr>
    <p:cSldViewPr snapToGrid="0">
      <p:cViewPr>
        <p:scale>
          <a:sx n="25" d="100"/>
          <a:sy n="25" d="100"/>
        </p:scale>
        <p:origin x="1380" y="17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E2A8D9-81BE-450B-B0BB-19237DF3E20B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27F8C1B0-4AEB-4EBB-B97D-962E52C5D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965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980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0102"/>
            <a:fld id="{261F4836-F42A-4D62-BAEC-5F36FEF73223}" type="slidenum">
              <a:rPr lang="en-GB">
                <a:solidFill>
                  <a:prstClr val="black"/>
                </a:solidFill>
                <a:latin typeface="Calibri" panose="020F0502020204030204"/>
              </a:rPr>
              <a:pPr defTabSz="910102"/>
              <a:t>2</a:t>
            </a:fld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31895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552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0102"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>
                <a:solidFill>
                  <a:srgbClr val="000000"/>
                </a:solidFill>
              </a:rPr>
              <a:pPr defTabSz="910102"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448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0102"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>
                <a:solidFill>
                  <a:srgbClr val="000000"/>
                </a:solidFill>
              </a:rPr>
              <a:pPr defTabSz="910102"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95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041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9663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24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948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0102"/>
            <a:fld id="{261F4836-F42A-4D62-BAEC-5F36FEF73223}" type="slidenum">
              <a:rPr lang="en-GB">
                <a:solidFill>
                  <a:prstClr val="black"/>
                </a:solidFill>
                <a:latin typeface="Calibri" panose="020F0502020204030204"/>
              </a:rPr>
              <a:pPr defTabSz="910102"/>
              <a:t>10</a:t>
            </a:fld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175696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7240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5744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402EAC-B2E9-40BB-A0CB-DA6411031C1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12969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3691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49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9540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5974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786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5013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888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2750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48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402EAC-B2E9-40BB-A0CB-DA6411031C1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4065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01257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3286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8547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8573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43224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13854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2365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01784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332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49232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5908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297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989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9002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2898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8C1B0-4AEB-4EBB-B97D-962E52C5DBC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562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63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368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589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592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326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98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63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25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729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172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5429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538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005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001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25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8264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118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5476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645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185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23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416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7000"/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0CC1B-4A26-4392-A574-C5476E1D947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45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7000"/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10178-82A0-4F8A-8DC6-A4C281C3EB9D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777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jp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9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2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408238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7030A0"/>
                </a:solidFill>
                <a:latin typeface="Elephant" panose="02020904090505020303" pitchFamily="18" charset="0"/>
              </a:rPr>
              <a:t>Britain in India and the 1857 ‘Mutiny’</a:t>
            </a:r>
            <a:endParaRPr lang="en-GB" dirty="0">
              <a:solidFill>
                <a:srgbClr val="7030A0"/>
              </a:solidFill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032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Elephant" panose="02020904090505020303" pitchFamily="18" charset="0"/>
              </a:rPr>
              <a:t>Siege of </a:t>
            </a:r>
            <a:r>
              <a:rPr lang="en-GB" sz="3600" dirty="0" err="1" smtClean="0">
                <a:latin typeface="Elephant" panose="02020904090505020303" pitchFamily="18" charset="0"/>
              </a:rPr>
              <a:t>Seringapatam</a:t>
            </a:r>
            <a:r>
              <a:rPr lang="en-GB" sz="3600" dirty="0">
                <a:latin typeface="Elephant" panose="02020904090505020303" pitchFamily="18" charset="0"/>
              </a:rPr>
              <a:t>, 5 April – 4 May 1799</a:t>
            </a:r>
          </a:p>
        </p:txBody>
      </p:sp>
      <p:sp>
        <p:nvSpPr>
          <p:cNvPr id="5" name="Rectangle 4"/>
          <p:cNvSpPr/>
          <p:nvPr/>
        </p:nvSpPr>
        <p:spPr>
          <a:xfrm>
            <a:off x="7073900" y="5823049"/>
            <a:ext cx="4368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Henry Singleton, </a:t>
            </a:r>
            <a:r>
              <a:rPr kumimoji="0" lang="en-GB" sz="16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Last Effort and Fall of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Tippoo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6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Sultan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(c. 1800)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17601"/>
            <a:ext cx="6796975" cy="529022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3825" y="6407824"/>
            <a:ext cx="598327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Samuel William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Reynolds, </a:t>
            </a:r>
            <a:r>
              <a:rPr kumimoji="0" lang="en-GB" sz="16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Finding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Body Of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Tippoo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6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Sultan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(1800)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838200" y="1853903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7895" y="1133158"/>
            <a:ext cx="542410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92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6040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err="1" smtClean="0">
                <a:latin typeface="Elephant" panose="02020904090505020303" pitchFamily="18" charset="0"/>
              </a:rPr>
              <a:t>Tipu’s</a:t>
            </a:r>
            <a:r>
              <a:rPr lang="en-GB" sz="3600" b="1" dirty="0" smtClean="0">
                <a:latin typeface="Elephant" panose="02020904090505020303" pitchFamily="18" charset="0"/>
              </a:rPr>
              <a:t> Tiger and </a:t>
            </a:r>
            <a:r>
              <a:rPr lang="en-GB" sz="3600" b="1" dirty="0" err="1" smtClean="0">
                <a:latin typeface="Elephant" panose="02020904090505020303" pitchFamily="18" charset="0"/>
              </a:rPr>
              <a:t>Seringapatam</a:t>
            </a:r>
            <a:r>
              <a:rPr lang="en-GB" sz="3600" b="1" dirty="0" smtClean="0">
                <a:latin typeface="Elephant" panose="02020904090505020303" pitchFamily="18" charset="0"/>
              </a:rPr>
              <a:t> Jewels</a:t>
            </a:r>
            <a:br>
              <a:rPr lang="en-GB" sz="3600" b="1" dirty="0" smtClean="0">
                <a:latin typeface="Elephant" panose="02020904090505020303" pitchFamily="18" charset="0"/>
              </a:rPr>
            </a:br>
            <a:r>
              <a:rPr lang="en-GB" sz="3600" b="1" dirty="0" smtClean="0">
                <a:latin typeface="Elephant" panose="02020904090505020303" pitchFamily="18" charset="0"/>
              </a:rPr>
              <a:t>Victoria &amp; Albert Museum</a:t>
            </a:r>
            <a:endParaRPr lang="en-GB" sz="3600" b="1" dirty="0">
              <a:latin typeface="Elephant" panose="02020904090505020303" pitchFamily="18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879163" y="1446419"/>
            <a:ext cx="3261387" cy="32906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446419"/>
            <a:ext cx="3926164" cy="50052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26164" y="1446419"/>
            <a:ext cx="5005250" cy="500525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070006" y="4920734"/>
            <a:ext cx="28796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Seringapatam</a:t>
            </a:r>
            <a:r>
              <a:rPr lang="en-GB" dirty="0"/>
              <a:t> medal of 1808</a:t>
            </a:r>
          </a:p>
        </p:txBody>
      </p:sp>
    </p:spTree>
    <p:extLst>
      <p:ext uri="{BB962C8B-B14F-4D97-AF65-F5344CB8AC3E}">
        <p14:creationId xmlns:p14="http://schemas.microsoft.com/office/powerpoint/2010/main" val="361010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https://s-media-cache-ak0.pinimg.com/originals/83/48/ac/8348acb71b4315ef6df9686b40445c5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04" y="83900"/>
            <a:ext cx="3448496" cy="415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334" y="1149516"/>
            <a:ext cx="4070875" cy="3029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0" y="4347644"/>
            <a:ext cx="9155113" cy="2383208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First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Opium War (1839–1842),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Second Opium War (1856–1860)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937500" y="177800"/>
            <a:ext cx="4175201" cy="6630525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Conflict between British and Chinese empires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British desire to open a reluctant China to trade – and to access Chinese tea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Britain sold opium to Chinese civilians; opposed by Chinese imperial authorities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‘Gunboat diplomacy’ used to enforce British will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Opium Wars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6858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789" y="-16559"/>
            <a:ext cx="8348229" cy="3131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 descr="http://www.mappery.com/maps/China-Treaty-Ports-Map.mediumthum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12" y="3114674"/>
            <a:ext cx="25622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0775" y="3114674"/>
            <a:ext cx="4261225" cy="307249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 flipH="1">
            <a:off x="-2" y="-3175"/>
            <a:ext cx="2705101" cy="2198543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Treaty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of Nanking, 1842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Elephant" panose="02020904090505020303" pitchFamily="18" charset="0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899195" y="3278176"/>
            <a:ext cx="50315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Established  Shanghai, Canton, Ningpo, Fuchow, and Amoy as Treaty Ports open to foreign trade and settlement; ceded Hong Kong to British Empire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Recalled as first of “unequal  treaties” and beginning of “century of humiliation” in China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Further treaty ports added after Second Opium War (1856–1860)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649018" y="365124"/>
            <a:ext cx="122548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Captain John Platt,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Signing of the Treaty of Nanking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(1846)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Opium Wars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06908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" y="266700"/>
            <a:ext cx="6540500" cy="457303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2432" y="266700"/>
            <a:ext cx="1964267" cy="29464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2773" y="3474078"/>
            <a:ext cx="4121253" cy="308484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9423399" y="350229"/>
            <a:ext cx="2627784" cy="1902398"/>
          </a:xfrm>
          <a:prstGeom prst="rect">
            <a:avLst/>
          </a:prstGeom>
        </p:spPr>
        <p:txBody>
          <a:bodyPr wrap="square" lIns="360000" tIns="180000" rIns="360000" bIns="18000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Putuo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Bronzes, World Cultures Gallery, World Museum Liverpool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810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Elephant" panose="02020904090505020303" pitchFamily="18" charset="0"/>
              </a:rPr>
              <a:t>Looting the Summer Palace, Second Opium War, 1860</a:t>
            </a:r>
            <a:endParaRPr lang="en-GB" b="1" dirty="0">
              <a:latin typeface="Elephant" panose="02020904090505020303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25596" y="1825625"/>
            <a:ext cx="614080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3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Punitive Raids, </a:t>
            </a: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Benin, 1897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74579" y="1843087"/>
            <a:ext cx="3449341" cy="435133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500" y="1843087"/>
            <a:ext cx="3327400" cy="48597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800239"/>
            <a:ext cx="4826000" cy="490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00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" y="256757"/>
            <a:ext cx="12191999" cy="6719627"/>
          </a:xfrm>
          <a:prstGeom prst="rect">
            <a:avLst/>
          </a:prstGeom>
          <a:noFill/>
        </p:spPr>
        <p:txBody>
          <a:bodyPr wrap="square" lIns="360000" tIns="360000" rIns="360000" bIns="360000" numCol="4" spcCol="180000" rtlCol="0">
            <a:no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Northwest Indian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1785–95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3rd Anglo-Mysore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1789–92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Haitian Revolution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1791–04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War of the First Coalition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1793–97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War in the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Vendée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1793–96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Maroon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1795–96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Hawkesbury and Nepean Wars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1795–16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Kandyan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Wars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1796–18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Irish Rebellion of 1798 (1798)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4th Anglo-Mysore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1798–99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War of the Second Coalition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1799–02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Temne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1801–07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Anglo-Maratha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1802–05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Kandyan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1803–05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British Expedition to Ceylon (1803)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War of the Third Coalition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1803–05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War of the Fourth Coalition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1806–07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British invasions of the Río de la Plata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1806–07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Ashanti-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Fante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1806–07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Anglo-Turkish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1807–09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Gunboat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1807–14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Anglo-Russian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1807–12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Peninsular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1807–14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War of the Fifth Coalition (1809)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Conquest of French Guiana (1809)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Merina Conquest of Madagascar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1810–17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4th Xhosa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1811–12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Ga-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Fante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(1811)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War of 1812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1812–15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Kandyan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(1815)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Hundred Days (1815)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War of the Seventh Coalition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Third Anglo-Maratha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1817–18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5th Xhosa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1818–)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Greek War of Independence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1820–30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Ashanti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1823–31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Anglo-Burmese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1824–26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Revolt of the Mercenaries (1828)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Portuguese Civil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1828–34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Baptist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1831–32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Carlist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1833–40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6th Xhosa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1834–36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Rebellions of 1837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1837–38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Anglo-Afghan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1839–42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Opium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1839–42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Egyptian-Ottoman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1839–41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Uruguayan Civil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1839–51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Anglo-Sikh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1845–46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Flagstaff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1845–46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Hutt Valley Campaign (1846)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7th Xhosa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1846–47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(aka The War of the Axe)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Wanganui Campaign (1847)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Anglo-Sikh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1848–49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8th Xhosa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1850–53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(aka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Mlanjeni's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Taiping Rebellion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1850–64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Anglo-Burmese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1852–53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Crimean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1853–56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Bombardment of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Greytown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(1854)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National War in Nicaragua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1856–57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Opium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1856–60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(aka Arrow War)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Anglo-Persian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1856–57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Indian Mutiny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1857–58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Taranaki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1860–61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)(aka Second Māori War)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Bombardment of Kagoshima (1863)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Ashanti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1863–64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Invasion of Waikato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1863–66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(aka Third Māori War)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Bhutan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1864–65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British Expedition to Abyssinia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1867–68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Klang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1867–74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(aka Selangor Civil War)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Titokowaru's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1868–69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1868 Expedition to Abyssinia (1868)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Kooti's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1868–72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Red River Rebellion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1869–69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Third Ashanti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1873–74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9th Xhosa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1877–79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Anglo-Afghan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1878–80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Anglo-Zulu War (1879)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Urabi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Revolt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1879–82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Boer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1880–81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Mahdist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1884–89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Third Anglo-Burmese War (1885)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Sikkim Expedition (1888)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Anglo-Zanzibar War (1896)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Boxer Rebellion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1899–01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 Boer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1899–02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Anglo-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Aro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1901–02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British expedition to Tibet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1903–04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World War I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1914–18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Estonian War of Independence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1918–20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Latvian War of Independence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1918–20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Allied intervention in the Russian Civil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1918–20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Turkish War of Independence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1919–23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Third Anglo-Afghan War (1919)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Irish War of Independence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1919–20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Somaliland campaign (1920)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Great Iraqi Revolution of 1920 (1920)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Adwan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Rebellion (1923)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Ikhwan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Revolt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1927–30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Great Arab Revolt in Palestine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1936–39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British–Zionist conflict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1938–48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World War II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1939–45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Indonesian National Revolution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1945–49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Greek Civil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1944–48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Operation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Masterdom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1945–46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Corfu Channel incident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1946–48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Malayan Emergency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1948–60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Korean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1950–53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1951 Anglo-Egyptian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1951–52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Mau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Mau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Uprising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1952–60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Jebel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Akhdar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War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1954–59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Cypriot intercommunal violence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1955–60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Suez Crisis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1956–57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Border Campaign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1956–62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Indonesia–Malaysia confrontation (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1962–66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23999" y="0"/>
            <a:ext cx="9144000" cy="640515"/>
          </a:xfrm>
          <a:prstGeom prst="rect">
            <a:avLst/>
          </a:prstGeom>
          <a:noFill/>
        </p:spPr>
        <p:txBody>
          <a:bodyPr wrap="square" lIns="180000" tIns="180000" rIns="180000" bIns="180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Britain’s Wars of Empire and Decolonisation (c.1789 </a:t>
            </a:r>
            <a:r>
              <a:rPr kumimoji="0" lang="en-GB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–70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175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Elephant" panose="02020904090505020303" pitchFamily="18" charset="0"/>
              </a:rPr>
              <a:t>Siege of </a:t>
            </a:r>
            <a:r>
              <a:rPr lang="en-GB" sz="3600" dirty="0" err="1" smtClean="0">
                <a:latin typeface="Elephant" panose="02020904090505020303" pitchFamily="18" charset="0"/>
              </a:rPr>
              <a:t>Seringapatam</a:t>
            </a:r>
            <a:r>
              <a:rPr lang="en-GB" sz="3600" dirty="0">
                <a:latin typeface="Elephant" panose="02020904090505020303" pitchFamily="18" charset="0"/>
              </a:rPr>
              <a:t>, 5 April – 4 May 1799</a:t>
            </a:r>
          </a:p>
        </p:txBody>
      </p:sp>
      <p:sp>
        <p:nvSpPr>
          <p:cNvPr id="5" name="Rectangle 4"/>
          <p:cNvSpPr/>
          <p:nvPr/>
        </p:nvSpPr>
        <p:spPr>
          <a:xfrm>
            <a:off x="7073900" y="5823049"/>
            <a:ext cx="4368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Henry Singleton, </a:t>
            </a:r>
            <a:r>
              <a:rPr kumimoji="0" lang="en-GB" sz="16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Last Effort and Fall of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Tippoo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6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Sultan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(c. 1800)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17601"/>
            <a:ext cx="6796975" cy="529022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3825" y="6407824"/>
            <a:ext cx="598327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Samuel William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Reynolds, </a:t>
            </a:r>
            <a:r>
              <a:rPr kumimoji="0" lang="en-GB" sz="16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Finding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Body Of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Tippoo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6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Sultan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(1800)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838200" y="1853903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7895" y="1133158"/>
            <a:ext cx="542410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60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0" y="114299"/>
            <a:ext cx="6997700" cy="134937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Elephant" panose="02020904090505020303" pitchFamily="18" charset="0"/>
              </a:rPr>
              <a:t>Arthur Wellesley, 1st Duke of Wellington </a:t>
            </a:r>
            <a:r>
              <a:rPr lang="en-GB" sz="3100" dirty="0">
                <a:latin typeface="Elephant" panose="02020904090505020303" pitchFamily="18" charset="0"/>
              </a:rPr>
              <a:t>(</a:t>
            </a:r>
            <a:r>
              <a:rPr lang="en-GB" sz="3100" dirty="0" smtClean="0">
                <a:latin typeface="Elephant" panose="02020904090505020303" pitchFamily="18" charset="0"/>
              </a:rPr>
              <a:t>1769–1852)</a:t>
            </a:r>
            <a:endParaRPr lang="en-GB" sz="3100" dirty="0">
              <a:latin typeface="Elephant" panose="020209040905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438" y="114299"/>
            <a:ext cx="4239761" cy="488632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19100" y="5111749"/>
            <a:ext cx="44958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Wellesley in India, wearing his major-general's uniform. Portrait by Robert Home, 1804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Wellesley </a:t>
            </a:r>
            <a:r>
              <a:rPr lang="en-GB" dirty="0"/>
              <a:t>meeting with </a:t>
            </a:r>
            <a:r>
              <a:rPr lang="en-GB" dirty="0" err="1"/>
              <a:t>Nawab</a:t>
            </a:r>
            <a:r>
              <a:rPr lang="en-GB" dirty="0"/>
              <a:t> Azim-</a:t>
            </a:r>
            <a:r>
              <a:rPr lang="en-GB" dirty="0" err="1"/>
              <a:t>ud</a:t>
            </a:r>
            <a:r>
              <a:rPr lang="en-GB" dirty="0"/>
              <a:t>-</a:t>
            </a:r>
            <a:r>
              <a:rPr lang="en-GB" dirty="0" err="1"/>
              <a:t>Daula</a:t>
            </a:r>
            <a:r>
              <a:rPr lang="en-GB" dirty="0"/>
              <a:t>, </a:t>
            </a:r>
            <a:r>
              <a:rPr lang="en-GB" dirty="0" smtClean="0"/>
              <a:t>1805 </a:t>
            </a:r>
            <a:r>
              <a:rPr lang="en-GB" dirty="0"/>
              <a:t>by George </a:t>
            </a:r>
            <a:r>
              <a:rPr lang="en-GB" dirty="0" err="1"/>
              <a:t>Chinnery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1899" y="1658005"/>
            <a:ext cx="6680200" cy="468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5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462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Indian Armies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38225"/>
            <a:ext cx="10515600" cy="4351338"/>
          </a:xfrm>
        </p:spPr>
        <p:txBody>
          <a:bodyPr/>
          <a:lstStyle/>
          <a:p>
            <a:r>
              <a:rPr lang="en-GB" dirty="0" smtClean="0"/>
              <a:t>India </a:t>
            </a:r>
            <a:r>
              <a:rPr lang="en-GB" dirty="0"/>
              <a:t>sent an estimated 7,000 </a:t>
            </a:r>
            <a:r>
              <a:rPr lang="en-GB" dirty="0" smtClean="0"/>
              <a:t>troops  </a:t>
            </a:r>
            <a:r>
              <a:rPr lang="en-GB" dirty="0"/>
              <a:t>to serve in the Egyptian campaign of </a:t>
            </a:r>
            <a:r>
              <a:rPr lang="en-GB" dirty="0" smtClean="0"/>
              <a:t>1801–02</a:t>
            </a:r>
          </a:p>
          <a:p>
            <a:r>
              <a:rPr lang="en-GB" dirty="0" smtClean="0"/>
              <a:t>Armies of the three ‘Presidencies’ of India: Bengal Army (at Fort William), </a:t>
            </a:r>
            <a:r>
              <a:rPr lang="en-GB" dirty="0"/>
              <a:t>the Madras Army </a:t>
            </a:r>
            <a:r>
              <a:rPr lang="en-GB" dirty="0" smtClean="0"/>
              <a:t>(at Fort </a:t>
            </a:r>
            <a:r>
              <a:rPr lang="en-GB" dirty="0"/>
              <a:t>St. </a:t>
            </a:r>
            <a:r>
              <a:rPr lang="en-GB" dirty="0" smtClean="0"/>
              <a:t>George) and </a:t>
            </a:r>
            <a:r>
              <a:rPr lang="en-GB" dirty="0"/>
              <a:t>the Bombay Army.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1000" y="3073505"/>
            <a:ext cx="6572250" cy="3784495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98451" y="3213894"/>
            <a:ext cx="2400300" cy="1366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smtClean="0"/>
              <a:t>1830 image showing Madras army uniforms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 flipH="1">
            <a:off x="9832974" y="3213895"/>
            <a:ext cx="1743075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1. </a:t>
            </a:r>
            <a:r>
              <a:rPr lang="en-GB" dirty="0"/>
              <a:t>Madras Horse Artillery. 2. Madras Light Cavalry. 3. Madras Rifle Corps. 4. Madras Pioneers. 5. Madras Native Infantry. 6. Foot Artillery. From Left to Right</a:t>
            </a:r>
          </a:p>
        </p:txBody>
      </p:sp>
    </p:spTree>
    <p:extLst>
      <p:ext uri="{BB962C8B-B14F-4D97-AF65-F5344CB8AC3E}">
        <p14:creationId xmlns:p14="http://schemas.microsoft.com/office/powerpoint/2010/main" val="50876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349" y="-1"/>
            <a:ext cx="5766851" cy="4528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176"/>
            <a:ext cx="6008201" cy="4550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247" y="3561966"/>
            <a:ext cx="2862056" cy="3296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449942" y="4611975"/>
            <a:ext cx="3453687" cy="1731788"/>
          </a:xfrm>
          <a:prstGeom prst="rect">
            <a:avLst/>
          </a:prstGeom>
        </p:spPr>
        <p:txBody>
          <a:bodyPr wrap="square" lIns="144000" tIns="144000" rIns="144000" bIns="108000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  <a:latin typeface="Calibri"/>
              </a:rPr>
              <a:t>Painting showing a </a:t>
            </a:r>
            <a:r>
              <a:rPr lang="en-GB" sz="1200" dirty="0" err="1">
                <a:solidFill>
                  <a:prstClr val="black"/>
                </a:solidFill>
                <a:latin typeface="Calibri"/>
              </a:rPr>
              <a:t>Sowar</a:t>
            </a:r>
            <a:r>
              <a:rPr lang="en-GB" sz="1200" dirty="0">
                <a:solidFill>
                  <a:prstClr val="black"/>
                </a:solidFill>
                <a:latin typeface="Calibri"/>
              </a:rPr>
              <a:t> (</a:t>
            </a:r>
            <a:r>
              <a:rPr lang="en-GB" sz="1200" dirty="0" err="1">
                <a:solidFill>
                  <a:prstClr val="black"/>
                </a:solidFill>
                <a:latin typeface="Calibri"/>
              </a:rPr>
              <a:t>Sepoy</a:t>
            </a:r>
            <a:r>
              <a:rPr lang="en-GB" sz="1200" dirty="0">
                <a:solidFill>
                  <a:prstClr val="black"/>
                </a:solidFill>
                <a:latin typeface="Calibri"/>
              </a:rPr>
              <a:t>), 6th Madras Light Cavalry, anonymous (c. 1845)</a:t>
            </a:r>
          </a:p>
          <a:p>
            <a:endParaRPr lang="en-GB" sz="1200" dirty="0">
              <a:solidFill>
                <a:prstClr val="black"/>
              </a:solidFill>
              <a:latin typeface="Calibri"/>
            </a:endParaRPr>
          </a:p>
          <a:p>
            <a:r>
              <a:rPr lang="en-GB" sz="1200" dirty="0">
                <a:solidFill>
                  <a:prstClr val="black"/>
                </a:solidFill>
                <a:latin typeface="Calibri"/>
              </a:rPr>
              <a:t>‘An Officer of a </a:t>
            </a:r>
            <a:r>
              <a:rPr lang="en-GB" sz="1200" dirty="0" err="1">
                <a:solidFill>
                  <a:prstClr val="black"/>
                </a:solidFill>
                <a:latin typeface="Calibri"/>
              </a:rPr>
              <a:t>Sepoy</a:t>
            </a:r>
            <a:r>
              <a:rPr lang="en-GB" sz="1200" dirty="0">
                <a:solidFill>
                  <a:prstClr val="black"/>
                </a:solidFill>
                <a:latin typeface="Calibri"/>
              </a:rPr>
              <a:t> Regiment with His </a:t>
            </a:r>
            <a:r>
              <a:rPr lang="en-GB" sz="1200" dirty="0" err="1">
                <a:solidFill>
                  <a:prstClr val="black"/>
                </a:solidFill>
                <a:latin typeface="Calibri"/>
              </a:rPr>
              <a:t>Syce</a:t>
            </a:r>
            <a:r>
              <a:rPr lang="en-GB" sz="1200" dirty="0">
                <a:solidFill>
                  <a:prstClr val="black"/>
                </a:solidFill>
                <a:latin typeface="Calibri"/>
              </a:rPr>
              <a:t> and a Drummer,’ George Carter (1786)</a:t>
            </a:r>
          </a:p>
          <a:p>
            <a:endParaRPr lang="en-GB" sz="1200" dirty="0">
              <a:solidFill>
                <a:prstClr val="black"/>
              </a:solidFill>
              <a:latin typeface="Calibri"/>
            </a:endParaRPr>
          </a:p>
          <a:p>
            <a:r>
              <a:rPr lang="en-GB" sz="1200" dirty="0">
                <a:solidFill>
                  <a:prstClr val="black"/>
                </a:solidFill>
                <a:latin typeface="Calibri"/>
              </a:rPr>
              <a:t>Two </a:t>
            </a:r>
            <a:r>
              <a:rPr lang="en-GB" sz="1200" dirty="0" err="1">
                <a:solidFill>
                  <a:prstClr val="black"/>
                </a:solidFill>
                <a:latin typeface="Calibri"/>
              </a:rPr>
              <a:t>sepoy</a:t>
            </a:r>
            <a:r>
              <a:rPr lang="en-GB" sz="12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alibri"/>
              </a:rPr>
              <a:t>offficers</a:t>
            </a:r>
            <a:r>
              <a:rPr lang="en-GB" sz="1200" dirty="0">
                <a:solidFill>
                  <a:prstClr val="black"/>
                </a:solidFill>
                <a:latin typeface="Calibri"/>
              </a:rPr>
              <a:t> and a private </a:t>
            </a:r>
            <a:r>
              <a:rPr lang="en-GB" sz="1200" dirty="0" err="1">
                <a:solidFill>
                  <a:prstClr val="black"/>
                </a:solidFill>
                <a:latin typeface="Calibri"/>
              </a:rPr>
              <a:t>Seapoy</a:t>
            </a:r>
            <a:r>
              <a:rPr lang="en-GB" sz="1200" dirty="0">
                <a:solidFill>
                  <a:prstClr val="black"/>
                </a:solidFill>
                <a:latin typeface="Calibri"/>
              </a:rPr>
              <a:t>, Frederic </a:t>
            </a:r>
            <a:r>
              <a:rPr lang="en-GB" sz="1200" dirty="0" err="1">
                <a:solidFill>
                  <a:prstClr val="black"/>
                </a:solidFill>
                <a:latin typeface="Calibri"/>
              </a:rPr>
              <a:t>Shoberl</a:t>
            </a:r>
            <a:r>
              <a:rPr lang="en-GB" sz="1200" dirty="0">
                <a:solidFill>
                  <a:prstClr val="black"/>
                </a:solidFill>
                <a:latin typeface="Calibri"/>
              </a:rPr>
              <a:t> (1820s)</a:t>
            </a:r>
            <a:endParaRPr lang="en-GB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>
                <a:latin typeface="Elephant" panose="02020904090505020303" pitchFamily="18" charset="0"/>
              </a:rPr>
              <a:t>Sepoys</a:t>
            </a:r>
            <a:endParaRPr lang="en-GB" dirty="0"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082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05331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97394" y="1800225"/>
            <a:ext cx="5705211" cy="435133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497394" y="6151562"/>
            <a:ext cx="570521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err="1" smtClean="0"/>
              <a:t>Rajputs</a:t>
            </a:r>
            <a:r>
              <a:rPr lang="en-GB" dirty="0" smtClean="0"/>
              <a:t>, </a:t>
            </a:r>
            <a:r>
              <a:rPr lang="en-GB" i="1" dirty="0" smtClean="0"/>
              <a:t>Illustrated </a:t>
            </a:r>
            <a:r>
              <a:rPr lang="en-GB" i="1" dirty="0"/>
              <a:t>London </a:t>
            </a:r>
            <a:r>
              <a:rPr lang="en-GB" i="1" dirty="0" smtClean="0"/>
              <a:t>News</a:t>
            </a:r>
            <a:r>
              <a:rPr lang="en-GB" dirty="0" smtClean="0"/>
              <a:t>, 1876</a:t>
            </a:r>
            <a:endParaRPr lang="en-GB" i="1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 smtClean="0">
                <a:latin typeface="Elephant" panose="02020904090505020303" pitchFamily="18" charset="0"/>
              </a:rPr>
              <a:t>Sepoys</a:t>
            </a:r>
            <a:endParaRPr lang="en-GB" dirty="0" smtClean="0">
              <a:latin typeface="Elephant" panose="02020904090505020303" pitchFamily="18" charset="0"/>
            </a:endParaRPr>
          </a:p>
          <a:p>
            <a:pPr algn="ctr"/>
            <a:endParaRPr lang="en-GB" dirty="0" smtClean="0">
              <a:latin typeface="Elephant" panose="02020904090505020303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 flipH="1">
            <a:off x="215900" y="1843088"/>
            <a:ext cx="26289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latin typeface="Elephant" panose="02020904090505020303" pitchFamily="18" charset="0"/>
              </a:rPr>
              <a:t>Initially recruited from high-status Hindu castes in Bengal – Brahmins, </a:t>
            </a:r>
            <a:r>
              <a:rPr lang="en-GB" sz="2400" dirty="0" err="1">
                <a:latin typeface="Elephant" panose="02020904090505020303" pitchFamily="18" charset="0"/>
              </a:rPr>
              <a:t>Bhuamirs</a:t>
            </a:r>
            <a:r>
              <a:rPr lang="en-GB" sz="2400" dirty="0">
                <a:latin typeface="Elephant" panose="02020904090505020303" pitchFamily="18" charset="0"/>
              </a:rPr>
              <a:t> and </a:t>
            </a:r>
            <a:r>
              <a:rPr lang="en-GB" sz="2400" dirty="0" err="1">
                <a:latin typeface="Elephant" panose="02020904090505020303" pitchFamily="18" charset="0"/>
              </a:rPr>
              <a:t>Rajputs</a:t>
            </a:r>
            <a:endParaRPr lang="en-GB" sz="2400" dirty="0"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59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94042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Native recruits </a:t>
            </a:r>
            <a:r>
              <a:rPr lang="en-GB" dirty="0" smtClean="0"/>
              <a:t>being initiated as </a:t>
            </a:r>
            <a:r>
              <a:rPr lang="en-GB" dirty="0" err="1" smtClean="0"/>
              <a:t>sepoys</a:t>
            </a:r>
            <a:r>
              <a:rPr lang="en-GB" dirty="0" smtClean="0"/>
              <a:t>, </a:t>
            </a:r>
            <a:r>
              <a:rPr lang="en-GB" i="1" dirty="0" smtClean="0"/>
              <a:t>Illustrated </a:t>
            </a:r>
            <a:r>
              <a:rPr lang="en-GB" i="1" dirty="0"/>
              <a:t>London News</a:t>
            </a:r>
            <a:r>
              <a:rPr lang="en-GB" dirty="0"/>
              <a:t>, 1857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256" y="1298263"/>
            <a:ext cx="7925487" cy="4261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105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5600" y="-1325563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 smtClean="0">
                <a:latin typeface="Elephant" panose="02020904090505020303" pitchFamily="18" charset="0"/>
              </a:rPr>
              <a:t>Sepoys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 flipH="1">
            <a:off x="304797" y="5365571"/>
            <a:ext cx="117475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Elephant" panose="02020904090505020303" pitchFamily="18" charset="0"/>
              </a:rPr>
              <a:t>Tensions: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Elephant" panose="02020904090505020303" pitchFamily="18" charset="0"/>
              </a:rPr>
              <a:t>Expectations soldiers wear hats, trim beards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Elephant" panose="02020904090505020303" pitchFamily="18" charset="0"/>
              </a:rPr>
              <a:t>Fears of forced Christianisation  </a:t>
            </a:r>
            <a:endParaRPr lang="en-GB" sz="2400" dirty="0">
              <a:latin typeface="Elephant" panose="02020904090505020303" pitchFamily="18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2122" y="984161"/>
            <a:ext cx="8198377" cy="4722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3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97" y="-13494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Vellore </a:t>
            </a:r>
            <a:r>
              <a:rPr lang="en-GB" dirty="0" err="1" smtClean="0">
                <a:latin typeface="Elephant" panose="02020904090505020303" pitchFamily="18" charset="0"/>
              </a:rPr>
              <a:t>Sepoy</a:t>
            </a:r>
            <a:r>
              <a:rPr lang="en-GB" dirty="0" smtClean="0">
                <a:latin typeface="Elephant" panose="02020904090505020303" pitchFamily="18" charset="0"/>
              </a:rPr>
              <a:t> Mutiny 1806</a:t>
            </a:r>
            <a:endParaRPr lang="en-GB" dirty="0">
              <a:latin typeface="Elephant" panose="02020904090505020303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9099" y="1180315"/>
            <a:ext cx="6195063" cy="41259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099" y="4660490"/>
            <a:ext cx="3269335" cy="18395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t="9514" b="10368"/>
          <a:stretch/>
        </p:blipFill>
        <p:spPr>
          <a:xfrm>
            <a:off x="7512068" y="1229625"/>
            <a:ext cx="4095750" cy="415904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512068" y="5395597"/>
            <a:ext cx="4286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 </a:t>
            </a:r>
            <a:r>
              <a:rPr lang="en-GB" dirty="0" err="1"/>
              <a:t>Fateh</a:t>
            </a:r>
            <a:r>
              <a:rPr lang="en-GB" dirty="0"/>
              <a:t> </a:t>
            </a:r>
            <a:r>
              <a:rPr lang="en-GB" dirty="0" err="1" smtClean="0"/>
              <a:t>Hyder</a:t>
            </a:r>
            <a:r>
              <a:rPr lang="en-GB" dirty="0" smtClean="0"/>
              <a:t> Ali – second son of </a:t>
            </a:r>
            <a:r>
              <a:rPr lang="en-GB" dirty="0" err="1" smtClean="0"/>
              <a:t>Tipu</a:t>
            </a:r>
            <a:r>
              <a:rPr lang="en-GB" dirty="0" smtClean="0"/>
              <a:t> Sultan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21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0" y="457200"/>
            <a:ext cx="4953000" cy="123348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>
                <a:latin typeface="Elephant" panose="02020904090505020303" pitchFamily="18" charset="0"/>
              </a:rPr>
              <a:t>‘</a:t>
            </a:r>
            <a:r>
              <a:rPr lang="en-GB" b="1" i="1" dirty="0" smtClean="0">
                <a:latin typeface="Elephant" panose="02020904090505020303" pitchFamily="18" charset="0"/>
              </a:rPr>
              <a:t>Kala </a:t>
            </a:r>
            <a:r>
              <a:rPr lang="en-GB" b="1" i="1" dirty="0" err="1" smtClean="0">
                <a:latin typeface="Elephant" panose="02020904090505020303" pitchFamily="18" charset="0"/>
              </a:rPr>
              <a:t>Pani</a:t>
            </a:r>
            <a:r>
              <a:rPr lang="en-GB" b="1" dirty="0" smtClean="0">
                <a:latin typeface="Elephant" panose="02020904090505020303" pitchFamily="18" charset="0"/>
              </a:rPr>
              <a:t>’ (‘Black Water’)</a:t>
            </a:r>
            <a:endParaRPr lang="en-GB" b="1" dirty="0">
              <a:latin typeface="Elephant" panose="0202090409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48" y="319088"/>
            <a:ext cx="5263752" cy="62901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675447"/>
            <a:ext cx="5905500" cy="393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01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00" y="0"/>
            <a:ext cx="10515600" cy="1325563"/>
          </a:xfrm>
        </p:spPr>
        <p:txBody>
          <a:bodyPr/>
          <a:lstStyle/>
          <a:p>
            <a:pPr algn="ctr"/>
            <a:r>
              <a:rPr lang="en-GB" b="1" dirty="0" smtClean="0">
                <a:latin typeface="Elephant" panose="02020904090505020303" pitchFamily="18" charset="0"/>
              </a:rPr>
              <a:t>‘</a:t>
            </a:r>
            <a:r>
              <a:rPr lang="en-GB" b="1" i="1" dirty="0" smtClean="0">
                <a:latin typeface="Elephant" panose="02020904090505020303" pitchFamily="18" charset="0"/>
              </a:rPr>
              <a:t>Kala </a:t>
            </a:r>
            <a:r>
              <a:rPr lang="en-GB" b="1" i="1" dirty="0" err="1" smtClean="0">
                <a:latin typeface="Elephant" panose="02020904090505020303" pitchFamily="18" charset="0"/>
              </a:rPr>
              <a:t>Pani</a:t>
            </a:r>
            <a:r>
              <a:rPr lang="en-GB" b="1" dirty="0" smtClean="0">
                <a:latin typeface="Elephant" panose="02020904090505020303" pitchFamily="18" charset="0"/>
              </a:rPr>
              <a:t>’ (‘Black Water’)</a:t>
            </a:r>
            <a:endParaRPr lang="en-GB" b="1" dirty="0">
              <a:latin typeface="Elephant" panose="020209040905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0900" y="1104998"/>
            <a:ext cx="4393078" cy="33131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200900" y="5311080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00"/>
                </a:solidFill>
                <a:latin typeface="Linux Libertine"/>
              </a:rPr>
              <a:t>Vinayak</a:t>
            </a:r>
            <a:r>
              <a:rPr lang="en-GB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Linux Libertine"/>
              </a:rPr>
              <a:t>Damodar</a:t>
            </a:r>
            <a:r>
              <a:rPr lang="en-GB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Linux Libertine"/>
              </a:rPr>
              <a:t>Savarkar</a:t>
            </a:r>
            <a:r>
              <a:rPr lang="en-GB" dirty="0" smtClean="0">
                <a:solidFill>
                  <a:srgbClr val="000000"/>
                </a:solidFill>
                <a:latin typeface="Linux Libertine"/>
              </a:rPr>
              <a:t> (1883–1966</a:t>
            </a:r>
          </a:p>
          <a:p>
            <a:endParaRPr lang="en-GB" dirty="0">
              <a:solidFill>
                <a:srgbClr val="000000"/>
              </a:solidFill>
              <a:latin typeface="Linux Libertine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Linux Libertine"/>
              </a:rPr>
              <a:t>Andaman Cellular Jail, Port Blair</a:t>
            </a:r>
          </a:p>
          <a:p>
            <a:endParaRPr lang="en-GB" dirty="0">
              <a:solidFill>
                <a:srgbClr val="000000"/>
              </a:solidFill>
              <a:latin typeface="Linux Libertine"/>
            </a:endParaRP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/>
            </a:r>
            <a:b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868" y="1138242"/>
            <a:ext cx="6096528" cy="274953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212" y="4197545"/>
            <a:ext cx="6247839" cy="231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42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75406"/>
            <a:ext cx="10515600" cy="1325563"/>
          </a:xfrm>
        </p:spPr>
        <p:txBody>
          <a:bodyPr>
            <a:noAutofit/>
          </a:bodyPr>
          <a:lstStyle/>
          <a:p>
            <a:r>
              <a:rPr lang="en-GB" sz="3200" smtClean="0">
                <a:latin typeface="Elephant" panose="02020904090505020303" pitchFamily="18" charset="0"/>
              </a:rPr>
              <a:t>1834 General Order – admits other ethnic groups besides Hindus and Muslims into Indian armies </a:t>
            </a:r>
            <a:endParaRPr lang="en-GB" sz="3200" dirty="0">
              <a:latin typeface="Elephant" panose="020209040905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00" y="1400969"/>
            <a:ext cx="3640836" cy="50347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1750" y="1400969"/>
            <a:ext cx="3831853" cy="242173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742437" y="5090903"/>
            <a:ext cx="1934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0000"/>
                </a:solidFill>
                <a:latin typeface="Linux Libertine"/>
              </a:rPr>
              <a:t>15th Ludhiana Sikhs</a:t>
            </a:r>
            <a:endParaRPr lang="en-GB" sz="1600" b="0" i="0" dirty="0">
              <a:solidFill>
                <a:srgbClr val="000000"/>
              </a:solidFill>
              <a:effectLst/>
              <a:latin typeface="Linux Libertine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Content Placeholder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333" y="3465303"/>
            <a:ext cx="5418667" cy="32512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0245499" y="1286085"/>
            <a:ext cx="116951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Gurkha soldiers during the Anglo-Nepalese War, 1815.</a:t>
            </a:r>
          </a:p>
        </p:txBody>
      </p:sp>
    </p:spTree>
    <p:extLst>
      <p:ext uri="{BB962C8B-B14F-4D97-AF65-F5344CB8AC3E}">
        <p14:creationId xmlns:p14="http://schemas.microsoft.com/office/powerpoint/2010/main" val="26630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90700"/>
            <a:ext cx="6162221" cy="329088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221" y="1790700"/>
            <a:ext cx="5841117" cy="4676775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04421" y="174625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Enfield Rifle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33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675" y="365125"/>
            <a:ext cx="1090612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>
                <a:latin typeface="Elephant" panose="02020904090505020303" pitchFamily="18" charset="0"/>
              </a:rPr>
              <a:t>Mangal</a:t>
            </a:r>
            <a:r>
              <a:rPr lang="en-GB" dirty="0" smtClean="0">
                <a:latin typeface="Elephant" panose="02020904090505020303" pitchFamily="18" charset="0"/>
              </a:rPr>
              <a:t> Pandey (1827–1857)</a:t>
            </a:r>
            <a:br>
              <a:rPr lang="en-GB" dirty="0" smtClean="0">
                <a:latin typeface="Elephant" panose="02020904090505020303" pitchFamily="18" charset="0"/>
              </a:rPr>
            </a:br>
            <a:r>
              <a:rPr lang="en-GB" dirty="0" smtClean="0">
                <a:latin typeface="Elephant" panose="02020904090505020303" pitchFamily="18" charset="0"/>
              </a:rPr>
              <a:t>34</a:t>
            </a:r>
            <a:r>
              <a:rPr lang="en-GB" baseline="30000" dirty="0" smtClean="0">
                <a:latin typeface="Elephant" panose="02020904090505020303" pitchFamily="18" charset="0"/>
              </a:rPr>
              <a:t>th</a:t>
            </a:r>
            <a:r>
              <a:rPr lang="en-GB" dirty="0" smtClean="0">
                <a:latin typeface="Elephant" panose="02020904090505020303" pitchFamily="18" charset="0"/>
              </a:rPr>
              <a:t> Bengal Native Infantry</a:t>
            </a:r>
            <a:br>
              <a:rPr lang="en-GB" dirty="0" smtClean="0">
                <a:latin typeface="Elephant" panose="02020904090505020303" pitchFamily="18" charset="0"/>
              </a:rPr>
            </a:b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675" y="1825625"/>
            <a:ext cx="3219450" cy="47720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588" y="1690688"/>
            <a:ext cx="2914008" cy="45616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t="8484" b="8397"/>
          <a:stretch/>
        </p:blipFill>
        <p:spPr>
          <a:xfrm>
            <a:off x="8037266" y="1690688"/>
            <a:ext cx="3323740" cy="4621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77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emi.repubblica.it/UserFiles/limes-heartland/Image/Maps/409_british_india_50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14"/>
          <a:stretch/>
        </p:blipFill>
        <p:spPr bwMode="auto">
          <a:xfrm>
            <a:off x="3924301" y="-54467"/>
            <a:ext cx="4788912" cy="691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48905" y="214040"/>
            <a:ext cx="2520280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 smtClean="0">
                <a:solidFill>
                  <a:srgbClr val="FF0000"/>
                </a:solidFill>
                <a:latin typeface="Elephant" panose="02020904090505020303" pitchFamily="18" charset="0"/>
              </a:rPr>
              <a:t>Indian </a:t>
            </a:r>
            <a:r>
              <a:rPr lang="en-GB" sz="4400" dirty="0">
                <a:solidFill>
                  <a:srgbClr val="FF0000"/>
                </a:solidFill>
                <a:latin typeface="Elephant" panose="02020904090505020303" pitchFamily="18" charset="0"/>
              </a:rPr>
              <a:t>Mutiny (1857–1858)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 flipH="1">
            <a:off x="1148905" y="3105835"/>
            <a:ext cx="189909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Rebellion </a:t>
            </a:r>
            <a:r>
              <a:rPr lang="en-GB" dirty="0"/>
              <a:t>began on 10 May 1857 </a:t>
            </a:r>
            <a:r>
              <a:rPr lang="en-GB" dirty="0" smtClean="0"/>
              <a:t>at garrison </a:t>
            </a:r>
            <a:r>
              <a:rPr lang="en-GB" dirty="0"/>
              <a:t>town of </a:t>
            </a:r>
            <a:r>
              <a:rPr lang="en-GB" dirty="0" smtClean="0"/>
              <a:t>Meerut; mutinying </a:t>
            </a:r>
            <a:r>
              <a:rPr lang="en-GB" dirty="0" err="1" smtClean="0"/>
              <a:t>sepoys</a:t>
            </a:r>
            <a:r>
              <a:rPr lang="en-GB" dirty="0" smtClean="0"/>
              <a:t> then marched on </a:t>
            </a:r>
            <a:r>
              <a:rPr lang="en-GB" dirty="0" err="1" smtClean="0"/>
              <a:t>DElhi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09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Indian revolt of 1857 states map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0"/>
            <a:ext cx="6076989" cy="686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6781925" y="33916"/>
            <a:ext cx="4381203" cy="7405783"/>
          </a:xfrm>
          <a:prstGeom prst="rect">
            <a:avLst/>
          </a:prstGeom>
        </p:spPr>
        <p:txBody>
          <a:bodyPr wrap="square" lIns="180000" tIns="360000" rIns="180000" bIns="360000">
            <a:spAutoFit/>
          </a:bodyPr>
          <a:lstStyle/>
          <a:p>
            <a:r>
              <a:rPr lang="en-GB" sz="1400" u="sng" dirty="0"/>
              <a:t>Rebellious </a:t>
            </a:r>
            <a:r>
              <a:rPr lang="en-GB" sz="1400" u="sng" dirty="0"/>
              <a:t>states</a:t>
            </a:r>
            <a:r>
              <a:rPr lang="en-GB" sz="1400" u="sng" dirty="0"/>
              <a:t>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Jhajjar</a:t>
            </a:r>
            <a:r>
              <a:rPr lang="en-GB" sz="1400" dirty="0"/>
              <a:t>, </a:t>
            </a:r>
            <a:r>
              <a:rPr lang="en-GB" sz="1400" dirty="0" err="1"/>
              <a:t>Dadri</a:t>
            </a:r>
            <a:r>
              <a:rPr lang="en-GB" sz="1400" dirty="0"/>
              <a:t>, </a:t>
            </a:r>
            <a:r>
              <a:rPr lang="en-GB" sz="1400" dirty="0" err="1"/>
              <a:t>Farukhnagar</a:t>
            </a:r>
            <a:r>
              <a:rPr lang="en-GB" sz="1400" dirty="0"/>
              <a:t> and </a:t>
            </a:r>
            <a:r>
              <a:rPr lang="en-GB" sz="1400" dirty="0" err="1"/>
              <a:t>Bahadurgarh</a:t>
            </a:r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Amjhera</a:t>
            </a:r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Shagarh</a:t>
            </a:r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Biaj</a:t>
            </a:r>
            <a:r>
              <a:rPr lang="en-GB" sz="1400" dirty="0"/>
              <a:t> </a:t>
            </a:r>
            <a:r>
              <a:rPr lang="en-GB" sz="1400" dirty="0" err="1"/>
              <a:t>Raghogarh</a:t>
            </a:r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Singhbum</a:t>
            </a:r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Nargund</a:t>
            </a:r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Shorapur</a:t>
            </a:r>
            <a:endParaRPr lang="en-GB" sz="1400" dirty="0"/>
          </a:p>
          <a:p>
            <a:endParaRPr lang="en-GB" sz="1400" dirty="0"/>
          </a:p>
          <a:p>
            <a:r>
              <a:rPr lang="en-GB" sz="1400" u="sng" dirty="0"/>
              <a:t>States aiding the British:</a:t>
            </a:r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Kashmir </a:t>
            </a:r>
            <a:r>
              <a:rPr lang="en-GB" sz="1400" dirty="0"/>
              <a:t>(Independent Kingdom)</a:t>
            </a:r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Kapurthala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Patiala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Sirmur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Bikaner</a:t>
            </a:r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Jaipur</a:t>
            </a:r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Alwar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Bharathpur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Rampur</a:t>
            </a:r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Nepal (Independent Kingdom)</a:t>
            </a:r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Sirohi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Mewar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Bundi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Jaora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Bijawar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Ajaigar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Rewa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Udaipur</a:t>
            </a:r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 err="1"/>
              <a:t>Keonjhar</a:t>
            </a:r>
            <a:endParaRPr lang="en-GB" sz="1400" dirty="0"/>
          </a:p>
          <a:p>
            <a:pPr marL="342900" indent="-342900">
              <a:buFont typeface="+mj-lt"/>
              <a:buAutoNum type="alphaUcPeriod"/>
            </a:pPr>
            <a:r>
              <a:rPr lang="en-GB" sz="1400" dirty="0"/>
              <a:t>    </a:t>
            </a:r>
            <a:r>
              <a:rPr lang="en-GB" sz="1400" dirty="0"/>
              <a:t>Hyderabad</a:t>
            </a:r>
            <a:endParaRPr lang="en-GB" sz="1400" dirty="0"/>
          </a:p>
        </p:txBody>
      </p:sp>
      <p:sp>
        <p:nvSpPr>
          <p:cNvPr id="2" name="Rectangle 1"/>
          <p:cNvSpPr/>
          <p:nvPr/>
        </p:nvSpPr>
        <p:spPr>
          <a:xfrm>
            <a:off x="9220200" y="4895850"/>
            <a:ext cx="2971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Elephant" panose="02020904090505020303" pitchFamily="18" charset="0"/>
              </a:rPr>
              <a:t>Indian Mutiny (1857–1858)</a:t>
            </a:r>
          </a:p>
        </p:txBody>
      </p:sp>
    </p:spTree>
    <p:extLst>
      <p:ext uri="{BB962C8B-B14F-4D97-AF65-F5344CB8AC3E}">
        <p14:creationId xmlns:p14="http://schemas.microsoft.com/office/powerpoint/2010/main" val="349691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06300" cy="590068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38200" y="590068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Execution </a:t>
            </a:r>
            <a:r>
              <a:rPr lang="en-GB" dirty="0"/>
              <a:t>of a </a:t>
            </a:r>
            <a:r>
              <a:rPr lang="en-GB" dirty="0" err="1" smtClean="0"/>
              <a:t>sepoy</a:t>
            </a:r>
            <a:endParaRPr lang="en-GB" dirty="0" smtClean="0"/>
          </a:p>
          <a:p>
            <a:r>
              <a:rPr lang="en-GB" dirty="0" err="1" smtClean="0"/>
              <a:t>homas</a:t>
            </a:r>
            <a:r>
              <a:rPr lang="en-GB" dirty="0" smtClean="0"/>
              <a:t> </a:t>
            </a:r>
            <a:r>
              <a:rPr lang="en-GB" dirty="0"/>
              <a:t>Frost, </a:t>
            </a:r>
            <a:r>
              <a:rPr lang="en-GB" i="1" dirty="0"/>
              <a:t>Complete Narrative of the Mutiny in India</a:t>
            </a:r>
            <a:r>
              <a:rPr lang="en-GB" dirty="0"/>
              <a:t>, 1858</a:t>
            </a:r>
          </a:p>
        </p:txBody>
      </p:sp>
    </p:spTree>
    <p:extLst>
      <p:ext uri="{BB962C8B-B14F-4D97-AF65-F5344CB8AC3E}">
        <p14:creationId xmlns:p14="http://schemas.microsoft.com/office/powerpoint/2010/main" val="126747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84" y="0"/>
            <a:ext cx="519684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5412" y="0"/>
            <a:ext cx="542925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898901" y="368300"/>
            <a:ext cx="205739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Henry Nelson O'Neil </a:t>
            </a:r>
            <a:r>
              <a:rPr lang="en-GB" sz="2400" i="1" dirty="0" smtClean="0">
                <a:solidFill>
                  <a:schemeClr val="bg1"/>
                </a:solidFill>
              </a:rPr>
              <a:t>Eastward </a:t>
            </a:r>
            <a:r>
              <a:rPr lang="en-GB" sz="2400" i="1" dirty="0" err="1" smtClean="0">
                <a:solidFill>
                  <a:schemeClr val="bg1"/>
                </a:solidFill>
              </a:rPr>
              <a:t>Ho</a:t>
            </a:r>
            <a:r>
              <a:rPr lang="en-GB" sz="2400" i="1" dirty="0" smtClean="0">
                <a:solidFill>
                  <a:schemeClr val="bg1"/>
                </a:solidFill>
              </a:rPr>
              <a:t>! </a:t>
            </a:r>
            <a:r>
              <a:rPr lang="en-GB" sz="2400" dirty="0" smtClean="0">
                <a:solidFill>
                  <a:schemeClr val="bg1"/>
                </a:solidFill>
              </a:rPr>
              <a:t>(1857),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Home Again </a:t>
            </a:r>
            <a:r>
              <a:rPr lang="en-GB" sz="2400" dirty="0" smtClean="0">
                <a:solidFill>
                  <a:schemeClr val="bg1"/>
                </a:solidFill>
              </a:rPr>
              <a:t>(1859)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44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43550" y="116633"/>
            <a:ext cx="6300644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800" dirty="0">
                <a:solidFill>
                  <a:srgbClr val="00B050"/>
                </a:solidFill>
                <a:latin typeface="Elephant" panose="02020904090505020303" pitchFamily="18" charset="0"/>
              </a:rPr>
              <a:t>Crimean War (1853–1856)</a:t>
            </a:r>
          </a:p>
          <a:p>
            <a:pPr algn="r"/>
            <a:r>
              <a:rPr lang="en-GB" sz="2800" dirty="0">
                <a:solidFill>
                  <a:srgbClr val="00B050"/>
                </a:solidFill>
                <a:latin typeface="Elephant" panose="02020904090505020303" pitchFamily="18" charset="0"/>
              </a:rPr>
              <a:t>THE GREAT GAME</a:t>
            </a:r>
          </a:p>
          <a:p>
            <a:pPr algn="r"/>
            <a:r>
              <a:rPr lang="en-GB" sz="2000" b="1" dirty="0" smtClean="0"/>
              <a:t>also </a:t>
            </a:r>
            <a:r>
              <a:rPr lang="en-GB" sz="2000" b="1" dirty="0"/>
              <a:t>First Anglo-Afghan War (1839–1842), Second Anglo-Afghan War (1878–1880)</a:t>
            </a:r>
          </a:p>
          <a:p>
            <a:pPr algn="r"/>
            <a:r>
              <a:rPr lang="en-GB" sz="2000" i="1" dirty="0" smtClean="0"/>
              <a:t>Punch </a:t>
            </a:r>
            <a:r>
              <a:rPr lang="en-GB" sz="2000" dirty="0"/>
              <a:t>cartoons, November 30 1878, December 13 1911 </a:t>
            </a:r>
            <a:endParaRPr lang="en-GB" sz="2000" i="1" dirty="0"/>
          </a:p>
          <a:p>
            <a:pPr algn="r"/>
            <a:endParaRPr lang="en-GB" sz="1400" dirty="0"/>
          </a:p>
          <a:p>
            <a:pPr algn="r"/>
            <a:endParaRPr lang="en-GB" dirty="0">
              <a:solidFill>
                <a:srgbClr val="00B050"/>
              </a:solidFill>
            </a:endParaRPr>
          </a:p>
          <a:p>
            <a:pPr algn="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70" y="0"/>
            <a:ext cx="4824536" cy="3448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40670" y="3493659"/>
            <a:ext cx="22547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smtClean="0"/>
              <a:t>The </a:t>
            </a:r>
            <a:r>
              <a:rPr lang="en-GB" i="1" dirty="0"/>
              <a:t>Charge of the Light Brigade</a:t>
            </a:r>
            <a:r>
              <a:rPr lang="en-GB" dirty="0" smtClean="0"/>
              <a:t>, </a:t>
            </a:r>
            <a:r>
              <a:rPr lang="en-GB" dirty="0"/>
              <a:t>Thomas Jones Barker (1877)</a:t>
            </a:r>
            <a:endParaRPr lang="en-GB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3944" y="1994115"/>
            <a:ext cx="3614594" cy="476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512" y="2762650"/>
            <a:ext cx="5082916" cy="4000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43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4" y="3797324"/>
            <a:ext cx="4070548" cy="2825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40" y="2599841"/>
            <a:ext cx="2726060" cy="4022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0343" y="2599841"/>
            <a:ext cx="2744112" cy="4022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4" y="228599"/>
            <a:ext cx="6231633" cy="35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6456040" y="228599"/>
            <a:ext cx="5416624" cy="3200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3200" dirty="0">
                <a:solidFill>
                  <a:srgbClr val="00B050"/>
                </a:solidFill>
                <a:latin typeface="Elephant" panose="02020904090505020303" pitchFamily="18" charset="0"/>
              </a:rPr>
              <a:t>Crimean War (1853–1856)</a:t>
            </a:r>
          </a:p>
          <a:p>
            <a:pPr algn="r"/>
            <a:r>
              <a:rPr lang="en-GB" sz="3200" dirty="0">
                <a:solidFill>
                  <a:srgbClr val="00B050"/>
                </a:solidFill>
                <a:latin typeface="Elephant" panose="02020904090505020303" pitchFamily="18" charset="0"/>
              </a:rPr>
              <a:t>THE GREAT GAME</a:t>
            </a:r>
          </a:p>
          <a:p>
            <a:pPr algn="r"/>
            <a:r>
              <a:rPr lang="en-GB" sz="1400" dirty="0"/>
              <a:t>‘</a:t>
            </a:r>
            <a:r>
              <a:rPr lang="en-GB" sz="1400" dirty="0"/>
              <a:t>A war correspondent pays tribute to British dead in the </a:t>
            </a:r>
            <a:r>
              <a:rPr lang="en-GB" sz="1400" dirty="0"/>
              <a:t>Crimea’  (1855); trench scene (1855); ‘The Heroes of the Crimea (1856)</a:t>
            </a:r>
          </a:p>
          <a:p>
            <a:pPr algn="r"/>
            <a:endParaRPr lang="en-GB" sz="1400" dirty="0"/>
          </a:p>
          <a:p>
            <a:pPr algn="r"/>
            <a:r>
              <a:rPr lang="en-GB" sz="1400" dirty="0" smtClean="0"/>
              <a:t> </a:t>
            </a:r>
            <a:endParaRPr lang="en-GB" sz="1400" i="1" dirty="0"/>
          </a:p>
          <a:p>
            <a:pPr algn="r"/>
            <a:endParaRPr lang="en-GB" sz="1400" dirty="0"/>
          </a:p>
          <a:p>
            <a:pPr algn="r"/>
            <a:endParaRPr lang="en-GB" dirty="0">
              <a:solidFill>
                <a:srgbClr val="00B050"/>
              </a:solidFill>
            </a:endParaRPr>
          </a:p>
          <a:p>
            <a:pPr algn="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510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3363" y="-7788"/>
            <a:ext cx="5430838" cy="686578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801781" y="2774434"/>
            <a:ext cx="236151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Sir </a:t>
            </a:r>
            <a:r>
              <a:rPr lang="en-GB" sz="2800" dirty="0" smtClean="0"/>
              <a:t>Joseph</a:t>
            </a:r>
          </a:p>
          <a:p>
            <a:r>
              <a:rPr lang="en-GB" sz="2800" dirty="0" smtClean="0"/>
              <a:t>Noel Paton,</a:t>
            </a:r>
          </a:p>
          <a:p>
            <a:r>
              <a:rPr lang="en-GB" sz="2800" i="1" dirty="0" smtClean="0"/>
              <a:t>In Memoriam </a:t>
            </a:r>
            <a:r>
              <a:rPr lang="en-GB" sz="2800" dirty="0" smtClean="0"/>
              <a:t>(1858)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7369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2650" y="0"/>
            <a:ext cx="7277100" cy="683769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620931" y="2850634"/>
            <a:ext cx="236151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Edward Armitage,</a:t>
            </a:r>
          </a:p>
          <a:p>
            <a:r>
              <a:rPr lang="en-GB" sz="2800" i="1" dirty="0" smtClean="0"/>
              <a:t>Retribution </a:t>
            </a:r>
            <a:r>
              <a:rPr lang="en-GB" sz="2800" dirty="0" smtClean="0"/>
              <a:t>(1858)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4391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https://upload.wikimedia.org/wikipedia/commons/9/97/Havelock_Statue_Lond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529" y="378718"/>
            <a:ext cx="4143375" cy="552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81000" y="2854444"/>
            <a:ext cx="146652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Major General Sir Henry </a:t>
            </a:r>
            <a:r>
              <a:rPr lang="en-GB" dirty="0" smtClean="0"/>
              <a:t>Havelock (1795–1857)</a:t>
            </a:r>
          </a:p>
          <a:p>
            <a:r>
              <a:rPr lang="en-GB" dirty="0" smtClean="0"/>
              <a:t> </a:t>
            </a:r>
            <a:r>
              <a:rPr lang="en-GB" dirty="0"/>
              <a:t>Statue, Trafalgar Square, London; </a:t>
            </a:r>
            <a:r>
              <a:rPr lang="en-GB" i="1" dirty="0"/>
              <a:t>Illustrated London News </a:t>
            </a:r>
            <a:r>
              <a:rPr lang="en-GB" dirty="0"/>
              <a:t>tribute </a:t>
            </a:r>
            <a:r>
              <a:rPr lang="en-GB" dirty="0"/>
              <a:t>to </a:t>
            </a:r>
            <a:r>
              <a:rPr lang="en-GB" dirty="0"/>
              <a:t>Havelock (1858)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82241" y="359668"/>
            <a:ext cx="238493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Elephant" panose="02020904090505020303" pitchFamily="18" charset="0"/>
              </a:rPr>
              <a:t>Havelock as Imperial Hero</a:t>
            </a:r>
          </a:p>
          <a:p>
            <a:endParaRPr lang="en-GB" sz="3600" dirty="0">
              <a:solidFill>
                <a:srgbClr val="FF0000"/>
              </a:solidFill>
              <a:latin typeface="Elephant" panose="02020904090505020303" pitchFamily="18" charset="0"/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590" y="378718"/>
            <a:ext cx="6010410" cy="570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720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Consequences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Government of India Act </a:t>
            </a:r>
            <a:r>
              <a:rPr lang="en-GB" dirty="0" smtClean="0"/>
              <a:t>1858 – dissolution of East India Company:</a:t>
            </a:r>
          </a:p>
          <a:p>
            <a:endParaRPr lang="en-GB" dirty="0" smtClean="0"/>
          </a:p>
          <a:p>
            <a:r>
              <a:rPr lang="en-GB" dirty="0" smtClean="0"/>
              <a:t>Company territories, properties and other assets in </a:t>
            </a:r>
            <a:r>
              <a:rPr lang="en-GB" dirty="0"/>
              <a:t>India </a:t>
            </a:r>
            <a:r>
              <a:rPr lang="en-GB" dirty="0" smtClean="0"/>
              <a:t>ceded to Queen Victoria, governed in her name </a:t>
            </a:r>
          </a:p>
          <a:p>
            <a:r>
              <a:rPr lang="en-GB" dirty="0" smtClean="0"/>
              <a:t>Secretary </a:t>
            </a:r>
            <a:r>
              <a:rPr lang="en-GB" dirty="0"/>
              <a:t>of State </a:t>
            </a:r>
            <a:r>
              <a:rPr lang="en-GB" dirty="0" smtClean="0"/>
              <a:t>for India received </a:t>
            </a:r>
            <a:r>
              <a:rPr lang="en-GB" dirty="0"/>
              <a:t>the powers and duties of the Company's Court of Directors. </a:t>
            </a:r>
            <a:endParaRPr lang="en-GB" dirty="0" smtClean="0"/>
          </a:p>
          <a:p>
            <a:r>
              <a:rPr lang="en-GB" dirty="0" smtClean="0"/>
              <a:t>Crown </a:t>
            </a:r>
            <a:r>
              <a:rPr lang="en-GB" dirty="0"/>
              <a:t>was empowered to appoint a Governor-General and the Governors of the </a:t>
            </a:r>
            <a:r>
              <a:rPr lang="en-GB" dirty="0" smtClean="0"/>
              <a:t>Presidencies (later Provinces)</a:t>
            </a:r>
            <a:endParaRPr lang="en-GB" dirty="0"/>
          </a:p>
          <a:p>
            <a:r>
              <a:rPr lang="en-GB" dirty="0"/>
              <a:t>An Indian Civil Service was to be created under the control of the Secretary </a:t>
            </a:r>
            <a:r>
              <a:rPr lang="en-GB" dirty="0" smtClean="0"/>
              <a:t>of State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40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-71438"/>
            <a:ext cx="8447314" cy="692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4596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092078" y="1690688"/>
            <a:ext cx="198483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 smtClean="0"/>
              <a:t>Punch</a:t>
            </a:r>
            <a:r>
              <a:rPr lang="en-GB" dirty="0" smtClean="0"/>
              <a:t>, </a:t>
            </a:r>
          </a:p>
          <a:p>
            <a:r>
              <a:rPr lang="en-GB" dirty="0" smtClean="0"/>
              <a:t>April, 15 </a:t>
            </a:r>
            <a:r>
              <a:rPr lang="en-GB" dirty="0"/>
              <a:t>April 1876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6314" y="1027906"/>
            <a:ext cx="3897290" cy="5683137"/>
          </a:xfrm>
          <a:prstGeom prst="rect">
            <a:avLst/>
          </a:prstGeom>
        </p:spPr>
      </p:pic>
      <p:pic>
        <p:nvPicPr>
          <p:cNvPr id="1026" name="Picture 2" descr="New Crowns for Old On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60" y="1156110"/>
            <a:ext cx="3732221" cy="555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smtClean="0">
                <a:latin typeface="Elephant" panose="02020904090505020303" pitchFamily="18" charset="0"/>
              </a:rPr>
              <a:t>Queen Victoria Crowned Empress of India, 1876</a:t>
            </a:r>
            <a:endParaRPr lang="en-GB" dirty="0"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3247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British Explanations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3600" dirty="0" smtClean="0"/>
              <a:t>“</a:t>
            </a:r>
            <a:r>
              <a:rPr lang="en-GB" sz="3600" dirty="0"/>
              <a:t>It appears to be now accepted as a fact that it was the result of a vast </a:t>
            </a:r>
            <a:r>
              <a:rPr lang="en-GB" sz="3600" dirty="0" err="1"/>
              <a:t>Mahomedan</a:t>
            </a:r>
            <a:r>
              <a:rPr lang="en-GB" sz="3600" dirty="0"/>
              <a:t> conspiracy long organised, and having for its object the re-establishment of its ancient dominion. The </a:t>
            </a:r>
            <a:r>
              <a:rPr lang="en-GB" sz="3600" dirty="0" err="1"/>
              <a:t>Brahminical</a:t>
            </a:r>
            <a:r>
              <a:rPr lang="en-GB" sz="3600" dirty="0"/>
              <a:t> element in Indian society combined with the </a:t>
            </a:r>
            <a:r>
              <a:rPr lang="en-GB" sz="3600" dirty="0" err="1"/>
              <a:t>Mahomedan</a:t>
            </a:r>
            <a:r>
              <a:rPr lang="en-GB" sz="3600" dirty="0"/>
              <a:t> for one common purpose, namely, the extermination of the British race</a:t>
            </a:r>
            <a:r>
              <a:rPr lang="en-GB" sz="3600" dirty="0" smtClean="0"/>
              <a:t>.”</a:t>
            </a:r>
            <a:endParaRPr lang="en-GB" sz="3600" dirty="0"/>
          </a:p>
          <a:p>
            <a:pPr algn="r">
              <a:buFontTx/>
              <a:buChar char="-"/>
            </a:pPr>
            <a:r>
              <a:rPr lang="en-GB" i="1" dirty="0" smtClean="0"/>
              <a:t>Bentley's </a:t>
            </a:r>
            <a:r>
              <a:rPr lang="en-GB" i="1" dirty="0"/>
              <a:t>Miscellany, </a:t>
            </a:r>
            <a:r>
              <a:rPr lang="en-GB" dirty="0"/>
              <a:t>43 </a:t>
            </a:r>
            <a:r>
              <a:rPr lang="en-GB" dirty="0" smtClean="0"/>
              <a:t>(February 1858</a:t>
            </a:r>
            <a:r>
              <a:rPr lang="en-GB" dirty="0"/>
              <a:t>), </a:t>
            </a:r>
            <a:r>
              <a:rPr lang="en-GB" dirty="0" smtClean="0"/>
              <a:t>p. 122, cited by </a:t>
            </a:r>
            <a:r>
              <a:rPr lang="en-GB" dirty="0"/>
              <a:t>Kim A</a:t>
            </a:r>
            <a:r>
              <a:rPr lang="en-GB" i="1" dirty="0"/>
              <a:t> </a:t>
            </a:r>
            <a:r>
              <a:rPr lang="en-GB" dirty="0"/>
              <a:t>Wagner, </a:t>
            </a:r>
            <a:r>
              <a:rPr lang="en-GB" i="1" dirty="0"/>
              <a:t>The Great Fear of 1857: Rumours, Conspiracies and the Making of the Indian Uprising </a:t>
            </a:r>
            <a:r>
              <a:rPr lang="en-GB" dirty="0"/>
              <a:t>(Oxford: Peter Lang, 2010), </a:t>
            </a:r>
            <a:r>
              <a:rPr lang="en-GB" dirty="0" smtClean="0"/>
              <a:t>p. 1</a:t>
            </a:r>
          </a:p>
          <a:p>
            <a:pPr>
              <a:buFontTx/>
              <a:buChar char="-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1982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Thugs </a:t>
            </a:r>
            <a:endParaRPr lang="en-GB" dirty="0">
              <a:latin typeface="Elephant" panose="02020904090505020303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690688"/>
            <a:ext cx="4446928" cy="447726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1976" y="1690688"/>
            <a:ext cx="7337894" cy="447726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043020" y="5844784"/>
            <a:ext cx="2771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 smtClean="0"/>
              <a:t>1837 images of </a:t>
            </a:r>
            <a:r>
              <a:rPr lang="en-GB" dirty="0" err="1" smtClean="0"/>
              <a:t>Thuggee</a:t>
            </a:r>
            <a:r>
              <a:rPr lang="en-GB" dirty="0" smtClean="0"/>
              <a:t> killings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9656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7134"/>
          <a:stretch/>
        </p:blipFill>
        <p:spPr>
          <a:xfrm>
            <a:off x="4171950" y="337441"/>
            <a:ext cx="4267200" cy="621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86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62" y="171448"/>
            <a:ext cx="3943647" cy="61912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3911" y="171448"/>
            <a:ext cx="3936754" cy="619125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5868" y="171449"/>
            <a:ext cx="3936754" cy="6191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64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3901" y="380094"/>
            <a:ext cx="4395597" cy="33165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74172" y="380094"/>
            <a:ext cx="6602185" cy="63430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Vinayak</a:t>
            </a: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Damodar</a:t>
            </a:r>
            <a:r>
              <a:rPr lang="en-GB" sz="2000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000" i="1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Indian War of Independence of 1857</a:t>
            </a:r>
            <a:r>
              <a:rPr lang="en-GB" sz="2000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(Bombay: </a:t>
            </a:r>
            <a:r>
              <a:rPr lang="en-GB" sz="2000" dirty="0" err="1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Sethani</a:t>
            </a:r>
            <a:r>
              <a:rPr lang="en-GB" sz="2000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Kampani</a:t>
            </a:r>
            <a:r>
              <a:rPr lang="en-GB" sz="2000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1909), pp. </a:t>
            </a: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85–89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does </a:t>
            </a:r>
            <a:r>
              <a:rPr lang="en-GB" sz="2000" dirty="0" err="1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identify as some of the key causes and impulses which inspired the 1857 rebellion? And how do they compare and contrast with British colonial interpretations?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000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lang="en-GB" sz="2000" dirty="0" err="1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what happened at </a:t>
            </a:r>
            <a:r>
              <a:rPr lang="en-GB" sz="2000" dirty="0" err="1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Barrackpore</a:t>
            </a: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1857 and why is it significant?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000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lang="en-GB" sz="2000" dirty="0" err="1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who was </a:t>
            </a:r>
            <a:r>
              <a:rPr lang="en-GB" sz="2000" dirty="0" err="1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Mangal</a:t>
            </a:r>
            <a:r>
              <a:rPr lang="en-GB" sz="2000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Pandey, and why was he significant? What does he tell the reader about his background?</a:t>
            </a:r>
            <a:r>
              <a:rPr lang="en-GB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GB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 smtClean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3901" y="3696605"/>
            <a:ext cx="1922034" cy="28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995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1864</Words>
  <Application>Microsoft Office PowerPoint</Application>
  <PresentationFormat>Widescreen</PresentationFormat>
  <Paragraphs>302</Paragraphs>
  <Slides>39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Arial</vt:lpstr>
      <vt:lpstr>Calibri</vt:lpstr>
      <vt:lpstr>Calibri Light</vt:lpstr>
      <vt:lpstr>Elephant</vt:lpstr>
      <vt:lpstr>Linux Libertine</vt:lpstr>
      <vt:lpstr>Times New Roman</vt:lpstr>
      <vt:lpstr>Office Theme</vt:lpstr>
      <vt:lpstr>1_Office Theme</vt:lpstr>
      <vt:lpstr>Britain in India and the 1857 ‘Mutiny’</vt:lpstr>
      <vt:lpstr>Siege of Seringapatam, 5 April – 4 May 1799</vt:lpstr>
      <vt:lpstr>Tipu’s Tiger and Seringapatam Jewels Victoria &amp; Albert Museum</vt:lpstr>
      <vt:lpstr>PowerPoint Presentation</vt:lpstr>
      <vt:lpstr>PowerPoint Presentation</vt:lpstr>
      <vt:lpstr>PowerPoint Presentation</vt:lpstr>
      <vt:lpstr>Looting the Summer Palace, Second Opium War, 1860</vt:lpstr>
      <vt:lpstr>PowerPoint Presentation</vt:lpstr>
      <vt:lpstr>PowerPoint Presentation</vt:lpstr>
      <vt:lpstr>Siege of Seringapatam, 5 April – 4 May 1799</vt:lpstr>
      <vt:lpstr>Arthur Wellesley, 1st Duke of Wellington (1769–1852)</vt:lpstr>
      <vt:lpstr>Indian Armies</vt:lpstr>
      <vt:lpstr>PowerPoint Presentation</vt:lpstr>
      <vt:lpstr>PowerPoint Presentation</vt:lpstr>
      <vt:lpstr>PowerPoint Presentation</vt:lpstr>
      <vt:lpstr>PowerPoint Presentation</vt:lpstr>
      <vt:lpstr>Vellore Sepoy Mutiny 1806</vt:lpstr>
      <vt:lpstr>‘Kala Pani’ (‘Black Water’)</vt:lpstr>
      <vt:lpstr>‘Kala Pani’ (‘Black Water’)</vt:lpstr>
      <vt:lpstr>1834 General Order – admits other ethnic groups besides Hindus and Muslims into Indian armies </vt:lpstr>
      <vt:lpstr>Enfield Rifle</vt:lpstr>
      <vt:lpstr>Mangal Pandey (1827–1857) 34th Bengal Native Infantry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Consequences</vt:lpstr>
      <vt:lpstr>PowerPoint Presentation</vt:lpstr>
      <vt:lpstr>PowerPoint Presentation</vt:lpstr>
      <vt:lpstr>British Explanations</vt:lpstr>
      <vt:lpstr>Thugs 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23</cp:revision>
  <cp:lastPrinted>2019-05-20T11:47:11Z</cp:lastPrinted>
  <dcterms:created xsi:type="dcterms:W3CDTF">2019-05-17T11:47:35Z</dcterms:created>
  <dcterms:modified xsi:type="dcterms:W3CDTF">2019-05-20T12:48:04Z</dcterms:modified>
</cp:coreProperties>
</file>