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2"/>
  </p:notesMasterIdLst>
  <p:sldIdLst>
    <p:sldId id="278" r:id="rId2"/>
    <p:sldId id="279" r:id="rId3"/>
    <p:sldId id="280"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97" r:id="rId21"/>
    <p:sldId id="256" r:id="rId22"/>
    <p:sldId id="259" r:id="rId23"/>
    <p:sldId id="258" r:id="rId24"/>
    <p:sldId id="257" r:id="rId25"/>
    <p:sldId id="260" r:id="rId26"/>
    <p:sldId id="261" r:id="rId27"/>
    <p:sldId id="262" r:id="rId28"/>
    <p:sldId id="263" r:id="rId29"/>
    <p:sldId id="265" r:id="rId30"/>
    <p:sldId id="267" r:id="rId31"/>
    <p:sldId id="268" r:id="rId32"/>
    <p:sldId id="269" r:id="rId33"/>
    <p:sldId id="270" r:id="rId34"/>
    <p:sldId id="271" r:id="rId35"/>
    <p:sldId id="272" r:id="rId36"/>
    <p:sldId id="273" r:id="rId37"/>
    <p:sldId id="274" r:id="rId38"/>
    <p:sldId id="275" r:id="rId39"/>
    <p:sldId id="276" r:id="rId40"/>
    <p:sldId id="277"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DF6BC5-3084-4E81-B183-A8E685C2B2F2}" v="53" dt="2019-01-16T01:36:40.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9651" autoAdjust="0"/>
  </p:normalViewPr>
  <p:slideViewPr>
    <p:cSldViewPr snapToGrid="0">
      <p:cViewPr varScale="1">
        <p:scale>
          <a:sx n="92" d="100"/>
          <a:sy n="92" d="100"/>
        </p:scale>
        <p:origin x="70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1636F5-334C-4647-911A-0423A02BF993}" type="datetimeFigureOut">
              <a:rPr lang="en-GB" smtClean="0"/>
              <a:t>17/01/2019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4D22BC-86DD-4DF8-B4C0-810509B5D843}" type="slidenum">
              <a:rPr lang="en-GB" smtClean="0"/>
              <a:t>‹#›</a:t>
            </a:fld>
            <a:endParaRPr lang="en-GB"/>
          </a:p>
        </p:txBody>
      </p:sp>
    </p:spTree>
    <p:extLst>
      <p:ext uri="{BB962C8B-B14F-4D97-AF65-F5344CB8AC3E}">
        <p14:creationId xmlns:p14="http://schemas.microsoft.com/office/powerpoint/2010/main" val="6973175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8E2283E-2B53-4C4A-A99A-25DA32D6C793}" type="slidenum">
              <a:rPr lang="en-GB" smtClean="0"/>
              <a:t>10</a:t>
            </a:fld>
            <a:endParaRPr lang="en-GB"/>
          </a:p>
        </p:txBody>
      </p:sp>
    </p:spTree>
    <p:extLst>
      <p:ext uri="{BB962C8B-B14F-4D97-AF65-F5344CB8AC3E}">
        <p14:creationId xmlns:p14="http://schemas.microsoft.com/office/powerpoint/2010/main" val="12059879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this section of the presentation I will be presenting the market research carried out behind our product idea Grab-A-Table.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Neil Salkind [9] explains that researching provides us with the necessary understanding to make a decision based on data and not personal opinion, and also discusses how research is generally conducted so that the user can acquire a clear understanding of the concepts of a topic.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determine whether there is a market for Grab-A-Table I have carried out market research into three different areas discussed by Entrupener.com [1]. These areas are: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Industry information – Involves looking into two major </a:t>
            </a:r>
            <a:r>
              <a:rPr lang="en-GB" sz="1200" kern="1200" dirty="0" smtClean="0">
                <a:solidFill>
                  <a:schemeClr val="tx1"/>
                </a:solidFill>
                <a:effectLst/>
                <a:latin typeface="+mn-lt"/>
                <a:ea typeface="+mn-ea"/>
                <a:cs typeface="+mn-cs"/>
              </a:rPr>
              <a:t>industries affecting </a:t>
            </a:r>
            <a:r>
              <a:rPr lang="en-GB" sz="1200" kern="1200" dirty="0">
                <a:solidFill>
                  <a:schemeClr val="tx1"/>
                </a:solidFill>
                <a:effectLst/>
                <a:latin typeface="+mn-lt"/>
                <a:ea typeface="+mn-ea"/>
                <a:cs typeface="+mn-cs"/>
              </a:rPr>
              <a:t>the successfulness of Grab-A-Table, these being; the mobile application </a:t>
            </a:r>
            <a:r>
              <a:rPr lang="en-GB" sz="1200" kern="1200" dirty="0" smtClean="0">
                <a:solidFill>
                  <a:schemeClr val="tx1"/>
                </a:solidFill>
                <a:effectLst/>
                <a:latin typeface="+mn-lt"/>
                <a:ea typeface="+mn-ea"/>
                <a:cs typeface="+mn-cs"/>
              </a:rPr>
              <a:t>and </a:t>
            </a:r>
            <a:r>
              <a:rPr lang="en-GB" sz="1200" kern="1200" dirty="0">
                <a:solidFill>
                  <a:schemeClr val="tx1"/>
                </a:solidFill>
                <a:effectLst/>
                <a:latin typeface="+mn-lt"/>
                <a:ea typeface="+mn-ea"/>
                <a:cs typeface="+mn-cs"/>
              </a:rPr>
              <a:t>the restaurant industry.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competition– Involves looking at applications that are like Grab-A-Table.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The target market – Involves looking into the consumers as well as the restaurants that could benefit from using Grab-A-Table.</a:t>
            </a:r>
          </a:p>
        </p:txBody>
      </p:sp>
      <p:sp>
        <p:nvSpPr>
          <p:cNvPr id="4" name="Slide Number Placeholder 3"/>
          <p:cNvSpPr>
            <a:spLocks noGrp="1"/>
          </p:cNvSpPr>
          <p:nvPr>
            <p:ph type="sldNum" sz="quarter" idx="5"/>
          </p:nvPr>
        </p:nvSpPr>
        <p:spPr/>
        <p:txBody>
          <a:bodyPr/>
          <a:lstStyle/>
          <a:p>
            <a:fld id="{58E2283E-2B53-4C4A-A99A-25DA32D6C793}" type="slidenum">
              <a:rPr lang="en-GB" smtClean="0"/>
              <a:t>12</a:t>
            </a:fld>
            <a:endParaRPr lang="en-GB"/>
          </a:p>
        </p:txBody>
      </p:sp>
    </p:spTree>
    <p:extLst>
      <p:ext uri="{BB962C8B-B14F-4D97-AF65-F5344CB8AC3E}">
        <p14:creationId xmlns:p14="http://schemas.microsoft.com/office/powerpoint/2010/main" val="1561943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you can see from this image sourced from </a:t>
            </a:r>
            <a:r>
              <a:rPr lang="en-GB" sz="1200" kern="1200" dirty="0" err="1">
                <a:solidFill>
                  <a:schemeClr val="tx1"/>
                </a:solidFill>
                <a:effectLst/>
                <a:latin typeface="+mn-lt"/>
                <a:ea typeface="+mn-ea"/>
                <a:cs typeface="+mn-cs"/>
              </a:rPr>
              <a:t>Statasia</a:t>
            </a:r>
            <a:r>
              <a:rPr lang="en-GB" sz="1200" kern="1200" dirty="0">
                <a:solidFill>
                  <a:schemeClr val="tx1"/>
                </a:solidFill>
                <a:effectLst/>
                <a:latin typeface="+mn-lt"/>
                <a:ea typeface="+mn-ea"/>
                <a:cs typeface="+mn-cs"/>
              </a:rPr>
              <a:t>, in the year 2017 the estimated downloads for mobile applications was at around 178.1 billion, and in 2022 the predicted amount of downloaded mobile apps is at around 258 billion, meaning that the growth of downloaded apps has increased by around 80 billion within 5 years.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Here is another image sourced from </a:t>
            </a:r>
            <a:r>
              <a:rPr lang="en-GB" sz="1200" kern="1200" dirty="0" err="1">
                <a:solidFill>
                  <a:schemeClr val="tx1"/>
                </a:solidFill>
                <a:effectLst/>
                <a:latin typeface="+mn-lt"/>
                <a:ea typeface="+mn-ea"/>
                <a:cs typeface="+mn-cs"/>
              </a:rPr>
              <a:t>Supercretion</a:t>
            </a:r>
            <a:r>
              <a:rPr lang="en-GB" sz="1200" kern="1200" dirty="0">
                <a:solidFill>
                  <a:schemeClr val="tx1"/>
                </a:solidFill>
                <a:effectLst/>
                <a:latin typeface="+mn-lt"/>
                <a:ea typeface="+mn-ea"/>
                <a:cs typeface="+mn-cs"/>
              </a:rPr>
              <a:t> which </a:t>
            </a:r>
            <a:r>
              <a:rPr lang="en-GB" sz="1200" kern="1200" dirty="0" smtClean="0">
                <a:solidFill>
                  <a:schemeClr val="tx1"/>
                </a:solidFill>
                <a:effectLst/>
                <a:latin typeface="+mn-lt"/>
                <a:ea typeface="+mn-ea"/>
                <a:cs typeface="+mn-cs"/>
              </a:rPr>
              <a:t>shows the </a:t>
            </a:r>
            <a:r>
              <a:rPr lang="en-GB" sz="1200" kern="1200" dirty="0">
                <a:solidFill>
                  <a:schemeClr val="tx1"/>
                </a:solidFill>
                <a:effectLst/>
                <a:latin typeface="+mn-lt"/>
                <a:ea typeface="+mn-ea"/>
                <a:cs typeface="+mn-cs"/>
              </a:rPr>
              <a:t>number of smartphone users globally, as you can see there is a significant incline to the number of smartphone users each year.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From these images we can see that the mobile application industry is growing at rapid speed and many people own or will own smartphones, this will increase the likelihood of our application being used by the majority of people within the </a:t>
            </a:r>
            <a:r>
              <a:rPr lang="en-GB" sz="1200" kern="1200" dirty="0" smtClean="0">
                <a:solidFill>
                  <a:schemeClr val="tx1"/>
                </a:solidFill>
                <a:effectLst/>
                <a:latin typeface="+mn-lt"/>
                <a:ea typeface="+mn-ea"/>
                <a:cs typeface="+mn-cs"/>
              </a:rPr>
              <a:t>area. </a:t>
            </a:r>
            <a:endParaRPr lang="en-GB" sz="1200" kern="1200" dirty="0">
              <a:solidFill>
                <a:schemeClr val="tx1"/>
              </a:solidFill>
              <a:effectLst/>
              <a:latin typeface="+mn-lt"/>
              <a:ea typeface="+mn-ea"/>
              <a:cs typeface="+mn-cs"/>
            </a:endParaRPr>
          </a:p>
          <a:p>
            <a:r>
              <a:rPr lang="en-GB" dirty="0"/>
              <a:t/>
            </a:r>
            <a:br>
              <a:rPr lang="en-GB" dirty="0"/>
            </a:br>
            <a:endParaRPr lang="en-GB" dirty="0"/>
          </a:p>
        </p:txBody>
      </p:sp>
      <p:sp>
        <p:nvSpPr>
          <p:cNvPr id="4" name="Slide Number Placeholder 3"/>
          <p:cNvSpPr>
            <a:spLocks noGrp="1"/>
          </p:cNvSpPr>
          <p:nvPr>
            <p:ph type="sldNum" sz="quarter" idx="10"/>
          </p:nvPr>
        </p:nvSpPr>
        <p:spPr/>
        <p:txBody>
          <a:bodyPr/>
          <a:lstStyle/>
          <a:p>
            <a:fld id="{58E2283E-2B53-4C4A-A99A-25DA32D6C793}" type="slidenum">
              <a:rPr lang="en-GB" smtClean="0"/>
              <a:t>13</a:t>
            </a:fld>
            <a:endParaRPr lang="en-GB"/>
          </a:p>
        </p:txBody>
      </p:sp>
    </p:spTree>
    <p:extLst>
      <p:ext uri="{BB962C8B-B14F-4D97-AF65-F5344CB8AC3E}">
        <p14:creationId xmlns:p14="http://schemas.microsoft.com/office/powerpoint/2010/main" val="2047115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Mathew Griffiths from Rewards Network [2], the revenue for the restaurant industry was estimated at around $798.1 billion in 2017 and as you can see from the image by the natural restaurant association, the growth of the revenue within the restaurant industry has grown significantly and is very likely that the revenue will continue to grow, especially with the integration of technology.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Small businesses within the restaurant industry are our primary targets as this will benefit the restaurants greatly. Chris Meier [3] lists the significant benefits to businesses (especially small businesses) from making use of mobile applications, some of the benefits include:</a:t>
            </a:r>
          </a:p>
          <a:p>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Growth in bookings - People are </a:t>
            </a:r>
            <a:r>
              <a:rPr lang="en-GB" sz="1200" kern="1200" dirty="0" smtClean="0">
                <a:solidFill>
                  <a:schemeClr val="tx1"/>
                </a:solidFill>
                <a:effectLst/>
                <a:latin typeface="+mn-lt"/>
                <a:ea typeface="+mn-ea"/>
                <a:cs typeface="+mn-cs"/>
              </a:rPr>
              <a:t>getting more </a:t>
            </a:r>
            <a:r>
              <a:rPr lang="en-GB" sz="1200" kern="1200" dirty="0">
                <a:solidFill>
                  <a:schemeClr val="tx1"/>
                </a:solidFill>
                <a:effectLst/>
                <a:latin typeface="+mn-lt"/>
                <a:ea typeface="+mn-ea"/>
                <a:cs typeface="+mn-cs"/>
              </a:rPr>
              <a:t>comfortable completing </a:t>
            </a:r>
            <a:r>
              <a:rPr lang="en-GB" sz="1200" kern="1200" dirty="0" smtClean="0">
                <a:solidFill>
                  <a:schemeClr val="tx1"/>
                </a:solidFill>
                <a:effectLst/>
                <a:latin typeface="+mn-lt"/>
                <a:ea typeface="+mn-ea"/>
                <a:cs typeface="+mn-cs"/>
              </a:rPr>
              <a:t>tasks</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online</a:t>
            </a:r>
            <a:r>
              <a:rPr lang="en-GB" sz="1200" kern="1200" dirty="0">
                <a:solidFill>
                  <a:schemeClr val="tx1"/>
                </a:solidFill>
                <a:effectLst/>
                <a:latin typeface="+mn-lt"/>
                <a:ea typeface="+mn-ea"/>
                <a:cs typeface="+mn-cs"/>
              </a:rPr>
              <a:t>, and by using push notifications the business can confirm online </a:t>
            </a:r>
            <a:r>
              <a:rPr lang="en-GB" sz="1200" kern="1200" dirty="0" smtClean="0">
                <a:solidFill>
                  <a:schemeClr val="tx1"/>
                </a:solidFill>
                <a:effectLst/>
                <a:latin typeface="+mn-lt"/>
                <a:ea typeface="+mn-ea"/>
                <a:cs typeface="+mn-cs"/>
              </a:rPr>
              <a:t>bookings, </a:t>
            </a:r>
            <a:r>
              <a:rPr lang="en-GB" sz="1200" kern="1200" dirty="0">
                <a:solidFill>
                  <a:schemeClr val="tx1"/>
                </a:solidFill>
                <a:effectLst/>
                <a:latin typeface="+mn-lt"/>
                <a:ea typeface="+mn-ea"/>
                <a:cs typeface="+mn-cs"/>
              </a:rPr>
              <a:t>remind customers of bookings etc., thus increasing the overall growth in bookings.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Requiring less staff to manage bookings - Restaurants that make use of an application to manage bookings will not have to hire someone to tend the telephone, manage and confirm bookings and manage a waiting list.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Increasing customer loyalty – By using a mobile application, it is possible to setup a digital loyalty program which is very convenient for the user as registration and collecting </a:t>
            </a:r>
            <a:r>
              <a:rPr lang="en-GB" sz="1200" kern="1200" dirty="0" smtClean="0">
                <a:solidFill>
                  <a:schemeClr val="tx1"/>
                </a:solidFill>
                <a:effectLst/>
                <a:latin typeface="+mn-lt"/>
                <a:ea typeface="+mn-ea"/>
                <a:cs typeface="+mn-cs"/>
              </a:rPr>
              <a:t>points</a:t>
            </a:r>
            <a:r>
              <a:rPr lang="en-GB" sz="1200" kern="1200" baseline="0" dirty="0" smtClean="0">
                <a:solidFill>
                  <a:schemeClr val="tx1"/>
                </a:solidFill>
                <a:effectLst/>
                <a:latin typeface="+mn-lt"/>
                <a:ea typeface="+mn-ea"/>
                <a:cs typeface="+mn-cs"/>
              </a:rPr>
              <a:t> and </a:t>
            </a:r>
            <a:r>
              <a:rPr lang="en-GB" sz="1200" kern="1200" dirty="0" smtClean="0">
                <a:solidFill>
                  <a:schemeClr val="tx1"/>
                </a:solidFill>
                <a:effectLst/>
                <a:latin typeface="+mn-lt"/>
                <a:ea typeface="+mn-ea"/>
                <a:cs typeface="+mn-cs"/>
              </a:rPr>
              <a:t>recording </a:t>
            </a:r>
            <a:r>
              <a:rPr lang="en-GB" sz="1200" kern="1200" dirty="0">
                <a:solidFill>
                  <a:schemeClr val="tx1"/>
                </a:solidFill>
                <a:effectLst/>
                <a:latin typeface="+mn-lt"/>
                <a:ea typeface="+mn-ea"/>
                <a:cs typeface="+mn-cs"/>
              </a:rPr>
              <a:t>visits is done in the app. </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Boosting the businesses brand – According to Chris Meier, for a customer to become aware of a brand they need to be exposed to it at least 10 times. Through creating a mobile application, users will be reminded of the </a:t>
            </a:r>
            <a:r>
              <a:rPr lang="en-GB" sz="1200" kern="1200" dirty="0" err="1">
                <a:solidFill>
                  <a:schemeClr val="tx1"/>
                </a:solidFill>
                <a:effectLst/>
                <a:latin typeface="+mn-lt"/>
                <a:ea typeface="+mn-ea"/>
                <a:cs typeface="+mn-cs"/>
              </a:rPr>
              <a:t>restaruants</a:t>
            </a:r>
            <a:r>
              <a:rPr lang="en-GB" sz="1200" kern="1200" dirty="0">
                <a:solidFill>
                  <a:schemeClr val="tx1"/>
                </a:solidFill>
                <a:effectLst/>
                <a:latin typeface="+mn-lt"/>
                <a:ea typeface="+mn-ea"/>
                <a:cs typeface="+mn-cs"/>
              </a:rPr>
              <a:t> brand through the app icon on their device almost every time they use their device.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p:txBody>
      </p:sp>
      <p:sp>
        <p:nvSpPr>
          <p:cNvPr id="4" name="Slide Number Placeholder 3"/>
          <p:cNvSpPr>
            <a:spLocks noGrp="1"/>
          </p:cNvSpPr>
          <p:nvPr>
            <p:ph type="sldNum" sz="quarter" idx="10"/>
          </p:nvPr>
        </p:nvSpPr>
        <p:spPr/>
        <p:txBody>
          <a:bodyPr/>
          <a:lstStyle/>
          <a:p>
            <a:fld id="{58E2283E-2B53-4C4A-A99A-25DA32D6C793}" type="slidenum">
              <a:rPr lang="en-GB" smtClean="0"/>
              <a:t>14</a:t>
            </a:fld>
            <a:endParaRPr lang="en-GB"/>
          </a:p>
        </p:txBody>
      </p:sp>
    </p:spTree>
    <p:extLst>
      <p:ext uri="{BB962C8B-B14F-4D97-AF65-F5344CB8AC3E}">
        <p14:creationId xmlns:p14="http://schemas.microsoft.com/office/powerpoint/2010/main" val="39673477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lots of applications similar to Grab-A-Table, some of these applications include:</a:t>
            </a:r>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OpenTable</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[4] is an application that allows users to book a table. However the results in the West Wales area only shows 2 places: Blas (</a:t>
            </a:r>
            <a:r>
              <a:rPr lang="en-GB" sz="1200" kern="1200" dirty="0" err="1">
                <a:solidFill>
                  <a:schemeClr val="tx1"/>
                </a:solidFill>
                <a:effectLst/>
                <a:latin typeface="+mn-lt"/>
                <a:ea typeface="+mn-ea"/>
                <a:cs typeface="+mn-cs"/>
              </a:rPr>
              <a:t>St.Davids</a:t>
            </a:r>
            <a:r>
              <a:rPr lang="en-GB" sz="1200" kern="1200" dirty="0">
                <a:solidFill>
                  <a:schemeClr val="tx1"/>
                </a:solidFill>
                <a:effectLst/>
                <a:latin typeface="+mn-lt"/>
                <a:ea typeface="+mn-ea"/>
                <a:cs typeface="+mn-cs"/>
              </a:rPr>
              <a:t>) and Frankie &amp; Bennies (Carmarthen).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Subway </a:t>
            </a:r>
            <a:r>
              <a:rPr lang="en-GB" sz="1200" kern="1200" dirty="0" err="1">
                <a:solidFill>
                  <a:schemeClr val="tx1"/>
                </a:solidFill>
                <a:effectLst/>
                <a:latin typeface="+mn-lt"/>
                <a:ea typeface="+mn-ea"/>
                <a:cs typeface="+mn-cs"/>
              </a:rPr>
              <a:t>Subcard</a:t>
            </a:r>
            <a:r>
              <a:rPr lang="en-GB" sz="1200" kern="1200" dirty="0">
                <a:solidFill>
                  <a:schemeClr val="tx1"/>
                </a:solidFill>
                <a:effectLst/>
                <a:latin typeface="+mn-lt"/>
                <a:ea typeface="+mn-ea"/>
                <a:cs typeface="+mn-cs"/>
              </a:rPr>
              <a:t> [5] is an application that</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allows users to scan in store to collect free points with each purchase, the user can then trade the points in for free food.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Wetherspoons [6] is probably the application most similar to ours and allows user to book a table and order their food, however this can only be done for restaurants owned by Wetherspoons. </a:t>
            </a:r>
          </a:p>
          <a:p>
            <a:pPr marL="17145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Deliveroo [7] allows users to order food from a range of restaurants, the food is then collected by someone working with Deliveroo and delivered to your door.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conclusion, Wetherspoons is the most similar application to Grab-A-Table as you can order food and book a table with the app, however the restaurants shown are limited to only Wetherspoons. OpenTable focus on table reservations but they do not provide the option to order food and very few restaurants are shown in West Wales. Deliveroo is also similar to our app as it allows users to order food from their restaurants, however they cannot eat in when using this app. Grab-A-Table is different as it will focus on restaurants within West Wales and allow for table booking and food ordering for all restaurants </a:t>
            </a:r>
            <a:r>
              <a:rPr lang="en-GB" sz="1200" kern="1200" dirty="0" smtClean="0">
                <a:solidFill>
                  <a:schemeClr val="tx1"/>
                </a:solidFill>
                <a:effectLst/>
                <a:latin typeface="+mn-lt"/>
                <a:ea typeface="+mn-ea"/>
                <a:cs typeface="+mn-cs"/>
              </a:rPr>
              <a:t>on </a:t>
            </a:r>
            <a:r>
              <a:rPr lang="en-GB" sz="1200" kern="1200" dirty="0">
                <a:solidFill>
                  <a:schemeClr val="tx1"/>
                </a:solidFill>
                <a:effectLst/>
                <a:latin typeface="+mn-lt"/>
                <a:ea typeface="+mn-ea"/>
                <a:cs typeface="+mn-cs"/>
              </a:rPr>
              <a:t>the app. </a:t>
            </a:r>
          </a:p>
          <a:p>
            <a:endParaRPr lang="en-GB" dirty="0"/>
          </a:p>
        </p:txBody>
      </p:sp>
      <p:sp>
        <p:nvSpPr>
          <p:cNvPr id="4" name="Slide Number Placeholder 3"/>
          <p:cNvSpPr>
            <a:spLocks noGrp="1"/>
          </p:cNvSpPr>
          <p:nvPr>
            <p:ph type="sldNum" sz="quarter" idx="10"/>
          </p:nvPr>
        </p:nvSpPr>
        <p:spPr/>
        <p:txBody>
          <a:bodyPr/>
          <a:lstStyle/>
          <a:p>
            <a:fld id="{58E2283E-2B53-4C4A-A99A-25DA32D6C793}" type="slidenum">
              <a:rPr lang="en-GB" smtClean="0"/>
              <a:t>15</a:t>
            </a:fld>
            <a:endParaRPr lang="en-GB"/>
          </a:p>
        </p:txBody>
      </p:sp>
    </p:spTree>
    <p:extLst>
      <p:ext uri="{BB962C8B-B14F-4D97-AF65-F5344CB8AC3E}">
        <p14:creationId xmlns:p14="http://schemas.microsoft.com/office/powerpoint/2010/main" val="634184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you can see from the image I have created. It would be a good idea to focus on the area left to the red line, focusing on the West Wales area (Pembrokeshire, Ceredigion and part of Carmarthenshire - DYFED) as this will allow us to target students within the Aberystwyth, Cardigan, Haverfordwest and Carmarthen area, this area is also very touristy and has many great small business restaurants.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Small businesses will benefit most from using the application as they tend not to have much of an online presence and people are less aware of the restaurant. By using the application businesses will gain an online presence and increase the popularity of the restaurant.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 have made use of TripAdvisor [8] to provide a list of </a:t>
            </a:r>
            <a:r>
              <a:rPr lang="en-GB" sz="1200" kern="1200" dirty="0" smtClean="0">
                <a:solidFill>
                  <a:schemeClr val="tx1"/>
                </a:solidFill>
                <a:effectLst/>
                <a:latin typeface="+mn-lt"/>
                <a:ea typeface="+mn-ea"/>
                <a:cs typeface="+mn-cs"/>
              </a:rPr>
              <a:t>small </a:t>
            </a:r>
            <a:r>
              <a:rPr lang="en-GB" sz="1200" kern="1200" dirty="0">
                <a:solidFill>
                  <a:schemeClr val="tx1"/>
                </a:solidFill>
                <a:effectLst/>
                <a:latin typeface="+mn-lt"/>
                <a:ea typeface="+mn-ea"/>
                <a:cs typeface="+mn-cs"/>
              </a:rPr>
              <a:t>business restaurants/pubs in the area that could benefit from integrating their business with our mobile application.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 of the areas that I think will be good to cover include: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Haverfordwest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Pembroke</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Newport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Tenby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Carmarthen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Saundersfoot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Newcastle Emlyn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Aberaeron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Cardigan</a:t>
            </a:r>
          </a:p>
          <a:p>
            <a:pPr marL="171450" lvl="0" indent="-171450">
              <a:buFont typeface="Arial" panose="020B0604020202020204" pitchFamily="34" charset="0"/>
              <a:buChar char="•"/>
            </a:pPr>
            <a:r>
              <a:rPr lang="en-GB" sz="1200" kern="1200" dirty="0" err="1">
                <a:solidFill>
                  <a:schemeClr val="tx1"/>
                </a:solidFill>
                <a:effectLst/>
                <a:latin typeface="+mn-lt"/>
                <a:ea typeface="+mn-ea"/>
                <a:cs typeface="+mn-cs"/>
              </a:rPr>
              <a:t>Aberporth</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New Quay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Aberystwyth</a:t>
            </a:r>
          </a:p>
          <a:p>
            <a:endParaRPr lang="en-GB" dirty="0"/>
          </a:p>
        </p:txBody>
      </p:sp>
      <p:sp>
        <p:nvSpPr>
          <p:cNvPr id="4" name="Slide Number Placeholder 3"/>
          <p:cNvSpPr>
            <a:spLocks noGrp="1"/>
          </p:cNvSpPr>
          <p:nvPr>
            <p:ph type="sldNum" sz="quarter" idx="5"/>
          </p:nvPr>
        </p:nvSpPr>
        <p:spPr/>
        <p:txBody>
          <a:bodyPr/>
          <a:lstStyle/>
          <a:p>
            <a:fld id="{58E2283E-2B53-4C4A-A99A-25DA32D6C793}" type="slidenum">
              <a:rPr lang="en-GB" smtClean="0"/>
              <a:t>16</a:t>
            </a:fld>
            <a:endParaRPr lang="en-GB"/>
          </a:p>
        </p:txBody>
      </p:sp>
    </p:spTree>
    <p:extLst>
      <p:ext uri="{BB962C8B-B14F-4D97-AF65-F5344CB8AC3E}">
        <p14:creationId xmlns:p14="http://schemas.microsoft.com/office/powerpoint/2010/main" val="1533239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Users between the age of 15 – 55 are more likely to use their phones to perform tasks and use their phones for productive reasons, whereas older people are more traditional and less comfortable performing tasks through their phones. As you can see from the image, there has been a significant increase in the amount of people between this age range who own a smartphone, and it is very likely that the amount of people who own smartphones will increase. </a:t>
            </a:r>
          </a:p>
          <a:p>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As mentioned earlier, the application will be aimed towards students as they are likely to eat out and use applications to perform tasks, we will target students by focusing on popular student areas like Haverfordwest, Aberystwyth and Carmarthen.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Tourists that aren’t familiar with the area will find the application useful as they will be able to find restaurants near them and study the reviews to decide on where to eat.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Locals will also benefit from the app as they will have the opportunity to book at their favourite local restaurants in advance, saving time and possible disappointment. </a:t>
            </a:r>
          </a:p>
          <a:p>
            <a:endParaRPr lang="en-GB" dirty="0"/>
          </a:p>
        </p:txBody>
      </p:sp>
      <p:sp>
        <p:nvSpPr>
          <p:cNvPr id="4" name="Slide Number Placeholder 3"/>
          <p:cNvSpPr>
            <a:spLocks noGrp="1"/>
          </p:cNvSpPr>
          <p:nvPr>
            <p:ph type="sldNum" sz="quarter" idx="10"/>
          </p:nvPr>
        </p:nvSpPr>
        <p:spPr/>
        <p:txBody>
          <a:bodyPr/>
          <a:lstStyle/>
          <a:p>
            <a:fld id="{58E2283E-2B53-4C4A-A99A-25DA32D6C793}" type="slidenum">
              <a:rPr lang="en-GB" smtClean="0"/>
              <a:t>17</a:t>
            </a:fld>
            <a:endParaRPr lang="en-GB"/>
          </a:p>
        </p:txBody>
      </p:sp>
    </p:spTree>
    <p:extLst>
      <p:ext uri="{BB962C8B-B14F-4D97-AF65-F5344CB8AC3E}">
        <p14:creationId xmlns:p14="http://schemas.microsoft.com/office/powerpoint/2010/main" val="28053826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2283E-2B53-4C4A-A99A-25DA32D6C793}" type="slidenum">
              <a:rPr lang="en-GB" smtClean="0"/>
              <a:t>18</a:t>
            </a:fld>
            <a:endParaRPr lang="en-GB"/>
          </a:p>
        </p:txBody>
      </p:sp>
    </p:spTree>
    <p:extLst>
      <p:ext uri="{BB962C8B-B14F-4D97-AF65-F5344CB8AC3E}">
        <p14:creationId xmlns:p14="http://schemas.microsoft.com/office/powerpoint/2010/main" val="3646117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E2283E-2B53-4C4A-A99A-25DA32D6C793}" type="slidenum">
              <a:rPr lang="en-GB" smtClean="0"/>
              <a:t>19</a:t>
            </a:fld>
            <a:endParaRPr lang="en-GB"/>
          </a:p>
        </p:txBody>
      </p:sp>
    </p:spTree>
    <p:extLst>
      <p:ext uri="{BB962C8B-B14F-4D97-AF65-F5344CB8AC3E}">
        <p14:creationId xmlns:p14="http://schemas.microsoft.com/office/powerpoint/2010/main" val="16862258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8E2283E-2B53-4C4A-A99A-25DA32D6C793}" type="slidenum">
              <a:rPr lang="en-GB" smtClean="0"/>
              <a:t>20</a:t>
            </a:fld>
            <a:endParaRPr lang="en-GB"/>
          </a:p>
        </p:txBody>
      </p:sp>
    </p:spTree>
    <p:extLst>
      <p:ext uri="{BB962C8B-B14F-4D97-AF65-F5344CB8AC3E}">
        <p14:creationId xmlns:p14="http://schemas.microsoft.com/office/powerpoint/2010/main" val="2467657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967E817-EE2D-46B0-941C-BFA0151C4C7E}"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3154464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67E817-EE2D-46B0-941C-BFA0151C4C7E}"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32592961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6967E817-EE2D-46B0-941C-BFA0151C4C7E}" type="datetimeFigureOut">
              <a:rPr lang="en-GB" smtClean="0"/>
              <a:t>17/01/2019</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D33214E-53C9-4CD5-AD12-A69A1D734BFE}" type="slidenum">
              <a:rPr lang="en-GB" smtClean="0"/>
              <a:t>‹#›</a:t>
            </a:fld>
            <a:endParaRPr lang="en-GB"/>
          </a:p>
        </p:txBody>
      </p:sp>
    </p:spTree>
    <p:extLst>
      <p:ext uri="{BB962C8B-B14F-4D97-AF65-F5344CB8AC3E}">
        <p14:creationId xmlns:p14="http://schemas.microsoft.com/office/powerpoint/2010/main" val="79999604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67E817-EE2D-46B0-941C-BFA0151C4C7E}"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799271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67E817-EE2D-46B0-941C-BFA0151C4C7E}" type="datetimeFigureOut">
              <a:rPr lang="en-GB" smtClean="0"/>
              <a:t>17/01/2019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2802995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67E817-EE2D-46B0-941C-BFA0151C4C7E}" type="datetimeFigureOut">
              <a:rPr lang="en-GB" smtClean="0"/>
              <a:t>17/01/2019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3709520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67E817-EE2D-46B0-941C-BFA0151C4C7E}" type="datetimeFigureOut">
              <a:rPr lang="en-GB" smtClean="0"/>
              <a:t>17/01/2019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1504239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67E817-EE2D-46B0-941C-BFA0151C4C7E}"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2097777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67E817-EE2D-46B0-941C-BFA0151C4C7E}"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3554786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67E817-EE2D-46B0-941C-BFA0151C4C7E}"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26708239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6967E817-EE2D-46B0-941C-BFA0151C4C7E}" type="datetimeFigureOut">
              <a:rPr lang="en-GB" smtClean="0"/>
              <a:t>17/01/2019</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8D33214E-53C9-4CD5-AD12-A69A1D734BFE}" type="slidenum">
              <a:rPr lang="en-GB" smtClean="0"/>
              <a:t>‹#›</a:t>
            </a:fld>
            <a:endParaRPr lang="en-GB"/>
          </a:p>
        </p:txBody>
      </p:sp>
    </p:spTree>
    <p:extLst>
      <p:ext uri="{BB962C8B-B14F-4D97-AF65-F5344CB8AC3E}">
        <p14:creationId xmlns:p14="http://schemas.microsoft.com/office/powerpoint/2010/main" val="3653074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6967E817-EE2D-46B0-941C-BFA0151C4C7E}" type="datetimeFigureOut">
              <a:rPr lang="en-GB" smtClean="0"/>
              <a:t>17/01/2019</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8D33214E-53C9-4CD5-AD12-A69A1D734BFE}" type="slidenum">
              <a:rPr lang="en-GB" smtClean="0"/>
              <a:t>‹#›</a:t>
            </a:fld>
            <a:endParaRPr lang="en-GB"/>
          </a:p>
        </p:txBody>
      </p:sp>
    </p:spTree>
    <p:extLst>
      <p:ext uri="{BB962C8B-B14F-4D97-AF65-F5344CB8AC3E}">
        <p14:creationId xmlns:p14="http://schemas.microsoft.com/office/powerpoint/2010/main" val="328149939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codeburst.io/the-importance-of-website-design-and-how-it-helps-in-making-business-profitable-11bf5ee1817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odeburst.io/the-importance-of-website-design-and-how-it-helps-in-making-business-profitable-11bf5ee1817e"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www.verywellmind.com/color-psychology-green-2795817" TargetMode="Externa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verywellmind.com/color-psychology-green-2795817" TargetMode="External"/><Relationship Id="rId2" Type="http://schemas.openxmlformats.org/officeDocument/2006/relationships/hyperlink" Target="https://codeburst.io/the-importance-of-website-design-and-how-it-helps-in-making-business-profitable-11bf5ee1817e" TargetMode="External"/><Relationship Id="rId1" Type="http://schemas.openxmlformats.org/officeDocument/2006/relationships/slideLayout" Target="../slideLayouts/slideLayout2.xml"/><Relationship Id="rId4" Type="http://schemas.openxmlformats.org/officeDocument/2006/relationships/hyperlink" Target="https://www.independent.co.uk/life-style/gadgets-and-tech/features/wetherspoon-order-and-pay-pub-iphone-android-automation-a7623591.html"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superception.fr/en/2016/01/31/in-2020-80-percent-of-people-in-the-world-will-have-a-smartphone/" TargetMode="External"/><Relationship Id="rId5" Type="http://schemas.openxmlformats.org/officeDocument/2006/relationships/image" Target="../media/image4.png"/><Relationship Id="rId4" Type="http://schemas.openxmlformats.org/officeDocument/2006/relationships/hyperlink" Target="https://www.statista.com/statistics/271644/worldwide-free-and-paid-mobile-app-store-download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restaurant.org/News-Research/Research/Facts-at-a-Glance"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play.google.com/store/apps/details?id=com.wetherspoon.orderandpay&amp;hl=en_GB" TargetMode="External"/><Relationship Id="rId3" Type="http://schemas.openxmlformats.org/officeDocument/2006/relationships/hyperlink" Target="https://www.entrepreneur.com/article/240164" TargetMode="External"/><Relationship Id="rId7" Type="http://schemas.openxmlformats.org/officeDocument/2006/relationships/hyperlink" Target="https://play.google.com/store/apps/details?id=com.altaine.subcard&amp;hl=en_GB"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docs.live.net/4617d321f63d62b1/Documents/College%20work/year%202/Enterprise%20%5e0%20Innovation/%20https:/www.opentable.com/" TargetMode="External"/><Relationship Id="rId5" Type="http://schemas.openxmlformats.org/officeDocument/2006/relationships/hyperlink" Target="https://appinstitute.com/why-restaurants-need-mobile-apps/" TargetMode="External"/><Relationship Id="rId10" Type="http://schemas.openxmlformats.org/officeDocument/2006/relationships/hyperlink" Target="https://www.tripadvisor.co.uk/" TargetMode="External"/><Relationship Id="rId4" Type="http://schemas.openxmlformats.org/officeDocument/2006/relationships/hyperlink" Target="https://www.rewardsnetwork.com/blog/2018-restaurant-trends-industry/" TargetMode="External"/><Relationship Id="rId9" Type="http://schemas.openxmlformats.org/officeDocument/2006/relationships/hyperlink" Target="https://play.google.com/store/apps/details?id=com.deliveroo.orderapp&amp;hl=en_GB"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statista.com/statistics/274774/forecast-of-mobile-phone-users-worldwide/" TargetMode="External"/><Relationship Id="rId7" Type="http://schemas.openxmlformats.org/officeDocument/2006/relationships/hyperlink" Target="https://labs.openviewpartners.com/freemium-upsell-tactics/"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www.pastemagazine.com/blogs/lists/2014/08/the-10-best-dining-and-restaurant-apps.html" TargetMode="External"/><Relationship Id="rId5" Type="http://schemas.openxmlformats.org/officeDocument/2006/relationships/hyperlink" Target="https://www.digitaltrends.com/mobile/16-percent-of-mobile-userstry-out-a-buggy-app-more-than-twice/" TargetMode="External"/><Relationship Id="rId4" Type="http://schemas.openxmlformats.org/officeDocument/2006/relationships/hyperlink" Target="https://www.alleywatch.com/2014/01/upselling-cross-selling-and-freemium-techniques/"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www.adcheetah.com/blog/why-advertising-slogans-are-important-in-marketing/" TargetMode="External"/><Relationship Id="rId2" Type="http://schemas.openxmlformats.org/officeDocument/2006/relationships/hyperlink" Target="https://blog.brandfolder.com/blog/6-design-quotes-to-help-you-achieve-brand-greatness/" TargetMode="External"/><Relationship Id="rId1" Type="http://schemas.openxmlformats.org/officeDocument/2006/relationships/slideLayout" Target="../slideLayouts/slideLayout2.xml"/><Relationship Id="rId5" Type="http://schemas.openxmlformats.org/officeDocument/2006/relationships/hyperlink" Target="https://siteimprove.com/en-gb/gdpr/gdpr-cookie-consent-policy/" TargetMode="External"/><Relationship Id="rId4" Type="http://schemas.openxmlformats.org/officeDocument/2006/relationships/hyperlink" Target="https://ico.org.uk/about-the-ico/news-and-events/news-and-blogs/2017/01/information-commissioner-talks-gdpr-and-accountability-in-latest-spee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0945" y="382385"/>
            <a:ext cx="11195421" cy="4314306"/>
          </a:xfrm>
        </p:spPr>
        <p:txBody>
          <a:bodyPr>
            <a:normAutofit/>
          </a:bodyPr>
          <a:lstStyle/>
          <a:p>
            <a:pPr algn="l"/>
            <a:r>
              <a:rPr lang="en-GB" dirty="0" smtClean="0">
                <a:solidFill>
                  <a:schemeClr val="tx1"/>
                </a:solidFill>
              </a:rPr>
              <a:t>GRAB-A-TABLE</a:t>
            </a:r>
            <a:r>
              <a:rPr lang="en-GB" dirty="0" smtClean="0"/>
              <a:t/>
            </a:r>
            <a:br>
              <a:rPr lang="en-GB" dirty="0" smtClean="0"/>
            </a:br>
            <a:r>
              <a:rPr lang="en-GB" dirty="0" smtClean="0"/>
              <a:t>				    </a:t>
            </a:r>
            <a:br>
              <a:rPr lang="en-GB" dirty="0" smtClean="0"/>
            </a:br>
            <a:r>
              <a:rPr lang="en-GB" dirty="0" smtClean="0"/>
              <a:t>		Enterprise  </a:t>
            </a:r>
            <a:br>
              <a:rPr lang="en-GB" dirty="0" smtClean="0"/>
            </a:br>
            <a:r>
              <a:rPr lang="en-GB" dirty="0" smtClean="0"/>
              <a:t>						Project</a:t>
            </a:r>
            <a:endParaRPr lang="en-GB" dirty="0"/>
          </a:p>
        </p:txBody>
      </p:sp>
      <p:sp>
        <p:nvSpPr>
          <p:cNvPr id="3" name="Subtitle 2"/>
          <p:cNvSpPr>
            <a:spLocks noGrp="1"/>
          </p:cNvSpPr>
          <p:nvPr>
            <p:ph type="subTitle" idx="1"/>
          </p:nvPr>
        </p:nvSpPr>
        <p:spPr>
          <a:xfrm>
            <a:off x="5536504" y="4409162"/>
            <a:ext cx="5636711" cy="1089764"/>
          </a:xfrm>
        </p:spPr>
        <p:txBody>
          <a:bodyPr>
            <a:noAutofit/>
          </a:bodyPr>
          <a:lstStyle/>
          <a:p>
            <a:r>
              <a:rPr lang="en-GB" sz="2400" dirty="0" smtClean="0"/>
              <a:t>The Idea behind the project</a:t>
            </a:r>
          </a:p>
          <a:p>
            <a:endParaRPr lang="en-GB" sz="2400" dirty="0" smtClean="0"/>
          </a:p>
          <a:p>
            <a:r>
              <a:rPr lang="en-GB" sz="2400" dirty="0"/>
              <a:t>	</a:t>
            </a:r>
            <a:r>
              <a:rPr lang="en-GB" sz="2400" dirty="0" smtClean="0"/>
              <a:t>			By</a:t>
            </a:r>
          </a:p>
          <a:p>
            <a:r>
              <a:rPr lang="en-GB" sz="2400" dirty="0" smtClean="0"/>
              <a:t>				Bryn Sutton</a:t>
            </a:r>
            <a:endParaRPr lang="en-GB" sz="2400" dirty="0"/>
          </a:p>
        </p:txBody>
      </p:sp>
    </p:spTree>
    <p:extLst>
      <p:ext uri="{BB962C8B-B14F-4D97-AF65-F5344CB8AC3E}">
        <p14:creationId xmlns:p14="http://schemas.microsoft.com/office/powerpoint/2010/main" val="509913129"/>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156570"/>
          </a:xfrm>
        </p:spPr>
        <p:txBody>
          <a:bodyPr/>
          <a:lstStyle/>
          <a:p>
            <a:r>
              <a:rPr lang="en-GB" dirty="0" smtClean="0"/>
              <a:t>What is our Idea?</a:t>
            </a:r>
            <a:endParaRPr lang="en-GB" dirty="0"/>
          </a:p>
        </p:txBody>
      </p:sp>
      <p:sp>
        <p:nvSpPr>
          <p:cNvPr id="3" name="Content Placeholder 2"/>
          <p:cNvSpPr>
            <a:spLocks noGrp="1"/>
          </p:cNvSpPr>
          <p:nvPr>
            <p:ph idx="1"/>
          </p:nvPr>
        </p:nvSpPr>
        <p:spPr>
          <a:xfrm>
            <a:off x="677334" y="1878905"/>
            <a:ext cx="8596668" cy="4162458"/>
          </a:xfrm>
        </p:spPr>
        <p:txBody>
          <a:bodyPr>
            <a:normAutofit lnSpcReduction="10000"/>
          </a:bodyPr>
          <a:lstStyle/>
          <a:p>
            <a:r>
              <a:rPr lang="en-GB" sz="3000" dirty="0" smtClean="0"/>
              <a:t>GRAB-A-TABLE Web &amp; Mobile Application</a:t>
            </a:r>
          </a:p>
          <a:p>
            <a:pPr lvl="1"/>
            <a:r>
              <a:rPr lang="en-GB" sz="2600" dirty="0" smtClean="0"/>
              <a:t>An </a:t>
            </a:r>
            <a:r>
              <a:rPr lang="en-GB" sz="2600" dirty="0"/>
              <a:t>I</a:t>
            </a:r>
            <a:r>
              <a:rPr lang="en-GB" sz="2600" dirty="0" smtClean="0"/>
              <a:t>nteractive App</a:t>
            </a:r>
          </a:p>
          <a:p>
            <a:pPr lvl="1"/>
            <a:r>
              <a:rPr lang="en-GB" sz="2600" dirty="0" smtClean="0"/>
              <a:t>Locate Local Places to Eat</a:t>
            </a:r>
          </a:p>
          <a:p>
            <a:pPr lvl="1"/>
            <a:r>
              <a:rPr lang="en-GB" sz="2600" dirty="0" smtClean="0"/>
              <a:t>Book a Table</a:t>
            </a:r>
          </a:p>
          <a:p>
            <a:pPr lvl="1"/>
            <a:r>
              <a:rPr lang="en-GB" sz="2600" dirty="0" smtClean="0"/>
              <a:t>Order </a:t>
            </a:r>
            <a:r>
              <a:rPr lang="en-GB" sz="2600" dirty="0"/>
              <a:t>Y</a:t>
            </a:r>
            <a:r>
              <a:rPr lang="en-GB" sz="2600" dirty="0" smtClean="0"/>
              <a:t>our </a:t>
            </a:r>
            <a:r>
              <a:rPr lang="en-GB" sz="2600" dirty="0"/>
              <a:t>F</a:t>
            </a:r>
            <a:r>
              <a:rPr lang="en-GB" sz="2600" dirty="0" smtClean="0"/>
              <a:t>ood Ahead of Time</a:t>
            </a:r>
          </a:p>
          <a:p>
            <a:pPr lvl="1"/>
            <a:r>
              <a:rPr lang="en-GB" sz="2600" dirty="0" smtClean="0"/>
              <a:t>Food Starts Cooking </a:t>
            </a:r>
            <a:r>
              <a:rPr lang="en-GB" sz="2600" dirty="0"/>
              <a:t>O</a:t>
            </a:r>
            <a:r>
              <a:rPr lang="en-GB" sz="2600" dirty="0" smtClean="0"/>
              <a:t>nce </a:t>
            </a:r>
            <a:r>
              <a:rPr lang="en-GB" sz="2600" dirty="0"/>
              <a:t>Y</a:t>
            </a:r>
            <a:r>
              <a:rPr lang="en-GB" sz="2600" dirty="0" smtClean="0"/>
              <a:t>ou Arrive</a:t>
            </a:r>
          </a:p>
          <a:p>
            <a:pPr lvl="1"/>
            <a:r>
              <a:rPr lang="en-GB" sz="2600" dirty="0" smtClean="0"/>
              <a:t>Order at your Table (Open Tab)</a:t>
            </a:r>
          </a:p>
          <a:p>
            <a:pPr lvl="1"/>
            <a:r>
              <a:rPr lang="en-GB" sz="2600" dirty="0" smtClean="0"/>
              <a:t>Good for Locals</a:t>
            </a:r>
          </a:p>
          <a:p>
            <a:pPr lvl="1"/>
            <a:r>
              <a:rPr lang="en-GB" sz="2600" dirty="0" smtClean="0"/>
              <a:t>Good for Tourists</a:t>
            </a:r>
          </a:p>
          <a:p>
            <a:pPr lvl="1"/>
            <a:r>
              <a:rPr lang="en-GB" sz="2600" dirty="0" smtClean="0"/>
              <a:t>Good for Businesses</a:t>
            </a:r>
            <a:endParaRPr lang="en-GB" sz="2600" dirty="0"/>
          </a:p>
          <a:p>
            <a:pPr marL="457200" lvl="1" indent="0">
              <a:buNone/>
            </a:pPr>
            <a:endParaRPr lang="en-GB" dirty="0" smtClean="0"/>
          </a:p>
          <a:p>
            <a:pPr lvl="1"/>
            <a:endParaRPr lang="en-GB" dirty="0"/>
          </a:p>
        </p:txBody>
      </p:sp>
    </p:spTree>
    <p:extLst>
      <p:ext uri="{BB962C8B-B14F-4D97-AF65-F5344CB8AC3E}">
        <p14:creationId xmlns:p14="http://schemas.microsoft.com/office/powerpoint/2010/main" val="2297620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1000"/>
                                        <p:tgtEl>
                                          <p:spTgt spid="3">
                                            <p:txEl>
                                              <p:pRg st="8" end="8"/>
                                            </p:txEl>
                                          </p:spTgt>
                                        </p:tgtEl>
                                      </p:cBhvr>
                                    </p:animEffect>
                                    <p:anim calcmode="lin" valueType="num">
                                      <p:cBhvr>
                                        <p:cTn id="5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8" end="8"/>
                                            </p:txEl>
                                          </p:spTgt>
                                        </p:tgtEl>
                                        <p:attrNameLst>
                                          <p:attrName>ppt_y</p:attrName>
                                        </p:attrNameLst>
                                      </p:cBhvr>
                                      <p:tavLst>
                                        <p:tav tm="0">
                                          <p:val>
                                            <p:strVal val="#ppt_y+.1"/>
                                          </p:val>
                                        </p:tav>
                                        <p:tav tm="100000">
                                          <p:val>
                                            <p:strVal val="#ppt_y"/>
                                          </p:val>
                                        </p:tav>
                                      </p:tavLst>
                                    </p:anim>
                                  </p:childTnLst>
                                </p:cTn>
                              </p:par>
                              <p:par>
                                <p:cTn id="55" presetID="42" presetClass="entr" presetSubtype="0" fill="hold" grpId="0" nodeType="withEffect">
                                  <p:stCondLst>
                                    <p:cond delay="0"/>
                                  </p:stCondLst>
                                  <p:childTnLst>
                                    <p:set>
                                      <p:cBhvr>
                                        <p:cTn id="56" dur="1" fill="hold">
                                          <p:stCondLst>
                                            <p:cond delay="0"/>
                                          </p:stCondLst>
                                        </p:cTn>
                                        <p:tgtEl>
                                          <p:spTgt spid="3">
                                            <p:txEl>
                                              <p:pRg st="9" end="9"/>
                                            </p:txEl>
                                          </p:spTgt>
                                        </p:tgtEl>
                                        <p:attrNameLst>
                                          <p:attrName>style.visibility</p:attrName>
                                        </p:attrNameLst>
                                      </p:cBhvr>
                                      <p:to>
                                        <p:strVal val="visible"/>
                                      </p:to>
                                    </p:set>
                                    <p:animEffect transition="in" filter="fade">
                                      <p:cBhvr>
                                        <p:cTn id="57" dur="1000"/>
                                        <p:tgtEl>
                                          <p:spTgt spid="3">
                                            <p:txEl>
                                              <p:pRg st="9" end="9"/>
                                            </p:txEl>
                                          </p:spTgt>
                                        </p:tgtEl>
                                      </p:cBhvr>
                                    </p:animEffect>
                                    <p:anim calcmode="lin" valueType="num">
                                      <p:cBhvr>
                                        <p:cTn id="5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&amp; Features</a:t>
            </a:r>
            <a:endParaRPr lang="en-GB" dirty="0"/>
          </a:p>
        </p:txBody>
      </p:sp>
      <p:sp>
        <p:nvSpPr>
          <p:cNvPr id="3" name="Content Placeholder 2"/>
          <p:cNvSpPr>
            <a:spLocks noGrp="1"/>
          </p:cNvSpPr>
          <p:nvPr>
            <p:ph idx="1"/>
          </p:nvPr>
        </p:nvSpPr>
        <p:spPr>
          <a:xfrm>
            <a:off x="677334" y="1895302"/>
            <a:ext cx="7103379" cy="4148051"/>
          </a:xfrm>
        </p:spPr>
        <p:txBody>
          <a:bodyPr/>
          <a:lstStyle/>
          <a:p>
            <a:pPr marL="57150" indent="0" algn="just">
              <a:buNone/>
            </a:pPr>
            <a:r>
              <a:rPr lang="en-GB" sz="2400" dirty="0" smtClean="0"/>
              <a:t>Author: </a:t>
            </a:r>
            <a:r>
              <a:rPr lang="en-GB" sz="2400" dirty="0" err="1" smtClean="0"/>
              <a:t>Marielle</a:t>
            </a:r>
            <a:r>
              <a:rPr lang="en-GB" sz="2400" dirty="0" smtClean="0"/>
              <a:t> </a:t>
            </a:r>
            <a:r>
              <a:rPr lang="en-GB" sz="2400" dirty="0"/>
              <a:t>A</a:t>
            </a:r>
            <a:r>
              <a:rPr lang="en-GB" sz="2400" dirty="0" smtClean="0"/>
              <a:t>nya Nilsson</a:t>
            </a:r>
          </a:p>
          <a:p>
            <a:pPr marL="57150" indent="0" algn="just">
              <a:buNone/>
            </a:pPr>
            <a:endParaRPr lang="en-GB" sz="2200" dirty="0" smtClean="0"/>
          </a:p>
          <a:p>
            <a:pPr marL="457200" lvl="1" indent="0" algn="just">
              <a:buNone/>
            </a:pPr>
            <a:r>
              <a:rPr lang="en-GB" sz="2000" dirty="0" smtClean="0"/>
              <a:t>“The </a:t>
            </a:r>
            <a:r>
              <a:rPr lang="en-GB" sz="2000" dirty="0"/>
              <a:t>design of your website can either make or break the </a:t>
            </a:r>
            <a:r>
              <a:rPr lang="en-GB" sz="2000" dirty="0" smtClean="0"/>
              <a:t>business you </a:t>
            </a:r>
            <a:r>
              <a:rPr lang="en-GB" sz="2000" dirty="0"/>
              <a:t>are trying to deliver. It actually makes a difference </a:t>
            </a:r>
            <a:r>
              <a:rPr lang="en-GB" sz="2000" dirty="0" smtClean="0"/>
              <a:t>	on </a:t>
            </a:r>
            <a:r>
              <a:rPr lang="en-GB" sz="2000" dirty="0"/>
              <a:t>how your target audience views your business or company </a:t>
            </a:r>
            <a:r>
              <a:rPr lang="en-GB" sz="2000" dirty="0" smtClean="0"/>
              <a:t>	and </a:t>
            </a:r>
            <a:r>
              <a:rPr lang="en-GB" sz="2000" dirty="0"/>
              <a:t>potentially turn them into your customers. As such, </a:t>
            </a:r>
            <a:r>
              <a:rPr lang="en-GB" sz="2000" dirty="0" smtClean="0"/>
              <a:t>developing </a:t>
            </a:r>
            <a:r>
              <a:rPr lang="en-GB" sz="2000" dirty="0"/>
              <a:t>a website design that has an impressive user </a:t>
            </a:r>
            <a:r>
              <a:rPr lang="en-GB" sz="2000" dirty="0" smtClean="0"/>
              <a:t>interface </a:t>
            </a:r>
            <a:r>
              <a:rPr lang="en-GB" sz="2000" dirty="0"/>
              <a:t>will result in a much better conversion rate, which leads </a:t>
            </a:r>
            <a:r>
              <a:rPr lang="en-GB" sz="2000" dirty="0" smtClean="0"/>
              <a:t>to </a:t>
            </a:r>
            <a:r>
              <a:rPr lang="en-GB" sz="2000" dirty="0"/>
              <a:t>better business and revenue.”</a:t>
            </a:r>
          </a:p>
          <a:p>
            <a:pPr marL="0" indent="0">
              <a:buNone/>
            </a:pPr>
            <a:r>
              <a:rPr lang="en-GB" sz="1400" dirty="0" smtClean="0"/>
              <a:t> </a:t>
            </a:r>
          </a:p>
          <a:p>
            <a:pPr marL="0" indent="0">
              <a:buNone/>
            </a:pPr>
            <a:r>
              <a:rPr lang="en-GB" sz="1400" dirty="0" smtClean="0"/>
              <a:t>Source: </a:t>
            </a:r>
            <a:r>
              <a:rPr lang="en-GB" sz="1400" dirty="0"/>
              <a:t>Source: </a:t>
            </a:r>
            <a:r>
              <a:rPr lang="en-GB" sz="1400" u="sng" dirty="0">
                <a:hlinkClick r:id="rId2"/>
              </a:rPr>
              <a:t>https://codeburst.io/the-importance-of-website-design-and-how-it-helps-in-making-business-profitable-11bf5ee1817e</a:t>
            </a:r>
            <a:endParaRPr lang="en-GB" sz="1400" dirty="0"/>
          </a:p>
          <a:p>
            <a:pPr marL="0" indent="0">
              <a:buNone/>
            </a:pPr>
            <a:endParaRPr lang="en-GB" sz="2000" dirty="0" smtClean="0"/>
          </a:p>
          <a:p>
            <a:pPr marL="0" indent="0">
              <a:buNone/>
            </a:pPr>
            <a:endParaRPr lang="en-GB" sz="2000" dirty="0"/>
          </a:p>
        </p:txBody>
      </p:sp>
    </p:spTree>
    <p:extLst>
      <p:ext uri="{BB962C8B-B14F-4D97-AF65-F5344CB8AC3E}">
        <p14:creationId xmlns:p14="http://schemas.microsoft.com/office/powerpoint/2010/main" val="263406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Design &amp; Features</a:t>
            </a:r>
            <a:endParaRPr lang="en-GB" dirty="0"/>
          </a:p>
        </p:txBody>
      </p:sp>
      <p:sp>
        <p:nvSpPr>
          <p:cNvPr id="3" name="Content Placeholder 2"/>
          <p:cNvSpPr>
            <a:spLocks noGrp="1"/>
          </p:cNvSpPr>
          <p:nvPr>
            <p:ph idx="1"/>
          </p:nvPr>
        </p:nvSpPr>
        <p:spPr/>
        <p:txBody>
          <a:bodyPr/>
          <a:lstStyle/>
          <a:p>
            <a:pPr marL="0" indent="0">
              <a:buNone/>
            </a:pPr>
            <a:r>
              <a:rPr lang="en-GB" sz="2000" dirty="0" err="1"/>
              <a:t>Marielle</a:t>
            </a:r>
            <a:r>
              <a:rPr lang="en-GB" sz="2000" dirty="0"/>
              <a:t> </a:t>
            </a:r>
            <a:r>
              <a:rPr lang="en-GB" sz="2000" dirty="0" smtClean="0"/>
              <a:t>Anya Nilsson, in her article, lists the 5 key areas of good web design. </a:t>
            </a:r>
          </a:p>
          <a:p>
            <a:pPr lvl="0"/>
            <a:r>
              <a:rPr lang="en-GB" sz="2000" b="1" dirty="0" smtClean="0"/>
              <a:t>1 Navigation</a:t>
            </a:r>
            <a:endParaRPr lang="en-GB" sz="2000" dirty="0"/>
          </a:p>
          <a:p>
            <a:r>
              <a:rPr lang="en-GB" sz="2000" b="1" dirty="0"/>
              <a:t>2. Content and Visual Elements</a:t>
            </a:r>
            <a:endParaRPr lang="en-GB" sz="2000" dirty="0"/>
          </a:p>
          <a:p>
            <a:r>
              <a:rPr lang="en-GB" sz="2000" b="1" dirty="0"/>
              <a:t>3. Brand Uniformity</a:t>
            </a:r>
            <a:endParaRPr lang="en-GB" sz="2000" dirty="0"/>
          </a:p>
          <a:p>
            <a:r>
              <a:rPr lang="en-GB" sz="2000" b="1" dirty="0"/>
              <a:t>4. Engagement</a:t>
            </a:r>
            <a:endParaRPr lang="en-GB" sz="2000" dirty="0"/>
          </a:p>
          <a:p>
            <a:r>
              <a:rPr lang="en-GB" sz="2000" b="1" dirty="0"/>
              <a:t>5. Organization and Search Engine </a:t>
            </a:r>
            <a:r>
              <a:rPr lang="en-GB" sz="2000" b="1" dirty="0" smtClean="0"/>
              <a:t>Optimization</a:t>
            </a:r>
          </a:p>
          <a:p>
            <a:pPr marL="0" indent="0">
              <a:buNone/>
            </a:pPr>
            <a:r>
              <a:rPr lang="en-GB" sz="1800" dirty="0"/>
              <a:t>Source: </a:t>
            </a:r>
            <a:r>
              <a:rPr lang="en-GB" sz="1800" u="sng" dirty="0">
                <a:hlinkClick r:id="rId2"/>
              </a:rPr>
              <a:t>https://codeburst.io/the-importance-of-website-design-and-how-it-helps-in-making-business-profitable-11bf5ee1817e</a:t>
            </a:r>
            <a:endParaRPr lang="en-GB" sz="1800" dirty="0"/>
          </a:p>
          <a:p>
            <a:pPr marL="0" indent="0">
              <a:buNone/>
            </a:pPr>
            <a:endParaRPr lang="en-GB" dirty="0"/>
          </a:p>
          <a:p>
            <a:endParaRPr lang="en-GB" dirty="0"/>
          </a:p>
        </p:txBody>
      </p:sp>
    </p:spTree>
    <p:extLst>
      <p:ext uri="{BB962C8B-B14F-4D97-AF65-F5344CB8AC3E}">
        <p14:creationId xmlns:p14="http://schemas.microsoft.com/office/powerpoint/2010/main" val="1838081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fade">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fade">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fade">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Design &amp; Features </a:t>
            </a:r>
            <a:endParaRPr lang="en-GB" dirty="0"/>
          </a:p>
        </p:txBody>
      </p:sp>
      <p:sp>
        <p:nvSpPr>
          <p:cNvPr id="3" name="Content Placeholder 2"/>
          <p:cNvSpPr>
            <a:spLocks noGrp="1"/>
          </p:cNvSpPr>
          <p:nvPr>
            <p:ph sz="half" idx="1"/>
          </p:nvPr>
        </p:nvSpPr>
        <p:spPr/>
        <p:txBody>
          <a:bodyPr/>
          <a:lstStyle/>
          <a:p>
            <a:r>
              <a:rPr lang="en-GB" sz="2400" dirty="0" smtClean="0"/>
              <a:t>Initial Design Concept</a:t>
            </a:r>
          </a:p>
          <a:p>
            <a:r>
              <a:rPr lang="en-GB" sz="2400" dirty="0" smtClean="0"/>
              <a:t>Simple &amp; Interactive</a:t>
            </a:r>
          </a:p>
          <a:p>
            <a:r>
              <a:rPr lang="en-GB" sz="2400" dirty="0" smtClean="0"/>
              <a:t>Easy Navigation</a:t>
            </a:r>
          </a:p>
          <a:p>
            <a:r>
              <a:rPr lang="en-GB" sz="2400" dirty="0" smtClean="0"/>
              <a:t>Green/Blue Visuals</a:t>
            </a:r>
          </a:p>
          <a:p>
            <a:r>
              <a:rPr lang="en-GB" sz="2400" dirty="0" smtClean="0"/>
              <a:t>Uniformed Appearance </a:t>
            </a:r>
          </a:p>
          <a:p>
            <a:r>
              <a:rPr lang="en-GB" sz="2400" dirty="0" smtClean="0"/>
              <a:t>Engaging / Interactive</a:t>
            </a:r>
          </a:p>
          <a:p>
            <a:pPr marL="0" indent="0">
              <a:buNone/>
            </a:pPr>
            <a:endParaRPr lang="en-GB" dirty="0"/>
          </a:p>
        </p:txBody>
      </p:sp>
      <p:pic>
        <p:nvPicPr>
          <p:cNvPr id="5" name="Content Placeholder 4"/>
          <p:cNvPicPr>
            <a:picLocks noGrp="1" noChangeAspect="1"/>
          </p:cNvPicPr>
          <p:nvPr>
            <p:ph sz="half" idx="2"/>
          </p:nvPr>
        </p:nvPicPr>
        <p:blipFill rotWithShape="1">
          <a:blip r:embed="rId2"/>
          <a:srcRect l="21191" t="16159" r="21355" b="12195"/>
          <a:stretch/>
        </p:blipFill>
        <p:spPr>
          <a:xfrm>
            <a:off x="5569870" y="2011680"/>
            <a:ext cx="4796102" cy="4128699"/>
          </a:xfrm>
          <a:prstGeom prst="rect">
            <a:avLst/>
          </a:prstGeom>
        </p:spPr>
      </p:pic>
    </p:spTree>
    <p:extLst>
      <p:ext uri="{BB962C8B-B14F-4D97-AF65-F5344CB8AC3E}">
        <p14:creationId xmlns:p14="http://schemas.microsoft.com/office/powerpoint/2010/main" val="2886513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219200"/>
          </a:xfrm>
        </p:spPr>
        <p:txBody>
          <a:bodyPr>
            <a:noAutofit/>
          </a:bodyPr>
          <a:lstStyle/>
          <a:p>
            <a:r>
              <a:rPr lang="en-GB" sz="2400" dirty="0"/>
              <a:t>Having done </a:t>
            </a:r>
            <a:r>
              <a:rPr lang="en-GB" sz="2400" dirty="0" smtClean="0"/>
              <a:t>some research, </a:t>
            </a:r>
            <a:r>
              <a:rPr lang="en-GB" sz="2400" dirty="0"/>
              <a:t>we have chosen </a:t>
            </a:r>
            <a:r>
              <a:rPr lang="en-GB" sz="2400" dirty="0" smtClean="0"/>
              <a:t>a Turquoise/ Green </a:t>
            </a:r>
            <a:r>
              <a:rPr lang="en-GB" sz="2400" dirty="0"/>
              <a:t>for our theme colour. </a:t>
            </a:r>
            <a:br>
              <a:rPr lang="en-GB" sz="2400" dirty="0"/>
            </a:br>
            <a:r>
              <a:rPr lang="en-GB" sz="2400" dirty="0" smtClean="0"/>
              <a:t>But why</a:t>
            </a:r>
            <a:r>
              <a:rPr lang="en-GB" sz="2400" dirty="0"/>
              <a:t>? According to Kendra </a:t>
            </a:r>
            <a:r>
              <a:rPr lang="en-GB" sz="2400" dirty="0" smtClean="0"/>
              <a:t>Cherry and the psychology of green</a:t>
            </a:r>
            <a:br>
              <a:rPr lang="en-GB" sz="2400" dirty="0" smtClean="0"/>
            </a:br>
            <a:r>
              <a:rPr lang="en-GB" sz="2000" dirty="0"/>
              <a:t/>
            </a:r>
            <a:br>
              <a:rPr lang="en-GB" sz="2000" dirty="0"/>
            </a:br>
            <a:endParaRPr lang="en-GB" sz="2000" dirty="0"/>
          </a:p>
        </p:txBody>
      </p:sp>
      <p:sp>
        <p:nvSpPr>
          <p:cNvPr id="3" name="Text Placeholder 2"/>
          <p:cNvSpPr>
            <a:spLocks noGrp="1"/>
          </p:cNvSpPr>
          <p:nvPr>
            <p:ph type="body" idx="1"/>
          </p:nvPr>
        </p:nvSpPr>
        <p:spPr/>
        <p:txBody>
          <a:bodyPr/>
          <a:lstStyle/>
          <a:p>
            <a:r>
              <a:rPr lang="en-GB" sz="2800" dirty="0"/>
              <a:t>The Psychology of Green </a:t>
            </a:r>
          </a:p>
        </p:txBody>
      </p:sp>
      <p:sp>
        <p:nvSpPr>
          <p:cNvPr id="4" name="Content Placeholder 3"/>
          <p:cNvSpPr>
            <a:spLocks noGrp="1"/>
          </p:cNvSpPr>
          <p:nvPr>
            <p:ph sz="half" idx="2"/>
          </p:nvPr>
        </p:nvSpPr>
        <p:spPr>
          <a:xfrm>
            <a:off x="675745" y="2737245"/>
            <a:ext cx="4185623" cy="3638503"/>
          </a:xfrm>
        </p:spPr>
        <p:txBody>
          <a:bodyPr>
            <a:normAutofit/>
          </a:bodyPr>
          <a:lstStyle/>
          <a:p>
            <a:r>
              <a:rPr lang="en-GB" sz="2400" dirty="0"/>
              <a:t>“Green Is Calming</a:t>
            </a:r>
            <a:r>
              <a:rPr lang="en-GB" sz="2400" dirty="0" smtClean="0"/>
              <a:t>”</a:t>
            </a:r>
          </a:p>
          <a:p>
            <a:r>
              <a:rPr lang="en-GB" sz="2400" dirty="0"/>
              <a:t>“Green Is Exciting</a:t>
            </a:r>
            <a:r>
              <a:rPr lang="en-GB" sz="2400" dirty="0" smtClean="0"/>
              <a:t>”</a:t>
            </a:r>
          </a:p>
          <a:p>
            <a:r>
              <a:rPr lang="en-GB" sz="2400" dirty="0"/>
              <a:t>“Green Is the Colour of Compassion” </a:t>
            </a:r>
            <a:endParaRPr lang="en-GB" sz="2400" dirty="0" smtClean="0"/>
          </a:p>
          <a:p>
            <a:r>
              <a:rPr lang="en-GB" sz="2400" dirty="0"/>
              <a:t>“Green Is Natural</a:t>
            </a:r>
            <a:r>
              <a:rPr lang="en-GB" sz="2400" dirty="0" smtClean="0"/>
              <a:t>”</a:t>
            </a:r>
          </a:p>
          <a:p>
            <a:r>
              <a:rPr lang="en-GB" sz="2400" dirty="0"/>
              <a:t>“Green Is Optimistic</a:t>
            </a:r>
            <a:r>
              <a:rPr lang="en-GB" sz="2400" dirty="0" smtClean="0"/>
              <a:t>”</a:t>
            </a:r>
          </a:p>
          <a:p>
            <a:pPr marL="0" indent="0">
              <a:buNone/>
            </a:pPr>
            <a:r>
              <a:rPr lang="en-GB" sz="1500" u="sng" dirty="0" smtClean="0">
                <a:hlinkClick r:id="rId2"/>
              </a:rPr>
              <a:t>Source: https</a:t>
            </a:r>
            <a:r>
              <a:rPr lang="en-GB" sz="1500" u="sng" dirty="0">
                <a:hlinkClick r:id="rId2"/>
              </a:rPr>
              <a:t>://www.verywellmind.com/color-psychology-green-2795817</a:t>
            </a:r>
            <a:endParaRPr lang="en-GB" sz="1500" dirty="0"/>
          </a:p>
        </p:txBody>
      </p:sp>
      <p:sp>
        <p:nvSpPr>
          <p:cNvPr id="5" name="Text Placeholder 4"/>
          <p:cNvSpPr>
            <a:spLocks noGrp="1"/>
          </p:cNvSpPr>
          <p:nvPr>
            <p:ph type="body" sz="quarter" idx="3"/>
          </p:nvPr>
        </p:nvSpPr>
        <p:spPr/>
        <p:txBody>
          <a:bodyPr/>
          <a:lstStyle/>
          <a:p>
            <a:r>
              <a:rPr lang="en-GB" dirty="0" smtClean="0"/>
              <a:t>Design Implementation</a:t>
            </a:r>
            <a:endParaRPr lang="en-GB" dirty="0"/>
          </a:p>
        </p:txBody>
      </p:sp>
      <p:sp>
        <p:nvSpPr>
          <p:cNvPr id="6" name="Content Placeholder 5"/>
          <p:cNvSpPr>
            <a:spLocks noGrp="1"/>
          </p:cNvSpPr>
          <p:nvPr>
            <p:ph sz="quarter" idx="4"/>
          </p:nvPr>
        </p:nvSpPr>
        <p:spPr/>
        <p:txBody>
          <a:bodyPr/>
          <a:lstStyle/>
          <a:p>
            <a:r>
              <a:rPr lang="en-GB" sz="2000" dirty="0"/>
              <a:t>Using this and similar </a:t>
            </a:r>
            <a:r>
              <a:rPr lang="en-GB" sz="2000" dirty="0" smtClean="0"/>
              <a:t>research </a:t>
            </a:r>
            <a:r>
              <a:rPr lang="en-GB" sz="2000" dirty="0"/>
              <a:t>we have chosen to base </a:t>
            </a:r>
            <a:r>
              <a:rPr lang="en-GB" sz="2000" dirty="0" smtClean="0"/>
              <a:t>our design </a:t>
            </a:r>
            <a:r>
              <a:rPr lang="en-GB" sz="2000" dirty="0"/>
              <a:t>around this </a:t>
            </a:r>
            <a:r>
              <a:rPr lang="en-GB" sz="2000" dirty="0" smtClean="0"/>
              <a:t>colour </a:t>
            </a:r>
            <a:r>
              <a:rPr lang="en-GB" sz="2000" dirty="0"/>
              <a:t>as it embodies our calm </a:t>
            </a:r>
            <a:r>
              <a:rPr lang="en-GB" sz="2000" dirty="0" smtClean="0"/>
              <a:t>and </a:t>
            </a:r>
            <a:r>
              <a:rPr lang="en-GB" sz="2000" dirty="0"/>
              <a:t>relaxed business ethic.</a:t>
            </a:r>
          </a:p>
          <a:p>
            <a:r>
              <a:rPr lang="en-GB" dirty="0" smtClean="0"/>
              <a:t>We want our customers to feel at ease while using our app and to enjoy the experience. We have tried to incorporate this into our design model. </a:t>
            </a:r>
            <a:endParaRPr lang="en-GB" dirty="0"/>
          </a:p>
          <a:p>
            <a:endParaRPr lang="en-GB" dirty="0"/>
          </a:p>
        </p:txBody>
      </p:sp>
    </p:spTree>
    <p:extLst>
      <p:ext uri="{BB962C8B-B14F-4D97-AF65-F5344CB8AC3E}">
        <p14:creationId xmlns:p14="http://schemas.microsoft.com/office/powerpoint/2010/main" val="1502292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1000"/>
                                        <p:tgtEl>
                                          <p:spTgt spid="4">
                                            <p:txEl>
                                              <p:pRg st="0" end="0"/>
                                            </p:txEl>
                                          </p:spTgt>
                                        </p:tgtEl>
                                      </p:cBhvr>
                                    </p:animEffect>
                                    <p:anim calcmode="lin" valueType="num">
                                      <p:cBhvr>
                                        <p:cTn id="1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4">
                                            <p:txEl>
                                              <p:pRg st="2" end="2"/>
                                            </p:txEl>
                                          </p:spTgt>
                                        </p:tgtEl>
                                        <p:attrNameLst>
                                          <p:attrName>style.visibility</p:attrName>
                                        </p:attrNameLst>
                                      </p:cBhvr>
                                      <p:to>
                                        <p:strVal val="visible"/>
                                      </p:to>
                                    </p:set>
                                    <p:animEffect transition="in" filter="fade">
                                      <p:cBhvr>
                                        <p:cTn id="31" dur="1000"/>
                                        <p:tgtEl>
                                          <p:spTgt spid="4">
                                            <p:txEl>
                                              <p:pRg st="2" end="2"/>
                                            </p:txEl>
                                          </p:spTgt>
                                        </p:tgtEl>
                                      </p:cBhvr>
                                    </p:animEffect>
                                    <p:anim calcmode="lin" valueType="num">
                                      <p:cBhvr>
                                        <p:cTn id="3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4">
                                            <p:txEl>
                                              <p:pRg st="3" end="3"/>
                                            </p:txEl>
                                          </p:spTgt>
                                        </p:tgtEl>
                                        <p:attrNameLst>
                                          <p:attrName>style.visibility</p:attrName>
                                        </p:attrNameLst>
                                      </p:cBhvr>
                                      <p:to>
                                        <p:strVal val="visible"/>
                                      </p:to>
                                    </p:set>
                                    <p:animEffect transition="in" filter="fade">
                                      <p:cBhvr>
                                        <p:cTn id="38" dur="1000"/>
                                        <p:tgtEl>
                                          <p:spTgt spid="4">
                                            <p:txEl>
                                              <p:pRg st="3" end="3"/>
                                            </p:txEl>
                                          </p:spTgt>
                                        </p:tgtEl>
                                      </p:cBhvr>
                                    </p:animEffect>
                                    <p:anim calcmode="lin" valueType="num">
                                      <p:cBhvr>
                                        <p:cTn id="3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Effect transition="in" filter="fade">
                                      <p:cBhvr>
                                        <p:cTn id="45" dur="1000"/>
                                        <p:tgtEl>
                                          <p:spTgt spid="4">
                                            <p:txEl>
                                              <p:pRg st="4" end="4"/>
                                            </p:txEl>
                                          </p:spTgt>
                                        </p:tgtEl>
                                      </p:cBhvr>
                                    </p:animEffect>
                                    <p:anim calcmode="lin" valueType="num">
                                      <p:cBhvr>
                                        <p:cTn id="4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4">
                                            <p:txEl>
                                              <p:pRg st="5" end="5"/>
                                            </p:txEl>
                                          </p:spTgt>
                                        </p:tgtEl>
                                        <p:attrNameLst>
                                          <p:attrName>style.visibility</p:attrName>
                                        </p:attrNameLst>
                                      </p:cBhvr>
                                      <p:to>
                                        <p:strVal val="visible"/>
                                      </p:to>
                                    </p:set>
                                    <p:animEffect transition="in" filter="fade">
                                      <p:cBhvr>
                                        <p:cTn id="52" dur="1000"/>
                                        <p:tgtEl>
                                          <p:spTgt spid="4">
                                            <p:txEl>
                                              <p:pRg st="5" end="5"/>
                                            </p:txEl>
                                          </p:spTgt>
                                        </p:tgtEl>
                                      </p:cBhvr>
                                    </p:animEffect>
                                    <p:anim calcmode="lin" valueType="num">
                                      <p:cBhvr>
                                        <p:cTn id="5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5">
                                            <p:txEl>
                                              <p:pRg st="0" end="0"/>
                                            </p:txEl>
                                          </p:spTgt>
                                        </p:tgtEl>
                                        <p:attrNameLst>
                                          <p:attrName>style.visibility</p:attrName>
                                        </p:attrNameLst>
                                      </p:cBhvr>
                                      <p:to>
                                        <p:strVal val="visible"/>
                                      </p:to>
                                    </p:set>
                                    <p:anim calcmode="lin" valueType="num">
                                      <p:cBhvr additive="base">
                                        <p:cTn id="5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6">
                                            <p:txEl>
                                              <p:pRg st="0" end="0"/>
                                            </p:txEl>
                                          </p:spTgt>
                                        </p:tgtEl>
                                        <p:attrNameLst>
                                          <p:attrName>style.visibility</p:attrName>
                                        </p:attrNameLst>
                                      </p:cBhvr>
                                      <p:to>
                                        <p:strVal val="visible"/>
                                      </p:to>
                                    </p:set>
                                    <p:anim calcmode="lin" valueType="num">
                                      <p:cBhvr additive="base">
                                        <p:cTn id="6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6">
                                            <p:txEl>
                                              <p:pRg st="1" end="1"/>
                                            </p:txEl>
                                          </p:spTgt>
                                        </p:tgtEl>
                                        <p:attrNameLst>
                                          <p:attrName>style.visibility</p:attrName>
                                        </p:attrNameLst>
                                      </p:cBhvr>
                                      <p:to>
                                        <p:strVal val="visible"/>
                                      </p:to>
                                    </p:set>
                                    <p:anim calcmode="lin" valueType="num">
                                      <p:cBhvr additive="base">
                                        <p:cTn id="7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Unique Selling Points</a:t>
            </a:r>
            <a:endParaRPr lang="en-GB" dirty="0"/>
          </a:p>
        </p:txBody>
      </p:sp>
      <p:sp>
        <p:nvSpPr>
          <p:cNvPr id="3" name="Content Placeholder 2"/>
          <p:cNvSpPr>
            <a:spLocks noGrp="1"/>
          </p:cNvSpPr>
          <p:nvPr>
            <p:ph sz="half" idx="1"/>
          </p:nvPr>
        </p:nvSpPr>
        <p:spPr/>
        <p:txBody>
          <a:bodyPr>
            <a:normAutofit/>
          </a:bodyPr>
          <a:lstStyle/>
          <a:p>
            <a:pPr marL="0" indent="0">
              <a:buNone/>
            </a:pPr>
            <a:r>
              <a:rPr lang="en-GB" sz="2800" dirty="0" smtClean="0"/>
              <a:t>“the </a:t>
            </a:r>
            <a:r>
              <a:rPr lang="en-GB" sz="2800" dirty="0"/>
              <a:t>Wetherspoon Order &amp; Pay app has proven a big hit with </a:t>
            </a:r>
            <a:r>
              <a:rPr lang="en-GB" sz="2800" dirty="0" smtClean="0"/>
              <a:t>customers”</a:t>
            </a:r>
          </a:p>
          <a:p>
            <a:pPr marL="0" indent="0">
              <a:buNone/>
            </a:pPr>
            <a:r>
              <a:rPr lang="en-GB" sz="1200" dirty="0" smtClean="0"/>
              <a:t>Source: https://www.independent.co.uk/life-style/gadgets-and-tech/features/wetherspoon-order-and-pay-pub-iphone-android-automation-a7623591.html </a:t>
            </a:r>
          </a:p>
          <a:p>
            <a:pPr marL="0" indent="0">
              <a:buNone/>
            </a:pPr>
            <a:r>
              <a:rPr lang="en-GB" sz="2400" dirty="0" smtClean="0"/>
              <a:t>Weatherspoon's has implemented a similar idea in over 900 of their establishments, which has worked very well.</a:t>
            </a:r>
          </a:p>
        </p:txBody>
      </p:sp>
      <p:sp>
        <p:nvSpPr>
          <p:cNvPr id="4" name="Content Placeholder 3"/>
          <p:cNvSpPr>
            <a:spLocks noGrp="1"/>
          </p:cNvSpPr>
          <p:nvPr>
            <p:ph sz="half" idx="2"/>
          </p:nvPr>
        </p:nvSpPr>
        <p:spPr/>
        <p:txBody>
          <a:bodyPr>
            <a:normAutofit/>
          </a:bodyPr>
          <a:lstStyle/>
          <a:p>
            <a:r>
              <a:rPr lang="en-GB" dirty="0"/>
              <a:t>With a similar, yet unique, idea to the ‘Weatherspoon app’, which has proven itself, we feel confident that our product had a lot of good selling points.  </a:t>
            </a:r>
          </a:p>
          <a:p>
            <a:r>
              <a:rPr lang="en-GB" dirty="0" smtClean="0"/>
              <a:t>We aim to spread our product across a variety of food businesses in Pembrokeshire and Beyond. </a:t>
            </a:r>
          </a:p>
          <a:p>
            <a:r>
              <a:rPr lang="en-GB" dirty="0" smtClean="0"/>
              <a:t>An online presence is the future of business and we plan to offer that to local businesses, locals and tourists for the benefit of all. </a:t>
            </a:r>
            <a:endParaRPr lang="en-GB" dirty="0"/>
          </a:p>
        </p:txBody>
      </p:sp>
    </p:spTree>
    <p:extLst>
      <p:ext uri="{BB962C8B-B14F-4D97-AF65-F5344CB8AC3E}">
        <p14:creationId xmlns:p14="http://schemas.microsoft.com/office/powerpoint/2010/main" val="2441030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0" end="0"/>
                                            </p:txEl>
                                          </p:spTgt>
                                        </p:tgtEl>
                                        <p:attrNameLst>
                                          <p:attrName>style.visibility</p:attrName>
                                        </p:attrNameLst>
                                      </p:cBhvr>
                                      <p:to>
                                        <p:strVal val="visible"/>
                                      </p:to>
                                    </p:set>
                                    <p:animEffect transition="in" filter="fade">
                                      <p:cBhvr>
                                        <p:cTn id="27" dur="500"/>
                                        <p:tgtEl>
                                          <p:spTgt spid="4">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1" end="1"/>
                                            </p:txEl>
                                          </p:spTgt>
                                        </p:tgtEl>
                                        <p:attrNameLst>
                                          <p:attrName>style.visibility</p:attrName>
                                        </p:attrNameLst>
                                      </p:cBhvr>
                                      <p:to>
                                        <p:strVal val="visible"/>
                                      </p:to>
                                    </p:set>
                                    <p:animEffect transition="in" filter="fade">
                                      <p:cBhvr>
                                        <p:cTn id="32" dur="500"/>
                                        <p:tgtEl>
                                          <p:spTgt spid="4">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2" end="2"/>
                                            </p:txEl>
                                          </p:spTgt>
                                        </p:tgtEl>
                                        <p:attrNameLst>
                                          <p:attrName>style.visibility</p:attrName>
                                        </p:attrNameLst>
                                      </p:cBhvr>
                                      <p:to>
                                        <p:strVal val="visible"/>
                                      </p:to>
                                    </p:set>
                                    <p:animEffect transition="in" filter="fade">
                                      <p:cBhvr>
                                        <p:cTn id="3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Unique Selling Points</a:t>
            </a:r>
            <a:endParaRPr lang="en-GB" dirty="0"/>
          </a:p>
        </p:txBody>
      </p:sp>
      <p:sp>
        <p:nvSpPr>
          <p:cNvPr id="3" name="Content Placeholder 2"/>
          <p:cNvSpPr>
            <a:spLocks noGrp="1"/>
          </p:cNvSpPr>
          <p:nvPr>
            <p:ph idx="1"/>
          </p:nvPr>
        </p:nvSpPr>
        <p:spPr/>
        <p:txBody>
          <a:bodyPr/>
          <a:lstStyle/>
          <a:p>
            <a:r>
              <a:rPr lang="en-GB" sz="2800" dirty="0" smtClean="0"/>
              <a:t>Only Table Booking App in Local Area</a:t>
            </a:r>
          </a:p>
          <a:p>
            <a:r>
              <a:rPr lang="en-GB" sz="2800" dirty="0" smtClean="0"/>
              <a:t>Book Food in Addition to Tables</a:t>
            </a:r>
          </a:p>
          <a:p>
            <a:r>
              <a:rPr lang="en-GB" sz="2800" dirty="0" smtClean="0"/>
              <a:t>Reduced Waiting Time for Food</a:t>
            </a:r>
          </a:p>
          <a:p>
            <a:r>
              <a:rPr lang="en-GB" sz="2800" dirty="0" smtClean="0"/>
              <a:t>Faster Customer Turnover</a:t>
            </a:r>
          </a:p>
          <a:p>
            <a:r>
              <a:rPr lang="en-GB" sz="2800" dirty="0" smtClean="0"/>
              <a:t>Businesses get Free Advertisement</a:t>
            </a:r>
          </a:p>
          <a:p>
            <a:endParaRPr lang="en-GB" dirty="0" smtClean="0"/>
          </a:p>
          <a:p>
            <a:endParaRPr lang="en-GB" dirty="0" smtClean="0"/>
          </a:p>
          <a:p>
            <a:endParaRPr lang="en-GB" dirty="0"/>
          </a:p>
        </p:txBody>
      </p:sp>
    </p:spTree>
    <p:extLst>
      <p:ext uri="{BB962C8B-B14F-4D97-AF65-F5344CB8AC3E}">
        <p14:creationId xmlns:p14="http://schemas.microsoft.com/office/powerpoint/2010/main" val="3825323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u="sng" dirty="0">
                <a:hlinkClick r:id="rId2"/>
              </a:rPr>
              <a:t>https://</a:t>
            </a:r>
            <a:r>
              <a:rPr lang="en-GB" u="sng" dirty="0" smtClean="0">
                <a:hlinkClick r:id="rId2"/>
              </a:rPr>
              <a:t>codeburst.io/the-importance-of-website-design-and-how-it-helps-in-making-business-profitable-11bf5ee1817e</a:t>
            </a:r>
            <a:endParaRPr lang="en-GB" u="sng" dirty="0" smtClean="0"/>
          </a:p>
          <a:p>
            <a:r>
              <a:rPr lang="en-GB" u="sng" dirty="0">
                <a:hlinkClick r:id="rId3"/>
              </a:rPr>
              <a:t>https://</a:t>
            </a:r>
            <a:r>
              <a:rPr lang="en-GB" u="sng" dirty="0" smtClean="0">
                <a:hlinkClick r:id="rId3"/>
              </a:rPr>
              <a:t>www.verywellmind.com/color-psychology-green-2795817</a:t>
            </a:r>
            <a:endParaRPr lang="en-GB" u="sng" dirty="0" smtClean="0"/>
          </a:p>
          <a:p>
            <a:r>
              <a:rPr lang="en-GB" dirty="0" smtClean="0">
                <a:hlinkClick r:id="rId4"/>
              </a:rPr>
              <a:t>https://www.independent.co.uk/life-style/gadgets-and-tech/features/wetherspoon-order-and-pay-pub-iphone-android-automation-a7623591.html</a:t>
            </a:r>
            <a:endParaRPr lang="en-GB" dirty="0" smtClean="0"/>
          </a:p>
          <a:p>
            <a:endParaRPr lang="en-GB" dirty="0"/>
          </a:p>
          <a:p>
            <a:endParaRPr lang="en-GB" dirty="0"/>
          </a:p>
        </p:txBody>
      </p:sp>
    </p:spTree>
    <p:extLst>
      <p:ext uri="{BB962C8B-B14F-4D97-AF65-F5344CB8AC3E}">
        <p14:creationId xmlns:p14="http://schemas.microsoft.com/office/powerpoint/2010/main" val="108662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DE2AA2C-88B0-4DF7-B450-EFDE70C0D864}"/>
              </a:ext>
            </a:extLst>
          </p:cNvPr>
          <p:cNvSpPr txBox="1"/>
          <p:nvPr/>
        </p:nvSpPr>
        <p:spPr>
          <a:xfrm>
            <a:off x="643467" y="3192102"/>
            <a:ext cx="10905066" cy="2474259"/>
          </a:xfrm>
          <a:prstGeom prst="rect">
            <a:avLst/>
          </a:prstGeom>
        </p:spPr>
        <p:txBody>
          <a:bodyPr vert="horz" lIns="91440" tIns="45720" rIns="91440" bIns="45720" rtlCol="0" anchor="ctr">
            <a:normAutofit/>
          </a:bodyPr>
          <a:lstStyle/>
          <a:p>
            <a:pPr algn="ctr" defTabSz="914400">
              <a:lnSpc>
                <a:spcPct val="80000"/>
              </a:lnSpc>
              <a:spcBef>
                <a:spcPct val="0"/>
              </a:spcBef>
              <a:spcAft>
                <a:spcPts val="600"/>
              </a:spcAft>
            </a:pPr>
            <a:endParaRPr lang="en-US" sz="4400" b="1" cap="all" spc="150" dirty="0">
              <a:latin typeface="+mj-lt"/>
              <a:ea typeface="+mj-ea"/>
              <a:cs typeface="+mj-cs"/>
            </a:endParaRPr>
          </a:p>
          <a:p>
            <a:pPr algn="ctr" defTabSz="914400">
              <a:lnSpc>
                <a:spcPct val="80000"/>
              </a:lnSpc>
              <a:spcBef>
                <a:spcPct val="0"/>
              </a:spcBef>
              <a:spcAft>
                <a:spcPts val="600"/>
              </a:spcAft>
            </a:pPr>
            <a:r>
              <a:rPr lang="en-US" sz="3200" cap="all" spc="150" dirty="0">
                <a:latin typeface="+mj-lt"/>
                <a:ea typeface="+mj-ea"/>
                <a:cs typeface="+mj-cs"/>
              </a:rPr>
              <a:t>Created by: Sol Whiteley</a:t>
            </a:r>
          </a:p>
          <a:p>
            <a:pPr algn="ctr" defTabSz="914400">
              <a:lnSpc>
                <a:spcPct val="80000"/>
              </a:lnSpc>
              <a:spcBef>
                <a:spcPct val="0"/>
              </a:spcBef>
              <a:spcAft>
                <a:spcPts val="600"/>
              </a:spcAft>
            </a:pPr>
            <a:r>
              <a:rPr lang="en-US" sz="3200" cap="all" spc="150" dirty="0">
                <a:latin typeface="+mj-lt"/>
                <a:ea typeface="+mj-ea"/>
                <a:cs typeface="+mj-cs"/>
              </a:rPr>
              <a:t>Module: Application Development  </a:t>
            </a:r>
          </a:p>
        </p:txBody>
      </p:sp>
      <p:sp>
        <p:nvSpPr>
          <p:cNvPr id="2" name="Rectangle 1">
            <a:extLst>
              <a:ext uri="{FF2B5EF4-FFF2-40B4-BE49-F238E27FC236}">
                <a16:creationId xmlns:a16="http://schemas.microsoft.com/office/drawing/2014/main" id="{86F5C6AE-EEC5-4AF7-BBD6-C5E55AF4DF01}"/>
              </a:ext>
            </a:extLst>
          </p:cNvPr>
          <p:cNvSpPr/>
          <p:nvPr/>
        </p:nvSpPr>
        <p:spPr>
          <a:xfrm>
            <a:off x="2049860" y="1048973"/>
            <a:ext cx="8092280" cy="1107996"/>
          </a:xfrm>
          <a:prstGeom prst="rect">
            <a:avLst/>
          </a:prstGeom>
        </p:spPr>
        <p:txBody>
          <a:bodyPr wrap="none">
            <a:spAutoFit/>
          </a:bodyPr>
          <a:lstStyle/>
          <a:p>
            <a:r>
              <a:rPr lang="en-US" sz="6600" b="1" cap="all" spc="150" dirty="0"/>
              <a:t>MARKET Research</a:t>
            </a:r>
            <a:endParaRPr lang="en-GB" sz="6600" dirty="0"/>
          </a:p>
        </p:txBody>
      </p:sp>
    </p:spTree>
    <p:extLst>
      <p:ext uri="{BB962C8B-B14F-4D97-AF65-F5344CB8AC3E}">
        <p14:creationId xmlns:p14="http://schemas.microsoft.com/office/powerpoint/2010/main" val="3388781964"/>
      </p:ext>
    </p:extLst>
  </p:cSld>
  <p:clrMapOvr>
    <a:masterClrMapping/>
  </p:clrMapOvr>
  <p:transition spd="slow">
    <p:push dir="u"/>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8BE80-E713-4BE0-BEC1-3AA156751AE7}"/>
              </a:ext>
            </a:extLst>
          </p:cNvPr>
          <p:cNvSpPr>
            <a:spLocks noGrp="1"/>
          </p:cNvSpPr>
          <p:nvPr>
            <p:ph type="title"/>
          </p:nvPr>
        </p:nvSpPr>
        <p:spPr/>
        <p:txBody>
          <a:bodyPr/>
          <a:lstStyle/>
          <a:p>
            <a:pPr algn="ctr"/>
            <a:r>
              <a:rPr lang="en-GB" dirty="0"/>
              <a:t>Table of contents</a:t>
            </a:r>
          </a:p>
        </p:txBody>
      </p:sp>
      <p:sp>
        <p:nvSpPr>
          <p:cNvPr id="4" name="TextBox 3">
            <a:extLst>
              <a:ext uri="{FF2B5EF4-FFF2-40B4-BE49-F238E27FC236}">
                <a16:creationId xmlns:a16="http://schemas.microsoft.com/office/drawing/2014/main" id="{0ADFE8EF-C600-4308-BB93-01D0EBD81F65}"/>
              </a:ext>
            </a:extLst>
          </p:cNvPr>
          <p:cNvSpPr txBox="1"/>
          <p:nvPr/>
        </p:nvSpPr>
        <p:spPr>
          <a:xfrm>
            <a:off x="402158" y="2095108"/>
            <a:ext cx="11340663" cy="4308872"/>
          </a:xfrm>
          <a:prstGeom prst="rect">
            <a:avLst/>
          </a:prstGeom>
          <a:noFill/>
        </p:spPr>
        <p:txBody>
          <a:bodyPr wrap="square" rtlCol="0">
            <a:spAutoFit/>
          </a:bodyPr>
          <a:lstStyle/>
          <a:p>
            <a:pPr marL="342900" indent="-342900">
              <a:buAutoNum type="arabicPeriod"/>
            </a:pPr>
            <a:r>
              <a:rPr lang="en-GB" sz="3200" dirty="0"/>
              <a:t>Introduction </a:t>
            </a:r>
          </a:p>
          <a:p>
            <a:pPr marL="342900" indent="-342900">
              <a:buAutoNum type="arabicPeriod"/>
            </a:pPr>
            <a:r>
              <a:rPr lang="en-GB" sz="3200" dirty="0"/>
              <a:t>Industry Information – Mobile Applications</a:t>
            </a:r>
          </a:p>
          <a:p>
            <a:pPr marL="342900" indent="-342900">
              <a:buAutoNum type="arabicPeriod"/>
            </a:pPr>
            <a:r>
              <a:rPr lang="en-GB" sz="3200" dirty="0"/>
              <a:t>Industry Information – Restaurants </a:t>
            </a:r>
          </a:p>
          <a:p>
            <a:pPr marL="342900" indent="-342900">
              <a:buAutoNum type="arabicPeriod"/>
            </a:pPr>
            <a:r>
              <a:rPr lang="en-GB" sz="3200" dirty="0"/>
              <a:t> The Competition </a:t>
            </a:r>
          </a:p>
          <a:p>
            <a:pPr marL="342900" indent="-342900">
              <a:buAutoNum type="arabicPeriod"/>
            </a:pPr>
            <a:r>
              <a:rPr lang="en-GB" sz="3200" dirty="0"/>
              <a:t>Target Market – Restaurants </a:t>
            </a:r>
          </a:p>
          <a:p>
            <a:pPr marL="342900" indent="-342900">
              <a:buAutoNum type="arabicPeriod"/>
            </a:pPr>
            <a:r>
              <a:rPr lang="en-GB" sz="3200" dirty="0"/>
              <a:t>Target Market – Consumers </a:t>
            </a:r>
          </a:p>
          <a:p>
            <a:pPr marL="342900" indent="-342900">
              <a:buAutoNum type="arabicPeriod"/>
            </a:pPr>
            <a:r>
              <a:rPr lang="en-GB" sz="3200" dirty="0"/>
              <a:t>References </a:t>
            </a:r>
          </a:p>
          <a:p>
            <a:pPr marL="342900" indent="-342900">
              <a:buAutoNum type="arabicPeriod"/>
            </a:pPr>
            <a:r>
              <a:rPr lang="en-GB" sz="3200" dirty="0"/>
              <a:t>Bibliography </a:t>
            </a:r>
          </a:p>
          <a:p>
            <a:pPr marL="342900" indent="-342900">
              <a:buAutoNum type="arabicPeriod"/>
            </a:pPr>
            <a:endParaRPr lang="en-GB" dirty="0"/>
          </a:p>
        </p:txBody>
      </p:sp>
    </p:spTree>
    <p:extLst>
      <p:ext uri="{BB962C8B-B14F-4D97-AF65-F5344CB8AC3E}">
        <p14:creationId xmlns:p14="http://schemas.microsoft.com/office/powerpoint/2010/main" val="3390611272"/>
      </p:ext>
    </p:extLst>
  </p:cSld>
  <p:clrMapOvr>
    <a:masterClrMapping/>
  </p:clrMapOvr>
  <p:transition spd="slow">
    <p:push di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8A6D5-C418-4F24-8389-D8F057F7EDE9}"/>
              </a:ext>
            </a:extLst>
          </p:cNvPr>
          <p:cNvSpPr>
            <a:spLocks noGrp="1"/>
          </p:cNvSpPr>
          <p:nvPr>
            <p:ph type="title"/>
          </p:nvPr>
        </p:nvSpPr>
        <p:spPr>
          <a:xfrm>
            <a:off x="1" y="208547"/>
            <a:ext cx="12189918" cy="1600431"/>
          </a:xfrm>
        </p:spPr>
        <p:txBody>
          <a:bodyPr/>
          <a:lstStyle/>
          <a:p>
            <a:pPr algn="ctr"/>
            <a:r>
              <a:rPr lang="en-GB" dirty="0"/>
              <a:t>1. INTRODUCITON</a:t>
            </a:r>
          </a:p>
        </p:txBody>
      </p:sp>
      <p:sp>
        <p:nvSpPr>
          <p:cNvPr id="4" name="TextBox 3">
            <a:extLst>
              <a:ext uri="{FF2B5EF4-FFF2-40B4-BE49-F238E27FC236}">
                <a16:creationId xmlns:a16="http://schemas.microsoft.com/office/drawing/2014/main" id="{7A7268FC-0425-424E-BB5D-46BBB94E4895}"/>
              </a:ext>
            </a:extLst>
          </p:cNvPr>
          <p:cNvSpPr txBox="1"/>
          <p:nvPr/>
        </p:nvSpPr>
        <p:spPr>
          <a:xfrm>
            <a:off x="2214363" y="2982730"/>
            <a:ext cx="7763273" cy="1569660"/>
          </a:xfrm>
          <a:prstGeom prst="rect">
            <a:avLst/>
          </a:prstGeom>
          <a:noFill/>
        </p:spPr>
        <p:txBody>
          <a:bodyPr wrap="square" rtlCol="0">
            <a:spAutoFit/>
          </a:bodyPr>
          <a:lstStyle/>
          <a:p>
            <a:pPr marL="285750" indent="-285750" algn="ctr">
              <a:buFont typeface="Arial" panose="020B0604020202020204" pitchFamily="34" charset="0"/>
              <a:buChar char="•"/>
            </a:pPr>
            <a:r>
              <a:rPr lang="en-GB" sz="3200" dirty="0"/>
              <a:t>Industry Information </a:t>
            </a:r>
          </a:p>
          <a:p>
            <a:pPr marL="285750" indent="-285750" algn="ctr">
              <a:buFont typeface="Arial" panose="020B0604020202020204" pitchFamily="34" charset="0"/>
              <a:buChar char="•"/>
            </a:pPr>
            <a:r>
              <a:rPr lang="en-GB" sz="3200" dirty="0"/>
              <a:t>Competition </a:t>
            </a:r>
          </a:p>
          <a:p>
            <a:pPr marL="285750" indent="-285750" algn="ctr">
              <a:buFont typeface="Arial" panose="020B0604020202020204" pitchFamily="34" charset="0"/>
              <a:buChar char="•"/>
            </a:pPr>
            <a:r>
              <a:rPr lang="en-GB" sz="3200" dirty="0"/>
              <a:t>Target Market</a:t>
            </a:r>
          </a:p>
        </p:txBody>
      </p:sp>
    </p:spTree>
    <p:extLst>
      <p:ext uri="{BB962C8B-B14F-4D97-AF65-F5344CB8AC3E}">
        <p14:creationId xmlns:p14="http://schemas.microsoft.com/office/powerpoint/2010/main" val="1414853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dow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down)">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FF8FC-1E46-49B2-9904-D50546E43E80}"/>
              </a:ext>
            </a:extLst>
          </p:cNvPr>
          <p:cNvSpPr>
            <a:spLocks noGrp="1"/>
          </p:cNvSpPr>
          <p:nvPr>
            <p:ph type="title"/>
          </p:nvPr>
        </p:nvSpPr>
        <p:spPr>
          <a:xfrm>
            <a:off x="0" y="210250"/>
            <a:ext cx="12192000" cy="1619477"/>
          </a:xfrm>
        </p:spPr>
        <p:txBody>
          <a:bodyPr/>
          <a:lstStyle/>
          <a:p>
            <a:pPr algn="ctr"/>
            <a:r>
              <a:rPr lang="en-GB" dirty="0"/>
              <a:t>2. Industry Information – Mobile Applications</a:t>
            </a:r>
          </a:p>
        </p:txBody>
      </p:sp>
      <p:sp>
        <p:nvSpPr>
          <p:cNvPr id="7" name="Title 1">
            <a:extLst>
              <a:ext uri="{FF2B5EF4-FFF2-40B4-BE49-F238E27FC236}">
                <a16:creationId xmlns:a16="http://schemas.microsoft.com/office/drawing/2014/main" id="{5A7E67C4-C6AD-4260-891A-B5FFBB33B9ED}"/>
              </a:ext>
            </a:extLst>
          </p:cNvPr>
          <p:cNvSpPr txBox="1">
            <a:spLocks/>
          </p:cNvSpPr>
          <p:nvPr/>
        </p:nvSpPr>
        <p:spPr>
          <a:xfrm>
            <a:off x="442912" y="1949450"/>
            <a:ext cx="11530013" cy="47371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endParaRPr lang="en-GB" dirty="0"/>
          </a:p>
        </p:txBody>
      </p:sp>
      <p:grpSp>
        <p:nvGrpSpPr>
          <p:cNvPr id="4" name="Group 3">
            <a:extLst>
              <a:ext uri="{FF2B5EF4-FFF2-40B4-BE49-F238E27FC236}">
                <a16:creationId xmlns:a16="http://schemas.microsoft.com/office/drawing/2014/main" id="{E47EAEAC-7206-4513-8A60-476E435ACC5D}"/>
              </a:ext>
            </a:extLst>
          </p:cNvPr>
          <p:cNvGrpSpPr/>
          <p:nvPr/>
        </p:nvGrpSpPr>
        <p:grpSpPr>
          <a:xfrm>
            <a:off x="-37663" y="2010775"/>
            <a:ext cx="5923462" cy="4293261"/>
            <a:chOff x="111918" y="606971"/>
            <a:chExt cx="6096000" cy="4979025"/>
          </a:xfrm>
        </p:grpSpPr>
        <p:grpSp>
          <p:nvGrpSpPr>
            <p:cNvPr id="12" name="Group 11">
              <a:extLst>
                <a:ext uri="{FF2B5EF4-FFF2-40B4-BE49-F238E27FC236}">
                  <a16:creationId xmlns:a16="http://schemas.microsoft.com/office/drawing/2014/main" id="{2C8D0B8F-509C-4297-BC54-FA7BCC0939D6}"/>
                </a:ext>
              </a:extLst>
            </p:cNvPr>
            <p:cNvGrpSpPr/>
            <p:nvPr/>
          </p:nvGrpSpPr>
          <p:grpSpPr>
            <a:xfrm>
              <a:off x="514348" y="606971"/>
              <a:ext cx="5460402" cy="4493328"/>
              <a:chOff x="392710" y="954894"/>
              <a:chExt cx="5460402" cy="4493328"/>
            </a:xfrm>
          </p:grpSpPr>
          <p:pic>
            <p:nvPicPr>
              <p:cNvPr id="8" name="Picture 7">
                <a:extLst>
                  <a:ext uri="{FF2B5EF4-FFF2-40B4-BE49-F238E27FC236}">
                    <a16:creationId xmlns:a16="http://schemas.microsoft.com/office/drawing/2014/main" id="{C7BFFBF6-BC4A-4316-83C5-AFFB1E8961A7}"/>
                  </a:ext>
                </a:extLst>
              </p:cNvPr>
              <p:cNvPicPr>
                <a:picLocks noChangeAspect="1"/>
              </p:cNvPicPr>
              <p:nvPr/>
            </p:nvPicPr>
            <p:blipFill>
              <a:blip r:embed="rId3"/>
              <a:stretch>
                <a:fillRect/>
              </a:stretch>
            </p:blipFill>
            <p:spPr>
              <a:xfrm>
                <a:off x="442912" y="1808987"/>
                <a:ext cx="5410200" cy="3639235"/>
              </a:xfrm>
              <a:prstGeom prst="rect">
                <a:avLst/>
              </a:prstGeom>
            </p:spPr>
          </p:pic>
          <p:sp>
            <p:nvSpPr>
              <p:cNvPr id="11" name="TextBox 10">
                <a:extLst>
                  <a:ext uri="{FF2B5EF4-FFF2-40B4-BE49-F238E27FC236}">
                    <a16:creationId xmlns:a16="http://schemas.microsoft.com/office/drawing/2014/main" id="{F8B8FA4B-01A3-4B07-BEA4-BFCF8D55AA1D}"/>
                  </a:ext>
                </a:extLst>
              </p:cNvPr>
              <p:cNvSpPr txBox="1"/>
              <p:nvPr/>
            </p:nvSpPr>
            <p:spPr>
              <a:xfrm>
                <a:off x="392710" y="954894"/>
                <a:ext cx="5291138" cy="749570"/>
              </a:xfrm>
              <a:prstGeom prst="rect">
                <a:avLst/>
              </a:prstGeom>
              <a:noFill/>
            </p:spPr>
            <p:txBody>
              <a:bodyPr wrap="square" rtlCol="0">
                <a:spAutoFit/>
              </a:bodyPr>
              <a:lstStyle/>
              <a:p>
                <a:pPr algn="ctr"/>
                <a:r>
                  <a:rPr lang="en-GB" b="1" dirty="0"/>
                  <a:t>Estimated number of mobile app downloads worldwide in 2017, 2018 and 2022 (in billions).</a:t>
                </a:r>
              </a:p>
            </p:txBody>
          </p:sp>
        </p:grpSp>
        <p:sp>
          <p:nvSpPr>
            <p:cNvPr id="3" name="Rectangle 2">
              <a:extLst>
                <a:ext uri="{FF2B5EF4-FFF2-40B4-BE49-F238E27FC236}">
                  <a16:creationId xmlns:a16="http://schemas.microsoft.com/office/drawing/2014/main" id="{828FC227-64BE-45B9-B327-BE8AAA75048E}"/>
                </a:ext>
              </a:extLst>
            </p:cNvPr>
            <p:cNvSpPr/>
            <p:nvPr/>
          </p:nvSpPr>
          <p:spPr>
            <a:xfrm>
              <a:off x="111918" y="5050589"/>
              <a:ext cx="6096000" cy="535407"/>
            </a:xfrm>
            <a:prstGeom prst="rect">
              <a:avLst/>
            </a:prstGeom>
          </p:spPr>
          <p:txBody>
            <a:bodyPr>
              <a:spAutoFit/>
            </a:bodyPr>
            <a:lstStyle/>
            <a:p>
              <a:pPr algn="ctr"/>
              <a:r>
                <a:rPr lang="en-GB" sz="1200" dirty="0">
                  <a:hlinkClick r:id="rId4">
                    <a:extLst>
                      <a:ext uri="{A12FA001-AC4F-418D-AE19-62706E023703}">
                        <ahyp:hlinkClr xmlns:ahyp="http://schemas.microsoft.com/office/drawing/2018/hyperlinkcolor" xmlns="" val="tx"/>
                      </a:ext>
                    </a:extLst>
                  </a:hlinkClick>
                </a:rPr>
                <a:t>https://www.statista.com/statistics/271644/worldwide-free-and-paid-mobile-app-store-downloads/</a:t>
              </a:r>
              <a:r>
                <a:rPr lang="en-GB" sz="1200" dirty="0"/>
                <a:t>  </a:t>
              </a:r>
            </a:p>
          </p:txBody>
        </p:sp>
      </p:grpSp>
      <p:grpSp>
        <p:nvGrpSpPr>
          <p:cNvPr id="5" name="Group 4">
            <a:extLst>
              <a:ext uri="{FF2B5EF4-FFF2-40B4-BE49-F238E27FC236}">
                <a16:creationId xmlns:a16="http://schemas.microsoft.com/office/drawing/2014/main" id="{5EAD72AD-0517-4524-A46C-535C0E9BBBA9}"/>
              </a:ext>
            </a:extLst>
          </p:cNvPr>
          <p:cNvGrpSpPr/>
          <p:nvPr/>
        </p:nvGrpSpPr>
        <p:grpSpPr>
          <a:xfrm>
            <a:off x="5870274" y="1829727"/>
            <a:ext cx="6113455" cy="4963881"/>
            <a:chOff x="5314851" y="1445619"/>
            <a:chExt cx="6113455" cy="4963881"/>
          </a:xfrm>
        </p:grpSpPr>
        <p:pic>
          <p:nvPicPr>
            <p:cNvPr id="13" name="Picture 12">
              <a:extLst>
                <a:ext uri="{FF2B5EF4-FFF2-40B4-BE49-F238E27FC236}">
                  <a16:creationId xmlns:a16="http://schemas.microsoft.com/office/drawing/2014/main" id="{37D79FCD-C746-4198-9D7A-96F1BA575942}"/>
                </a:ext>
              </a:extLst>
            </p:cNvPr>
            <p:cNvPicPr>
              <a:picLocks noChangeAspect="1"/>
            </p:cNvPicPr>
            <p:nvPr/>
          </p:nvPicPr>
          <p:blipFill>
            <a:blip r:embed="rId5"/>
            <a:stretch>
              <a:fillRect/>
            </a:stretch>
          </p:blipFill>
          <p:spPr>
            <a:xfrm>
              <a:off x="5314851" y="2063631"/>
              <a:ext cx="6096000" cy="3876675"/>
            </a:xfrm>
            <a:prstGeom prst="rect">
              <a:avLst/>
            </a:prstGeom>
          </p:spPr>
        </p:pic>
        <p:sp>
          <p:nvSpPr>
            <p:cNvPr id="14" name="TextBox 13">
              <a:extLst>
                <a:ext uri="{FF2B5EF4-FFF2-40B4-BE49-F238E27FC236}">
                  <a16:creationId xmlns:a16="http://schemas.microsoft.com/office/drawing/2014/main" id="{18A7921F-067D-4F7D-9A78-B2A1E47BA543}"/>
                </a:ext>
              </a:extLst>
            </p:cNvPr>
            <p:cNvSpPr txBox="1"/>
            <p:nvPr/>
          </p:nvSpPr>
          <p:spPr>
            <a:xfrm>
              <a:off x="5750779" y="1445619"/>
              <a:ext cx="5291138" cy="646331"/>
            </a:xfrm>
            <a:prstGeom prst="rect">
              <a:avLst/>
            </a:prstGeom>
            <a:noFill/>
          </p:spPr>
          <p:txBody>
            <a:bodyPr wrap="square" rtlCol="0">
              <a:spAutoFit/>
            </a:bodyPr>
            <a:lstStyle/>
            <a:p>
              <a:pPr algn="ctr"/>
              <a:r>
                <a:rPr lang="en-GB" b="1" dirty="0"/>
                <a:t>Estimated number of smartphone users globally each year.</a:t>
              </a:r>
            </a:p>
          </p:txBody>
        </p:sp>
        <p:sp>
          <p:nvSpPr>
            <p:cNvPr id="10" name="Rectangle 9">
              <a:extLst>
                <a:ext uri="{FF2B5EF4-FFF2-40B4-BE49-F238E27FC236}">
                  <a16:creationId xmlns:a16="http://schemas.microsoft.com/office/drawing/2014/main" id="{6EB242BB-7665-419C-8B2F-5EB179C226D1}"/>
                </a:ext>
              </a:extLst>
            </p:cNvPr>
            <p:cNvSpPr/>
            <p:nvPr/>
          </p:nvSpPr>
          <p:spPr>
            <a:xfrm>
              <a:off x="5332306" y="5947835"/>
              <a:ext cx="6096000" cy="461665"/>
            </a:xfrm>
            <a:prstGeom prst="rect">
              <a:avLst/>
            </a:prstGeom>
          </p:spPr>
          <p:txBody>
            <a:bodyPr>
              <a:spAutoFit/>
            </a:bodyPr>
            <a:lstStyle/>
            <a:p>
              <a:pPr algn="ctr"/>
              <a:r>
                <a:rPr lang="en-GB" sz="1200" dirty="0">
                  <a:hlinkClick r:id="rId6">
                    <a:extLst>
                      <a:ext uri="{A12FA001-AC4F-418D-AE19-62706E023703}">
                        <ahyp:hlinkClr xmlns:ahyp="http://schemas.microsoft.com/office/drawing/2018/hyperlinkcolor" xmlns="" val="tx"/>
                      </a:ext>
                    </a:extLst>
                  </a:hlinkClick>
                </a:rPr>
                <a:t>https://www.superception.fr/en/2016/01/31/in-2020-80-percent-of-people-in-the-world-will-have-a-smartphone/</a:t>
              </a:r>
              <a:r>
                <a:rPr lang="en-GB" sz="1200" dirty="0"/>
                <a:t> </a:t>
              </a:r>
            </a:p>
          </p:txBody>
        </p:sp>
      </p:grpSp>
    </p:spTree>
    <p:extLst>
      <p:ext uri="{BB962C8B-B14F-4D97-AF65-F5344CB8AC3E}">
        <p14:creationId xmlns:p14="http://schemas.microsoft.com/office/powerpoint/2010/main" val="1370702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0C361C9-5ACE-4456-A481-5F1043668EED}"/>
              </a:ext>
            </a:extLst>
          </p:cNvPr>
          <p:cNvSpPr>
            <a:spLocks noGrp="1"/>
          </p:cNvSpPr>
          <p:nvPr>
            <p:ph type="title"/>
          </p:nvPr>
        </p:nvSpPr>
        <p:spPr>
          <a:xfrm>
            <a:off x="0" y="171450"/>
            <a:ext cx="12192000" cy="1689434"/>
          </a:xfrm>
        </p:spPr>
        <p:txBody>
          <a:bodyPr/>
          <a:lstStyle/>
          <a:p>
            <a:pPr algn="ctr"/>
            <a:r>
              <a:rPr lang="en-GB" dirty="0"/>
              <a:t>3. Industry Information –  Restaurants</a:t>
            </a:r>
          </a:p>
        </p:txBody>
      </p:sp>
      <p:sp>
        <p:nvSpPr>
          <p:cNvPr id="3" name="Content Placeholder 2">
            <a:extLst>
              <a:ext uri="{FF2B5EF4-FFF2-40B4-BE49-F238E27FC236}">
                <a16:creationId xmlns:a16="http://schemas.microsoft.com/office/drawing/2014/main" id="{CB93FBB7-28A7-4F6A-897C-41428A8C5A4C}"/>
              </a:ext>
            </a:extLst>
          </p:cNvPr>
          <p:cNvSpPr>
            <a:spLocks noGrp="1"/>
          </p:cNvSpPr>
          <p:nvPr>
            <p:ph idx="1"/>
          </p:nvPr>
        </p:nvSpPr>
        <p:spPr>
          <a:xfrm>
            <a:off x="7328803" y="3180591"/>
            <a:ext cx="4451786" cy="2002235"/>
          </a:xfrm>
        </p:spPr>
        <p:txBody>
          <a:bodyPr>
            <a:normAutofit lnSpcReduction="10000"/>
          </a:bodyPr>
          <a:lstStyle/>
          <a:p>
            <a:pPr marL="0" indent="0">
              <a:buNone/>
            </a:pPr>
            <a:r>
              <a:rPr lang="en-GB" sz="2000" b="1" dirty="0"/>
              <a:t>Some of the benefits include: </a:t>
            </a:r>
          </a:p>
          <a:p>
            <a:pPr lvl="1"/>
            <a:r>
              <a:rPr lang="en-GB" sz="2000" dirty="0"/>
              <a:t>Growth in bookings </a:t>
            </a:r>
          </a:p>
          <a:p>
            <a:pPr lvl="1"/>
            <a:r>
              <a:rPr lang="en-GB" sz="2000" dirty="0"/>
              <a:t>Requires less staff to manage bookings</a:t>
            </a:r>
          </a:p>
          <a:p>
            <a:pPr lvl="1"/>
            <a:r>
              <a:rPr lang="en-GB" sz="2000" dirty="0"/>
              <a:t>Increase in customer loyalty </a:t>
            </a:r>
          </a:p>
          <a:p>
            <a:pPr lvl="1"/>
            <a:r>
              <a:rPr lang="en-GB" sz="2000" dirty="0"/>
              <a:t>Boosts the restaurants brand </a:t>
            </a:r>
          </a:p>
        </p:txBody>
      </p:sp>
      <p:pic>
        <p:nvPicPr>
          <p:cNvPr id="1026" name="Picture 2" descr="Image result for restaurant industry growth 2018">
            <a:extLst>
              <a:ext uri="{FF2B5EF4-FFF2-40B4-BE49-F238E27FC236}">
                <a16:creationId xmlns:a16="http://schemas.microsoft.com/office/drawing/2014/main" id="{9F53755C-4574-44B7-9556-6030B7C76A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445" y="2143134"/>
            <a:ext cx="6407956" cy="407715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CE74180B-61C5-46DC-AB4B-5301903360D7}"/>
              </a:ext>
            </a:extLst>
          </p:cNvPr>
          <p:cNvSpPr/>
          <p:nvPr/>
        </p:nvSpPr>
        <p:spPr>
          <a:xfrm>
            <a:off x="1232803" y="6240924"/>
            <a:ext cx="6096000" cy="276999"/>
          </a:xfrm>
          <a:prstGeom prst="rect">
            <a:avLst/>
          </a:prstGeom>
        </p:spPr>
        <p:txBody>
          <a:bodyPr>
            <a:spAutoFit/>
          </a:bodyPr>
          <a:lstStyle/>
          <a:p>
            <a:r>
              <a:rPr lang="en-GB" sz="1200" dirty="0">
                <a:hlinkClick r:id="rId4">
                  <a:extLst>
                    <a:ext uri="{A12FA001-AC4F-418D-AE19-62706E023703}">
                      <ahyp:hlinkClr xmlns:ahyp="http://schemas.microsoft.com/office/drawing/2018/hyperlinkcolor" xmlns="" val="tx"/>
                    </a:ext>
                  </a:extLst>
                </a:hlinkClick>
              </a:rPr>
              <a:t>https://restaurant.org/News-Research/Research/Facts-at-a-Glance</a:t>
            </a:r>
            <a:endParaRPr lang="en-GB" sz="1200" dirty="0"/>
          </a:p>
        </p:txBody>
      </p:sp>
    </p:spTree>
    <p:extLst>
      <p:ext uri="{BB962C8B-B14F-4D97-AF65-F5344CB8AC3E}">
        <p14:creationId xmlns:p14="http://schemas.microsoft.com/office/powerpoint/2010/main" val="543614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wipe(down)">
                                      <p:cBhvr>
                                        <p:cTn id="15" dur="5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wipe(down)">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wipe(down)">
                                      <p:cBhvr>
                                        <p:cTn id="25"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679D8-C137-47F0-AD29-4E1281E2769E}"/>
              </a:ext>
            </a:extLst>
          </p:cNvPr>
          <p:cNvSpPr>
            <a:spLocks noGrp="1"/>
          </p:cNvSpPr>
          <p:nvPr>
            <p:ph type="title"/>
          </p:nvPr>
        </p:nvSpPr>
        <p:spPr>
          <a:xfrm>
            <a:off x="0" y="216569"/>
            <a:ext cx="12192000" cy="1576367"/>
          </a:xfrm>
        </p:spPr>
        <p:txBody>
          <a:bodyPr/>
          <a:lstStyle/>
          <a:p>
            <a:pPr algn="ctr"/>
            <a:r>
              <a:rPr lang="en-GB" dirty="0"/>
              <a:t>4. The Competition</a:t>
            </a:r>
          </a:p>
        </p:txBody>
      </p:sp>
      <p:sp>
        <p:nvSpPr>
          <p:cNvPr id="3" name="Content Placeholder 2">
            <a:extLst>
              <a:ext uri="{FF2B5EF4-FFF2-40B4-BE49-F238E27FC236}">
                <a16:creationId xmlns:a16="http://schemas.microsoft.com/office/drawing/2014/main" id="{E0E5FC0E-61FB-483D-BA98-DFC6C9DD133B}"/>
              </a:ext>
            </a:extLst>
          </p:cNvPr>
          <p:cNvSpPr>
            <a:spLocks noGrp="1"/>
          </p:cNvSpPr>
          <p:nvPr>
            <p:ph idx="1"/>
          </p:nvPr>
        </p:nvSpPr>
        <p:spPr>
          <a:xfrm>
            <a:off x="617011" y="5504927"/>
            <a:ext cx="10957977" cy="1136504"/>
          </a:xfrm>
        </p:spPr>
        <p:txBody>
          <a:bodyPr>
            <a:normAutofit/>
          </a:bodyPr>
          <a:lstStyle/>
          <a:p>
            <a:pPr marL="0" indent="0" algn="ctr">
              <a:buNone/>
            </a:pPr>
            <a:r>
              <a:rPr lang="en-GB" sz="2000" b="1" dirty="0"/>
              <a:t>Grab-A-Table is different as we provide the option to book a table and order food across a variety of restaurants in West Wales, as well as providing discounts, menus, reviews etc.</a:t>
            </a:r>
          </a:p>
        </p:txBody>
      </p:sp>
      <p:sp>
        <p:nvSpPr>
          <p:cNvPr id="4" name="Content Placeholder 2">
            <a:extLst>
              <a:ext uri="{FF2B5EF4-FFF2-40B4-BE49-F238E27FC236}">
                <a16:creationId xmlns:a16="http://schemas.microsoft.com/office/drawing/2014/main" id="{A1FB5B59-7399-45B8-A48D-2F65C2E9BA01}"/>
              </a:ext>
            </a:extLst>
          </p:cNvPr>
          <p:cNvSpPr txBox="1">
            <a:spLocks/>
          </p:cNvSpPr>
          <p:nvPr/>
        </p:nvSpPr>
        <p:spPr>
          <a:xfrm>
            <a:off x="424505" y="2613108"/>
            <a:ext cx="11342988" cy="308562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r>
              <a:rPr lang="en-GB" sz="2000" b="1" dirty="0"/>
              <a:t>OpenTable</a:t>
            </a:r>
            <a:r>
              <a:rPr lang="en-GB" sz="2000" dirty="0"/>
              <a:t> – Provides the option to book a table.</a:t>
            </a:r>
          </a:p>
          <a:p>
            <a:r>
              <a:rPr lang="en-GB" sz="2000" b="1" dirty="0"/>
              <a:t>Subway </a:t>
            </a:r>
            <a:r>
              <a:rPr lang="en-GB" sz="2000" b="1" dirty="0" err="1"/>
              <a:t>Subcard</a:t>
            </a:r>
            <a:r>
              <a:rPr lang="en-GB" sz="2000" dirty="0"/>
              <a:t>– Allows users to earn points with every purchase to trade in for free food. </a:t>
            </a:r>
          </a:p>
          <a:p>
            <a:r>
              <a:rPr lang="en-GB" sz="2000" b="1" dirty="0"/>
              <a:t>Wetherspoons</a:t>
            </a:r>
            <a:r>
              <a:rPr lang="en-GB" sz="2000" dirty="0"/>
              <a:t> – Provides the option to book a table and order food, however this can only be done with restaurants owned by Wetherspoons. </a:t>
            </a:r>
          </a:p>
          <a:p>
            <a:r>
              <a:rPr lang="en-GB" sz="2000" b="1" dirty="0"/>
              <a:t>Deliveroo – </a:t>
            </a:r>
            <a:r>
              <a:rPr lang="en-GB" sz="2000" dirty="0"/>
              <a:t>Allows users to order food from a range of restaurants, the food is then delivered to your door. </a:t>
            </a:r>
          </a:p>
        </p:txBody>
      </p:sp>
    </p:spTree>
    <p:extLst>
      <p:ext uri="{BB962C8B-B14F-4D97-AF65-F5344CB8AC3E}">
        <p14:creationId xmlns:p14="http://schemas.microsoft.com/office/powerpoint/2010/main" val="238485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wipe(down)">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wipe(down)">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wipe(down)">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wipe(down)">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Effect transition="in" filter="wipe(down)">
                                      <p:cBhvr>
                                        <p:cTn id="2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2C20E1-4A11-416E-969A-2833F77DE999}"/>
              </a:ext>
            </a:extLst>
          </p:cNvPr>
          <p:cNvSpPr>
            <a:spLocks noGrp="1"/>
          </p:cNvSpPr>
          <p:nvPr>
            <p:ph type="title"/>
          </p:nvPr>
        </p:nvSpPr>
        <p:spPr>
          <a:xfrm>
            <a:off x="0" y="172621"/>
            <a:ext cx="12192000" cy="1659291"/>
          </a:xfrm>
        </p:spPr>
        <p:txBody>
          <a:bodyPr/>
          <a:lstStyle/>
          <a:p>
            <a:pPr algn="ctr"/>
            <a:r>
              <a:rPr lang="en-GB" dirty="0"/>
              <a:t>5. Target Market – Restaurants </a:t>
            </a:r>
          </a:p>
        </p:txBody>
      </p:sp>
      <p:sp>
        <p:nvSpPr>
          <p:cNvPr id="5" name="Rectangle 4">
            <a:extLst>
              <a:ext uri="{FF2B5EF4-FFF2-40B4-BE49-F238E27FC236}">
                <a16:creationId xmlns:a16="http://schemas.microsoft.com/office/drawing/2014/main" id="{86BC1C66-96FE-43B5-BDB2-3FE5FAD8431D}"/>
              </a:ext>
            </a:extLst>
          </p:cNvPr>
          <p:cNvSpPr/>
          <p:nvPr/>
        </p:nvSpPr>
        <p:spPr>
          <a:xfrm>
            <a:off x="4955580" y="4042883"/>
            <a:ext cx="2036718" cy="1200329"/>
          </a:xfrm>
          <a:prstGeom prst="rect">
            <a:avLst/>
          </a:prstGeom>
        </p:spPr>
        <p:txBody>
          <a:bodyPr wrap="square">
            <a:spAutoFit/>
          </a:bodyPr>
          <a:lstStyle/>
          <a:p>
            <a:r>
              <a:rPr lang="en-GB" b="1" dirty="0"/>
              <a:t>Newport</a:t>
            </a:r>
          </a:p>
          <a:p>
            <a:pPr marL="285750" lvl="0" indent="-285750">
              <a:buFont typeface="Arial" panose="020B0604020202020204" pitchFamily="34" charset="0"/>
              <a:buChar char="•"/>
            </a:pPr>
            <a:r>
              <a:rPr lang="en-GB" dirty="0"/>
              <a:t>The Canteen</a:t>
            </a:r>
          </a:p>
          <a:p>
            <a:pPr marL="285750" lvl="0" indent="-285750">
              <a:buFont typeface="Arial" panose="020B0604020202020204" pitchFamily="34" charset="0"/>
              <a:buChar char="•"/>
            </a:pPr>
            <a:r>
              <a:rPr lang="en-GB" dirty="0"/>
              <a:t>The Golden Lion </a:t>
            </a:r>
          </a:p>
          <a:p>
            <a:pPr marL="285750" lvl="0" indent="-285750">
              <a:buFont typeface="Arial" panose="020B0604020202020204" pitchFamily="34" charset="0"/>
              <a:buChar char="•"/>
            </a:pPr>
            <a:r>
              <a:rPr lang="en-GB" dirty="0"/>
              <a:t>Royal Oak </a:t>
            </a:r>
          </a:p>
        </p:txBody>
      </p:sp>
      <p:sp>
        <p:nvSpPr>
          <p:cNvPr id="6" name="Rectangle 5">
            <a:extLst>
              <a:ext uri="{FF2B5EF4-FFF2-40B4-BE49-F238E27FC236}">
                <a16:creationId xmlns:a16="http://schemas.microsoft.com/office/drawing/2014/main" id="{2679F097-9656-417C-95A7-CD2ADE906834}"/>
              </a:ext>
            </a:extLst>
          </p:cNvPr>
          <p:cNvSpPr/>
          <p:nvPr/>
        </p:nvSpPr>
        <p:spPr>
          <a:xfrm>
            <a:off x="7609789" y="4498488"/>
            <a:ext cx="2829596" cy="923330"/>
          </a:xfrm>
          <a:prstGeom prst="rect">
            <a:avLst/>
          </a:prstGeom>
        </p:spPr>
        <p:txBody>
          <a:bodyPr wrap="square">
            <a:spAutoFit/>
          </a:bodyPr>
          <a:lstStyle/>
          <a:p>
            <a:r>
              <a:rPr lang="en-GB" b="1" dirty="0" err="1"/>
              <a:t>Aberaeron</a:t>
            </a:r>
            <a:r>
              <a:rPr lang="en-GB" b="1" dirty="0"/>
              <a:t> </a:t>
            </a:r>
          </a:p>
          <a:p>
            <a:pPr marL="285750" lvl="0" indent="-285750">
              <a:buFont typeface="Arial" panose="020B0604020202020204" pitchFamily="34" charset="0"/>
              <a:buChar char="•"/>
            </a:pPr>
            <a:r>
              <a:rPr lang="en-GB" dirty="0"/>
              <a:t>The cellar</a:t>
            </a:r>
          </a:p>
          <a:p>
            <a:pPr marL="285750" lvl="0" indent="-285750">
              <a:buFont typeface="Arial" panose="020B0604020202020204" pitchFamily="34" charset="0"/>
              <a:buChar char="•"/>
            </a:pPr>
            <a:r>
              <a:rPr lang="en-GB" dirty="0"/>
              <a:t>Naturally Scrumptious</a:t>
            </a:r>
          </a:p>
        </p:txBody>
      </p:sp>
      <p:sp>
        <p:nvSpPr>
          <p:cNvPr id="7" name="Rectangle 6">
            <a:extLst>
              <a:ext uri="{FF2B5EF4-FFF2-40B4-BE49-F238E27FC236}">
                <a16:creationId xmlns:a16="http://schemas.microsoft.com/office/drawing/2014/main" id="{FB98BE83-05E4-44A4-ABF2-A7DCF32A5E93}"/>
              </a:ext>
            </a:extLst>
          </p:cNvPr>
          <p:cNvSpPr/>
          <p:nvPr/>
        </p:nvSpPr>
        <p:spPr>
          <a:xfrm>
            <a:off x="4978882" y="2936463"/>
            <a:ext cx="2209800" cy="1200329"/>
          </a:xfrm>
          <a:prstGeom prst="rect">
            <a:avLst/>
          </a:prstGeom>
        </p:spPr>
        <p:txBody>
          <a:bodyPr wrap="square">
            <a:spAutoFit/>
          </a:bodyPr>
          <a:lstStyle/>
          <a:p>
            <a:r>
              <a:rPr lang="en-GB" b="1" dirty="0"/>
              <a:t>Pembroke</a:t>
            </a:r>
          </a:p>
          <a:p>
            <a:pPr marL="285750" lvl="0" indent="-285750">
              <a:buFont typeface="Arial" panose="020B0604020202020204" pitchFamily="34" charset="0"/>
              <a:buChar char="•"/>
            </a:pPr>
            <a:r>
              <a:rPr lang="en-GB" dirty="0"/>
              <a:t>Food at Williams </a:t>
            </a:r>
          </a:p>
          <a:p>
            <a:pPr marL="285750" lvl="0" indent="-285750">
              <a:buFont typeface="Arial" panose="020B0604020202020204" pitchFamily="34" charset="0"/>
              <a:buChar char="•"/>
            </a:pPr>
            <a:r>
              <a:rPr lang="en-GB" dirty="0"/>
              <a:t>Watermans Arms</a:t>
            </a:r>
          </a:p>
          <a:p>
            <a:pPr marL="285750" lvl="0" indent="-285750">
              <a:buFont typeface="Arial" panose="020B0604020202020204" pitchFamily="34" charset="0"/>
              <a:buChar char="•"/>
            </a:pPr>
            <a:r>
              <a:rPr lang="en-GB" dirty="0"/>
              <a:t>Royal George</a:t>
            </a:r>
          </a:p>
        </p:txBody>
      </p:sp>
      <p:sp>
        <p:nvSpPr>
          <p:cNvPr id="8" name="Rectangle 7">
            <a:extLst>
              <a:ext uri="{FF2B5EF4-FFF2-40B4-BE49-F238E27FC236}">
                <a16:creationId xmlns:a16="http://schemas.microsoft.com/office/drawing/2014/main" id="{3ACCBC18-8773-49B3-9503-573B18F34E19}"/>
              </a:ext>
            </a:extLst>
          </p:cNvPr>
          <p:cNvSpPr/>
          <p:nvPr/>
        </p:nvSpPr>
        <p:spPr>
          <a:xfrm>
            <a:off x="4975880" y="1831912"/>
            <a:ext cx="2510443" cy="1200329"/>
          </a:xfrm>
          <a:prstGeom prst="rect">
            <a:avLst/>
          </a:prstGeom>
        </p:spPr>
        <p:txBody>
          <a:bodyPr wrap="square">
            <a:spAutoFit/>
          </a:bodyPr>
          <a:lstStyle/>
          <a:p>
            <a:r>
              <a:rPr lang="en-GB" b="1" dirty="0"/>
              <a:t>Haverfordwest</a:t>
            </a:r>
          </a:p>
          <a:p>
            <a:pPr marL="285750" lvl="0" indent="-285750">
              <a:buFont typeface="Arial" panose="020B0604020202020204" pitchFamily="34" charset="0"/>
              <a:buChar char="•"/>
            </a:pPr>
            <a:r>
              <a:rPr lang="en-GB" dirty="0"/>
              <a:t>St. David’s Kitchen</a:t>
            </a:r>
          </a:p>
          <a:p>
            <a:pPr marL="285750" lvl="0" indent="-285750">
              <a:buFont typeface="Arial" panose="020B0604020202020204" pitchFamily="34" charset="0"/>
              <a:buChar char="•"/>
            </a:pPr>
            <a:r>
              <a:rPr lang="en-GB" dirty="0"/>
              <a:t>Belle </a:t>
            </a:r>
            <a:r>
              <a:rPr lang="en-GB" dirty="0" err="1"/>
              <a:t>Vue</a:t>
            </a:r>
            <a:r>
              <a:rPr lang="en-GB" dirty="0"/>
              <a:t> Brasserie</a:t>
            </a:r>
          </a:p>
          <a:p>
            <a:pPr marL="285750" lvl="0" indent="-285750">
              <a:buFont typeface="Arial" panose="020B0604020202020204" pitchFamily="34" charset="0"/>
              <a:buChar char="•"/>
            </a:pPr>
            <a:r>
              <a:rPr lang="en-GB" dirty="0"/>
              <a:t>Lost Coins</a:t>
            </a:r>
          </a:p>
        </p:txBody>
      </p:sp>
      <p:sp>
        <p:nvSpPr>
          <p:cNvPr id="9" name="Rectangle 8">
            <a:extLst>
              <a:ext uri="{FF2B5EF4-FFF2-40B4-BE49-F238E27FC236}">
                <a16:creationId xmlns:a16="http://schemas.microsoft.com/office/drawing/2014/main" id="{E26D33B5-244B-4DB1-A47C-24B93529FD42}"/>
              </a:ext>
            </a:extLst>
          </p:cNvPr>
          <p:cNvSpPr/>
          <p:nvPr/>
        </p:nvSpPr>
        <p:spPr>
          <a:xfrm>
            <a:off x="4926172" y="5144319"/>
            <a:ext cx="2829596" cy="1477328"/>
          </a:xfrm>
          <a:prstGeom prst="rect">
            <a:avLst/>
          </a:prstGeom>
        </p:spPr>
        <p:txBody>
          <a:bodyPr wrap="square">
            <a:spAutoFit/>
          </a:bodyPr>
          <a:lstStyle/>
          <a:p>
            <a:r>
              <a:rPr lang="en-GB" b="1" dirty="0"/>
              <a:t>Tenby</a:t>
            </a:r>
          </a:p>
          <a:p>
            <a:pPr marL="285750" lvl="0" indent="-285750">
              <a:buFont typeface="Arial" panose="020B0604020202020204" pitchFamily="34" charset="0"/>
              <a:buChar char="•"/>
            </a:pPr>
            <a:r>
              <a:rPr lang="en-GB" dirty="0"/>
              <a:t>Ocean Restaurant</a:t>
            </a:r>
          </a:p>
          <a:p>
            <a:pPr marL="285750" lvl="0" indent="-285750">
              <a:buFont typeface="Arial" panose="020B0604020202020204" pitchFamily="34" charset="0"/>
              <a:buChar char="•"/>
            </a:pPr>
            <a:r>
              <a:rPr lang="en-GB" dirty="0"/>
              <a:t>The Blue Ball Restaurant </a:t>
            </a:r>
          </a:p>
          <a:p>
            <a:pPr marL="285750" lvl="0" indent="-285750">
              <a:buFont typeface="Arial" panose="020B0604020202020204" pitchFamily="34" charset="0"/>
              <a:buChar char="•"/>
            </a:pPr>
            <a:r>
              <a:rPr lang="en-GB" dirty="0" err="1"/>
              <a:t>Barbucci</a:t>
            </a:r>
            <a:endParaRPr lang="en-GB" dirty="0"/>
          </a:p>
          <a:p>
            <a:pPr marL="285750" lvl="0" indent="-285750">
              <a:buFont typeface="Arial" panose="020B0604020202020204" pitchFamily="34" charset="0"/>
              <a:buChar char="•"/>
            </a:pPr>
            <a:r>
              <a:rPr lang="en-GB" dirty="0"/>
              <a:t>The Salt Cellar</a:t>
            </a:r>
          </a:p>
        </p:txBody>
      </p:sp>
      <p:sp>
        <p:nvSpPr>
          <p:cNvPr id="10" name="Rectangle 9">
            <a:extLst>
              <a:ext uri="{FF2B5EF4-FFF2-40B4-BE49-F238E27FC236}">
                <a16:creationId xmlns:a16="http://schemas.microsoft.com/office/drawing/2014/main" id="{8F224D0C-9F10-4723-B8DF-8D17284A4AB8}"/>
              </a:ext>
            </a:extLst>
          </p:cNvPr>
          <p:cNvSpPr/>
          <p:nvPr/>
        </p:nvSpPr>
        <p:spPr>
          <a:xfrm>
            <a:off x="7680805" y="2767142"/>
            <a:ext cx="2209800" cy="923330"/>
          </a:xfrm>
          <a:prstGeom prst="rect">
            <a:avLst/>
          </a:prstGeom>
        </p:spPr>
        <p:txBody>
          <a:bodyPr wrap="square">
            <a:spAutoFit/>
          </a:bodyPr>
          <a:lstStyle/>
          <a:p>
            <a:pPr lvl="0"/>
            <a:r>
              <a:rPr lang="en-GB" b="1" dirty="0"/>
              <a:t>Saundersfoot</a:t>
            </a:r>
          </a:p>
          <a:p>
            <a:pPr marL="285750" indent="-285750">
              <a:buFont typeface="Arial" panose="020B0604020202020204" pitchFamily="34" charset="0"/>
              <a:buChar char="•"/>
            </a:pPr>
            <a:r>
              <a:rPr lang="en-GB" dirty="0"/>
              <a:t>Kook a Ba</a:t>
            </a:r>
          </a:p>
          <a:p>
            <a:pPr marL="285750" indent="-285750">
              <a:buFont typeface="Arial" panose="020B0604020202020204" pitchFamily="34" charset="0"/>
              <a:buChar char="•"/>
            </a:pPr>
            <a:r>
              <a:rPr lang="en-GB" dirty="0"/>
              <a:t>Dragon Palace</a:t>
            </a:r>
          </a:p>
        </p:txBody>
      </p:sp>
      <p:sp>
        <p:nvSpPr>
          <p:cNvPr id="11" name="Rectangle 10">
            <a:extLst>
              <a:ext uri="{FF2B5EF4-FFF2-40B4-BE49-F238E27FC236}">
                <a16:creationId xmlns:a16="http://schemas.microsoft.com/office/drawing/2014/main" id="{34D8E0A4-4927-46AF-919D-F82BA14CCFC5}"/>
              </a:ext>
            </a:extLst>
          </p:cNvPr>
          <p:cNvSpPr/>
          <p:nvPr/>
        </p:nvSpPr>
        <p:spPr>
          <a:xfrm>
            <a:off x="7633143" y="5447375"/>
            <a:ext cx="1604211" cy="1200329"/>
          </a:xfrm>
          <a:prstGeom prst="rect">
            <a:avLst/>
          </a:prstGeom>
        </p:spPr>
        <p:txBody>
          <a:bodyPr wrap="square">
            <a:spAutoFit/>
          </a:bodyPr>
          <a:lstStyle/>
          <a:p>
            <a:r>
              <a:rPr lang="en-GB" b="1" dirty="0"/>
              <a:t>Cardigan </a:t>
            </a:r>
          </a:p>
          <a:p>
            <a:pPr marL="285750" indent="-285750">
              <a:buFont typeface="Arial" panose="020B0604020202020204" pitchFamily="34" charset="0"/>
              <a:buChar char="•"/>
            </a:pPr>
            <a:r>
              <a:rPr lang="en-GB" dirty="0"/>
              <a:t>El Salsa</a:t>
            </a:r>
          </a:p>
          <a:p>
            <a:pPr marL="285750" indent="-285750">
              <a:buFont typeface="Arial" panose="020B0604020202020204" pitchFamily="34" charset="0"/>
              <a:buChar char="•"/>
            </a:pPr>
            <a:r>
              <a:rPr lang="en-GB" dirty="0" err="1"/>
              <a:t>Crwst</a:t>
            </a:r>
            <a:endParaRPr lang="en-GB" dirty="0"/>
          </a:p>
          <a:p>
            <a:pPr marL="285750" indent="-285750">
              <a:buFont typeface="Arial" panose="020B0604020202020204" pitchFamily="34" charset="0"/>
              <a:buChar char="•"/>
            </a:pPr>
            <a:r>
              <a:rPr lang="en-GB" dirty="0" err="1"/>
              <a:t>Shampan</a:t>
            </a:r>
            <a:endParaRPr lang="en-GB" dirty="0"/>
          </a:p>
        </p:txBody>
      </p:sp>
      <p:sp>
        <p:nvSpPr>
          <p:cNvPr id="12" name="Rectangle 11">
            <a:extLst>
              <a:ext uri="{FF2B5EF4-FFF2-40B4-BE49-F238E27FC236}">
                <a16:creationId xmlns:a16="http://schemas.microsoft.com/office/drawing/2014/main" id="{8C88BA42-11A4-4CC2-A988-E9A3E9AD5B26}"/>
              </a:ext>
            </a:extLst>
          </p:cNvPr>
          <p:cNvSpPr/>
          <p:nvPr/>
        </p:nvSpPr>
        <p:spPr>
          <a:xfrm>
            <a:off x="10172568" y="1810401"/>
            <a:ext cx="2022400" cy="1477328"/>
          </a:xfrm>
          <a:prstGeom prst="rect">
            <a:avLst/>
          </a:prstGeom>
        </p:spPr>
        <p:txBody>
          <a:bodyPr wrap="square">
            <a:spAutoFit/>
          </a:bodyPr>
          <a:lstStyle/>
          <a:p>
            <a:r>
              <a:rPr lang="en-GB" b="1" dirty="0" err="1"/>
              <a:t>Aberporth</a:t>
            </a:r>
            <a:r>
              <a:rPr lang="en-GB" b="1" dirty="0"/>
              <a:t> </a:t>
            </a:r>
          </a:p>
          <a:p>
            <a:pPr marL="285750" lvl="0" indent="-285750">
              <a:buFont typeface="Arial" panose="020B0604020202020204" pitchFamily="34" charset="0"/>
              <a:buChar char="•"/>
            </a:pPr>
            <a:r>
              <a:rPr lang="en-GB" dirty="0" err="1"/>
              <a:t>Helyg</a:t>
            </a:r>
            <a:r>
              <a:rPr lang="en-GB" dirty="0"/>
              <a:t> </a:t>
            </a:r>
            <a:r>
              <a:rPr lang="en-GB" dirty="0" err="1"/>
              <a:t>Fach</a:t>
            </a:r>
            <a:endParaRPr lang="en-GB" dirty="0"/>
          </a:p>
          <a:p>
            <a:pPr marL="285750" lvl="0" indent="-285750">
              <a:buFont typeface="Arial" panose="020B0604020202020204" pitchFamily="34" charset="0"/>
              <a:buChar char="•"/>
            </a:pPr>
            <a:r>
              <a:rPr lang="en-GB" dirty="0" err="1"/>
              <a:t>Cwtch</a:t>
            </a:r>
            <a:r>
              <a:rPr lang="en-GB" dirty="0"/>
              <a:t> </a:t>
            </a:r>
            <a:r>
              <a:rPr lang="en-GB" dirty="0" err="1"/>
              <a:t>Glanmordy</a:t>
            </a:r>
            <a:endParaRPr lang="en-GB" dirty="0"/>
          </a:p>
          <a:p>
            <a:pPr marL="285750" lvl="0" indent="-285750">
              <a:buFont typeface="Arial" panose="020B0604020202020204" pitchFamily="34" charset="0"/>
              <a:buChar char="•"/>
            </a:pPr>
            <a:r>
              <a:rPr lang="en-GB" dirty="0" err="1"/>
              <a:t>Watersedge</a:t>
            </a:r>
            <a:endParaRPr lang="en-GB" dirty="0"/>
          </a:p>
        </p:txBody>
      </p:sp>
      <p:sp>
        <p:nvSpPr>
          <p:cNvPr id="13" name="Rectangle 12">
            <a:extLst>
              <a:ext uri="{FF2B5EF4-FFF2-40B4-BE49-F238E27FC236}">
                <a16:creationId xmlns:a16="http://schemas.microsoft.com/office/drawing/2014/main" id="{E6BE163D-AD00-46BC-B878-31B244CC9413}"/>
              </a:ext>
            </a:extLst>
          </p:cNvPr>
          <p:cNvSpPr/>
          <p:nvPr/>
        </p:nvSpPr>
        <p:spPr>
          <a:xfrm>
            <a:off x="10192476" y="3311109"/>
            <a:ext cx="2518611" cy="1477328"/>
          </a:xfrm>
          <a:prstGeom prst="rect">
            <a:avLst/>
          </a:prstGeom>
        </p:spPr>
        <p:txBody>
          <a:bodyPr wrap="square">
            <a:spAutoFit/>
          </a:bodyPr>
          <a:lstStyle/>
          <a:p>
            <a:r>
              <a:rPr lang="en-GB" b="1" dirty="0"/>
              <a:t>New Quay </a:t>
            </a:r>
          </a:p>
          <a:p>
            <a:pPr marL="285750" lvl="0" indent="-285750">
              <a:buFont typeface="Arial" panose="020B0604020202020204" pitchFamily="34" charset="0"/>
              <a:buChar char="•"/>
            </a:pPr>
            <a:r>
              <a:rPr lang="en-GB" dirty="0" err="1"/>
              <a:t>Fistral</a:t>
            </a:r>
            <a:r>
              <a:rPr lang="en-GB" dirty="0"/>
              <a:t> Beach Bar</a:t>
            </a:r>
          </a:p>
          <a:p>
            <a:pPr marL="285750" lvl="0" indent="-285750">
              <a:buFont typeface="Arial" panose="020B0604020202020204" pitchFamily="34" charset="0"/>
              <a:buChar char="•"/>
            </a:pPr>
            <a:r>
              <a:rPr lang="en-GB" dirty="0"/>
              <a:t>Fifteen Cornwall</a:t>
            </a:r>
          </a:p>
          <a:p>
            <a:pPr marL="285750" lvl="0" indent="-285750">
              <a:buFont typeface="Arial" panose="020B0604020202020204" pitchFamily="34" charset="0"/>
              <a:buChar char="•"/>
            </a:pPr>
            <a:r>
              <a:rPr lang="en-GB" dirty="0" err="1"/>
              <a:t>Majaajah</a:t>
            </a:r>
            <a:endParaRPr lang="en-GB" dirty="0"/>
          </a:p>
          <a:p>
            <a:pPr marL="285750" lvl="0" indent="-285750">
              <a:buFont typeface="Arial" panose="020B0604020202020204" pitchFamily="34" charset="0"/>
              <a:buChar char="•"/>
            </a:pPr>
            <a:r>
              <a:rPr lang="en-GB" dirty="0"/>
              <a:t>Kahuna</a:t>
            </a:r>
          </a:p>
        </p:txBody>
      </p:sp>
      <p:sp>
        <p:nvSpPr>
          <p:cNvPr id="14" name="Rectangle 13">
            <a:extLst>
              <a:ext uri="{FF2B5EF4-FFF2-40B4-BE49-F238E27FC236}">
                <a16:creationId xmlns:a16="http://schemas.microsoft.com/office/drawing/2014/main" id="{DC8944EE-4B2C-4C70-92C2-F155C7CFFD41}"/>
              </a:ext>
            </a:extLst>
          </p:cNvPr>
          <p:cNvSpPr/>
          <p:nvPr/>
        </p:nvSpPr>
        <p:spPr>
          <a:xfrm>
            <a:off x="10192476" y="4788187"/>
            <a:ext cx="2045916" cy="1200329"/>
          </a:xfrm>
          <a:prstGeom prst="rect">
            <a:avLst/>
          </a:prstGeom>
        </p:spPr>
        <p:txBody>
          <a:bodyPr wrap="square">
            <a:spAutoFit/>
          </a:bodyPr>
          <a:lstStyle/>
          <a:p>
            <a:r>
              <a:rPr lang="en-GB" b="1" dirty="0"/>
              <a:t>Aberystwyth </a:t>
            </a:r>
          </a:p>
          <a:p>
            <a:pPr marL="285750" lvl="0" indent="-285750">
              <a:buFont typeface="Arial" panose="020B0604020202020204" pitchFamily="34" charset="0"/>
              <a:buChar char="•"/>
            </a:pPr>
            <a:r>
              <a:rPr lang="en-GB" dirty="0"/>
              <a:t>Little Italy</a:t>
            </a:r>
          </a:p>
          <a:p>
            <a:pPr marL="285750" lvl="0" indent="-285750">
              <a:buFont typeface="Arial" panose="020B0604020202020204" pitchFamily="34" charset="0"/>
              <a:buChar char="•"/>
            </a:pPr>
            <a:r>
              <a:rPr lang="en-GB" dirty="0"/>
              <a:t>Olive Branch</a:t>
            </a:r>
          </a:p>
          <a:p>
            <a:pPr marL="285750" lvl="0" indent="-285750">
              <a:buFont typeface="Arial" panose="020B0604020202020204" pitchFamily="34" charset="0"/>
              <a:buChar char="•"/>
            </a:pPr>
            <a:r>
              <a:rPr lang="en-GB" dirty="0" err="1"/>
              <a:t>Pysgoty</a:t>
            </a:r>
            <a:endParaRPr lang="en-GB" dirty="0"/>
          </a:p>
        </p:txBody>
      </p:sp>
      <p:sp>
        <p:nvSpPr>
          <p:cNvPr id="15" name="Rectangle 14">
            <a:extLst>
              <a:ext uri="{FF2B5EF4-FFF2-40B4-BE49-F238E27FC236}">
                <a16:creationId xmlns:a16="http://schemas.microsoft.com/office/drawing/2014/main" id="{737177BC-5021-4C89-B209-315E7E8888E5}"/>
              </a:ext>
            </a:extLst>
          </p:cNvPr>
          <p:cNvSpPr/>
          <p:nvPr/>
        </p:nvSpPr>
        <p:spPr>
          <a:xfrm>
            <a:off x="7651453" y="1825068"/>
            <a:ext cx="2488431" cy="923330"/>
          </a:xfrm>
          <a:prstGeom prst="rect">
            <a:avLst/>
          </a:prstGeom>
        </p:spPr>
        <p:txBody>
          <a:bodyPr wrap="square">
            <a:spAutoFit/>
          </a:bodyPr>
          <a:lstStyle/>
          <a:p>
            <a:r>
              <a:rPr lang="en-GB" b="1" dirty="0"/>
              <a:t>Carmarthen </a:t>
            </a:r>
          </a:p>
          <a:p>
            <a:pPr marL="285750" indent="-285750">
              <a:buFont typeface="Arial" panose="020B0604020202020204" pitchFamily="34" charset="0"/>
              <a:buChar char="•"/>
            </a:pPr>
            <a:r>
              <a:rPr lang="en-GB" dirty="0"/>
              <a:t>Diablo’s on The Quay</a:t>
            </a:r>
          </a:p>
          <a:p>
            <a:pPr marL="285750" indent="-285750">
              <a:buFont typeface="Arial" panose="020B0604020202020204" pitchFamily="34" charset="0"/>
              <a:buChar char="•"/>
            </a:pPr>
            <a:r>
              <a:rPr lang="en-GB" dirty="0" err="1"/>
              <a:t>Florention’s</a:t>
            </a:r>
            <a:endParaRPr lang="en-GB" dirty="0"/>
          </a:p>
        </p:txBody>
      </p:sp>
      <p:sp>
        <p:nvSpPr>
          <p:cNvPr id="16" name="Rectangle 15">
            <a:extLst>
              <a:ext uri="{FF2B5EF4-FFF2-40B4-BE49-F238E27FC236}">
                <a16:creationId xmlns:a16="http://schemas.microsoft.com/office/drawing/2014/main" id="{9F9DDA1A-49BE-40B3-90CA-1B01547AA122}"/>
              </a:ext>
            </a:extLst>
          </p:cNvPr>
          <p:cNvSpPr/>
          <p:nvPr/>
        </p:nvSpPr>
        <p:spPr>
          <a:xfrm>
            <a:off x="7609983" y="3652983"/>
            <a:ext cx="2209800" cy="923330"/>
          </a:xfrm>
          <a:prstGeom prst="rect">
            <a:avLst/>
          </a:prstGeom>
        </p:spPr>
        <p:txBody>
          <a:bodyPr wrap="square">
            <a:spAutoFit/>
          </a:bodyPr>
          <a:lstStyle/>
          <a:p>
            <a:r>
              <a:rPr lang="en-GB" b="1" dirty="0"/>
              <a:t>Newcastle Emlyn </a:t>
            </a:r>
          </a:p>
          <a:p>
            <a:pPr marL="285750" lvl="0" indent="-285750">
              <a:buFont typeface="Arial" panose="020B0604020202020204" pitchFamily="34" charset="0"/>
              <a:buChar char="•"/>
            </a:pPr>
            <a:r>
              <a:rPr lang="en-GB" dirty="0" err="1"/>
              <a:t>Yasmins</a:t>
            </a:r>
            <a:endParaRPr lang="en-GB" dirty="0"/>
          </a:p>
          <a:p>
            <a:pPr marL="285750" lvl="0" indent="-285750">
              <a:buFont typeface="Arial" panose="020B0604020202020204" pitchFamily="34" charset="0"/>
              <a:buChar char="•"/>
            </a:pPr>
            <a:r>
              <a:rPr lang="en-GB" dirty="0"/>
              <a:t>Harrison’s</a:t>
            </a:r>
          </a:p>
        </p:txBody>
      </p:sp>
      <p:grpSp>
        <p:nvGrpSpPr>
          <p:cNvPr id="3" name="Group 2">
            <a:extLst>
              <a:ext uri="{FF2B5EF4-FFF2-40B4-BE49-F238E27FC236}">
                <a16:creationId xmlns:a16="http://schemas.microsoft.com/office/drawing/2014/main" id="{70417724-E93D-4021-ADDF-250880A0CE27}"/>
              </a:ext>
            </a:extLst>
          </p:cNvPr>
          <p:cNvGrpSpPr/>
          <p:nvPr/>
        </p:nvGrpSpPr>
        <p:grpSpPr>
          <a:xfrm>
            <a:off x="17134" y="1888982"/>
            <a:ext cx="4793616" cy="4291465"/>
            <a:chOff x="17134" y="1888982"/>
            <a:chExt cx="4793616" cy="4291465"/>
          </a:xfrm>
        </p:grpSpPr>
        <p:pic>
          <p:nvPicPr>
            <p:cNvPr id="17" name="Picture 16">
              <a:extLst>
                <a:ext uri="{FF2B5EF4-FFF2-40B4-BE49-F238E27FC236}">
                  <a16:creationId xmlns:a16="http://schemas.microsoft.com/office/drawing/2014/main" id="{8AD8104F-17E8-43C2-8368-6750756AD5E9}"/>
                </a:ext>
              </a:extLst>
            </p:cNvPr>
            <p:cNvPicPr>
              <a:picLocks noChangeAspect="1"/>
            </p:cNvPicPr>
            <p:nvPr/>
          </p:nvPicPr>
          <p:blipFill>
            <a:blip r:embed="rId3"/>
            <a:stretch>
              <a:fillRect/>
            </a:stretch>
          </p:blipFill>
          <p:spPr>
            <a:xfrm>
              <a:off x="135456" y="2549065"/>
              <a:ext cx="4645942" cy="3631382"/>
            </a:xfrm>
            <a:prstGeom prst="rect">
              <a:avLst/>
            </a:prstGeom>
          </p:spPr>
        </p:pic>
        <p:sp>
          <p:nvSpPr>
            <p:cNvPr id="2" name="Rectangle 1">
              <a:extLst>
                <a:ext uri="{FF2B5EF4-FFF2-40B4-BE49-F238E27FC236}">
                  <a16:creationId xmlns:a16="http://schemas.microsoft.com/office/drawing/2014/main" id="{E5E05BBA-B5DD-4E52-986E-B994523EBF85}"/>
                </a:ext>
              </a:extLst>
            </p:cNvPr>
            <p:cNvSpPr/>
            <p:nvPr/>
          </p:nvSpPr>
          <p:spPr>
            <a:xfrm>
              <a:off x="17134" y="1888982"/>
              <a:ext cx="4793616" cy="646331"/>
            </a:xfrm>
            <a:prstGeom prst="rect">
              <a:avLst/>
            </a:prstGeom>
          </p:spPr>
          <p:txBody>
            <a:bodyPr wrap="square">
              <a:spAutoFit/>
            </a:bodyPr>
            <a:lstStyle/>
            <a:p>
              <a:pPr algn="ctr"/>
              <a:r>
                <a:rPr lang="en-GB" b="1" dirty="0"/>
                <a:t>Map of area to focus on, showing colleges and universities</a:t>
              </a:r>
            </a:p>
          </p:txBody>
        </p:sp>
      </p:grpSp>
      <p:sp>
        <p:nvSpPr>
          <p:cNvPr id="18" name="Rectangle 17">
            <a:extLst>
              <a:ext uri="{FF2B5EF4-FFF2-40B4-BE49-F238E27FC236}">
                <a16:creationId xmlns:a16="http://schemas.microsoft.com/office/drawing/2014/main" id="{C1615F76-28ED-4DEF-A49F-D1E5388DEB69}"/>
              </a:ext>
            </a:extLst>
          </p:cNvPr>
          <p:cNvSpPr/>
          <p:nvPr/>
        </p:nvSpPr>
        <p:spPr>
          <a:xfrm>
            <a:off x="135457" y="6205626"/>
            <a:ext cx="4645942" cy="275386"/>
          </a:xfrm>
          <a:prstGeom prst="rect">
            <a:avLst/>
          </a:prstGeom>
        </p:spPr>
        <p:txBody>
          <a:bodyPr wrap="square">
            <a:spAutoFit/>
          </a:bodyPr>
          <a:lstStyle/>
          <a:p>
            <a:pPr algn="ctr"/>
            <a:r>
              <a:rPr lang="en-GB" sz="1200" u="sng" dirty="0"/>
              <a:t>https://www.google.com/maps </a:t>
            </a:r>
          </a:p>
        </p:txBody>
      </p:sp>
    </p:spTree>
    <p:extLst>
      <p:ext uri="{BB962C8B-B14F-4D97-AF65-F5344CB8AC3E}">
        <p14:creationId xmlns:p14="http://schemas.microsoft.com/office/powerpoint/2010/main" val="180589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wipe(down)">
                                      <p:cBhvr>
                                        <p:cTn id="27" dur="500"/>
                                        <p:tgtEl>
                                          <p:spTgt spid="15"/>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wipe(down)">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wipe(down)">
                                      <p:cBhvr>
                                        <p:cTn id="37" dur="500"/>
                                        <p:tgtEl>
                                          <p:spTgt spid="16"/>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wipe(down)">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wipe(down)">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wipe(down)">
                                      <p:cBhvr>
                                        <p:cTn id="52" dur="500"/>
                                        <p:tgtEl>
                                          <p:spTgt spid="12"/>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Effect transition="in" filter="wipe(down)">
                                      <p:cBhvr>
                                        <p:cTn id="57" dur="500"/>
                                        <p:tgtEl>
                                          <p:spTgt spid="13"/>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wipe(down)">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3" grpId="0"/>
      <p:bldP spid="14" grpId="0"/>
      <p:bldP spid="15" grpId="0"/>
      <p:bldP spid="1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5C0383D-4E16-4870-9AE2-D01F8A49A081}"/>
              </a:ext>
            </a:extLst>
          </p:cNvPr>
          <p:cNvSpPr>
            <a:spLocks noGrp="1"/>
          </p:cNvSpPr>
          <p:nvPr>
            <p:ph type="title"/>
          </p:nvPr>
        </p:nvSpPr>
        <p:spPr>
          <a:xfrm>
            <a:off x="0" y="172621"/>
            <a:ext cx="12192000" cy="1659291"/>
          </a:xfrm>
        </p:spPr>
        <p:txBody>
          <a:bodyPr/>
          <a:lstStyle/>
          <a:p>
            <a:pPr algn="ctr"/>
            <a:r>
              <a:rPr lang="en-GB" dirty="0"/>
              <a:t>6. Target Market – CONSUMERS </a:t>
            </a:r>
          </a:p>
        </p:txBody>
      </p:sp>
      <p:sp>
        <p:nvSpPr>
          <p:cNvPr id="6" name="Content Placeholder 2">
            <a:extLst>
              <a:ext uri="{FF2B5EF4-FFF2-40B4-BE49-F238E27FC236}">
                <a16:creationId xmlns:a16="http://schemas.microsoft.com/office/drawing/2014/main" id="{C5710C8D-8658-4E96-9F20-4E104E2213C7}"/>
              </a:ext>
            </a:extLst>
          </p:cNvPr>
          <p:cNvSpPr txBox="1">
            <a:spLocks/>
          </p:cNvSpPr>
          <p:nvPr/>
        </p:nvSpPr>
        <p:spPr>
          <a:xfrm>
            <a:off x="7315200" y="2739993"/>
            <a:ext cx="4636166" cy="2908531"/>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pPr marL="0" indent="0">
              <a:buNone/>
            </a:pPr>
            <a:r>
              <a:rPr lang="en-GB" sz="2000" b="1" dirty="0"/>
              <a:t>Users most likely to use the application:</a:t>
            </a:r>
          </a:p>
          <a:p>
            <a:r>
              <a:rPr lang="en-GB" sz="2000" dirty="0"/>
              <a:t>People with an age range roughly between 15 – 55.</a:t>
            </a:r>
          </a:p>
          <a:p>
            <a:r>
              <a:rPr lang="en-GB" sz="2000" dirty="0"/>
              <a:t>Students. </a:t>
            </a:r>
          </a:p>
          <a:p>
            <a:r>
              <a:rPr lang="en-GB" sz="2000" dirty="0"/>
              <a:t>Tourists. </a:t>
            </a:r>
          </a:p>
          <a:p>
            <a:r>
              <a:rPr lang="en-GB" sz="2000" dirty="0"/>
              <a:t>Locals. </a:t>
            </a:r>
          </a:p>
        </p:txBody>
      </p:sp>
      <p:grpSp>
        <p:nvGrpSpPr>
          <p:cNvPr id="7" name="Group 6">
            <a:extLst>
              <a:ext uri="{FF2B5EF4-FFF2-40B4-BE49-F238E27FC236}">
                <a16:creationId xmlns:a16="http://schemas.microsoft.com/office/drawing/2014/main" id="{2A7E62FE-F552-4AE1-BBAC-BC4869E43B03}"/>
              </a:ext>
            </a:extLst>
          </p:cNvPr>
          <p:cNvGrpSpPr/>
          <p:nvPr/>
        </p:nvGrpSpPr>
        <p:grpSpPr>
          <a:xfrm>
            <a:off x="0" y="1989222"/>
            <a:ext cx="7099596" cy="4724400"/>
            <a:chOff x="7058" y="2133600"/>
            <a:chExt cx="6096000" cy="4534466"/>
          </a:xfrm>
        </p:grpSpPr>
        <p:pic>
          <p:nvPicPr>
            <p:cNvPr id="2" name="Picture 1">
              <a:extLst>
                <a:ext uri="{FF2B5EF4-FFF2-40B4-BE49-F238E27FC236}">
                  <a16:creationId xmlns:a16="http://schemas.microsoft.com/office/drawing/2014/main" id="{C097ECA5-A24A-4EBE-9A04-63787852E9C3}"/>
                </a:ext>
              </a:extLst>
            </p:cNvPr>
            <p:cNvPicPr>
              <a:picLocks noChangeAspect="1"/>
            </p:cNvPicPr>
            <p:nvPr/>
          </p:nvPicPr>
          <p:blipFill>
            <a:blip r:embed="rId3"/>
            <a:stretch>
              <a:fillRect/>
            </a:stretch>
          </p:blipFill>
          <p:spPr>
            <a:xfrm>
              <a:off x="270789" y="2133600"/>
              <a:ext cx="5696874" cy="4232778"/>
            </a:xfrm>
            <a:prstGeom prst="rect">
              <a:avLst/>
            </a:prstGeom>
          </p:spPr>
        </p:pic>
        <p:sp>
          <p:nvSpPr>
            <p:cNvPr id="4" name="Rectangle 3">
              <a:extLst>
                <a:ext uri="{FF2B5EF4-FFF2-40B4-BE49-F238E27FC236}">
                  <a16:creationId xmlns:a16="http://schemas.microsoft.com/office/drawing/2014/main" id="{BEB14EDA-E664-48A8-8C5A-1D18C1B13991}"/>
                </a:ext>
              </a:extLst>
            </p:cNvPr>
            <p:cNvSpPr/>
            <p:nvPr/>
          </p:nvSpPr>
          <p:spPr>
            <a:xfrm>
              <a:off x="7058" y="6406456"/>
              <a:ext cx="6096000" cy="261610"/>
            </a:xfrm>
            <a:prstGeom prst="rect">
              <a:avLst/>
            </a:prstGeom>
          </p:spPr>
          <p:txBody>
            <a:bodyPr>
              <a:spAutoFit/>
            </a:bodyPr>
            <a:lstStyle/>
            <a:p>
              <a:pPr algn="ctr"/>
              <a:r>
                <a:rPr lang="en-GB" sz="1100" u="sng" dirty="0"/>
                <a:t>https://www.statista.com/statistics/300402/smartphone-usage-in-the-uk-by-age/</a:t>
              </a:r>
            </a:p>
          </p:txBody>
        </p:sp>
      </p:grpSp>
    </p:spTree>
    <p:extLst>
      <p:ext uri="{BB962C8B-B14F-4D97-AF65-F5344CB8AC3E}">
        <p14:creationId xmlns:p14="http://schemas.microsoft.com/office/powerpoint/2010/main" val="2333253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wipe(down)">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wipe(down)">
                                      <p:cBhvr>
                                        <p:cTn id="19" dur="500"/>
                                        <p:tgtEl>
                                          <p:spTgt spid="6">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6">
                                            <p:txEl>
                                              <p:pRg st="3" end="3"/>
                                            </p:txEl>
                                          </p:spTgt>
                                        </p:tgtEl>
                                        <p:attrNameLst>
                                          <p:attrName>style.visibility</p:attrName>
                                        </p:attrNameLst>
                                      </p:cBhvr>
                                      <p:to>
                                        <p:strVal val="visible"/>
                                      </p:to>
                                    </p:set>
                                    <p:animEffect transition="in" filter="wipe(down)">
                                      <p:cBhvr>
                                        <p:cTn id="24" dur="500"/>
                                        <p:tgtEl>
                                          <p:spTgt spid="6">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6">
                                            <p:txEl>
                                              <p:pRg st="4" end="4"/>
                                            </p:txEl>
                                          </p:spTgt>
                                        </p:tgtEl>
                                        <p:attrNameLst>
                                          <p:attrName>style.visibility</p:attrName>
                                        </p:attrNameLst>
                                      </p:cBhvr>
                                      <p:to>
                                        <p:strVal val="visible"/>
                                      </p:to>
                                    </p:set>
                                    <p:animEffect transition="in" filter="wipe(down)">
                                      <p:cBhvr>
                                        <p:cTn id="29"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68EB8-CDBC-40C8-A455-56FAAB543659}"/>
              </a:ext>
            </a:extLst>
          </p:cNvPr>
          <p:cNvSpPr>
            <a:spLocks noGrp="1"/>
          </p:cNvSpPr>
          <p:nvPr>
            <p:ph type="title"/>
          </p:nvPr>
        </p:nvSpPr>
        <p:spPr>
          <a:xfrm>
            <a:off x="0" y="284176"/>
            <a:ext cx="12191999" cy="1508760"/>
          </a:xfrm>
        </p:spPr>
        <p:txBody>
          <a:bodyPr/>
          <a:lstStyle/>
          <a:p>
            <a:pPr algn="ctr"/>
            <a:r>
              <a:rPr lang="en-GB" dirty="0"/>
              <a:t>ANY QUESTIONS?</a:t>
            </a:r>
          </a:p>
        </p:txBody>
      </p:sp>
      <p:pic>
        <p:nvPicPr>
          <p:cNvPr id="1030" name="Picture 6" descr="Image result for any questions png">
            <a:extLst>
              <a:ext uri="{FF2B5EF4-FFF2-40B4-BE49-F238E27FC236}">
                <a16:creationId xmlns:a16="http://schemas.microsoft.com/office/drawing/2014/main" id="{22ED28D5-B7A3-42AB-AF6F-755AEFA4944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60823" y="2328943"/>
            <a:ext cx="3868271" cy="3868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7268497"/>
      </p:ext>
    </p:extLst>
  </p:cSld>
  <p:clrMapOvr>
    <a:masterClrMapping/>
  </p:clrMapOvr>
  <p:transition spd="slow">
    <p:push dir="u"/>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476E0-5833-4558-A5BE-DB6716C24967}"/>
              </a:ext>
            </a:extLst>
          </p:cNvPr>
          <p:cNvSpPr>
            <a:spLocks noGrp="1"/>
          </p:cNvSpPr>
          <p:nvPr>
            <p:ph type="title"/>
          </p:nvPr>
        </p:nvSpPr>
        <p:spPr>
          <a:xfrm>
            <a:off x="0" y="144506"/>
            <a:ext cx="12192000" cy="1636168"/>
          </a:xfrm>
        </p:spPr>
        <p:txBody>
          <a:bodyPr/>
          <a:lstStyle/>
          <a:p>
            <a:pPr algn="ctr"/>
            <a:r>
              <a:rPr lang="en-GB" dirty="0"/>
              <a:t>7. References</a:t>
            </a:r>
          </a:p>
        </p:txBody>
      </p:sp>
      <p:sp>
        <p:nvSpPr>
          <p:cNvPr id="3" name="Content Placeholder 2">
            <a:extLst>
              <a:ext uri="{FF2B5EF4-FFF2-40B4-BE49-F238E27FC236}">
                <a16:creationId xmlns:a16="http://schemas.microsoft.com/office/drawing/2014/main" id="{047FC41B-9E0B-43AC-84F2-813D0AC3AB8A}"/>
              </a:ext>
            </a:extLst>
          </p:cNvPr>
          <p:cNvSpPr>
            <a:spLocks noGrp="1"/>
          </p:cNvSpPr>
          <p:nvPr>
            <p:ph idx="1"/>
          </p:nvPr>
        </p:nvSpPr>
        <p:spPr>
          <a:xfrm>
            <a:off x="219856" y="2023352"/>
            <a:ext cx="11752288" cy="4351338"/>
          </a:xfrm>
        </p:spPr>
        <p:txBody>
          <a:bodyPr>
            <a:normAutofit fontScale="62500" lnSpcReduction="20000"/>
          </a:bodyPr>
          <a:lstStyle/>
          <a:p>
            <a:pPr marL="514350" indent="-514350">
              <a:buFont typeface="+mj-lt"/>
              <a:buAutoNum type="arabicPeriod"/>
            </a:pPr>
            <a:r>
              <a:rPr lang="en-GB" dirty="0"/>
              <a:t>Entrepreneur. (2014, December 16) How to Determine If There’s a Market for Your Business Idea [WWW Document]  </a:t>
            </a:r>
            <a:r>
              <a:rPr lang="en-GB" dirty="0">
                <a:solidFill>
                  <a:schemeClr val="bg1"/>
                </a:solidFill>
                <a:hlinkClick r:id="rId3">
                  <a:extLst>
                    <a:ext uri="{A12FA001-AC4F-418D-AE19-62706E023703}">
                      <ahyp:hlinkClr xmlns:ahyp="http://schemas.microsoft.com/office/drawing/2018/hyperlinkcolor" xmlns="" val="tx"/>
                    </a:ext>
                  </a:extLst>
                </a:hlinkClick>
              </a:rPr>
              <a:t>https://www.entrepreneur.com/article/240164</a:t>
            </a:r>
            <a:r>
              <a:rPr lang="en-GB" dirty="0">
                <a:solidFill>
                  <a:schemeClr val="bg1"/>
                </a:solidFill>
              </a:rPr>
              <a:t> </a:t>
            </a:r>
            <a:r>
              <a:rPr lang="en-GB" dirty="0"/>
              <a:t>(Accessed: 28/12/2018)</a:t>
            </a:r>
            <a:endParaRPr lang="en-GB" dirty="0">
              <a:solidFill>
                <a:schemeClr val="bg1"/>
              </a:solidFill>
            </a:endParaRPr>
          </a:p>
          <a:p>
            <a:pPr marL="514350" indent="-514350">
              <a:buFont typeface="+mj-lt"/>
              <a:buAutoNum type="arabicPeriod"/>
            </a:pPr>
            <a:r>
              <a:rPr lang="en-GB" dirty="0"/>
              <a:t>M, Griffith. (2017, November 14) 2018 Restaurant Trends: Industry [WWW Document]</a:t>
            </a:r>
            <a:r>
              <a:rPr lang="en-GB" dirty="0">
                <a:solidFill>
                  <a:schemeClr val="bg1"/>
                </a:solidFill>
                <a:hlinkClick r:id="rId4">
                  <a:extLst>
                    <a:ext uri="{A12FA001-AC4F-418D-AE19-62706E023703}">
                      <ahyp:hlinkClr xmlns:ahyp="http://schemas.microsoft.com/office/drawing/2018/hyperlinkcolor" xmlns="" val="tx"/>
                    </a:ext>
                  </a:extLst>
                </a:hlinkClick>
              </a:rPr>
              <a:t>https://www.rewardsnetwork.com/blog/2018-restaurant-trends-industry/</a:t>
            </a:r>
            <a:r>
              <a:rPr lang="en-GB" dirty="0">
                <a:solidFill>
                  <a:schemeClr val="bg1"/>
                </a:solidFill>
              </a:rPr>
              <a:t> </a:t>
            </a:r>
            <a:r>
              <a:rPr lang="en-GB" dirty="0"/>
              <a:t>(Accessed: 28/12/2018)</a:t>
            </a:r>
            <a:endParaRPr lang="en-GB" dirty="0">
              <a:solidFill>
                <a:schemeClr val="bg1"/>
              </a:solidFill>
            </a:endParaRPr>
          </a:p>
          <a:p>
            <a:pPr marL="514350" indent="-514350">
              <a:buFont typeface="+mj-lt"/>
              <a:buAutoNum type="arabicPeriod"/>
            </a:pPr>
            <a:r>
              <a:rPr lang="en-GB" dirty="0"/>
              <a:t>C, Meier. (2017, March 02) Why Restaurants Need Mobile Apps: 12 HUGE Benefits [WWW Document] </a:t>
            </a:r>
            <a:r>
              <a:rPr lang="en-GB" dirty="0">
                <a:solidFill>
                  <a:schemeClr val="bg1"/>
                </a:solidFill>
                <a:hlinkClick r:id="rId5">
                  <a:extLst>
                    <a:ext uri="{A12FA001-AC4F-418D-AE19-62706E023703}">
                      <ahyp:hlinkClr xmlns:ahyp="http://schemas.microsoft.com/office/drawing/2018/hyperlinkcolor" xmlns="" val="tx"/>
                    </a:ext>
                  </a:extLst>
                </a:hlinkClick>
              </a:rPr>
              <a:t>https://appinstitute.com/why-restaurants-need-mobile-apps/</a:t>
            </a:r>
            <a:r>
              <a:rPr lang="en-GB" dirty="0">
                <a:solidFill>
                  <a:schemeClr val="bg1"/>
                </a:solidFill>
              </a:rPr>
              <a:t> </a:t>
            </a:r>
            <a:r>
              <a:rPr lang="en-GB" dirty="0">
                <a:solidFill>
                  <a:schemeClr val="bg1"/>
                </a:solidFill>
                <a:hlinkClick r:id="rId6">
                  <a:extLst>
                    <a:ext uri="{A12FA001-AC4F-418D-AE19-62706E023703}">
                      <ahyp:hlinkClr xmlns:ahyp="http://schemas.microsoft.com/office/drawing/2018/hyperlinkcolor" xmlns="" val="tx"/>
                    </a:ext>
                  </a:extLst>
                </a:hlinkClick>
              </a:rPr>
              <a:t>/</a:t>
            </a:r>
            <a:r>
              <a:rPr lang="en-GB" dirty="0">
                <a:solidFill>
                  <a:schemeClr val="bg1"/>
                </a:solidFill>
              </a:rPr>
              <a:t> </a:t>
            </a:r>
            <a:r>
              <a:rPr lang="en-GB" dirty="0"/>
              <a:t>(Accessed: 03/01/2019)</a:t>
            </a:r>
            <a:endParaRPr lang="en-GB" dirty="0">
              <a:solidFill>
                <a:schemeClr val="bg1"/>
              </a:solidFill>
            </a:endParaRPr>
          </a:p>
          <a:p>
            <a:pPr marL="514350" indent="-514350">
              <a:buFont typeface="+mj-lt"/>
              <a:buAutoNum type="arabicPeriod"/>
            </a:pPr>
            <a:r>
              <a:rPr lang="en-GB" dirty="0"/>
              <a:t>OpenTable. (no date) </a:t>
            </a:r>
            <a:r>
              <a:rPr lang="en-GB" dirty="0" err="1"/>
              <a:t>Restaraunts</a:t>
            </a:r>
            <a:r>
              <a:rPr lang="en-GB" dirty="0"/>
              <a:t> and Restaurant Reservations [WWW Document]. Available at: </a:t>
            </a:r>
            <a:r>
              <a:rPr lang="en-GB" u="sng" dirty="0">
                <a:solidFill>
                  <a:schemeClr val="bg1"/>
                </a:solidFill>
                <a:hlinkClick r:id="rId6">
                  <a:extLst>
                    <a:ext uri="{A12FA001-AC4F-418D-AE19-62706E023703}">
                      <ahyp:hlinkClr xmlns:ahyp="http://schemas.microsoft.com/office/drawing/2018/hyperlinkcolor" xmlns="" val="tx"/>
                    </a:ext>
                  </a:extLst>
                </a:hlinkClick>
              </a:rPr>
              <a:t>https</a:t>
            </a:r>
            <a:r>
              <a:rPr lang="en-GB" dirty="0">
                <a:solidFill>
                  <a:schemeClr val="bg1"/>
                </a:solidFill>
                <a:hlinkClick r:id="rId6">
                  <a:extLst>
                    <a:ext uri="{A12FA001-AC4F-418D-AE19-62706E023703}">
                      <ahyp:hlinkClr xmlns:ahyp="http://schemas.microsoft.com/office/drawing/2018/hyperlinkcolor" xmlns="" val="tx"/>
                    </a:ext>
                  </a:extLst>
                </a:hlinkClick>
              </a:rPr>
              <a:t>://www.opentable.com/</a:t>
            </a:r>
            <a:r>
              <a:rPr lang="en-GB" dirty="0">
                <a:solidFill>
                  <a:schemeClr val="bg1"/>
                </a:solidFill>
              </a:rPr>
              <a:t> </a:t>
            </a:r>
            <a:r>
              <a:rPr lang="en-GB" dirty="0"/>
              <a:t>(Accessed: 14/12/2018)</a:t>
            </a:r>
          </a:p>
          <a:p>
            <a:pPr marL="514350" indent="-514350">
              <a:buFont typeface="+mj-lt"/>
              <a:buAutoNum type="arabicPeriod"/>
            </a:pPr>
            <a:r>
              <a:rPr lang="en-GB" dirty="0"/>
              <a:t>Google Play (no date) Subway </a:t>
            </a:r>
            <a:r>
              <a:rPr lang="en-GB" dirty="0" err="1"/>
              <a:t>Subcard</a:t>
            </a:r>
            <a:r>
              <a:rPr lang="en-GB" dirty="0"/>
              <a:t> [WWW Document]. Available at: </a:t>
            </a:r>
            <a:r>
              <a:rPr lang="en-GB" u="sng" dirty="0">
                <a:solidFill>
                  <a:schemeClr val="bg1"/>
                </a:solidFill>
                <a:hlinkClick r:id="rId7"/>
              </a:rPr>
              <a:t>https://play.google.com/store/apps/details?id=com.altaine.subcard&amp;hl=en_GB</a:t>
            </a:r>
            <a:r>
              <a:rPr lang="en-GB" dirty="0"/>
              <a:t> (Accessed: 14/12/2018)</a:t>
            </a:r>
          </a:p>
          <a:p>
            <a:pPr marL="514350" indent="-514350">
              <a:buFont typeface="+mj-lt"/>
              <a:buAutoNum type="arabicPeriod" startAt="6"/>
            </a:pPr>
            <a:r>
              <a:rPr lang="en-GB" dirty="0"/>
              <a:t>Google Play (no date) Wetherspoons [WWW Document] Available at: </a:t>
            </a:r>
            <a:r>
              <a:rPr lang="en-GB" dirty="0">
                <a:solidFill>
                  <a:schemeClr val="bg1"/>
                </a:solidFill>
                <a:hlinkClick r:id="rId8">
                  <a:extLst>
                    <a:ext uri="{A12FA001-AC4F-418D-AE19-62706E023703}">
                      <ahyp:hlinkClr xmlns:ahyp="http://schemas.microsoft.com/office/drawing/2018/hyperlinkcolor" xmlns="" val="tx"/>
                    </a:ext>
                  </a:extLst>
                </a:hlinkClick>
              </a:rPr>
              <a:t>https://play.google.com/store/apps/details?id=com.wetherspoon.orderandpay&amp;hl=en_GB</a:t>
            </a:r>
            <a:r>
              <a:rPr lang="en-GB" dirty="0"/>
              <a:t> (Accessed: 16/12/2018)</a:t>
            </a:r>
          </a:p>
          <a:p>
            <a:pPr marL="514350" indent="-514350">
              <a:buFont typeface="+mj-lt"/>
              <a:buAutoNum type="arabicPeriod" startAt="6"/>
            </a:pPr>
            <a:r>
              <a:rPr lang="en-GB" dirty="0"/>
              <a:t>Google Play (no date) Deliveroo [WWW Document]. Available at: </a:t>
            </a:r>
            <a:r>
              <a:rPr lang="en-GB" u="sng" dirty="0">
                <a:solidFill>
                  <a:schemeClr val="bg1"/>
                </a:solidFill>
                <a:hlinkClick r:id="rId9"/>
              </a:rPr>
              <a:t>https://play.google.com/store/apps/details?id=com.deliveroo.orderapp&amp;hl=en_GB</a:t>
            </a:r>
            <a:r>
              <a:rPr lang="en-GB" u="sng" dirty="0">
                <a:solidFill>
                  <a:schemeClr val="bg1"/>
                </a:solidFill>
                <a:hlinkClick r:id="rId7"/>
              </a:rPr>
              <a:t> </a:t>
            </a:r>
            <a:r>
              <a:rPr lang="en-GB" dirty="0"/>
              <a:t>(Accessed: 14/12/2018)</a:t>
            </a:r>
          </a:p>
          <a:p>
            <a:pPr marL="514350" indent="-514350">
              <a:buFont typeface="+mj-lt"/>
              <a:buAutoNum type="arabicPeriod" startAt="6"/>
            </a:pPr>
            <a:r>
              <a:rPr lang="en-GB" dirty="0"/>
              <a:t>TripAdvisor. (no date) Read Reviews, Compare Prices &amp; Book [WWW Document]. Available at: </a:t>
            </a:r>
            <a:r>
              <a:rPr lang="en-GB" u="sng" dirty="0">
                <a:solidFill>
                  <a:schemeClr val="bg1"/>
                </a:solidFill>
                <a:hlinkClick r:id="rId10">
                  <a:extLst>
                    <a:ext uri="{A12FA001-AC4F-418D-AE19-62706E023703}">
                      <ahyp:hlinkClr xmlns:ahyp="http://schemas.microsoft.com/office/drawing/2018/hyperlinkcolor" xmlns="" val="tx"/>
                    </a:ext>
                  </a:extLst>
                </a:hlinkClick>
              </a:rPr>
              <a:t>https://www.tripadvisor.co.uk/</a:t>
            </a:r>
            <a:r>
              <a:rPr lang="en-GB" dirty="0">
                <a:solidFill>
                  <a:schemeClr val="bg1"/>
                </a:solidFill>
              </a:rPr>
              <a:t> </a:t>
            </a:r>
            <a:r>
              <a:rPr lang="en-GB" dirty="0"/>
              <a:t>(Accessed: 22/12/2018)</a:t>
            </a:r>
          </a:p>
          <a:p>
            <a:pPr marL="514350" lvl="0" indent="-514350">
              <a:buFont typeface="+mj-lt"/>
              <a:buAutoNum type="arabicPeriod" startAt="6"/>
            </a:pPr>
            <a:r>
              <a:rPr lang="en-GB" dirty="0"/>
              <a:t>Neil J. Salkind, “Understanding the Research Process and Getting Started” in 100 Questions (and Answers) About Research Methods, Illustrated ed. California, USA: SAGE publications, 2012, ch.1, p.3 </a:t>
            </a:r>
          </a:p>
          <a:p>
            <a:pPr marL="514350" indent="-514350">
              <a:buFont typeface="+mj-lt"/>
              <a:buAutoNum type="arabicPeriod"/>
            </a:pPr>
            <a:endParaRPr lang="en-GB" dirty="0"/>
          </a:p>
        </p:txBody>
      </p:sp>
    </p:spTree>
    <p:extLst>
      <p:ext uri="{BB962C8B-B14F-4D97-AF65-F5344CB8AC3E}">
        <p14:creationId xmlns:p14="http://schemas.microsoft.com/office/powerpoint/2010/main" val="349244986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748B-F39D-4D6B-B83F-3A0B7B1A9662}"/>
              </a:ext>
            </a:extLst>
          </p:cNvPr>
          <p:cNvSpPr>
            <a:spLocks noGrp="1"/>
          </p:cNvSpPr>
          <p:nvPr>
            <p:ph type="title"/>
          </p:nvPr>
        </p:nvSpPr>
        <p:spPr>
          <a:xfrm>
            <a:off x="0" y="160421"/>
            <a:ext cx="12192000" cy="1632515"/>
          </a:xfrm>
        </p:spPr>
        <p:txBody>
          <a:bodyPr/>
          <a:lstStyle/>
          <a:p>
            <a:pPr algn="ctr"/>
            <a:r>
              <a:rPr lang="en-GB" dirty="0"/>
              <a:t>8. Bibliography</a:t>
            </a:r>
          </a:p>
        </p:txBody>
      </p:sp>
      <p:sp>
        <p:nvSpPr>
          <p:cNvPr id="3" name="Content Placeholder 2">
            <a:extLst>
              <a:ext uri="{FF2B5EF4-FFF2-40B4-BE49-F238E27FC236}">
                <a16:creationId xmlns:a16="http://schemas.microsoft.com/office/drawing/2014/main" id="{B5B1B113-C00E-4BAD-B5CD-465E81D257F5}"/>
              </a:ext>
            </a:extLst>
          </p:cNvPr>
          <p:cNvSpPr>
            <a:spLocks noGrp="1"/>
          </p:cNvSpPr>
          <p:nvPr>
            <p:ph idx="1"/>
          </p:nvPr>
        </p:nvSpPr>
        <p:spPr>
          <a:xfrm>
            <a:off x="368968" y="2011680"/>
            <a:ext cx="11566358" cy="4389120"/>
          </a:xfrm>
        </p:spPr>
        <p:txBody>
          <a:bodyPr>
            <a:normAutofit fontScale="85000" lnSpcReduction="20000"/>
          </a:bodyPr>
          <a:lstStyle/>
          <a:p>
            <a:r>
              <a:rPr lang="en-GB" dirty="0"/>
              <a:t>Statista. (2016, November) Number of mobile phone users worldwide from 2015 to 2020 (in billions) [WWW Document]. Available at</a:t>
            </a:r>
            <a:r>
              <a:rPr lang="en-GB" dirty="0">
                <a:solidFill>
                  <a:schemeClr val="bg1"/>
                </a:solidFill>
              </a:rPr>
              <a:t>: </a:t>
            </a:r>
            <a:r>
              <a:rPr lang="en-GB" u="sng" dirty="0">
                <a:solidFill>
                  <a:schemeClr val="bg1"/>
                </a:solidFill>
                <a:hlinkClick r:id="rId3">
                  <a:extLst>
                    <a:ext uri="{A12FA001-AC4F-418D-AE19-62706E023703}">
                      <ahyp:hlinkClr xmlns:ahyp="http://schemas.microsoft.com/office/drawing/2018/hyperlinkcolor" xmlns="" val="tx"/>
                    </a:ext>
                  </a:extLst>
                </a:hlinkClick>
              </a:rPr>
              <a:t>https://www.statista.com/statistics/274774/forecast-of-mobile-phone-users-worldwide/</a:t>
            </a:r>
            <a:r>
              <a:rPr lang="en-GB" dirty="0">
                <a:solidFill>
                  <a:schemeClr val="bg1"/>
                </a:solidFill>
              </a:rPr>
              <a:t> </a:t>
            </a:r>
            <a:r>
              <a:rPr lang="en-GB" dirty="0"/>
              <a:t>(Accessed: 17/12/2018)</a:t>
            </a:r>
          </a:p>
          <a:p>
            <a:r>
              <a:rPr lang="en-GB" dirty="0" err="1"/>
              <a:t>Deeb</a:t>
            </a:r>
            <a:r>
              <a:rPr lang="en-GB" dirty="0"/>
              <a:t>, G. (no date) Upselling, Cross-Selling and Freemium Techniques  [WWW Document]. Available at: </a:t>
            </a:r>
            <a:r>
              <a:rPr lang="en-GB" u="sng" dirty="0">
                <a:solidFill>
                  <a:schemeClr val="bg1"/>
                </a:solidFill>
                <a:hlinkClick r:id="rId4">
                  <a:extLst>
                    <a:ext uri="{A12FA001-AC4F-418D-AE19-62706E023703}">
                      <ahyp:hlinkClr xmlns:ahyp="http://schemas.microsoft.com/office/drawing/2018/hyperlinkcolor" xmlns="" val="tx"/>
                    </a:ext>
                  </a:extLst>
                </a:hlinkClick>
              </a:rPr>
              <a:t>https://www.alleywatch.com/2014/01/upselling-cross-selling-and-freemium-techniques/</a:t>
            </a:r>
            <a:r>
              <a:rPr lang="en-GB" dirty="0"/>
              <a:t> (Accessed: 17/12/2018)</a:t>
            </a:r>
          </a:p>
          <a:p>
            <a:r>
              <a:rPr lang="en-GB" dirty="0" err="1"/>
              <a:t>Pramis</a:t>
            </a:r>
            <a:r>
              <a:rPr lang="en-GB" dirty="0"/>
              <a:t>, J. (2013, December 13) Are you a rarity? Only 16 percent of people will try out an app more than twice [WWW Document]. Available at</a:t>
            </a:r>
            <a:r>
              <a:rPr lang="en-GB" dirty="0">
                <a:solidFill>
                  <a:schemeClr val="bg1"/>
                </a:solidFill>
              </a:rPr>
              <a:t>: </a:t>
            </a:r>
            <a:r>
              <a:rPr lang="en-GB" u="sng" dirty="0">
                <a:solidFill>
                  <a:schemeClr val="bg1"/>
                </a:solidFill>
                <a:hlinkClick r:id="rId5">
                  <a:extLst>
                    <a:ext uri="{A12FA001-AC4F-418D-AE19-62706E023703}">
                      <ahyp:hlinkClr xmlns:ahyp="http://schemas.microsoft.com/office/drawing/2018/hyperlinkcolor" xmlns="" val="tx"/>
                    </a:ext>
                  </a:extLst>
                </a:hlinkClick>
              </a:rPr>
              <a:t>https://www.digitaltrends.com/mobile/16-percent-of-mobile-userstry-out-a-buggy-app-more-than-twice/</a:t>
            </a:r>
            <a:r>
              <a:rPr lang="en-GB" dirty="0">
                <a:solidFill>
                  <a:schemeClr val="bg1"/>
                </a:solidFill>
              </a:rPr>
              <a:t> </a:t>
            </a:r>
            <a:r>
              <a:rPr lang="en-GB" dirty="0"/>
              <a:t>(Accessed: 17/12/2018)</a:t>
            </a:r>
          </a:p>
          <a:p>
            <a:r>
              <a:rPr lang="en-GB" dirty="0"/>
              <a:t>Allen, J. (2014, August 27) The 10 Best Dining and Restaurant Apps [WWW Document]. Available at: </a:t>
            </a:r>
            <a:r>
              <a:rPr lang="en-GB" u="sng" dirty="0">
                <a:solidFill>
                  <a:schemeClr val="bg1"/>
                </a:solidFill>
                <a:hlinkClick r:id="rId6">
                  <a:extLst>
                    <a:ext uri="{A12FA001-AC4F-418D-AE19-62706E023703}">
                      <ahyp:hlinkClr xmlns:ahyp="http://schemas.microsoft.com/office/drawing/2018/hyperlinkcolor" xmlns="" val="tx"/>
                    </a:ext>
                  </a:extLst>
                </a:hlinkClick>
              </a:rPr>
              <a:t>https://www.pastemagazine.com/blogs/lists/2014/08/the-10-best-dining-and-restaurant-apps.html</a:t>
            </a:r>
            <a:r>
              <a:rPr lang="en-GB" dirty="0">
                <a:solidFill>
                  <a:schemeClr val="bg1"/>
                </a:solidFill>
              </a:rPr>
              <a:t> </a:t>
            </a:r>
            <a:r>
              <a:rPr lang="en-GB" dirty="0"/>
              <a:t>(Accessed: 22/10/2018)</a:t>
            </a:r>
          </a:p>
          <a:p>
            <a:r>
              <a:rPr lang="en-GB" dirty="0"/>
              <a:t>Rodriguez, D. (2014, January 03) FREEMIUM UPSELL TACTICS: HOW TO HOOK YOUR USERS &amp; DRIVE MORE BUSINESS [WWW Document]. Available at</a:t>
            </a:r>
            <a:r>
              <a:rPr lang="en-GB" dirty="0">
                <a:solidFill>
                  <a:schemeClr val="bg1"/>
                </a:solidFill>
              </a:rPr>
              <a:t>: </a:t>
            </a:r>
            <a:r>
              <a:rPr lang="en-GB" u="sng" dirty="0">
                <a:solidFill>
                  <a:schemeClr val="bg1"/>
                </a:solidFill>
                <a:hlinkClick r:id="rId7">
                  <a:extLst>
                    <a:ext uri="{A12FA001-AC4F-418D-AE19-62706E023703}">
                      <ahyp:hlinkClr xmlns:ahyp="http://schemas.microsoft.com/office/drawing/2018/hyperlinkcolor" xmlns="" val="tx"/>
                    </a:ext>
                  </a:extLst>
                </a:hlinkClick>
              </a:rPr>
              <a:t>https://labs.openviewpartners.com/freemium-upsell-tactics/</a:t>
            </a:r>
            <a:r>
              <a:rPr lang="en-GB" dirty="0">
                <a:solidFill>
                  <a:schemeClr val="bg1"/>
                </a:solidFill>
              </a:rPr>
              <a:t> </a:t>
            </a:r>
            <a:r>
              <a:rPr lang="en-GB" dirty="0"/>
              <a:t>(Accessed: 22/10/2018)</a:t>
            </a:r>
          </a:p>
          <a:p>
            <a:r>
              <a:rPr lang="en-GB" dirty="0" err="1"/>
              <a:t>Mureta</a:t>
            </a:r>
            <a:r>
              <a:rPr lang="en-GB" dirty="0"/>
              <a:t>, C. “Your Golden App-</a:t>
            </a:r>
            <a:r>
              <a:rPr lang="en-GB" dirty="0" err="1"/>
              <a:t>ortunity</a:t>
            </a:r>
            <a:r>
              <a:rPr lang="en-GB" dirty="0"/>
              <a:t>” in App Empire: Make Money, Have a Life, and Let Technology Work for You, Illustrated ed. John Wiley &amp; Sons, 2012.</a:t>
            </a:r>
          </a:p>
          <a:p>
            <a:pPr marL="514350" indent="-514350">
              <a:buFont typeface="+mj-lt"/>
              <a:buAutoNum type="arabicPeriod"/>
            </a:pPr>
            <a:endParaRPr lang="en-GB" dirty="0"/>
          </a:p>
        </p:txBody>
      </p:sp>
    </p:spTree>
    <p:extLst>
      <p:ext uri="{BB962C8B-B14F-4D97-AF65-F5344CB8AC3E}">
        <p14:creationId xmlns:p14="http://schemas.microsoft.com/office/powerpoint/2010/main" val="31138769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Planning &amp; Production</a:t>
            </a:r>
            <a:br>
              <a:rPr lang="en-GB" dirty="0"/>
            </a:br>
            <a:r>
              <a:rPr lang="en-GB" dirty="0"/>
              <a:t>Grab-A-Table</a:t>
            </a:r>
          </a:p>
        </p:txBody>
      </p:sp>
      <p:sp>
        <p:nvSpPr>
          <p:cNvPr id="3" name="Subtitle 2"/>
          <p:cNvSpPr>
            <a:spLocks noGrp="1"/>
          </p:cNvSpPr>
          <p:nvPr>
            <p:ph type="subTitle" idx="1"/>
          </p:nvPr>
        </p:nvSpPr>
        <p:spPr/>
        <p:txBody>
          <a:bodyPr/>
          <a:lstStyle/>
          <a:p>
            <a:r>
              <a:rPr lang="en-GB"/>
              <a:t>James Long</a:t>
            </a:r>
          </a:p>
        </p:txBody>
      </p:sp>
    </p:spTree>
    <p:extLst>
      <p:ext uri="{BB962C8B-B14F-4D97-AF65-F5344CB8AC3E}">
        <p14:creationId xmlns:p14="http://schemas.microsoft.com/office/powerpoint/2010/main" val="3325431399"/>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James Long</a:t>
            </a:r>
          </a:p>
        </p:txBody>
      </p:sp>
      <p:sp>
        <p:nvSpPr>
          <p:cNvPr id="3" name="Content Placeholder 2"/>
          <p:cNvSpPr>
            <a:spLocks noGrp="1"/>
          </p:cNvSpPr>
          <p:nvPr>
            <p:ph idx="1"/>
          </p:nvPr>
        </p:nvSpPr>
        <p:spPr>
          <a:xfrm>
            <a:off x="827993" y="1976845"/>
            <a:ext cx="10167456" cy="4449122"/>
          </a:xfrm>
        </p:spPr>
        <p:txBody>
          <a:bodyPr/>
          <a:lstStyle/>
          <a:p>
            <a:r>
              <a:rPr lang="en-GB" dirty="0"/>
              <a:t>Personality test result – Virtuoso (ISTP</a:t>
            </a:r>
            <a:r>
              <a:rPr lang="en-GB" dirty="0"/>
              <a:t>) [11</a:t>
            </a:r>
            <a:r>
              <a:rPr lang="en-GB" dirty="0" smtClean="0"/>
              <a:t>]</a:t>
            </a:r>
            <a:endParaRPr lang="en-GB" dirty="0"/>
          </a:p>
          <a:p>
            <a:r>
              <a:rPr lang="en-GB" sz="1800" i="1" dirty="0"/>
              <a:t>“I wanted to live the life, a different life. I didn’t want to go to the same place every day and see the same people and do the same job. I wanted interesting challenges.” – Harrison Ford [1]</a:t>
            </a:r>
          </a:p>
          <a:p>
            <a:r>
              <a:rPr lang="en-GB" dirty="0"/>
              <a:t>Strengths – Relaxed, Calm in a crisis, Know how to prioritise, Optimistic and Energetic </a:t>
            </a:r>
          </a:p>
          <a:p>
            <a:r>
              <a:rPr lang="en-GB" dirty="0"/>
              <a:t>Weaknesses – Stubborn, Insensitive, Private and Reserved, Easily bored</a:t>
            </a:r>
          </a:p>
          <a:p>
            <a:r>
              <a:rPr lang="en-GB" dirty="0"/>
              <a:t>Best occupations for ISTP Personality – Computer Hardware Engineer, Electrical Technician, Automotive Mechanic [2]</a:t>
            </a:r>
          </a:p>
          <a:p>
            <a:r>
              <a:rPr lang="en-GB" dirty="0"/>
              <a:t>Assigned Jobs – Creating business cards, logo design, wireframes, finance management</a:t>
            </a:r>
          </a:p>
          <a:p>
            <a:endParaRPr lang="en-GB" dirty="0"/>
          </a:p>
        </p:txBody>
      </p:sp>
      <p:pic>
        <p:nvPicPr>
          <p:cNvPr id="1026" name="Picture 2" descr="https://i.imgur.com/pJUdnUN.png">
            <a:extLst>
              <a:ext uri="{FF2B5EF4-FFF2-40B4-BE49-F238E27FC236}">
                <a16:creationId xmlns:a16="http://schemas.microsoft.com/office/drawing/2014/main" id="{00D2D0C4-45DD-41C3-B2F9-ABBA039AA5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5943"/>
          <a:stretch/>
        </p:blipFill>
        <p:spPr bwMode="auto">
          <a:xfrm>
            <a:off x="9753600" y="200934"/>
            <a:ext cx="2074877" cy="1592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1512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1000"/>
                                        <p:tgtEl>
                                          <p:spTgt spid="3">
                                            <p:txEl>
                                              <p:pRg st="5" end="5"/>
                                            </p:txEl>
                                          </p:spTgt>
                                        </p:tgtEl>
                                      </p:cBhvr>
                                    </p:animEffect>
                                    <p:anim calcmode="lin" valueType="num">
                                      <p:cBhvr>
                                        <p:cTn id="5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9784080" cy="1508760"/>
          </a:xfrm>
        </p:spPr>
        <p:txBody>
          <a:bodyPr>
            <a:normAutofit/>
          </a:bodyPr>
          <a:lstStyle/>
          <a:p>
            <a:r>
              <a:rPr lang="en-GB" dirty="0"/>
              <a:t>James Glanville </a:t>
            </a:r>
          </a:p>
        </p:txBody>
      </p:sp>
      <p:sp>
        <p:nvSpPr>
          <p:cNvPr id="3" name="Content Placeholder 2"/>
          <p:cNvSpPr>
            <a:spLocks noGrp="1"/>
          </p:cNvSpPr>
          <p:nvPr>
            <p:ph idx="1"/>
          </p:nvPr>
        </p:nvSpPr>
        <p:spPr>
          <a:xfrm>
            <a:off x="595975" y="2020069"/>
            <a:ext cx="11106668" cy="4206240"/>
          </a:xfrm>
        </p:spPr>
        <p:txBody>
          <a:bodyPr>
            <a:normAutofit/>
          </a:bodyPr>
          <a:lstStyle/>
          <a:p>
            <a:r>
              <a:rPr lang="en-GB" dirty="0"/>
              <a:t>Personality test result – Campaigner (ENFP</a:t>
            </a:r>
            <a:r>
              <a:rPr lang="en-GB" dirty="0"/>
              <a:t>) [11</a:t>
            </a:r>
            <a:r>
              <a:rPr lang="en-GB" dirty="0" smtClean="0"/>
              <a:t>]</a:t>
            </a:r>
            <a:endParaRPr lang="en-GB" dirty="0"/>
          </a:p>
          <a:p>
            <a:r>
              <a:rPr lang="en-US" sz="1800" i="1" dirty="0"/>
              <a:t>“</a:t>
            </a:r>
            <a:r>
              <a:rPr lang="en-GB" sz="1800" i="1" dirty="0"/>
              <a:t>It doesn’t interest me what you do for a living. I want to know what you ache for – and if you dare to dream of meeting your heart’s longing. It doesn’t interest me how old you are. I want to know if you will risk looking like a fool – for love – for your dreams – for the adventure of being alive.” [3] – </a:t>
            </a:r>
            <a:r>
              <a:rPr lang="en-GB" sz="1800" i="1" dirty="0" err="1"/>
              <a:t>Oriah</a:t>
            </a:r>
            <a:r>
              <a:rPr lang="en-GB" sz="1800" i="1" dirty="0"/>
              <a:t> Mountain Dreamer</a:t>
            </a:r>
            <a:endParaRPr lang="en-GB" dirty="0"/>
          </a:p>
          <a:p>
            <a:r>
              <a:rPr lang="en-GB" dirty="0"/>
              <a:t>Strengths – Curious, Observant, Excellent Communicators, Energetic and Enthusiastic </a:t>
            </a:r>
          </a:p>
          <a:p>
            <a:r>
              <a:rPr lang="en-GB" dirty="0"/>
              <a:t>Weaknesses – Get stressed easily, Highly emotional, Independent to a fault, Find it difficult to focus.</a:t>
            </a:r>
          </a:p>
          <a:p>
            <a:r>
              <a:rPr lang="en-GB" dirty="0"/>
              <a:t>Best occupations for ISTP Personality - Multimedia Artist, Web Designer, Graphic Designer [4]</a:t>
            </a:r>
          </a:p>
          <a:p>
            <a:r>
              <a:rPr lang="en-GB" dirty="0"/>
              <a:t>Assigned Jobs – Website Design, Logo Design, UI Mock-ups, Prototype Development &amp; Testing</a:t>
            </a:r>
          </a:p>
        </p:txBody>
      </p:sp>
      <p:pic>
        <p:nvPicPr>
          <p:cNvPr id="4" name="Picture 3">
            <a:extLst>
              <a:ext uri="{FF2B5EF4-FFF2-40B4-BE49-F238E27FC236}">
                <a16:creationId xmlns:a16="http://schemas.microsoft.com/office/drawing/2014/main" id="{C0232D3A-2887-43B3-9CC2-C71B38921CCF}"/>
              </a:ext>
            </a:extLst>
          </p:cNvPr>
          <p:cNvPicPr>
            <a:picLocks noChangeAspect="1"/>
          </p:cNvPicPr>
          <p:nvPr/>
        </p:nvPicPr>
        <p:blipFill rotWithShape="1">
          <a:blip r:embed="rId2"/>
          <a:srcRect r="2" b="3556"/>
          <a:stretch/>
        </p:blipFill>
        <p:spPr>
          <a:xfrm>
            <a:off x="10094481" y="307326"/>
            <a:ext cx="1181767" cy="1462460"/>
          </a:xfrm>
          <a:prstGeom prst="rect">
            <a:avLst/>
          </a:prstGeom>
        </p:spPr>
      </p:pic>
    </p:spTree>
    <p:extLst>
      <p:ext uri="{BB962C8B-B14F-4D97-AF65-F5344CB8AC3E}">
        <p14:creationId xmlns:p14="http://schemas.microsoft.com/office/powerpoint/2010/main" val="1261640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1000"/>
                                        <p:tgtEl>
                                          <p:spTgt spid="3">
                                            <p:txEl>
                                              <p:pRg st="5" end="5"/>
                                            </p:txEl>
                                          </p:spTgt>
                                        </p:tgtEl>
                                      </p:cBhvr>
                                    </p:animEffect>
                                    <p:anim calcmode="lin" valueType="num">
                                      <p:cBhvr>
                                        <p:cTn id="5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Bryn Sutton</a:t>
            </a:r>
          </a:p>
        </p:txBody>
      </p:sp>
      <p:sp>
        <p:nvSpPr>
          <p:cNvPr id="3" name="Content Placeholder 2"/>
          <p:cNvSpPr>
            <a:spLocks noGrp="1"/>
          </p:cNvSpPr>
          <p:nvPr>
            <p:ph idx="1"/>
          </p:nvPr>
        </p:nvSpPr>
        <p:spPr>
          <a:xfrm>
            <a:off x="604007" y="2020222"/>
            <a:ext cx="10888910" cy="4206240"/>
          </a:xfrm>
        </p:spPr>
        <p:txBody>
          <a:bodyPr/>
          <a:lstStyle/>
          <a:p>
            <a:r>
              <a:rPr lang="en-GB" dirty="0" smtClean="0"/>
              <a:t>Personality test result – Architect (</a:t>
            </a:r>
            <a:r>
              <a:rPr lang="en-GB" cap="all" dirty="0" smtClean="0"/>
              <a:t>INTJ</a:t>
            </a:r>
            <a:r>
              <a:rPr lang="en-GB" cap="all" dirty="0"/>
              <a:t>) [11</a:t>
            </a:r>
            <a:r>
              <a:rPr lang="en-GB" cap="all" dirty="0" smtClean="0"/>
              <a:t>]</a:t>
            </a:r>
            <a:endParaRPr lang="en-GB" cap="all" dirty="0" smtClean="0"/>
          </a:p>
          <a:p>
            <a:r>
              <a:rPr lang="en-GB" sz="1800" i="1" dirty="0" smtClean="0"/>
              <a:t>“</a:t>
            </a:r>
            <a:r>
              <a:rPr lang="en-GB" sz="1800" i="1" dirty="0"/>
              <a:t>You are not entitled to your opinion. You are entitled to your informed opinion. No one is entitled to be ignorant.” [5] – Harlan Ellison</a:t>
            </a:r>
          </a:p>
          <a:p>
            <a:r>
              <a:rPr lang="en-GB" dirty="0"/>
              <a:t>Strengths – Independent and Decisive, Hard-working and determined, Open-Minded, Imaginative and Strategic Mind</a:t>
            </a:r>
          </a:p>
          <a:p>
            <a:r>
              <a:rPr lang="en-GB" dirty="0"/>
              <a:t>Weaknesses – Judgmental, Overly analytical, Loath highly structured Environments </a:t>
            </a:r>
          </a:p>
          <a:p>
            <a:r>
              <a:rPr lang="en-GB" dirty="0"/>
              <a:t>Best occupations for INTJ -  Electrical or Electronics Engineer, Software Developer, Computer Scientist [6]</a:t>
            </a:r>
          </a:p>
          <a:p>
            <a:r>
              <a:rPr lang="en-GB" dirty="0"/>
              <a:t>Assigned Jobs – Legal Documentation, Website Development, Database Development</a:t>
            </a:r>
          </a:p>
        </p:txBody>
      </p:sp>
      <p:pic>
        <p:nvPicPr>
          <p:cNvPr id="4" name="Picture 3">
            <a:extLst>
              <a:ext uri="{FF2B5EF4-FFF2-40B4-BE49-F238E27FC236}">
                <a16:creationId xmlns:a16="http://schemas.microsoft.com/office/drawing/2014/main" id="{387EAFB5-972F-4F32-B09C-C97E82F241D3}"/>
              </a:ext>
            </a:extLst>
          </p:cNvPr>
          <p:cNvPicPr>
            <a:picLocks noChangeAspect="1"/>
          </p:cNvPicPr>
          <p:nvPr/>
        </p:nvPicPr>
        <p:blipFill>
          <a:blip r:embed="rId2"/>
          <a:stretch>
            <a:fillRect/>
          </a:stretch>
        </p:blipFill>
        <p:spPr>
          <a:xfrm>
            <a:off x="10207648" y="203524"/>
            <a:ext cx="1010160" cy="1589412"/>
          </a:xfrm>
          <a:prstGeom prst="rect">
            <a:avLst/>
          </a:prstGeom>
        </p:spPr>
      </p:pic>
    </p:spTree>
    <p:extLst>
      <p:ext uri="{BB962C8B-B14F-4D97-AF65-F5344CB8AC3E}">
        <p14:creationId xmlns:p14="http://schemas.microsoft.com/office/powerpoint/2010/main" val="354601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Leoni Lewis</a:t>
            </a:r>
          </a:p>
        </p:txBody>
      </p:sp>
      <p:sp>
        <p:nvSpPr>
          <p:cNvPr id="3" name="Content Placeholder 2"/>
          <p:cNvSpPr>
            <a:spLocks noGrp="1"/>
          </p:cNvSpPr>
          <p:nvPr>
            <p:ph idx="1"/>
          </p:nvPr>
        </p:nvSpPr>
        <p:spPr>
          <a:xfrm>
            <a:off x="511728" y="2011680"/>
            <a:ext cx="10695964" cy="4206240"/>
          </a:xfrm>
        </p:spPr>
        <p:txBody>
          <a:bodyPr/>
          <a:lstStyle/>
          <a:p>
            <a:r>
              <a:rPr lang="en-GB" dirty="0"/>
              <a:t>Personality test result – Consul (ESFJ</a:t>
            </a:r>
            <a:r>
              <a:rPr lang="en-GB" dirty="0" smtClean="0"/>
              <a:t>) [11]</a:t>
            </a:r>
            <a:endParaRPr lang="en-GB" dirty="0"/>
          </a:p>
          <a:p>
            <a:r>
              <a:rPr lang="en-GB" sz="1800" i="1" dirty="0"/>
              <a:t>“Encourage, lift and strengthen one another. For the positive energy spread to one will be felt by us all.” [7] -Deborah Day</a:t>
            </a:r>
          </a:p>
          <a:p>
            <a:r>
              <a:rPr lang="en-GB" dirty="0"/>
              <a:t>Strengths – Strong Sense of Duty, Very Loyal, Sensitive and Warm, Good at connecting with others</a:t>
            </a:r>
          </a:p>
          <a:p>
            <a:r>
              <a:rPr lang="en-GB" dirty="0"/>
              <a:t>Weaknesses – Too selfless, Vulnerable to Criticism, Inflexible, Worried about their Social Status,</a:t>
            </a:r>
          </a:p>
          <a:p>
            <a:r>
              <a:rPr lang="en-GB" dirty="0"/>
              <a:t>Best occupations for ESFJ – Fitness Trainer, Office Manager, HR Manager, Teacher [8]</a:t>
            </a:r>
          </a:p>
          <a:p>
            <a:r>
              <a:rPr lang="en-GB" dirty="0"/>
              <a:t>Assigned Jobs – Project Management, Social Media Management, Research </a:t>
            </a:r>
          </a:p>
          <a:p>
            <a:endParaRPr lang="en-GB" dirty="0"/>
          </a:p>
        </p:txBody>
      </p:sp>
      <p:pic>
        <p:nvPicPr>
          <p:cNvPr id="2050" name="Picture 2" descr="https://i.imgur.com/ryV8KYT.png">
            <a:extLst>
              <a:ext uri="{FF2B5EF4-FFF2-40B4-BE49-F238E27FC236}">
                <a16:creationId xmlns:a16="http://schemas.microsoft.com/office/drawing/2014/main" id="{C9DDAC3E-C3A8-4F89-81AD-D25B4EB90D4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76958" y="249265"/>
            <a:ext cx="1413893" cy="1543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8138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animEffect transition="in" filter="fade">
                                      <p:cBhvr>
                                        <p:cTn id="12" dur="500"/>
                                        <p:tgtEl>
                                          <p:spTgt spid="2050"/>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1000"/>
                                        <p:tgtEl>
                                          <p:spTgt spid="3">
                                            <p:txEl>
                                              <p:pRg st="5" end="5"/>
                                            </p:txEl>
                                          </p:spTgt>
                                        </p:tgtEl>
                                      </p:cBhvr>
                                    </p:animEffect>
                                    <p:anim calcmode="lin" valueType="num">
                                      <p:cBhvr>
                                        <p:cTn id="5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 </a:t>
            </a:r>
            <a:r>
              <a:rPr lang="en-GB" dirty="0" err="1"/>
              <a:t>Whiteley</a:t>
            </a:r>
            <a:r>
              <a:rPr lang="en-GB" dirty="0"/>
              <a:t> </a:t>
            </a:r>
          </a:p>
        </p:txBody>
      </p:sp>
      <p:sp>
        <p:nvSpPr>
          <p:cNvPr id="3" name="Content Placeholder 2"/>
          <p:cNvSpPr>
            <a:spLocks noGrp="1"/>
          </p:cNvSpPr>
          <p:nvPr>
            <p:ph idx="1"/>
          </p:nvPr>
        </p:nvSpPr>
        <p:spPr>
          <a:xfrm>
            <a:off x="872455" y="2011680"/>
            <a:ext cx="10737908" cy="4206240"/>
          </a:xfrm>
        </p:spPr>
        <p:txBody>
          <a:bodyPr>
            <a:normAutofit/>
          </a:bodyPr>
          <a:lstStyle/>
          <a:p>
            <a:r>
              <a:rPr lang="en-GB" dirty="0"/>
              <a:t>Personality test result – Protagonist (ENFJ</a:t>
            </a:r>
            <a:r>
              <a:rPr lang="en-GB" dirty="0" smtClean="0"/>
              <a:t>) [11]</a:t>
            </a:r>
            <a:endParaRPr lang="en-GB" dirty="0"/>
          </a:p>
          <a:p>
            <a:r>
              <a:rPr lang="en-GB" sz="1800" i="1" dirty="0"/>
              <a:t>“Everything you do right now ripples outward and affects everyone. Your posture can shine your heart or transmit anxiety. Your breath can radiate love or muddy the room in depression. Your glance can awaken joy. Your words can inspire freedom. Your every act can open hearts and minds.” [9] – David </a:t>
            </a:r>
            <a:r>
              <a:rPr lang="en-GB" sz="1800" i="1" dirty="0" err="1"/>
              <a:t>Deida</a:t>
            </a:r>
            <a:endParaRPr lang="en-GB" sz="1800" i="1" dirty="0"/>
          </a:p>
          <a:p>
            <a:r>
              <a:rPr lang="en-GB" dirty="0"/>
              <a:t>Strengths – Tolerant, Reliable,  Charismatic, Altruistic</a:t>
            </a:r>
          </a:p>
          <a:p>
            <a:r>
              <a:rPr lang="en-GB" dirty="0"/>
              <a:t>Weaknesses  - Overly Idealistic, Too Selfless, Fluctuating Self-Esteem, Struggle to make tough decisions</a:t>
            </a:r>
          </a:p>
          <a:p>
            <a:r>
              <a:rPr lang="en-GB" dirty="0"/>
              <a:t>Best occupations for ENFJ – Market Research Analyst, Photographer, Advertising and Promotions Manager [10]</a:t>
            </a:r>
          </a:p>
          <a:p>
            <a:r>
              <a:rPr lang="en-GB" dirty="0"/>
              <a:t>Assigned Jobs – Market Research, Database Development, Wireframe, Prototype development</a:t>
            </a:r>
          </a:p>
        </p:txBody>
      </p:sp>
      <p:pic>
        <p:nvPicPr>
          <p:cNvPr id="4" name="Picture 3">
            <a:extLst>
              <a:ext uri="{FF2B5EF4-FFF2-40B4-BE49-F238E27FC236}">
                <a16:creationId xmlns:a16="http://schemas.microsoft.com/office/drawing/2014/main" id="{CE3F101D-FD70-415E-BF28-4F025BE701A4}"/>
              </a:ext>
            </a:extLst>
          </p:cNvPr>
          <p:cNvPicPr>
            <a:picLocks noChangeAspect="1"/>
          </p:cNvPicPr>
          <p:nvPr/>
        </p:nvPicPr>
        <p:blipFill>
          <a:blip r:embed="rId2"/>
          <a:stretch>
            <a:fillRect/>
          </a:stretch>
        </p:blipFill>
        <p:spPr>
          <a:xfrm>
            <a:off x="10354774" y="198540"/>
            <a:ext cx="863185" cy="1508760"/>
          </a:xfrm>
          <a:prstGeom prst="rect">
            <a:avLst/>
          </a:prstGeom>
        </p:spPr>
      </p:pic>
    </p:spTree>
    <p:extLst>
      <p:ext uri="{BB962C8B-B14F-4D97-AF65-F5344CB8AC3E}">
        <p14:creationId xmlns:p14="http://schemas.microsoft.com/office/powerpoint/2010/main" val="393640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1000"/>
                                        <p:tgtEl>
                                          <p:spTgt spid="3">
                                            <p:txEl>
                                              <p:pRg st="5" end="5"/>
                                            </p:txEl>
                                          </p:spTgt>
                                        </p:tgtEl>
                                      </p:cBhvr>
                                    </p:animEffect>
                                    <p:anim calcmode="lin" valueType="num">
                                      <p:cBhvr>
                                        <p:cTn id="5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Equipment - Software</a:t>
            </a:r>
          </a:p>
        </p:txBody>
      </p:sp>
      <p:sp>
        <p:nvSpPr>
          <p:cNvPr id="3" name="Content Placeholder 2"/>
          <p:cNvSpPr>
            <a:spLocks noGrp="1"/>
          </p:cNvSpPr>
          <p:nvPr>
            <p:ph idx="1"/>
          </p:nvPr>
        </p:nvSpPr>
        <p:spPr>
          <a:xfrm>
            <a:off x="632468" y="2045236"/>
            <a:ext cx="10885616" cy="4674346"/>
          </a:xfrm>
        </p:spPr>
        <p:txBody>
          <a:bodyPr>
            <a:normAutofit lnSpcReduction="10000"/>
          </a:bodyPr>
          <a:lstStyle/>
          <a:p>
            <a:r>
              <a:rPr lang="en-GB" dirty="0"/>
              <a:t>Dreamweaver - Developing website</a:t>
            </a:r>
          </a:p>
          <a:p>
            <a:r>
              <a:rPr lang="en-GB" dirty="0"/>
              <a:t>Trello - Project Management / uploading resources</a:t>
            </a:r>
          </a:p>
          <a:p>
            <a:r>
              <a:rPr lang="en-GB" dirty="0"/>
              <a:t>Dropbox – Uploading resources</a:t>
            </a:r>
          </a:p>
          <a:p>
            <a:r>
              <a:rPr lang="en-GB" dirty="0"/>
              <a:t>Facebook Messenger – Communicating with other team members</a:t>
            </a:r>
          </a:p>
          <a:p>
            <a:r>
              <a:rPr lang="en-GB" dirty="0"/>
              <a:t>Hosting – Server hosting hasn’t been decided as of yet</a:t>
            </a:r>
          </a:p>
          <a:p>
            <a:r>
              <a:rPr lang="en-GB" dirty="0"/>
              <a:t>GoDaddy – Domain host www.grabatable.co.uk</a:t>
            </a:r>
          </a:p>
          <a:p>
            <a:r>
              <a:rPr lang="en-GB" dirty="0"/>
              <a:t>Adobe CC Suite – Illustrator &amp; Photoshop primarily, used for Graphic Design</a:t>
            </a:r>
          </a:p>
          <a:p>
            <a:r>
              <a:rPr lang="en-GB" dirty="0"/>
              <a:t>Office 365 – Documentation writing</a:t>
            </a:r>
          </a:p>
          <a:p>
            <a:r>
              <a:rPr lang="en-GB" dirty="0"/>
              <a:t>PHP </a:t>
            </a:r>
            <a:r>
              <a:rPr lang="en-GB" dirty="0" err="1"/>
              <a:t>MyAdmin</a:t>
            </a:r>
            <a:r>
              <a:rPr lang="en-GB" dirty="0"/>
              <a:t> / </a:t>
            </a:r>
            <a:r>
              <a:rPr lang="en-GB" dirty="0" err="1"/>
              <a:t>MsSql</a:t>
            </a:r>
            <a:r>
              <a:rPr lang="en-GB" dirty="0"/>
              <a:t> – Database Development</a:t>
            </a:r>
          </a:p>
          <a:p>
            <a:r>
              <a:rPr lang="en-GB" dirty="0"/>
              <a:t>WAMP – Prototype server hosting</a:t>
            </a:r>
          </a:p>
          <a:p>
            <a:endParaRPr lang="en-GB" dirty="0"/>
          </a:p>
          <a:p>
            <a:endParaRPr lang="en-GB" dirty="0"/>
          </a:p>
          <a:p>
            <a:endParaRPr lang="en-GB" dirty="0"/>
          </a:p>
        </p:txBody>
      </p:sp>
      <p:pic>
        <p:nvPicPr>
          <p:cNvPr id="3074" name="Picture 2" descr="https://i.imgur.com/qF9Ecdj.png">
            <a:extLst>
              <a:ext uri="{FF2B5EF4-FFF2-40B4-BE49-F238E27FC236}">
                <a16:creationId xmlns:a16="http://schemas.microsoft.com/office/drawing/2014/main" id="{774CCD45-E50A-4D0C-B857-4531B80A0E3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15916" y="236945"/>
            <a:ext cx="1569714" cy="1530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8322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074"/>
                                        </p:tgtEl>
                                        <p:attrNameLst>
                                          <p:attrName>style.visibility</p:attrName>
                                        </p:attrNameLst>
                                      </p:cBhvr>
                                      <p:to>
                                        <p:strVal val="visible"/>
                                      </p:to>
                                    </p:set>
                                    <p:animEffect transition="in" filter="fade">
                                      <p:cBhvr>
                                        <p:cTn id="12" dur="500"/>
                                        <p:tgtEl>
                                          <p:spTgt spid="3074"/>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1000"/>
                                        <p:tgtEl>
                                          <p:spTgt spid="3">
                                            <p:txEl>
                                              <p:pRg st="0" end="0"/>
                                            </p:txEl>
                                          </p:spTgt>
                                        </p:tgtEl>
                                      </p:cBhvr>
                                    </p:animEffect>
                                    <p:anim calcmode="lin" valueType="num">
                                      <p:cBhvr>
                                        <p:cTn id="1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Effect transition="in" filter="fade">
                                      <p:cBhvr>
                                        <p:cTn id="31" dur="1000"/>
                                        <p:tgtEl>
                                          <p:spTgt spid="3">
                                            <p:txEl>
                                              <p:pRg st="2" end="2"/>
                                            </p:txEl>
                                          </p:spTgt>
                                        </p:tgtEl>
                                      </p:cBhvr>
                                    </p:animEffect>
                                    <p:anim calcmode="lin" valueType="num">
                                      <p:cBhvr>
                                        <p:cTn id="3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Effect transition="in" filter="fade">
                                      <p:cBhvr>
                                        <p:cTn id="38" dur="1000"/>
                                        <p:tgtEl>
                                          <p:spTgt spid="3">
                                            <p:txEl>
                                              <p:pRg st="3" end="3"/>
                                            </p:txEl>
                                          </p:spTgt>
                                        </p:tgtEl>
                                      </p:cBhvr>
                                    </p:animEffect>
                                    <p:anim calcmode="lin" valueType="num">
                                      <p:cBhvr>
                                        <p:cTn id="3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grpId="0" nodeType="click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1000"/>
                                        <p:tgtEl>
                                          <p:spTgt spid="3">
                                            <p:txEl>
                                              <p:pRg st="5" end="5"/>
                                            </p:txEl>
                                          </p:spTgt>
                                        </p:tgtEl>
                                      </p:cBhvr>
                                    </p:animEffect>
                                    <p:anim calcmode="lin" valueType="num">
                                      <p:cBhvr>
                                        <p:cTn id="5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grpId="0" nodeType="clickEffect">
                                  <p:stCondLst>
                                    <p:cond delay="0"/>
                                  </p:stCondLst>
                                  <p:childTnLst>
                                    <p:set>
                                      <p:cBhvr>
                                        <p:cTn id="58" dur="1" fill="hold">
                                          <p:stCondLst>
                                            <p:cond delay="0"/>
                                          </p:stCondLst>
                                        </p:cTn>
                                        <p:tgtEl>
                                          <p:spTgt spid="3">
                                            <p:txEl>
                                              <p:pRg st="6" end="6"/>
                                            </p:txEl>
                                          </p:spTgt>
                                        </p:tgtEl>
                                        <p:attrNameLst>
                                          <p:attrName>style.visibility</p:attrName>
                                        </p:attrNameLst>
                                      </p:cBhvr>
                                      <p:to>
                                        <p:strVal val="visible"/>
                                      </p:to>
                                    </p:set>
                                    <p:animEffect transition="in" filter="fade">
                                      <p:cBhvr>
                                        <p:cTn id="59" dur="1000"/>
                                        <p:tgtEl>
                                          <p:spTgt spid="3">
                                            <p:txEl>
                                              <p:pRg st="6" end="6"/>
                                            </p:txEl>
                                          </p:spTgt>
                                        </p:tgtEl>
                                      </p:cBhvr>
                                    </p:animEffect>
                                    <p:anim calcmode="lin" valueType="num">
                                      <p:cBhvr>
                                        <p:cTn id="6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42" presetClass="entr" presetSubtype="0" fill="hold" grpId="0" nodeType="clickEffect">
                                  <p:stCondLst>
                                    <p:cond delay="0"/>
                                  </p:stCondLst>
                                  <p:childTnLst>
                                    <p:set>
                                      <p:cBhvr>
                                        <p:cTn id="65" dur="1" fill="hold">
                                          <p:stCondLst>
                                            <p:cond delay="0"/>
                                          </p:stCondLst>
                                        </p:cTn>
                                        <p:tgtEl>
                                          <p:spTgt spid="3">
                                            <p:txEl>
                                              <p:pRg st="7" end="7"/>
                                            </p:txEl>
                                          </p:spTgt>
                                        </p:tgtEl>
                                        <p:attrNameLst>
                                          <p:attrName>style.visibility</p:attrName>
                                        </p:attrNameLst>
                                      </p:cBhvr>
                                      <p:to>
                                        <p:strVal val="visible"/>
                                      </p:to>
                                    </p:set>
                                    <p:animEffect transition="in" filter="fade">
                                      <p:cBhvr>
                                        <p:cTn id="66" dur="1000"/>
                                        <p:tgtEl>
                                          <p:spTgt spid="3">
                                            <p:txEl>
                                              <p:pRg st="7" end="7"/>
                                            </p:txEl>
                                          </p:spTgt>
                                        </p:tgtEl>
                                      </p:cBhvr>
                                    </p:animEffect>
                                    <p:anim calcmode="lin" valueType="num">
                                      <p:cBhvr>
                                        <p:cTn id="6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3">
                                            <p:txEl>
                                              <p:pRg st="8" end="8"/>
                                            </p:txEl>
                                          </p:spTgt>
                                        </p:tgtEl>
                                        <p:attrNameLst>
                                          <p:attrName>style.visibility</p:attrName>
                                        </p:attrNameLst>
                                      </p:cBhvr>
                                      <p:to>
                                        <p:strVal val="visible"/>
                                      </p:to>
                                    </p:set>
                                    <p:animEffect transition="in" filter="fade">
                                      <p:cBhvr>
                                        <p:cTn id="73" dur="1000"/>
                                        <p:tgtEl>
                                          <p:spTgt spid="3">
                                            <p:txEl>
                                              <p:pRg st="8" end="8"/>
                                            </p:txEl>
                                          </p:spTgt>
                                        </p:tgtEl>
                                      </p:cBhvr>
                                    </p:animEffect>
                                    <p:anim calcmode="lin" valueType="num">
                                      <p:cBhvr>
                                        <p:cTn id="7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42" presetClass="entr" presetSubtype="0" fill="hold" grpId="0" nodeType="clickEffect">
                                  <p:stCondLst>
                                    <p:cond delay="0"/>
                                  </p:stCondLst>
                                  <p:childTnLst>
                                    <p:set>
                                      <p:cBhvr>
                                        <p:cTn id="79" dur="1" fill="hold">
                                          <p:stCondLst>
                                            <p:cond delay="0"/>
                                          </p:stCondLst>
                                        </p:cTn>
                                        <p:tgtEl>
                                          <p:spTgt spid="3">
                                            <p:txEl>
                                              <p:pRg st="9" end="9"/>
                                            </p:txEl>
                                          </p:spTgt>
                                        </p:tgtEl>
                                        <p:attrNameLst>
                                          <p:attrName>style.visibility</p:attrName>
                                        </p:attrNameLst>
                                      </p:cBhvr>
                                      <p:to>
                                        <p:strVal val="visible"/>
                                      </p:to>
                                    </p:set>
                                    <p:animEffect transition="in" filter="fade">
                                      <p:cBhvr>
                                        <p:cTn id="80" dur="1000"/>
                                        <p:tgtEl>
                                          <p:spTgt spid="3">
                                            <p:txEl>
                                              <p:pRg st="9" end="9"/>
                                            </p:txEl>
                                          </p:spTgt>
                                        </p:tgtEl>
                                      </p:cBhvr>
                                    </p:animEffect>
                                    <p:anim calcmode="lin" valueType="num">
                                      <p:cBhvr>
                                        <p:cTn id="8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8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Producing</a:t>
            </a:r>
          </a:p>
        </p:txBody>
      </p:sp>
      <p:sp>
        <p:nvSpPr>
          <p:cNvPr id="3" name="Content Placeholder 2"/>
          <p:cNvSpPr>
            <a:spLocks noGrp="1"/>
          </p:cNvSpPr>
          <p:nvPr>
            <p:ph idx="1"/>
          </p:nvPr>
        </p:nvSpPr>
        <p:spPr/>
        <p:txBody>
          <a:bodyPr/>
          <a:lstStyle/>
          <a:p>
            <a:r>
              <a:rPr lang="en-GB" dirty="0"/>
              <a:t>Production will start to take place inside Pembrokeshire College 1 day per week for team meetings and team development activities such as website or database development</a:t>
            </a:r>
          </a:p>
          <a:p>
            <a:r>
              <a:rPr lang="en-GB" dirty="0"/>
              <a:t>Team members can work on assigned jobs from home if they have the software</a:t>
            </a:r>
          </a:p>
          <a:p>
            <a:r>
              <a:rPr lang="en-GB" dirty="0"/>
              <a:t>We use Facebook Messenger to communicate amongst ourselves </a:t>
            </a:r>
          </a:p>
          <a:p>
            <a:r>
              <a:rPr lang="en-GB" dirty="0"/>
              <a:t>All our ideas go to Trello which is our Project Management resource</a:t>
            </a:r>
          </a:p>
          <a:p>
            <a:r>
              <a:rPr lang="en-GB" dirty="0"/>
              <a:t>We upload files to Dropbox so other members of the group can access them as and when they need/want to</a:t>
            </a:r>
          </a:p>
          <a:p>
            <a:endParaRPr lang="en-GB" dirty="0"/>
          </a:p>
        </p:txBody>
      </p:sp>
    </p:spTree>
    <p:extLst>
      <p:ext uri="{BB962C8B-B14F-4D97-AF65-F5344CB8AC3E}">
        <p14:creationId xmlns:p14="http://schemas.microsoft.com/office/powerpoint/2010/main" val="11094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AFFA0-F606-47AB-B80D-B60AAC6A65C4}"/>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0F274DA8-3696-400B-84BF-7795687B358F}"/>
              </a:ext>
            </a:extLst>
          </p:cNvPr>
          <p:cNvSpPr>
            <a:spLocks noGrp="1"/>
          </p:cNvSpPr>
          <p:nvPr>
            <p:ph idx="1"/>
          </p:nvPr>
        </p:nvSpPr>
        <p:spPr>
          <a:xfrm>
            <a:off x="644236" y="1980507"/>
            <a:ext cx="10941628" cy="4732020"/>
          </a:xfrm>
        </p:spPr>
        <p:txBody>
          <a:bodyPr>
            <a:normAutofit fontScale="55000" lnSpcReduction="20000"/>
          </a:bodyPr>
          <a:lstStyle/>
          <a:p>
            <a:r>
              <a:rPr lang="en-GB" dirty="0" smtClean="0"/>
              <a:t>[1</a:t>
            </a:r>
            <a:r>
              <a:rPr lang="en-GB" dirty="0"/>
              <a:t>]"4 Quotes That Will Resonate With Your Myers-Briggs Personality type", The Odyssey Online, 2019. [Online]. Available: https://www.theodysseyonline.com/4-quotes-resonate-myers-briggs-personality-type. [Accessed: </a:t>
            </a:r>
            <a:r>
              <a:rPr lang="en-GB" dirty="0" smtClean="0"/>
              <a:t>09- </a:t>
            </a:r>
            <a:r>
              <a:rPr lang="en-GB" dirty="0"/>
              <a:t>Jan- 2019]. </a:t>
            </a:r>
            <a:endParaRPr lang="en-GB" dirty="0" smtClean="0"/>
          </a:p>
          <a:p>
            <a:r>
              <a:rPr lang="en-US" dirty="0" smtClean="0"/>
              <a:t>[</a:t>
            </a:r>
            <a:r>
              <a:rPr lang="en-US" dirty="0"/>
              <a:t>2] </a:t>
            </a:r>
            <a:r>
              <a:rPr lang="en-GB" dirty="0" smtClean="0"/>
              <a:t>A</a:t>
            </a:r>
            <a:r>
              <a:rPr lang="en-GB" dirty="0"/>
              <a:t>. Fay, "What Are the Best Occupations for ISTP Personality Types? - ZipRecruiter", ZipRecruiter, 2019. [Online]. Available: https://www.ziprecruiter.com/blog/what-are-the-best-occupations-of-istp-personality-types/. [Accessed: </a:t>
            </a:r>
            <a:r>
              <a:rPr lang="en-GB" dirty="0" smtClean="0"/>
              <a:t>09- </a:t>
            </a:r>
            <a:r>
              <a:rPr lang="en-GB" dirty="0"/>
              <a:t>Jan- 2019</a:t>
            </a:r>
            <a:r>
              <a:rPr lang="en-GB" dirty="0" smtClean="0"/>
              <a:t>]</a:t>
            </a:r>
          </a:p>
          <a:p>
            <a:r>
              <a:rPr lang="en-US" dirty="0" smtClean="0"/>
              <a:t>[3] </a:t>
            </a:r>
            <a:r>
              <a:rPr lang="en-GB" dirty="0" smtClean="0"/>
              <a:t>D</a:t>
            </a:r>
            <a:r>
              <a:rPr lang="en-GB" dirty="0"/>
              <a:t>. Brown, "Poetry - </a:t>
            </a:r>
            <a:r>
              <a:rPr lang="en-GB" dirty="0" err="1"/>
              <a:t>Oriah</a:t>
            </a:r>
            <a:r>
              <a:rPr lang="en-GB" dirty="0"/>
              <a:t> Mountain Dreamer - The Invitation - It doesn't interest me what you do for a living", Davidpbrown.co.uk, 2019. [Online]. Available: http://www.davidpbrown.co.uk/poetry/oriah-mountain-dreamer.html. [Accessed: </a:t>
            </a:r>
            <a:r>
              <a:rPr lang="en-GB" dirty="0" smtClean="0"/>
              <a:t>10- </a:t>
            </a:r>
            <a:r>
              <a:rPr lang="en-GB" dirty="0"/>
              <a:t>Jan- 2019</a:t>
            </a:r>
            <a:r>
              <a:rPr lang="en-GB" dirty="0" smtClean="0"/>
              <a:t>].</a:t>
            </a:r>
          </a:p>
          <a:p>
            <a:r>
              <a:rPr lang="en-GB" dirty="0" smtClean="0"/>
              <a:t>[4]"</a:t>
            </a:r>
            <a:r>
              <a:rPr lang="en-GB" dirty="0"/>
              <a:t>Best Careers for ENFP Personalities | Indeed.com", </a:t>
            </a:r>
            <a:r>
              <a:rPr lang="en-GB" i="1" dirty="0"/>
              <a:t>Indeed.com</a:t>
            </a:r>
            <a:r>
              <a:rPr lang="en-GB" dirty="0"/>
              <a:t>, 2019. [Online]. Available: https://www.indeed.com/career-advice/finding-a-job/best-careers-for-enfp-personalities. [Accessed: </a:t>
            </a:r>
            <a:r>
              <a:rPr lang="en-GB" dirty="0" smtClean="0"/>
              <a:t>11- </a:t>
            </a:r>
            <a:r>
              <a:rPr lang="en-GB" dirty="0"/>
              <a:t>Jan- 2019</a:t>
            </a:r>
            <a:r>
              <a:rPr lang="en-GB" dirty="0" smtClean="0"/>
              <a:t>].</a:t>
            </a:r>
          </a:p>
          <a:p>
            <a:r>
              <a:rPr lang="en-US" dirty="0" smtClean="0"/>
              <a:t>[</a:t>
            </a:r>
            <a:r>
              <a:rPr lang="en-US" dirty="0"/>
              <a:t>5] </a:t>
            </a:r>
            <a:r>
              <a:rPr lang="en-GB" dirty="0" smtClean="0"/>
              <a:t>"A </a:t>
            </a:r>
            <a:r>
              <a:rPr lang="en-GB" dirty="0"/>
              <a:t>quote by Harlan Ellison", Goodreads.com, 2019. [Online]. Available: https://www.goodreads.com/quotes/9972-you-are-not-entitled-to-your-opinion-you-are-entitled. [Accessed: </a:t>
            </a:r>
            <a:r>
              <a:rPr lang="en-GB" dirty="0" smtClean="0"/>
              <a:t>13- </a:t>
            </a:r>
            <a:r>
              <a:rPr lang="en-GB" dirty="0"/>
              <a:t>Jan- 2019</a:t>
            </a:r>
            <a:r>
              <a:rPr lang="en-GB" dirty="0" smtClean="0"/>
              <a:t>].</a:t>
            </a:r>
          </a:p>
          <a:p>
            <a:r>
              <a:rPr lang="en-US" dirty="0" smtClean="0"/>
              <a:t>[</a:t>
            </a:r>
            <a:r>
              <a:rPr lang="en-US" dirty="0"/>
              <a:t>6] </a:t>
            </a:r>
            <a:r>
              <a:rPr lang="en-GB" dirty="0" smtClean="0"/>
              <a:t>"INTJ </a:t>
            </a:r>
            <a:r>
              <a:rPr lang="en-GB" dirty="0"/>
              <a:t>Career Success: Choose the Right Job and Put Your INTJ Strengths to Work", </a:t>
            </a:r>
            <a:r>
              <a:rPr lang="en-GB" i="1" dirty="0" err="1"/>
              <a:t>Truity</a:t>
            </a:r>
            <a:r>
              <a:rPr lang="en-GB" dirty="0"/>
              <a:t>, 2019. [Online]. Available: https://www.truity.com/personality-type/INTJ/careers. [Accessed: </a:t>
            </a:r>
            <a:r>
              <a:rPr lang="en-GB" dirty="0" smtClean="0"/>
              <a:t>14- </a:t>
            </a:r>
            <a:r>
              <a:rPr lang="en-GB" dirty="0"/>
              <a:t>Jan- 2019]. </a:t>
            </a:r>
            <a:endParaRPr lang="en-GB" dirty="0" smtClean="0"/>
          </a:p>
          <a:p>
            <a:r>
              <a:rPr lang="en-US" dirty="0" smtClean="0"/>
              <a:t>[</a:t>
            </a:r>
            <a:r>
              <a:rPr lang="en-US" dirty="0"/>
              <a:t>7] </a:t>
            </a:r>
            <a:r>
              <a:rPr lang="en-GB" dirty="0" smtClean="0"/>
              <a:t>"A </a:t>
            </a:r>
            <a:r>
              <a:rPr lang="en-GB" dirty="0"/>
              <a:t>quote by Deborah Day", Goodreads.com, 2019. [Online]. Available: https://www.goodreads.com/quotes/557409-encourage-lift-and-strengthen-one-another-for-the-positive-energy. [Accessed: </a:t>
            </a:r>
            <a:r>
              <a:rPr lang="en-GB" dirty="0" smtClean="0"/>
              <a:t>14- </a:t>
            </a:r>
            <a:r>
              <a:rPr lang="en-GB" dirty="0"/>
              <a:t>Jan- 2019]. </a:t>
            </a:r>
            <a:endParaRPr lang="en-GB" dirty="0" smtClean="0"/>
          </a:p>
          <a:p>
            <a:r>
              <a:rPr lang="en-US" dirty="0" smtClean="0"/>
              <a:t>[</a:t>
            </a:r>
            <a:r>
              <a:rPr lang="en-US" dirty="0"/>
              <a:t>8] </a:t>
            </a:r>
            <a:r>
              <a:rPr lang="en-GB" dirty="0" smtClean="0"/>
              <a:t>"ESFJ </a:t>
            </a:r>
            <a:r>
              <a:rPr lang="en-GB" dirty="0"/>
              <a:t>Career Success: Choose the Right Job and Put Your ESFJ Strengths to Work", </a:t>
            </a:r>
            <a:r>
              <a:rPr lang="en-GB" dirty="0" err="1"/>
              <a:t>Truity</a:t>
            </a:r>
            <a:r>
              <a:rPr lang="en-GB" dirty="0"/>
              <a:t>, 2019. [Online]. Available: https://www.truity.com/personality-type/ESFJ/careers. [Accessed: </a:t>
            </a:r>
            <a:r>
              <a:rPr lang="en-GB" dirty="0" smtClean="0"/>
              <a:t>14- </a:t>
            </a:r>
            <a:r>
              <a:rPr lang="en-GB" dirty="0"/>
              <a:t>Jan- 2019]. </a:t>
            </a:r>
            <a:endParaRPr lang="en-US" dirty="0"/>
          </a:p>
          <a:p>
            <a:r>
              <a:rPr lang="en-US" dirty="0"/>
              <a:t>[9] </a:t>
            </a:r>
            <a:r>
              <a:rPr lang="en-GB" dirty="0"/>
              <a:t>"A quote from Blue Truth", Goodreads.com, 2019. [Online]. Available: https://www.goodreads.com/quotes/117610-everything-you-do-right-now-ripples-outward-and-affects-everyone. [Accessed: 16- Jan- 2019]. </a:t>
            </a:r>
            <a:endParaRPr lang="en-GB" dirty="0" smtClean="0"/>
          </a:p>
          <a:p>
            <a:r>
              <a:rPr lang="en-US" dirty="0" smtClean="0"/>
              <a:t>[</a:t>
            </a:r>
            <a:r>
              <a:rPr lang="en-US" dirty="0"/>
              <a:t>10] </a:t>
            </a:r>
            <a:r>
              <a:rPr lang="en-GB" dirty="0" smtClean="0"/>
              <a:t>"ENFJ </a:t>
            </a:r>
            <a:r>
              <a:rPr lang="en-GB" dirty="0"/>
              <a:t>Career Success: Choose the Right Job and Put Your ENFJ Strengths to Work", </a:t>
            </a:r>
            <a:r>
              <a:rPr lang="en-GB" dirty="0" err="1"/>
              <a:t>Truity</a:t>
            </a:r>
            <a:r>
              <a:rPr lang="en-GB" dirty="0"/>
              <a:t>, 2019. [Online]. Available: https://www.truity.com/personality-type/ENFJ/careers. [Accessed: 16- Jan- 2019]. </a:t>
            </a:r>
            <a:endParaRPr lang="en-GB" dirty="0" smtClean="0"/>
          </a:p>
          <a:p>
            <a:r>
              <a:rPr lang="en-GB" dirty="0"/>
              <a:t>[11] </a:t>
            </a:r>
            <a:r>
              <a:rPr lang="en-GB" dirty="0" smtClean="0"/>
              <a:t>"Free </a:t>
            </a:r>
            <a:r>
              <a:rPr lang="en-GB" dirty="0"/>
              <a:t>personality test | 16Personalities", 16Personalities, 2019. [Online]. Available: https://www.16personalities.com/free-personality-test. [Accessed: 16- Jan- 2019].</a:t>
            </a:r>
            <a:endParaRPr lang="en-US" dirty="0"/>
          </a:p>
        </p:txBody>
      </p:sp>
    </p:spTree>
    <p:extLst>
      <p:ext uri="{BB962C8B-B14F-4D97-AF65-F5344CB8AC3E}">
        <p14:creationId xmlns:p14="http://schemas.microsoft.com/office/powerpoint/2010/main" val="782276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fade">
                                      <p:cBhvr>
                                        <p:cTn id="47" dur="1000"/>
                                        <p:tgtEl>
                                          <p:spTgt spid="3">
                                            <p:txEl>
                                              <p:pRg st="5" end="5"/>
                                            </p:txEl>
                                          </p:spTgt>
                                        </p:tgtEl>
                                      </p:cBhvr>
                                    </p:animEffect>
                                    <p:anim calcmode="lin" valueType="num">
                                      <p:cBhvr>
                                        <p:cTn id="4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6" end="6"/>
                                            </p:txEl>
                                          </p:spTgt>
                                        </p:tgtEl>
                                        <p:attrNameLst>
                                          <p:attrName>style.visibility</p:attrName>
                                        </p:attrNameLst>
                                      </p:cBhvr>
                                      <p:to>
                                        <p:strVal val="visible"/>
                                      </p:to>
                                    </p:set>
                                    <p:animEffect transition="in" filter="fade">
                                      <p:cBhvr>
                                        <p:cTn id="54" dur="1000"/>
                                        <p:tgtEl>
                                          <p:spTgt spid="3">
                                            <p:txEl>
                                              <p:pRg st="6" end="6"/>
                                            </p:txEl>
                                          </p:spTgt>
                                        </p:tgtEl>
                                      </p:cBhvr>
                                    </p:animEffect>
                                    <p:anim calcmode="lin" valueType="num">
                                      <p:cBhvr>
                                        <p:cTn id="5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7" end="7"/>
                                            </p:txEl>
                                          </p:spTgt>
                                        </p:tgtEl>
                                        <p:attrNameLst>
                                          <p:attrName>style.visibility</p:attrName>
                                        </p:attrNameLst>
                                      </p:cBhvr>
                                      <p:to>
                                        <p:strVal val="visible"/>
                                      </p:to>
                                    </p:set>
                                    <p:animEffect transition="in" filter="fade">
                                      <p:cBhvr>
                                        <p:cTn id="61" dur="1000"/>
                                        <p:tgtEl>
                                          <p:spTgt spid="3">
                                            <p:txEl>
                                              <p:pRg st="7" end="7"/>
                                            </p:txEl>
                                          </p:spTgt>
                                        </p:tgtEl>
                                      </p:cBhvr>
                                    </p:animEffect>
                                    <p:anim calcmode="lin" valueType="num">
                                      <p:cBhvr>
                                        <p:cTn id="6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3">
                                            <p:txEl>
                                              <p:pRg st="8" end="8"/>
                                            </p:txEl>
                                          </p:spTgt>
                                        </p:tgtEl>
                                        <p:attrNameLst>
                                          <p:attrName>style.visibility</p:attrName>
                                        </p:attrNameLst>
                                      </p:cBhvr>
                                      <p:to>
                                        <p:strVal val="visible"/>
                                      </p:to>
                                    </p:set>
                                    <p:animEffect transition="in" filter="fade">
                                      <p:cBhvr>
                                        <p:cTn id="68" dur="1000"/>
                                        <p:tgtEl>
                                          <p:spTgt spid="3">
                                            <p:txEl>
                                              <p:pRg st="8" end="8"/>
                                            </p:txEl>
                                          </p:spTgt>
                                        </p:tgtEl>
                                      </p:cBhvr>
                                    </p:animEffect>
                                    <p:anim calcmode="lin" valueType="num">
                                      <p:cBhvr>
                                        <p:cTn id="69"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0"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animEffect transition="in" filter="fade">
                                      <p:cBhvr>
                                        <p:cTn id="75" dur="1000"/>
                                        <p:tgtEl>
                                          <p:spTgt spid="3">
                                            <p:txEl>
                                              <p:pRg st="9" end="9"/>
                                            </p:txEl>
                                          </p:spTgt>
                                        </p:tgtEl>
                                      </p:cBhvr>
                                    </p:animEffect>
                                    <p:anim calcmode="lin" valueType="num">
                                      <p:cBhvr>
                                        <p:cTn id="76"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7"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8" fill="hold">
                      <p:stCondLst>
                        <p:cond delay="indefinite"/>
                      </p:stCondLst>
                      <p:childTnLst>
                        <p:par>
                          <p:cTn id="79" fill="hold">
                            <p:stCondLst>
                              <p:cond delay="0"/>
                            </p:stCondLst>
                            <p:childTnLst>
                              <p:par>
                                <p:cTn id="80" presetID="42" presetClass="entr" presetSubtype="0" fill="hold" grpId="0" nodeType="clickEffect">
                                  <p:stCondLst>
                                    <p:cond delay="0"/>
                                  </p:stCondLst>
                                  <p:childTnLst>
                                    <p:set>
                                      <p:cBhvr>
                                        <p:cTn id="81" dur="1" fill="hold">
                                          <p:stCondLst>
                                            <p:cond delay="0"/>
                                          </p:stCondLst>
                                        </p:cTn>
                                        <p:tgtEl>
                                          <p:spTgt spid="3">
                                            <p:txEl>
                                              <p:pRg st="10" end="10"/>
                                            </p:txEl>
                                          </p:spTgt>
                                        </p:tgtEl>
                                        <p:attrNameLst>
                                          <p:attrName>style.visibility</p:attrName>
                                        </p:attrNameLst>
                                      </p:cBhvr>
                                      <p:to>
                                        <p:strVal val="visible"/>
                                      </p:to>
                                    </p:set>
                                    <p:animEffect transition="in" filter="fade">
                                      <p:cBhvr>
                                        <p:cTn id="82" dur="1000"/>
                                        <p:tgtEl>
                                          <p:spTgt spid="3">
                                            <p:txEl>
                                              <p:pRg st="10" end="10"/>
                                            </p:txEl>
                                          </p:spTgt>
                                        </p:tgtEl>
                                      </p:cBhvr>
                                    </p:animEffect>
                                    <p:anim calcmode="lin" valueType="num">
                                      <p:cBhvr>
                                        <p:cTn id="83"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84"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5A00-811A-4A63-987B-C209FF1DBE06}"/>
              </a:ext>
            </a:extLst>
          </p:cNvPr>
          <p:cNvSpPr>
            <a:spLocks noGrp="1"/>
          </p:cNvSpPr>
          <p:nvPr>
            <p:ph type="ctrTitle"/>
          </p:nvPr>
        </p:nvSpPr>
        <p:spPr>
          <a:xfrm>
            <a:off x="1575033" y="2046914"/>
            <a:ext cx="8991600" cy="1828799"/>
          </a:xfrm>
        </p:spPr>
        <p:txBody>
          <a:bodyPr>
            <a:noAutofit/>
          </a:bodyPr>
          <a:lstStyle/>
          <a:p>
            <a:r>
              <a:rPr lang="en-GB" sz="7200" dirty="0">
                <a:latin typeface="Broadway" panose="04040905080B02020502" pitchFamily="82" charset="0"/>
              </a:rPr>
              <a:t>Enterprise and innovation </a:t>
            </a:r>
          </a:p>
        </p:txBody>
      </p:sp>
      <p:sp>
        <p:nvSpPr>
          <p:cNvPr id="3" name="Subtitle 2">
            <a:extLst>
              <a:ext uri="{FF2B5EF4-FFF2-40B4-BE49-F238E27FC236}">
                <a16:creationId xmlns:a16="http://schemas.microsoft.com/office/drawing/2014/main" id="{5922CC64-F1CA-4259-978F-071F8F26990F}"/>
              </a:ext>
            </a:extLst>
          </p:cNvPr>
          <p:cNvSpPr>
            <a:spLocks noGrp="1"/>
          </p:cNvSpPr>
          <p:nvPr>
            <p:ph type="subTitle" idx="1"/>
          </p:nvPr>
        </p:nvSpPr>
        <p:spPr>
          <a:xfrm>
            <a:off x="2477080" y="4041853"/>
            <a:ext cx="6801612" cy="2353056"/>
          </a:xfrm>
        </p:spPr>
        <p:txBody>
          <a:bodyPr>
            <a:noAutofit/>
          </a:bodyPr>
          <a:lstStyle/>
          <a:p>
            <a:r>
              <a:rPr lang="en-GB" sz="4000" dirty="0">
                <a:latin typeface="Century Gothic" panose="020B0502020202020204" pitchFamily="34" charset="0"/>
              </a:rPr>
              <a:t>HND Year 2</a:t>
            </a:r>
          </a:p>
          <a:p>
            <a:r>
              <a:rPr lang="en-GB" sz="4000" dirty="0">
                <a:latin typeface="Century Gothic" panose="020B0502020202020204" pitchFamily="34" charset="0"/>
              </a:rPr>
              <a:t>By</a:t>
            </a:r>
          </a:p>
          <a:p>
            <a:r>
              <a:rPr lang="en-GB" sz="4000" dirty="0">
                <a:latin typeface="Century Gothic" panose="020B0502020202020204" pitchFamily="34" charset="0"/>
              </a:rPr>
              <a:t>James Glanville</a:t>
            </a:r>
          </a:p>
        </p:txBody>
      </p:sp>
    </p:spTree>
    <p:extLst>
      <p:ext uri="{BB962C8B-B14F-4D97-AF65-F5344CB8AC3E}">
        <p14:creationId xmlns:p14="http://schemas.microsoft.com/office/powerpoint/2010/main" val="3487649343"/>
      </p:ext>
    </p:extLst>
  </p:cSld>
  <p:clrMapOvr>
    <a:masterClrMapping/>
  </p:clrMapOvr>
  <p:transition spd="slow">
    <p:push dir="u"/>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A80C3-F743-45D7-A100-147680B2F18F}"/>
              </a:ext>
            </a:extLst>
          </p:cNvPr>
          <p:cNvSpPr>
            <a:spLocks noGrp="1"/>
          </p:cNvSpPr>
          <p:nvPr>
            <p:ph type="title"/>
          </p:nvPr>
        </p:nvSpPr>
        <p:spPr>
          <a:xfrm>
            <a:off x="1371600" y="271670"/>
            <a:ext cx="9601200" cy="917713"/>
          </a:xfrm>
        </p:spPr>
        <p:txBody>
          <a:bodyPr>
            <a:noAutofit/>
          </a:bodyPr>
          <a:lstStyle/>
          <a:p>
            <a:pPr algn="ctr"/>
            <a:r>
              <a:rPr lang="en-GB" sz="6000" b="1" u="sng" dirty="0">
                <a:latin typeface="Broadway" panose="04040905080B02020502" pitchFamily="82" charset="0"/>
              </a:rPr>
              <a:t>Trading name</a:t>
            </a:r>
          </a:p>
        </p:txBody>
      </p:sp>
      <p:sp>
        <p:nvSpPr>
          <p:cNvPr id="3" name="Content Placeholder 2">
            <a:extLst>
              <a:ext uri="{FF2B5EF4-FFF2-40B4-BE49-F238E27FC236}">
                <a16:creationId xmlns:a16="http://schemas.microsoft.com/office/drawing/2014/main" id="{C9E192D7-525C-40FE-8889-616822FE5A0F}"/>
              </a:ext>
            </a:extLst>
          </p:cNvPr>
          <p:cNvSpPr>
            <a:spLocks noGrp="1"/>
          </p:cNvSpPr>
          <p:nvPr>
            <p:ph idx="1"/>
          </p:nvPr>
        </p:nvSpPr>
        <p:spPr>
          <a:xfrm>
            <a:off x="1490870" y="1626706"/>
            <a:ext cx="9601200" cy="4522304"/>
          </a:xfrm>
        </p:spPr>
        <p:txBody>
          <a:bodyPr>
            <a:normAutofit fontScale="92500" lnSpcReduction="10000"/>
          </a:bodyPr>
          <a:lstStyle/>
          <a:p>
            <a:pPr marL="0" indent="0" algn="ctr">
              <a:buNone/>
            </a:pPr>
            <a:r>
              <a:rPr lang="en-GB" sz="4400" dirty="0">
                <a:solidFill>
                  <a:srgbClr val="008080"/>
                </a:solidFill>
                <a:latin typeface="Century Gothic" panose="020B0502020202020204" pitchFamily="34" charset="0"/>
              </a:rPr>
              <a:t>  </a:t>
            </a:r>
            <a:endParaRPr lang="en-GB" sz="4400" b="1" dirty="0">
              <a:solidFill>
                <a:srgbClr val="008080"/>
              </a:solidFill>
              <a:latin typeface="Century Gothic" panose="020B0502020202020204" pitchFamily="34" charset="0"/>
            </a:endParaRPr>
          </a:p>
          <a:p>
            <a:pPr marL="0" indent="0" algn="ctr">
              <a:buNone/>
            </a:pPr>
            <a:r>
              <a:rPr lang="en-GB" sz="4400" b="1" i="1" dirty="0">
                <a:latin typeface="Harrington" panose="04040505050A02020702" pitchFamily="82" charset="0"/>
              </a:rPr>
              <a:t>“Grab-A-Table”</a:t>
            </a:r>
          </a:p>
          <a:p>
            <a:pPr marL="0" indent="0" algn="ctr">
              <a:buNone/>
            </a:pPr>
            <a:endParaRPr lang="en-GB" b="1" dirty="0">
              <a:latin typeface="Century Gothic" panose="020B0502020202020204" pitchFamily="34" charset="0"/>
            </a:endParaRPr>
          </a:p>
          <a:p>
            <a:pPr marL="0" indent="0" algn="ctr">
              <a:buNone/>
            </a:pPr>
            <a:r>
              <a:rPr lang="en-GB" i="1" dirty="0">
                <a:latin typeface="Century Gothic" panose="020B0502020202020204" pitchFamily="34" charset="0"/>
              </a:rPr>
              <a:t>“Your company name plays a monumental role in a brand's growth and perception, meaning it can completely make or break a company.”</a:t>
            </a:r>
            <a:r>
              <a:rPr lang="en-GB" b="1" dirty="0">
                <a:latin typeface="Century Gothic" panose="020B0502020202020204" pitchFamily="34" charset="0"/>
              </a:rPr>
              <a:t>[1]</a:t>
            </a:r>
          </a:p>
          <a:p>
            <a:pPr marL="0" indent="0">
              <a:buNone/>
            </a:pPr>
            <a:endParaRPr lang="en-GB" b="1" dirty="0">
              <a:latin typeface="Century Gothic" panose="020B0502020202020204" pitchFamily="34" charset="0"/>
            </a:endParaRPr>
          </a:p>
          <a:p>
            <a:pPr marL="228600" indent="-228600">
              <a:buFont typeface="+mj-lt"/>
              <a:buAutoNum type="arabicPeriod"/>
            </a:pPr>
            <a:r>
              <a:rPr lang="en-GB" b="1" i="1" dirty="0">
                <a:latin typeface="Century Gothic" panose="020B0502020202020204" pitchFamily="34" charset="0"/>
              </a:rPr>
              <a:t>Short and sweet.</a:t>
            </a:r>
          </a:p>
          <a:p>
            <a:pPr marL="228600" indent="-228600">
              <a:buFont typeface="+mj-lt"/>
              <a:buAutoNum type="arabicPeriod"/>
            </a:pPr>
            <a:r>
              <a:rPr lang="en-GB" b="1" i="1" dirty="0">
                <a:latin typeface="Century Gothic" panose="020B0502020202020204" pitchFamily="34" charset="0"/>
              </a:rPr>
              <a:t>Compare against other competition.</a:t>
            </a:r>
          </a:p>
          <a:p>
            <a:pPr marL="228600" indent="-228600">
              <a:buFont typeface="+mj-lt"/>
              <a:buAutoNum type="arabicPeriod"/>
            </a:pPr>
            <a:r>
              <a:rPr lang="en-GB" b="1" i="1" dirty="0">
                <a:latin typeface="Century Gothic" panose="020B0502020202020204" pitchFamily="34" charset="0"/>
              </a:rPr>
              <a:t>Target audience.</a:t>
            </a:r>
          </a:p>
          <a:p>
            <a:pPr marL="228600" indent="-228600">
              <a:buFont typeface="+mj-lt"/>
              <a:buAutoNum type="arabicPeriod"/>
            </a:pPr>
            <a:r>
              <a:rPr lang="en-GB" b="1" i="1" dirty="0">
                <a:latin typeface="Century Gothic" panose="020B0502020202020204" pitchFamily="34" charset="0"/>
              </a:rPr>
              <a:t>Get input.</a:t>
            </a:r>
          </a:p>
          <a:p>
            <a:pPr marL="0" indent="0">
              <a:buNone/>
            </a:pPr>
            <a:endParaRPr lang="en-GB" b="1" i="1" dirty="0">
              <a:latin typeface="Century Gothic" panose="020B0502020202020204" pitchFamily="34" charset="0"/>
            </a:endParaRPr>
          </a:p>
          <a:p>
            <a:pPr marL="0" indent="0">
              <a:buNone/>
            </a:pPr>
            <a:endParaRPr lang="en-GB" sz="1200" b="1" i="1" dirty="0"/>
          </a:p>
        </p:txBody>
      </p:sp>
    </p:spTree>
    <p:extLst>
      <p:ext uri="{BB962C8B-B14F-4D97-AF65-F5344CB8AC3E}">
        <p14:creationId xmlns:p14="http://schemas.microsoft.com/office/powerpoint/2010/main" val="147221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 calcmode="lin" valueType="num">
                                      <p:cBhvr additive="base">
                                        <p:cTn id="3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 calcmode="lin" valueType="num">
                                      <p:cBhvr additive="base">
                                        <p:cTn id="48"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C8B93-975C-4107-8411-6A38927A7621}"/>
              </a:ext>
            </a:extLst>
          </p:cNvPr>
          <p:cNvSpPr>
            <a:spLocks noGrp="1"/>
          </p:cNvSpPr>
          <p:nvPr>
            <p:ph type="title"/>
          </p:nvPr>
        </p:nvSpPr>
        <p:spPr>
          <a:xfrm>
            <a:off x="1371600" y="65508"/>
            <a:ext cx="8975962" cy="1169505"/>
          </a:xfrm>
        </p:spPr>
        <p:txBody>
          <a:bodyPr>
            <a:noAutofit/>
          </a:bodyPr>
          <a:lstStyle/>
          <a:p>
            <a:pPr algn="ctr"/>
            <a:r>
              <a:rPr lang="en-GB" sz="8000" b="1" u="sng" dirty="0">
                <a:latin typeface="Broadway" panose="04040905080B02020502" pitchFamily="82" charset="0"/>
              </a:rPr>
              <a:t>logo</a:t>
            </a:r>
          </a:p>
        </p:txBody>
      </p:sp>
      <p:sp>
        <p:nvSpPr>
          <p:cNvPr id="3" name="Content Placeholder 2">
            <a:extLst>
              <a:ext uri="{FF2B5EF4-FFF2-40B4-BE49-F238E27FC236}">
                <a16:creationId xmlns:a16="http://schemas.microsoft.com/office/drawing/2014/main" id="{78AA415C-4AA5-43FD-9E79-EE1D57C60F7B}"/>
              </a:ext>
            </a:extLst>
          </p:cNvPr>
          <p:cNvSpPr>
            <a:spLocks noGrp="1"/>
          </p:cNvSpPr>
          <p:nvPr>
            <p:ph idx="1"/>
          </p:nvPr>
        </p:nvSpPr>
        <p:spPr>
          <a:xfrm>
            <a:off x="6922407" y="1814776"/>
            <a:ext cx="5269593" cy="2203175"/>
          </a:xfrm>
        </p:spPr>
        <p:txBody>
          <a:bodyPr>
            <a:normAutofit/>
          </a:bodyPr>
          <a:lstStyle/>
          <a:p>
            <a:pPr marL="0" indent="0" algn="ctr">
              <a:buNone/>
            </a:pPr>
            <a:r>
              <a:rPr lang="en-GB" sz="2000" dirty="0">
                <a:latin typeface="Century Gothic" panose="020B0502020202020204" pitchFamily="34" charset="0"/>
              </a:rPr>
              <a:t>For our logo we decided to go with a basic visual representation of our brand name. It is easily associated with our brand, and is unique, therefore, will be easily recognisable for advertising and branding purposes.</a:t>
            </a:r>
          </a:p>
        </p:txBody>
      </p:sp>
      <p:sp>
        <p:nvSpPr>
          <p:cNvPr id="4" name="Rectangle 3">
            <a:extLst>
              <a:ext uri="{FF2B5EF4-FFF2-40B4-BE49-F238E27FC236}">
                <a16:creationId xmlns:a16="http://schemas.microsoft.com/office/drawing/2014/main" id="{E51A8E0C-B07D-4B85-AD7C-40D1B9A95806}"/>
              </a:ext>
            </a:extLst>
          </p:cNvPr>
          <p:cNvSpPr/>
          <p:nvPr/>
        </p:nvSpPr>
        <p:spPr>
          <a:xfrm>
            <a:off x="729892" y="2188919"/>
            <a:ext cx="3723861" cy="3419061"/>
          </a:xfrm>
          <a:prstGeom prst="rect">
            <a:avLst/>
          </a:prstGeom>
          <a:solidFill>
            <a:srgbClr val="008080"/>
          </a:solidFill>
          <a:ln>
            <a:solidFill>
              <a:srgbClr val="00808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5CF3831-9DB9-4FA9-A5E6-4F01345A7CF3}"/>
              </a:ext>
            </a:extLst>
          </p:cNvPr>
          <p:cNvPicPr>
            <a:picLocks noChangeAspect="1"/>
          </p:cNvPicPr>
          <p:nvPr/>
        </p:nvPicPr>
        <p:blipFill rotWithShape="1">
          <a:blip r:embed="rId2"/>
          <a:srcRect t="-1" r="80019" b="72163"/>
          <a:stretch/>
        </p:blipFill>
        <p:spPr>
          <a:xfrm>
            <a:off x="562062" y="1814776"/>
            <a:ext cx="3891691" cy="3794069"/>
          </a:xfrm>
          <a:prstGeom prst="rect">
            <a:avLst/>
          </a:prstGeom>
        </p:spPr>
      </p:pic>
      <p:sp>
        <p:nvSpPr>
          <p:cNvPr id="10" name="TextBox 9">
            <a:extLst>
              <a:ext uri="{FF2B5EF4-FFF2-40B4-BE49-F238E27FC236}">
                <a16:creationId xmlns:a16="http://schemas.microsoft.com/office/drawing/2014/main" id="{64E0C237-44FE-414A-954C-D6CFFFB83FF2}"/>
              </a:ext>
            </a:extLst>
          </p:cNvPr>
          <p:cNvSpPr txBox="1"/>
          <p:nvPr/>
        </p:nvSpPr>
        <p:spPr>
          <a:xfrm>
            <a:off x="2242779" y="4805277"/>
            <a:ext cx="2296867" cy="707886"/>
          </a:xfrm>
          <a:prstGeom prst="rect">
            <a:avLst/>
          </a:prstGeom>
          <a:noFill/>
        </p:spPr>
        <p:txBody>
          <a:bodyPr wrap="square" rtlCol="0">
            <a:spAutoFit/>
          </a:bodyPr>
          <a:lstStyle/>
          <a:p>
            <a:r>
              <a:rPr lang="en-GB" sz="2000" b="1" dirty="0">
                <a:latin typeface="Harrington" panose="04040505050A02020702" pitchFamily="82" charset="0"/>
              </a:rPr>
              <a:t>Grab your </a:t>
            </a:r>
            <a:r>
              <a:rPr lang="en-GB" sz="2000" b="1" dirty="0" smtClean="0">
                <a:latin typeface="Harrington" panose="04040505050A02020702" pitchFamily="82" charset="0"/>
              </a:rPr>
              <a:t>phone,                        </a:t>
            </a:r>
            <a:r>
              <a:rPr lang="en-GB" sz="2000" b="1" dirty="0">
                <a:latin typeface="Harrington" panose="04040505050A02020702" pitchFamily="82" charset="0"/>
              </a:rPr>
              <a:t>Grab-A-Table</a:t>
            </a:r>
          </a:p>
        </p:txBody>
      </p:sp>
      <p:sp>
        <p:nvSpPr>
          <p:cNvPr id="5" name="Rectangle 4">
            <a:extLst>
              <a:ext uri="{FF2B5EF4-FFF2-40B4-BE49-F238E27FC236}">
                <a16:creationId xmlns:a16="http://schemas.microsoft.com/office/drawing/2014/main" id="{F539C073-0CE2-4628-AD43-5DE92FCCB9C7}"/>
              </a:ext>
            </a:extLst>
          </p:cNvPr>
          <p:cNvSpPr/>
          <p:nvPr/>
        </p:nvSpPr>
        <p:spPr>
          <a:xfrm>
            <a:off x="5341723" y="3429000"/>
            <a:ext cx="6240677" cy="3170099"/>
          </a:xfrm>
          <a:prstGeom prst="rect">
            <a:avLst/>
          </a:prstGeom>
        </p:spPr>
        <p:txBody>
          <a:bodyPr wrap="square">
            <a:spAutoFit/>
          </a:bodyPr>
          <a:lstStyle/>
          <a:p>
            <a:r>
              <a:rPr lang="en-GB" sz="2000" dirty="0">
                <a:latin typeface="Century Gothic" panose="020B0502020202020204" pitchFamily="34" charset="0"/>
              </a:rPr>
              <a:t>*</a:t>
            </a:r>
            <a:r>
              <a:rPr lang="en-GB" sz="2000" b="1" dirty="0">
                <a:latin typeface="Century Gothic" panose="020B0502020202020204" pitchFamily="34" charset="0"/>
              </a:rPr>
              <a:t>Visual Double Entendre</a:t>
            </a:r>
            <a:r>
              <a:rPr lang="en-GB" sz="2000" dirty="0">
                <a:latin typeface="Century Gothic" panose="020B0502020202020204" pitchFamily="34" charset="0"/>
              </a:rPr>
              <a:t>*</a:t>
            </a:r>
          </a:p>
          <a:p>
            <a:r>
              <a:rPr lang="en-GB" sz="2000" dirty="0">
                <a:latin typeface="Century Gothic" panose="020B0502020202020204" pitchFamily="34" charset="0"/>
              </a:rPr>
              <a:t>Means your logo has two pictures wrapped into one through clever interpretation of a concept or idea.</a:t>
            </a:r>
          </a:p>
          <a:p>
            <a:endParaRPr lang="en-GB" sz="2000" dirty="0">
              <a:latin typeface="Century Gothic" panose="020B0502020202020204" pitchFamily="34" charset="0"/>
            </a:endParaRPr>
          </a:p>
          <a:p>
            <a:r>
              <a:rPr lang="en-GB" sz="2000" dirty="0">
                <a:latin typeface="Century Gothic" panose="020B0502020202020204" pitchFamily="34" charset="0"/>
              </a:rPr>
              <a:t>*</a:t>
            </a:r>
            <a:r>
              <a:rPr lang="en-GB" sz="2000" b="1" dirty="0">
                <a:latin typeface="Century Gothic" panose="020B0502020202020204" pitchFamily="34" charset="0"/>
              </a:rPr>
              <a:t>Colour</a:t>
            </a:r>
            <a:r>
              <a:rPr lang="en-GB" sz="2000" dirty="0">
                <a:latin typeface="Century Gothic" panose="020B0502020202020204" pitchFamily="34" charset="0"/>
              </a:rPr>
              <a:t>* We chose a bright colour to draw the eye.</a:t>
            </a:r>
          </a:p>
          <a:p>
            <a:endParaRPr lang="en-GB" sz="2000" dirty="0">
              <a:latin typeface="Century Gothic" panose="020B0502020202020204" pitchFamily="34" charset="0"/>
            </a:endParaRPr>
          </a:p>
          <a:p>
            <a:r>
              <a:rPr lang="en-GB" sz="2000" dirty="0">
                <a:latin typeface="Century Gothic" panose="020B0502020202020204" pitchFamily="34" charset="0"/>
              </a:rPr>
              <a:t>*</a:t>
            </a:r>
            <a:r>
              <a:rPr lang="en-GB" sz="2000" b="1" dirty="0">
                <a:latin typeface="Century Gothic" panose="020B0502020202020204" pitchFamily="34" charset="0"/>
              </a:rPr>
              <a:t>Lettering</a:t>
            </a:r>
            <a:r>
              <a:rPr lang="en-GB" sz="2000" dirty="0">
                <a:latin typeface="Century Gothic" panose="020B0502020202020204" pitchFamily="34" charset="0"/>
              </a:rPr>
              <a:t>* We chose a lettering which is easy to read.. Yet unique to our brand.</a:t>
            </a:r>
          </a:p>
        </p:txBody>
      </p:sp>
      <p:sp>
        <p:nvSpPr>
          <p:cNvPr id="6" name="TextBox 5">
            <a:extLst>
              <a:ext uri="{FF2B5EF4-FFF2-40B4-BE49-F238E27FC236}">
                <a16:creationId xmlns:a16="http://schemas.microsoft.com/office/drawing/2014/main" id="{262E2E05-981B-4145-82FF-823728B255F0}"/>
              </a:ext>
            </a:extLst>
          </p:cNvPr>
          <p:cNvSpPr txBox="1"/>
          <p:nvPr/>
        </p:nvSpPr>
        <p:spPr>
          <a:xfrm>
            <a:off x="729893" y="5718320"/>
            <a:ext cx="3947027" cy="1015663"/>
          </a:xfrm>
          <a:prstGeom prst="rect">
            <a:avLst/>
          </a:prstGeom>
          <a:noFill/>
        </p:spPr>
        <p:txBody>
          <a:bodyPr wrap="square" rtlCol="0">
            <a:spAutoFit/>
          </a:bodyPr>
          <a:lstStyle/>
          <a:p>
            <a:pPr algn="ctr"/>
            <a:r>
              <a:rPr lang="en-GB" sz="2000" i="1" dirty="0">
                <a:latin typeface="Century Gothic" panose="020B0502020202020204" pitchFamily="34" charset="0"/>
              </a:rPr>
              <a:t>“Logos are a visual extension of the internal realities of a company” </a:t>
            </a:r>
            <a:r>
              <a:rPr lang="en-GB" sz="2000" b="1" i="1" dirty="0">
                <a:latin typeface="Century Gothic" panose="020B0502020202020204" pitchFamily="34" charset="0"/>
              </a:rPr>
              <a:t>[2]</a:t>
            </a:r>
          </a:p>
        </p:txBody>
      </p:sp>
    </p:spTree>
    <p:extLst>
      <p:ext uri="{BB962C8B-B14F-4D97-AF65-F5344CB8AC3E}">
        <p14:creationId xmlns:p14="http://schemas.microsoft.com/office/powerpoint/2010/main" val="3645242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9"/>
                                        </p:tgtEl>
                                        <p:attrNameLst>
                                          <p:attrName>style.visibility</p:attrName>
                                        </p:attrNameLst>
                                      </p:cBhvr>
                                      <p:to>
                                        <p:strVal val="visible"/>
                                      </p:to>
                                    </p:set>
                                    <p:anim calcmode="lin" valueType="num">
                                      <p:cBhvr additive="base">
                                        <p:cTn id="16" dur="500" fill="hold"/>
                                        <p:tgtEl>
                                          <p:spTgt spid="9"/>
                                        </p:tgtEl>
                                        <p:attrNameLst>
                                          <p:attrName>ppt_x</p:attrName>
                                        </p:attrNameLst>
                                      </p:cBhvr>
                                      <p:tavLst>
                                        <p:tav tm="0">
                                          <p:val>
                                            <p:strVal val="#ppt_x"/>
                                          </p:val>
                                        </p:tav>
                                        <p:tav tm="100000">
                                          <p:val>
                                            <p:strVal val="#ppt_x"/>
                                          </p:val>
                                        </p:tav>
                                      </p:tavLst>
                                    </p:anim>
                                    <p:anim calcmode="lin" valueType="num">
                                      <p:cBhvr additive="base">
                                        <p:cTn id="17" dur="500" fill="hold"/>
                                        <p:tgtEl>
                                          <p:spTgt spid="9"/>
                                        </p:tgtEl>
                                        <p:attrNameLst>
                                          <p:attrName>ppt_y</p:attrName>
                                        </p:attrNameLst>
                                      </p:cBhvr>
                                      <p:tavLst>
                                        <p:tav tm="0">
                                          <p:val>
                                            <p:strVal val="1+#ppt_h/2"/>
                                          </p:val>
                                        </p:tav>
                                        <p:tav tm="100000">
                                          <p:val>
                                            <p:strVal val="#ppt_y"/>
                                          </p:val>
                                        </p:tav>
                                      </p:tavLst>
                                    </p:anim>
                                  </p:childTnLst>
                                </p:cTn>
                              </p:par>
                              <p:par>
                                <p:cTn id="18" presetID="2" presetClass="entr" presetSubtype="4" fill="hold" grpId="0" nodeType="withEffect">
                                  <p:stCondLst>
                                    <p:cond delay="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animEffect transition="in" filter="fade">
                                      <p:cBhvr>
                                        <p:cTn id="31" dur="1000"/>
                                        <p:tgtEl>
                                          <p:spTgt spid="3">
                                            <p:txEl>
                                              <p:pRg st="0" end="0"/>
                                            </p:txEl>
                                          </p:spTgt>
                                        </p:tgtEl>
                                      </p:cBhvr>
                                    </p:animEffect>
                                    <p:anim calcmode="lin" valueType="num">
                                      <p:cBhvr>
                                        <p:cTn id="3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animEffect transition="in" filter="fade">
                                      <p:cBhvr>
                                        <p:cTn id="38" dur="1000"/>
                                        <p:tgtEl>
                                          <p:spTgt spid="5"/>
                                        </p:tgtEl>
                                      </p:cBhvr>
                                    </p:animEffect>
                                    <p:anim calcmode="lin" valueType="num">
                                      <p:cBhvr>
                                        <p:cTn id="39" dur="1000" fill="hold"/>
                                        <p:tgtEl>
                                          <p:spTgt spid="5"/>
                                        </p:tgtEl>
                                        <p:attrNameLst>
                                          <p:attrName>ppt_x</p:attrName>
                                        </p:attrNameLst>
                                      </p:cBhvr>
                                      <p:tavLst>
                                        <p:tav tm="0">
                                          <p:val>
                                            <p:strVal val="#ppt_x"/>
                                          </p:val>
                                        </p:tav>
                                        <p:tav tm="100000">
                                          <p:val>
                                            <p:strVal val="#ppt_x"/>
                                          </p:val>
                                        </p:tav>
                                      </p:tavLst>
                                    </p:anim>
                                    <p:anim calcmode="lin" valueType="num">
                                      <p:cBhvr>
                                        <p:cTn id="4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animBg="1"/>
      <p:bldP spid="10" grpId="0"/>
      <p:bldP spid="5" grpId="0"/>
      <p:bldP spid="6"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70742-F1B9-4885-9E2A-424AD060F070}"/>
              </a:ext>
            </a:extLst>
          </p:cNvPr>
          <p:cNvSpPr>
            <a:spLocks noGrp="1"/>
          </p:cNvSpPr>
          <p:nvPr>
            <p:ph type="title"/>
          </p:nvPr>
        </p:nvSpPr>
        <p:spPr>
          <a:xfrm>
            <a:off x="1262543" y="268449"/>
            <a:ext cx="9601200" cy="679508"/>
          </a:xfrm>
        </p:spPr>
        <p:txBody>
          <a:bodyPr>
            <a:noAutofit/>
          </a:bodyPr>
          <a:lstStyle/>
          <a:p>
            <a:pPr algn="ctr"/>
            <a:r>
              <a:rPr lang="en-GB" sz="7200" b="1" u="sng" dirty="0">
                <a:latin typeface="Broadway" panose="04040905080B02020502" pitchFamily="82" charset="0"/>
              </a:rPr>
              <a:t>Slogan</a:t>
            </a:r>
          </a:p>
        </p:txBody>
      </p:sp>
      <p:sp>
        <p:nvSpPr>
          <p:cNvPr id="3" name="Content Placeholder 2">
            <a:extLst>
              <a:ext uri="{FF2B5EF4-FFF2-40B4-BE49-F238E27FC236}">
                <a16:creationId xmlns:a16="http://schemas.microsoft.com/office/drawing/2014/main" id="{6B9C7E24-F38B-4ED2-B900-E6AD751EEC5B}"/>
              </a:ext>
            </a:extLst>
          </p:cNvPr>
          <p:cNvSpPr>
            <a:spLocks noGrp="1"/>
          </p:cNvSpPr>
          <p:nvPr>
            <p:ph idx="1"/>
          </p:nvPr>
        </p:nvSpPr>
        <p:spPr>
          <a:xfrm>
            <a:off x="1371600" y="1048624"/>
            <a:ext cx="10356574" cy="5444941"/>
          </a:xfrm>
        </p:spPr>
        <p:txBody>
          <a:bodyPr>
            <a:normAutofit fontScale="92500" lnSpcReduction="10000"/>
          </a:bodyPr>
          <a:lstStyle/>
          <a:p>
            <a:pPr marL="0" indent="0" algn="ctr">
              <a:buNone/>
            </a:pPr>
            <a:r>
              <a:rPr lang="en-GB" i="1" dirty="0">
                <a:solidFill>
                  <a:schemeClr val="bg2"/>
                </a:solidFill>
                <a:latin typeface="Century Gothic" panose="020B0502020202020204" pitchFamily="34" charset="0"/>
              </a:rPr>
              <a:t>“Advertising slogans are short and catchy phrases used to advertise a brand. These slogans are claimed to be the most effective means of drawing attention of the customers towards a product. ”[3]</a:t>
            </a:r>
            <a:endParaRPr lang="en-GB" sz="1200" i="1" dirty="0">
              <a:solidFill>
                <a:schemeClr val="bg2"/>
              </a:solidFill>
              <a:latin typeface="Century Gothic" panose="020B0502020202020204" pitchFamily="34" charset="0"/>
            </a:endParaRPr>
          </a:p>
          <a:p>
            <a:pPr marL="0" indent="0" algn="ctr">
              <a:buNone/>
            </a:pPr>
            <a:r>
              <a:rPr lang="en-GB" sz="4300" b="1" dirty="0">
                <a:latin typeface="Harrington" panose="04040505050A02020702" pitchFamily="82" charset="0"/>
              </a:rPr>
              <a:t>“Grab your phone, Grab-A-Table.”</a:t>
            </a:r>
          </a:p>
          <a:p>
            <a:pPr marL="0" indent="0" algn="ctr">
              <a:buNone/>
            </a:pPr>
            <a:endParaRPr lang="en-GB" sz="4300" b="1" dirty="0">
              <a:latin typeface="Harrington" panose="04040505050A02020702" pitchFamily="82" charset="0"/>
            </a:endParaRPr>
          </a:p>
          <a:p>
            <a:pPr marL="228600" indent="-228600">
              <a:buFont typeface="+mj-lt"/>
              <a:buAutoNum type="arabicPeriod"/>
            </a:pPr>
            <a:r>
              <a:rPr lang="en-GB" dirty="0">
                <a:latin typeface="Century Gothic" panose="020B0502020202020204" pitchFamily="34" charset="0"/>
              </a:rPr>
              <a:t>Short and simple.</a:t>
            </a:r>
          </a:p>
          <a:p>
            <a:pPr marL="228600" indent="-228600">
              <a:buFont typeface="+mj-lt"/>
              <a:buAutoNum type="arabicPeriod"/>
            </a:pPr>
            <a:r>
              <a:rPr lang="en-GB" dirty="0">
                <a:latin typeface="Century Gothic" panose="020B0502020202020204" pitchFamily="34" charset="0"/>
              </a:rPr>
              <a:t>Consistent.</a:t>
            </a:r>
          </a:p>
          <a:p>
            <a:pPr marL="228600" indent="-228600">
              <a:buFont typeface="+mj-lt"/>
              <a:buAutoNum type="arabicPeriod"/>
            </a:pPr>
            <a:r>
              <a:rPr lang="en-GB" dirty="0">
                <a:latin typeface="Century Gothic" panose="020B0502020202020204" pitchFamily="34" charset="0"/>
              </a:rPr>
              <a:t>What makes us different.</a:t>
            </a:r>
          </a:p>
          <a:p>
            <a:pPr marL="228600" indent="-228600">
              <a:buFont typeface="+mj-lt"/>
              <a:buAutoNum type="arabicPeriod"/>
            </a:pPr>
            <a:r>
              <a:rPr lang="en-GB" dirty="0">
                <a:latin typeface="Century Gothic" panose="020B0502020202020204" pitchFamily="34" charset="0"/>
              </a:rPr>
              <a:t>Make it timeless</a:t>
            </a:r>
          </a:p>
          <a:p>
            <a:pPr marL="228600" indent="-228600">
              <a:buFont typeface="+mj-lt"/>
              <a:buAutoNum type="arabicPeriod"/>
            </a:pPr>
            <a:r>
              <a:rPr lang="en-GB" dirty="0">
                <a:latin typeface="Century Gothic" panose="020B0502020202020204" pitchFamily="34" charset="0"/>
              </a:rPr>
              <a:t>Ensure it can stand alone.</a:t>
            </a:r>
          </a:p>
          <a:p>
            <a:pPr marL="228600" indent="-228600">
              <a:buFont typeface="+mj-lt"/>
              <a:buAutoNum type="arabicPeriod"/>
            </a:pPr>
            <a:r>
              <a:rPr lang="en-GB" dirty="0">
                <a:latin typeface="Century Gothic" panose="020B0502020202020204" pitchFamily="34" charset="0"/>
              </a:rPr>
              <a:t>Consider target market.</a:t>
            </a:r>
          </a:p>
          <a:p>
            <a:pPr marL="228600" indent="-228600">
              <a:buFont typeface="+mj-lt"/>
              <a:buAutoNum type="arabicPeriod"/>
            </a:pPr>
            <a:r>
              <a:rPr lang="en-GB" dirty="0">
                <a:latin typeface="Century Gothic" panose="020B0502020202020204" pitchFamily="34" charset="0"/>
              </a:rPr>
              <a:t>Get input.</a:t>
            </a:r>
          </a:p>
          <a:p>
            <a:pPr marL="0" indent="0">
              <a:buNone/>
            </a:pPr>
            <a:endParaRPr lang="en-GB" sz="1200" dirty="0">
              <a:latin typeface="Century Gothic" panose="020B0502020202020204" pitchFamily="34" charset="0"/>
            </a:endParaRPr>
          </a:p>
        </p:txBody>
      </p:sp>
    </p:spTree>
    <p:extLst>
      <p:ext uri="{BB962C8B-B14F-4D97-AF65-F5344CB8AC3E}">
        <p14:creationId xmlns:p14="http://schemas.microsoft.com/office/powerpoint/2010/main" val="1305907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 calcmode="lin" valueType="num">
                                      <p:cBhvr additive="base">
                                        <p:cTn id="42"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 calcmode="lin" valueType="num">
                                      <p:cBhvr additive="base">
                                        <p:cTn id="48"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 calcmode="lin" valueType="num">
                                      <p:cBhvr additive="base">
                                        <p:cTn id="54"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6" fill="hold">
                      <p:stCondLst>
                        <p:cond delay="indefinite"/>
                      </p:stCondLst>
                      <p:childTnLst>
                        <p:par>
                          <p:cTn id="57" fill="hold">
                            <p:stCondLst>
                              <p:cond delay="0"/>
                            </p:stCondLst>
                            <p:childTnLst>
                              <p:par>
                                <p:cTn id="58" presetID="2" presetClass="entr" presetSubtype="4" fill="hold" grpId="0" nodeType="clickEffect">
                                  <p:stCondLst>
                                    <p:cond delay="0"/>
                                  </p:stCondLst>
                                  <p:childTnLst>
                                    <p:set>
                                      <p:cBhvr>
                                        <p:cTn id="59" dur="1" fill="hold">
                                          <p:stCondLst>
                                            <p:cond delay="0"/>
                                          </p:stCondLst>
                                        </p:cTn>
                                        <p:tgtEl>
                                          <p:spTgt spid="3">
                                            <p:txEl>
                                              <p:pRg st="9" end="9"/>
                                            </p:txEl>
                                          </p:spTgt>
                                        </p:tgtEl>
                                        <p:attrNameLst>
                                          <p:attrName>style.visibility</p:attrName>
                                        </p:attrNameLst>
                                      </p:cBhvr>
                                      <p:to>
                                        <p:strVal val="visible"/>
                                      </p:to>
                                    </p:set>
                                    <p:anim calcmode="lin" valueType="num">
                                      <p:cBhvr additive="base">
                                        <p:cTn id="60"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1"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6AD52-EA24-4702-80A0-0AB73AF96F88}"/>
              </a:ext>
            </a:extLst>
          </p:cNvPr>
          <p:cNvSpPr>
            <a:spLocks noGrp="1"/>
          </p:cNvSpPr>
          <p:nvPr>
            <p:ph type="title"/>
          </p:nvPr>
        </p:nvSpPr>
        <p:spPr>
          <a:xfrm>
            <a:off x="1422420" y="377505"/>
            <a:ext cx="9601200" cy="980661"/>
          </a:xfrm>
        </p:spPr>
        <p:txBody>
          <a:bodyPr>
            <a:normAutofit/>
          </a:bodyPr>
          <a:lstStyle/>
          <a:p>
            <a:pPr algn="ctr"/>
            <a:r>
              <a:rPr lang="en-GB" sz="4800" b="1" u="sng" dirty="0">
                <a:latin typeface="Broadway" panose="04040905080B02020502" pitchFamily="82" charset="0"/>
              </a:rPr>
              <a:t>Legal classification</a:t>
            </a:r>
          </a:p>
        </p:txBody>
      </p:sp>
      <p:sp>
        <p:nvSpPr>
          <p:cNvPr id="3" name="Content Placeholder 2">
            <a:extLst>
              <a:ext uri="{FF2B5EF4-FFF2-40B4-BE49-F238E27FC236}">
                <a16:creationId xmlns:a16="http://schemas.microsoft.com/office/drawing/2014/main" id="{17C065F4-9096-451C-9DA2-D1767EF6FC16}"/>
              </a:ext>
            </a:extLst>
          </p:cNvPr>
          <p:cNvSpPr>
            <a:spLocks noGrp="1"/>
          </p:cNvSpPr>
          <p:nvPr>
            <p:ph idx="1"/>
          </p:nvPr>
        </p:nvSpPr>
        <p:spPr>
          <a:xfrm>
            <a:off x="889461" y="980661"/>
            <a:ext cx="11148234" cy="5702771"/>
          </a:xfrm>
        </p:spPr>
        <p:txBody>
          <a:bodyPr>
            <a:normAutofit/>
          </a:bodyPr>
          <a:lstStyle/>
          <a:p>
            <a:endParaRPr lang="en-GB" dirty="0">
              <a:solidFill>
                <a:srgbClr val="008080"/>
              </a:solidFill>
              <a:latin typeface="Century Gothic" panose="020B0502020202020204" pitchFamily="34" charset="0"/>
            </a:endParaRPr>
          </a:p>
          <a:p>
            <a:r>
              <a:rPr lang="en-GB" dirty="0">
                <a:solidFill>
                  <a:schemeClr val="bg2"/>
                </a:solidFill>
                <a:latin typeface="Century Gothic" panose="020B0502020202020204" pitchFamily="34" charset="0"/>
              </a:rPr>
              <a:t>There are multiple forms of legal classification which I have listed below:</a:t>
            </a:r>
          </a:p>
          <a:p>
            <a:r>
              <a:rPr lang="en-GB" sz="4800" b="1" dirty="0">
                <a:solidFill>
                  <a:srgbClr val="008080"/>
                </a:solidFill>
                <a:latin typeface="Century Gothic" panose="020B0502020202020204" pitchFamily="34" charset="0"/>
              </a:rPr>
              <a:t> </a:t>
            </a:r>
            <a:r>
              <a:rPr lang="en-GB" sz="4800" dirty="0">
                <a:latin typeface="Century Gothic" panose="020B0502020202020204" pitchFamily="34" charset="0"/>
              </a:rPr>
              <a:t>Privacy policy (GDPR).</a:t>
            </a:r>
          </a:p>
          <a:p>
            <a:r>
              <a:rPr lang="en-GB" sz="4800" dirty="0">
                <a:latin typeface="Century Gothic" panose="020B0502020202020204" pitchFamily="34" charset="0"/>
              </a:rPr>
              <a:t> Cookies policy (how cookies are used).</a:t>
            </a:r>
          </a:p>
          <a:p>
            <a:r>
              <a:rPr lang="en-GB" sz="4800" dirty="0">
                <a:latin typeface="Century Gothic" panose="020B0502020202020204" pitchFamily="34" charset="0"/>
              </a:rPr>
              <a:t> Terms and conditions (to protect from liability).</a:t>
            </a:r>
          </a:p>
        </p:txBody>
      </p:sp>
    </p:spTree>
    <p:extLst>
      <p:ext uri="{BB962C8B-B14F-4D97-AF65-F5344CB8AC3E}">
        <p14:creationId xmlns:p14="http://schemas.microsoft.com/office/powerpoint/2010/main" val="462600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4914" y="654037"/>
            <a:ext cx="9601200" cy="705678"/>
          </a:xfrm>
        </p:spPr>
        <p:txBody>
          <a:bodyPr>
            <a:noAutofit/>
          </a:bodyPr>
          <a:lstStyle/>
          <a:p>
            <a:pPr algn="ctr"/>
            <a:r>
              <a:rPr lang="en-GB" sz="4800" b="1" dirty="0">
                <a:latin typeface="Broadway" panose="04040905080B02020502" pitchFamily="82" charset="0"/>
              </a:rPr>
              <a:t>Privacy policy</a:t>
            </a:r>
          </a:p>
        </p:txBody>
      </p:sp>
      <p:sp>
        <p:nvSpPr>
          <p:cNvPr id="3" name="Content Placeholder 2"/>
          <p:cNvSpPr>
            <a:spLocks noGrp="1"/>
          </p:cNvSpPr>
          <p:nvPr>
            <p:ph idx="1"/>
          </p:nvPr>
        </p:nvSpPr>
        <p:spPr>
          <a:xfrm>
            <a:off x="675314" y="1870744"/>
            <a:ext cx="10820400" cy="4864885"/>
          </a:xfrm>
        </p:spPr>
        <p:txBody>
          <a:bodyPr>
            <a:normAutofit fontScale="92500" lnSpcReduction="20000"/>
          </a:bodyPr>
          <a:lstStyle/>
          <a:p>
            <a:pPr marL="0" indent="0">
              <a:buNone/>
            </a:pPr>
            <a:r>
              <a:rPr lang="en-GB" sz="3200" b="1" u="sng" dirty="0">
                <a:latin typeface="Broadway" panose="04040905080B02020502" pitchFamily="82" charset="0"/>
              </a:rPr>
              <a:t>GDPR</a:t>
            </a:r>
          </a:p>
          <a:p>
            <a:pPr marL="0" indent="0">
              <a:buNone/>
            </a:pPr>
            <a:endParaRPr lang="en-GB" sz="2400" dirty="0">
              <a:latin typeface="Century Gothic" panose="020B0502020202020204" pitchFamily="34" charset="0"/>
            </a:endParaRPr>
          </a:p>
          <a:p>
            <a:pPr marL="0" indent="0">
              <a:buNone/>
            </a:pPr>
            <a:r>
              <a:rPr lang="en-GB" sz="2400" dirty="0">
                <a:latin typeface="Century Gothic" panose="020B0502020202020204" pitchFamily="34" charset="0"/>
              </a:rPr>
              <a:t>May 25</a:t>
            </a:r>
            <a:r>
              <a:rPr lang="en-GB" sz="2400" baseline="30000" dirty="0">
                <a:latin typeface="Century Gothic" panose="020B0502020202020204" pitchFamily="34" charset="0"/>
              </a:rPr>
              <a:t>th</a:t>
            </a:r>
            <a:r>
              <a:rPr lang="en-GB" sz="2400" dirty="0">
                <a:latin typeface="Century Gothic" panose="020B0502020202020204" pitchFamily="34" charset="0"/>
              </a:rPr>
              <a:t> 2018</a:t>
            </a:r>
          </a:p>
          <a:p>
            <a:r>
              <a:rPr lang="en-GB" sz="2400" dirty="0">
                <a:latin typeface="Century Gothic" panose="020B0502020202020204" pitchFamily="34" charset="0"/>
              </a:rPr>
              <a:t>Easier access to the data companies hold about them.</a:t>
            </a:r>
          </a:p>
          <a:p>
            <a:r>
              <a:rPr lang="en-GB" sz="2400" dirty="0">
                <a:latin typeface="Century Gothic" panose="020B0502020202020204" pitchFamily="34" charset="0"/>
              </a:rPr>
              <a:t>Clear responsibility for organisations to obtain the consent of people they collect information about.</a:t>
            </a:r>
          </a:p>
          <a:p>
            <a:r>
              <a:rPr lang="en-GB" sz="2400" dirty="0">
                <a:latin typeface="Century Gothic" panose="020B0502020202020204" pitchFamily="34" charset="0"/>
              </a:rPr>
              <a:t>A new fines regime: </a:t>
            </a:r>
          </a:p>
          <a:p>
            <a:pPr marL="0" indent="0">
              <a:buNone/>
            </a:pPr>
            <a:endParaRPr lang="en-GB" sz="2400" dirty="0">
              <a:latin typeface="Century Gothic" panose="020B0502020202020204" pitchFamily="34" charset="0"/>
            </a:endParaRPr>
          </a:p>
          <a:p>
            <a:pPr marL="0" indent="0">
              <a:buNone/>
            </a:pPr>
            <a:endParaRPr lang="en-GB" sz="2400" dirty="0">
              <a:latin typeface="Century Gothic" panose="020B0502020202020204" pitchFamily="34" charset="0"/>
            </a:endParaRPr>
          </a:p>
          <a:p>
            <a:pPr marL="0" indent="0">
              <a:buNone/>
            </a:pPr>
            <a:r>
              <a:rPr lang="en-GB" sz="2400" dirty="0">
                <a:latin typeface="Century Gothic" panose="020B0502020202020204" pitchFamily="34" charset="0"/>
              </a:rPr>
              <a:t>Information commissioner said in recent speech:</a:t>
            </a:r>
          </a:p>
          <a:p>
            <a:pPr marL="0" indent="0" algn="ctr">
              <a:buNone/>
            </a:pPr>
            <a:r>
              <a:rPr lang="en-GB" sz="2400" dirty="0">
                <a:latin typeface="Century Gothic" panose="020B0502020202020204" pitchFamily="34" charset="0"/>
              </a:rPr>
              <a:t/>
            </a:r>
            <a:br>
              <a:rPr lang="en-GB" sz="2400" dirty="0">
                <a:latin typeface="Century Gothic" panose="020B0502020202020204" pitchFamily="34" charset="0"/>
              </a:rPr>
            </a:br>
            <a:r>
              <a:rPr lang="en-GB" sz="2400" dirty="0">
                <a:latin typeface="Century Gothic" panose="020B0502020202020204" pitchFamily="34" charset="0"/>
              </a:rPr>
              <a:t>“Last year we issued more than one million pounds in fines for breaches of the Data Protection Act, so it’s not a power we’re afraid to use.”[4]</a:t>
            </a:r>
          </a:p>
        </p:txBody>
      </p:sp>
    </p:spTree>
    <p:extLst>
      <p:ext uri="{BB962C8B-B14F-4D97-AF65-F5344CB8AC3E}">
        <p14:creationId xmlns:p14="http://schemas.microsoft.com/office/powerpoint/2010/main" val="465349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 calcmode="lin" valueType="num">
                                      <p:cBhvr additive="base">
                                        <p:cTn id="2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 calcmode="lin" valueType="num">
                                      <p:cBhvr additive="base">
                                        <p:cTn id="30"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 calcmode="lin" valueType="num">
                                      <p:cBhvr additive="base">
                                        <p:cTn id="36"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 calcmode="lin" valueType="num">
                                      <p:cBhvr additive="base">
                                        <p:cTn id="42"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 calcmode="lin" valueType="num">
                                      <p:cBhvr additive="base">
                                        <p:cTn id="48"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3086" y="301249"/>
            <a:ext cx="9601200" cy="645886"/>
          </a:xfrm>
        </p:spPr>
        <p:txBody>
          <a:bodyPr>
            <a:noAutofit/>
          </a:bodyPr>
          <a:lstStyle/>
          <a:p>
            <a:pPr algn="ctr"/>
            <a:r>
              <a:rPr lang="en-GB" sz="4800" b="1" dirty="0">
                <a:latin typeface="Broadway" panose="04040905080B02020502" pitchFamily="82" charset="0"/>
              </a:rPr>
              <a:t>Cookie policy</a:t>
            </a:r>
          </a:p>
        </p:txBody>
      </p:sp>
      <p:sp>
        <p:nvSpPr>
          <p:cNvPr id="3" name="Content Placeholder 2"/>
          <p:cNvSpPr>
            <a:spLocks noGrp="1"/>
          </p:cNvSpPr>
          <p:nvPr>
            <p:ph idx="1"/>
          </p:nvPr>
        </p:nvSpPr>
        <p:spPr>
          <a:xfrm>
            <a:off x="847245" y="2052438"/>
            <a:ext cx="4906441" cy="3392714"/>
          </a:xfrm>
        </p:spPr>
        <p:txBody>
          <a:bodyPr>
            <a:normAutofit/>
          </a:bodyPr>
          <a:lstStyle/>
          <a:p>
            <a:r>
              <a:rPr lang="en-GB" dirty="0">
                <a:latin typeface="Century Gothic" panose="020B0502020202020204" pitchFamily="34" charset="0"/>
              </a:rPr>
              <a:t>You must inform your end users that you’re using cookies on your website</a:t>
            </a:r>
            <a:endParaRPr lang="en-GB" b="1" dirty="0">
              <a:latin typeface="Century Gothic" panose="020B0502020202020204" pitchFamily="34" charset="0"/>
            </a:endParaRPr>
          </a:p>
          <a:p>
            <a:r>
              <a:rPr lang="en-GB" dirty="0">
                <a:latin typeface="Century Gothic" panose="020B0502020202020204" pitchFamily="34" charset="0"/>
              </a:rPr>
              <a:t>Banner-style notice. </a:t>
            </a:r>
          </a:p>
          <a:p>
            <a:r>
              <a:rPr lang="en-GB" dirty="0">
                <a:latin typeface="Century Gothic" panose="020B0502020202020204" pitchFamily="34" charset="0"/>
              </a:rPr>
              <a:t>Obtain the user’s explicit consent </a:t>
            </a:r>
          </a:p>
          <a:p>
            <a:r>
              <a:rPr lang="en-GB" dirty="0">
                <a:latin typeface="Century Gothic" panose="020B0502020202020204" pitchFamily="34" charset="0"/>
              </a:rPr>
              <a:t>You should include a link in your website’s footer that redirects to your Cookies Policy</a:t>
            </a:r>
          </a:p>
        </p:txBody>
      </p:sp>
      <p:pic>
        <p:nvPicPr>
          <p:cNvPr id="1026" name="Picture 2" descr="Mikesdotnetting Cookies Notice Banner with compliant clickwrap consent button">
            <a:extLst>
              <a:ext uri="{FF2B5EF4-FFF2-40B4-BE49-F238E27FC236}">
                <a16:creationId xmlns:a16="http://schemas.microsoft.com/office/drawing/2014/main" id="{7A3B56B9-DED4-48E6-8028-799A275A11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548" y="5847719"/>
            <a:ext cx="11401251" cy="90489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ookies Banner of The Co-operative bank">
            <a:extLst>
              <a:ext uri="{FF2B5EF4-FFF2-40B4-BE49-F238E27FC236}">
                <a16:creationId xmlns:a16="http://schemas.microsoft.com/office/drawing/2014/main" id="{AAF59DE6-ACEE-4837-A1B5-7CA4EFD9AC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3687" y="2190181"/>
            <a:ext cx="6292539" cy="339271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946D1FE-71E7-4DC1-8B14-46E3CDD63992}"/>
              </a:ext>
            </a:extLst>
          </p:cNvPr>
          <p:cNvSpPr txBox="1"/>
          <p:nvPr/>
        </p:nvSpPr>
        <p:spPr>
          <a:xfrm>
            <a:off x="790695" y="831417"/>
            <a:ext cx="11304104" cy="1292662"/>
          </a:xfrm>
          <a:prstGeom prst="rect">
            <a:avLst/>
          </a:prstGeom>
          <a:noFill/>
        </p:spPr>
        <p:txBody>
          <a:bodyPr wrap="square" rtlCol="0">
            <a:spAutoFit/>
          </a:bodyPr>
          <a:lstStyle/>
          <a:p>
            <a:r>
              <a:rPr lang="en-GB" sz="2000" dirty="0">
                <a:solidFill>
                  <a:schemeClr val="bg2"/>
                </a:solidFill>
                <a:latin typeface="Century Gothic" panose="020B0502020202020204" pitchFamily="34" charset="0"/>
              </a:rPr>
              <a:t>“Cookies are a tricky topic for web professionals. Essential to the sites that use them, annoying to the consumers who agree to them, and misunderstood by plenty of people on both sides.” [5]</a:t>
            </a:r>
          </a:p>
          <a:p>
            <a:endParaRPr lang="en-GB" dirty="0"/>
          </a:p>
        </p:txBody>
      </p:sp>
      <p:sp>
        <p:nvSpPr>
          <p:cNvPr id="6" name="&quot;Not Allowed&quot; Symbol 5">
            <a:extLst>
              <a:ext uri="{FF2B5EF4-FFF2-40B4-BE49-F238E27FC236}">
                <a16:creationId xmlns:a16="http://schemas.microsoft.com/office/drawing/2014/main" id="{307C2048-BF72-4556-8A9F-DEF3BBC75E95}"/>
              </a:ext>
            </a:extLst>
          </p:cNvPr>
          <p:cNvSpPr/>
          <p:nvPr/>
        </p:nvSpPr>
        <p:spPr>
          <a:xfrm>
            <a:off x="7680499" y="2426832"/>
            <a:ext cx="2816086" cy="2792974"/>
          </a:xfrm>
          <a:prstGeom prst="noSmoking">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0" name="Picture 4" descr="Image result for cookie monster">
            <a:extLst>
              <a:ext uri="{FF2B5EF4-FFF2-40B4-BE49-F238E27FC236}">
                <a16:creationId xmlns:a16="http://schemas.microsoft.com/office/drawing/2014/main" id="{67A92F94-D444-491E-9425-24B74ECCBD8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491" y="5057775"/>
            <a:ext cx="774753" cy="7747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0261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5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030"/>
                                        </p:tgtEl>
                                        <p:attrNameLst>
                                          <p:attrName>style.visibility</p:attrName>
                                        </p:attrNameLst>
                                      </p:cBhvr>
                                      <p:to>
                                        <p:strVal val="visible"/>
                                      </p:to>
                                    </p:set>
                                    <p:animEffect transition="in" filter="fade">
                                      <p:cBhvr>
                                        <p:cTn id="39" dur="500"/>
                                        <p:tgtEl>
                                          <p:spTgt spid="1030"/>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10"/>
                                        </p:tgtEl>
                                        <p:attrNameLst>
                                          <p:attrName>style.visibility</p:attrName>
                                        </p:attrNameLst>
                                      </p:cBhvr>
                                      <p:to>
                                        <p:strVal val="visible"/>
                                      </p:to>
                                    </p:set>
                                    <p:anim calcmode="lin" valueType="num">
                                      <p:cBhvr additive="base">
                                        <p:cTn id="44" dur="500" fill="hold"/>
                                        <p:tgtEl>
                                          <p:spTgt spid="10"/>
                                        </p:tgtEl>
                                        <p:attrNameLst>
                                          <p:attrName>ppt_x</p:attrName>
                                        </p:attrNameLst>
                                      </p:cBhvr>
                                      <p:tavLst>
                                        <p:tav tm="0">
                                          <p:val>
                                            <p:strVal val="#ppt_x"/>
                                          </p:val>
                                        </p:tav>
                                        <p:tav tm="100000">
                                          <p:val>
                                            <p:strVal val="#ppt_x"/>
                                          </p:val>
                                        </p:tav>
                                      </p:tavLst>
                                    </p:anim>
                                    <p:anim calcmode="lin" valueType="num">
                                      <p:cBhvr additive="base">
                                        <p:cTn id="45"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1026"/>
                                        </p:tgtEl>
                                        <p:attrNameLst>
                                          <p:attrName>style.visibility</p:attrName>
                                        </p:attrNameLst>
                                      </p:cBhvr>
                                      <p:to>
                                        <p:strVal val="visible"/>
                                      </p:to>
                                    </p:set>
                                    <p:animEffect transition="in" filter="fade">
                                      <p:cBhvr>
                                        <p:cTn id="50"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0598" y="679508"/>
            <a:ext cx="9601200" cy="718930"/>
          </a:xfrm>
        </p:spPr>
        <p:txBody>
          <a:bodyPr>
            <a:noAutofit/>
          </a:bodyPr>
          <a:lstStyle/>
          <a:p>
            <a:pPr algn="ctr"/>
            <a:r>
              <a:rPr lang="en-GB" sz="4800" dirty="0">
                <a:latin typeface="Broadway" panose="04040905080B02020502" pitchFamily="82" charset="0"/>
              </a:rPr>
              <a:t>Terms and conditions</a:t>
            </a:r>
          </a:p>
        </p:txBody>
      </p:sp>
      <p:sp>
        <p:nvSpPr>
          <p:cNvPr id="3" name="Content Placeholder 2"/>
          <p:cNvSpPr>
            <a:spLocks noGrp="1"/>
          </p:cNvSpPr>
          <p:nvPr>
            <p:ph idx="1"/>
          </p:nvPr>
        </p:nvSpPr>
        <p:spPr>
          <a:xfrm>
            <a:off x="1220598" y="2197916"/>
            <a:ext cx="9601200" cy="4348657"/>
          </a:xfrm>
        </p:spPr>
        <p:txBody>
          <a:bodyPr>
            <a:normAutofit fontScale="62500" lnSpcReduction="20000"/>
          </a:bodyPr>
          <a:lstStyle/>
          <a:p>
            <a:r>
              <a:rPr lang="en-GB" sz="4400" dirty="0">
                <a:latin typeface="Century Gothic" panose="020B0502020202020204" pitchFamily="34" charset="0"/>
              </a:rPr>
              <a:t>Prevent Abuses</a:t>
            </a:r>
          </a:p>
          <a:p>
            <a:pPr marL="0" indent="0">
              <a:buNone/>
            </a:pPr>
            <a:endParaRPr lang="en-GB" sz="4400" dirty="0">
              <a:latin typeface="Century Gothic" panose="020B0502020202020204" pitchFamily="34" charset="0"/>
            </a:endParaRPr>
          </a:p>
          <a:p>
            <a:r>
              <a:rPr lang="en-GB" sz="4400" dirty="0">
                <a:latin typeface="Century Gothic" panose="020B0502020202020204" pitchFamily="34" charset="0"/>
              </a:rPr>
              <a:t>Own Your Content</a:t>
            </a:r>
          </a:p>
          <a:p>
            <a:pPr marL="0" indent="0">
              <a:buNone/>
            </a:pPr>
            <a:endParaRPr lang="en-GB" sz="4400" dirty="0">
              <a:latin typeface="Century Gothic" panose="020B0502020202020204" pitchFamily="34" charset="0"/>
            </a:endParaRPr>
          </a:p>
          <a:p>
            <a:r>
              <a:rPr lang="en-GB" sz="4400" dirty="0">
                <a:latin typeface="Century Gothic" panose="020B0502020202020204" pitchFamily="34" charset="0"/>
              </a:rPr>
              <a:t>Terminate Accounts</a:t>
            </a:r>
          </a:p>
          <a:p>
            <a:pPr marL="0" indent="0">
              <a:buNone/>
            </a:pPr>
            <a:endParaRPr lang="en-GB" sz="4400" dirty="0">
              <a:latin typeface="Century Gothic" panose="020B0502020202020204" pitchFamily="34" charset="0"/>
            </a:endParaRPr>
          </a:p>
          <a:p>
            <a:r>
              <a:rPr lang="en-GB" sz="4400" dirty="0">
                <a:latin typeface="Century Gothic" panose="020B0502020202020204" pitchFamily="34" charset="0"/>
              </a:rPr>
              <a:t>Limit Liability</a:t>
            </a:r>
          </a:p>
          <a:p>
            <a:pPr marL="0" indent="0">
              <a:buNone/>
            </a:pPr>
            <a:endParaRPr lang="en-GB" sz="4400" dirty="0">
              <a:latin typeface="Century Gothic" panose="020B0502020202020204" pitchFamily="34" charset="0"/>
            </a:endParaRPr>
          </a:p>
          <a:p>
            <a:r>
              <a:rPr lang="en-GB" sz="4400" dirty="0">
                <a:latin typeface="Century Gothic" panose="020B0502020202020204" pitchFamily="34" charset="0"/>
              </a:rPr>
              <a:t>Set The Governing Law</a:t>
            </a:r>
          </a:p>
          <a:p>
            <a:endParaRPr lang="en-GB" b="1" dirty="0"/>
          </a:p>
          <a:p>
            <a:endParaRPr lang="en-GB" dirty="0"/>
          </a:p>
        </p:txBody>
      </p:sp>
    </p:spTree>
    <p:extLst>
      <p:ext uri="{BB962C8B-B14F-4D97-AF65-F5344CB8AC3E}">
        <p14:creationId xmlns:p14="http://schemas.microsoft.com/office/powerpoint/2010/main" val="105415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 calcmode="lin" valueType="num">
                                      <p:cBhvr additive="base">
                                        <p:cTn id="30"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 calcmode="lin" valueType="num">
                                      <p:cBhvr additive="base">
                                        <p:cTn id="3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9BB0C-91AA-49F5-AE89-4E69819606EE}"/>
              </a:ext>
            </a:extLst>
          </p:cNvPr>
          <p:cNvSpPr>
            <a:spLocks noGrp="1"/>
          </p:cNvSpPr>
          <p:nvPr>
            <p:ph type="title"/>
          </p:nvPr>
        </p:nvSpPr>
        <p:spPr/>
        <p:txBody>
          <a:bodyPr>
            <a:normAutofit/>
          </a:bodyPr>
          <a:lstStyle/>
          <a:p>
            <a:pPr algn="ctr"/>
            <a:r>
              <a:rPr lang="en-GB" sz="6000" b="1" u="sng" dirty="0">
                <a:latin typeface="Broadway" panose="04040905080B02020502" pitchFamily="82" charset="0"/>
              </a:rPr>
              <a:t>Mission statement</a:t>
            </a:r>
          </a:p>
        </p:txBody>
      </p:sp>
      <p:sp>
        <p:nvSpPr>
          <p:cNvPr id="3" name="Content Placeholder 2">
            <a:extLst>
              <a:ext uri="{FF2B5EF4-FFF2-40B4-BE49-F238E27FC236}">
                <a16:creationId xmlns:a16="http://schemas.microsoft.com/office/drawing/2014/main" id="{919F942D-5908-4F83-A021-FDD9FA1D839F}"/>
              </a:ext>
            </a:extLst>
          </p:cNvPr>
          <p:cNvSpPr>
            <a:spLocks noGrp="1"/>
          </p:cNvSpPr>
          <p:nvPr>
            <p:ph idx="1"/>
          </p:nvPr>
        </p:nvSpPr>
        <p:spPr>
          <a:xfrm>
            <a:off x="1371600" y="2286000"/>
            <a:ext cx="9601200" cy="4247322"/>
          </a:xfrm>
        </p:spPr>
        <p:txBody>
          <a:bodyPr>
            <a:normAutofit lnSpcReduction="10000"/>
          </a:bodyPr>
          <a:lstStyle/>
          <a:p>
            <a:pPr marL="0" indent="0">
              <a:buNone/>
            </a:pPr>
            <a:r>
              <a:rPr lang="en-GB" i="1" dirty="0">
                <a:latin typeface="Century Gothic" panose="020B0502020202020204" pitchFamily="34" charset="0"/>
              </a:rPr>
              <a:t>“A mission statement offers insight into what company leaders view as the primary purpose for being in business”</a:t>
            </a:r>
            <a:r>
              <a:rPr lang="en-GB" b="1" dirty="0">
                <a:latin typeface="Century Gothic" panose="020B0502020202020204" pitchFamily="34" charset="0"/>
              </a:rPr>
              <a:t> [6]</a:t>
            </a:r>
          </a:p>
          <a:p>
            <a:pPr marL="0" indent="0">
              <a:buNone/>
            </a:pPr>
            <a:r>
              <a:rPr lang="en-GB" b="1" i="1" dirty="0">
                <a:latin typeface="Century Gothic" panose="020B0502020202020204" pitchFamily="34" charset="0"/>
              </a:rPr>
              <a:t>When creating our mission statement I thought about these main concepts:</a:t>
            </a:r>
          </a:p>
          <a:p>
            <a:pPr marL="0" indent="0">
              <a:buNone/>
            </a:pPr>
            <a:r>
              <a:rPr lang="en-GB" dirty="0">
                <a:latin typeface="Century Gothic" panose="020B0502020202020204" pitchFamily="34" charset="0"/>
              </a:rPr>
              <a:t>What is our main purpose?</a:t>
            </a:r>
          </a:p>
          <a:p>
            <a:pPr marL="0" indent="0">
              <a:buNone/>
            </a:pPr>
            <a:r>
              <a:rPr lang="en-GB" dirty="0">
                <a:latin typeface="Century Gothic" panose="020B0502020202020204" pitchFamily="34" charset="0"/>
              </a:rPr>
              <a:t>What is the reason?</a:t>
            </a:r>
          </a:p>
          <a:p>
            <a:pPr marL="0" indent="0">
              <a:buNone/>
            </a:pPr>
            <a:r>
              <a:rPr lang="en-GB" dirty="0">
                <a:latin typeface="Century Gothic" panose="020B0502020202020204" pitchFamily="34" charset="0"/>
              </a:rPr>
              <a:t>Keeping it short and simple.</a:t>
            </a:r>
          </a:p>
          <a:p>
            <a:pPr marL="0" indent="0">
              <a:buNone/>
            </a:pPr>
            <a:r>
              <a:rPr lang="en-GB" b="1" i="1" dirty="0">
                <a:latin typeface="Century Gothic" panose="020B0502020202020204" pitchFamily="34" charset="0"/>
              </a:rPr>
              <a:t>I created a list of mission statements and had the team vote for the best </a:t>
            </a:r>
          </a:p>
          <a:p>
            <a:pPr marL="0" indent="0">
              <a:buNone/>
            </a:pPr>
            <a:r>
              <a:rPr lang="en-GB" i="1" dirty="0">
                <a:latin typeface="Century Gothic" panose="020B0502020202020204" pitchFamily="34" charset="0"/>
              </a:rPr>
              <a:t>“Grab-A-Table’s mission is to help promote local businesses, inspire choice and help discover the hidden gems around West Wales.”</a:t>
            </a:r>
          </a:p>
          <a:p>
            <a:pPr marL="0" indent="0">
              <a:buNone/>
            </a:pPr>
            <a:endParaRPr lang="en-GB" i="1" dirty="0">
              <a:latin typeface="Century Gothic" panose="020B0502020202020204" pitchFamily="34" charset="0"/>
            </a:endParaRPr>
          </a:p>
        </p:txBody>
      </p:sp>
    </p:spTree>
    <p:extLst>
      <p:ext uri="{BB962C8B-B14F-4D97-AF65-F5344CB8AC3E}">
        <p14:creationId xmlns:p14="http://schemas.microsoft.com/office/powerpoint/2010/main" val="2369302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 calcmode="lin" valueType="num">
                                      <p:cBhvr additive="base">
                                        <p:cTn id="4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 calcmode="lin" valueType="num">
                                      <p:cBhvr additive="base">
                                        <p:cTn id="4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4F015-BC41-4021-A9FD-DC6B0E96E9DF}"/>
              </a:ext>
            </a:extLst>
          </p:cNvPr>
          <p:cNvSpPr>
            <a:spLocks noGrp="1"/>
          </p:cNvSpPr>
          <p:nvPr>
            <p:ph type="title"/>
          </p:nvPr>
        </p:nvSpPr>
        <p:spPr>
          <a:xfrm>
            <a:off x="1477618" y="-76407"/>
            <a:ext cx="9601200" cy="1333086"/>
          </a:xfrm>
        </p:spPr>
        <p:txBody>
          <a:bodyPr>
            <a:normAutofit/>
          </a:bodyPr>
          <a:lstStyle/>
          <a:p>
            <a:pPr algn="ctr"/>
            <a:r>
              <a:rPr lang="en-GB" sz="6600" b="1" u="sng" dirty="0">
                <a:latin typeface="Broadway" panose="04040905080B02020502" pitchFamily="82" charset="0"/>
              </a:rPr>
              <a:t>Mission objective</a:t>
            </a:r>
          </a:p>
        </p:txBody>
      </p:sp>
      <p:sp>
        <p:nvSpPr>
          <p:cNvPr id="3" name="Content Placeholder 2">
            <a:extLst>
              <a:ext uri="{FF2B5EF4-FFF2-40B4-BE49-F238E27FC236}">
                <a16:creationId xmlns:a16="http://schemas.microsoft.com/office/drawing/2014/main" id="{EAC397B5-694C-4903-88DD-FC430CD568E4}"/>
              </a:ext>
            </a:extLst>
          </p:cNvPr>
          <p:cNvSpPr>
            <a:spLocks noGrp="1"/>
          </p:cNvSpPr>
          <p:nvPr>
            <p:ph idx="1"/>
          </p:nvPr>
        </p:nvSpPr>
        <p:spPr>
          <a:xfrm>
            <a:off x="1320567" y="932777"/>
            <a:ext cx="9601200" cy="987287"/>
          </a:xfrm>
        </p:spPr>
        <p:txBody>
          <a:bodyPr>
            <a:normAutofit lnSpcReduction="10000"/>
          </a:bodyPr>
          <a:lstStyle/>
          <a:p>
            <a:pPr marL="0" indent="0" algn="ctr">
              <a:buNone/>
            </a:pPr>
            <a:r>
              <a:rPr lang="en-GB" i="1" dirty="0">
                <a:solidFill>
                  <a:schemeClr val="bg2"/>
                </a:solidFill>
                <a:latin typeface="Calibri" panose="020F0502020204030204" pitchFamily="34" charset="0"/>
                <a:ea typeface="Calibri" panose="020F0502020204030204" pitchFamily="34" charset="0"/>
                <a:cs typeface="Times New Roman" panose="02020603050405020304" pitchFamily="18" charset="0"/>
              </a:rPr>
              <a:t>“Our aim is to provide a fast and easy to use app that will help you uncover places you never knew of, allow you to share your experiences and help you secure a table immediately”</a:t>
            </a:r>
          </a:p>
          <a:p>
            <a:pPr marL="0" indent="0">
              <a:buNone/>
            </a:pPr>
            <a:endParaRPr lang="en-GB" dirty="0">
              <a:latin typeface="Calibri" panose="020F0502020204030204" pitchFamily="34" charset="0"/>
              <a:cs typeface="Times New Roman" panose="02020603050405020304" pitchFamily="18" charset="0"/>
            </a:endParaRPr>
          </a:p>
          <a:p>
            <a:pPr marL="0" indent="0">
              <a:buNone/>
            </a:pPr>
            <a:endParaRPr lang="en-GB" dirty="0"/>
          </a:p>
        </p:txBody>
      </p:sp>
      <p:sp>
        <p:nvSpPr>
          <p:cNvPr id="6" name="TextBox 5">
            <a:extLst>
              <a:ext uri="{FF2B5EF4-FFF2-40B4-BE49-F238E27FC236}">
                <a16:creationId xmlns:a16="http://schemas.microsoft.com/office/drawing/2014/main" id="{F0AAA6F8-1315-4633-AE5F-6DF198BFDDAA}"/>
              </a:ext>
            </a:extLst>
          </p:cNvPr>
          <p:cNvSpPr txBox="1"/>
          <p:nvPr/>
        </p:nvSpPr>
        <p:spPr>
          <a:xfrm>
            <a:off x="980660" y="2071066"/>
            <a:ext cx="11105322" cy="4678204"/>
          </a:xfrm>
          <a:prstGeom prst="rect">
            <a:avLst/>
          </a:prstGeom>
          <a:noFill/>
        </p:spPr>
        <p:txBody>
          <a:bodyPr wrap="square" rtlCol="0">
            <a:spAutoFit/>
          </a:bodyPr>
          <a:lstStyle/>
          <a:p>
            <a:endParaRPr lang="en-GB" sz="1400" dirty="0">
              <a:latin typeface="Broadway" panose="04040905080B02020502" pitchFamily="82" charset="0"/>
            </a:endParaRPr>
          </a:p>
          <a:p>
            <a:pPr marL="342900" indent="-342900">
              <a:buFont typeface="Arial" panose="020B0604020202020204" pitchFamily="34" charset="0"/>
              <a:buChar char="•"/>
            </a:pPr>
            <a:r>
              <a:rPr lang="en-GB" dirty="0">
                <a:latin typeface="Century Gothic" panose="020B0502020202020204" pitchFamily="34" charset="0"/>
              </a:rPr>
              <a:t>Locate the restaurant of desire within the application.</a:t>
            </a:r>
          </a:p>
          <a:p>
            <a:r>
              <a:rPr lang="en-GB" dirty="0">
                <a:latin typeface="Century Gothic" panose="020B0502020202020204" pitchFamily="34" charset="0"/>
              </a:rPr>
              <a:t>We want to provide smaller business a platform on which they can be discovered by more people!</a:t>
            </a:r>
          </a:p>
          <a:p>
            <a:pPr marL="342900" indent="-342900">
              <a:buFont typeface="Arial" panose="020B0604020202020204" pitchFamily="34" charset="0"/>
              <a:buChar char="•"/>
            </a:pPr>
            <a:r>
              <a:rPr lang="en-GB" dirty="0">
                <a:latin typeface="Century Gothic" panose="020B0502020202020204" pitchFamily="34" charset="0"/>
              </a:rPr>
              <a:t>Chose your favourite table.</a:t>
            </a:r>
          </a:p>
          <a:p>
            <a:r>
              <a:rPr lang="en-GB" dirty="0">
                <a:latin typeface="Century Gothic" panose="020B0502020202020204" pitchFamily="34" charset="0"/>
              </a:rPr>
              <a:t>Look through a floor plan for your restaurant of choice, state the time and choose the size and table placement you require. </a:t>
            </a:r>
          </a:p>
          <a:p>
            <a:pPr marL="342900" indent="-342900">
              <a:buFont typeface="Arial" panose="020B0604020202020204" pitchFamily="34" charset="0"/>
              <a:buChar char="•"/>
            </a:pPr>
            <a:r>
              <a:rPr lang="en-GB" dirty="0">
                <a:latin typeface="Century Gothic" panose="020B0502020202020204" pitchFamily="34" charset="0"/>
              </a:rPr>
              <a:t>Choose your meals and pay… before you leave your house!</a:t>
            </a:r>
          </a:p>
          <a:p>
            <a:r>
              <a:rPr lang="en-GB" dirty="0">
                <a:latin typeface="Century Gothic" panose="020B0502020202020204" pitchFamily="34" charset="0"/>
              </a:rPr>
              <a:t>Have a menu for your chosen eatery, look through and chose your meal and pay for it directly to the restaurant via the app. </a:t>
            </a:r>
          </a:p>
          <a:p>
            <a:pPr marL="342900" indent="-342900">
              <a:buFont typeface="Arial" panose="020B0604020202020204" pitchFamily="34" charset="0"/>
              <a:buChar char="•"/>
            </a:pPr>
            <a:r>
              <a:rPr lang="en-GB" dirty="0">
                <a:latin typeface="Century Gothic" panose="020B0502020202020204" pitchFamily="34" charset="0"/>
              </a:rPr>
              <a:t>Arrive, eat, enjoy. </a:t>
            </a:r>
          </a:p>
          <a:p>
            <a:r>
              <a:rPr lang="en-GB" dirty="0">
                <a:latin typeface="Century Gothic" panose="020B0502020202020204" pitchFamily="34" charset="0"/>
              </a:rPr>
              <a:t>The restaurant will receive any orders placed at booking, so your meal will be ready and paid for on arrival.</a:t>
            </a:r>
          </a:p>
          <a:p>
            <a:endParaRPr lang="en-GB" sz="1400" dirty="0">
              <a:latin typeface="Century Gothic" panose="020B0502020202020204" pitchFamily="34" charset="0"/>
            </a:endParaRPr>
          </a:p>
          <a:p>
            <a:endParaRPr lang="en-GB" sz="1400" dirty="0">
              <a:latin typeface="Century Gothic" panose="020B0502020202020204" pitchFamily="34" charset="0"/>
            </a:endParaRPr>
          </a:p>
          <a:p>
            <a:r>
              <a:rPr lang="en-GB" sz="2000" dirty="0">
                <a:latin typeface="Broadway" panose="04040905080B02020502" pitchFamily="82" charset="0"/>
              </a:rPr>
              <a:t>A mission objective is used to elaborate on the mission statement in a more clinical manor.</a:t>
            </a:r>
          </a:p>
        </p:txBody>
      </p:sp>
    </p:spTree>
    <p:extLst>
      <p:ext uri="{BB962C8B-B14F-4D97-AF65-F5344CB8AC3E}">
        <p14:creationId xmlns:p14="http://schemas.microsoft.com/office/powerpoint/2010/main" val="4011262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28E9E-5A1D-4D3D-A461-2D6E0FF8477B}"/>
              </a:ext>
            </a:extLst>
          </p:cNvPr>
          <p:cNvSpPr>
            <a:spLocks noGrp="1"/>
          </p:cNvSpPr>
          <p:nvPr>
            <p:ph type="title"/>
          </p:nvPr>
        </p:nvSpPr>
        <p:spPr/>
        <p:txBody>
          <a:bodyPr/>
          <a:lstStyle/>
          <a:p>
            <a:pPr algn="ctr"/>
            <a:r>
              <a:rPr lang="en-GB" b="1" u="sng" dirty="0">
                <a:latin typeface="Broadway" panose="04040905080B02020502" pitchFamily="82" charset="0"/>
              </a:rPr>
              <a:t>References</a:t>
            </a:r>
          </a:p>
        </p:txBody>
      </p:sp>
      <p:sp>
        <p:nvSpPr>
          <p:cNvPr id="3" name="Content Placeholder 2">
            <a:extLst>
              <a:ext uri="{FF2B5EF4-FFF2-40B4-BE49-F238E27FC236}">
                <a16:creationId xmlns:a16="http://schemas.microsoft.com/office/drawing/2014/main" id="{91F63256-C5FF-4C57-99E8-940582AE65B7}"/>
              </a:ext>
            </a:extLst>
          </p:cNvPr>
          <p:cNvSpPr>
            <a:spLocks noGrp="1"/>
          </p:cNvSpPr>
          <p:nvPr>
            <p:ph idx="1"/>
          </p:nvPr>
        </p:nvSpPr>
        <p:spPr>
          <a:xfrm>
            <a:off x="1371600" y="2285999"/>
            <a:ext cx="9601200" cy="4194313"/>
          </a:xfrm>
        </p:spPr>
        <p:txBody>
          <a:bodyPr>
            <a:normAutofit fontScale="92500" lnSpcReduction="10000"/>
          </a:bodyPr>
          <a:lstStyle/>
          <a:p>
            <a:pPr marL="457200" indent="-457200">
              <a:buFont typeface="+mj-lt"/>
              <a:buAutoNum type="arabicPeriod"/>
            </a:pPr>
            <a:r>
              <a:rPr lang="en-GB" dirty="0">
                <a:latin typeface="Century Gothic" panose="020B0502020202020204" pitchFamily="34" charset="0"/>
              </a:rPr>
              <a:t>https://www.inc.com/adam-fridman/why-your-company-name-is-as-important-as-your-company-function-adam.html</a:t>
            </a:r>
          </a:p>
          <a:p>
            <a:pPr marL="457200" indent="-457200">
              <a:buFont typeface="+mj-lt"/>
              <a:buAutoNum type="arabicPeriod"/>
            </a:pPr>
            <a:r>
              <a:rPr lang="en-GB" dirty="0">
                <a:latin typeface="Century Gothic" panose="020B0502020202020204" pitchFamily="34" charset="0"/>
                <a:hlinkClick r:id="rId2">
                  <a:extLst>
                    <a:ext uri="{A12FA001-AC4F-418D-AE19-62706E023703}">
                      <ahyp:hlinkClr xmlns="" xmlns:ahyp="http://schemas.microsoft.com/office/drawing/2018/hyperlinkcolor" val="tx"/>
                    </a:ext>
                  </a:extLst>
                </a:hlinkClick>
              </a:rPr>
              <a:t>https://blog.brandfolder.com/blog/6-design-quotes-to-help-you-achieve-brand-greatness/</a:t>
            </a:r>
            <a:endParaRPr lang="en-GB" dirty="0">
              <a:latin typeface="Century Gothic" panose="020B0502020202020204" pitchFamily="34" charset="0"/>
            </a:endParaRPr>
          </a:p>
          <a:p>
            <a:pPr marL="457200" indent="-457200">
              <a:buFont typeface="+mj-lt"/>
              <a:buAutoNum type="arabicPeriod"/>
            </a:pPr>
            <a:r>
              <a:rPr lang="en-GB" dirty="0">
                <a:latin typeface="Century Gothic" panose="020B0502020202020204" pitchFamily="34" charset="0"/>
                <a:hlinkClick r:id="rId3">
                  <a:extLst>
                    <a:ext uri="{A12FA001-AC4F-418D-AE19-62706E023703}">
                      <ahyp:hlinkClr xmlns="" xmlns:ahyp="http://schemas.microsoft.com/office/drawing/2018/hyperlinkcolor" val="tx"/>
                    </a:ext>
                  </a:extLst>
                </a:hlinkClick>
              </a:rPr>
              <a:t>https://www.adcheetah.com/blog/why-advertising-slogans-are-important-in-marketing/</a:t>
            </a:r>
            <a:endParaRPr lang="en-GB" dirty="0">
              <a:latin typeface="Century Gothic" panose="020B0502020202020204" pitchFamily="34" charset="0"/>
            </a:endParaRPr>
          </a:p>
          <a:p>
            <a:pPr marL="457200" indent="-457200">
              <a:buFont typeface="+mj-lt"/>
              <a:buAutoNum type="arabicPeriod"/>
            </a:pPr>
            <a:r>
              <a:rPr lang="en-GB" dirty="0">
                <a:latin typeface="Century Gothic" panose="020B0502020202020204" pitchFamily="34" charset="0"/>
                <a:hlinkClick r:id="rId4">
                  <a:extLst>
                    <a:ext uri="{A12FA001-AC4F-418D-AE19-62706E023703}">
                      <ahyp:hlinkClr xmlns="" xmlns:ahyp="http://schemas.microsoft.com/office/drawing/2018/hyperlinkcolor" val="tx"/>
                    </a:ext>
                  </a:extLst>
                </a:hlinkClick>
              </a:rPr>
              <a:t>https://ico.org.uk/about-the-ico/news-and-events/news-and-blogs/2017/01/information-commissioner-talks-gdpr-and-accountability-in-latest-speech/</a:t>
            </a:r>
            <a:endParaRPr lang="en-GB" dirty="0">
              <a:latin typeface="Century Gothic" panose="020B0502020202020204" pitchFamily="34" charset="0"/>
            </a:endParaRPr>
          </a:p>
          <a:p>
            <a:pPr marL="457200" indent="-457200">
              <a:buFont typeface="+mj-lt"/>
              <a:buAutoNum type="arabicPeriod"/>
            </a:pPr>
            <a:r>
              <a:rPr lang="en-GB" dirty="0">
                <a:latin typeface="Century Gothic" panose="020B0502020202020204" pitchFamily="34" charset="0"/>
                <a:hlinkClick r:id="rId5">
                  <a:extLst>
                    <a:ext uri="{A12FA001-AC4F-418D-AE19-62706E023703}">
                      <ahyp:hlinkClr xmlns="" xmlns:ahyp="http://schemas.microsoft.com/office/drawing/2018/hyperlinkcolor" val="tx"/>
                    </a:ext>
                  </a:extLst>
                </a:hlinkClick>
              </a:rPr>
              <a:t>https://siteimprove.com/en-gb/gdpr/gdpr-cookie-consent-policy/</a:t>
            </a:r>
            <a:endParaRPr lang="en-GB" dirty="0">
              <a:latin typeface="Century Gothic" panose="020B0502020202020204" pitchFamily="34" charset="0"/>
            </a:endParaRPr>
          </a:p>
          <a:p>
            <a:pPr marL="457200" indent="-457200">
              <a:buFont typeface="+mj-lt"/>
              <a:buAutoNum type="arabicPeriod"/>
            </a:pPr>
            <a:r>
              <a:rPr lang="en-GB" dirty="0">
                <a:latin typeface="Century Gothic" panose="020B0502020202020204" pitchFamily="34" charset="0"/>
              </a:rPr>
              <a:t>https://smallbusiness.chron.com/importance-mission-vision-organizational-strategy-16000.html</a:t>
            </a:r>
          </a:p>
          <a:p>
            <a:pPr marL="457200" indent="-457200">
              <a:buFont typeface="+mj-lt"/>
              <a:buAutoNum type="arabicPeriod"/>
            </a:pPr>
            <a:endParaRPr lang="en-GB" dirty="0">
              <a:solidFill>
                <a:srgbClr val="008080"/>
              </a:solidFill>
              <a:latin typeface="Century Gothic" panose="020B0502020202020204" pitchFamily="34" charset="0"/>
            </a:endParaRPr>
          </a:p>
        </p:txBody>
      </p:sp>
    </p:spTree>
    <p:extLst>
      <p:ext uri="{BB962C8B-B14F-4D97-AF65-F5344CB8AC3E}">
        <p14:creationId xmlns:p14="http://schemas.microsoft.com/office/powerpoint/2010/main" val="382170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1000"/>
                                        <p:tgtEl>
                                          <p:spTgt spid="3">
                                            <p:txEl>
                                              <p:pRg st="1" end="1"/>
                                            </p:txEl>
                                          </p:spTgt>
                                        </p:tgtEl>
                                      </p:cBhvr>
                                    </p:animEffect>
                                    <p:anim calcmode="lin" valueType="num">
                                      <p:cBhvr>
                                        <p:cTn id="21"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0"/>
                                        <p:tgtEl>
                                          <p:spTgt spid="3">
                                            <p:txEl>
                                              <p:pRg st="3" end="3"/>
                                            </p:txEl>
                                          </p:spTgt>
                                        </p:tgtEl>
                                      </p:cBhvr>
                                    </p:animEffect>
                                    <p:anim calcmode="lin" valueType="num">
                                      <p:cBhvr>
                                        <p:cTn id="3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Effect transition="in" filter="fade">
                                      <p:cBhvr>
                                        <p:cTn id="41" dur="1000"/>
                                        <p:tgtEl>
                                          <p:spTgt spid="3">
                                            <p:txEl>
                                              <p:pRg st="4" end="4"/>
                                            </p:txEl>
                                          </p:spTgt>
                                        </p:tgtEl>
                                      </p:cBhvr>
                                    </p:animEffect>
                                    <p:anim calcmode="lin" valueType="num">
                                      <p:cBhvr>
                                        <p:cTn id="4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5" end="5"/>
                                            </p:txEl>
                                          </p:spTgt>
                                        </p:tgtEl>
                                        <p:attrNameLst>
                                          <p:attrName>style.visibility</p:attrName>
                                        </p:attrNameLst>
                                      </p:cBhvr>
                                      <p:to>
                                        <p:strVal val="visible"/>
                                      </p:to>
                                    </p:set>
                                    <p:animEffect transition="in" filter="fade">
                                      <p:cBhvr>
                                        <p:cTn id="48" dur="1000"/>
                                        <p:tgtEl>
                                          <p:spTgt spid="3">
                                            <p:txEl>
                                              <p:pRg st="5" end="5"/>
                                            </p:txEl>
                                          </p:spTgt>
                                        </p:tgtEl>
                                      </p:cBhvr>
                                    </p:animEffect>
                                    <p:anim calcmode="lin" valueType="num">
                                      <p:cBhvr>
                                        <p:cTn id="4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242</TotalTime>
  <Words>4345</Words>
  <Application>Microsoft Office PowerPoint</Application>
  <PresentationFormat>Widescreen</PresentationFormat>
  <Paragraphs>411</Paragraphs>
  <Slides>40</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40</vt:i4>
      </vt:variant>
    </vt:vector>
  </HeadingPairs>
  <TitlesOfParts>
    <vt:vector size="49" baseType="lpstr">
      <vt:lpstr>Arial</vt:lpstr>
      <vt:lpstr>Broadway</vt:lpstr>
      <vt:lpstr>Calibri</vt:lpstr>
      <vt:lpstr>Century Gothic</vt:lpstr>
      <vt:lpstr>Corbel</vt:lpstr>
      <vt:lpstr>Harrington</vt:lpstr>
      <vt:lpstr>Times New Roman</vt:lpstr>
      <vt:lpstr>Wingdings</vt:lpstr>
      <vt:lpstr>Banded</vt:lpstr>
      <vt:lpstr>GRAB-A-TABLE            Enterprise         Project</vt:lpstr>
      <vt:lpstr>What is our Idea?</vt:lpstr>
      <vt:lpstr>Design &amp; Features</vt:lpstr>
      <vt:lpstr>Design &amp; Features</vt:lpstr>
      <vt:lpstr>Our Design &amp; Features </vt:lpstr>
      <vt:lpstr>Having done some research, we have chosen a Turquoise/ Green for our theme colour.  But why? According to Kendra Cherry and the psychology of green  </vt:lpstr>
      <vt:lpstr>Unique Selling Points</vt:lpstr>
      <vt:lpstr>Our Unique Selling Points</vt:lpstr>
      <vt:lpstr>References</vt:lpstr>
      <vt:lpstr>PowerPoint Presentation</vt:lpstr>
      <vt:lpstr>Table of contents</vt:lpstr>
      <vt:lpstr>1. INTRODUCITON</vt:lpstr>
      <vt:lpstr>2. Industry Information – Mobile Applications</vt:lpstr>
      <vt:lpstr>3. Industry Information –  Restaurants</vt:lpstr>
      <vt:lpstr>4. The Competition</vt:lpstr>
      <vt:lpstr>5. Target Market – Restaurants </vt:lpstr>
      <vt:lpstr>6. Target Market – CONSUMERS </vt:lpstr>
      <vt:lpstr>ANY QUESTIONS?</vt:lpstr>
      <vt:lpstr>7. References</vt:lpstr>
      <vt:lpstr>8. Bibliography</vt:lpstr>
      <vt:lpstr>Planning &amp; Production Grab-A-Table</vt:lpstr>
      <vt:lpstr>James Long</vt:lpstr>
      <vt:lpstr>James Glanville </vt:lpstr>
      <vt:lpstr>Bryn Sutton</vt:lpstr>
      <vt:lpstr>Leoni Lewis</vt:lpstr>
      <vt:lpstr>Sol Whiteley </vt:lpstr>
      <vt:lpstr>Equipment - Software</vt:lpstr>
      <vt:lpstr>Producing</vt:lpstr>
      <vt:lpstr>References </vt:lpstr>
      <vt:lpstr>Enterprise and innovation </vt:lpstr>
      <vt:lpstr>Trading name</vt:lpstr>
      <vt:lpstr>logo</vt:lpstr>
      <vt:lpstr>Slogan</vt:lpstr>
      <vt:lpstr>Legal classification</vt:lpstr>
      <vt:lpstr>Privacy policy</vt:lpstr>
      <vt:lpstr>Cookie policy</vt:lpstr>
      <vt:lpstr>Terms and conditions</vt:lpstr>
      <vt:lpstr>Mission statement</vt:lpstr>
      <vt:lpstr>Mission objective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Planning &amp; Production Grab-A-Table</dc:title>
  <dc:creator>James Long</dc:creator>
  <cp:lastModifiedBy>James Long</cp:lastModifiedBy>
  <cp:revision>9</cp:revision>
  <dcterms:created xsi:type="dcterms:W3CDTF">2019-01-16T00:08:39Z</dcterms:created>
  <dcterms:modified xsi:type="dcterms:W3CDTF">2019-01-17T11:58:03Z</dcterms:modified>
</cp:coreProperties>
</file>