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27"/>
  </p:notesMasterIdLst>
  <p:sldIdLst>
    <p:sldId id="381" r:id="rId5"/>
    <p:sldId id="403" r:id="rId6"/>
    <p:sldId id="423" r:id="rId7"/>
    <p:sldId id="404" r:id="rId8"/>
    <p:sldId id="406" r:id="rId9"/>
    <p:sldId id="407" r:id="rId10"/>
    <p:sldId id="409" r:id="rId11"/>
    <p:sldId id="411" r:id="rId12"/>
    <p:sldId id="422" r:id="rId13"/>
    <p:sldId id="410" r:id="rId14"/>
    <p:sldId id="408" r:id="rId15"/>
    <p:sldId id="412" r:id="rId16"/>
    <p:sldId id="416" r:id="rId17"/>
    <p:sldId id="417" r:id="rId18"/>
    <p:sldId id="421" r:id="rId19"/>
    <p:sldId id="415" r:id="rId20"/>
    <p:sldId id="414" r:id="rId21"/>
    <p:sldId id="418" r:id="rId22"/>
    <p:sldId id="419" r:id="rId23"/>
    <p:sldId id="420" r:id="rId24"/>
    <p:sldId id="413" r:id="rId25"/>
    <p:sldId id="424" r:id="rId2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4718"/>
  </p:normalViewPr>
  <p:slideViewPr>
    <p:cSldViewPr snapToGrid="0">
      <p:cViewPr varScale="1">
        <p:scale>
          <a:sx n="84" d="100"/>
          <a:sy n="84" d="100"/>
        </p:scale>
        <p:origin x="90" y="47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04/11/2019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pPr>
                <a:defRPr/>
              </a:pPr>
              <a:t>04/11/2019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pPr>
                <a:defRPr/>
              </a:pPr>
              <a:t>04/11/2019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pPr>
                <a:defRPr/>
              </a:pPr>
              <a:t>04/11/2019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pPr>
                <a:defRPr/>
              </a:pPr>
              <a:t>04/11/2019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pPr>
                <a:defRPr/>
              </a:pPr>
              <a:t>04/11/2019</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pPr>
                <a:defRPr/>
              </a:pPr>
              <a:t>04/11/2019</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pPr>
                <a:defRPr/>
              </a:pPr>
              <a:t>04/11/2019</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pPr>
                <a:defRPr/>
              </a:pPr>
              <a:t>04/11/2019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pPr>
                <a:defRPr/>
              </a:pPr>
              <a:t>04/11/2019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pPr>
                <a:defRPr/>
              </a:pPr>
              <a:t>04/11/2019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pPr>
                <a:defRPr/>
              </a:pPr>
              <a:t>04/11/2019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pPr>
                <a:defRPr/>
              </a:pPr>
              <a:t>04/11/2019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blog.hubspot.com/marketing/need-inbound-marketing-prospects-in-your-databas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martinsights.com/goal-setting-evaluation/goals-kpis/goals-for-your-digital-market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jordanscereals.co.uk/" TargetMode="External"/><Relationship Id="rId2" Type="http://schemas.openxmlformats.org/officeDocument/2006/relationships/hyperlink" Target="https://www.blackcircles.com/" TargetMode="External"/><Relationship Id="rId1" Type="http://schemas.openxmlformats.org/officeDocument/2006/relationships/slideLayout" Target="../slideLayouts/slideLayout2.xml"/><Relationship Id="rId4" Type="http://schemas.openxmlformats.org/officeDocument/2006/relationships/hyperlink" Target="https://www.halfords.com/advice/customer-services/want-to-get-in-touch"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blog.hubspot.com/blog/tabid/6307/bid/34006/15-examples-of-brilliant-homepage-design.aspx"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blog.hubspot.com/service/best-contact-us-pag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blog.hubspot.com/marketing/remarkable-about-us-page-exampl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academy.hubspot.com/lessons/understanding-content-market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valuablecontent.co.uk/blog/how-to-write-services-pages-that-s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wired.co.uk/article/what-is-gdpr-uk-eu-legislation-compliance-summary-fines-2018"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smallbusiness.findlaw.com/business-operations/is-it-ok-to-copy-material-from-a-website.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resolver.co.uk/rights-guide/online-shoppi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1747082"/>
            <a:ext cx="8291945" cy="3180521"/>
          </a:xfrm>
        </p:spPr>
        <p:txBody>
          <a:bodyPr/>
          <a:lstStyle/>
          <a:p>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BMBM4004</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Introduction to the Digital Workplace</a:t>
            </a:r>
            <a:br>
              <a:rPr lang="en-GB" altLang="en-US" sz="3600" dirty="0">
                <a:latin typeface="Arial Rounded MT Bold" charset="0"/>
                <a:ea typeface="Arial Rounded MT Bold" charset="0"/>
                <a:cs typeface="Arial Rounded MT Bold" charset="0"/>
              </a:rPr>
            </a:br>
            <a:r>
              <a:rPr lang="en-GB" altLang="en-US" sz="3600" dirty="0">
                <a:latin typeface="Arial Rounded MT Bold" charset="0"/>
                <a:ea typeface="Arial Rounded MT Bold" charset="0"/>
                <a:cs typeface="Arial Rounded MT Bold" charset="0"/>
              </a:rPr>
              <a:t>Websites</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Touching on Digital Marketing…</a:t>
            </a:r>
          </a:p>
        </p:txBody>
      </p:sp>
      <p:sp>
        <p:nvSpPr>
          <p:cNvPr id="3" name="Content Placeholder 2"/>
          <p:cNvSpPr>
            <a:spLocks noGrp="1"/>
          </p:cNvSpPr>
          <p:nvPr>
            <p:ph idx="1"/>
          </p:nvPr>
        </p:nvSpPr>
        <p:spPr/>
        <p:txBody>
          <a:bodyPr/>
          <a:lstStyle/>
          <a:p>
            <a:r>
              <a:rPr lang="en-GB" dirty="0"/>
              <a:t>Why do organisations need websites?</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extLst>
      <p:ext uri="{BB962C8B-B14F-4D97-AF65-F5344CB8AC3E}">
        <p14:creationId xmlns:p14="http://schemas.microsoft.com/office/powerpoint/2010/main" val="579743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Inbound Marketing</a:t>
            </a:r>
          </a:p>
        </p:txBody>
      </p:sp>
      <p:sp>
        <p:nvSpPr>
          <p:cNvPr id="3" name="Content Placeholder 2"/>
          <p:cNvSpPr>
            <a:spLocks noGrp="1"/>
          </p:cNvSpPr>
          <p:nvPr>
            <p:ph idx="1"/>
          </p:nvPr>
        </p:nvSpPr>
        <p:spPr/>
        <p:txBody>
          <a:bodyPr/>
          <a:lstStyle/>
          <a:p>
            <a:r>
              <a:rPr lang="en-GB">
                <a:hlinkClick r:id="rId2"/>
              </a:rPr>
              <a:t>https://blog.hubspot.com/marketing/need-inbound-marketing-prospects-in-your-database</a:t>
            </a:r>
            <a:endParaRPr lang="en-GB"/>
          </a:p>
          <a:p>
            <a:endParaRPr lang="en-GB"/>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2323108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Chaffey’s 5 S’s</a:t>
            </a:r>
          </a:p>
        </p:txBody>
      </p:sp>
      <p:sp>
        <p:nvSpPr>
          <p:cNvPr id="3" name="Content Placeholder 2"/>
          <p:cNvSpPr>
            <a:spLocks noGrp="1"/>
          </p:cNvSpPr>
          <p:nvPr>
            <p:ph idx="1"/>
          </p:nvPr>
        </p:nvSpPr>
        <p:spPr/>
        <p:txBody>
          <a:bodyPr>
            <a:normAutofit/>
          </a:bodyPr>
          <a:lstStyle/>
          <a:p>
            <a:r>
              <a:rPr lang="en-GB" dirty="0">
                <a:hlinkClick r:id="rId2"/>
              </a:rPr>
              <a:t>5 Goal’s of Digital Marketing </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3106994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 Examples</a:t>
            </a:r>
          </a:p>
        </p:txBody>
      </p:sp>
      <p:sp>
        <p:nvSpPr>
          <p:cNvPr id="3" name="Content Placeholder 2"/>
          <p:cNvSpPr>
            <a:spLocks noGrp="1"/>
          </p:cNvSpPr>
          <p:nvPr>
            <p:ph idx="1"/>
          </p:nvPr>
        </p:nvSpPr>
        <p:spPr/>
        <p:txBody>
          <a:bodyPr/>
          <a:lstStyle/>
          <a:p>
            <a:r>
              <a:rPr lang="en-GB" dirty="0">
                <a:hlinkClick r:id="rId2"/>
              </a:rPr>
              <a:t>Black Circles</a:t>
            </a:r>
            <a:endParaRPr lang="en-GB" dirty="0"/>
          </a:p>
          <a:p>
            <a:r>
              <a:rPr lang="en-GB" dirty="0">
                <a:hlinkClick r:id="rId3"/>
              </a:rPr>
              <a:t>Jordan’s breakfast cereal</a:t>
            </a:r>
            <a:endParaRPr lang="en-GB" dirty="0"/>
          </a:p>
          <a:p>
            <a:r>
              <a:rPr lang="en-GB" dirty="0">
                <a:hlinkClick r:id="rId4"/>
              </a:rPr>
              <a:t>Halfords</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14596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 Page</a:t>
            </a:r>
          </a:p>
        </p:txBody>
      </p:sp>
      <p:sp>
        <p:nvSpPr>
          <p:cNvPr id="3" name="Content Placeholder 2"/>
          <p:cNvSpPr>
            <a:spLocks noGrp="1"/>
          </p:cNvSpPr>
          <p:nvPr>
            <p:ph idx="1"/>
          </p:nvPr>
        </p:nvSpPr>
        <p:spPr/>
        <p:txBody>
          <a:bodyPr/>
          <a:lstStyle/>
          <a:p>
            <a:r>
              <a:rPr lang="en-GB" dirty="0">
                <a:hlinkClick r:id="rId2"/>
              </a:rPr>
              <a:t>What makes a good home page?</a:t>
            </a:r>
            <a:endParaRPr lang="en-GB" dirty="0"/>
          </a:p>
          <a:p>
            <a:pPr lvl="1"/>
            <a:r>
              <a:rPr lang="en-GB" dirty="0"/>
              <a:t>Research and discuss</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242145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Contact Us Page</a:t>
            </a:r>
          </a:p>
        </p:txBody>
      </p:sp>
      <p:sp>
        <p:nvSpPr>
          <p:cNvPr id="3" name="Content Placeholder 2"/>
          <p:cNvSpPr>
            <a:spLocks noGrp="1"/>
          </p:cNvSpPr>
          <p:nvPr>
            <p:ph idx="1"/>
          </p:nvPr>
        </p:nvSpPr>
        <p:spPr/>
        <p:txBody>
          <a:bodyPr/>
          <a:lstStyle/>
          <a:p>
            <a:r>
              <a:rPr lang="en-GB" dirty="0">
                <a:hlinkClick r:id="rId2"/>
              </a:rPr>
              <a:t>What makes a good contact us page?</a:t>
            </a:r>
            <a:endParaRPr lang="en-GB" dirty="0"/>
          </a:p>
          <a:p>
            <a:pPr lvl="1"/>
            <a:r>
              <a:rPr lang="en-GB" dirty="0"/>
              <a:t>Research and discuss</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4281406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Us Page</a:t>
            </a:r>
          </a:p>
        </p:txBody>
      </p:sp>
      <p:sp>
        <p:nvSpPr>
          <p:cNvPr id="3" name="Content Placeholder 2"/>
          <p:cNvSpPr>
            <a:spLocks noGrp="1"/>
          </p:cNvSpPr>
          <p:nvPr>
            <p:ph idx="1"/>
          </p:nvPr>
        </p:nvSpPr>
        <p:spPr/>
        <p:txBody>
          <a:bodyPr/>
          <a:lstStyle/>
          <a:p>
            <a:r>
              <a:rPr lang="en-GB" dirty="0">
                <a:hlinkClick r:id="rId2"/>
              </a:rPr>
              <a:t>What makes a good about us page?</a:t>
            </a:r>
            <a:endParaRPr lang="en-GB" dirty="0"/>
          </a:p>
          <a:p>
            <a:pPr lvl="1"/>
            <a:r>
              <a:rPr lang="en-GB" dirty="0"/>
              <a:t>Research and discuss</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3456626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 Marketing</a:t>
            </a:r>
          </a:p>
        </p:txBody>
      </p:sp>
      <p:sp>
        <p:nvSpPr>
          <p:cNvPr id="3" name="Content Placeholder 2"/>
          <p:cNvSpPr>
            <a:spLocks noGrp="1"/>
          </p:cNvSpPr>
          <p:nvPr>
            <p:ph idx="1"/>
          </p:nvPr>
        </p:nvSpPr>
        <p:spPr/>
        <p:txBody>
          <a:bodyPr/>
          <a:lstStyle/>
          <a:p>
            <a:r>
              <a:rPr lang="en-GB" dirty="0">
                <a:hlinkClick r:id="rId2"/>
              </a:rPr>
              <a:t>From </a:t>
            </a:r>
            <a:r>
              <a:rPr lang="en-GB" dirty="0" err="1">
                <a:hlinkClick r:id="rId2"/>
              </a:rPr>
              <a:t>Hubspot</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447183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Services Page</a:t>
            </a:r>
          </a:p>
        </p:txBody>
      </p:sp>
      <p:sp>
        <p:nvSpPr>
          <p:cNvPr id="3" name="Content Placeholder 2"/>
          <p:cNvSpPr>
            <a:spLocks noGrp="1"/>
          </p:cNvSpPr>
          <p:nvPr>
            <p:ph idx="1"/>
          </p:nvPr>
        </p:nvSpPr>
        <p:spPr/>
        <p:txBody>
          <a:bodyPr/>
          <a:lstStyle/>
          <a:p>
            <a:r>
              <a:rPr lang="en-GB" dirty="0">
                <a:hlinkClick r:id="rId2"/>
              </a:rPr>
              <a:t>What makes a good services page?</a:t>
            </a:r>
            <a:endParaRPr lang="en-GB" dirty="0"/>
          </a:p>
          <a:p>
            <a:pPr lvl="1"/>
            <a:r>
              <a:rPr lang="en-GB" dirty="0"/>
              <a:t>Research and discuss</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57217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you website legal?</a:t>
            </a:r>
          </a:p>
        </p:txBody>
      </p:sp>
      <p:sp>
        <p:nvSpPr>
          <p:cNvPr id="3" name="Content Placeholder 2"/>
          <p:cNvSpPr>
            <a:spLocks noGrp="1"/>
          </p:cNvSpPr>
          <p:nvPr>
            <p:ph idx="1"/>
          </p:nvPr>
        </p:nvSpPr>
        <p:spPr/>
        <p:txBody>
          <a:bodyPr/>
          <a:lstStyle/>
          <a:p>
            <a:r>
              <a:rPr lang="en-GB" dirty="0"/>
              <a:t>Business websites must adhere to rules set out under UK and EU law</a:t>
            </a:r>
          </a:p>
          <a:p>
            <a:endParaRPr lang="en-GB" dirty="0"/>
          </a:p>
          <a:p>
            <a:r>
              <a:rPr lang="en-GB" dirty="0"/>
              <a:t>Legal requirements…</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2772112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Registered information </a:t>
            </a:r>
            <a:endParaRPr lang="en-GB" dirty="0"/>
          </a:p>
        </p:txBody>
      </p:sp>
      <p:sp>
        <p:nvSpPr>
          <p:cNvPr id="3" name="Content Placeholder 2"/>
          <p:cNvSpPr>
            <a:spLocks noGrp="1"/>
          </p:cNvSpPr>
          <p:nvPr>
            <p:ph idx="1"/>
          </p:nvPr>
        </p:nvSpPr>
        <p:spPr/>
        <p:txBody>
          <a:bodyPr/>
          <a:lstStyle/>
          <a:p>
            <a:r>
              <a:rPr lang="en-GB" dirty="0"/>
              <a:t>For a UK registered business, the website needs to display the Company Information i.e. the business name, place of registration, registered number, registered office address and if it is a member of a trade association. For sole traders and partnerships, the address of the principle place of business must be displayed.</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spTree>
    <p:extLst>
      <p:ext uri="{BB962C8B-B14F-4D97-AF65-F5344CB8AC3E}">
        <p14:creationId xmlns:p14="http://schemas.microsoft.com/office/powerpoint/2010/main" val="1973906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Cookies</a:t>
            </a:r>
          </a:p>
        </p:txBody>
      </p:sp>
      <p:sp>
        <p:nvSpPr>
          <p:cNvPr id="3" name="Content Placeholder 2"/>
          <p:cNvSpPr>
            <a:spLocks noGrp="1"/>
          </p:cNvSpPr>
          <p:nvPr>
            <p:ph idx="1"/>
          </p:nvPr>
        </p:nvSpPr>
        <p:spPr/>
        <p:txBody>
          <a:bodyPr/>
          <a:lstStyle/>
          <a:p>
            <a:r>
              <a:rPr lang="en-GB" dirty="0"/>
              <a:t>Recent legislation changes have meant that websites must require user consent to leave cookies on the visitor’s computer unless the cookie is a necessary requirement for the website to function (e.g. shopping cart cookies).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Tree>
    <p:extLst>
      <p:ext uri="{BB962C8B-B14F-4D97-AF65-F5344CB8AC3E}">
        <p14:creationId xmlns:p14="http://schemas.microsoft.com/office/powerpoint/2010/main" val="3505546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Privacy Policy</a:t>
            </a:r>
            <a:endParaRPr lang="en-GB" dirty="0"/>
          </a:p>
        </p:txBody>
      </p:sp>
      <p:sp>
        <p:nvSpPr>
          <p:cNvPr id="3" name="Content Placeholder 2"/>
          <p:cNvSpPr>
            <a:spLocks noGrp="1"/>
          </p:cNvSpPr>
          <p:nvPr>
            <p:ph idx="1"/>
          </p:nvPr>
        </p:nvSpPr>
        <p:spPr/>
        <p:txBody>
          <a:bodyPr/>
          <a:lstStyle/>
          <a:p>
            <a:r>
              <a:rPr lang="en-GB" dirty="0"/>
              <a:t>A Privacy policy or data protection notice must be displayed on the website if data is processed and must inform the user what the data is used for and that it is compliant with the GDPR 2018. The Privacy Policy must also explain what cookies will be created and their purpose.</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Tree>
    <p:extLst>
      <p:ext uri="{BB962C8B-B14F-4D97-AF65-F5344CB8AC3E}">
        <p14:creationId xmlns:p14="http://schemas.microsoft.com/office/powerpoint/2010/main" val="2315348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GDPR</a:t>
            </a:r>
          </a:p>
        </p:txBody>
      </p:sp>
      <p:sp>
        <p:nvSpPr>
          <p:cNvPr id="3" name="Content Placeholder 2"/>
          <p:cNvSpPr>
            <a:spLocks noGrp="1"/>
          </p:cNvSpPr>
          <p:nvPr>
            <p:ph idx="1"/>
          </p:nvPr>
        </p:nvSpPr>
        <p:spPr/>
        <p:txBody>
          <a:bodyPr/>
          <a:lstStyle/>
          <a:p>
            <a:r>
              <a:rPr lang="en-GB" dirty="0">
                <a:hlinkClick r:id="rId2"/>
              </a:rPr>
              <a:t>GDPR in a little more detail</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Tree>
    <p:extLst>
      <p:ext uri="{BB962C8B-B14F-4D97-AF65-F5344CB8AC3E}">
        <p14:creationId xmlns:p14="http://schemas.microsoft.com/office/powerpoint/2010/main" val="1244316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sz="3600" b="1" dirty="0"/>
            </a:br>
            <a:r>
              <a:rPr lang="en-GB" sz="3600" b="1" dirty="0"/>
              <a:t>Disability Discrimination Act 1995 (now the Equality Act 2010):</a:t>
            </a:r>
            <a:br>
              <a:rPr lang="en-GB" b="1" dirty="0"/>
            </a:br>
            <a:endParaRPr lang="en-GB" dirty="0"/>
          </a:p>
        </p:txBody>
      </p:sp>
      <p:sp>
        <p:nvSpPr>
          <p:cNvPr id="3" name="Content Placeholder 2"/>
          <p:cNvSpPr>
            <a:spLocks noGrp="1"/>
          </p:cNvSpPr>
          <p:nvPr>
            <p:ph idx="1"/>
          </p:nvPr>
        </p:nvSpPr>
        <p:spPr/>
        <p:txBody>
          <a:bodyPr/>
          <a:lstStyle/>
          <a:p>
            <a:r>
              <a:rPr lang="en-GB" dirty="0"/>
              <a:t>All website owners must make sure their content is available to all users – for example the visually impaired – failure to comply may be considered ‘unlawful disability discrimination’.</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16</a:t>
            </a:fld>
            <a:endParaRPr lang="en-GB"/>
          </a:p>
        </p:txBody>
      </p:sp>
    </p:spTree>
    <p:extLst>
      <p:ext uri="{BB962C8B-B14F-4D97-AF65-F5344CB8AC3E}">
        <p14:creationId xmlns:p14="http://schemas.microsoft.com/office/powerpoint/2010/main" val="3958795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Disclaimer</a:t>
            </a:r>
            <a:endParaRPr lang="en-GB" dirty="0"/>
          </a:p>
        </p:txBody>
      </p:sp>
      <p:sp>
        <p:nvSpPr>
          <p:cNvPr id="3" name="Content Placeholder 2"/>
          <p:cNvSpPr>
            <a:spLocks noGrp="1"/>
          </p:cNvSpPr>
          <p:nvPr>
            <p:ph idx="1"/>
          </p:nvPr>
        </p:nvSpPr>
        <p:spPr/>
        <p:txBody>
          <a:bodyPr/>
          <a:lstStyle/>
          <a:p>
            <a:r>
              <a:rPr lang="en-GB" dirty="0"/>
              <a:t>Visitors to a website can use the information published on it to the extent stipulated in the disclaimer. This document should also state that the website owner does not accept any liability that may arise from using or downloading information from the website.</a:t>
            </a:r>
            <a:br>
              <a:rPr lang="en-GB" dirty="0"/>
            </a:b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17</a:t>
            </a:fld>
            <a:endParaRPr lang="en-GB"/>
          </a:p>
        </p:txBody>
      </p:sp>
    </p:spTree>
    <p:extLst>
      <p:ext uri="{BB962C8B-B14F-4D97-AF65-F5344CB8AC3E}">
        <p14:creationId xmlns:p14="http://schemas.microsoft.com/office/powerpoint/2010/main" val="2906221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Terms &amp; Conditions</a:t>
            </a:r>
            <a:endParaRPr lang="en-GB" dirty="0"/>
          </a:p>
        </p:txBody>
      </p:sp>
      <p:sp>
        <p:nvSpPr>
          <p:cNvPr id="3" name="Content Placeholder 2"/>
          <p:cNvSpPr>
            <a:spLocks noGrp="1"/>
          </p:cNvSpPr>
          <p:nvPr>
            <p:ph idx="1"/>
          </p:nvPr>
        </p:nvSpPr>
        <p:spPr/>
        <p:txBody>
          <a:bodyPr>
            <a:normAutofit fontScale="62500" lnSpcReduction="20000"/>
          </a:bodyPr>
          <a:lstStyle/>
          <a:p>
            <a:r>
              <a:rPr lang="en-GB" dirty="0"/>
              <a:t>Terms, along with a Delivery and Returns Policy are all required as part of the Consumer Protection (Distance Selling) Regulations and Electronic Commerce Regulations (EC Directive). These terms must state: </a:t>
            </a:r>
          </a:p>
          <a:p>
            <a:pPr lvl="1"/>
            <a:r>
              <a:rPr lang="en-GB" dirty="0"/>
              <a:t>Identity of the supplier and address</a:t>
            </a:r>
          </a:p>
          <a:p>
            <a:pPr lvl="1"/>
            <a:r>
              <a:rPr lang="en-GB" dirty="0"/>
              <a:t>A description of the service</a:t>
            </a:r>
          </a:p>
          <a:p>
            <a:pPr lvl="1"/>
            <a:r>
              <a:rPr lang="en-GB" dirty="0"/>
              <a:t>The contract price inclusive of taxes</a:t>
            </a:r>
          </a:p>
          <a:p>
            <a:pPr lvl="1"/>
            <a:r>
              <a:rPr lang="en-GB" dirty="0"/>
              <a:t>Delivery costs (if applicable)</a:t>
            </a:r>
          </a:p>
          <a:p>
            <a:pPr lvl="1"/>
            <a:r>
              <a:rPr lang="en-GB" dirty="0"/>
              <a:t>Payment and delivery arrangement</a:t>
            </a:r>
          </a:p>
          <a:p>
            <a:pPr lvl="1"/>
            <a:r>
              <a:rPr lang="en-GB" dirty="0"/>
              <a:t>Notification of the right of cancellation</a:t>
            </a:r>
          </a:p>
          <a:p>
            <a:pPr lvl="1"/>
            <a:r>
              <a:rPr lang="en-GB" dirty="0"/>
              <a:t>The cost of the means of communication by which the contract is to be concluded (e.g. premium rate telephone numbers)</a:t>
            </a:r>
          </a:p>
          <a:p>
            <a:pPr lvl="1"/>
            <a:r>
              <a:rPr lang="en-GB" dirty="0"/>
              <a:t>The period for which the terms are available</a:t>
            </a:r>
          </a:p>
          <a:p>
            <a:pPr lvl="1"/>
            <a:r>
              <a:rPr lang="en-GB" dirty="0"/>
              <a:t>Minimum duration of the contract, where it is not of one-off performance</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18</a:t>
            </a:fld>
            <a:endParaRPr lang="en-GB"/>
          </a:p>
        </p:txBody>
      </p:sp>
    </p:spTree>
    <p:extLst>
      <p:ext uri="{BB962C8B-B14F-4D97-AF65-F5344CB8AC3E}">
        <p14:creationId xmlns:p14="http://schemas.microsoft.com/office/powerpoint/2010/main" val="2580574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EU Anti Spam Laws</a:t>
            </a:r>
            <a:endParaRPr lang="en-GB" dirty="0"/>
          </a:p>
        </p:txBody>
      </p:sp>
      <p:sp>
        <p:nvSpPr>
          <p:cNvPr id="3" name="Content Placeholder 2"/>
          <p:cNvSpPr>
            <a:spLocks noGrp="1"/>
          </p:cNvSpPr>
          <p:nvPr>
            <p:ph idx="1"/>
          </p:nvPr>
        </p:nvSpPr>
        <p:spPr/>
        <p:txBody>
          <a:bodyPr/>
          <a:lstStyle/>
          <a:p>
            <a:r>
              <a:rPr lang="en-GB" dirty="0"/>
              <a:t>To conform to EU Anti Spam Laws, ensure that email lists are only of ‘opt-in’ email addresses, and always include an ‘opt-out’ instruction on all marketing emails.</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19</a:t>
            </a:fld>
            <a:endParaRPr lang="en-GB"/>
          </a:p>
        </p:txBody>
      </p:sp>
    </p:spTree>
    <p:extLst>
      <p:ext uri="{BB962C8B-B14F-4D97-AF65-F5344CB8AC3E}">
        <p14:creationId xmlns:p14="http://schemas.microsoft.com/office/powerpoint/2010/main" val="10394264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Copyright</a:t>
            </a:r>
          </a:p>
        </p:txBody>
      </p:sp>
      <p:sp>
        <p:nvSpPr>
          <p:cNvPr id="3" name="Content Placeholder 2"/>
          <p:cNvSpPr>
            <a:spLocks noGrp="1"/>
          </p:cNvSpPr>
          <p:nvPr>
            <p:ph idx="1"/>
          </p:nvPr>
        </p:nvSpPr>
        <p:spPr/>
        <p:txBody>
          <a:bodyPr/>
          <a:lstStyle/>
          <a:p>
            <a:r>
              <a:rPr lang="en-GB" dirty="0">
                <a:hlinkClick r:id="rId2"/>
              </a:rPr>
              <a:t>Copyright</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20</a:t>
            </a:fld>
            <a:endParaRPr lang="en-GB"/>
          </a:p>
        </p:txBody>
      </p:sp>
    </p:spTree>
    <p:extLst>
      <p:ext uri="{BB962C8B-B14F-4D97-AF65-F5344CB8AC3E}">
        <p14:creationId xmlns:p14="http://schemas.microsoft.com/office/powerpoint/2010/main" val="1621700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Consumer Rights Online</a:t>
            </a:r>
          </a:p>
        </p:txBody>
      </p:sp>
      <p:sp>
        <p:nvSpPr>
          <p:cNvPr id="3" name="Content Placeholder 2"/>
          <p:cNvSpPr>
            <a:spLocks noGrp="1"/>
          </p:cNvSpPr>
          <p:nvPr>
            <p:ph idx="1"/>
          </p:nvPr>
        </p:nvSpPr>
        <p:spPr/>
        <p:txBody>
          <a:bodyPr/>
          <a:lstStyle/>
          <a:p>
            <a:r>
              <a:rPr lang="en-GB" dirty="0">
                <a:hlinkClick r:id="rId2"/>
              </a:rPr>
              <a:t>Online Rights</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17680061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C186-923D-464C-8683-30B3CBEDFE70}"/>
              </a:ext>
            </a:extLst>
          </p:cNvPr>
          <p:cNvSpPr>
            <a:spLocks noGrp="1"/>
          </p:cNvSpPr>
          <p:nvPr>
            <p:ph type="title"/>
          </p:nvPr>
        </p:nvSpPr>
        <p:spPr/>
        <p:txBody>
          <a:bodyPr/>
          <a:lstStyle/>
          <a:p>
            <a:r>
              <a:rPr lang="en-GB" dirty="0"/>
              <a:t>Blogs: Reminder</a:t>
            </a:r>
          </a:p>
        </p:txBody>
      </p:sp>
      <p:sp>
        <p:nvSpPr>
          <p:cNvPr id="3" name="Content Placeholder 2">
            <a:extLst>
              <a:ext uri="{FF2B5EF4-FFF2-40B4-BE49-F238E27FC236}">
                <a16:creationId xmlns:a16="http://schemas.microsoft.com/office/drawing/2014/main" id="{A5A0C4CE-C450-494B-B954-C7F9BAFC604C}"/>
              </a:ext>
            </a:extLst>
          </p:cNvPr>
          <p:cNvSpPr>
            <a:spLocks noGrp="1"/>
          </p:cNvSpPr>
          <p:nvPr>
            <p:ph idx="1"/>
          </p:nvPr>
        </p:nvSpPr>
        <p:spPr/>
        <p:txBody>
          <a:bodyPr/>
          <a:lstStyle/>
          <a:p>
            <a:r>
              <a:rPr lang="en-GB" dirty="0"/>
              <a:t>Reflect on the lessons</a:t>
            </a:r>
          </a:p>
          <a:p>
            <a:r>
              <a:rPr lang="en-GB" dirty="0"/>
              <a:t>Use snappy headlines</a:t>
            </a:r>
          </a:p>
          <a:p>
            <a:r>
              <a:rPr lang="en-GB" dirty="0"/>
              <a:t>Use photos and diagrams</a:t>
            </a:r>
          </a:p>
          <a:p>
            <a:r>
              <a:rPr lang="en-GB" dirty="0"/>
              <a:t>Use links to other websites</a:t>
            </a:r>
          </a:p>
          <a:p>
            <a:r>
              <a:rPr lang="en-GB" dirty="0"/>
              <a:t>Each person on team needs to blog (1500 words in total)</a:t>
            </a:r>
          </a:p>
          <a:p>
            <a:endParaRPr lang="en-GB" dirty="0"/>
          </a:p>
        </p:txBody>
      </p:sp>
      <p:sp>
        <p:nvSpPr>
          <p:cNvPr id="4" name="Slide Number Placeholder 3">
            <a:extLst>
              <a:ext uri="{FF2B5EF4-FFF2-40B4-BE49-F238E27FC236}">
                <a16:creationId xmlns:a16="http://schemas.microsoft.com/office/drawing/2014/main" id="{48FFDB2F-21A2-4CF6-9BAF-A6225661E0D4}"/>
              </a:ext>
            </a:extLst>
          </p:cNvPr>
          <p:cNvSpPr>
            <a:spLocks noGrp="1"/>
          </p:cNvSpPr>
          <p:nvPr>
            <p:ph type="sldNum" sz="quarter" idx="12"/>
          </p:nvPr>
        </p:nvSpPr>
        <p:spPr/>
        <p:txBody>
          <a:bodyPr/>
          <a:lstStyle/>
          <a:p>
            <a:pPr>
              <a:defRPr/>
            </a:pPr>
            <a:fld id="{198FFD23-A562-4633-A2B6-B3E5DF7E1AF8}" type="slidenum">
              <a:rPr lang="en-GB" smtClean="0"/>
              <a:pPr>
                <a:defRPr/>
              </a:pPr>
              <a:t>22</a:t>
            </a:fld>
            <a:endParaRPr lang="en-GB"/>
          </a:p>
        </p:txBody>
      </p:sp>
    </p:spTree>
    <p:extLst>
      <p:ext uri="{BB962C8B-B14F-4D97-AF65-F5344CB8AC3E}">
        <p14:creationId xmlns:p14="http://schemas.microsoft.com/office/powerpoint/2010/main" val="518899120"/>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6C45BFA6-55E3-45EA-BA39-EEF01118CB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65184DA-0349-45D2-8DFF-557E329E9070}">
  <ds:schemaRefs>
    <ds:schemaRef ds:uri="http://schemas.microsoft.com/office/2006/metadata/properties"/>
    <ds:schemaRef ds:uri="http://www.w3.org/XML/1998/namespace"/>
    <ds:schemaRef ds:uri="http://schemas.microsoft.com/office/2006/documentManagement/types"/>
    <ds:schemaRef ds:uri="http://purl.org/dc/elements/1.1/"/>
    <ds:schemaRef ds:uri="http://purl.org/dc/terms/"/>
    <ds:schemaRef ds:uri="f66716c4-314f-46c1-b01e-5a44c61897d8"/>
    <ds:schemaRef ds:uri="a908d394-d138-480e-87a3-ff44c37f991a"/>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4922</TotalTime>
  <Words>575</Words>
  <Application>Microsoft Office PowerPoint</Application>
  <PresentationFormat>On-screen Show (4:3)</PresentationFormat>
  <Paragraphs>85</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 Rounded MT Bold</vt:lpstr>
      <vt:lpstr>Calibri</vt:lpstr>
      <vt:lpstr>Corbel</vt:lpstr>
      <vt:lpstr>Myriad Pro</vt:lpstr>
      <vt:lpstr>Trebuchet MS</vt:lpstr>
      <vt:lpstr>SftWP July 15</vt:lpstr>
      <vt:lpstr> BMBM4004  Introduction to the Digital Workplace Websites  </vt:lpstr>
      <vt:lpstr>Touching on Digital Marketing…</vt:lpstr>
      <vt:lpstr>Inbound Marketing</vt:lpstr>
      <vt:lpstr>Chaffey’s 5 S’s</vt:lpstr>
      <vt:lpstr>Website Examples</vt:lpstr>
      <vt:lpstr>Home Page</vt:lpstr>
      <vt:lpstr>Contact Us Page</vt:lpstr>
      <vt:lpstr>About Us Page</vt:lpstr>
      <vt:lpstr>Content Marketing</vt:lpstr>
      <vt:lpstr>Services Page</vt:lpstr>
      <vt:lpstr>Is you website legal?</vt:lpstr>
      <vt:lpstr>Registered information </vt:lpstr>
      <vt:lpstr>Cookies</vt:lpstr>
      <vt:lpstr>Privacy Policy</vt:lpstr>
      <vt:lpstr>GDPR</vt:lpstr>
      <vt:lpstr> Disability Discrimination Act 1995 (now the Equality Act 2010): </vt:lpstr>
      <vt:lpstr>Disclaimer</vt:lpstr>
      <vt:lpstr>Terms &amp; Conditions</vt:lpstr>
      <vt:lpstr>EU Anti Spam Laws</vt:lpstr>
      <vt:lpstr>Copyright</vt:lpstr>
      <vt:lpstr>Consumer Rights Online</vt:lpstr>
      <vt:lpstr>Blogs: Reminder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Workshop 1</dc:title>
  <dc:creator>Sian Harris</dc:creator>
  <cp:lastModifiedBy>Christopher Thomas (IMH)</cp:lastModifiedBy>
  <cp:revision>115</cp:revision>
  <dcterms:modified xsi:type="dcterms:W3CDTF">2019-11-04T16:02:39Z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