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836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10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316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740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98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765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975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823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97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516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523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967B7-8F83-4DBC-B4CC-09904A693BB5}" type="datetimeFigureOut">
              <a:rPr lang="en-GB" smtClean="0"/>
              <a:t>10/02/2017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F94A74-63AB-45A5-B741-36129E89F5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135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Diving (Safety Considerations)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height of the swimmer.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weight of the swimmer.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amount of thrust that the swimmer generates at take off.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height of the starting place above the water level.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use of hands and arms both above and below the water.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width of the pool.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clarity of water.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presence of other swimmers in the diving area.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Uncontrolled or random entries</a:t>
            </a:r>
          </a:p>
        </p:txBody>
      </p:sp>
    </p:spTree>
    <p:extLst>
      <p:ext uri="{BB962C8B-B14F-4D97-AF65-F5344CB8AC3E}">
        <p14:creationId xmlns:p14="http://schemas.microsoft.com/office/powerpoint/2010/main" val="345267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Rules and Procedures for Diving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Swimming teachers should avoid touching children who are learning to dive however much they want to put them in the correct position. 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Diving and jumping areas should be separate from swimming areas.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Goggles should not be worn for initial practices.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Swimmers should be warned about going depths greater than 1.5 m due to increased pressure on the ears.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Limit the number of  learners entering the water at the same time.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Make sure the water is clear of swimmers before entering.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Learners taught to swim out of diving area quickly.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 running entries.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Toes must grip the side to avoid slipping.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Hands always lead entry.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Hats should be worn or long hair tied back.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66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Depth of Water and Forward Clearance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ASA and STA advocate that for both adults and children the water depth should be at least a learners full standing height plus arms and fingers fully extended.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However a lot of modern day pools may not be able to provide this depth for some adults and tall children.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majority of modern pools have a deep end of only 1.8m - 2.0m depth.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 a result of the above, the recommendation is that the teaching of diving </a:t>
            </a:r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should not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 carried out in water less than 1.8m and a forward clearance of 7.6m.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At 1.8m the dives should be flat racing style dives.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Once competent in diving a flat style dive in 1.8m depth they can progress to performing a flat racing dive in 1.5m.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is recommended as far as possible that races are started at the deep end of the pool.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091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Dive Analysis.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When analysing a learner performing a dive the following headings are used:</a:t>
            </a:r>
          </a:p>
          <a:p>
            <a:r>
              <a:rPr lang="en-GB" sz="20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Stance</a:t>
            </a:r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position prior to take off .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should be balanced, relaxed, stomach held in, bottom squeezed and toes gripping the edge</a:t>
            </a:r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0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Take off </a:t>
            </a:r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Initial launch before feet leave the side.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strong push is required to overcome inertia and create forward rotation. The knees bend and straighten with a push through the hips. The arms swing to transfer the momentum of the weight of the body forward.</a:t>
            </a:r>
          </a:p>
          <a:p>
            <a:r>
              <a:rPr lang="en-GB" sz="20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Flight</a:t>
            </a:r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When the body is free in the air.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body should be stretched and streamlined with head squeezed between arms and hands clasped together. </a:t>
            </a:r>
          </a:p>
          <a:p>
            <a:r>
              <a:rPr lang="en-GB" sz="20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Entry</a:t>
            </a:r>
            <a:r>
              <a:rPr lang="en-GB" sz="20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Final part of dive.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entry should be shallow with hands entering first and rest of the body following. Clean entry with little water disturbance.</a:t>
            </a:r>
          </a:p>
          <a:p>
            <a:r>
              <a:rPr lang="en-GB" sz="2000" b="1" i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Glide</a:t>
            </a:r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Transition into swimming stroke.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depend on stroke being swum.</a:t>
            </a:r>
          </a:p>
          <a:p>
            <a:endParaRPr lang="en-GB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764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Shallow Water Practices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Shallow water practices, which must be mastered before attempting to teach children poolside entries, include:</a:t>
            </a: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Blowing out bubbles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being comfortable remaining on the pool bottom.</a:t>
            </a:r>
          </a:p>
          <a:p>
            <a:pPr marL="0" indent="0">
              <a:buNone/>
            </a:pP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Pushing and gliding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from pool wall; to pool floor; through a hoop.</a:t>
            </a:r>
          </a:p>
          <a:p>
            <a:pPr marL="0" indent="0">
              <a:buNone/>
            </a:pP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Picking up sinkers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from the pool floor.</a:t>
            </a:r>
          </a:p>
          <a:p>
            <a:pPr marL="0" indent="0">
              <a:buNone/>
            </a:pP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Forward and backward somersaults.</a:t>
            </a:r>
          </a:p>
          <a:p>
            <a:pPr marL="0" indent="0">
              <a:buNone/>
            </a:pPr>
            <a:endParaRPr lang="en-GB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Handstands.</a:t>
            </a:r>
          </a:p>
          <a:p>
            <a:endParaRPr lang="en-GB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0947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Dive progressions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Sitting Dive</a:t>
            </a:r>
          </a:p>
          <a:p>
            <a:pPr marL="0" indent="0">
              <a:buNone/>
            </a:pPr>
            <a:endParaRPr lang="en-GB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Kneeling Dive</a:t>
            </a:r>
          </a:p>
          <a:p>
            <a:pPr marL="0" indent="0">
              <a:buNone/>
            </a:pPr>
            <a:endParaRPr lang="en-GB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Squat Dive</a:t>
            </a:r>
          </a:p>
          <a:p>
            <a:pPr marL="0" indent="0">
              <a:buNone/>
            </a:pPr>
            <a:endParaRPr lang="en-GB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Crouch Dive</a:t>
            </a:r>
          </a:p>
          <a:p>
            <a:pPr marL="0" indent="0">
              <a:buNone/>
            </a:pPr>
            <a:endParaRPr lang="en-GB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Lunge Dive </a:t>
            </a:r>
          </a:p>
          <a:p>
            <a:pPr marL="0" indent="0">
              <a:buNone/>
            </a:pPr>
            <a:endParaRPr lang="en-GB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Plunge Dive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658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Sitting Dive</a:t>
            </a:r>
            <a:endParaRPr lang="en-GB" sz="3600" b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475656" y="1748631"/>
            <a:ext cx="5834781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5691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Kneeling Dive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619672" y="1748631"/>
            <a:ext cx="5657428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8426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Squat Dive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 bwMode="auto">
          <a:xfrm>
            <a:off x="1495037" y="2471766"/>
            <a:ext cx="6153925" cy="2782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7591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Crouch Dive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691680" y="1748631"/>
            <a:ext cx="5585420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7432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Lunge Dive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547664" y="1748631"/>
            <a:ext cx="5976664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0540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Plunge Dive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2267744" y="1412776"/>
            <a:ext cx="468052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5248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624</Words>
  <Application>Microsoft Office PowerPoint</Application>
  <PresentationFormat>On-screen Show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Diving (Safety Considerations)</vt:lpstr>
      <vt:lpstr>Rules and Procedures for Diving</vt:lpstr>
      <vt:lpstr>Depth of Water and Forward Clearance</vt:lpstr>
      <vt:lpstr>Dive Analysis.</vt:lpstr>
      <vt:lpstr>Shallow Water Practices</vt:lpstr>
      <vt:lpstr>Dive progressions</vt:lpstr>
      <vt:lpstr>Sitting Dive</vt:lpstr>
      <vt:lpstr>Kneeling Dive</vt:lpstr>
      <vt:lpstr>Squat Dive</vt:lpstr>
      <vt:lpstr>Crouch Dive</vt:lpstr>
      <vt:lpstr>Lunge Dive</vt:lpstr>
      <vt:lpstr>Plunge Dive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Diving (Safety Considerations)</dc:title>
  <dc:creator>Administrator</dc:creator>
  <cp:lastModifiedBy>Administrator</cp:lastModifiedBy>
  <cp:revision>25</cp:revision>
  <dcterms:created xsi:type="dcterms:W3CDTF">2017-02-08T10:39:47Z</dcterms:created>
  <dcterms:modified xsi:type="dcterms:W3CDTF">2017-02-10T13:12:41Z</dcterms:modified>
</cp:coreProperties>
</file>