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handoutMasterIdLst>
    <p:handoutMasterId r:id="rId24"/>
  </p:handoutMasterIdLst>
  <p:sldIdLst>
    <p:sldId id="321" r:id="rId2"/>
    <p:sldId id="512" r:id="rId3"/>
    <p:sldId id="393" r:id="rId4"/>
    <p:sldId id="382" r:id="rId5"/>
    <p:sldId id="465" r:id="rId6"/>
    <p:sldId id="400" r:id="rId7"/>
    <p:sldId id="420" r:id="rId8"/>
    <p:sldId id="514" r:id="rId9"/>
    <p:sldId id="440" r:id="rId10"/>
    <p:sldId id="446" r:id="rId11"/>
    <p:sldId id="515" r:id="rId12"/>
    <p:sldId id="516" r:id="rId13"/>
    <p:sldId id="517" r:id="rId14"/>
    <p:sldId id="543" r:id="rId15"/>
    <p:sldId id="461" r:id="rId16"/>
    <p:sldId id="470" r:id="rId17"/>
    <p:sldId id="547" r:id="rId18"/>
    <p:sldId id="471" r:id="rId19"/>
    <p:sldId id="469" r:id="rId20"/>
    <p:sldId id="548" r:id="rId21"/>
    <p:sldId id="438" r:id="rId22"/>
  </p:sldIdLst>
  <p:sldSz cx="9144000" cy="6858000" type="screen4x3"/>
  <p:notesSz cx="9363075" cy="707707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141" userDrawn="1">
          <p15:clr>
            <a:srgbClr val="A4A3A4"/>
          </p15:clr>
        </p15:guide>
        <p15:guide id="2" pos="3127" userDrawn="1">
          <p15:clr>
            <a:srgbClr val="A4A3A4"/>
          </p15:clr>
        </p15:guide>
        <p15:guide id="3" orient="horz" pos="2229">
          <p15:clr>
            <a:srgbClr val="A4A3A4"/>
          </p15:clr>
        </p15:guide>
        <p15:guide id="4" pos="2949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raham Howe" initials="GH" lastIdx="1" clrIdx="0"/>
  <p:cmAuthor id="2" name="Howard Davies" initials="HD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hiddenSlides="1"/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182D"/>
    <a:srgbClr val="E4032E"/>
    <a:srgbClr val="FFFFCC"/>
    <a:srgbClr val="FF00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12" autoAdjust="0"/>
    <p:restoredTop sz="79565" autoAdjust="0"/>
  </p:normalViewPr>
  <p:slideViewPr>
    <p:cSldViewPr snapToGrid="0" snapToObjects="1">
      <p:cViewPr varScale="1">
        <p:scale>
          <a:sx n="90" d="100"/>
          <a:sy n="90" d="100"/>
        </p:scale>
        <p:origin x="208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917"/>
    </p:cViewPr>
  </p:sorterViewPr>
  <p:notesViewPr>
    <p:cSldViewPr snapToGrid="0" snapToObjects="1">
      <p:cViewPr varScale="1">
        <p:scale>
          <a:sx n="90" d="100"/>
          <a:sy n="90" d="100"/>
        </p:scale>
        <p:origin x="-1747" y="-72"/>
      </p:cViewPr>
      <p:guideLst>
        <p:guide orient="horz" pos="2141"/>
        <p:guide pos="3127"/>
        <p:guide orient="horz" pos="2229"/>
        <p:guide pos="2949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32" Type="http://schemas.openxmlformats.org/officeDocument/2006/relationships/customXml" Target="../customXml/item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customXml" Target="../customXml/item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openxmlformats.org/officeDocument/2006/relationships/customXml" Target="../customXml/item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4056895" cy="354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t" anchorCtr="0" compatLnSpc="1">
            <a:prstTxWarp prst="textNoShape">
              <a:avLst/>
            </a:prstTxWarp>
          </a:bodyPr>
          <a:lstStyle>
            <a:lvl1pPr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303991" y="0"/>
            <a:ext cx="4056895" cy="354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2" y="6720563"/>
            <a:ext cx="4056895" cy="355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b" anchorCtr="0" compatLnSpc="1">
            <a:prstTxWarp prst="textNoShape">
              <a:avLst/>
            </a:prstTxWarp>
          </a:bodyPr>
          <a:lstStyle>
            <a:lvl1pPr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303991" y="6720563"/>
            <a:ext cx="4056895" cy="355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9452C99-4959-E940-8F7B-5557E0AFCF0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5680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4309155" y="502436"/>
            <a:ext cx="4770915" cy="633828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8" name="Slide Image Placeholder 7">
            <a:extLst>
              <a:ext uri="{FF2B5EF4-FFF2-40B4-BE49-F238E27FC236}">
                <a16:creationId xmlns:a16="http://schemas.microsoft.com/office/drawing/2014/main" id="{D3087D35-FBB4-BD4B-AB19-21D35883755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41275" y="501650"/>
            <a:ext cx="4427538" cy="3321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F7EFE-092A-F94E-A667-2C8EDDF76D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7287915" y="6905186"/>
            <a:ext cx="2072974" cy="17188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100" b="1">
                <a:solidFill>
                  <a:srgbClr val="AB182D"/>
                </a:solidFill>
                <a:latin typeface="+mn-lt"/>
              </a:defRPr>
            </a:lvl1pPr>
          </a:lstStyle>
          <a:p>
            <a:fld id="{DFF4C9C5-7A53-8C4F-BDC2-10FE33EC87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7B7074-24C7-784E-B028-17C44BA6F785}"/>
              </a:ext>
            </a:extLst>
          </p:cNvPr>
          <p:cNvSpPr/>
          <p:nvPr/>
        </p:nvSpPr>
        <p:spPr>
          <a:xfrm>
            <a:off x="249063" y="3896083"/>
            <a:ext cx="3990499" cy="2944639"/>
          </a:xfrm>
          <a:prstGeom prst="rect">
            <a:avLst/>
          </a:prstGeom>
          <a:noFill/>
          <a:ln w="31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FEEFF64-9A6A-814F-8B08-6DF2855CB7CA}"/>
              </a:ext>
            </a:extLst>
          </p:cNvPr>
          <p:cNvSpPr txBox="1"/>
          <p:nvPr/>
        </p:nvSpPr>
        <p:spPr>
          <a:xfrm>
            <a:off x="249063" y="3896082"/>
            <a:ext cx="156375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Your notes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F53CAD-CF3E-3D4B-8CD0-DF15058351D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721734"/>
            <a:ext cx="4681538" cy="35534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rgbClr val="AB182D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b="1" dirty="0"/>
              <a:t>MADE </a:t>
            </a:r>
            <a:r>
              <a:rPr lang="en-US" b="1" dirty="0" err="1"/>
              <a:t>Programme</a:t>
            </a:r>
            <a:r>
              <a:rPr lang="en-US" b="1" dirty="0"/>
              <a:t>: </a:t>
            </a:r>
            <a:r>
              <a:rPr lang="en-US" dirty="0"/>
              <a:t>Level 5 – Continuous Improvement with Industry 4.0</a:t>
            </a:r>
          </a:p>
        </p:txBody>
      </p:sp>
    </p:spTree>
    <p:extLst>
      <p:ext uri="{BB962C8B-B14F-4D97-AF65-F5344CB8AC3E}">
        <p14:creationId xmlns:p14="http://schemas.microsoft.com/office/powerpoint/2010/main" val="2656698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  <p:extLst>
    <p:ext uri="{620B2872-D7B9-4A21-9093-7833F8D536E1}">
      <p15:sldGuideLst xmlns:p15="http://schemas.microsoft.com/office/powerpoint/2012/main">
        <p15:guide id="1" orient="horz" pos="2141" userDrawn="1">
          <p15:clr>
            <a:srgbClr val="F26B43"/>
          </p15:clr>
        </p15:guide>
        <p15:guide id="2" pos="3126" userDrawn="1">
          <p15:clr>
            <a:srgbClr val="F26B43"/>
          </p15:clr>
        </p15:guide>
      </p15:sldGuideLst>
    </p:ext>
  </p:extLst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56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65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34941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7726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68640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2173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68640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6624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68640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2173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FF4C9C5-7A53-8C4F-BDC2-10FE33EC873C}" type="slidenum">
              <a:rPr kumimoji="0" lang="en-US" sz="1100" b="1" i="0" u="none" strike="noStrike" kern="1200" cap="none" spc="0" normalizeH="0" baseline="0" noProof="0" smtClean="0">
                <a:ln>
                  <a:noFill/>
                </a:ln>
                <a:solidFill>
                  <a:srgbClr val="AB182D"/>
                </a:solidFill>
                <a:effectLst/>
                <a:uLnTx/>
                <a:uFillTx/>
                <a:latin typeface="Calibri"/>
                <a:ea typeface="ＭＳ Ｐゴシック" charset="0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100" b="1" i="0" u="none" strike="noStrike" kern="1200" cap="none" spc="0" normalizeH="0" baseline="0" noProof="0" dirty="0">
              <a:ln>
                <a:noFill/>
              </a:ln>
              <a:solidFill>
                <a:srgbClr val="AB182D"/>
              </a:solidFill>
              <a:effectLst/>
              <a:uLnTx/>
              <a:uFillTx/>
              <a:latin typeface="Calibri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80883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2918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C20039F5-86C4-8440-A605-B833D8E054E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14500"/>
            <a:ext cx="9144000" cy="51435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97341B92-FC5A-5445-AF51-D89735305F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718654"/>
            <a:ext cx="9143999" cy="465873"/>
          </a:xfrm>
          <a:prstGeom prst="rect">
            <a:avLst/>
          </a:prstGeom>
        </p:spPr>
        <p:txBody>
          <a:bodyPr lIns="288000" rIns="288000"/>
          <a:lstStyle>
            <a:lvl1pPr algn="l"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A68B4ED9-D10B-A949-ABEA-B5A40031F1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184525"/>
            <a:ext cx="9144000" cy="1752600"/>
          </a:xfrm>
          <a:prstGeom prst="rect">
            <a:avLst/>
          </a:prstGeom>
        </p:spPr>
        <p:txBody>
          <a:bodyPr lIns="288000" rIns="288000"/>
          <a:lstStyle>
            <a:lvl1pPr marL="0" indent="0" algn="l">
              <a:buNone/>
              <a:defRPr sz="2800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198" indent="0" algn="ctr">
              <a:buNone/>
              <a:defRPr/>
            </a:lvl2pPr>
            <a:lvl3pPr marL="914395" indent="0" algn="ctr">
              <a:buNone/>
              <a:defRPr/>
            </a:lvl3pPr>
            <a:lvl4pPr marL="1371592" indent="0" algn="ctr">
              <a:buNone/>
              <a:defRPr/>
            </a:lvl4pPr>
            <a:lvl5pPr marL="1828789" indent="0" algn="ctr">
              <a:buNone/>
              <a:defRPr/>
            </a:lvl5pPr>
            <a:lvl6pPr marL="2285987" indent="0" algn="ctr">
              <a:buNone/>
              <a:defRPr/>
            </a:lvl6pPr>
            <a:lvl7pPr marL="2743185" indent="0" algn="ctr">
              <a:buNone/>
              <a:defRPr/>
            </a:lvl7pPr>
            <a:lvl8pPr marL="3200381" indent="0" algn="ctr">
              <a:buNone/>
              <a:defRPr/>
            </a:lvl8pPr>
            <a:lvl9pPr marL="3657579" indent="0" algn="ctr">
              <a:buNone/>
              <a:defRPr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437116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502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184525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198" indent="0" algn="ctr">
              <a:buNone/>
              <a:defRPr/>
            </a:lvl2pPr>
            <a:lvl3pPr marL="914395" indent="0" algn="ctr">
              <a:buNone/>
              <a:defRPr/>
            </a:lvl3pPr>
            <a:lvl4pPr marL="1371592" indent="0" algn="ctr">
              <a:buNone/>
              <a:defRPr/>
            </a:lvl4pPr>
            <a:lvl5pPr marL="1828789" indent="0" algn="ctr">
              <a:buNone/>
              <a:defRPr/>
            </a:lvl5pPr>
            <a:lvl6pPr marL="2285987" indent="0" algn="ctr">
              <a:buNone/>
              <a:defRPr/>
            </a:lvl6pPr>
            <a:lvl7pPr marL="2743185" indent="0" algn="ctr">
              <a:buNone/>
              <a:defRPr/>
            </a:lvl7pPr>
            <a:lvl8pPr marL="3200381" indent="0" algn="ctr">
              <a:buNone/>
              <a:defRPr/>
            </a:lvl8pPr>
            <a:lvl9pPr marL="3657579" indent="0" algn="ctr">
              <a:buNone/>
              <a:defRPr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8638089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248400" cy="555095"/>
          </a:xfrm>
          <a:prstGeom prst="rect">
            <a:avLst/>
          </a:prstGeom>
        </p:spPr>
        <p:txBody>
          <a:bodyPr lIns="288000"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600202"/>
            <a:ext cx="8873067" cy="4525963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/>
            </a:lvl1pPr>
            <a:lvl2pPr>
              <a:buClr>
                <a:srgbClr val="AB182D"/>
              </a:buClr>
              <a:defRPr/>
            </a:lvl2pPr>
            <a:lvl3pPr>
              <a:buClr>
                <a:srgbClr val="AB182D"/>
              </a:buClr>
              <a:defRPr/>
            </a:lvl3pPr>
            <a:lvl4pPr>
              <a:buClr>
                <a:srgbClr val="AB182D"/>
              </a:buClr>
              <a:defRPr/>
            </a:lvl4pPr>
            <a:lvl5pPr>
              <a:buClr>
                <a:srgbClr val="AB182D"/>
              </a:buClr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912724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2822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846668"/>
            <a:ext cx="4572000" cy="5279496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 sz="2800"/>
            </a:lvl1pPr>
            <a:lvl2pPr>
              <a:buClr>
                <a:srgbClr val="AB182D"/>
              </a:buClr>
              <a:defRPr sz="2400"/>
            </a:lvl2pPr>
            <a:lvl3pPr>
              <a:buClr>
                <a:srgbClr val="AB182D"/>
              </a:buClr>
              <a:defRPr sz="2000"/>
            </a:lvl3pPr>
            <a:lvl4pPr>
              <a:buClr>
                <a:srgbClr val="AB182D"/>
              </a:buClr>
              <a:defRPr sz="1800"/>
            </a:lvl4pPr>
            <a:lvl5pPr>
              <a:buClr>
                <a:srgbClr val="AB182D"/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1" y="846667"/>
            <a:ext cx="4572000" cy="5279496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 sz="2800"/>
            </a:lvl1pPr>
            <a:lvl2pPr>
              <a:buClr>
                <a:srgbClr val="AB182D"/>
              </a:buClr>
              <a:defRPr sz="2400"/>
            </a:lvl2pPr>
            <a:lvl3pPr>
              <a:buClr>
                <a:srgbClr val="AB182D"/>
              </a:buClr>
              <a:defRPr sz="2000"/>
            </a:lvl3pPr>
            <a:lvl4pPr>
              <a:buClr>
                <a:srgbClr val="AB182D"/>
              </a:buClr>
              <a:defRPr sz="1800"/>
            </a:lvl4pPr>
            <a:lvl5pPr>
              <a:buClr>
                <a:srgbClr val="AB182D"/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743015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54762"/>
            <a:ext cx="63330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4000" y="1535113"/>
            <a:ext cx="42433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4000" y="2174875"/>
            <a:ext cx="42433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31270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295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880765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3330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010500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6644327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0" y="834887"/>
            <a:ext cx="8686800" cy="5291276"/>
          </a:xfrm>
          <a:prstGeom prst="rect">
            <a:avLst/>
          </a:prstGeom>
        </p:spPr>
        <p:txBody>
          <a:bodyPr lIns="288000"/>
          <a:lstStyle>
            <a:lvl1pPr marL="457198" indent="-4571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1pPr>
            <a:lvl2pPr marL="914395" indent="-4571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2pPr>
            <a:lvl3pPr marL="1257293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3pPr>
            <a:lvl4pPr marL="1714490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4pPr>
            <a:lvl5pPr marL="2171688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endParaRPr lang="en-US" dirty="0"/>
          </a:p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4041379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" name="Line 10"/>
          <p:cNvSpPr>
            <a:spLocks noChangeShapeType="1"/>
          </p:cNvSpPr>
          <p:nvPr/>
        </p:nvSpPr>
        <p:spPr bwMode="auto">
          <a:xfrm>
            <a:off x="250825" y="836613"/>
            <a:ext cx="8642350" cy="0"/>
          </a:xfrm>
          <a:prstGeom prst="line">
            <a:avLst/>
          </a:prstGeom>
          <a:noFill/>
          <a:ln w="9525">
            <a:solidFill>
              <a:srgbClr val="AB182D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ea typeface="+mn-ea"/>
            </a:endParaRPr>
          </a:p>
        </p:txBody>
      </p:sp>
      <p:sp>
        <p:nvSpPr>
          <p:cNvPr id="1032" name="Text Box 8"/>
          <p:cNvSpPr txBox="1">
            <a:spLocks noChangeArrowheads="1"/>
          </p:cNvSpPr>
          <p:nvPr/>
        </p:nvSpPr>
        <p:spPr bwMode="auto">
          <a:xfrm>
            <a:off x="6323012" y="6629799"/>
            <a:ext cx="2820988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fld id="{6ABC9A00-CE28-C043-BEE2-088FBA0936C2}" type="slidenum">
              <a:rPr lang="en-GB" sz="1000" b="1" smtClean="0">
                <a:solidFill>
                  <a:srgbClr val="C00000"/>
                </a:solidFill>
                <a:latin typeface="Calibri"/>
                <a:cs typeface="Calibri"/>
              </a:rPr>
              <a:pPr algn="r" eaLnBrk="1" hangingPunct="1">
                <a:spcBef>
                  <a:spcPct val="50000"/>
                </a:spcBef>
              </a:pPr>
              <a:t>‹#›</a:t>
            </a:fld>
            <a:endParaRPr lang="en-GB" sz="1000" b="1">
              <a:solidFill>
                <a:srgbClr val="C00000"/>
              </a:solidFill>
              <a:latin typeface="Calibri"/>
              <a:cs typeface="Calibri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7DDB95B-BFD7-214F-B727-51E9A8EC13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" y="40087"/>
            <a:ext cx="184725" cy="377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AEDE962B-E12B-5F4A-A7AE-31D275C474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" y="1088397"/>
            <a:ext cx="473206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3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       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B8D64B15-EF6E-8348-9313-ADEA8DBE9EEC}"/>
              </a:ext>
            </a:extLst>
          </p:cNvPr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9152" y="188120"/>
            <a:ext cx="1264023" cy="4572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49" r:id="rId2"/>
    <p:sldLayoutId id="2147483650" r:id="rId3"/>
    <p:sldLayoutId id="2147483652" r:id="rId4"/>
    <p:sldLayoutId id="2147483653" r:id="rId5"/>
    <p:sldLayoutId id="2147483654" r:id="rId6"/>
    <p:sldLayoutId id="2147483655" r:id="rId7"/>
    <p:sldLayoutId id="2147483660" r:id="rId8"/>
  </p:sldLayoutIdLst>
  <p:transition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5pPr>
      <a:lvl6pPr marL="457198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6pPr>
      <a:lvl7pPr marL="914395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7pPr>
      <a:lvl8pPr marL="1371592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8pPr>
      <a:lvl9pPr marL="1828789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9pPr>
    </p:titleStyle>
    <p:bodyStyle>
      <a:lvl1pPr marL="342898" indent="-342898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46" indent="-285748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2993" indent="-228598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191" indent="-228598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388" indent="-228598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585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783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8980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177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8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9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92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8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87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8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81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7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emf"/><Relationship Id="rId3" Type="http://schemas.openxmlformats.org/officeDocument/2006/relationships/image" Target="../media/image12.emf"/><Relationship Id="rId7" Type="http://schemas.openxmlformats.org/officeDocument/2006/relationships/image" Target="../media/image16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emf"/><Relationship Id="rId5" Type="http://schemas.openxmlformats.org/officeDocument/2006/relationships/image" Target="../media/image14.emf"/><Relationship Id="rId10" Type="http://schemas.openxmlformats.org/officeDocument/2006/relationships/image" Target="../media/image19.emf"/><Relationship Id="rId4" Type="http://schemas.openxmlformats.org/officeDocument/2006/relationships/image" Target="../media/image13.emf"/><Relationship Id="rId9" Type="http://schemas.openxmlformats.org/officeDocument/2006/relationships/image" Target="../media/image18.e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emf"/><Relationship Id="rId3" Type="http://schemas.openxmlformats.org/officeDocument/2006/relationships/image" Target="../media/image20.emf"/><Relationship Id="rId7" Type="http://schemas.openxmlformats.org/officeDocument/2006/relationships/image" Target="../media/image24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emf"/><Relationship Id="rId5" Type="http://schemas.openxmlformats.org/officeDocument/2006/relationships/image" Target="../media/image22.emf"/><Relationship Id="rId4" Type="http://schemas.openxmlformats.org/officeDocument/2006/relationships/image" Target="../media/image21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3.e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DA8A6-7A46-CD4B-9329-54D629DCB60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Finance Management &amp; Planning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62D15A-4C35-B841-9D91-CF793D5BE8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dirty="0"/>
              <a:t>Financial Ratios – Part 3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41121585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98F98-E6B8-47BB-A97C-BB5A73C59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Week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91F718-77A0-45AE-B7A0-DB8A1820C33C}"/>
              </a:ext>
            </a:extLst>
          </p:cNvPr>
          <p:cNvSpPr txBox="1"/>
          <p:nvPr/>
        </p:nvSpPr>
        <p:spPr>
          <a:xfrm>
            <a:off x="835378" y="1320800"/>
            <a:ext cx="495582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Week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Refresh and exercises on Ratios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59855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17715" y="846669"/>
            <a:ext cx="85344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Definition :</a:t>
            </a:r>
          </a:p>
          <a:p>
            <a:endParaRPr lang="en-GB" dirty="0"/>
          </a:p>
          <a:p>
            <a:r>
              <a:rPr lang="en-US" dirty="0"/>
              <a:t>Financial ratios are </a:t>
            </a:r>
            <a:r>
              <a:rPr lang="en-US" b="1" dirty="0"/>
              <a:t>useful tools that help companies and investors </a:t>
            </a:r>
            <a:r>
              <a:rPr lang="en-US" b="1" dirty="0" err="1"/>
              <a:t>analyse</a:t>
            </a:r>
            <a:r>
              <a:rPr lang="en-US" b="1" dirty="0"/>
              <a:t> and compare relationships between different pieces of financial information</a:t>
            </a:r>
            <a:r>
              <a:rPr lang="en-US" dirty="0"/>
              <a:t> across an individual company's history, an industry, or an entire business sector.</a:t>
            </a:r>
          </a:p>
          <a:p>
            <a:endParaRPr lang="en-US" dirty="0"/>
          </a:p>
          <a:p>
            <a:r>
              <a:rPr lang="en-US" b="1" dirty="0"/>
              <a:t>Purpose</a:t>
            </a:r>
          </a:p>
          <a:p>
            <a:endParaRPr lang="en-US" dirty="0"/>
          </a:p>
          <a:p>
            <a:r>
              <a:rPr lang="en-US" dirty="0"/>
              <a:t>Financial ratios are the </a:t>
            </a:r>
            <a:r>
              <a:rPr lang="en-US" b="1" dirty="0"/>
              <a:t>performance metrics</a:t>
            </a:r>
            <a:r>
              <a:rPr lang="en-US" dirty="0"/>
              <a:t> that give you information about the health of your business. </a:t>
            </a:r>
          </a:p>
          <a:p>
            <a:endParaRPr lang="en-US" dirty="0"/>
          </a:p>
          <a:p>
            <a:r>
              <a:rPr lang="en-US" b="1" dirty="0"/>
              <a:t>Use</a:t>
            </a:r>
            <a:r>
              <a:rPr lang="en-US" dirty="0"/>
              <a:t> </a:t>
            </a:r>
          </a:p>
          <a:p>
            <a:endParaRPr lang="en-US" dirty="0"/>
          </a:p>
          <a:p>
            <a:r>
              <a:rPr lang="en-US" dirty="0"/>
              <a:t>They tell you if your business is as profitable as it should be and whether you have enough liquidity to pay your debts.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796051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BB763-3249-884A-BDEF-5858F1265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dirty="0"/>
              <a:t>Financial Ratios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8F9DDBF-9625-6646-9611-90E8321BA660}"/>
              </a:ext>
            </a:extLst>
          </p:cNvPr>
          <p:cNvSpPr txBox="1">
            <a:spLocks/>
          </p:cNvSpPr>
          <p:nvPr/>
        </p:nvSpPr>
        <p:spPr>
          <a:xfrm>
            <a:off x="0" y="846666"/>
            <a:ext cx="9144000" cy="6011333"/>
          </a:xfrm>
          <a:prstGeom prst="rect">
            <a:avLst/>
          </a:prstGeom>
        </p:spPr>
        <p:txBody>
          <a:bodyPr vert="horz" lIns="288000" tIns="0" rIns="28800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endParaRPr lang="en-US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§"/>
            </a:pPr>
            <a:endParaRPr lang="en-US" sz="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lvl="1" indent="0">
              <a:buClr>
                <a:srgbClr val="FF0000"/>
              </a:buClr>
              <a:buNone/>
            </a:pP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550" y="1696028"/>
            <a:ext cx="7454900" cy="408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0284972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0E6CEFC-A91F-4CA3-86FB-FB23012B7D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820" y="938742"/>
            <a:ext cx="7802780" cy="4671836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A059CE1E-AB6F-46F9-A9E4-D33791E2A3B2}"/>
              </a:ext>
            </a:extLst>
          </p:cNvPr>
          <p:cNvSpPr/>
          <p:nvPr/>
        </p:nvSpPr>
        <p:spPr>
          <a:xfrm>
            <a:off x="5996558" y="1247422"/>
            <a:ext cx="2720622" cy="4921955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80435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252DEA9-3264-491B-B008-E2F9E4197A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68" y="1154290"/>
            <a:ext cx="8856664" cy="4549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596484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E5F200-5EE0-40DD-B750-954B77625ABF}"/>
              </a:ext>
            </a:extLst>
          </p:cNvPr>
          <p:cNvSpPr txBox="1"/>
          <p:nvPr/>
        </p:nvSpPr>
        <p:spPr>
          <a:xfrm>
            <a:off x="474133" y="1320800"/>
            <a:ext cx="768773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Types of Profitability Ratios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Margin Ratios – Shows the ability for a company to convert sales into profitability.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Return Ratios – Shows the companies ability to generate returns to its shareholders.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2921893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E6CEFC-A91F-4CA3-86FB-FB23012B7D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248" y="938742"/>
            <a:ext cx="7802780" cy="4671836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A059CE1E-AB6F-46F9-A9E4-D33791E2A3B2}"/>
              </a:ext>
            </a:extLst>
          </p:cNvPr>
          <p:cNvSpPr/>
          <p:nvPr/>
        </p:nvSpPr>
        <p:spPr>
          <a:xfrm>
            <a:off x="205358" y="1319187"/>
            <a:ext cx="2720622" cy="4921955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41884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83028" y="1118211"/>
            <a:ext cx="83384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C000"/>
                </a:solidFill>
              </a:rPr>
              <a:t>Liquidity Ratios</a:t>
            </a: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7558" y="2163763"/>
            <a:ext cx="5889398" cy="2586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4274310"/>
      </p:ext>
    </p:extLst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0E6CEFC-A91F-4CA3-86FB-FB23012B7D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705" y="1009955"/>
            <a:ext cx="7802780" cy="4671836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A059CE1E-AB6F-46F9-A9E4-D33791E2A3B2}"/>
              </a:ext>
            </a:extLst>
          </p:cNvPr>
          <p:cNvSpPr/>
          <p:nvPr/>
        </p:nvSpPr>
        <p:spPr>
          <a:xfrm>
            <a:off x="4091558" y="1449815"/>
            <a:ext cx="2720622" cy="4921955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13549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3028" y="-130209"/>
            <a:ext cx="8229600" cy="1143000"/>
          </a:xfrm>
        </p:spPr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83028" y="1118211"/>
            <a:ext cx="83384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C000"/>
                </a:solidFill>
              </a:rPr>
              <a:t>Activity Ratios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737251-C36C-4C67-8AFC-74898DF51B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1068" y="1579876"/>
            <a:ext cx="6042378" cy="276223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7219419-6D5D-41E3-8664-215674B608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3045" y="5278124"/>
            <a:ext cx="4077910" cy="1138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359469"/>
      </p:ext>
    </p:extLst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0E6CEFC-A91F-4CA3-86FB-FB23012B7D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248" y="938742"/>
            <a:ext cx="7802780" cy="4671836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A059CE1E-AB6F-46F9-A9E4-D33791E2A3B2}"/>
              </a:ext>
            </a:extLst>
          </p:cNvPr>
          <p:cNvSpPr/>
          <p:nvPr/>
        </p:nvSpPr>
        <p:spPr>
          <a:xfrm>
            <a:off x="2153901" y="1342974"/>
            <a:ext cx="2720622" cy="4921955"/>
          </a:xfrm>
          <a:prstGeom prst="ellipse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85891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83028" y="1118211"/>
            <a:ext cx="83384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C000"/>
                </a:solidFill>
              </a:rPr>
              <a:t>Leverage Ratios</a:t>
            </a: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657" y="2112282"/>
            <a:ext cx="7233330" cy="1930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6513" y="4747107"/>
            <a:ext cx="65293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25318"/>
      </p:ext>
    </p:extLst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83028" y="1118211"/>
            <a:ext cx="83384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+mn-cs"/>
              </a:rPr>
              <a:t>Investor Ratios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225C9D-F0FC-4556-A57B-863444186E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6812" y="2143125"/>
            <a:ext cx="6810375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484120"/>
      </p:ext>
    </p:extLst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2D3980-0E39-484E-9627-07C258786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0570556B-70C3-4E3D-9979-076A728BBF6D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C71E18-622A-46BA-A9C3-DC969D2D33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6632"/>
            <a:ext cx="4756399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24ECD49-6684-452A-B092-434C0ACB59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3244" y="1013927"/>
            <a:ext cx="1876425" cy="9715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F3E750A-6F55-4FE1-815A-810353B582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6420" y="2515107"/>
            <a:ext cx="2743200" cy="40005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FBFC3F8-2711-4F55-AA39-2BEF86F776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9508" y="3183742"/>
            <a:ext cx="1790700" cy="40005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C78F405-C9E4-472F-B042-77994994D7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53200" y="3852377"/>
            <a:ext cx="1790700" cy="20955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0E72DE5-C053-4A95-A447-25F9AC7C47B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00700" y="4499794"/>
            <a:ext cx="2743200" cy="40005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A64C172-7E5F-4055-901D-8F67A83643F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53200" y="5081861"/>
            <a:ext cx="1790700" cy="40005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BE96A633-C918-458E-933A-BBD0C3D8936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48636" y="5915249"/>
            <a:ext cx="1790700" cy="20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09555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2D3980-0E39-484E-9627-07C258786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0570556B-70C3-4E3D-9979-076A728BBF6D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C71E18-622A-46BA-A9C3-DC969D2D33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2387" y="116632"/>
            <a:ext cx="4756399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A2130F4-804A-4E57-8360-12DCE5527729}"/>
              </a:ext>
            </a:extLst>
          </p:cNvPr>
          <p:cNvSpPr txBox="1"/>
          <p:nvPr/>
        </p:nvSpPr>
        <p:spPr>
          <a:xfrm>
            <a:off x="5076056" y="5798145"/>
            <a:ext cx="316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Market Value per share </a:t>
            </a:r>
          </a:p>
          <a:p>
            <a:r>
              <a:rPr lang="en-GB" dirty="0"/>
              <a:t>2015	1.60</a:t>
            </a:r>
          </a:p>
          <a:p>
            <a:r>
              <a:rPr lang="en-GB" dirty="0"/>
              <a:t>2016	1.70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165AE9-B232-402B-8CC9-703D9B2E23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7737" y="1268760"/>
            <a:ext cx="3590925" cy="4000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1BB8A69-1216-4721-B49F-7CC0187A7B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3637" y="1715840"/>
            <a:ext cx="2105025" cy="4000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2ACF87F-A40C-4C10-BB7D-DD98F82FF8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637" y="2323704"/>
            <a:ext cx="2105025" cy="2095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3FF5FA5-F6B6-47D9-BD19-B3406E59A49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7737" y="2901205"/>
            <a:ext cx="3590925" cy="4000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E90BBE9-8F86-4D68-8D66-92C3AAD71E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3636" y="3619501"/>
            <a:ext cx="2105025" cy="4000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BA35DEA-5524-48B5-97EF-72D80CC40BE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44008" y="4357538"/>
            <a:ext cx="2105025" cy="20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237030"/>
      </p:ext>
    </p:extLst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2D3980-0E39-484E-9627-07C258786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0570556B-70C3-4E3D-9979-076A728BBF6D}" type="slidenum">
              <a:rPr lang="en-GB" smtClean="0"/>
              <a:pPr/>
              <a:t>17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C71E18-622A-46BA-A9C3-DC969D2D33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2387" y="116632"/>
            <a:ext cx="4756399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A2130F4-804A-4E57-8360-12DCE5527729}"/>
              </a:ext>
            </a:extLst>
          </p:cNvPr>
          <p:cNvSpPr txBox="1"/>
          <p:nvPr/>
        </p:nvSpPr>
        <p:spPr>
          <a:xfrm>
            <a:off x="5076056" y="5798145"/>
            <a:ext cx="316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Market Value per share </a:t>
            </a:r>
          </a:p>
          <a:p>
            <a:r>
              <a:rPr lang="en-GB" dirty="0"/>
              <a:t>2015	1.60</a:t>
            </a:r>
          </a:p>
          <a:p>
            <a:r>
              <a:rPr lang="en-GB" dirty="0"/>
              <a:t>2016	1.70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165AE9-B232-402B-8CC9-703D9B2E23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7737" y="1268760"/>
            <a:ext cx="3590925" cy="4000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3FF5FA5-F6B6-47D9-BD19-B3406E59A4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012" y="1840907"/>
            <a:ext cx="3590925" cy="40005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E0067FE-03D3-402D-8373-38127C6594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7737" y="2486851"/>
            <a:ext cx="3596952" cy="40237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E5BE94B-C6A2-4A0B-A326-5F285B4ACB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7737" y="3143261"/>
            <a:ext cx="3596952" cy="402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899297"/>
      </p:ext>
    </p:extLst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2D3980-0E39-484E-9627-07C258786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0570556B-70C3-4E3D-9979-076A728BBF6D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A635C12-7AB8-41EC-99B6-24F460DD03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649" y="1148829"/>
            <a:ext cx="8549151" cy="4560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014938"/>
      </p:ext>
    </p:extLst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183431-968E-4AFE-BC9B-A2838B45F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en-GB"/>
              <a:t>Financial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F9ACD9-B2C5-4CA5-87DA-32AE81002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0570556B-70C3-4E3D-9979-076A728BBF6D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B4A3D2-0369-481E-89FE-C74F3C28FFA5}"/>
              </a:ext>
            </a:extLst>
          </p:cNvPr>
          <p:cNvSpPr txBox="1"/>
          <p:nvPr/>
        </p:nvSpPr>
        <p:spPr>
          <a:xfrm>
            <a:off x="827584" y="1196752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Annual Report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Mclaren</a:t>
            </a:r>
            <a:r>
              <a:rPr lang="en-GB" dirty="0"/>
              <a:t> Annual Report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8519932"/>
      </p:ext>
    </p:extLst>
  </p:cSld>
  <p:clrMapOvr>
    <a:masterClrMapping/>
  </p:clrMapOvr>
  <p:transition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EAF33-A797-4177-BF38-3DF44BBD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5B685D-DCA9-4FEB-8CE4-19BC44E990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2893" y="974650"/>
            <a:ext cx="5833841" cy="58833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7B456DC-DD96-4A4F-8F52-0FBF3C3C66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042" y="1152525"/>
            <a:ext cx="1857375" cy="2276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206040"/>
      </p:ext>
    </p:extLst>
  </p:cSld>
  <p:clrMapOvr>
    <a:masterClrMapping/>
  </p:clrMapOvr>
  <p:transition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06DDC-4524-4E3C-A042-CAAC00C77002}"/>
              </a:ext>
            </a:extLst>
          </p:cNvPr>
          <p:cNvSpPr txBox="1"/>
          <p:nvPr/>
        </p:nvSpPr>
        <p:spPr>
          <a:xfrm>
            <a:off x="316088" y="1027289"/>
            <a:ext cx="783448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Next Week </a:t>
            </a:r>
          </a:p>
          <a:p>
            <a:r>
              <a:rPr lang="en-GB" dirty="0"/>
              <a:t>Assignment overview</a:t>
            </a:r>
          </a:p>
          <a:p>
            <a:r>
              <a:rPr lang="en-GB" dirty="0"/>
              <a:t>Annual Report review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048742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ITC Officina Sans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7AA9211839BE4A98E84508561A1038" ma:contentTypeVersion="2" ma:contentTypeDescription="Create a new document." ma:contentTypeScope="" ma:versionID="ca56e996208f9a99b8e5939a119b7b54">
  <xsd:schema xmlns:xsd="http://www.w3.org/2001/XMLSchema" xmlns:xs="http://www.w3.org/2001/XMLSchema" xmlns:p="http://schemas.microsoft.com/office/2006/metadata/properties" xmlns:ns2="b622e6b6-be37-4c19-996c-e7128692fbab" targetNamespace="http://schemas.microsoft.com/office/2006/metadata/properties" ma:root="true" ma:fieldsID="0cd687faed8df5665ba4327138a5c687" ns2:_="">
    <xsd:import namespace="b622e6b6-be37-4c19-996c-e7128692fba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22e6b6-be37-4c19-996c-e7128692fb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DA2BF06-CC29-4814-AFAC-E948AE2D7682}"/>
</file>

<file path=customXml/itemProps2.xml><?xml version="1.0" encoding="utf-8"?>
<ds:datastoreItem xmlns:ds="http://schemas.openxmlformats.org/officeDocument/2006/customXml" ds:itemID="{92CBED29-2B44-46A0-9D5D-5AB37DD56BC2}"/>
</file>

<file path=customXml/itemProps3.xml><?xml version="1.0" encoding="utf-8"?>
<ds:datastoreItem xmlns:ds="http://schemas.openxmlformats.org/officeDocument/2006/customXml" ds:itemID="{AF1956A4-D5B7-4DD5-B11E-547720BF8EAC}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211</Words>
  <Application>Microsoft Office PowerPoint</Application>
  <PresentationFormat>On-screen Show (4:3)</PresentationFormat>
  <Paragraphs>77</Paragraphs>
  <Slides>21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ITC Officina Sans Book</vt:lpstr>
      <vt:lpstr>Wingdings</vt:lpstr>
      <vt:lpstr>Default Design</vt:lpstr>
      <vt:lpstr>Finance Management &amp; Planning</vt:lpstr>
      <vt:lpstr>This Week</vt:lpstr>
      <vt:lpstr>Financial Ratios</vt:lpstr>
      <vt:lpstr>Financial Ratios</vt:lpstr>
      <vt:lpstr>PowerPoint Presentation</vt:lpstr>
      <vt:lpstr>Financial Ratios</vt:lpstr>
      <vt:lpstr>Financial Ratios</vt:lpstr>
      <vt:lpstr>Financial Ratios</vt:lpstr>
      <vt:lpstr>Financial Ratios</vt:lpstr>
      <vt:lpstr>PowerPoint Presentation</vt:lpstr>
      <vt:lpstr>Financial Ratios</vt:lpstr>
      <vt:lpstr>PowerPoint Presentation</vt:lpstr>
      <vt:lpstr>PowerPoint Presentation</vt:lpstr>
      <vt:lpstr>Financial Ratios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Exercise</vt:lpstr>
      <vt:lpstr>Financial Ratios</vt:lpstr>
    </vt:vector>
  </TitlesOfParts>
  <Company>Datum Product Development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Howe</dc:creator>
  <cp:lastModifiedBy>Howard Davies</cp:lastModifiedBy>
  <cp:revision>150</cp:revision>
  <cp:lastPrinted>2020-09-04T09:54:39Z</cp:lastPrinted>
  <dcterms:created xsi:type="dcterms:W3CDTF">2004-11-13T14:56:54Z</dcterms:created>
  <dcterms:modified xsi:type="dcterms:W3CDTF">2022-03-25T15:13:00Z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0x010100FD7AA9211839BE4A98E84508561A1038</vt:lpwstr>
  </property>
</Properties>
</file>