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slides/slide5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handoutMasterIdLst>
    <p:handoutMasterId r:id="rId63"/>
  </p:handoutMasterIdLst>
  <p:sldIdLst>
    <p:sldId id="263" r:id="rId2"/>
    <p:sldId id="264"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 id="303" r:id="rId41"/>
    <p:sldId id="304" r:id="rId42"/>
    <p:sldId id="305" r:id="rId43"/>
    <p:sldId id="306" r:id="rId44"/>
    <p:sldId id="307" r:id="rId45"/>
    <p:sldId id="308" r:id="rId46"/>
    <p:sldId id="309" r:id="rId47"/>
    <p:sldId id="310" r:id="rId48"/>
    <p:sldId id="311" r:id="rId49"/>
    <p:sldId id="312" r:id="rId50"/>
    <p:sldId id="313" r:id="rId51"/>
    <p:sldId id="314" r:id="rId52"/>
    <p:sldId id="315" r:id="rId53"/>
    <p:sldId id="316" r:id="rId54"/>
    <p:sldId id="317" r:id="rId55"/>
    <p:sldId id="318" r:id="rId56"/>
    <p:sldId id="319" r:id="rId57"/>
    <p:sldId id="320" r:id="rId58"/>
    <p:sldId id="321" r:id="rId59"/>
    <p:sldId id="322" r:id="rId60"/>
    <p:sldId id="323" r:id="rId61"/>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0"/>
      </p:ext>
    </p:extLst>
  </p:showPr>
  <p:clrMru>
    <a:srgbClr val="1773E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21/04/2013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extLst>
      <p:ext uri="{BB962C8B-B14F-4D97-AF65-F5344CB8AC3E}">
        <p14:creationId xmlns:p14="http://schemas.microsoft.com/office/powerpoint/2010/main" xmlns="" val="37784150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xmlns="" val="315198867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mtClean="0"/>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D95A24AD-3034-47D7-B927-2B1A280AF3DA}" type="slidenum">
              <a:rPr lang="en-GB" smtClean="0">
                <a:latin typeface="Times New Roman" pitchFamily="18" charset="0"/>
              </a:rPr>
              <a:pPr/>
              <a:t>30</a:t>
            </a:fld>
            <a:endParaRPr lang="en-GB" smtClean="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ED019728-F931-4292-AFED-DB9D15CB447F}"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12</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21D5EA9-F49B-4020-967F-A7295C0FBBE1}"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12</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CA7F2B2C-0355-4ED7-87CA-4C377EE1344C}"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12</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37B99FEC-ED39-4F68-91FB-CC6DD36CD88E}"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12</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C16DD6F4-D675-4C8A-B929-5965EF63D4E7}" type="datetime1">
              <a:rPr lang="en-GB" smtClean="0"/>
              <a:pPr/>
              <a:t>21/04/2013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12</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D3CA133A-B7F5-4AAF-88E7-9C1637E9AF1E}" type="datetime1">
              <a:rPr lang="en-GB" smtClean="0"/>
              <a:pPr/>
              <a:t>21/04/2013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12</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C160C59E-8C76-464B-AB82-4E01A8F66AA6}" type="datetime1">
              <a:rPr lang="en-GB" smtClean="0"/>
              <a:pPr/>
              <a:t>21/04/2013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12</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EBD82773-FE02-4CB1-A863-DAA4887F9BC7}"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12</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F4376A46-644A-4FB3-B4CD-106620B0D525}" type="datetime1">
              <a:rPr lang="en-GB" smtClean="0"/>
              <a:pPr/>
              <a:t>21/04/2013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12</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43DE5FD-1ABE-4C7E-AB06-3B371ABA0F36}"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12</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289A0F4D-3304-4212-A6AB-2D94BBC4761D}" type="datetime1">
              <a:rPr lang="en-GB" smtClean="0"/>
              <a:pPr/>
              <a:t>21/04/2013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12</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1592418C-970E-4170-8477-2D7B6B978FFF}" type="datetime1">
              <a:rPr lang="en-GB" smtClean="0"/>
              <a:pPr/>
              <a:t>21/04/2013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12</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spd="slow" p14:dur="2000"/>
    </mc:Choice>
    <mc:Fallback>
      <p:transition spd="slow"/>
    </mc:Fallback>
  </mc:AlternateConten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socialfirm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galericaernarfon.com/"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br>
              <a:rPr lang="en-GB" sz="3200" b="1" dirty="0" smtClean="0">
                <a:solidFill>
                  <a:schemeClr val="tx1"/>
                </a:solidFill>
              </a:rPr>
            </a:br>
            <a:r>
              <a:rPr lang="en-GB" sz="3200" b="1" dirty="0" smtClean="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 12: Social Enterprise </a:t>
            </a:r>
          </a:p>
          <a:p>
            <a:pPr algn="r" eaLnBrk="1" hangingPunct="1"/>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12</a:t>
            </a:r>
            <a:endParaRPr lang="en-GB"/>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endParaRPr lang="en-US" altLang="zh-CN" dirty="0" smtClean="0"/>
          </a:p>
        </p:txBody>
      </p:sp>
      <p:sp>
        <p:nvSpPr>
          <p:cNvPr id="5123" name="Rectangle 3"/>
          <p:cNvSpPr>
            <a:spLocks noGrp="1" noChangeArrowheads="1"/>
          </p:cNvSpPr>
          <p:nvPr>
            <p:ph type="body" idx="1"/>
          </p:nvPr>
        </p:nvSpPr>
        <p:spPr>
          <a:xfrm>
            <a:off x="971550" y="980728"/>
            <a:ext cx="7772400" cy="4539010"/>
          </a:xfrm>
        </p:spPr>
        <p:txBody>
          <a:bodyPr/>
          <a:lstStyle/>
          <a:p>
            <a:pPr marL="0" indent="0" eaLnBrk="1" hangingPunct="1">
              <a:lnSpc>
                <a:spcPct val="90000"/>
              </a:lnSpc>
              <a:buNone/>
            </a:pPr>
            <a:r>
              <a:rPr lang="en-US" altLang="zh-CN" sz="2800" dirty="0" smtClean="0"/>
              <a:t>The detail in this lecture is taken from the UK.  Information about other situations can also be considered</a:t>
            </a:r>
          </a:p>
          <a:p>
            <a:pPr marL="514350" indent="-514350" eaLnBrk="1" hangingPunct="1">
              <a:lnSpc>
                <a:spcPct val="90000"/>
              </a:lnSpc>
              <a:buFont typeface="Calibri" pitchFamily="34" charset="0"/>
              <a:buAutoNum type="arabicPeriod"/>
            </a:pPr>
            <a:endParaRPr lang="en-US" altLang="zh-CN" sz="2800" dirty="0" smtClean="0"/>
          </a:p>
          <a:p>
            <a:pPr marL="514350" indent="-514350" eaLnBrk="1" hangingPunct="1">
              <a:lnSpc>
                <a:spcPct val="90000"/>
              </a:lnSpc>
              <a:buFont typeface="Calibri" pitchFamily="34" charset="0"/>
              <a:buAutoNum type="arabicPeriod"/>
            </a:pPr>
            <a:r>
              <a:rPr lang="en-US" altLang="zh-CN" sz="2800" dirty="0" smtClean="0"/>
              <a:t>Why is social enterprise important?</a:t>
            </a:r>
          </a:p>
          <a:p>
            <a:pPr marL="514350" indent="-514350" eaLnBrk="1" hangingPunct="1">
              <a:lnSpc>
                <a:spcPct val="90000"/>
              </a:lnSpc>
              <a:buFont typeface="Calibri" pitchFamily="34" charset="0"/>
              <a:buAutoNum type="arabicPeriod"/>
            </a:pPr>
            <a:r>
              <a:rPr lang="en-US" altLang="zh-CN" sz="2800" dirty="0" smtClean="0"/>
              <a:t>Key Facts about SEs in the UK</a:t>
            </a:r>
          </a:p>
          <a:p>
            <a:pPr marL="514350" indent="-514350" eaLnBrk="1" hangingPunct="1">
              <a:lnSpc>
                <a:spcPct val="90000"/>
              </a:lnSpc>
              <a:buFont typeface="Calibri" pitchFamily="34" charset="0"/>
              <a:buAutoNum type="arabicPeriod"/>
            </a:pPr>
            <a:r>
              <a:rPr lang="en-US" altLang="zh-CN" sz="2800" dirty="0" smtClean="0"/>
              <a:t>Involvement of UK Governments</a:t>
            </a:r>
          </a:p>
          <a:p>
            <a:pPr marL="514350" indent="-514350" eaLnBrk="1" hangingPunct="1">
              <a:lnSpc>
                <a:spcPct val="90000"/>
              </a:lnSpc>
              <a:buFont typeface="Calibri" pitchFamily="34" charset="0"/>
              <a:buAutoNum type="arabicPeriod"/>
            </a:pPr>
            <a:r>
              <a:rPr lang="en-US" altLang="zh-CN" sz="2800" dirty="0" smtClean="0"/>
              <a:t>History of SE Policy in the UK </a:t>
            </a:r>
          </a:p>
          <a:p>
            <a:pPr marL="514350" indent="-514350" eaLnBrk="1" hangingPunct="1">
              <a:lnSpc>
                <a:spcPct val="90000"/>
              </a:lnSpc>
              <a:buFont typeface="Calibri" pitchFamily="34" charset="0"/>
              <a:buAutoNum type="arabicPeriod"/>
            </a:pPr>
            <a:r>
              <a:rPr lang="en-US" altLang="zh-CN" sz="2800" dirty="0" smtClean="0"/>
              <a:t>Social entrepreneurship policy</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363830734"/>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US" altLang="zh-CN" sz="2800" b="1" dirty="0" smtClean="0">
                <a:ea typeface="幼圆"/>
                <a:cs typeface="幼圆"/>
              </a:rPr>
              <a:t>Current trends in the social enterprise sector</a:t>
            </a:r>
          </a:p>
        </p:txBody>
      </p:sp>
      <p:sp>
        <p:nvSpPr>
          <p:cNvPr id="12291" name="Rectangle 3"/>
          <p:cNvSpPr>
            <a:spLocks noGrp="1" noChangeArrowheads="1"/>
          </p:cNvSpPr>
          <p:nvPr>
            <p:ph idx="1"/>
          </p:nvPr>
        </p:nvSpPr>
        <p:spPr>
          <a:xfrm>
            <a:off x="323850" y="1196753"/>
            <a:ext cx="8286750" cy="5040536"/>
          </a:xfrm>
        </p:spPr>
        <p:txBody>
          <a:bodyPr rtlCol="0">
            <a:normAutofit lnSpcReduction="10000"/>
          </a:bodyPr>
          <a:lstStyle/>
          <a:p>
            <a:pPr eaLnBrk="1" fontAlgn="auto" hangingPunct="1">
              <a:spcAft>
                <a:spcPts val="0"/>
              </a:spcAft>
              <a:buFont typeface="Arial" charset="0"/>
              <a:buChar char="•"/>
              <a:defRPr/>
            </a:pPr>
            <a:r>
              <a:rPr lang="en-US" altLang="zh-CN" sz="2200" dirty="0" smtClean="0"/>
              <a:t>Heightened concerns about the effectiveness of traditional governmental and charitable approaches to meeting social needs;</a:t>
            </a:r>
          </a:p>
          <a:p>
            <a:pPr eaLnBrk="1" fontAlgn="auto" hangingPunct="1">
              <a:spcAft>
                <a:spcPts val="0"/>
              </a:spcAft>
              <a:buFont typeface="Arial" charset="0"/>
              <a:buChar char="•"/>
              <a:defRPr/>
            </a:pPr>
            <a:r>
              <a:rPr lang="en-US" altLang="zh-CN" sz="2200" dirty="0" smtClean="0"/>
              <a:t>A search for more innovative solutions that lead to sustainable improvement</a:t>
            </a:r>
          </a:p>
          <a:p>
            <a:pPr eaLnBrk="1" fontAlgn="auto" hangingPunct="1">
              <a:spcAft>
                <a:spcPts val="0"/>
              </a:spcAft>
              <a:buFont typeface="Arial" charset="0"/>
              <a:buChar char="•"/>
              <a:defRPr/>
            </a:pPr>
            <a:r>
              <a:rPr lang="en-US" altLang="zh-CN" sz="2200" dirty="0" smtClean="0"/>
              <a:t>An increased openness to experimentation with market-based approaches and businesslike methods in the social sector.</a:t>
            </a:r>
          </a:p>
          <a:p>
            <a:pPr eaLnBrk="1" fontAlgn="auto" hangingPunct="1">
              <a:lnSpc>
                <a:spcPct val="90000"/>
              </a:lnSpc>
              <a:spcAft>
                <a:spcPts val="0"/>
              </a:spcAft>
              <a:buFont typeface="Arial" charset="0"/>
              <a:buChar char="•"/>
              <a:defRPr/>
            </a:pPr>
            <a:r>
              <a:rPr lang="en-US" altLang="zh-CN" sz="2200" dirty="0" smtClean="0"/>
              <a:t>A growing shift towards the privatization of public services, leading to government contracting with both for-profit and nonprofit providers.</a:t>
            </a:r>
          </a:p>
          <a:p>
            <a:pPr eaLnBrk="1" fontAlgn="auto" hangingPunct="1">
              <a:lnSpc>
                <a:spcPct val="90000"/>
              </a:lnSpc>
              <a:spcAft>
                <a:spcPts val="0"/>
              </a:spcAft>
              <a:buFont typeface="Arial" charset="0"/>
              <a:buChar char="•"/>
              <a:defRPr/>
            </a:pPr>
            <a:r>
              <a:rPr lang="en-US" altLang="zh-CN" sz="2200" dirty="0" smtClean="0"/>
              <a:t>A parallel shift toward outcomes-based (rather than needs-based) approaches to funding on the part of both private philanthropies and government agencies.</a:t>
            </a:r>
          </a:p>
          <a:p>
            <a:pPr eaLnBrk="1" fontAlgn="auto" hangingPunct="1">
              <a:lnSpc>
                <a:spcPct val="90000"/>
              </a:lnSpc>
              <a:spcAft>
                <a:spcPts val="0"/>
              </a:spcAft>
              <a:buFont typeface="Arial" charset="0"/>
              <a:buChar char="•"/>
              <a:defRPr/>
            </a:pPr>
            <a:r>
              <a:rPr lang="en-US" altLang="zh-CN" sz="2200" dirty="0" smtClean="0"/>
              <a:t>A new, more engaged and strategic approach to corporate involvement in social and community issues. </a:t>
            </a:r>
          </a:p>
          <a:p>
            <a:pPr eaLnBrk="1" fontAlgn="auto" hangingPunct="1">
              <a:spcAft>
                <a:spcPts val="0"/>
              </a:spcAft>
              <a:buFont typeface="Arial" charset="0"/>
              <a:buChar char="•"/>
              <a:defRPr/>
            </a:pPr>
            <a:endParaRPr lang="en-US" altLang="zh-CN" sz="2800" dirty="0"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227751602"/>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endParaRPr lang="en-US" altLang="zh-CN" smtClean="0">
              <a:ea typeface="幼圆"/>
              <a:cs typeface="幼圆"/>
            </a:endParaRPr>
          </a:p>
        </p:txBody>
      </p:sp>
      <p:sp>
        <p:nvSpPr>
          <p:cNvPr id="8195" name="Rectangle 3"/>
          <p:cNvSpPr>
            <a:spLocks noGrp="1" noChangeArrowheads="1"/>
          </p:cNvSpPr>
          <p:nvPr>
            <p:ph idx="1"/>
          </p:nvPr>
        </p:nvSpPr>
        <p:spPr>
          <a:xfrm>
            <a:off x="457200" y="1052736"/>
            <a:ext cx="8229600" cy="4824189"/>
          </a:xfrm>
        </p:spPr>
        <p:txBody>
          <a:bodyPr/>
          <a:lstStyle/>
          <a:p>
            <a:pPr eaLnBrk="1" hangingPunct="1">
              <a:buFont typeface="Wingdings 2" pitchFamily="18" charset="2"/>
              <a:buNone/>
            </a:pPr>
            <a:r>
              <a:rPr lang="en-US" altLang="zh-CN" sz="2800" dirty="0" smtClean="0"/>
              <a:t>As </a:t>
            </a:r>
            <a:r>
              <a:rPr lang="en-US" altLang="zh-CN" sz="2800" dirty="0" smtClean="0"/>
              <a:t>a result, social entrepreneurs are shifting the emphasis from </a:t>
            </a:r>
            <a:r>
              <a:rPr lang="en-US" altLang="zh-CN" sz="2800" dirty="0" err="1" smtClean="0"/>
              <a:t>utilisation</a:t>
            </a:r>
            <a:r>
              <a:rPr lang="en-US" altLang="zh-CN" sz="2800" dirty="0" smtClean="0"/>
              <a:t> of charitable funding to new, more systematic ways of improving social conditions via the establishment of social enterprises. </a:t>
            </a:r>
            <a:endParaRPr lang="en-US" altLang="zh-CN" sz="2800" dirty="0" smtClean="0"/>
          </a:p>
          <a:p>
            <a:pPr eaLnBrk="1" hangingPunct="1">
              <a:buFont typeface="Wingdings 2" pitchFamily="18" charset="2"/>
              <a:buNone/>
            </a:pPr>
            <a:endParaRPr lang="en-US" altLang="zh-CN" sz="2800" dirty="0" smtClean="0"/>
          </a:p>
          <a:p>
            <a:pPr eaLnBrk="1" hangingPunct="1"/>
            <a:r>
              <a:rPr lang="en-US" altLang="zh-CN" sz="2800" dirty="0" smtClean="0"/>
              <a:t>Reducing the need for charitable assistance rather than simply meeting the need</a:t>
            </a:r>
          </a:p>
          <a:p>
            <a:pPr eaLnBrk="1" hangingPunct="1"/>
            <a:r>
              <a:rPr lang="en-US" altLang="zh-CN" sz="2800" dirty="0" smtClean="0"/>
              <a:t>Engaging people in and allowing then to take some responsibility for improving their own lives.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58988732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eaLnBrk="1" hangingPunct="1"/>
            <a:r>
              <a:rPr lang="en-GB" sz="3600" b="1" smtClean="0"/>
              <a:t>Characteristics of Social Enterprises</a:t>
            </a:r>
            <a:endParaRPr lang="en-GB" sz="3600" b="1" dirty="0" smtClean="0"/>
          </a:p>
        </p:txBody>
      </p:sp>
      <p:sp>
        <p:nvSpPr>
          <p:cNvPr id="9219" name="Content Placeholder 2"/>
          <p:cNvSpPr>
            <a:spLocks noGrp="1"/>
          </p:cNvSpPr>
          <p:nvPr>
            <p:ph idx="1"/>
          </p:nvPr>
        </p:nvSpPr>
        <p:spPr>
          <a:xfrm>
            <a:off x="457200" y="1600200"/>
            <a:ext cx="8229600" cy="4276725"/>
          </a:xfrm>
        </p:spPr>
        <p:txBody>
          <a:bodyPr/>
          <a:lstStyle/>
          <a:p>
            <a:pPr eaLnBrk="1" hangingPunct="1"/>
            <a:r>
              <a:rPr lang="en-GB" smtClean="0"/>
              <a:t>Business with a social purpose or objective</a:t>
            </a:r>
          </a:p>
          <a:p>
            <a:pPr eaLnBrk="1" hangingPunct="1"/>
            <a:r>
              <a:rPr lang="en-GB" smtClean="0"/>
              <a:t>Not generating profits for owner or shareholders</a:t>
            </a:r>
          </a:p>
          <a:p>
            <a:pPr eaLnBrk="1" hangingPunct="1"/>
            <a:endParaRPr lang="en-GB" smtClean="0"/>
          </a:p>
          <a:p>
            <a:pPr eaLnBrk="1" hangingPunct="1">
              <a:buFont typeface="Wingdings 2" pitchFamily="18" charset="2"/>
              <a:buNone/>
            </a:pPr>
            <a:r>
              <a:rPr lang="en-GB" smtClean="0"/>
              <a:t>WHY are Social Enterprises so important NOW?</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03703531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lgn="l" eaLnBrk="1" hangingPunct="1"/>
            <a:r>
              <a:rPr lang="en-US" altLang="zh-CN" sz="3600" b="1" smtClean="0"/>
              <a:t>More people in need </a:t>
            </a:r>
          </a:p>
        </p:txBody>
      </p:sp>
      <p:sp>
        <p:nvSpPr>
          <p:cNvPr id="10243" name="Rectangle 3"/>
          <p:cNvSpPr>
            <a:spLocks noGrp="1" noChangeArrowheads="1"/>
          </p:cNvSpPr>
          <p:nvPr>
            <p:ph idx="1"/>
          </p:nvPr>
        </p:nvSpPr>
        <p:spPr>
          <a:xfrm>
            <a:off x="457200" y="1600200"/>
            <a:ext cx="8229600" cy="4276725"/>
          </a:xfrm>
        </p:spPr>
        <p:txBody>
          <a:bodyPr/>
          <a:lstStyle/>
          <a:p>
            <a:pPr eaLnBrk="1" hangingPunct="1">
              <a:lnSpc>
                <a:spcPct val="80000"/>
              </a:lnSpc>
              <a:buFont typeface="Wingdings 2" pitchFamily="18" charset="2"/>
              <a:buNone/>
            </a:pPr>
            <a:r>
              <a:rPr lang="en-US" altLang="zh-CN" sz="2800" dirty="0" smtClean="0"/>
              <a:t>For example -  </a:t>
            </a:r>
          </a:p>
          <a:p>
            <a:pPr eaLnBrk="1" hangingPunct="1">
              <a:lnSpc>
                <a:spcPct val="80000"/>
              </a:lnSpc>
            </a:pPr>
            <a:r>
              <a:rPr lang="en-US" altLang="zh-CN" sz="2800" dirty="0" smtClean="0"/>
              <a:t>One </a:t>
            </a:r>
            <a:r>
              <a:rPr lang="en-US" altLang="zh-CN" sz="2800" dirty="0" smtClean="0"/>
              <a:t>in seven people live below the poverty line (including one in five children).</a:t>
            </a:r>
          </a:p>
          <a:p>
            <a:pPr eaLnBrk="1" hangingPunct="1">
              <a:lnSpc>
                <a:spcPct val="80000"/>
              </a:lnSpc>
            </a:pPr>
            <a:r>
              <a:rPr lang="en-US" altLang="zh-CN" sz="2800" dirty="0" smtClean="0"/>
              <a:t> Eighteen per cent of adults have full-time jobs and are still among the “working poor”.</a:t>
            </a:r>
          </a:p>
          <a:p>
            <a:pPr eaLnBrk="1" hangingPunct="1">
              <a:lnSpc>
                <a:spcPct val="80000"/>
              </a:lnSpc>
            </a:pPr>
            <a:r>
              <a:rPr lang="en-US" altLang="zh-CN" sz="2800" dirty="0" smtClean="0"/>
              <a:t>Emerging needs: people who are homeless, people with disabilities, environmental concerns.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56673708"/>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a:r>
              <a:rPr lang="en-GB" sz="3600" b="1" dirty="0" smtClean="0"/>
              <a:t>The individual perspective</a:t>
            </a:r>
            <a:endParaRPr lang="en-US" sz="3600" b="1" dirty="0" smtClean="0"/>
          </a:p>
        </p:txBody>
      </p:sp>
      <p:sp>
        <p:nvSpPr>
          <p:cNvPr id="11267" name="Content Placeholder 2"/>
          <p:cNvSpPr>
            <a:spLocks noGrp="1"/>
          </p:cNvSpPr>
          <p:nvPr>
            <p:ph idx="1"/>
          </p:nvPr>
        </p:nvSpPr>
        <p:spPr>
          <a:xfrm>
            <a:off x="457200" y="1600200"/>
            <a:ext cx="8229600" cy="4276725"/>
          </a:xfrm>
        </p:spPr>
        <p:txBody>
          <a:bodyPr/>
          <a:lstStyle/>
          <a:p>
            <a:r>
              <a:rPr lang="en-GB" smtClean="0"/>
              <a:t>Importance of social engagement by individuals in society</a:t>
            </a:r>
          </a:p>
          <a:p>
            <a:r>
              <a:rPr lang="en-GB" smtClean="0"/>
              <a:t>Individuals and groups of individuals can help to find solutions in society</a:t>
            </a:r>
          </a:p>
          <a:p>
            <a:r>
              <a:rPr lang="en-GB" smtClean="0"/>
              <a:t>Individuals can gain from their involvement in social enterprise and social entrepreneurship</a:t>
            </a:r>
            <a:endParaRPr lang="en-US"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84854632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l" eaLnBrk="1" hangingPunct="1"/>
            <a:r>
              <a:rPr lang="en-US" altLang="zh-CN" sz="3600" b="1" dirty="0" smtClean="0"/>
              <a:t>Key facts </a:t>
            </a:r>
            <a:r>
              <a:rPr lang="en-US" altLang="zh-CN" sz="3600" b="1" dirty="0" smtClean="0">
                <a:latin typeface="Arial" pitchFamily="34" charset="0"/>
              </a:rPr>
              <a:t>–</a:t>
            </a:r>
            <a:r>
              <a:rPr lang="en-US" altLang="zh-CN" sz="3600" b="1" dirty="0" smtClean="0"/>
              <a:t> SE Sector in the UK</a:t>
            </a:r>
          </a:p>
        </p:txBody>
      </p:sp>
      <p:sp>
        <p:nvSpPr>
          <p:cNvPr id="12291" name="Rectangle 3"/>
          <p:cNvSpPr>
            <a:spLocks noGrp="1" noChangeArrowheads="1"/>
          </p:cNvSpPr>
          <p:nvPr>
            <p:ph type="body" idx="1"/>
          </p:nvPr>
        </p:nvSpPr>
        <p:spPr>
          <a:xfrm>
            <a:off x="838200" y="1981200"/>
            <a:ext cx="7772400" cy="3608388"/>
          </a:xfrm>
        </p:spPr>
        <p:txBody>
          <a:bodyPr/>
          <a:lstStyle/>
          <a:p>
            <a:pPr eaLnBrk="1" hangingPunct="1"/>
            <a:r>
              <a:rPr lang="en-US" altLang="zh-CN" sz="2800" smtClean="0"/>
              <a:t>At least 55,000 social enterprises in the UK*</a:t>
            </a:r>
          </a:p>
          <a:p>
            <a:pPr eaLnBrk="1" hangingPunct="1"/>
            <a:r>
              <a:rPr lang="en-US" altLang="zh-CN" sz="2800" smtClean="0">
                <a:latin typeface="Arial" pitchFamily="34" charset="0"/>
              </a:rPr>
              <a:t>£</a:t>
            </a:r>
            <a:r>
              <a:rPr lang="en-US" altLang="zh-CN" sz="2800" smtClean="0"/>
              <a:t>8.4bn (</a:t>
            </a:r>
            <a:r>
              <a:rPr lang="en-US" altLang="zh-CN" sz="2800" smtClean="0">
                <a:latin typeface="Arial" pitchFamily="34" charset="0"/>
              </a:rPr>
              <a:t>€</a:t>
            </a:r>
            <a:r>
              <a:rPr lang="en-US" altLang="zh-CN" sz="2800" smtClean="0"/>
              <a:t>9.4bn) contribution to the UK</a:t>
            </a:r>
            <a:r>
              <a:rPr lang="en-US" altLang="zh-CN" sz="2800" smtClean="0">
                <a:latin typeface="Arial" pitchFamily="34" charset="0"/>
              </a:rPr>
              <a:t>’</a:t>
            </a:r>
            <a:r>
              <a:rPr lang="en-US" altLang="zh-CN" sz="2800" smtClean="0"/>
              <a:t>s GDP*</a:t>
            </a:r>
          </a:p>
          <a:p>
            <a:pPr eaLnBrk="1" hangingPunct="1"/>
            <a:r>
              <a:rPr lang="en-US" altLang="zh-CN" sz="2800" smtClean="0"/>
              <a:t>650,000 employees*</a:t>
            </a:r>
          </a:p>
          <a:p>
            <a:pPr eaLnBrk="1" hangingPunct="1"/>
            <a:endParaRPr lang="en-US" altLang="zh-CN" sz="2800" smtClean="0"/>
          </a:p>
          <a:p>
            <a:pPr eaLnBrk="1" hangingPunct="1">
              <a:buFont typeface="Arial" pitchFamily="34" charset="0"/>
              <a:buNone/>
            </a:pPr>
            <a:r>
              <a:rPr lang="en-US" altLang="zh-CN" sz="2800" smtClean="0"/>
              <a:t>Including</a:t>
            </a:r>
          </a:p>
          <a:p>
            <a:pPr eaLnBrk="1" hangingPunct="1"/>
            <a:r>
              <a:rPr lang="en-US" altLang="zh-CN" sz="2800" smtClean="0"/>
              <a:t>4,735 Co-operative enterprises</a:t>
            </a:r>
          </a:p>
          <a:p>
            <a:pPr eaLnBrk="1" hangingPunct="1"/>
            <a:r>
              <a:rPr lang="en-US" altLang="zh-CN" sz="2800" smtClean="0"/>
              <a:t>2,500 Community Interest Companies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688819071"/>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l" eaLnBrk="1" hangingPunct="1"/>
            <a:r>
              <a:rPr lang="en-US" altLang="zh-CN" sz="3600" b="1" dirty="0" smtClean="0"/>
              <a:t>UK Office of the Third Sector</a:t>
            </a:r>
          </a:p>
        </p:txBody>
      </p:sp>
      <p:sp>
        <p:nvSpPr>
          <p:cNvPr id="13315" name="Rectangle 6"/>
          <p:cNvSpPr>
            <a:spLocks noChangeArrowheads="1"/>
          </p:cNvSpPr>
          <p:nvPr/>
        </p:nvSpPr>
        <p:spPr bwMode="auto">
          <a:xfrm>
            <a:off x="785813" y="1857375"/>
            <a:ext cx="7572375" cy="3046988"/>
          </a:xfrm>
          <a:prstGeom prst="rect">
            <a:avLst/>
          </a:prstGeom>
          <a:noFill/>
          <a:ln w="9525">
            <a:noFill/>
            <a:miter lim="800000"/>
            <a:headEnd/>
            <a:tailEnd/>
          </a:ln>
        </p:spPr>
        <p:txBody>
          <a:bodyPr>
            <a:spAutoFit/>
          </a:bodyPr>
          <a:lstStyle/>
          <a:p>
            <a:r>
              <a:rPr lang="en-GB" altLang="zh-CN" sz="3200" b="1" dirty="0"/>
              <a:t>Indicates the importance of social enterprise </a:t>
            </a:r>
            <a:endParaRPr lang="en-US" altLang="zh-CN" sz="3200" b="1" dirty="0"/>
          </a:p>
          <a:p>
            <a:pPr>
              <a:buFont typeface="Arial" pitchFamily="34" charset="0"/>
              <a:buChar char="•"/>
            </a:pPr>
            <a:r>
              <a:rPr lang="en-US" altLang="zh-CN" sz="3200" dirty="0" smtClean="0"/>
              <a:t>Dedicated </a:t>
            </a:r>
            <a:r>
              <a:rPr lang="en-US" altLang="zh-CN" sz="3200" dirty="0"/>
              <a:t>Minister</a:t>
            </a:r>
          </a:p>
          <a:p>
            <a:pPr>
              <a:buFont typeface="Arial" pitchFamily="34" charset="0"/>
              <a:buChar char="•"/>
            </a:pPr>
            <a:r>
              <a:rPr lang="en-US" altLang="zh-CN" sz="3200" dirty="0"/>
              <a:t>Situated in the Cabinet Office</a:t>
            </a:r>
          </a:p>
          <a:p>
            <a:pPr>
              <a:buFont typeface="Arial" pitchFamily="34" charset="0"/>
              <a:buChar char="•"/>
            </a:pPr>
            <a:r>
              <a:rPr lang="en-US" altLang="zh-CN" sz="3200" dirty="0"/>
              <a:t>57 people</a:t>
            </a:r>
          </a:p>
          <a:p>
            <a:pPr>
              <a:buFont typeface="Arial" pitchFamily="34" charset="0"/>
              <a:buChar char="•"/>
            </a:pPr>
            <a:r>
              <a:rPr lang="en-US" altLang="zh-CN" sz="3200" dirty="0"/>
              <a:t>£515m (€580m) 2008–11</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03760954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l" eaLnBrk="1" hangingPunct="1"/>
            <a:r>
              <a:rPr lang="en-GB" altLang="zh-CN" sz="3600" b="1" dirty="0" smtClean="0"/>
              <a:t>UK Government involvement</a:t>
            </a:r>
            <a:endParaRPr lang="en-US" altLang="zh-CN" sz="3600" b="1" dirty="0" smtClean="0"/>
          </a:p>
        </p:txBody>
      </p:sp>
      <p:sp>
        <p:nvSpPr>
          <p:cNvPr id="14339" name="Rectangle 3"/>
          <p:cNvSpPr>
            <a:spLocks noGrp="1" noChangeArrowheads="1"/>
          </p:cNvSpPr>
          <p:nvPr>
            <p:ph type="body" idx="1"/>
          </p:nvPr>
        </p:nvSpPr>
        <p:spPr>
          <a:xfrm>
            <a:off x="457200" y="1600200"/>
            <a:ext cx="8229600" cy="4276725"/>
          </a:xfrm>
        </p:spPr>
        <p:txBody>
          <a:bodyPr/>
          <a:lstStyle/>
          <a:p>
            <a:pPr eaLnBrk="1" hangingPunct="1"/>
            <a:r>
              <a:rPr lang="en-US" altLang="zh-CN" smtClean="0"/>
              <a:t>Vision</a:t>
            </a:r>
          </a:p>
          <a:p>
            <a:pPr eaLnBrk="1" hangingPunct="1"/>
            <a:endParaRPr lang="en-US" altLang="zh-CN" smtClean="0"/>
          </a:p>
          <a:p>
            <a:pPr eaLnBrk="1" hangingPunct="1"/>
            <a:r>
              <a:rPr lang="en-US" altLang="zh-CN" smtClean="0"/>
              <a:t>Interest</a:t>
            </a:r>
          </a:p>
          <a:p>
            <a:pPr eaLnBrk="1" hangingPunct="1"/>
            <a:endParaRPr lang="en-US" altLang="zh-CN" smtClean="0"/>
          </a:p>
          <a:p>
            <a:pPr eaLnBrk="1" hangingPunct="1"/>
            <a:r>
              <a:rPr lang="en-US" altLang="zh-CN" smtClean="0"/>
              <a:t>Challenge</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793277682"/>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l" eaLnBrk="1" hangingPunct="1"/>
            <a:r>
              <a:rPr lang="en-US" altLang="zh-CN" sz="3600" b="1" dirty="0" smtClean="0"/>
              <a:t>Government vision</a:t>
            </a:r>
          </a:p>
        </p:txBody>
      </p:sp>
      <p:sp>
        <p:nvSpPr>
          <p:cNvPr id="15363" name="Rectangle 3"/>
          <p:cNvSpPr>
            <a:spLocks noGrp="1" noChangeArrowheads="1"/>
          </p:cNvSpPr>
          <p:nvPr>
            <p:ph type="body" idx="1"/>
          </p:nvPr>
        </p:nvSpPr>
        <p:spPr>
          <a:xfrm>
            <a:off x="539750" y="1556792"/>
            <a:ext cx="8280400" cy="4032796"/>
          </a:xfrm>
        </p:spPr>
        <p:txBody>
          <a:bodyPr/>
          <a:lstStyle/>
          <a:p>
            <a:pPr marL="0" indent="0" eaLnBrk="1" hangingPunct="1">
              <a:buNone/>
            </a:pPr>
            <a:r>
              <a:rPr lang="en-US" altLang="zh-CN" dirty="0" smtClean="0"/>
              <a:t>Dynamic and sustainable social enterprise will:</a:t>
            </a:r>
          </a:p>
          <a:p>
            <a:r>
              <a:rPr lang="en-US" altLang="zh-CN" dirty="0" smtClean="0"/>
              <a:t>Strengthen an inclusive and growing Economy</a:t>
            </a:r>
          </a:p>
          <a:p>
            <a:pPr eaLnBrk="1" hangingPunct="1"/>
            <a:r>
              <a:rPr lang="en-US" altLang="zh-CN" dirty="0" smtClean="0"/>
              <a:t>Existing social enterprises able to develop and grow</a:t>
            </a:r>
          </a:p>
          <a:p>
            <a:pPr eaLnBrk="1" hangingPunct="1"/>
            <a:r>
              <a:rPr lang="en-US" altLang="zh-CN" dirty="0" smtClean="0"/>
              <a:t> More social enterprises in all sectors and in all areas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000571659"/>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7" name="AutoShape 3"/>
          <p:cNvSpPr>
            <a:spLocks noGrp="1" noChangeArrowheads="1"/>
          </p:cNvSpPr>
          <p:nvPr>
            <p:ph type="body" idx="1"/>
          </p:nvPr>
        </p:nvSpPr>
        <p:spPr>
          <a:xfrm>
            <a:off x="107950" y="1214438"/>
            <a:ext cx="4035425" cy="990600"/>
          </a:xfrm>
          <a:prstGeom prst="chevron">
            <a:avLst>
              <a:gd name="adj" fmla="val 129614"/>
            </a:avLst>
          </a:prstGeom>
          <a:solidFill>
            <a:schemeClr val="tx2"/>
          </a:solidFill>
          <a:ln>
            <a:solidFill>
              <a:srgbClr val="FF3300"/>
            </a:solidFill>
            <a:headEnd type="none" w="med" len="med"/>
            <a:tailEnd type="none" w="med" len="med"/>
          </a:ln>
        </p:spPr>
        <p:txBody>
          <a:bodyPr/>
          <a:lstStyle/>
          <a:p>
            <a:pPr marL="72000" indent="-72000" eaLnBrk="1" hangingPunct="1">
              <a:lnSpc>
                <a:spcPct val="80000"/>
              </a:lnSpc>
              <a:buFont typeface="Arial" charset="0"/>
              <a:buNone/>
              <a:defRPr/>
            </a:pPr>
            <a:r>
              <a:rPr lang="en-US" altLang="zh-CN" sz="1600" b="1" dirty="0">
                <a:solidFill>
                  <a:schemeClr val="bg2"/>
                </a:solidFill>
                <a:effectLst>
                  <a:outerShdw blurRad="38100" dist="38100" dir="2700000" algn="tl">
                    <a:srgbClr val="FFFFFF"/>
                  </a:outerShdw>
                </a:effectLst>
              </a:rPr>
              <a:t>Better  Regulation </a:t>
            </a:r>
            <a:r>
              <a:rPr lang="en-US" altLang="zh-CN" sz="2000" b="1" dirty="0">
                <a:solidFill>
                  <a:schemeClr val="bg2"/>
                </a:solidFill>
                <a:effectLst>
                  <a:outerShdw blurRad="38100" dist="38100" dir="2700000" algn="tl">
                    <a:srgbClr val="FFFFFF"/>
                  </a:outerShdw>
                </a:effectLst>
              </a:rPr>
              <a:t>and</a:t>
            </a:r>
            <a:r>
              <a:rPr lang="en-US" altLang="zh-CN" sz="2000" dirty="0">
                <a:solidFill>
                  <a:schemeClr val="bg2"/>
                </a:solidFill>
                <a:effectLst>
                  <a:outerShdw blurRad="38100" dist="38100" dir="2700000" algn="tl">
                    <a:srgbClr val="FFFFFF"/>
                  </a:outerShdw>
                </a:effectLst>
              </a:rPr>
              <a:t> </a:t>
            </a:r>
            <a:r>
              <a:rPr lang="en-US" altLang="zh-CN" sz="2000" b="1" dirty="0">
                <a:solidFill>
                  <a:schemeClr val="bg2"/>
                </a:solidFill>
                <a:effectLst>
                  <a:outerShdw blurRad="38100" dist="38100" dir="2700000" algn="tl">
                    <a:srgbClr val="FFFFFF"/>
                  </a:outerShdw>
                </a:effectLst>
              </a:rPr>
              <a:t>policy</a:t>
            </a:r>
          </a:p>
        </p:txBody>
      </p:sp>
      <p:sp>
        <p:nvSpPr>
          <p:cNvPr id="308228" name="AutoShape 4"/>
          <p:cNvSpPr>
            <a:spLocks noChangeArrowheads="1"/>
          </p:cNvSpPr>
          <p:nvPr/>
        </p:nvSpPr>
        <p:spPr bwMode="auto">
          <a:xfrm>
            <a:off x="0" y="2492375"/>
            <a:ext cx="4176713" cy="1223963"/>
          </a:xfrm>
          <a:prstGeom prst="chevron">
            <a:avLst>
              <a:gd name="adj" fmla="val 85311"/>
            </a:avLst>
          </a:prstGeom>
          <a:solidFill>
            <a:schemeClr val="tx2"/>
          </a:solidFill>
          <a:ln w="9525">
            <a:solidFill>
              <a:srgbClr val="FF3300"/>
            </a:solidFill>
            <a:miter lim="800000"/>
            <a:headEnd/>
            <a:tailEnd/>
          </a:ln>
          <a:effectLst/>
        </p:spPr>
        <p:txBody>
          <a:bodyPr lIns="92075" tIns="46038" rIns="92075" bIns="46038"/>
          <a:lstStyle/>
          <a:p>
            <a:pPr marL="72000" indent="-72000">
              <a:lnSpc>
                <a:spcPct val="80000"/>
              </a:lnSpc>
              <a:spcBef>
                <a:spcPct val="20000"/>
              </a:spcBef>
              <a:buClr>
                <a:schemeClr val="tx2"/>
              </a:buClr>
              <a:buFontTx/>
              <a:buChar char="•"/>
              <a:defRPr/>
            </a:pPr>
            <a:r>
              <a:rPr lang="en-US" altLang="zh-CN" sz="1600" b="1" dirty="0">
                <a:solidFill>
                  <a:schemeClr val="bg2"/>
                </a:solidFill>
                <a:effectLst>
                  <a:outerShdw blurRad="38100" dist="38100" dir="2700000" algn="tl">
                    <a:srgbClr val="FFFFFF"/>
                  </a:outerShdw>
                </a:effectLst>
              </a:rPr>
              <a:t>More enterprise in </a:t>
            </a:r>
            <a:r>
              <a:rPr lang="en-US" altLang="zh-CN" sz="1600" b="1" dirty="0" err="1">
                <a:solidFill>
                  <a:schemeClr val="bg2"/>
                </a:solidFill>
                <a:effectLst>
                  <a:outerShdw blurRad="38100" dist="38100" dir="2700000" algn="tl">
                    <a:srgbClr val="FFFFFF"/>
                  </a:outerShdw>
                </a:effectLst>
              </a:rPr>
              <a:t>disadvanted</a:t>
            </a:r>
            <a:r>
              <a:rPr lang="en-US" altLang="zh-CN" sz="1600" b="1" dirty="0">
                <a:solidFill>
                  <a:schemeClr val="bg2"/>
                </a:solidFill>
                <a:effectLst>
                  <a:outerShdw blurRad="38100" dist="38100" dir="2700000" algn="tl">
                    <a:srgbClr val="FFFFFF"/>
                  </a:outerShdw>
                </a:effectLst>
              </a:rPr>
              <a:t> communities and underrepresented groups</a:t>
            </a:r>
          </a:p>
        </p:txBody>
      </p:sp>
      <p:sp>
        <p:nvSpPr>
          <p:cNvPr id="308229" name="AutoShape 5"/>
          <p:cNvSpPr>
            <a:spLocks noChangeArrowheads="1"/>
          </p:cNvSpPr>
          <p:nvPr/>
        </p:nvSpPr>
        <p:spPr bwMode="auto">
          <a:xfrm>
            <a:off x="-285750" y="3929063"/>
            <a:ext cx="3965575" cy="857250"/>
          </a:xfrm>
          <a:prstGeom prst="chevron">
            <a:avLst>
              <a:gd name="adj" fmla="val 181840"/>
            </a:avLst>
          </a:prstGeom>
          <a:solidFill>
            <a:schemeClr val="tx2"/>
          </a:solidFill>
          <a:ln w="9525">
            <a:solidFill>
              <a:srgbClr val="FF3300"/>
            </a:solidFill>
            <a:miter lim="800000"/>
            <a:headEnd/>
            <a:tailEnd/>
          </a:ln>
          <a:effectLst/>
        </p:spPr>
        <p:txBody>
          <a:bodyPr lIns="92075" tIns="46038" rIns="92075" bIns="46038"/>
          <a:lstStyle/>
          <a:p>
            <a:pPr marL="72000" indent="-72000">
              <a:lnSpc>
                <a:spcPct val="80000"/>
              </a:lnSpc>
              <a:spcBef>
                <a:spcPct val="20000"/>
              </a:spcBef>
              <a:buClr>
                <a:schemeClr val="tx2"/>
              </a:buClr>
              <a:defRPr/>
            </a:pPr>
            <a:r>
              <a:rPr lang="en-US" altLang="zh-CN" sz="1600" b="1" dirty="0">
                <a:solidFill>
                  <a:schemeClr val="bg2"/>
                </a:solidFill>
                <a:effectLst>
                  <a:outerShdw blurRad="38100" dist="38100" dir="2700000" algn="tl">
                    <a:srgbClr val="FFFFFF"/>
                  </a:outerShdw>
                </a:effectLst>
              </a:rPr>
              <a:t>Building an enterprise </a:t>
            </a:r>
            <a:r>
              <a:rPr lang="en-US" altLang="zh-CN" sz="2000" b="1" dirty="0">
                <a:solidFill>
                  <a:schemeClr val="bg2"/>
                </a:solidFill>
                <a:effectLst>
                  <a:outerShdw blurRad="38100" dist="38100" dir="2700000" algn="tl">
                    <a:srgbClr val="FFFFFF"/>
                  </a:outerShdw>
                </a:effectLst>
              </a:rPr>
              <a:t>culture</a:t>
            </a:r>
          </a:p>
        </p:txBody>
      </p:sp>
      <p:sp>
        <p:nvSpPr>
          <p:cNvPr id="308230" name="AutoShape 6"/>
          <p:cNvSpPr>
            <a:spLocks noChangeArrowheads="1"/>
          </p:cNvSpPr>
          <p:nvPr/>
        </p:nvSpPr>
        <p:spPr bwMode="auto">
          <a:xfrm>
            <a:off x="-36513" y="5849938"/>
            <a:ext cx="4179888" cy="963612"/>
          </a:xfrm>
          <a:prstGeom prst="chevron">
            <a:avLst>
              <a:gd name="adj" fmla="val 97158"/>
            </a:avLst>
          </a:prstGeom>
          <a:solidFill>
            <a:schemeClr val="tx2"/>
          </a:solidFill>
          <a:ln w="9525">
            <a:solidFill>
              <a:srgbClr val="FF3300"/>
            </a:solidFill>
            <a:miter lim="800000"/>
            <a:headEnd/>
            <a:tailEnd/>
          </a:ln>
          <a:effectLst/>
        </p:spPr>
        <p:txBody>
          <a:bodyPr lIns="92075" tIns="46038" rIns="92075" bIns="46038"/>
          <a:lstStyle/>
          <a:p>
            <a:pPr>
              <a:lnSpc>
                <a:spcPct val="80000"/>
              </a:lnSpc>
              <a:spcBef>
                <a:spcPct val="20000"/>
              </a:spcBef>
              <a:buClr>
                <a:schemeClr val="tx2"/>
              </a:buClr>
              <a:buFontTx/>
              <a:buChar char="•"/>
              <a:defRPr/>
            </a:pPr>
            <a:r>
              <a:rPr lang="en-US" altLang="zh-CN" sz="1600" b="1" dirty="0">
                <a:solidFill>
                  <a:schemeClr val="bg2"/>
                </a:solidFill>
                <a:effectLst>
                  <a:outerShdw blurRad="38100" dist="38100" dir="2700000" algn="tl">
                    <a:srgbClr val="FFFFFF"/>
                  </a:outerShdw>
                </a:effectLst>
              </a:rPr>
              <a:t>Improving small business experience of Government services</a:t>
            </a:r>
          </a:p>
        </p:txBody>
      </p:sp>
      <p:sp>
        <p:nvSpPr>
          <p:cNvPr id="308231" name="AutoShape 7"/>
          <p:cNvSpPr>
            <a:spLocks noChangeArrowheads="1"/>
          </p:cNvSpPr>
          <p:nvPr/>
        </p:nvSpPr>
        <p:spPr bwMode="auto">
          <a:xfrm>
            <a:off x="0" y="4941888"/>
            <a:ext cx="4071938" cy="576262"/>
          </a:xfrm>
          <a:prstGeom prst="chevron">
            <a:avLst>
              <a:gd name="adj" fmla="val 149931"/>
            </a:avLst>
          </a:prstGeom>
          <a:solidFill>
            <a:schemeClr val="tx2"/>
          </a:solidFill>
          <a:ln w="9525">
            <a:solidFill>
              <a:srgbClr val="FF3300"/>
            </a:solidFill>
            <a:miter lim="800000"/>
            <a:headEnd/>
            <a:tailEnd/>
          </a:ln>
          <a:effectLst/>
        </p:spPr>
        <p:txBody>
          <a:bodyPr lIns="92075" tIns="46038" rIns="92075" bIns="46038"/>
          <a:lstStyle/>
          <a:p>
            <a:pPr>
              <a:lnSpc>
                <a:spcPct val="80000"/>
              </a:lnSpc>
              <a:spcBef>
                <a:spcPct val="20000"/>
              </a:spcBef>
              <a:buClr>
                <a:schemeClr val="tx2"/>
              </a:buClr>
              <a:buFontTx/>
              <a:buChar char="•"/>
              <a:defRPr/>
            </a:pPr>
            <a:r>
              <a:rPr lang="en-US" altLang="zh-CN" sz="1600" b="1" dirty="0">
                <a:solidFill>
                  <a:schemeClr val="bg2"/>
                </a:solidFill>
                <a:effectLst>
                  <a:outerShdw blurRad="38100" dist="38100" dir="2700000" algn="tl">
                    <a:srgbClr val="FFFFFF"/>
                  </a:outerShdw>
                </a:effectLst>
              </a:rPr>
              <a:t>Improving access to finance</a:t>
            </a:r>
          </a:p>
        </p:txBody>
      </p:sp>
      <p:sp>
        <p:nvSpPr>
          <p:cNvPr id="308232" name="AutoShape 8"/>
          <p:cNvSpPr>
            <a:spLocks noChangeArrowheads="1"/>
          </p:cNvSpPr>
          <p:nvPr/>
        </p:nvSpPr>
        <p:spPr bwMode="auto">
          <a:xfrm>
            <a:off x="5435600" y="3717925"/>
            <a:ext cx="2376488" cy="1295400"/>
          </a:xfrm>
          <a:prstGeom prst="chevron">
            <a:avLst>
              <a:gd name="adj" fmla="val 45864"/>
            </a:avLst>
          </a:prstGeom>
          <a:solidFill>
            <a:schemeClr val="tx2"/>
          </a:solidFill>
          <a:ln w="9525">
            <a:solidFill>
              <a:srgbClr val="FF3300"/>
            </a:solidFill>
            <a:miter lim="800000"/>
            <a:headEnd/>
            <a:tailEnd/>
          </a:ln>
          <a:effectLst/>
        </p:spPr>
        <p:txBody>
          <a:bodyPr lIns="92075" tIns="46038" rIns="92075" bIns="46038"/>
          <a:lstStyle/>
          <a:p>
            <a:pPr>
              <a:lnSpc>
                <a:spcPct val="80000"/>
              </a:lnSpc>
              <a:spcBef>
                <a:spcPct val="20000"/>
              </a:spcBef>
              <a:buClr>
                <a:schemeClr val="tx2"/>
              </a:buClr>
              <a:buFontTx/>
              <a:buChar char="•"/>
              <a:defRPr/>
            </a:pPr>
            <a:r>
              <a:rPr lang="en-US" altLang="zh-CN" sz="1600" b="1" dirty="0">
                <a:solidFill>
                  <a:schemeClr val="bg2"/>
                </a:solidFill>
                <a:effectLst>
                  <a:outerShdw blurRad="38100" dist="38100" dir="2700000" algn="tl">
                    <a:srgbClr val="FFFFFF"/>
                  </a:outerShdw>
                </a:effectLst>
              </a:rPr>
              <a:t>Building the capability for small business growth</a:t>
            </a:r>
          </a:p>
        </p:txBody>
      </p:sp>
      <p:sp>
        <p:nvSpPr>
          <p:cNvPr id="308233" name="AutoShape 9"/>
          <p:cNvSpPr>
            <a:spLocks noChangeArrowheads="1"/>
          </p:cNvSpPr>
          <p:nvPr/>
        </p:nvSpPr>
        <p:spPr bwMode="auto">
          <a:xfrm>
            <a:off x="3000375" y="3857625"/>
            <a:ext cx="2795588" cy="939800"/>
          </a:xfrm>
          <a:prstGeom prst="chevron">
            <a:avLst>
              <a:gd name="adj" fmla="val 82434"/>
            </a:avLst>
          </a:prstGeom>
          <a:solidFill>
            <a:schemeClr val="tx2"/>
          </a:solidFill>
          <a:ln w="9525">
            <a:solidFill>
              <a:srgbClr val="FF3300"/>
            </a:solidFill>
            <a:miter lim="800000"/>
            <a:headEnd/>
            <a:tailEnd/>
          </a:ln>
          <a:effectLst/>
        </p:spPr>
        <p:txBody>
          <a:bodyPr lIns="92075" tIns="46038" rIns="92075" bIns="46038"/>
          <a:lstStyle/>
          <a:p>
            <a:pPr marL="72000" indent="-72000">
              <a:lnSpc>
                <a:spcPct val="80000"/>
              </a:lnSpc>
              <a:spcBef>
                <a:spcPct val="20000"/>
              </a:spcBef>
              <a:buClr>
                <a:schemeClr val="tx2"/>
              </a:buClr>
              <a:defRPr/>
            </a:pPr>
            <a:r>
              <a:rPr lang="en-US" altLang="zh-CN" sz="1600" b="1" dirty="0">
                <a:solidFill>
                  <a:schemeClr val="bg2"/>
                </a:solidFill>
                <a:effectLst>
                  <a:outerShdw blurRad="38100" dist="38100" dir="2700000" algn="tl">
                    <a:srgbClr val="FFFFFF"/>
                  </a:outerShdw>
                </a:effectLst>
              </a:rPr>
              <a:t>More dynamic start up market</a:t>
            </a:r>
          </a:p>
        </p:txBody>
      </p:sp>
      <p:sp>
        <p:nvSpPr>
          <p:cNvPr id="16393" name="Rectangle 10"/>
          <p:cNvSpPr>
            <a:spLocks noChangeArrowheads="1"/>
          </p:cNvSpPr>
          <p:nvPr/>
        </p:nvSpPr>
        <p:spPr bwMode="auto">
          <a:xfrm>
            <a:off x="7524750" y="765175"/>
            <a:ext cx="1619250" cy="6092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16394" name="Text Box 11"/>
          <p:cNvSpPr txBox="1">
            <a:spLocks noChangeArrowheads="1"/>
          </p:cNvSpPr>
          <p:nvPr/>
        </p:nvSpPr>
        <p:spPr bwMode="auto">
          <a:xfrm>
            <a:off x="7524750" y="1125538"/>
            <a:ext cx="1619250" cy="1570037"/>
          </a:xfrm>
          <a:prstGeom prst="rect">
            <a:avLst/>
          </a:prstGeom>
          <a:noFill/>
          <a:ln w="9525">
            <a:solidFill>
              <a:schemeClr val="bg2"/>
            </a:solidFill>
            <a:miter lim="800000"/>
            <a:headEnd/>
            <a:tailEnd/>
          </a:ln>
        </p:spPr>
        <p:txBody>
          <a:bodyPr>
            <a:spAutoFit/>
          </a:bodyPr>
          <a:lstStyle/>
          <a:p>
            <a:pPr>
              <a:spcBef>
                <a:spcPct val="50000"/>
              </a:spcBef>
            </a:pPr>
            <a:r>
              <a:rPr lang="en-US" altLang="zh-CN" sz="1600" b="1"/>
              <a:t>Increased  productivity across the total small business market</a:t>
            </a:r>
          </a:p>
        </p:txBody>
      </p:sp>
      <p:sp>
        <p:nvSpPr>
          <p:cNvPr id="16395" name="Text Box 12"/>
          <p:cNvSpPr txBox="1">
            <a:spLocks noChangeArrowheads="1"/>
          </p:cNvSpPr>
          <p:nvPr/>
        </p:nvSpPr>
        <p:spPr bwMode="auto">
          <a:xfrm>
            <a:off x="7524750" y="4318000"/>
            <a:ext cx="1619250" cy="1816100"/>
          </a:xfrm>
          <a:prstGeom prst="rect">
            <a:avLst/>
          </a:prstGeom>
          <a:noFill/>
          <a:ln w="9525">
            <a:solidFill>
              <a:schemeClr val="bg2"/>
            </a:solidFill>
            <a:miter lim="800000"/>
            <a:headEnd/>
            <a:tailEnd/>
          </a:ln>
        </p:spPr>
        <p:txBody>
          <a:bodyPr>
            <a:spAutoFit/>
          </a:bodyPr>
          <a:lstStyle/>
          <a:p>
            <a:pPr>
              <a:spcBef>
                <a:spcPct val="50000"/>
              </a:spcBef>
            </a:pPr>
            <a:r>
              <a:rPr lang="en-US" altLang="zh-CN" sz="1600" b="1"/>
              <a:t>Maximise opportunities for employment in small firms or through self-employment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724328637"/>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14313" y="274638"/>
            <a:ext cx="8472487" cy="1143000"/>
          </a:xfrm>
        </p:spPr>
        <p:txBody>
          <a:bodyPr/>
          <a:lstStyle/>
          <a:p>
            <a:pPr eaLnBrk="1" hangingPunct="1"/>
            <a:r>
              <a:rPr lang="en-US" altLang="zh-CN" sz="3200" b="1" dirty="0" smtClean="0"/>
              <a:t>Why is the UK Government is interested?</a:t>
            </a:r>
          </a:p>
        </p:txBody>
      </p:sp>
      <p:sp>
        <p:nvSpPr>
          <p:cNvPr id="17411" name="Rectangle 3"/>
          <p:cNvSpPr>
            <a:spLocks noGrp="1" noChangeArrowheads="1"/>
          </p:cNvSpPr>
          <p:nvPr>
            <p:ph type="body" idx="1"/>
          </p:nvPr>
        </p:nvSpPr>
        <p:spPr>
          <a:xfrm>
            <a:off x="395288" y="1700808"/>
            <a:ext cx="8532812" cy="4395192"/>
          </a:xfrm>
        </p:spPr>
        <p:txBody>
          <a:bodyPr/>
          <a:lstStyle/>
          <a:p>
            <a:pPr marL="0" indent="0" eaLnBrk="1" hangingPunct="1">
              <a:buNone/>
            </a:pPr>
            <a:r>
              <a:rPr lang="en-US" altLang="zh-CN" dirty="0" smtClean="0"/>
              <a:t>The government sees a role for social enterprise in:</a:t>
            </a:r>
          </a:p>
          <a:p>
            <a:r>
              <a:rPr lang="en-US" altLang="zh-CN" dirty="0" smtClean="0"/>
              <a:t>Tackling social and environmental challenges</a:t>
            </a:r>
          </a:p>
          <a:p>
            <a:pPr eaLnBrk="1" hangingPunct="1"/>
            <a:r>
              <a:rPr lang="en-US" altLang="zh-CN" dirty="0" smtClean="0"/>
              <a:t> Increasing levels of enterprise generally</a:t>
            </a:r>
          </a:p>
          <a:p>
            <a:pPr eaLnBrk="1" hangingPunct="1"/>
            <a:r>
              <a:rPr lang="en-US" altLang="zh-CN" dirty="0" smtClean="0"/>
              <a:t> Expanding ethical markets</a:t>
            </a:r>
          </a:p>
          <a:p>
            <a:pPr eaLnBrk="1" hangingPunct="1"/>
            <a:r>
              <a:rPr lang="en-US" altLang="zh-CN" dirty="0" smtClean="0"/>
              <a:t>Responding to Public Sector reform</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37343319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lgn="l" eaLnBrk="1" hangingPunct="1"/>
            <a:r>
              <a:rPr lang="en-US" altLang="zh-CN" sz="3600" b="1" dirty="0" smtClean="0"/>
              <a:t>The challenges</a:t>
            </a:r>
            <a:r>
              <a:rPr lang="en-US" altLang="zh-CN" sz="3600" b="1" dirty="0" smtClean="0">
                <a:latin typeface="Arial" pitchFamily="34" charset="0"/>
              </a:rPr>
              <a:t>…</a:t>
            </a:r>
            <a:endParaRPr lang="en-US" altLang="zh-CN" sz="3600" b="1" dirty="0" smtClean="0"/>
          </a:p>
        </p:txBody>
      </p:sp>
      <p:sp>
        <p:nvSpPr>
          <p:cNvPr id="18435" name="Rectangle 3"/>
          <p:cNvSpPr>
            <a:spLocks noGrp="1" noChangeArrowheads="1"/>
          </p:cNvSpPr>
          <p:nvPr>
            <p:ph type="body" idx="1"/>
          </p:nvPr>
        </p:nvSpPr>
        <p:spPr>
          <a:xfrm>
            <a:off x="457200" y="1600200"/>
            <a:ext cx="8229600" cy="4276725"/>
          </a:xfrm>
        </p:spPr>
        <p:txBody>
          <a:bodyPr/>
          <a:lstStyle/>
          <a:p>
            <a:pPr eaLnBrk="1" hangingPunct="1"/>
            <a:r>
              <a:rPr lang="en-US" altLang="zh-CN" dirty="0" smtClean="0"/>
              <a:t>There is a need to build awareness and understanding of social enterprise</a:t>
            </a:r>
          </a:p>
          <a:p>
            <a:pPr eaLnBrk="1" hangingPunct="1"/>
            <a:r>
              <a:rPr lang="en-US" altLang="zh-CN" dirty="0" smtClean="0"/>
              <a:t> Building the evidence base: facts and figures</a:t>
            </a:r>
          </a:p>
          <a:p>
            <a:pPr eaLnBrk="1" hangingPunct="1"/>
            <a:r>
              <a:rPr lang="en-US" altLang="zh-CN" dirty="0" smtClean="0"/>
              <a:t>Accessing the right information and advice</a:t>
            </a:r>
          </a:p>
          <a:p>
            <a:pPr eaLnBrk="1" hangingPunct="1"/>
            <a:r>
              <a:rPr lang="en-US" altLang="zh-CN" dirty="0" smtClean="0"/>
              <a:t>Access to appropriate finance</a:t>
            </a:r>
          </a:p>
          <a:p>
            <a:pPr eaLnBrk="1" hangingPunct="1"/>
            <a:r>
              <a:rPr lang="en-US" altLang="zh-CN" dirty="0" smtClean="0"/>
              <a:t>Working with government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501177656"/>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eaLnBrk="1" hangingPunct="1"/>
            <a:r>
              <a:rPr lang="en-US" altLang="zh-CN" sz="3600" b="1" smtClean="0"/>
              <a:t>Brief h</a:t>
            </a:r>
            <a:r>
              <a:rPr lang="en-US" altLang="zh-CN" sz="3600" b="1" smtClean="0"/>
              <a:t>istory </a:t>
            </a:r>
            <a:r>
              <a:rPr lang="en-US" altLang="zh-CN" sz="3600" b="1" dirty="0" smtClean="0"/>
              <a:t>of SE Policy in the UK</a:t>
            </a:r>
          </a:p>
        </p:txBody>
      </p:sp>
      <p:sp>
        <p:nvSpPr>
          <p:cNvPr id="19459" name="Rectangle 3"/>
          <p:cNvSpPr>
            <a:spLocks noGrp="1" noChangeArrowheads="1"/>
          </p:cNvSpPr>
          <p:nvPr>
            <p:ph type="body" idx="1"/>
          </p:nvPr>
        </p:nvSpPr>
        <p:spPr>
          <a:xfrm>
            <a:off x="457200" y="1600200"/>
            <a:ext cx="8229600" cy="4276725"/>
          </a:xfrm>
        </p:spPr>
        <p:txBody>
          <a:bodyPr/>
          <a:lstStyle/>
          <a:p>
            <a:pPr eaLnBrk="1" hangingPunct="1">
              <a:lnSpc>
                <a:spcPct val="90000"/>
              </a:lnSpc>
              <a:buFontTx/>
              <a:buNone/>
            </a:pPr>
            <a:r>
              <a:rPr lang="en-US" altLang="zh-CN" sz="2800" b="1" smtClean="0">
                <a:latin typeface="Arial" pitchFamily="34" charset="0"/>
              </a:rPr>
              <a:t>“</a:t>
            </a:r>
            <a:r>
              <a:rPr lang="en-US" altLang="zh-CN" sz="2800" b="1" smtClean="0"/>
              <a:t>Creating an environment for social enterprise to thrive</a:t>
            </a:r>
            <a:r>
              <a:rPr lang="en-US" altLang="zh-CN" sz="2800" b="1" smtClean="0">
                <a:latin typeface="Arial" pitchFamily="34" charset="0"/>
              </a:rPr>
              <a:t>”</a:t>
            </a:r>
            <a:endParaRPr lang="en-US" altLang="zh-CN" sz="2800" b="1" smtClean="0"/>
          </a:p>
          <a:p>
            <a:pPr eaLnBrk="1" hangingPunct="1">
              <a:lnSpc>
                <a:spcPct val="90000"/>
              </a:lnSpc>
            </a:pPr>
            <a:r>
              <a:rPr lang="en-US" altLang="zh-CN" sz="2400" b="1" smtClean="0"/>
              <a:t>SE Unit (2001)</a:t>
            </a:r>
          </a:p>
          <a:p>
            <a:pPr eaLnBrk="1" hangingPunct="1">
              <a:lnSpc>
                <a:spcPct val="90000"/>
              </a:lnSpc>
            </a:pPr>
            <a:r>
              <a:rPr lang="en-US" altLang="zh-CN" sz="2400" b="1" smtClean="0"/>
              <a:t>Strategy(2002)</a:t>
            </a:r>
          </a:p>
          <a:p>
            <a:pPr eaLnBrk="1" hangingPunct="1">
              <a:lnSpc>
                <a:spcPct val="90000"/>
              </a:lnSpc>
            </a:pPr>
            <a:r>
              <a:rPr lang="en-US" altLang="zh-CN" sz="2400" b="1" smtClean="0"/>
              <a:t>Sector Body (2003)</a:t>
            </a:r>
          </a:p>
          <a:p>
            <a:pPr eaLnBrk="1" hangingPunct="1">
              <a:lnSpc>
                <a:spcPct val="90000"/>
              </a:lnSpc>
            </a:pPr>
            <a:r>
              <a:rPr lang="en-US" altLang="zh-CN" sz="2400" b="1" smtClean="0"/>
              <a:t>Legal form  (2005)</a:t>
            </a:r>
          </a:p>
          <a:p>
            <a:pPr eaLnBrk="1" hangingPunct="1">
              <a:lnSpc>
                <a:spcPct val="90000"/>
              </a:lnSpc>
            </a:pPr>
            <a:r>
              <a:rPr lang="en-US" altLang="zh-CN" sz="2400" b="1" smtClean="0"/>
              <a:t>OTS (2006)</a:t>
            </a:r>
          </a:p>
          <a:p>
            <a:pPr eaLnBrk="1" hangingPunct="1">
              <a:lnSpc>
                <a:spcPct val="90000"/>
              </a:lnSpc>
            </a:pPr>
            <a:r>
              <a:rPr lang="en-US" altLang="zh-CN" sz="2400" b="1" smtClean="0"/>
              <a:t>Action Plan (2006)</a:t>
            </a:r>
          </a:p>
          <a:p>
            <a:pPr eaLnBrk="1" hangingPunct="1">
              <a:lnSpc>
                <a:spcPct val="90000"/>
              </a:lnSpc>
            </a:pPr>
            <a:r>
              <a:rPr lang="en-US" altLang="zh-CN" sz="2400" b="1" smtClean="0"/>
              <a:t>Action Plan (2009) </a:t>
            </a:r>
          </a:p>
          <a:p>
            <a:pPr eaLnBrk="1" hangingPunct="1">
              <a:lnSpc>
                <a:spcPct val="90000"/>
              </a:lnSpc>
              <a:buFontTx/>
              <a:buNone/>
            </a:pPr>
            <a:r>
              <a:rPr lang="en-US" altLang="zh-CN" sz="2400" smtClean="0"/>
              <a:t>                       -----www.cabinetoffice.gov.uk/thirdsector</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19902898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zh-CN" sz="3200" b="1" dirty="0" smtClean="0"/>
              <a:t>Aims of the Government strategy(2002)</a:t>
            </a:r>
          </a:p>
        </p:txBody>
      </p:sp>
      <p:sp>
        <p:nvSpPr>
          <p:cNvPr id="20483" name="Rectangle 3"/>
          <p:cNvSpPr>
            <a:spLocks noGrp="1" noChangeArrowheads="1"/>
          </p:cNvSpPr>
          <p:nvPr>
            <p:ph type="body" idx="1"/>
          </p:nvPr>
        </p:nvSpPr>
        <p:spPr>
          <a:xfrm>
            <a:off x="457200" y="1600200"/>
            <a:ext cx="8229600" cy="4276725"/>
          </a:xfrm>
        </p:spPr>
        <p:txBody>
          <a:bodyPr/>
          <a:lstStyle/>
          <a:p>
            <a:pPr eaLnBrk="1" hangingPunct="1">
              <a:lnSpc>
                <a:spcPct val="90000"/>
              </a:lnSpc>
              <a:buFontTx/>
              <a:buNone/>
            </a:pPr>
            <a:r>
              <a:rPr lang="en-US" altLang="zh-CN" sz="2800" b="1" smtClean="0"/>
              <a:t>Tackling major barriers to the growth of social enterprise:</a:t>
            </a:r>
          </a:p>
          <a:p>
            <a:pPr eaLnBrk="1" hangingPunct="1">
              <a:lnSpc>
                <a:spcPct val="90000"/>
              </a:lnSpc>
            </a:pPr>
            <a:r>
              <a:rPr lang="en-US" altLang="zh-CN" sz="2800" smtClean="0"/>
              <a:t>Poor understanding</a:t>
            </a:r>
          </a:p>
          <a:p>
            <a:pPr eaLnBrk="1" hangingPunct="1">
              <a:lnSpc>
                <a:spcPct val="90000"/>
              </a:lnSpc>
            </a:pPr>
            <a:r>
              <a:rPr lang="en-US" altLang="zh-CN" sz="2800" smtClean="0"/>
              <a:t>Little evidence of impact</a:t>
            </a:r>
          </a:p>
          <a:p>
            <a:pPr eaLnBrk="1" hangingPunct="1">
              <a:lnSpc>
                <a:spcPct val="90000"/>
              </a:lnSpc>
            </a:pPr>
            <a:r>
              <a:rPr lang="en-US" altLang="zh-CN" sz="2800" smtClean="0"/>
              <a:t>Fragmented availability of support</a:t>
            </a:r>
          </a:p>
          <a:p>
            <a:pPr eaLnBrk="1" hangingPunct="1">
              <a:lnSpc>
                <a:spcPct val="90000"/>
              </a:lnSpc>
            </a:pPr>
            <a:r>
              <a:rPr lang="en-US" altLang="zh-CN" sz="2800" smtClean="0"/>
              <a:t>Difficulty accessing finance</a:t>
            </a:r>
          </a:p>
          <a:p>
            <a:pPr eaLnBrk="1" hangingPunct="1">
              <a:lnSpc>
                <a:spcPct val="90000"/>
              </a:lnSpc>
            </a:pPr>
            <a:r>
              <a:rPr lang="en-US" altLang="zh-CN" sz="2800" smtClean="0"/>
              <a:t>Limited account of social enterprise within an enablingenvironment</a:t>
            </a:r>
          </a:p>
          <a:p>
            <a:pPr eaLnBrk="1" hangingPunct="1">
              <a:lnSpc>
                <a:spcPct val="90000"/>
              </a:lnSpc>
            </a:pPr>
            <a:r>
              <a:rPr lang="en-US" altLang="zh-CN" sz="2800" smtClean="0"/>
              <a:t>Complexity and lack of coherence within sector</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05005743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l" eaLnBrk="1" hangingPunct="1"/>
            <a:r>
              <a:rPr lang="en-US" altLang="zh-CN" sz="3600" b="1" dirty="0" smtClean="0"/>
              <a:t>Three key outcomes</a:t>
            </a:r>
          </a:p>
        </p:txBody>
      </p:sp>
      <p:sp>
        <p:nvSpPr>
          <p:cNvPr id="21507" name="Rectangle 3"/>
          <p:cNvSpPr>
            <a:spLocks noGrp="1" noChangeArrowheads="1"/>
          </p:cNvSpPr>
          <p:nvPr>
            <p:ph type="body" idx="1"/>
          </p:nvPr>
        </p:nvSpPr>
        <p:spPr>
          <a:xfrm>
            <a:off x="838200" y="1981200"/>
            <a:ext cx="7772400" cy="3895725"/>
          </a:xfrm>
        </p:spPr>
        <p:txBody>
          <a:bodyPr/>
          <a:lstStyle/>
          <a:p>
            <a:pPr eaLnBrk="1" hangingPunct="1"/>
            <a:r>
              <a:rPr lang="en-US" altLang="zh-CN" dirty="0" smtClean="0"/>
              <a:t>Create an enabling </a:t>
            </a:r>
            <a:r>
              <a:rPr lang="en-US" altLang="zh-CN" dirty="0" smtClean="0"/>
              <a:t>environment</a:t>
            </a:r>
            <a:endParaRPr lang="en-US" altLang="zh-CN" dirty="0" smtClean="0"/>
          </a:p>
          <a:p>
            <a:pPr eaLnBrk="1" hangingPunct="1"/>
            <a:r>
              <a:rPr lang="en-US" altLang="zh-CN" dirty="0" smtClean="0"/>
              <a:t>Make social enterprises better </a:t>
            </a:r>
            <a:r>
              <a:rPr lang="en-US" altLang="zh-CN" dirty="0" smtClean="0"/>
              <a:t>businesses</a:t>
            </a:r>
            <a:endParaRPr lang="en-US" altLang="zh-CN" dirty="0" smtClean="0"/>
          </a:p>
          <a:p>
            <a:pPr eaLnBrk="1" hangingPunct="1"/>
            <a:r>
              <a:rPr lang="en-US" altLang="zh-CN" dirty="0" smtClean="0"/>
              <a:t>Establish the value of social enterprise</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553432748"/>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l" eaLnBrk="1" hangingPunct="1"/>
            <a:r>
              <a:rPr lang="en-US" altLang="zh-CN" sz="3600" b="1" dirty="0" smtClean="0"/>
              <a:t>1. Create an enabling environment</a:t>
            </a:r>
          </a:p>
        </p:txBody>
      </p:sp>
      <p:sp>
        <p:nvSpPr>
          <p:cNvPr id="22531" name="Rectangle 3"/>
          <p:cNvSpPr>
            <a:spLocks noGrp="1" noChangeArrowheads="1"/>
          </p:cNvSpPr>
          <p:nvPr>
            <p:ph type="body" idx="1"/>
          </p:nvPr>
        </p:nvSpPr>
        <p:spPr>
          <a:xfrm>
            <a:off x="457200" y="1600200"/>
            <a:ext cx="8229600" cy="4276725"/>
          </a:xfrm>
        </p:spPr>
        <p:txBody>
          <a:bodyPr/>
          <a:lstStyle/>
          <a:p>
            <a:pPr eaLnBrk="1" hangingPunct="1">
              <a:buFontTx/>
              <a:buNone/>
            </a:pPr>
            <a:r>
              <a:rPr lang="en-US" altLang="zh-CN" b="1" dirty="0" smtClean="0"/>
              <a:t>Highlights:</a:t>
            </a:r>
          </a:p>
          <a:p>
            <a:pPr eaLnBrk="1" hangingPunct="1"/>
            <a:r>
              <a:rPr lang="en-US" altLang="zh-CN" dirty="0" smtClean="0"/>
              <a:t>Community Interest Company as a new legal business </a:t>
            </a:r>
            <a:r>
              <a:rPr lang="en-US" altLang="zh-CN" dirty="0" smtClean="0"/>
              <a:t>form</a:t>
            </a:r>
            <a:endParaRPr lang="en-US" altLang="zh-CN" dirty="0" smtClean="0"/>
          </a:p>
          <a:p>
            <a:pPr eaLnBrk="1" hangingPunct="1"/>
            <a:r>
              <a:rPr lang="en-US" altLang="zh-CN" dirty="0" smtClean="0"/>
              <a:t>Public procurement toolkit for social enterprises launched and being promoted</a:t>
            </a:r>
          </a:p>
          <a:p>
            <a:pPr eaLnBrk="1" hangingPunct="1"/>
            <a:r>
              <a:rPr lang="en-US" altLang="zh-CN" dirty="0" smtClean="0"/>
              <a:t>Increased recognition of social enterprise within Government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696170526"/>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85750" y="285750"/>
            <a:ext cx="8229600" cy="1143000"/>
          </a:xfrm>
        </p:spPr>
        <p:txBody>
          <a:bodyPr/>
          <a:lstStyle/>
          <a:p>
            <a:pPr algn="l" eaLnBrk="1" hangingPunct="1"/>
            <a:r>
              <a:rPr lang="en-US" altLang="zh-CN" sz="3600" b="1" dirty="0" smtClean="0"/>
              <a:t>1. Create an enabling environment</a:t>
            </a:r>
            <a:endParaRPr lang="en-US" altLang="zh-CN" sz="3600" dirty="0" smtClean="0"/>
          </a:p>
        </p:txBody>
      </p:sp>
      <p:sp>
        <p:nvSpPr>
          <p:cNvPr id="23555" name="Rectangle 3"/>
          <p:cNvSpPr>
            <a:spLocks noGrp="1" noChangeArrowheads="1"/>
          </p:cNvSpPr>
          <p:nvPr>
            <p:ph type="body" idx="1"/>
          </p:nvPr>
        </p:nvSpPr>
        <p:spPr>
          <a:xfrm>
            <a:off x="457200" y="1600200"/>
            <a:ext cx="8229600" cy="4276725"/>
          </a:xfrm>
        </p:spPr>
        <p:txBody>
          <a:bodyPr/>
          <a:lstStyle/>
          <a:p>
            <a:pPr eaLnBrk="1" hangingPunct="1">
              <a:buFontTx/>
              <a:buNone/>
            </a:pPr>
            <a:r>
              <a:rPr lang="en-US" altLang="zh-CN" b="1" smtClean="0"/>
              <a:t>Future priorities:</a:t>
            </a:r>
          </a:p>
          <a:p>
            <a:pPr eaLnBrk="1" hangingPunct="1"/>
            <a:r>
              <a:rPr lang="en-US" altLang="zh-CN" smtClean="0"/>
              <a:t>Working to promote greater involvement of social enterprise in local service delivery</a:t>
            </a:r>
          </a:p>
          <a:p>
            <a:pPr eaLnBrk="1" hangingPunct="1"/>
            <a:r>
              <a:rPr lang="en-US" altLang="zh-CN" smtClean="0"/>
              <a:t> Encouraging commercial relationships between social enterprise and private sector businesses</a:t>
            </a:r>
            <a:endParaRPr lang="en-US" altLang="zh-CN" b="1" smtClean="0"/>
          </a:p>
          <a:p>
            <a:pPr eaLnBrk="1" hangingPunct="1">
              <a:buFontTx/>
              <a:buNone/>
            </a:pPr>
            <a:endParaRPr lang="en-US" altLang="zh-CN"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744799737"/>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 y="274638"/>
            <a:ext cx="8929688" cy="1143000"/>
          </a:xfrm>
        </p:spPr>
        <p:txBody>
          <a:bodyPr/>
          <a:lstStyle/>
          <a:p>
            <a:pPr eaLnBrk="1" hangingPunct="1"/>
            <a:r>
              <a:rPr lang="en-US" altLang="zh-CN" sz="3200" b="1" dirty="0" smtClean="0"/>
              <a:t>2.  Make social enterprises better businesses</a:t>
            </a:r>
          </a:p>
        </p:txBody>
      </p:sp>
      <p:sp>
        <p:nvSpPr>
          <p:cNvPr id="24579" name="Rectangle 3"/>
          <p:cNvSpPr>
            <a:spLocks noGrp="1" noChangeArrowheads="1"/>
          </p:cNvSpPr>
          <p:nvPr>
            <p:ph type="body" idx="1"/>
          </p:nvPr>
        </p:nvSpPr>
        <p:spPr>
          <a:xfrm>
            <a:off x="457200" y="1600200"/>
            <a:ext cx="8229600" cy="4276725"/>
          </a:xfrm>
        </p:spPr>
        <p:txBody>
          <a:bodyPr/>
          <a:lstStyle/>
          <a:p>
            <a:pPr eaLnBrk="1" hangingPunct="1">
              <a:lnSpc>
                <a:spcPct val="90000"/>
              </a:lnSpc>
              <a:buFontTx/>
              <a:buNone/>
            </a:pPr>
            <a:r>
              <a:rPr lang="en-US" altLang="zh-CN" sz="2800" b="1" smtClean="0"/>
              <a:t>Highlights:</a:t>
            </a:r>
          </a:p>
          <a:p>
            <a:pPr eaLnBrk="1" hangingPunct="1">
              <a:lnSpc>
                <a:spcPct val="90000"/>
              </a:lnSpc>
            </a:pPr>
            <a:r>
              <a:rPr lang="en-US" altLang="zh-CN" sz="2800" smtClean="0"/>
              <a:t>Business Link Operators sharing information &amp; expertise on social  enterprise nationally</a:t>
            </a:r>
          </a:p>
          <a:p>
            <a:pPr eaLnBrk="1" hangingPunct="1">
              <a:lnSpc>
                <a:spcPct val="90000"/>
              </a:lnSpc>
            </a:pPr>
            <a:r>
              <a:rPr lang="en-US" altLang="zh-CN" sz="2800" smtClean="0"/>
              <a:t>Support for specialist training and advice</a:t>
            </a:r>
          </a:p>
          <a:p>
            <a:pPr eaLnBrk="1" hangingPunct="1">
              <a:lnSpc>
                <a:spcPct val="90000"/>
              </a:lnSpc>
            </a:pPr>
            <a:r>
              <a:rPr lang="en-US" altLang="zh-CN" sz="2800" smtClean="0"/>
              <a:t>Bank of England report on access to finance and follow up </a:t>
            </a:r>
            <a:r>
              <a:rPr lang="en-US" altLang="zh-CN" sz="2800" smtClean="0">
                <a:latin typeface="Arial" pitchFamily="34" charset="0"/>
              </a:rPr>
              <a:t>–</a:t>
            </a:r>
            <a:r>
              <a:rPr lang="en-US" altLang="zh-CN" sz="2800" smtClean="0"/>
              <a:t> case studies research, SEC Guide to Finance, patient capital</a:t>
            </a:r>
          </a:p>
          <a:p>
            <a:pPr eaLnBrk="1" hangingPunct="1">
              <a:lnSpc>
                <a:spcPct val="90000"/>
              </a:lnSpc>
            </a:pPr>
            <a:r>
              <a:rPr lang="en-US" altLang="zh-CN" sz="2800" smtClean="0"/>
              <a:t>Support for Community Development Finance Institutions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55879335"/>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274638"/>
            <a:ext cx="9143999" cy="1143000"/>
          </a:xfrm>
        </p:spPr>
        <p:txBody>
          <a:bodyPr/>
          <a:lstStyle/>
          <a:p>
            <a:pPr eaLnBrk="1" hangingPunct="1"/>
            <a:r>
              <a:rPr lang="en-US" altLang="zh-CN" sz="3200" b="1" dirty="0" smtClean="0"/>
              <a:t>2.  Make social enterprises better businesses</a:t>
            </a:r>
          </a:p>
        </p:txBody>
      </p:sp>
      <p:sp>
        <p:nvSpPr>
          <p:cNvPr id="25603" name="Rectangle 3"/>
          <p:cNvSpPr>
            <a:spLocks noGrp="1" noChangeArrowheads="1"/>
          </p:cNvSpPr>
          <p:nvPr>
            <p:ph type="body" idx="1"/>
          </p:nvPr>
        </p:nvSpPr>
        <p:spPr>
          <a:xfrm>
            <a:off x="428625" y="1981200"/>
            <a:ext cx="8181975" cy="3608388"/>
          </a:xfrm>
        </p:spPr>
        <p:txBody>
          <a:bodyPr/>
          <a:lstStyle/>
          <a:p>
            <a:pPr eaLnBrk="1" hangingPunct="1">
              <a:buFontTx/>
              <a:buNone/>
            </a:pPr>
            <a:r>
              <a:rPr lang="en-US" altLang="zh-CN" b="1" dirty="0" smtClean="0"/>
              <a:t>Future priorities:</a:t>
            </a:r>
          </a:p>
          <a:p>
            <a:pPr eaLnBrk="1" hangingPunct="1"/>
            <a:r>
              <a:rPr lang="en-US" altLang="zh-CN" dirty="0" smtClean="0"/>
              <a:t> Further follow up to Bank of England report</a:t>
            </a:r>
          </a:p>
          <a:p>
            <a:pPr eaLnBrk="1" hangingPunct="1"/>
            <a:r>
              <a:rPr lang="en-US" altLang="zh-CN" dirty="0" smtClean="0"/>
              <a:t> </a:t>
            </a:r>
            <a:r>
              <a:rPr lang="en-US" altLang="zh-CN" dirty="0" smtClean="0"/>
              <a:t>Further development of specialist training and advice</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635629110"/>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zh-CN" sz="3200" b="1" dirty="0" smtClean="0"/>
              <a:t>3. Establish the value of social enterprise</a:t>
            </a:r>
          </a:p>
        </p:txBody>
      </p:sp>
      <p:sp>
        <p:nvSpPr>
          <p:cNvPr id="26627" name="Rectangle 3"/>
          <p:cNvSpPr>
            <a:spLocks noGrp="1" noChangeArrowheads="1"/>
          </p:cNvSpPr>
          <p:nvPr>
            <p:ph type="body" idx="1"/>
          </p:nvPr>
        </p:nvSpPr>
        <p:spPr>
          <a:xfrm>
            <a:off x="457200" y="1600200"/>
            <a:ext cx="8229600" cy="4276725"/>
          </a:xfrm>
        </p:spPr>
        <p:txBody>
          <a:bodyPr/>
          <a:lstStyle/>
          <a:p>
            <a:pPr eaLnBrk="1" hangingPunct="1">
              <a:lnSpc>
                <a:spcPct val="90000"/>
              </a:lnSpc>
              <a:buFontTx/>
              <a:buNone/>
            </a:pPr>
            <a:r>
              <a:rPr lang="en-US" altLang="zh-CN" sz="2800" b="1" dirty="0" smtClean="0"/>
              <a:t>Highlights:</a:t>
            </a:r>
          </a:p>
          <a:p>
            <a:pPr eaLnBrk="1" hangingPunct="1">
              <a:lnSpc>
                <a:spcPct val="90000"/>
              </a:lnSpc>
            </a:pPr>
            <a:r>
              <a:rPr lang="en-US" altLang="zh-CN" sz="2800" dirty="0" err="1" smtClean="0"/>
              <a:t>Recognise</a:t>
            </a:r>
            <a:r>
              <a:rPr lang="en-US" altLang="zh-CN" sz="2800" dirty="0" smtClean="0"/>
              <a:t> achievement and spread word: Enterprising Solutions and Inner City 100 awards provide higher quality media coverage in 2003 and built on this since</a:t>
            </a:r>
          </a:p>
          <a:p>
            <a:pPr eaLnBrk="1" hangingPunct="1">
              <a:lnSpc>
                <a:spcPct val="90000"/>
              </a:lnSpc>
            </a:pPr>
            <a:r>
              <a:rPr lang="en-US" altLang="zh-CN" sz="2800" dirty="0" smtClean="0"/>
              <a:t>Establish the knowledge base: guidance on mapping produced;  next stage of research on collective core baseline data underway.</a:t>
            </a:r>
          </a:p>
          <a:p>
            <a:pPr eaLnBrk="1" hangingPunct="1">
              <a:lnSpc>
                <a:spcPct val="90000"/>
              </a:lnSpc>
            </a:pPr>
            <a:r>
              <a:rPr lang="en-US" altLang="zh-CN" sz="2800" dirty="0" smtClean="0"/>
              <a:t> Support for Social Enterprise Coalition</a:t>
            </a:r>
          </a:p>
          <a:p>
            <a:pPr eaLnBrk="1" hangingPunct="1">
              <a:lnSpc>
                <a:spcPct val="90000"/>
              </a:lnSpc>
            </a:pPr>
            <a:r>
              <a:rPr lang="en-US" altLang="zh-CN" sz="2800" dirty="0" smtClean="0"/>
              <a:t> Social audit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953046104"/>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zh-CN" b="1" dirty="0" smtClean="0"/>
              <a:t/>
            </a:r>
            <a:br>
              <a:rPr lang="en-US" altLang="zh-CN" b="1" dirty="0" smtClean="0"/>
            </a:br>
            <a:r>
              <a:rPr lang="en-US" altLang="zh-CN" sz="3200" b="1" dirty="0" smtClean="0"/>
              <a:t>3. Establish the value of social enterprise</a:t>
            </a:r>
            <a:r>
              <a:rPr lang="en-US" altLang="zh-CN" b="1" dirty="0" smtClean="0"/>
              <a:t/>
            </a:r>
            <a:br>
              <a:rPr lang="en-US" altLang="zh-CN" b="1" dirty="0" smtClean="0"/>
            </a:br>
            <a:endParaRPr lang="en-US" altLang="zh-CN" b="1" dirty="0" smtClean="0"/>
          </a:p>
        </p:txBody>
      </p:sp>
      <p:sp>
        <p:nvSpPr>
          <p:cNvPr id="27651" name="Rectangle 3"/>
          <p:cNvSpPr>
            <a:spLocks noGrp="1" noChangeArrowheads="1"/>
          </p:cNvSpPr>
          <p:nvPr>
            <p:ph type="body" idx="1"/>
          </p:nvPr>
        </p:nvSpPr>
        <p:spPr>
          <a:xfrm>
            <a:off x="838200" y="1981200"/>
            <a:ext cx="7772400" cy="3805238"/>
          </a:xfrm>
        </p:spPr>
        <p:txBody>
          <a:bodyPr/>
          <a:lstStyle/>
          <a:p>
            <a:pPr eaLnBrk="1" hangingPunct="1">
              <a:buFont typeface="Arial" pitchFamily="34" charset="0"/>
              <a:buNone/>
            </a:pPr>
            <a:r>
              <a:rPr lang="en-US" altLang="zh-CN" b="1" smtClean="0"/>
              <a:t>Future priorities:</a:t>
            </a:r>
            <a:endParaRPr lang="en-US" altLang="zh-CN" smtClean="0"/>
          </a:p>
          <a:p>
            <a:pPr eaLnBrk="1" hangingPunct="1"/>
            <a:r>
              <a:rPr lang="en-US" altLang="zh-CN" smtClean="0"/>
              <a:t>Baseline research</a:t>
            </a:r>
          </a:p>
          <a:p>
            <a:pPr eaLnBrk="1" hangingPunct="1"/>
            <a:r>
              <a:rPr lang="en-US" altLang="zh-CN" smtClean="0"/>
              <a:t>Web-portal work</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678666953"/>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zh-CN" sz="3200" b="1" smtClean="0"/>
              <a:t>Social enterprise action plan :</a:t>
            </a:r>
            <a:br>
              <a:rPr lang="en-US" altLang="zh-CN" sz="3200" b="1" smtClean="0"/>
            </a:br>
            <a:r>
              <a:rPr lang="en-US" altLang="zh-CN" sz="3200" b="1" smtClean="0"/>
              <a:t>Scaling new heights(2006)</a:t>
            </a:r>
          </a:p>
        </p:txBody>
      </p:sp>
      <p:sp>
        <p:nvSpPr>
          <p:cNvPr id="28675" name="Rectangle 3"/>
          <p:cNvSpPr>
            <a:spLocks noGrp="1" noChangeArrowheads="1"/>
          </p:cNvSpPr>
          <p:nvPr>
            <p:ph type="body" idx="1"/>
          </p:nvPr>
        </p:nvSpPr>
        <p:spPr>
          <a:xfrm>
            <a:off x="684213" y="1714500"/>
            <a:ext cx="7926387" cy="4381500"/>
          </a:xfrm>
        </p:spPr>
        <p:txBody>
          <a:bodyPr/>
          <a:lstStyle/>
          <a:p>
            <a:pPr marL="457200" indent="-457200" eaLnBrk="1" hangingPunct="1">
              <a:lnSpc>
                <a:spcPct val="90000"/>
              </a:lnSpc>
              <a:buFont typeface="Calibri" pitchFamily="34" charset="0"/>
              <a:buAutoNum type="arabicPeriod"/>
            </a:pPr>
            <a:r>
              <a:rPr lang="en-US" altLang="zh-CN" sz="2400" smtClean="0"/>
              <a:t>Fostering a </a:t>
            </a:r>
            <a:r>
              <a:rPr lang="en-US" altLang="zh-CN" sz="2400" b="1" smtClean="0"/>
              <a:t>culture </a:t>
            </a:r>
            <a:r>
              <a:rPr lang="en-US" altLang="zh-CN" sz="2400" smtClean="0"/>
              <a:t>of social enterprise</a:t>
            </a:r>
          </a:p>
          <a:p>
            <a:pPr marL="457200" indent="-457200" eaLnBrk="1" hangingPunct="1">
              <a:lnSpc>
                <a:spcPct val="90000"/>
              </a:lnSpc>
              <a:buFont typeface="Calibri" pitchFamily="34" charset="0"/>
              <a:buAutoNum type="arabicPeriod"/>
            </a:pPr>
            <a:endParaRPr lang="en-US" altLang="zh-CN" sz="2400" smtClean="0"/>
          </a:p>
          <a:p>
            <a:pPr marL="457200" indent="-457200" eaLnBrk="1" hangingPunct="1">
              <a:lnSpc>
                <a:spcPct val="90000"/>
              </a:lnSpc>
              <a:buFont typeface="Calibri" pitchFamily="34" charset="0"/>
              <a:buAutoNum type="arabicPeriod"/>
            </a:pPr>
            <a:r>
              <a:rPr lang="en-US" altLang="zh-CN" sz="2400" smtClean="0"/>
              <a:t>Improving </a:t>
            </a:r>
            <a:r>
              <a:rPr lang="en-US" altLang="zh-CN" sz="2400" b="1" smtClean="0"/>
              <a:t>advice </a:t>
            </a:r>
            <a:r>
              <a:rPr lang="en-US" altLang="zh-CN" sz="2400" smtClean="0"/>
              <a:t>and </a:t>
            </a:r>
            <a:r>
              <a:rPr lang="en-US" altLang="zh-CN" sz="2400" b="1" smtClean="0"/>
              <a:t>information </a:t>
            </a:r>
            <a:r>
              <a:rPr lang="en-US" altLang="zh-CN" sz="2400" smtClean="0"/>
              <a:t>for start up and growth</a:t>
            </a:r>
          </a:p>
          <a:p>
            <a:pPr marL="457200" indent="-457200" eaLnBrk="1" hangingPunct="1">
              <a:lnSpc>
                <a:spcPct val="90000"/>
              </a:lnSpc>
              <a:buFont typeface="Calibri" pitchFamily="34" charset="0"/>
              <a:buAutoNum type="arabicPeriod"/>
            </a:pPr>
            <a:endParaRPr lang="en-US" altLang="zh-CN" sz="2400" smtClean="0"/>
          </a:p>
          <a:p>
            <a:pPr marL="457200" indent="-457200" eaLnBrk="1" hangingPunct="1">
              <a:lnSpc>
                <a:spcPct val="90000"/>
              </a:lnSpc>
              <a:buFont typeface="Calibri" pitchFamily="34" charset="0"/>
              <a:buAutoNum type="arabicPeriod"/>
            </a:pPr>
            <a:r>
              <a:rPr lang="en-US" altLang="zh-CN" sz="2400" smtClean="0"/>
              <a:t>Improving </a:t>
            </a:r>
            <a:r>
              <a:rPr lang="en-US" altLang="zh-CN" sz="2400" b="1" smtClean="0"/>
              <a:t>access to finance </a:t>
            </a:r>
            <a:r>
              <a:rPr lang="en-US" altLang="zh-CN" sz="2400" smtClean="0"/>
              <a:t>and new types of Investors</a:t>
            </a:r>
          </a:p>
          <a:p>
            <a:pPr marL="457200" indent="-457200" eaLnBrk="1" hangingPunct="1">
              <a:lnSpc>
                <a:spcPct val="90000"/>
              </a:lnSpc>
              <a:buFont typeface="Calibri" pitchFamily="34" charset="0"/>
              <a:buAutoNum type="arabicPeriod"/>
            </a:pPr>
            <a:endParaRPr lang="en-US" altLang="zh-CN" sz="2400" smtClean="0"/>
          </a:p>
          <a:p>
            <a:pPr marL="457200" indent="-457200" eaLnBrk="1" hangingPunct="1">
              <a:lnSpc>
                <a:spcPct val="90000"/>
              </a:lnSpc>
              <a:buFont typeface="Calibri" pitchFamily="34" charset="0"/>
              <a:buAutoNum type="arabicPeriod"/>
            </a:pPr>
            <a:r>
              <a:rPr lang="en-US" altLang="zh-CN" sz="2400" smtClean="0"/>
              <a:t>Enabling social enterprise to </a:t>
            </a:r>
            <a:r>
              <a:rPr lang="en-US" altLang="zh-CN" sz="2400" b="1" smtClean="0"/>
              <a:t>work with government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379719650"/>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0" y="274638"/>
            <a:ext cx="8686800" cy="1143000"/>
          </a:xfrm>
        </p:spPr>
        <p:txBody>
          <a:bodyPr/>
          <a:lstStyle/>
          <a:p>
            <a:pPr eaLnBrk="1" hangingPunct="1"/>
            <a:r>
              <a:rPr lang="en-US" altLang="zh-CN" sz="3600" b="1" dirty="0" smtClean="0"/>
              <a:t>1.  </a:t>
            </a:r>
            <a:r>
              <a:rPr lang="en-US" altLang="zh-CN" sz="3200" b="1" dirty="0" smtClean="0"/>
              <a:t>Fostering a culture of Social Enterprise</a:t>
            </a:r>
          </a:p>
        </p:txBody>
      </p:sp>
      <p:sp>
        <p:nvSpPr>
          <p:cNvPr id="29699" name="Rectangle 3"/>
          <p:cNvSpPr>
            <a:spLocks noGrp="1" noChangeArrowheads="1"/>
          </p:cNvSpPr>
          <p:nvPr>
            <p:ph type="body" idx="1"/>
          </p:nvPr>
        </p:nvSpPr>
        <p:spPr>
          <a:xfrm>
            <a:off x="467544" y="1556792"/>
            <a:ext cx="8143056" cy="3888333"/>
          </a:xfrm>
        </p:spPr>
        <p:txBody>
          <a:bodyPr/>
          <a:lstStyle/>
          <a:p>
            <a:pPr eaLnBrk="1" hangingPunct="1"/>
            <a:r>
              <a:rPr lang="en-US" altLang="zh-CN" dirty="0" smtClean="0"/>
              <a:t>Social Enterprise in the School Curriculum</a:t>
            </a:r>
          </a:p>
          <a:p>
            <a:pPr eaLnBrk="1" hangingPunct="1"/>
            <a:r>
              <a:rPr lang="en-US" altLang="zh-CN" dirty="0" smtClean="0"/>
              <a:t>Help the sector to market itself better</a:t>
            </a:r>
          </a:p>
          <a:p>
            <a:pPr eaLnBrk="1" hangingPunct="1"/>
            <a:r>
              <a:rPr lang="en-US" altLang="zh-CN" dirty="0" smtClean="0"/>
              <a:t>Third Sector Research Centre</a:t>
            </a:r>
          </a:p>
          <a:p>
            <a:pPr eaLnBrk="1" hangingPunct="1"/>
            <a:r>
              <a:rPr lang="en-US" altLang="zh-CN" dirty="0" smtClean="0"/>
              <a:t>Enabling the sector to articulate social value</a:t>
            </a:r>
          </a:p>
          <a:p>
            <a:pPr eaLnBrk="1" hangingPunct="1"/>
            <a:r>
              <a:rPr lang="en-US" altLang="zh-CN" dirty="0" smtClean="0"/>
              <a:t>(SROI)</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386629731"/>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l" eaLnBrk="1" hangingPunct="1"/>
            <a:r>
              <a:rPr lang="en-US" altLang="zh-CN" sz="3200" b="1" dirty="0" smtClean="0"/>
              <a:t>2.  Advice and Information</a:t>
            </a:r>
          </a:p>
        </p:txBody>
      </p:sp>
      <p:sp>
        <p:nvSpPr>
          <p:cNvPr id="30723" name="Rectangle 3"/>
          <p:cNvSpPr>
            <a:spLocks noGrp="1" noChangeArrowheads="1"/>
          </p:cNvSpPr>
          <p:nvPr>
            <p:ph type="body" idx="1"/>
          </p:nvPr>
        </p:nvSpPr>
        <p:spPr>
          <a:xfrm>
            <a:off x="539552" y="1772816"/>
            <a:ext cx="8071048" cy="3169072"/>
          </a:xfrm>
        </p:spPr>
        <p:txBody>
          <a:bodyPr/>
          <a:lstStyle/>
          <a:p>
            <a:pPr eaLnBrk="1" hangingPunct="1"/>
            <a:r>
              <a:rPr lang="en-US" altLang="zh-CN" dirty="0" smtClean="0">
                <a:latin typeface="Arial" pitchFamily="34" charset="0"/>
              </a:rPr>
              <a:t>£</a:t>
            </a:r>
            <a:r>
              <a:rPr lang="en-US" altLang="zh-CN" dirty="0" smtClean="0"/>
              <a:t>6m (</a:t>
            </a:r>
            <a:r>
              <a:rPr lang="en-US" altLang="zh-CN" dirty="0" smtClean="0">
                <a:latin typeface="Arial" pitchFamily="34" charset="0"/>
              </a:rPr>
              <a:t>€</a:t>
            </a:r>
            <a:r>
              <a:rPr lang="en-US" altLang="zh-CN" dirty="0" smtClean="0"/>
              <a:t>6.7m) for business support</a:t>
            </a:r>
          </a:p>
          <a:p>
            <a:pPr eaLnBrk="1" hangingPunct="1"/>
            <a:r>
              <a:rPr lang="en-US" altLang="zh-CN" dirty="0" smtClean="0">
                <a:latin typeface="Arial" pitchFamily="34" charset="0"/>
              </a:rPr>
              <a:t>£</a:t>
            </a:r>
            <a:r>
              <a:rPr lang="en-US" altLang="zh-CN" dirty="0" smtClean="0"/>
              <a:t>6m (</a:t>
            </a:r>
            <a:r>
              <a:rPr lang="en-US" altLang="zh-CN" dirty="0" smtClean="0">
                <a:latin typeface="Arial" pitchFamily="34" charset="0"/>
              </a:rPr>
              <a:t>€</a:t>
            </a:r>
            <a:r>
              <a:rPr lang="en-US" altLang="zh-CN" dirty="0" smtClean="0"/>
              <a:t>6.7m) for capacity building of specialist advice and support</a:t>
            </a:r>
          </a:p>
          <a:p>
            <a:pPr eaLnBrk="1" hangingPunct="1"/>
            <a:r>
              <a:rPr lang="en-US" altLang="zh-CN" dirty="0" smtClean="0">
                <a:latin typeface="Arial" pitchFamily="34" charset="0"/>
              </a:rPr>
              <a:t>£</a:t>
            </a:r>
            <a:r>
              <a:rPr lang="en-US" altLang="zh-CN" dirty="0" smtClean="0"/>
              <a:t>8m (</a:t>
            </a:r>
            <a:r>
              <a:rPr lang="en-US" altLang="zh-CN" dirty="0" smtClean="0">
                <a:latin typeface="Arial" pitchFamily="34" charset="0"/>
              </a:rPr>
              <a:t>€</a:t>
            </a:r>
            <a:r>
              <a:rPr lang="en-US" altLang="zh-CN" dirty="0" smtClean="0"/>
              <a:t>9m) for </a:t>
            </a:r>
            <a:r>
              <a:rPr lang="en-US" altLang="zh-CN" dirty="0" err="1" smtClean="0"/>
              <a:t>modernisation</a:t>
            </a:r>
            <a:r>
              <a:rPr lang="en-US" altLang="zh-CN" dirty="0" smtClean="0"/>
              <a:t> support during the recession</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642518625"/>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algn="l" eaLnBrk="1" hangingPunct="1"/>
            <a:r>
              <a:rPr lang="en-US" altLang="zh-CN" sz="3200" b="1" dirty="0" smtClean="0"/>
              <a:t>3. Access to Finance</a:t>
            </a:r>
          </a:p>
        </p:txBody>
      </p:sp>
      <p:sp>
        <p:nvSpPr>
          <p:cNvPr id="31747" name="Rectangle 3"/>
          <p:cNvSpPr>
            <a:spLocks noGrp="1" noChangeArrowheads="1"/>
          </p:cNvSpPr>
          <p:nvPr>
            <p:ph type="body" idx="1"/>
          </p:nvPr>
        </p:nvSpPr>
        <p:spPr>
          <a:xfrm>
            <a:off x="457200" y="1600200"/>
            <a:ext cx="8229600" cy="4276725"/>
          </a:xfrm>
        </p:spPr>
        <p:txBody>
          <a:bodyPr/>
          <a:lstStyle/>
          <a:p>
            <a:pPr eaLnBrk="1" hangingPunct="1">
              <a:lnSpc>
                <a:spcPct val="90000"/>
              </a:lnSpc>
            </a:pPr>
            <a:r>
              <a:rPr lang="en-US" altLang="zh-CN" smtClean="0"/>
              <a:t>Futurebuilders: up to </a:t>
            </a:r>
            <a:r>
              <a:rPr lang="en-US" altLang="zh-CN" smtClean="0">
                <a:latin typeface="Arial" pitchFamily="34" charset="0"/>
              </a:rPr>
              <a:t>£</a:t>
            </a:r>
            <a:r>
              <a:rPr lang="en-US" altLang="zh-CN" smtClean="0"/>
              <a:t>215m (</a:t>
            </a:r>
            <a:r>
              <a:rPr lang="en-US" altLang="zh-CN" smtClean="0">
                <a:latin typeface="Arial" pitchFamily="34" charset="0"/>
              </a:rPr>
              <a:t>€</a:t>
            </a:r>
            <a:r>
              <a:rPr lang="en-US" altLang="zh-CN" smtClean="0"/>
              <a:t>242m) loan/grant for capacity building to deliver public services</a:t>
            </a:r>
          </a:p>
          <a:p>
            <a:pPr eaLnBrk="1" hangingPunct="1">
              <a:lnSpc>
                <a:spcPct val="90000"/>
              </a:lnSpc>
            </a:pPr>
            <a:r>
              <a:rPr lang="en-US" altLang="zh-CN" smtClean="0"/>
              <a:t>Up to </a:t>
            </a:r>
            <a:r>
              <a:rPr lang="en-US" altLang="zh-CN" smtClean="0">
                <a:latin typeface="Arial" pitchFamily="34" charset="0"/>
              </a:rPr>
              <a:t>£</a:t>
            </a:r>
            <a:r>
              <a:rPr lang="en-US" altLang="zh-CN" smtClean="0"/>
              <a:t>10m (</a:t>
            </a:r>
            <a:r>
              <a:rPr lang="en-US" altLang="zh-CN" smtClean="0">
                <a:latin typeface="Arial" pitchFamily="34" charset="0"/>
              </a:rPr>
              <a:t>€</a:t>
            </a:r>
            <a:r>
              <a:rPr lang="en-US" altLang="zh-CN" smtClean="0"/>
              <a:t>11.2m) risk capital fund</a:t>
            </a:r>
          </a:p>
          <a:p>
            <a:pPr eaLnBrk="1" hangingPunct="1">
              <a:lnSpc>
                <a:spcPct val="90000"/>
              </a:lnSpc>
            </a:pPr>
            <a:r>
              <a:rPr lang="en-US" altLang="zh-CN" smtClean="0"/>
              <a:t> Social Investment Wholesaler</a:t>
            </a:r>
          </a:p>
          <a:p>
            <a:pPr eaLnBrk="1" hangingPunct="1">
              <a:lnSpc>
                <a:spcPct val="90000"/>
              </a:lnSpc>
            </a:pPr>
            <a:r>
              <a:rPr lang="en-US" altLang="zh-CN" smtClean="0"/>
              <a:t>Review of incentives for investment in social enterprise</a:t>
            </a:r>
          </a:p>
          <a:p>
            <a:pPr eaLnBrk="1" hangingPunct="1">
              <a:lnSpc>
                <a:spcPct val="90000"/>
              </a:lnSpc>
            </a:pPr>
            <a:r>
              <a:rPr lang="en-US" altLang="zh-CN" smtClean="0"/>
              <a:t> Financial awareness training</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85617095"/>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l" eaLnBrk="1" hangingPunct="1"/>
            <a:r>
              <a:rPr lang="en-US" altLang="zh-CN" sz="3200" b="1" dirty="0" smtClean="0"/>
              <a:t>4.  Working with Government</a:t>
            </a:r>
          </a:p>
        </p:txBody>
      </p:sp>
      <p:sp>
        <p:nvSpPr>
          <p:cNvPr id="32771" name="Rectangle 3"/>
          <p:cNvSpPr>
            <a:spLocks noGrp="1" noChangeArrowheads="1"/>
          </p:cNvSpPr>
          <p:nvPr>
            <p:ph type="body" idx="1"/>
          </p:nvPr>
        </p:nvSpPr>
        <p:spPr>
          <a:xfrm>
            <a:off x="468313" y="1981200"/>
            <a:ext cx="8142287" cy="4114800"/>
          </a:xfrm>
        </p:spPr>
        <p:txBody>
          <a:bodyPr/>
          <a:lstStyle/>
          <a:p>
            <a:pPr eaLnBrk="1" hangingPunct="1">
              <a:buFontTx/>
              <a:buNone/>
            </a:pPr>
            <a:r>
              <a:rPr lang="en-US" altLang="zh-CN" sz="2800" b="1" smtClean="0"/>
              <a:t>Action research to identify where social enterprise can help meet policy objectives</a:t>
            </a:r>
          </a:p>
          <a:p>
            <a:pPr eaLnBrk="1" hangingPunct="1"/>
            <a:r>
              <a:rPr lang="zh-CN" altLang="en-US" sz="2800" smtClean="0"/>
              <a:t>􀂄 </a:t>
            </a:r>
            <a:r>
              <a:rPr lang="en-US" altLang="zh-CN" sz="2800" smtClean="0"/>
              <a:t>Health</a:t>
            </a:r>
          </a:p>
          <a:p>
            <a:pPr eaLnBrk="1" hangingPunct="1"/>
            <a:r>
              <a:rPr lang="zh-CN" altLang="en-US" sz="2800" smtClean="0"/>
              <a:t>􀂄 </a:t>
            </a:r>
            <a:r>
              <a:rPr lang="en-US" altLang="zh-CN" sz="2800" smtClean="0"/>
              <a:t>Community engagement,</a:t>
            </a:r>
          </a:p>
          <a:p>
            <a:pPr eaLnBrk="1" hangingPunct="1"/>
            <a:r>
              <a:rPr lang="zh-CN" altLang="en-US" sz="2800" smtClean="0"/>
              <a:t>􀂄 </a:t>
            </a:r>
            <a:r>
              <a:rPr lang="en-US" altLang="zh-CN" sz="2800" smtClean="0"/>
              <a:t>Enterprise support in deprived areas</a:t>
            </a:r>
          </a:p>
          <a:p>
            <a:pPr eaLnBrk="1" hangingPunct="1"/>
            <a:r>
              <a:rPr lang="zh-CN" altLang="en-US" sz="2800" smtClean="0"/>
              <a:t>􀂄 </a:t>
            </a:r>
            <a:r>
              <a:rPr lang="en-US" altLang="zh-CN" sz="2800" smtClean="0"/>
              <a:t>Working with offenders</a:t>
            </a:r>
          </a:p>
          <a:p>
            <a:pPr eaLnBrk="1" hangingPunct="1">
              <a:buFontTx/>
              <a:buNone/>
            </a:pPr>
            <a:endParaRPr lang="en-US" altLang="zh-CN" sz="2800" smtClean="0"/>
          </a:p>
          <a:p>
            <a:pPr eaLnBrk="1" hangingPunct="1">
              <a:buFontTx/>
              <a:buNone/>
            </a:pPr>
            <a:r>
              <a:rPr lang="en-US" altLang="zh-CN" sz="2800" smtClean="0"/>
              <a:t> </a:t>
            </a:r>
            <a:r>
              <a:rPr lang="en-US" altLang="zh-CN" sz="2800" b="1" smtClean="0"/>
              <a:t>Strategic partnership programme</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534852736"/>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algn="l"/>
            <a:r>
              <a:rPr lang="en-GB" sz="3200" b="1" dirty="0" smtClean="0"/>
              <a:t>Wales Social Enterprise Coalition</a:t>
            </a:r>
            <a:endParaRPr lang="en-US" sz="3200" b="1" dirty="0" smtClean="0"/>
          </a:p>
        </p:txBody>
      </p:sp>
      <p:sp>
        <p:nvSpPr>
          <p:cNvPr id="33795" name="Content Placeholder 2"/>
          <p:cNvSpPr>
            <a:spLocks noGrp="1"/>
          </p:cNvSpPr>
          <p:nvPr>
            <p:ph idx="1"/>
          </p:nvPr>
        </p:nvSpPr>
        <p:spPr>
          <a:xfrm>
            <a:off x="457200" y="1600200"/>
            <a:ext cx="8229600" cy="4276725"/>
          </a:xfrm>
        </p:spPr>
        <p:txBody>
          <a:bodyPr/>
          <a:lstStyle/>
          <a:p>
            <a:r>
              <a:rPr lang="en-GB" sz="3000" dirty="0" smtClean="0"/>
              <a:t>Set up by Welsh Government in 2010</a:t>
            </a:r>
          </a:p>
          <a:p>
            <a:r>
              <a:rPr lang="en-GB" sz="3000" dirty="0" smtClean="0"/>
              <a:t>Brings together all organisations involved in social enterprise and social entrepreneurship</a:t>
            </a:r>
          </a:p>
          <a:p>
            <a:r>
              <a:rPr lang="en-GB" sz="3000" dirty="0" smtClean="0"/>
              <a:t>Chaired by one of the leading UK social entrepreneurs  (John Bennett)</a:t>
            </a:r>
          </a:p>
          <a:p>
            <a:r>
              <a:rPr lang="en-GB" sz="3000" dirty="0" smtClean="0"/>
              <a:t>Aims to take forward social enterprise in Wales</a:t>
            </a:r>
          </a:p>
          <a:p>
            <a:r>
              <a:rPr lang="en-GB" sz="3000" dirty="0" smtClean="0"/>
              <a:t>First conference November 2011</a:t>
            </a:r>
            <a:endParaRPr lang="en-US" sz="3000" dirty="0"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33454961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US" sz="3200" b="1" dirty="0" smtClean="0"/>
              <a:t>Examples of Social Enterprises in the UK</a:t>
            </a:r>
          </a:p>
        </p:txBody>
      </p:sp>
      <p:sp>
        <p:nvSpPr>
          <p:cNvPr id="5123" name="Content Placeholder 2"/>
          <p:cNvSpPr>
            <a:spLocks noGrp="1"/>
          </p:cNvSpPr>
          <p:nvPr>
            <p:ph idx="1"/>
          </p:nvPr>
        </p:nvSpPr>
        <p:spPr>
          <a:xfrm>
            <a:off x="457200" y="1600200"/>
            <a:ext cx="8229600" cy="4276725"/>
          </a:xfrm>
        </p:spPr>
        <p:txBody>
          <a:bodyPr/>
          <a:lstStyle/>
          <a:p>
            <a:pPr eaLnBrk="1" hangingPunct="1"/>
            <a:r>
              <a:rPr lang="en-US" altLang="zh-CN" smtClean="0"/>
              <a:t> In the UK a wide variety and size of organizations should be termed social enterprises and they all meet the Department of Trade and Industry definition, but many of them may not consider themselves part of the social enterprise industry. </a:t>
            </a:r>
            <a:endParaRPr lang="en-GB"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17706262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zh-CN" smtClean="0"/>
              <a:t>Diversity of SE in the UK</a:t>
            </a:r>
          </a:p>
        </p:txBody>
      </p:sp>
      <p:pic>
        <p:nvPicPr>
          <p:cNvPr id="6147" name="Picture 3"/>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a:xfrm>
            <a:off x="971550" y="1700213"/>
            <a:ext cx="3240088" cy="2416175"/>
          </a:xfrm>
          <a:noFill/>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59338" y="1773238"/>
            <a:ext cx="3600450" cy="23764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149" name="Picture 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484438" y="4292600"/>
            <a:ext cx="4175125" cy="1657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066857769"/>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zh-CN" sz="3600" b="1" smtClean="0"/>
              <a:t>Social Enterprise can be beneficial for a Specific Community</a:t>
            </a:r>
          </a:p>
        </p:txBody>
      </p:sp>
      <p:sp>
        <p:nvSpPr>
          <p:cNvPr id="7171" name="Rectangle 3"/>
          <p:cNvSpPr>
            <a:spLocks noGrp="1" noChangeArrowheads="1"/>
          </p:cNvSpPr>
          <p:nvPr>
            <p:ph idx="1"/>
          </p:nvPr>
        </p:nvSpPr>
        <p:spPr>
          <a:xfrm>
            <a:off x="457200" y="1600200"/>
            <a:ext cx="8229600" cy="4276725"/>
          </a:xfrm>
        </p:spPr>
        <p:txBody>
          <a:bodyPr/>
          <a:lstStyle/>
          <a:p>
            <a:pPr eaLnBrk="1" hangingPunct="1">
              <a:buFontTx/>
              <a:buNone/>
            </a:pPr>
            <a:r>
              <a:rPr lang="en-US" altLang="zh-CN" smtClean="0"/>
              <a:t>  (1) people who live in this area/town/valley/building/housing estate</a:t>
            </a:r>
          </a:p>
          <a:p>
            <a:pPr eaLnBrk="1" hangingPunct="1">
              <a:buFontTx/>
              <a:buNone/>
            </a:pPr>
            <a:r>
              <a:rPr lang="en-US" altLang="zh-CN" smtClean="0"/>
              <a:t>  (2) people of a specific ethnicity</a:t>
            </a:r>
          </a:p>
          <a:p>
            <a:pPr eaLnBrk="1" hangingPunct="1">
              <a:buFontTx/>
              <a:buNone/>
            </a:pPr>
            <a:r>
              <a:rPr lang="en-US" altLang="zh-CN" smtClean="0"/>
              <a:t>  (3)People with particular disability</a:t>
            </a:r>
          </a:p>
          <a:p>
            <a:pPr eaLnBrk="1" hangingPunct="1">
              <a:buFontTx/>
              <a:buNone/>
            </a:pPr>
            <a:r>
              <a:rPr lang="en-US" altLang="zh-CN" smtClean="0"/>
              <a:t>  (4)People with a particular disadvantage such as mental health service user or recovering drug users.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257493714"/>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zh-CN" sz="3200" b="1" smtClean="0"/>
              <a:t>Accountable to Stakeholders Other Than a Shareholders</a:t>
            </a:r>
          </a:p>
        </p:txBody>
      </p:sp>
      <p:sp>
        <p:nvSpPr>
          <p:cNvPr id="8195" name="Rectangle 3"/>
          <p:cNvSpPr>
            <a:spLocks noGrp="1" noChangeArrowheads="1"/>
          </p:cNvSpPr>
          <p:nvPr>
            <p:ph idx="1"/>
          </p:nvPr>
        </p:nvSpPr>
        <p:spPr>
          <a:xfrm>
            <a:off x="457200" y="1600200"/>
            <a:ext cx="8229600" cy="4276725"/>
          </a:xfrm>
        </p:spPr>
        <p:txBody>
          <a:bodyPr/>
          <a:lstStyle/>
          <a:p>
            <a:pPr eaLnBrk="1" hangingPunct="1">
              <a:lnSpc>
                <a:spcPct val="90000"/>
              </a:lnSpc>
            </a:pPr>
            <a:r>
              <a:rPr lang="en-US" altLang="zh-CN" smtClean="0"/>
              <a:t>    difficult, perhaps impossible, to be a social Enterprise on your own as an individual. </a:t>
            </a:r>
          </a:p>
          <a:p>
            <a:pPr eaLnBrk="1" hangingPunct="1">
              <a:lnSpc>
                <a:spcPct val="90000"/>
              </a:lnSpc>
              <a:buFontTx/>
              <a:buNone/>
            </a:pPr>
            <a:r>
              <a:rPr lang="en-US" altLang="zh-CN" smtClean="0"/>
              <a:t>         Many entrepreneurs choose to set up a traditional for-profit company and then use the profits for social purposes. </a:t>
            </a:r>
          </a:p>
          <a:p>
            <a:pPr eaLnBrk="1" hangingPunct="1">
              <a:lnSpc>
                <a:spcPct val="90000"/>
              </a:lnSpc>
              <a:buFontTx/>
              <a:buNone/>
            </a:pPr>
            <a:r>
              <a:rPr lang="en-US" altLang="zh-CN" smtClean="0"/>
              <a:t>        E.g Andrew Carnegie in the nineteenth century and Bill Gates in the twenty-first</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704906007"/>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zh-CN" sz="3600" b="1" smtClean="0"/>
              <a:t>There are many different business models used by Social Enterprises</a:t>
            </a:r>
          </a:p>
        </p:txBody>
      </p:sp>
      <p:sp>
        <p:nvSpPr>
          <p:cNvPr id="9219" name="Rectangle 3"/>
          <p:cNvSpPr>
            <a:spLocks noGrp="1" noChangeArrowheads="1"/>
          </p:cNvSpPr>
          <p:nvPr>
            <p:ph idx="1"/>
          </p:nvPr>
        </p:nvSpPr>
        <p:spPr>
          <a:xfrm>
            <a:off x="468313" y="1981200"/>
            <a:ext cx="8351837" cy="3824288"/>
          </a:xfrm>
        </p:spPr>
        <p:txBody>
          <a:bodyPr/>
          <a:lstStyle/>
          <a:p>
            <a:pPr eaLnBrk="1" hangingPunct="1"/>
            <a:r>
              <a:rPr lang="en-US" altLang="zh-CN" smtClean="0"/>
              <a:t>A stand alone company with social aims</a:t>
            </a:r>
          </a:p>
          <a:p>
            <a:pPr eaLnBrk="1" hangingPunct="1"/>
            <a:r>
              <a:rPr lang="en-US" altLang="zh-CN" smtClean="0"/>
              <a:t>A charity which charges for its services (but not one which depends solely on grant or philanthropic income)</a:t>
            </a:r>
          </a:p>
          <a:p>
            <a:pPr eaLnBrk="1" hangingPunct="1"/>
            <a:r>
              <a:rPr lang="en-US" altLang="zh-CN" smtClean="0"/>
              <a:t>A trading subsidiary of a charity</a:t>
            </a:r>
          </a:p>
          <a:p>
            <a:pPr eaLnBrk="1" hangingPunct="1"/>
            <a:r>
              <a:rPr lang="en-US" altLang="zh-CN" smtClean="0"/>
              <a:t>A mutual organization owned by its members or customers.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540465903"/>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zh-CN" b="1" smtClean="0"/>
              <a:t>SE Examples  (UK)</a:t>
            </a:r>
          </a:p>
        </p:txBody>
      </p:sp>
      <p:sp>
        <p:nvSpPr>
          <p:cNvPr id="10243" name="Rectangle 3"/>
          <p:cNvSpPr>
            <a:spLocks noGrp="1" noChangeArrowheads="1"/>
          </p:cNvSpPr>
          <p:nvPr>
            <p:ph idx="1"/>
          </p:nvPr>
        </p:nvSpPr>
        <p:spPr>
          <a:xfrm>
            <a:off x="457200" y="1600200"/>
            <a:ext cx="8229600" cy="4276725"/>
          </a:xfrm>
        </p:spPr>
        <p:txBody>
          <a:bodyPr/>
          <a:lstStyle/>
          <a:p>
            <a:pPr eaLnBrk="1" hangingPunct="1"/>
            <a:r>
              <a:rPr lang="en-US" altLang="zh-CN" smtClean="0"/>
              <a:t>Big Issue</a:t>
            </a:r>
          </a:p>
          <a:p>
            <a:pPr eaLnBrk="1" hangingPunct="1"/>
            <a:r>
              <a:rPr lang="en-US" altLang="zh-CN" smtClean="0"/>
              <a:t>Oxfam UK</a:t>
            </a:r>
          </a:p>
          <a:p>
            <a:pPr eaLnBrk="1" hangingPunct="1"/>
            <a:r>
              <a:rPr lang="en-US" altLang="zh-CN" smtClean="0"/>
              <a:t>Salvation Army</a:t>
            </a:r>
          </a:p>
          <a:p>
            <a:pPr eaLnBrk="1" hangingPunct="1"/>
            <a:r>
              <a:rPr lang="en-US" altLang="zh-CN" smtClean="0"/>
              <a:t>National Trust</a:t>
            </a:r>
          </a:p>
          <a:p>
            <a:pPr eaLnBrk="1" hangingPunct="1"/>
            <a:r>
              <a:rPr lang="en-US" altLang="zh-CN" smtClean="0"/>
              <a:t>Cooperative Movement</a:t>
            </a:r>
          </a:p>
          <a:p>
            <a:pPr eaLnBrk="1" hangingPunct="1"/>
            <a:r>
              <a:rPr lang="en-US" altLang="zh-CN" smtClean="0"/>
              <a:t>One Village</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535016222"/>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zh-CN" smtClean="0"/>
              <a:t>Big Issue</a:t>
            </a:r>
          </a:p>
        </p:txBody>
      </p:sp>
      <p:sp>
        <p:nvSpPr>
          <p:cNvPr id="11267" name="Rectangle 3"/>
          <p:cNvSpPr>
            <a:spLocks noGrp="1" noChangeArrowheads="1"/>
          </p:cNvSpPr>
          <p:nvPr>
            <p:ph idx="1"/>
          </p:nvPr>
        </p:nvSpPr>
        <p:spPr>
          <a:xfrm>
            <a:off x="457200" y="1600200"/>
            <a:ext cx="8229600" cy="4276725"/>
          </a:xfrm>
        </p:spPr>
        <p:txBody>
          <a:bodyPr/>
          <a:lstStyle/>
          <a:p>
            <a:pPr eaLnBrk="1" hangingPunct="1">
              <a:lnSpc>
                <a:spcPct val="80000"/>
              </a:lnSpc>
            </a:pPr>
            <a:r>
              <a:rPr lang="en-US" altLang="zh-CN" sz="2800" smtClean="0"/>
              <a:t>   Set up in 1991, and published and wholesales a magazine, which is purchased by homeless people who retail it to the general public. </a:t>
            </a:r>
          </a:p>
          <a:p>
            <a:pPr eaLnBrk="1" hangingPunct="1">
              <a:lnSpc>
                <a:spcPct val="80000"/>
              </a:lnSpc>
            </a:pPr>
            <a:r>
              <a:rPr lang="en-US" altLang="zh-CN" sz="2800" smtClean="0"/>
              <a:t>    Each vendor is running a Retail business. They pay half the cover price to Big Issue up front; no credit allowed; no return. </a:t>
            </a:r>
          </a:p>
          <a:p>
            <a:pPr eaLnBrk="1" hangingPunct="1">
              <a:lnSpc>
                <a:spcPct val="80000"/>
              </a:lnSpc>
            </a:pPr>
            <a:r>
              <a:rPr lang="en-US" altLang="zh-CN" sz="2800" smtClean="0"/>
              <a:t>    Big Issue pays its profit to the Big Issue Foundation which is a charity working with street homeless. </a:t>
            </a:r>
          </a:p>
          <a:p>
            <a:pPr eaLnBrk="1" hangingPunct="1">
              <a:lnSpc>
                <a:spcPct val="80000"/>
              </a:lnSpc>
            </a:pPr>
            <a:r>
              <a:rPr lang="en-US" altLang="zh-CN" sz="2800" smtClean="0"/>
              <a:t>   The vendors spend their profits on eating, living and re-established their lives.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020932991"/>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zh-CN" smtClean="0"/>
              <a:t>Oxfam UK</a:t>
            </a:r>
          </a:p>
        </p:txBody>
      </p:sp>
      <p:sp>
        <p:nvSpPr>
          <p:cNvPr id="12291" name="Rectangle 3"/>
          <p:cNvSpPr>
            <a:spLocks noGrp="1" noChangeArrowheads="1"/>
          </p:cNvSpPr>
          <p:nvPr>
            <p:ph idx="1"/>
          </p:nvPr>
        </p:nvSpPr>
        <p:spPr>
          <a:xfrm>
            <a:off x="457200" y="1600200"/>
            <a:ext cx="8229600" cy="4276725"/>
          </a:xfrm>
        </p:spPr>
        <p:txBody>
          <a:bodyPr/>
          <a:lstStyle/>
          <a:p>
            <a:pPr eaLnBrk="1" hangingPunct="1"/>
            <a:r>
              <a:rPr lang="en-US" altLang="zh-CN" smtClean="0"/>
              <a:t>    Social Aim: works with others to overcome poverty and suffering.</a:t>
            </a:r>
          </a:p>
          <a:p>
            <a:pPr eaLnBrk="1" hangingPunct="1">
              <a:buFontTx/>
              <a:buNone/>
            </a:pPr>
            <a:r>
              <a:rPr lang="en-US" altLang="zh-CN" smtClean="0"/>
              <a:t>        UK Chain of Charity shops partnership through a trading subsidiary which buys and sells Fair-Trade goods made in the developing world, as well as being one of the largest recyclers in the UK.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53239287"/>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altLang="zh-CN" smtClean="0"/>
              <a:t>Salvation Army</a:t>
            </a:r>
          </a:p>
        </p:txBody>
      </p:sp>
      <p:sp>
        <p:nvSpPr>
          <p:cNvPr id="13315" name="Rectangle 3"/>
          <p:cNvSpPr>
            <a:spLocks noGrp="1" noChangeArrowheads="1"/>
          </p:cNvSpPr>
          <p:nvPr>
            <p:ph idx="1"/>
          </p:nvPr>
        </p:nvSpPr>
        <p:spPr>
          <a:xfrm>
            <a:off x="457200" y="1357313"/>
            <a:ext cx="8229600" cy="4519612"/>
          </a:xfrm>
        </p:spPr>
        <p:txBody>
          <a:bodyPr/>
          <a:lstStyle/>
          <a:p>
            <a:pPr eaLnBrk="1" hangingPunct="1">
              <a:lnSpc>
                <a:spcPct val="80000"/>
              </a:lnSpc>
            </a:pPr>
            <a:endParaRPr lang="en-US" altLang="zh-CN" sz="2400" smtClean="0"/>
          </a:p>
          <a:p>
            <a:pPr eaLnBrk="1" hangingPunct="1">
              <a:lnSpc>
                <a:spcPct val="80000"/>
              </a:lnSpc>
            </a:pPr>
            <a:r>
              <a:rPr lang="en-US" altLang="zh-CN" sz="2400" smtClean="0"/>
              <a:t>Got into Social Enterprise earlier in 1890 when its founder General William Booth Established what was known as The salvation Army Bank. </a:t>
            </a:r>
          </a:p>
          <a:p>
            <a:pPr eaLnBrk="1" hangingPunct="1">
              <a:lnSpc>
                <a:spcPct val="80000"/>
              </a:lnSpc>
              <a:buFont typeface="Arial" charset="0"/>
              <a:buNone/>
            </a:pPr>
            <a:endParaRPr lang="en-US" altLang="zh-CN" sz="2400" smtClean="0"/>
          </a:p>
          <a:p>
            <a:pPr eaLnBrk="1" hangingPunct="1">
              <a:lnSpc>
                <a:spcPct val="80000"/>
              </a:lnSpc>
            </a:pPr>
            <a:r>
              <a:rPr lang="en-US" altLang="zh-CN" sz="2400" smtClean="0"/>
              <a:t>It now trades as Reliance Bank Limited and has, to quote its own publicity material “built upon caring foundations—that remain as strong as ever.”</a:t>
            </a:r>
          </a:p>
          <a:p>
            <a:pPr eaLnBrk="1" hangingPunct="1">
              <a:lnSpc>
                <a:spcPct val="80000"/>
              </a:lnSpc>
              <a:buFont typeface="Arial" charset="0"/>
              <a:buNone/>
            </a:pPr>
            <a:endParaRPr lang="en-US" altLang="zh-CN" sz="2400" smtClean="0"/>
          </a:p>
          <a:p>
            <a:pPr eaLnBrk="1" hangingPunct="1">
              <a:lnSpc>
                <a:spcPct val="80000"/>
              </a:lnSpc>
            </a:pPr>
            <a:r>
              <a:rPr lang="en-US" altLang="zh-CN" sz="2400" smtClean="0"/>
              <a:t>The Salvation Army Trustee Company and The Salvation International Trustee Company still retain sole ownership of the bank and each year receive an equal share of the bank’s allowance profits which are used to further the Salvation Army’s Evangelical and Charitable work.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4190110629"/>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654050"/>
          </a:xfrm>
        </p:spPr>
        <p:txBody>
          <a:bodyPr/>
          <a:lstStyle/>
          <a:p>
            <a:pPr eaLnBrk="1" hangingPunct="1"/>
            <a:r>
              <a:rPr lang="en-US" altLang="zh-CN" smtClean="0"/>
              <a:t>The National Trust</a:t>
            </a:r>
          </a:p>
        </p:txBody>
      </p:sp>
      <p:sp>
        <p:nvSpPr>
          <p:cNvPr id="14339" name="Rectangle 3"/>
          <p:cNvSpPr>
            <a:spLocks noGrp="1" noChangeArrowheads="1"/>
          </p:cNvSpPr>
          <p:nvPr>
            <p:ph idx="1"/>
          </p:nvPr>
        </p:nvSpPr>
        <p:spPr>
          <a:xfrm>
            <a:off x="457200" y="928688"/>
            <a:ext cx="8229600" cy="4948237"/>
          </a:xfrm>
        </p:spPr>
        <p:txBody>
          <a:bodyPr/>
          <a:lstStyle/>
          <a:p>
            <a:pPr eaLnBrk="1" hangingPunct="1"/>
            <a:r>
              <a:rPr lang="en-US" altLang="zh-CN" sz="2000" smtClean="0"/>
              <a:t>Founded in 1895 by three Philanthropists---Miss Octavia Hill, Sir Robert Hunter and Canon Hardwicke Rawnsley. </a:t>
            </a:r>
          </a:p>
          <a:p>
            <a:pPr eaLnBrk="1" hangingPunct="1"/>
            <a:r>
              <a:rPr lang="en-US" altLang="zh-CN" sz="2000" smtClean="0"/>
              <a:t>Concerned about the impact of uncontrolled development and industrialization, they set up the Trust to act as a guardian for the nation in the acquisition and protection of threatened coastline, countryside and buildings in the UK. </a:t>
            </a:r>
          </a:p>
          <a:p>
            <a:pPr eaLnBrk="1" hangingPunct="1">
              <a:lnSpc>
                <a:spcPct val="90000"/>
              </a:lnSpc>
            </a:pPr>
            <a:r>
              <a:rPr lang="en-US" altLang="zh-CN" sz="2000" smtClean="0"/>
              <a:t>The National Trust, a registered charity, ooks after 248,000 hectares (612,000 acres) of countryside in Britain, plus more than 700 miles of coastline and more than 200 buildings and gardens of outstanding interests and importance. </a:t>
            </a:r>
          </a:p>
          <a:p>
            <a:pPr eaLnBrk="1" hangingPunct="1">
              <a:lnSpc>
                <a:spcPct val="90000"/>
              </a:lnSpc>
            </a:pPr>
            <a:r>
              <a:rPr lang="en-US" altLang="zh-CN" sz="2000" smtClean="0"/>
              <a:t>Membership:   3.4 million members whose subscriptions form a significant part of its income</a:t>
            </a:r>
          </a:p>
          <a:p>
            <a:pPr eaLnBrk="1" hangingPunct="1">
              <a:lnSpc>
                <a:spcPct val="90000"/>
              </a:lnSpc>
            </a:pPr>
            <a:r>
              <a:rPr lang="en-US" altLang="zh-CN" sz="2000" smtClean="0"/>
              <a:t>Trading :  It charges for entry to many of its sites, has a chain of shops, both at its own  properties,and in the High Street Of the UK. It also lets out holiday cottages and has financial arrangements with travel companies. </a:t>
            </a:r>
          </a:p>
          <a:p>
            <a:pPr eaLnBrk="1" hangingPunct="1"/>
            <a:endParaRPr lang="en-US" altLang="zh-CN" sz="2000" smtClean="0"/>
          </a:p>
          <a:p>
            <a:pPr eaLnBrk="1" hangingPunct="1">
              <a:buFontTx/>
              <a:buNone/>
            </a:pPr>
            <a:endParaRPr lang="en-US" altLang="zh-CN" sz="2000"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861888595"/>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zh-CN" smtClean="0"/>
              <a:t>Cooperative Movement</a:t>
            </a:r>
          </a:p>
        </p:txBody>
      </p:sp>
      <p:sp>
        <p:nvSpPr>
          <p:cNvPr id="15363" name="Rectangle 3"/>
          <p:cNvSpPr>
            <a:spLocks noGrp="1" noChangeArrowheads="1"/>
          </p:cNvSpPr>
          <p:nvPr>
            <p:ph idx="1"/>
          </p:nvPr>
        </p:nvSpPr>
        <p:spPr>
          <a:xfrm>
            <a:off x="395288" y="1428750"/>
            <a:ext cx="8215312" cy="4953000"/>
          </a:xfrm>
        </p:spPr>
        <p:txBody>
          <a:bodyPr/>
          <a:lstStyle/>
          <a:p>
            <a:pPr eaLnBrk="1" hangingPunct="1">
              <a:lnSpc>
                <a:spcPct val="90000"/>
              </a:lnSpc>
            </a:pPr>
            <a:r>
              <a:rPr lang="en-US" altLang="zh-CN" sz="2400" smtClean="0"/>
              <a:t>     well-known manifestation of Social Enterprise. It dates its foundation to the Rochdale Equitable Pioneer Society set up in 1844 by a group of 28 artisans working in the cotton mills in the town of Rochdale, in the north of England, but was prefigured by Robert Owen from Newtown in mid-Wales who set up his ideal village of New Lanark in Scotland in the late nineteenth century. </a:t>
            </a:r>
          </a:p>
          <a:p>
            <a:pPr eaLnBrk="1" hangingPunct="1">
              <a:lnSpc>
                <a:spcPct val="90000"/>
              </a:lnSpc>
            </a:pPr>
            <a:r>
              <a:rPr lang="en-US" altLang="zh-CN" sz="2400" smtClean="0"/>
              <a:t>     This led to a nationwide chain of cooperative grocery shops which flourished throughout the UK in the twentieth century and into the twenty-first, the cooperative Wholesale Society and the very successful Cooperative bank.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9144786"/>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zh-CN" smtClean="0"/>
              <a:t>One Village</a:t>
            </a:r>
          </a:p>
        </p:txBody>
      </p:sp>
      <p:sp>
        <p:nvSpPr>
          <p:cNvPr id="16387" name="Rectangle 3"/>
          <p:cNvSpPr>
            <a:spLocks noGrp="1" noChangeArrowheads="1"/>
          </p:cNvSpPr>
          <p:nvPr>
            <p:ph idx="1"/>
          </p:nvPr>
        </p:nvSpPr>
        <p:spPr>
          <a:xfrm>
            <a:off x="457200" y="1600200"/>
            <a:ext cx="8229600" cy="4276725"/>
          </a:xfrm>
        </p:spPr>
        <p:txBody>
          <a:bodyPr/>
          <a:lstStyle/>
          <a:p>
            <a:pPr eaLnBrk="1" hangingPunct="1">
              <a:lnSpc>
                <a:spcPct val="90000"/>
              </a:lnSpc>
            </a:pPr>
            <a:r>
              <a:rPr lang="en-US" altLang="zh-CN" sz="2400" smtClean="0"/>
              <a:t>     set up for their benefit: to build up communities, to stand alongside others in the struggle towards a more equitable and just world order. </a:t>
            </a:r>
          </a:p>
          <a:p>
            <a:pPr eaLnBrk="1" hangingPunct="1">
              <a:lnSpc>
                <a:spcPct val="90000"/>
              </a:lnSpc>
              <a:buFontTx/>
              <a:buNone/>
            </a:pPr>
            <a:r>
              <a:rPr lang="en-US" altLang="zh-CN" sz="2400" smtClean="0"/>
              <a:t>   </a:t>
            </a:r>
          </a:p>
          <a:p>
            <a:pPr eaLnBrk="1" hangingPunct="1">
              <a:lnSpc>
                <a:spcPct val="90000"/>
              </a:lnSpc>
              <a:buFontTx/>
              <a:buNone/>
            </a:pPr>
            <a:r>
              <a:rPr lang="en-US" altLang="zh-CN" sz="2400" smtClean="0"/>
              <a:t>          one village in Oxfordshire, a retailer and wholesaler of “craft-made functional articles for the home: rugs and floormats, cushions, lampshades, devet covers, throws and textiles, home accessories and crockery, basket and containers……</a:t>
            </a:r>
            <a:r>
              <a:rPr lang="zh-CN" altLang="en-US" sz="2400" smtClean="0"/>
              <a:t>。”</a:t>
            </a:r>
          </a:p>
          <a:p>
            <a:pPr eaLnBrk="1" hangingPunct="1">
              <a:lnSpc>
                <a:spcPct val="90000"/>
              </a:lnSpc>
              <a:buFontTx/>
              <a:buNone/>
            </a:pPr>
            <a:r>
              <a:rPr lang="zh-CN" altLang="en-US" sz="2400" smtClean="0"/>
              <a:t>                                          </a:t>
            </a:r>
            <a:r>
              <a:rPr lang="en-US" altLang="zh-CN" sz="2400" smtClean="0"/>
              <a:t>------www.onevillage.org</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928989800"/>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zh-CN" smtClean="0"/>
              <a:t>Legal Structures of  SEs</a:t>
            </a:r>
          </a:p>
        </p:txBody>
      </p:sp>
      <p:sp>
        <p:nvSpPr>
          <p:cNvPr id="17411" name="Rectangle 3"/>
          <p:cNvSpPr>
            <a:spLocks noGrp="1" noChangeArrowheads="1"/>
          </p:cNvSpPr>
          <p:nvPr>
            <p:ph idx="1"/>
          </p:nvPr>
        </p:nvSpPr>
        <p:spPr>
          <a:xfrm>
            <a:off x="457200" y="1600200"/>
            <a:ext cx="8229600" cy="4276725"/>
          </a:xfrm>
        </p:spPr>
        <p:txBody>
          <a:bodyPr/>
          <a:lstStyle/>
          <a:p>
            <a:pPr eaLnBrk="1" hangingPunct="1">
              <a:lnSpc>
                <a:spcPct val="90000"/>
              </a:lnSpc>
            </a:pPr>
            <a:r>
              <a:rPr lang="en-US" altLang="zh-CN" sz="2800" smtClean="0"/>
              <a:t>Unincorporated association</a:t>
            </a:r>
          </a:p>
          <a:p>
            <a:pPr eaLnBrk="1" hangingPunct="1">
              <a:lnSpc>
                <a:spcPct val="90000"/>
              </a:lnSpc>
            </a:pPr>
            <a:r>
              <a:rPr lang="en-US" altLang="zh-CN" sz="2800" smtClean="0"/>
              <a:t>Charitable trust</a:t>
            </a:r>
          </a:p>
          <a:p>
            <a:pPr eaLnBrk="1" hangingPunct="1">
              <a:lnSpc>
                <a:spcPct val="90000"/>
              </a:lnSpc>
            </a:pPr>
            <a:r>
              <a:rPr lang="en-US" altLang="zh-CN" sz="2800" smtClean="0"/>
              <a:t>Company limited by guarantee </a:t>
            </a:r>
          </a:p>
          <a:p>
            <a:pPr eaLnBrk="1" hangingPunct="1">
              <a:lnSpc>
                <a:spcPct val="90000"/>
              </a:lnSpc>
            </a:pPr>
            <a:r>
              <a:rPr lang="en-US" altLang="zh-CN" sz="2800" smtClean="0"/>
              <a:t>Industrial and Provident society </a:t>
            </a:r>
          </a:p>
          <a:p>
            <a:pPr eaLnBrk="1" hangingPunct="1">
              <a:lnSpc>
                <a:spcPct val="90000"/>
              </a:lnSpc>
              <a:buFontTx/>
              <a:buNone/>
            </a:pPr>
            <a:r>
              <a:rPr lang="en-US" altLang="zh-CN" sz="2800" smtClean="0"/>
              <a:t>       </a:t>
            </a:r>
            <a:r>
              <a:rPr lang="en-US" altLang="zh-CN" sz="1800" smtClean="0"/>
              <a:t>---The first three can become charities registered with the Charity Commission, and coming within its legal regulation.  </a:t>
            </a:r>
          </a:p>
          <a:p>
            <a:pPr eaLnBrk="1" hangingPunct="1">
              <a:lnSpc>
                <a:spcPct val="90000"/>
              </a:lnSpc>
              <a:buFontTx/>
              <a:buNone/>
            </a:pPr>
            <a:r>
              <a:rPr lang="en-US" altLang="zh-CN" sz="1800" smtClean="0"/>
              <a:t>    ----An industrial and provident society can be designated as having charitable purposes, and can be registered with Her Majesty’s Revenue and Customers as an Exempt charity in order to receive the tax benefits of charitable status. </a:t>
            </a:r>
          </a:p>
          <a:p>
            <a:pPr eaLnBrk="1" hangingPunct="1">
              <a:lnSpc>
                <a:spcPct val="90000"/>
              </a:lnSpc>
              <a:buFontTx/>
              <a:buNone/>
            </a:pPr>
            <a:r>
              <a:rPr lang="en-US" altLang="zh-CN" sz="2800" smtClean="0"/>
              <a:t>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704566599"/>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lgn="l" eaLnBrk="1" hangingPunct="1"/>
            <a:r>
              <a:rPr lang="en-US" altLang="zh-CN" sz="3600" b="1" smtClean="0"/>
              <a:t>CIO  (special new structure)</a:t>
            </a:r>
          </a:p>
        </p:txBody>
      </p:sp>
      <p:sp>
        <p:nvSpPr>
          <p:cNvPr id="18435" name="Rectangle 3"/>
          <p:cNvSpPr>
            <a:spLocks noGrp="1" noChangeArrowheads="1"/>
          </p:cNvSpPr>
          <p:nvPr>
            <p:ph idx="1"/>
          </p:nvPr>
        </p:nvSpPr>
        <p:spPr>
          <a:xfrm>
            <a:off x="457200" y="1600200"/>
            <a:ext cx="8229600" cy="4276725"/>
          </a:xfrm>
        </p:spPr>
        <p:txBody>
          <a:bodyPr/>
          <a:lstStyle/>
          <a:p>
            <a:pPr eaLnBrk="1" hangingPunct="1"/>
            <a:r>
              <a:rPr lang="en-US" altLang="zh-CN" sz="2800" dirty="0" smtClean="0"/>
              <a:t>Charitable Incorporated Organization(CIO) established in2010. </a:t>
            </a:r>
          </a:p>
          <a:p>
            <a:pPr eaLnBrk="1" hangingPunct="1"/>
            <a:r>
              <a:rPr lang="en-US" altLang="zh-CN" sz="2800" dirty="0" smtClean="0"/>
              <a:t>  This simplifies the need for charities which are also companies limited by guarantee to have to send two sets of accounts in different formats to The Charity Commission and Companies House.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056606714"/>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eaLnBrk="1" hangingPunct="1"/>
            <a:r>
              <a:rPr lang="en-US" altLang="zh-CN" sz="3600" b="1" smtClean="0"/>
              <a:t>CIC</a:t>
            </a:r>
          </a:p>
        </p:txBody>
      </p:sp>
      <p:sp>
        <p:nvSpPr>
          <p:cNvPr id="19459" name="Rectangle 3"/>
          <p:cNvSpPr>
            <a:spLocks noGrp="1" noChangeArrowheads="1"/>
          </p:cNvSpPr>
          <p:nvPr>
            <p:ph idx="1"/>
          </p:nvPr>
        </p:nvSpPr>
        <p:spPr>
          <a:xfrm>
            <a:off x="457200" y="1600200"/>
            <a:ext cx="8229600" cy="4276725"/>
          </a:xfrm>
        </p:spPr>
        <p:txBody>
          <a:bodyPr/>
          <a:lstStyle/>
          <a:p>
            <a:pPr eaLnBrk="1" hangingPunct="1">
              <a:lnSpc>
                <a:spcPct val="80000"/>
              </a:lnSpc>
            </a:pPr>
            <a:r>
              <a:rPr lang="en-US" altLang="zh-CN" sz="2800" smtClean="0"/>
              <a:t>Community Interest Company was introduced in late 2005 as a vehicle for SEs.</a:t>
            </a:r>
          </a:p>
          <a:p>
            <a:pPr eaLnBrk="1" hangingPunct="1">
              <a:lnSpc>
                <a:spcPct val="80000"/>
              </a:lnSpc>
            </a:pPr>
            <a:r>
              <a:rPr lang="en-US" altLang="zh-CN" sz="2800" smtClean="0"/>
              <a:t> CIC’s can not be charitable, but they have an asset lock which protects the organization’s assets, and come under the Comminity Interest Regulator at Companies House. </a:t>
            </a:r>
          </a:p>
          <a:p>
            <a:pPr eaLnBrk="1" hangingPunct="1">
              <a:lnSpc>
                <a:spcPct val="80000"/>
              </a:lnSpc>
            </a:pPr>
            <a:r>
              <a:rPr lang="en-US" altLang="zh-CN" sz="2800" smtClean="0"/>
              <a:t>CIC’s can be companies limited by guarantee or they can have shareholders whose dividends are capped. </a:t>
            </a:r>
          </a:p>
          <a:p>
            <a:pPr eaLnBrk="1" hangingPunct="1">
              <a:lnSpc>
                <a:spcPct val="80000"/>
              </a:lnSpc>
            </a:pPr>
            <a:r>
              <a:rPr lang="en-US" altLang="zh-CN" sz="2800" smtClean="0"/>
              <a:t>If they are large enough it is possible for a CIC to be public limited company.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150270298"/>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US" altLang="zh-CN" sz="3600" b="1" smtClean="0"/>
              <a:t>Types of Social Enterprise</a:t>
            </a:r>
          </a:p>
        </p:txBody>
      </p:sp>
      <p:sp>
        <p:nvSpPr>
          <p:cNvPr id="20483" name="Rectangle 3"/>
          <p:cNvSpPr>
            <a:spLocks noGrp="1" noChangeArrowheads="1"/>
          </p:cNvSpPr>
          <p:nvPr>
            <p:ph idx="1"/>
          </p:nvPr>
        </p:nvSpPr>
        <p:spPr>
          <a:xfrm>
            <a:off x="827088" y="1989138"/>
            <a:ext cx="7772400" cy="3311525"/>
          </a:xfrm>
        </p:spPr>
        <p:txBody>
          <a:bodyPr/>
          <a:lstStyle/>
          <a:p>
            <a:pPr eaLnBrk="1" hangingPunct="1"/>
            <a:r>
              <a:rPr lang="en-US" altLang="zh-CN" smtClean="0"/>
              <a:t>Social Firms</a:t>
            </a:r>
          </a:p>
          <a:p>
            <a:pPr eaLnBrk="1" hangingPunct="1"/>
            <a:r>
              <a:rPr lang="en-US" altLang="zh-CN" smtClean="0"/>
              <a:t>Development Trust </a:t>
            </a:r>
          </a:p>
          <a:p>
            <a:pPr eaLnBrk="1" hangingPunct="1"/>
            <a:r>
              <a:rPr lang="en-US" altLang="zh-CN" smtClean="0"/>
              <a:t>Community Enterprise</a:t>
            </a:r>
          </a:p>
          <a:p>
            <a:pPr eaLnBrk="1" hangingPunct="1"/>
            <a:r>
              <a:rPr lang="en-US" altLang="zh-CN" smtClean="0"/>
              <a:t>Cooperative</a:t>
            </a:r>
          </a:p>
          <a:p>
            <a:pPr eaLnBrk="1" hangingPunct="1"/>
            <a:r>
              <a:rPr lang="en-US" altLang="zh-CN" smtClean="0"/>
              <a:t>Credit Union</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795053053"/>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zh-CN" smtClean="0"/>
              <a:t>Social firms </a:t>
            </a:r>
          </a:p>
        </p:txBody>
      </p:sp>
      <p:sp>
        <p:nvSpPr>
          <p:cNvPr id="21507" name="Rectangle 3"/>
          <p:cNvSpPr>
            <a:spLocks noGrp="1" noChangeArrowheads="1"/>
          </p:cNvSpPr>
          <p:nvPr>
            <p:ph idx="1"/>
          </p:nvPr>
        </p:nvSpPr>
        <p:spPr>
          <a:xfrm>
            <a:off x="838200" y="1412875"/>
            <a:ext cx="7772400" cy="4752975"/>
          </a:xfrm>
        </p:spPr>
        <p:txBody>
          <a:bodyPr/>
          <a:lstStyle/>
          <a:p>
            <a:pPr eaLnBrk="1" hangingPunct="1"/>
            <a:r>
              <a:rPr lang="en-US" altLang="zh-CN" smtClean="0"/>
              <a:t>  </a:t>
            </a:r>
            <a:r>
              <a:rPr lang="en-US" altLang="zh-CN" sz="2200" smtClean="0"/>
              <a:t>Social Firm Movement origin: the desire to provide genuine paid employment for the people with disabilities, where they could work with people with no disabilities and be treated with dignity and respect they deserve.</a:t>
            </a:r>
          </a:p>
          <a:p>
            <a:pPr eaLnBrk="1" hangingPunct="1"/>
            <a:r>
              <a:rPr lang="en-US" altLang="zh-CN" sz="2200" smtClean="0"/>
              <a:t>The old manufacturing model relied heavily of government subsidy, and had a tendency to form disability people ghettos, something which the social firm movement would discourage. </a:t>
            </a:r>
          </a:p>
          <a:p>
            <a:pPr eaLnBrk="1" hangingPunct="1"/>
            <a:r>
              <a:rPr lang="en-US" altLang="zh-CN" sz="2200" smtClean="0"/>
              <a:t>  The concept of social firms has been broadened to encompass a wider range of disadvantaged people. </a:t>
            </a:r>
          </a:p>
          <a:p>
            <a:pPr eaLnBrk="1" hangingPunct="1"/>
            <a:r>
              <a:rPr lang="en-US" altLang="zh-CN" sz="2200" smtClean="0"/>
              <a:t>Under the social Firms UK definition at least twenty-five per cent of the employees of a social firms should be disadvantaged.</a:t>
            </a:r>
          </a:p>
          <a:p>
            <a:pPr eaLnBrk="1" hangingPunct="1"/>
            <a:endParaRPr lang="en-US" altLang="zh-CN" sz="2000"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69746983"/>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ltLang="zh-CN" smtClean="0"/>
              <a:t>Social firms example - </a:t>
            </a:r>
            <a:br>
              <a:rPr lang="en-US" altLang="zh-CN" smtClean="0"/>
            </a:br>
            <a:r>
              <a:rPr lang="en-US" altLang="zh-CN" smtClean="0"/>
              <a:t>Pack-it Group</a:t>
            </a:r>
          </a:p>
        </p:txBody>
      </p:sp>
      <p:sp>
        <p:nvSpPr>
          <p:cNvPr id="22531" name="Rectangle 3"/>
          <p:cNvSpPr>
            <a:spLocks noGrp="1" noChangeArrowheads="1"/>
          </p:cNvSpPr>
          <p:nvPr>
            <p:ph idx="1"/>
          </p:nvPr>
        </p:nvSpPr>
        <p:spPr>
          <a:xfrm>
            <a:off x="684213" y="1844675"/>
            <a:ext cx="7772400" cy="4475163"/>
          </a:xfrm>
        </p:spPr>
        <p:txBody>
          <a:bodyPr/>
          <a:lstStyle/>
          <a:p>
            <a:pPr eaLnBrk="1" hangingPunct="1"/>
            <a:r>
              <a:rPr lang="en-US" altLang="zh-CN" sz="2800" smtClean="0"/>
              <a:t>Established in 1988 to provide training opportunities and permanent employment for people with learning disablitity.</a:t>
            </a:r>
          </a:p>
          <a:p>
            <a:pPr eaLnBrk="1" hangingPunct="1"/>
            <a:r>
              <a:rPr lang="en-US" altLang="zh-CN" sz="2800" smtClean="0"/>
              <a:t>Business coverage:Business supplying mailing, storage &amp; distribution and on-line fulfilment.</a:t>
            </a:r>
          </a:p>
          <a:p>
            <a:pPr eaLnBrk="1" hangingPunct="1"/>
            <a:r>
              <a:rPr lang="en-US" altLang="zh-CN" sz="2800" smtClean="0"/>
              <a:t>It now operates from the largest warehouse on the site. It makes a profit on a turnover of 1.5 billion Pounds ,with no grant support.</a:t>
            </a:r>
          </a:p>
          <a:p>
            <a:pPr eaLnBrk="1" hangingPunct="1">
              <a:buFontTx/>
              <a:buNone/>
            </a:pPr>
            <a:r>
              <a:rPr lang="en-US" altLang="zh-CN" sz="2000" smtClean="0"/>
              <a:t>                                        ----www.pack-it.co.uk; </a:t>
            </a:r>
            <a:r>
              <a:rPr lang="en-US" altLang="zh-CN" sz="2000" smtClean="0">
                <a:hlinkClick r:id="rId2"/>
              </a:rPr>
              <a:t>www.socialfirms</a:t>
            </a:r>
            <a:r>
              <a:rPr lang="en-US" altLang="zh-CN" sz="2000" smtClean="0"/>
              <a:t>.co.uk</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150401770"/>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zh-CN" smtClean="0"/>
              <a:t>Development Trust</a:t>
            </a:r>
          </a:p>
        </p:txBody>
      </p:sp>
      <p:sp>
        <p:nvSpPr>
          <p:cNvPr id="23555" name="Rectangle 3"/>
          <p:cNvSpPr>
            <a:spLocks noGrp="1" noChangeArrowheads="1"/>
          </p:cNvSpPr>
          <p:nvPr>
            <p:ph idx="1"/>
          </p:nvPr>
        </p:nvSpPr>
        <p:spPr>
          <a:xfrm>
            <a:off x="838200" y="1700213"/>
            <a:ext cx="7772400" cy="4824412"/>
          </a:xfrm>
        </p:spPr>
        <p:txBody>
          <a:bodyPr/>
          <a:lstStyle/>
          <a:p>
            <a:pPr marL="609600" indent="-609600" eaLnBrk="1" hangingPunct="1">
              <a:lnSpc>
                <a:spcPct val="80000"/>
              </a:lnSpc>
            </a:pPr>
            <a:r>
              <a:rPr lang="en-US" altLang="zh-CN" sz="2800" smtClean="0"/>
              <a:t>The Development Trust is an organization which is:</a:t>
            </a:r>
          </a:p>
          <a:p>
            <a:pPr marL="609600" indent="-609600" eaLnBrk="1" hangingPunct="1">
              <a:lnSpc>
                <a:spcPct val="80000"/>
              </a:lnSpc>
              <a:buFontTx/>
              <a:buNone/>
            </a:pPr>
            <a:r>
              <a:rPr lang="en-US" altLang="zh-CN" sz="2800" smtClean="0"/>
              <a:t>        (1)Community based, owned and led;</a:t>
            </a:r>
          </a:p>
          <a:p>
            <a:pPr marL="609600" indent="-609600" eaLnBrk="1" hangingPunct="1">
              <a:lnSpc>
                <a:spcPct val="80000"/>
              </a:lnSpc>
              <a:buFontTx/>
              <a:buNone/>
            </a:pPr>
            <a:r>
              <a:rPr lang="en-US" altLang="zh-CN" sz="2800" smtClean="0"/>
              <a:t>        (2) engaged in the economic, environmental and social regeneration of a defined area or community;</a:t>
            </a:r>
          </a:p>
          <a:p>
            <a:pPr marL="609600" indent="-609600" eaLnBrk="1" hangingPunct="1">
              <a:lnSpc>
                <a:spcPct val="80000"/>
              </a:lnSpc>
              <a:buFontTx/>
              <a:buNone/>
            </a:pPr>
            <a:r>
              <a:rPr lang="en-US" altLang="zh-CN" sz="2800" smtClean="0"/>
              <a:t>       (3)Independent but seeking to work in partnership with other private, voluntary and public sector organizaqtion;</a:t>
            </a:r>
          </a:p>
          <a:p>
            <a:pPr marL="609600" indent="-609600" eaLnBrk="1" hangingPunct="1">
              <a:lnSpc>
                <a:spcPct val="80000"/>
              </a:lnSpc>
              <a:buFontTx/>
              <a:buNone/>
            </a:pPr>
            <a:r>
              <a:rPr lang="en-US" altLang="zh-CN" sz="2800" smtClean="0"/>
              <a:t>       (4) self-sufficient or aiming for self sufficiency, and not for private profit.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847421702"/>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zh-CN" smtClean="0"/>
              <a:t>Development Trust example –</a:t>
            </a:r>
            <a:br>
              <a:rPr lang="en-US" altLang="zh-CN" smtClean="0"/>
            </a:br>
            <a:r>
              <a:rPr lang="en-US" altLang="zh-CN" smtClean="0"/>
              <a:t>Galeri Caernarfon cyf </a:t>
            </a:r>
          </a:p>
        </p:txBody>
      </p:sp>
      <p:sp>
        <p:nvSpPr>
          <p:cNvPr id="24579" name="Rectangle 3"/>
          <p:cNvSpPr>
            <a:spLocks noGrp="1" noChangeArrowheads="1"/>
          </p:cNvSpPr>
          <p:nvPr>
            <p:ph idx="1"/>
          </p:nvPr>
        </p:nvSpPr>
        <p:spPr>
          <a:xfrm>
            <a:off x="250825" y="1628775"/>
            <a:ext cx="8359775" cy="4824413"/>
          </a:xfrm>
        </p:spPr>
        <p:txBody>
          <a:bodyPr/>
          <a:lstStyle/>
          <a:p>
            <a:pPr eaLnBrk="1" hangingPunct="1">
              <a:lnSpc>
                <a:spcPct val="80000"/>
              </a:lnSpc>
              <a:buFontTx/>
              <a:buNone/>
            </a:pPr>
            <a:endParaRPr lang="en-US" altLang="zh-CN" sz="2400" smtClean="0"/>
          </a:p>
          <a:p>
            <a:pPr eaLnBrk="1" hangingPunct="1">
              <a:lnSpc>
                <a:spcPct val="80000"/>
              </a:lnSpc>
              <a:buFontTx/>
              <a:buNone/>
            </a:pPr>
            <a:r>
              <a:rPr lang="en-US" altLang="zh-CN" sz="2400" smtClean="0"/>
              <a:t>        </a:t>
            </a:r>
            <a:r>
              <a:rPr lang="en-US" altLang="zh-CN" sz="2800" smtClean="0"/>
              <a:t>Aim:  To pursue social, economic and environmental projects for the benefit of the community in Caernarfon and its environs.</a:t>
            </a:r>
          </a:p>
          <a:p>
            <a:pPr eaLnBrk="1" hangingPunct="1">
              <a:lnSpc>
                <a:spcPct val="80000"/>
              </a:lnSpc>
              <a:buFontTx/>
              <a:buNone/>
            </a:pPr>
            <a:r>
              <a:rPr lang="en-US" altLang="zh-CN" sz="2800" smtClean="0"/>
              <a:t>        Our efforts have made a great contribution to improving the economic and social wellbeing of the town. </a:t>
            </a:r>
          </a:p>
          <a:p>
            <a:pPr eaLnBrk="1" hangingPunct="1">
              <a:lnSpc>
                <a:spcPct val="80000"/>
              </a:lnSpc>
              <a:buFontTx/>
              <a:buNone/>
            </a:pPr>
            <a:r>
              <a:rPr lang="en-US" altLang="zh-CN" sz="2800" smtClean="0"/>
              <a:t>              ------  </a:t>
            </a:r>
            <a:r>
              <a:rPr lang="en-US" altLang="zh-CN" sz="2800" smtClean="0">
                <a:hlinkClick r:id="rId2"/>
              </a:rPr>
              <a:t>www.galericaernarfon.com</a:t>
            </a:r>
            <a:r>
              <a:rPr lang="en-US" altLang="zh-CN" sz="2800" smtClean="0"/>
              <a:t> and </a:t>
            </a:r>
          </a:p>
          <a:p>
            <a:pPr eaLnBrk="1" hangingPunct="1">
              <a:lnSpc>
                <a:spcPct val="80000"/>
              </a:lnSpc>
              <a:buFontTx/>
              <a:buNone/>
            </a:pPr>
            <a:r>
              <a:rPr lang="en-US" altLang="zh-CN" sz="2800" smtClean="0"/>
              <a:t>                                      www.cwmniadwy.co.uk</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591980172"/>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zh-CN" smtClean="0"/>
              <a:t>Community Enterprise</a:t>
            </a:r>
          </a:p>
        </p:txBody>
      </p:sp>
      <p:sp>
        <p:nvSpPr>
          <p:cNvPr id="25603" name="Rectangle 3"/>
          <p:cNvSpPr>
            <a:spLocks noGrp="1" noChangeArrowheads="1"/>
          </p:cNvSpPr>
          <p:nvPr>
            <p:ph idx="1"/>
          </p:nvPr>
        </p:nvSpPr>
        <p:spPr>
          <a:xfrm>
            <a:off x="755650" y="1857375"/>
            <a:ext cx="7772400" cy="3235325"/>
          </a:xfrm>
        </p:spPr>
        <p:txBody>
          <a:bodyPr/>
          <a:lstStyle/>
          <a:p>
            <a:pPr eaLnBrk="1" hangingPunct="1"/>
            <a:r>
              <a:rPr lang="en-US" altLang="zh-CN" smtClean="0"/>
              <a:t>   This can be a geographical community or a community of interest---those in a particular ethnic group, with a shared disability or with a particular affinity.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281576633"/>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zh-CN" smtClean="0"/>
              <a:t>Community Enterprise example -Cwmaman Institute</a:t>
            </a:r>
          </a:p>
        </p:txBody>
      </p:sp>
      <p:sp>
        <p:nvSpPr>
          <p:cNvPr id="26627" name="Rectangle 3"/>
          <p:cNvSpPr>
            <a:spLocks noGrp="1" noChangeArrowheads="1"/>
          </p:cNvSpPr>
          <p:nvPr>
            <p:ph idx="1"/>
          </p:nvPr>
        </p:nvSpPr>
        <p:spPr>
          <a:xfrm>
            <a:off x="457200" y="1600200"/>
            <a:ext cx="8229600" cy="4276725"/>
          </a:xfrm>
        </p:spPr>
        <p:txBody>
          <a:bodyPr/>
          <a:lstStyle/>
          <a:p>
            <a:pPr eaLnBrk="1" hangingPunct="1"/>
            <a:r>
              <a:rPr lang="en-US" altLang="zh-CN" smtClean="0"/>
              <a:t>   Cwmaman Institute  Turnover is now over 5000,000 pounds per year, which covers its operating costs. Twenty-four full time equivalent jobs have been created and eighty local volunteers help out on a regular basis. </a:t>
            </a:r>
          </a:p>
          <a:p>
            <a:pPr eaLnBrk="1" hangingPunct="1">
              <a:buFontTx/>
              <a:buNone/>
            </a:pPr>
            <a:r>
              <a:rPr lang="en-US" altLang="zh-CN" smtClean="0"/>
              <a:t>             ----www. Cwmamaninstitute.co.uk</a:t>
            </a:r>
          </a:p>
          <a:p>
            <a:pPr eaLnBrk="1" hangingPunct="1"/>
            <a:endParaRPr lang="en-US" altLang="zh-CN"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543276415"/>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zh-CN" smtClean="0"/>
              <a:t>Cooperative</a:t>
            </a:r>
          </a:p>
        </p:txBody>
      </p:sp>
      <p:sp>
        <p:nvSpPr>
          <p:cNvPr id="27651" name="Rectangle 3"/>
          <p:cNvSpPr>
            <a:spLocks noGrp="1" noChangeArrowheads="1"/>
          </p:cNvSpPr>
          <p:nvPr>
            <p:ph idx="1"/>
          </p:nvPr>
        </p:nvSpPr>
        <p:spPr>
          <a:xfrm>
            <a:off x="838200" y="1412875"/>
            <a:ext cx="7772400" cy="6192838"/>
          </a:xfrm>
        </p:spPr>
        <p:txBody>
          <a:bodyPr/>
          <a:lstStyle/>
          <a:p>
            <a:pPr eaLnBrk="1" hangingPunct="1"/>
            <a:r>
              <a:rPr lang="en-US" altLang="zh-CN" sz="2800" smtClean="0"/>
              <a:t>The Cooperative Movement dates its foundation to the Rochdale Equitable Pioneer Society set up 1844 by 28 artisans working in the cotton mills in the town of Rochdale, in the north of England. </a:t>
            </a:r>
          </a:p>
          <a:p>
            <a:pPr eaLnBrk="1" hangingPunct="1"/>
            <a:r>
              <a:rPr lang="en-US" altLang="zh-CN" sz="2800" smtClean="0"/>
              <a:t>A cooperative is defined as an autonomous association of persons united voluntarily to meet their common economic, social and cultural needs and aspirations through a jointly-owned and democratically controlled enterprise. </a:t>
            </a:r>
          </a:p>
          <a:p>
            <a:pPr eaLnBrk="1" hangingPunct="1"/>
            <a:endParaRPr lang="en-US" altLang="zh-CN" smtClean="0"/>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090924824"/>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zh-CN" smtClean="0"/>
              <a:t>Cooperative Values</a:t>
            </a:r>
          </a:p>
        </p:txBody>
      </p:sp>
      <p:sp>
        <p:nvSpPr>
          <p:cNvPr id="28675" name="Rectangle 3"/>
          <p:cNvSpPr>
            <a:spLocks noGrp="1" noChangeArrowheads="1"/>
          </p:cNvSpPr>
          <p:nvPr>
            <p:ph idx="1"/>
          </p:nvPr>
        </p:nvSpPr>
        <p:spPr>
          <a:xfrm>
            <a:off x="838200" y="1628775"/>
            <a:ext cx="7772400" cy="4176713"/>
          </a:xfrm>
        </p:spPr>
        <p:txBody>
          <a:bodyPr/>
          <a:lstStyle/>
          <a:p>
            <a:pPr eaLnBrk="1" hangingPunct="1"/>
            <a:r>
              <a:rPr lang="en-US" altLang="zh-CN" smtClean="0"/>
              <a:t>self—help</a:t>
            </a:r>
          </a:p>
          <a:p>
            <a:pPr eaLnBrk="1" hangingPunct="1"/>
            <a:r>
              <a:rPr lang="en-US" altLang="zh-CN" smtClean="0"/>
              <a:t>self-resonsibility </a:t>
            </a:r>
          </a:p>
          <a:p>
            <a:pPr eaLnBrk="1" hangingPunct="1"/>
            <a:r>
              <a:rPr lang="en-US" altLang="zh-CN" smtClean="0"/>
              <a:t>Democracy</a:t>
            </a:r>
          </a:p>
          <a:p>
            <a:pPr eaLnBrk="1" hangingPunct="1"/>
            <a:r>
              <a:rPr lang="en-US" altLang="zh-CN" smtClean="0"/>
              <a:t>Equality</a:t>
            </a:r>
          </a:p>
          <a:p>
            <a:pPr eaLnBrk="1" hangingPunct="1"/>
            <a:r>
              <a:rPr lang="en-US" altLang="zh-CN" smtClean="0"/>
              <a:t>Equity </a:t>
            </a:r>
          </a:p>
          <a:p>
            <a:pPr eaLnBrk="1" hangingPunct="1"/>
            <a:r>
              <a:rPr lang="en-US" altLang="zh-CN" smtClean="0"/>
              <a:t>Solidarity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576106511"/>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zh-CN" smtClean="0"/>
              <a:t>Coorerative Principles</a:t>
            </a:r>
          </a:p>
        </p:txBody>
      </p:sp>
      <p:sp>
        <p:nvSpPr>
          <p:cNvPr id="29699" name="Rectangle 3"/>
          <p:cNvSpPr>
            <a:spLocks noGrp="1" noChangeArrowheads="1"/>
          </p:cNvSpPr>
          <p:nvPr>
            <p:ph idx="1"/>
          </p:nvPr>
        </p:nvSpPr>
        <p:spPr>
          <a:xfrm>
            <a:off x="457200" y="1600200"/>
            <a:ext cx="8229600" cy="4276725"/>
          </a:xfrm>
        </p:spPr>
        <p:txBody>
          <a:bodyPr/>
          <a:lstStyle/>
          <a:p>
            <a:pPr marL="609600" indent="-609600" eaLnBrk="1" hangingPunct="1"/>
            <a:r>
              <a:rPr lang="en-US" altLang="zh-CN" smtClean="0"/>
              <a:t>Voluntary and open membership;</a:t>
            </a:r>
          </a:p>
          <a:p>
            <a:pPr marL="609600" indent="-609600" eaLnBrk="1" hangingPunct="1"/>
            <a:r>
              <a:rPr lang="en-US" altLang="zh-CN" smtClean="0"/>
              <a:t>Democratic Member Control;</a:t>
            </a:r>
          </a:p>
          <a:p>
            <a:pPr marL="609600" indent="-609600" eaLnBrk="1" hangingPunct="1"/>
            <a:r>
              <a:rPr lang="en-US" altLang="zh-CN" smtClean="0"/>
              <a:t>Member Economic Participation</a:t>
            </a:r>
          </a:p>
          <a:p>
            <a:pPr marL="609600" indent="-609600" eaLnBrk="1" hangingPunct="1"/>
            <a:r>
              <a:rPr lang="en-US" altLang="zh-CN" smtClean="0"/>
              <a:t>Autonomy and Independence</a:t>
            </a:r>
          </a:p>
          <a:p>
            <a:pPr marL="609600" indent="-609600" eaLnBrk="1" hangingPunct="1"/>
            <a:r>
              <a:rPr lang="en-US" altLang="zh-CN" smtClean="0"/>
              <a:t>Education, Training and Information</a:t>
            </a:r>
          </a:p>
          <a:p>
            <a:pPr marL="609600" indent="-609600" eaLnBrk="1" hangingPunct="1"/>
            <a:r>
              <a:rPr lang="en-US" altLang="zh-CN" smtClean="0"/>
              <a:t>Cooperation among Cooperatives </a:t>
            </a:r>
          </a:p>
          <a:p>
            <a:pPr marL="609600" indent="-609600" eaLnBrk="1" hangingPunct="1"/>
            <a:r>
              <a:rPr lang="en-US" altLang="zh-CN" smtClean="0"/>
              <a:t>Concern for Community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1903415690"/>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zh-CN" smtClean="0"/>
              <a:t>UK cooperatives</a:t>
            </a:r>
          </a:p>
        </p:txBody>
      </p:sp>
      <p:sp>
        <p:nvSpPr>
          <p:cNvPr id="30723" name="Rectangle 3"/>
          <p:cNvSpPr>
            <a:spLocks noGrp="1" noChangeArrowheads="1"/>
          </p:cNvSpPr>
          <p:nvPr>
            <p:ph idx="1"/>
          </p:nvPr>
        </p:nvSpPr>
        <p:spPr>
          <a:xfrm>
            <a:off x="838200" y="1981200"/>
            <a:ext cx="7772400" cy="2600325"/>
          </a:xfrm>
        </p:spPr>
        <p:txBody>
          <a:bodyPr/>
          <a:lstStyle/>
          <a:p>
            <a:pPr eaLnBrk="1" hangingPunct="1"/>
            <a:r>
              <a:rPr lang="en-US" altLang="zh-CN" smtClean="0"/>
              <a:t>Worker Cooperative</a:t>
            </a:r>
          </a:p>
          <a:p>
            <a:pPr eaLnBrk="1" hangingPunct="1"/>
            <a:r>
              <a:rPr lang="en-US" altLang="zh-CN" smtClean="0"/>
              <a:t>Community Coopertive</a:t>
            </a:r>
          </a:p>
          <a:p>
            <a:pPr eaLnBrk="1" hangingPunct="1"/>
            <a:r>
              <a:rPr lang="en-US" altLang="zh-CN" smtClean="0"/>
              <a:t>Secondary Cooperative</a:t>
            </a:r>
          </a:p>
          <a:p>
            <a:pPr eaLnBrk="1" hangingPunct="1"/>
            <a:r>
              <a:rPr lang="en-US" altLang="zh-CN" smtClean="0"/>
              <a:t>Credit Union</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460495049"/>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zh-CN" smtClean="0"/>
              <a:t>Workers Cooperative </a:t>
            </a:r>
          </a:p>
        </p:txBody>
      </p:sp>
      <p:sp>
        <p:nvSpPr>
          <p:cNvPr id="31747" name="Rectangle 3"/>
          <p:cNvSpPr>
            <a:spLocks noGrp="1" noChangeArrowheads="1"/>
          </p:cNvSpPr>
          <p:nvPr>
            <p:ph idx="1"/>
          </p:nvPr>
        </p:nvSpPr>
        <p:spPr>
          <a:xfrm>
            <a:off x="838200" y="1981200"/>
            <a:ext cx="7772400" cy="3463925"/>
          </a:xfrm>
        </p:spPr>
        <p:txBody>
          <a:bodyPr/>
          <a:lstStyle/>
          <a:p>
            <a:pPr eaLnBrk="1" hangingPunct="1"/>
            <a:r>
              <a:rPr lang="en-US" altLang="zh-CN" sz="2800" smtClean="0"/>
              <a:t>      Sometimes they are set up from scratch,but often they come into being when an entrepreneur who set up a company decides to sell out, and the workers are in position to buy the business, or a crisis develops and the employees take over the business to save it. </a:t>
            </a:r>
          </a:p>
          <a:p>
            <a:pPr eaLnBrk="1" hangingPunct="1"/>
            <a:r>
              <a:rPr lang="en-US" altLang="zh-CN" sz="2800" smtClean="0"/>
              <a:t>  Tower Colliery new Aberdare in the SouthWales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147291278"/>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5288" y="419100"/>
            <a:ext cx="8221662" cy="1104900"/>
          </a:xfrm>
        </p:spPr>
        <p:txBody>
          <a:bodyPr/>
          <a:lstStyle/>
          <a:p>
            <a:pPr eaLnBrk="1" hangingPunct="1"/>
            <a:r>
              <a:rPr lang="en-US" altLang="zh-CN" smtClean="0"/>
              <a:t>Community cooperatives</a:t>
            </a:r>
          </a:p>
        </p:txBody>
      </p:sp>
      <p:sp>
        <p:nvSpPr>
          <p:cNvPr id="32771" name="Rectangle 3"/>
          <p:cNvSpPr>
            <a:spLocks noGrp="1" noChangeArrowheads="1"/>
          </p:cNvSpPr>
          <p:nvPr>
            <p:ph idx="1"/>
          </p:nvPr>
        </p:nvSpPr>
        <p:spPr>
          <a:xfrm>
            <a:off x="457200" y="1600200"/>
            <a:ext cx="8229600" cy="4276725"/>
          </a:xfrm>
        </p:spPr>
        <p:txBody>
          <a:bodyPr/>
          <a:lstStyle/>
          <a:p>
            <a:pPr eaLnBrk="1" hangingPunct="1"/>
            <a:r>
              <a:rPr lang="en-US" altLang="zh-CN" smtClean="0"/>
              <a:t>Example: Noddfa Chapel in Maesteg, South Wales. </a:t>
            </a:r>
          </a:p>
          <a:p>
            <a:pPr eaLnBrk="1" hangingPunct="1"/>
            <a:r>
              <a:rPr lang="en-US" altLang="zh-CN" smtClean="0"/>
              <a:t>   The community decided to take on the renovation of a redundant chapel for the community and now it is fun as a community facility with each member of the comminity has a say in what take place there.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54378580"/>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838200" y="419100"/>
            <a:ext cx="8054975" cy="1104900"/>
          </a:xfrm>
        </p:spPr>
        <p:txBody>
          <a:bodyPr/>
          <a:lstStyle/>
          <a:p>
            <a:pPr eaLnBrk="1" hangingPunct="1"/>
            <a:r>
              <a:rPr lang="en-US" altLang="zh-CN" smtClean="0"/>
              <a:t>Secondary Cooperatives </a:t>
            </a:r>
          </a:p>
        </p:txBody>
      </p:sp>
      <p:sp>
        <p:nvSpPr>
          <p:cNvPr id="33795" name="Rectangle 3"/>
          <p:cNvSpPr>
            <a:spLocks noGrp="1" noChangeArrowheads="1"/>
          </p:cNvSpPr>
          <p:nvPr>
            <p:ph idx="1"/>
          </p:nvPr>
        </p:nvSpPr>
        <p:spPr>
          <a:xfrm>
            <a:off x="838200" y="1981200"/>
            <a:ext cx="7772400" cy="3392488"/>
          </a:xfrm>
        </p:spPr>
        <p:txBody>
          <a:bodyPr/>
          <a:lstStyle/>
          <a:p>
            <a:pPr eaLnBrk="1" hangingPunct="1"/>
            <a:r>
              <a:rPr lang="en-US" altLang="zh-CN" smtClean="0"/>
              <a:t>Secondary Cooperatives tend to be set up by groups of businesses as membership organizations for mutual benefit.</a:t>
            </a:r>
          </a:p>
          <a:p>
            <a:pPr eaLnBrk="1" hangingPunct="1"/>
            <a:r>
              <a:rPr lang="en-US" altLang="zh-CN" smtClean="0"/>
              <a:t> E.g. Welsh Lamb and Beef Promotions Limited is owned by Welsh farmers and promotes and markets meat products. </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259634589"/>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ltLang="zh-CN" smtClean="0"/>
              <a:t>Credit Union (1)</a:t>
            </a:r>
          </a:p>
        </p:txBody>
      </p:sp>
      <p:sp>
        <p:nvSpPr>
          <p:cNvPr id="34819" name="Rectangle 3"/>
          <p:cNvSpPr>
            <a:spLocks noGrp="1" noChangeArrowheads="1"/>
          </p:cNvSpPr>
          <p:nvPr>
            <p:ph idx="1"/>
          </p:nvPr>
        </p:nvSpPr>
        <p:spPr>
          <a:xfrm>
            <a:off x="457200" y="1600200"/>
            <a:ext cx="8229600" cy="4276725"/>
          </a:xfrm>
        </p:spPr>
        <p:txBody>
          <a:bodyPr/>
          <a:lstStyle/>
          <a:p>
            <a:pPr eaLnBrk="1" hangingPunct="1">
              <a:lnSpc>
                <a:spcPct val="90000"/>
              </a:lnSpc>
            </a:pPr>
            <a:r>
              <a:rPr lang="en-US" altLang="zh-CN" sz="2800" smtClean="0"/>
              <a:t>Credit Union are particulary popular in the US, Ireland, Canada and Australia, but were relatively late to start in the UK. The Credit Union Act 1979 created a proper legal structure for the first time. </a:t>
            </a:r>
          </a:p>
          <a:p>
            <a:pPr eaLnBrk="1" hangingPunct="1">
              <a:lnSpc>
                <a:spcPct val="90000"/>
              </a:lnSpc>
            </a:pPr>
            <a:r>
              <a:rPr lang="en-US" altLang="zh-CN" sz="2800" smtClean="0"/>
              <a:t> In the UK, they are particularly associated with those on lower incomes who may have some trouble managing their money, and who are not particularly welcomed by the commercial banking system. They are a particular powerful way of avoiding the high interest rates of loan sharks.</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909687729"/>
      </p:ext>
    </p:extLst>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zh-CN" smtClean="0"/>
              <a:t>Credit Union (2)</a:t>
            </a:r>
          </a:p>
        </p:txBody>
      </p:sp>
      <p:sp>
        <p:nvSpPr>
          <p:cNvPr id="35843" name="Rectangle 3"/>
          <p:cNvSpPr>
            <a:spLocks noGrp="1" noChangeArrowheads="1"/>
          </p:cNvSpPr>
          <p:nvPr>
            <p:ph idx="1"/>
          </p:nvPr>
        </p:nvSpPr>
        <p:spPr>
          <a:xfrm>
            <a:off x="457200" y="1600200"/>
            <a:ext cx="8229600" cy="4276725"/>
          </a:xfrm>
        </p:spPr>
        <p:txBody>
          <a:bodyPr/>
          <a:lstStyle/>
          <a:p>
            <a:pPr eaLnBrk="1" hangingPunct="1">
              <a:lnSpc>
                <a:spcPct val="80000"/>
              </a:lnSpc>
            </a:pPr>
            <a:r>
              <a:rPr lang="en-US" altLang="zh-CN" sz="2800" smtClean="0"/>
              <a:t> Credit Union are financial cooperatives owned and controlled by their members. They offer savings and great value loans plus they are local, ethnical and know what their members want. Each credit union has a “common bond” which determines who can join it. The common bond may be for people living or working in the same area, people working for the same employer or people who belong to the same association, such as a church or trade union.</a:t>
            </a:r>
          </a:p>
          <a:p>
            <a:pPr eaLnBrk="1" hangingPunct="1">
              <a:lnSpc>
                <a:spcPct val="80000"/>
              </a:lnSpc>
              <a:buFontTx/>
              <a:buNone/>
            </a:pPr>
            <a:r>
              <a:rPr lang="en-US" altLang="zh-CN" sz="2800" smtClean="0"/>
              <a:t>                                          -----www.abcul.org</a:t>
            </a:r>
          </a:p>
        </p:txBody>
      </p:sp>
      <p:sp>
        <p:nvSpPr>
          <p:cNvPr id="2" name="Footer Placeholder 1"/>
          <p:cNvSpPr>
            <a:spLocks noGrp="1"/>
          </p:cNvSpPr>
          <p:nvPr>
            <p:ph type="ftr" sz="quarter" idx="11"/>
          </p:nvPr>
        </p:nvSpPr>
        <p:spPr/>
        <p:txBody>
          <a:bodyPr/>
          <a:lstStyle/>
          <a:p>
            <a:r>
              <a:rPr lang="en-GB" smtClean="0"/>
              <a:t>Entrepreneurship -  lecture 12</a:t>
            </a:r>
            <a:endParaRPr lang="en-GB"/>
          </a:p>
        </p:txBody>
      </p:sp>
    </p:spTree>
    <p:extLst>
      <p:ext uri="{BB962C8B-B14F-4D97-AF65-F5344CB8AC3E}">
        <p14:creationId xmlns:p14="http://schemas.microsoft.com/office/powerpoint/2010/main" xmlns="" val="3293537960"/>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355</TotalTime>
  <Words>3283</Words>
  <Application>Microsoft Office PowerPoint</Application>
  <PresentationFormat>On-screen Show (4:3)</PresentationFormat>
  <Paragraphs>370</Paragraphs>
  <Slides>60</Slides>
  <Notes>1</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TSD_PP3</vt:lpstr>
      <vt:lpstr>SBMA7111  Entrepreneurship</vt:lpstr>
      <vt:lpstr>Slide 2</vt:lpstr>
      <vt:lpstr>Current trends in the social enterprise sector</vt:lpstr>
      <vt:lpstr>Slide 4</vt:lpstr>
      <vt:lpstr>Characteristics of Social Enterprises</vt:lpstr>
      <vt:lpstr>More people in need </vt:lpstr>
      <vt:lpstr>The individual perspective</vt:lpstr>
      <vt:lpstr>Key facts – SE Sector in the UK</vt:lpstr>
      <vt:lpstr>UK Office of the Third Sector</vt:lpstr>
      <vt:lpstr>UK Government involvement</vt:lpstr>
      <vt:lpstr>Government vision</vt:lpstr>
      <vt:lpstr>Slide 12</vt:lpstr>
      <vt:lpstr>Why is the UK Government is interested?</vt:lpstr>
      <vt:lpstr>The challenges…</vt:lpstr>
      <vt:lpstr>Brief history of SE Policy in the UK</vt:lpstr>
      <vt:lpstr>Aims of the Government strategy(2002)</vt:lpstr>
      <vt:lpstr>Three key outcomes</vt:lpstr>
      <vt:lpstr>1. Create an enabling environment</vt:lpstr>
      <vt:lpstr>1. Create an enabling environment</vt:lpstr>
      <vt:lpstr>2.  Make social enterprises better businesses</vt:lpstr>
      <vt:lpstr>2.  Make social enterprises better businesses</vt:lpstr>
      <vt:lpstr>3. Establish the value of social enterprise</vt:lpstr>
      <vt:lpstr> 3. Establish the value of social enterprise </vt:lpstr>
      <vt:lpstr>Social enterprise action plan : Scaling new heights(2006)</vt:lpstr>
      <vt:lpstr>1.  Fostering a culture of Social Enterprise</vt:lpstr>
      <vt:lpstr>2.  Advice and Information</vt:lpstr>
      <vt:lpstr>3. Access to Finance</vt:lpstr>
      <vt:lpstr>4.  Working with Government</vt:lpstr>
      <vt:lpstr>Wales Social Enterprise Coalition</vt:lpstr>
      <vt:lpstr>Examples of Social Enterprises in the UK</vt:lpstr>
      <vt:lpstr>Diversity of SE in the UK</vt:lpstr>
      <vt:lpstr>Social Enterprise can be beneficial for a Specific Community</vt:lpstr>
      <vt:lpstr>Accountable to Stakeholders Other Than a Shareholders</vt:lpstr>
      <vt:lpstr>There are many different business models used by Social Enterprises</vt:lpstr>
      <vt:lpstr>SE Examples  (UK)</vt:lpstr>
      <vt:lpstr>Big Issue</vt:lpstr>
      <vt:lpstr>Oxfam UK</vt:lpstr>
      <vt:lpstr>Salvation Army</vt:lpstr>
      <vt:lpstr>The National Trust</vt:lpstr>
      <vt:lpstr>Cooperative Movement</vt:lpstr>
      <vt:lpstr>One Village</vt:lpstr>
      <vt:lpstr>Legal Structures of  SEs</vt:lpstr>
      <vt:lpstr>CIO  (special new structure)</vt:lpstr>
      <vt:lpstr>CIC</vt:lpstr>
      <vt:lpstr>Types of Social Enterprise</vt:lpstr>
      <vt:lpstr>Social firms </vt:lpstr>
      <vt:lpstr>Social firms example -  Pack-it Group</vt:lpstr>
      <vt:lpstr>Development Trust</vt:lpstr>
      <vt:lpstr>Development Trust example – Galeri Caernarfon cyf </vt:lpstr>
      <vt:lpstr>Community Enterprise</vt:lpstr>
      <vt:lpstr>Community Enterprise example -Cwmaman Institute</vt:lpstr>
      <vt:lpstr>Cooperative</vt:lpstr>
      <vt:lpstr>Cooperative Values</vt:lpstr>
      <vt:lpstr>Coorerative Principles</vt:lpstr>
      <vt:lpstr>UK cooperatives</vt:lpstr>
      <vt:lpstr>Workers Cooperative </vt:lpstr>
      <vt:lpstr>Community cooperatives</vt:lpstr>
      <vt:lpstr>Secondary Cooperatives </vt:lpstr>
      <vt:lpstr>Credit Union (1)</vt:lpstr>
      <vt:lpstr>Credit Union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42</cp:revision>
  <dcterms:created xsi:type="dcterms:W3CDTF">2011-06-23T09:06:05Z</dcterms:created>
  <dcterms:modified xsi:type="dcterms:W3CDTF">2013-04-21T17:00:17Z</dcterms:modified>
</cp:coreProperties>
</file>